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57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9C1F8-EA24-4138-AC46-773AC9B75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3EBE31-07BF-4504-9088-C0CA70BB6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050785-AA6C-4570-A3E5-10BA0FB9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D130-4698-4C63-BA73-F6B00A6C8B17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5F2D04-5980-4BDF-94DD-F8C1313D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264C73-4AFA-4948-BF52-1FD61693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715-CC49-4519-8079-E0FCDDA04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45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668EC-A3B4-46DC-86A4-9C97F822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9DA29F-4107-41F9-A685-7B55BC53F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B776F2-4A8A-4925-84D0-63C21F6C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D130-4698-4C63-BA73-F6B00A6C8B17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8A9FC-35EB-493B-A83C-24CAA452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196B88-8DDB-49F5-A9FE-92AA49E1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715-CC49-4519-8079-E0FCDDA04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02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C36B16F-46C2-46CA-9D67-4D0C02061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6AA9D9-B29E-463D-9912-25895654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649841-A9FE-422C-89F4-F2AE23BA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D130-4698-4C63-BA73-F6B00A6C8B17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2D2A1E-86B5-485B-8EB6-28B4AA50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FAC58-D2B8-40ED-B3B4-BCA89477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715-CC49-4519-8079-E0FCDDA04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3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278B07-7E92-4079-8D6A-A632BE60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F5C3B2-6E0E-4E85-B81C-52B7A913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2D1D9F-23CD-484C-9BC8-C3167FBA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D130-4698-4C63-BA73-F6B00A6C8B17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28172F-3A17-48B5-9A59-D4CF806C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64C522-BF56-4C0A-953F-9E85FD18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715-CC49-4519-8079-E0FCDDA04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39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F300E-C132-4E85-9F40-4EA4AF39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8D9632-9CDE-4F02-BDF7-AC85DE1EA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9B935F-6ADA-403F-9D59-5D236D06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D130-4698-4C63-BA73-F6B00A6C8B17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83E276-714A-4F6A-905C-D6E46D53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F5CF98-B7BF-4F3D-982B-1D3A287C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715-CC49-4519-8079-E0FCDDA04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82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18B4E-C985-4678-8CA9-5EE3C7CA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81C1F2-7FFE-480A-AED9-AAE2C11D9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8CC9D7-07A6-42A2-A66C-713D582FB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047E6B-4F8C-484E-A302-FB5DABD0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D130-4698-4C63-BA73-F6B00A6C8B17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055F1F-A8E5-4025-A31F-F649ACF2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5931E4-B90D-49C9-9BB2-5E4FAC7F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715-CC49-4519-8079-E0FCDDA04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74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06F87-C2D5-4839-BEFA-4DB89A8E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636072-50AF-4A34-BBA5-07909BBC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B28EB4-38FD-4455-B407-ADE104E45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A74595-2146-49D7-87C7-58DA8D002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12D16C-0E50-46B2-819D-544E036AE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7CF354-AF84-414A-ACD8-504D6C45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D130-4698-4C63-BA73-F6B00A6C8B17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94AB59-8950-4B80-8A36-C0776CC7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C85E0D-CE64-4597-8D30-CB2E4752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715-CC49-4519-8079-E0FCDDA04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50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47881-8CFF-418D-8FB2-132A4706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588CB5-8262-41F2-AC07-8A60D31D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D130-4698-4C63-BA73-F6B00A6C8B17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36047E-1E53-473E-9C87-9E9487FC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C6DB67-2411-40B4-8708-A7F9E63A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715-CC49-4519-8079-E0FCDDA04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5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509EFE-1FA2-4BA1-BCFB-175CFA0A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D130-4698-4C63-BA73-F6B00A6C8B17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A99B67-07E8-4C00-9BD6-5891453D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47A2F5-C771-45A7-A93F-3D731CA5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715-CC49-4519-8079-E0FCDDA04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62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E783D-1C3D-4B02-AFD1-25EE8B3B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55B993-EAB2-4B57-A9C9-9E29CB0BE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DBDC23-2F22-427A-8ED4-CD59B301C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C87022-B0A8-4EFD-83EF-18BB970C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D130-4698-4C63-BA73-F6B00A6C8B17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B64570-DCDC-417C-9F1C-4A0B9FD3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C4B4EA-4559-421F-8352-E864905D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715-CC49-4519-8079-E0FCDDA04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37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EBF4E-2E9A-4B34-BD6B-DCAA5C99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A62F3CC-D195-4276-8122-26B60834F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F7B449-E936-44A3-ABFD-39E3885A0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58717D-E8F9-47EC-957E-6C927FA2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D130-4698-4C63-BA73-F6B00A6C8B17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F53AFE-FCD8-4DA2-8928-3DDCD6EC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4410A1-42FC-4DE5-8B70-DE8BD0A3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4715-CC49-4519-8079-E0FCDDA04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52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35CD40-9DE9-4DF4-880B-BB17502C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DE8591-07C4-408C-A40C-C18566328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E68E2D-86EE-4015-BC93-62BB18A7B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4D130-4698-4C63-BA73-F6B00A6C8B17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A86F78-3B8D-4EA7-BE1B-6F9B5F516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17414D-21D2-41E1-8C48-974FA4FF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F4715-CC49-4519-8079-E0FCDDA04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53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5C63D-C80A-4F9B-A06A-99DD8BCA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473406-F418-4933-8469-4544C9EF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アセットクラスをクラスタとして使用するのではなく，クラスタを自動生成</a:t>
            </a:r>
            <a:endParaRPr kumimoji="1" lang="en-US" altLang="ja-JP" dirty="0"/>
          </a:p>
          <a:p>
            <a:r>
              <a:rPr kumimoji="1" lang="ja-JP" altLang="en-US" dirty="0"/>
              <a:t>クラスタ内，クラスタ間でリスクパリティを実現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二分のやり方には違和感があるも，これが一番効率的なのだろうと思う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85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3CC23-F010-4DE5-A74D-551955D8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12D030-D1BB-4D86-AE6A-7E787692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6066"/>
            <a:ext cx="10515600" cy="1208015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債券，</a:t>
            </a:r>
            <a:r>
              <a:rPr kumimoji="1" lang="ja-JP" altLang="en-US" dirty="0"/>
              <a:t>株先物，クレジット指数の週次データ</a:t>
            </a:r>
            <a:endParaRPr kumimoji="1" lang="en-US" altLang="ja-JP" dirty="0"/>
          </a:p>
          <a:p>
            <a:r>
              <a:rPr lang="ja-JP" altLang="en-US" dirty="0"/>
              <a:t>先物・</a:t>
            </a:r>
            <a:r>
              <a:rPr lang="en-US" altLang="ja-JP" dirty="0"/>
              <a:t>ETF</a:t>
            </a:r>
            <a:r>
              <a:rPr lang="ja-JP" altLang="en-US" dirty="0"/>
              <a:t>・一部の指数はロール・配当を考慮してない点に注意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AE57BAF-A7FD-47D9-9E67-C3BF5BF1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325" y="1625684"/>
            <a:ext cx="8965350" cy="360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3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3CC23-F010-4DE5-A74D-551955D8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12D030-D1BB-4D86-AE6A-7E787692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3469"/>
            <a:ext cx="10515600" cy="92382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株</a:t>
            </a:r>
            <a:r>
              <a:rPr kumimoji="1" lang="en-US" altLang="ja-JP" dirty="0"/>
              <a:t>ETF</a:t>
            </a:r>
            <a:r>
              <a:rPr lang="ja-JP" altLang="en-US" dirty="0"/>
              <a:t>＋債券・金</a:t>
            </a:r>
            <a:r>
              <a:rPr lang="en-US" altLang="ja-JP" dirty="0"/>
              <a:t>ETF</a:t>
            </a:r>
            <a:r>
              <a:rPr lang="ja-JP" altLang="en-US" dirty="0"/>
              <a:t>の</a:t>
            </a:r>
            <a:r>
              <a:rPr kumimoji="1" lang="ja-JP" altLang="en-US" dirty="0"/>
              <a:t>週次データ</a:t>
            </a:r>
            <a:endParaRPr kumimoji="1" lang="en-US" altLang="ja-JP" dirty="0"/>
          </a:p>
          <a:p>
            <a:r>
              <a:rPr lang="ja-JP" altLang="en-US" dirty="0"/>
              <a:t>先物・</a:t>
            </a:r>
            <a:r>
              <a:rPr lang="en-US" altLang="ja-JP" dirty="0"/>
              <a:t>ETF</a:t>
            </a:r>
            <a:r>
              <a:rPr lang="ja-JP" altLang="en-US" dirty="0"/>
              <a:t>・一部の指数はロール・配当を考慮してない点に注意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7248E22-6247-47A4-A955-A23B54063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73" y="1527609"/>
            <a:ext cx="10040053" cy="362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0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ADF42-45B3-49B7-9F7B-1140DE73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バックテスト：</a:t>
            </a:r>
            <a:r>
              <a:rPr lang="ja-JP" altLang="en-US" dirty="0"/>
              <a:t>データ①</a:t>
            </a:r>
            <a:r>
              <a:rPr kumimoji="1" lang="ja-JP" altLang="en-US" dirty="0"/>
              <a:t>，推計期間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C3CAEC-9B35-400D-A012-97F55D50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040" y="1690688"/>
            <a:ext cx="4009936" cy="4486275"/>
          </a:xfrm>
        </p:spPr>
        <p:txBody>
          <a:bodyPr>
            <a:normAutofit/>
          </a:bodyPr>
          <a:lstStyle/>
          <a:p>
            <a:r>
              <a:rPr kumimoji="1" lang="ja-JP" altLang="en-US" sz="1600" dirty="0"/>
              <a:t>リターン，リスクとも順番は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MV</a:t>
            </a:r>
            <a:r>
              <a:rPr lang="ja-JP" altLang="en-US" sz="1600" dirty="0"/>
              <a:t>＜</a:t>
            </a:r>
            <a:r>
              <a:rPr lang="en-US" altLang="ja-JP" sz="1600" dirty="0"/>
              <a:t>HRP(var)</a:t>
            </a:r>
            <a:r>
              <a:rPr lang="ja-JP" altLang="en-US" sz="1600" dirty="0"/>
              <a:t>＜</a:t>
            </a:r>
            <a:r>
              <a:rPr lang="en-US" altLang="ja-JP" sz="1600" dirty="0"/>
              <a:t>RP(var)</a:t>
            </a:r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ja-JP" altLang="en-US" sz="1600" dirty="0"/>
              <a:t>＜</a:t>
            </a:r>
            <a:r>
              <a:rPr lang="en-US" altLang="ja-JP" sz="1600" dirty="0"/>
              <a:t>HRP(</a:t>
            </a:r>
            <a:r>
              <a:rPr lang="en-US" altLang="ja-JP" sz="1600" dirty="0" err="1"/>
              <a:t>vola</a:t>
            </a:r>
            <a:r>
              <a:rPr lang="en-US" altLang="ja-JP" sz="1600" dirty="0"/>
              <a:t>)</a:t>
            </a:r>
            <a:r>
              <a:rPr lang="ja-JP" altLang="en-US" sz="1600" dirty="0"/>
              <a:t>＜</a:t>
            </a:r>
            <a:r>
              <a:rPr lang="en-US" altLang="ja-JP" sz="1600" dirty="0"/>
              <a:t>RP(</a:t>
            </a:r>
            <a:r>
              <a:rPr lang="en-US" altLang="ja-JP" sz="1600" dirty="0" err="1"/>
              <a:t>vola</a:t>
            </a:r>
            <a:r>
              <a:rPr lang="en-US" altLang="ja-JP" sz="1600" dirty="0"/>
              <a:t>)</a:t>
            </a:r>
          </a:p>
          <a:p>
            <a:r>
              <a:rPr kumimoji="1" lang="en-US" altLang="ja-JP" sz="1600" dirty="0"/>
              <a:t>Max DD</a:t>
            </a:r>
            <a:r>
              <a:rPr kumimoji="1" lang="ja-JP" altLang="en-US" sz="1600" dirty="0"/>
              <a:t>はこの逆</a:t>
            </a:r>
            <a:endParaRPr kumimoji="1" lang="en-US" altLang="ja-JP" sz="1600" dirty="0"/>
          </a:p>
          <a:p>
            <a:r>
              <a:rPr lang="en-US" altLang="ja-JP" sz="1600" dirty="0"/>
              <a:t>HRP</a:t>
            </a:r>
            <a:r>
              <a:rPr lang="ja-JP" altLang="en-US" sz="1600" dirty="0"/>
              <a:t>はコストがかさむ</a:t>
            </a:r>
            <a:endParaRPr kumimoji="1" lang="en-US" altLang="ja-JP" sz="1600" dirty="0"/>
          </a:p>
          <a:p>
            <a:r>
              <a:rPr kumimoji="1" lang="en-US" altLang="ja-JP" sz="1600" dirty="0"/>
              <a:t>2005</a:t>
            </a:r>
            <a:r>
              <a:rPr kumimoji="1" lang="ja-JP" altLang="en-US" sz="1600" dirty="0"/>
              <a:t>年以降，</a:t>
            </a:r>
            <a:r>
              <a:rPr kumimoji="1" lang="en-US" altLang="ja-JP" sz="1600" dirty="0"/>
              <a:t>2015</a:t>
            </a:r>
            <a:r>
              <a:rPr kumimoji="1" lang="ja-JP" altLang="en-US" sz="1600" dirty="0"/>
              <a:t>年以降ともに，</a:t>
            </a:r>
            <a:r>
              <a:rPr kumimoji="1" lang="en-US" altLang="ja-JP" sz="1600" dirty="0"/>
              <a:t>RP(var)</a:t>
            </a:r>
            <a:r>
              <a:rPr kumimoji="1" lang="ja-JP" altLang="en-US" sz="1600" dirty="0"/>
              <a:t>，</a:t>
            </a:r>
            <a:r>
              <a:rPr kumimoji="1" lang="en-US" altLang="ja-JP" sz="1600" dirty="0"/>
              <a:t>HRP(</a:t>
            </a:r>
            <a:r>
              <a:rPr kumimoji="1" lang="en-US" altLang="ja-JP" sz="1600" dirty="0" err="1"/>
              <a:t>vola</a:t>
            </a:r>
            <a:r>
              <a:rPr kumimoji="1" lang="en-US" altLang="ja-JP" sz="1600" dirty="0"/>
              <a:t>)</a:t>
            </a:r>
            <a:r>
              <a:rPr kumimoji="1" lang="ja-JP" altLang="en-US" sz="1600" dirty="0"/>
              <a:t>のシャープレシオが良好</a:t>
            </a:r>
            <a:endParaRPr kumimoji="1" lang="en-US" altLang="ja-JP" sz="1600" dirty="0"/>
          </a:p>
          <a:p>
            <a:r>
              <a:rPr lang="en-US" altLang="ja-JP" sz="1600" dirty="0"/>
              <a:t>2015</a:t>
            </a:r>
            <a:r>
              <a:rPr lang="ja-JP" altLang="en-US" sz="1600" dirty="0"/>
              <a:t>年以降，リスク回避的な戦略はリスクや</a:t>
            </a:r>
            <a:r>
              <a:rPr lang="en-US" altLang="ja-JP" sz="1600" dirty="0"/>
              <a:t>DD</a:t>
            </a:r>
            <a:r>
              <a:rPr lang="ja-JP" altLang="en-US" sz="1600" dirty="0"/>
              <a:t>を抑制できても，戻り局面を取れない．相場の難易度が上がっているため？</a:t>
            </a:r>
            <a:endParaRPr lang="en-US" altLang="ja-JP" sz="1600" dirty="0"/>
          </a:p>
          <a:p>
            <a:pPr marL="0" indent="0">
              <a:buNone/>
            </a:pP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※</a:t>
            </a:r>
            <a:r>
              <a:rPr lang="ja-JP" altLang="en-US" sz="1600" dirty="0"/>
              <a:t>先物のロールが加味されていないため，実際には多少リターンは良くなる</a:t>
            </a:r>
            <a:endParaRPr kumimoji="1" lang="ja-JP" altLang="en-US" sz="16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1FADAFE-56A6-4775-B379-E3B751F65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15" y="1690688"/>
            <a:ext cx="7267062" cy="178365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80C303C-4533-4E65-9FE5-C62AE2AF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15" y="3697376"/>
            <a:ext cx="7267062" cy="27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2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278335-D916-4F96-AD79-C1D5A864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デンドログラム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2B51E3-F652-4605-8933-937BB779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283" y="4333576"/>
            <a:ext cx="4970822" cy="1603375"/>
          </a:xfrm>
        </p:spPr>
        <p:txBody>
          <a:bodyPr>
            <a:normAutofit/>
          </a:bodyPr>
          <a:lstStyle/>
          <a:p>
            <a:r>
              <a:rPr kumimoji="1" lang="en-US" altLang="ja-JP" sz="1600" dirty="0"/>
              <a:t>2020</a:t>
            </a:r>
            <a:r>
              <a:rPr kumimoji="1" lang="ja-JP" altLang="en-US" sz="1600" dirty="0"/>
              <a:t>年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月</a:t>
            </a:r>
            <a:r>
              <a:rPr kumimoji="1" lang="en-US" altLang="ja-JP" sz="1600" dirty="0"/>
              <a:t>20</a:t>
            </a:r>
            <a:r>
              <a:rPr kumimoji="1" lang="ja-JP" altLang="en-US" sz="1600" dirty="0"/>
              <a:t>日時点（推計期間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年）</a:t>
            </a:r>
            <a:endParaRPr kumimoji="1" lang="en-US" altLang="ja-JP" sz="1600" dirty="0"/>
          </a:p>
          <a:p>
            <a:r>
              <a:rPr kumimoji="1" lang="ja-JP" altLang="en-US" sz="1600" dirty="0"/>
              <a:t>なぜかイタリア債先が一番左に来ている</a:t>
            </a:r>
            <a:endParaRPr kumimoji="1" lang="en-US" altLang="ja-JP" sz="1600" dirty="0"/>
          </a:p>
          <a:p>
            <a:r>
              <a:rPr lang="ja-JP" altLang="en-US" sz="1600" dirty="0"/>
              <a:t>債券（伊除く），</a:t>
            </a:r>
            <a:r>
              <a:rPr lang="en-US" altLang="ja-JP" sz="1600" dirty="0"/>
              <a:t>US</a:t>
            </a:r>
            <a:r>
              <a:rPr lang="ja-JP" altLang="en-US" sz="1600" dirty="0"/>
              <a:t> </a:t>
            </a:r>
            <a:r>
              <a:rPr lang="en-US" altLang="ja-JP" sz="1600" dirty="0"/>
              <a:t>IG</a:t>
            </a:r>
            <a:r>
              <a:rPr lang="ja-JP" altLang="en-US" sz="1600" dirty="0"/>
              <a:t>がクラスタを形成，残り（</a:t>
            </a:r>
            <a:r>
              <a:rPr lang="en-US" altLang="ja-JP" sz="1600" dirty="0"/>
              <a:t>HY</a:t>
            </a:r>
            <a:r>
              <a:rPr lang="ja-JP" altLang="en-US" sz="1600" dirty="0"/>
              <a:t>含む）がオレンジ色のクラスタを形成しているのは納得感がある</a:t>
            </a:r>
            <a:endParaRPr lang="en-US" altLang="ja-JP" sz="16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D684161-4BE5-4469-8552-C27F51371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7" y="1439018"/>
            <a:ext cx="67246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5A37B6F0-B409-4F6D-B53F-B2E7DD0F631B}"/>
              </a:ext>
            </a:extLst>
          </p:cNvPr>
          <p:cNvSpPr txBox="1">
            <a:spLocks/>
          </p:cNvSpPr>
          <p:nvPr/>
        </p:nvSpPr>
        <p:spPr>
          <a:xfrm>
            <a:off x="7083283" y="1674724"/>
            <a:ext cx="4970822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/>
              <a:t>2008</a:t>
            </a:r>
            <a:r>
              <a:rPr lang="ja-JP" altLang="en-US" sz="1600" dirty="0"/>
              <a:t>年</a:t>
            </a:r>
            <a:r>
              <a:rPr lang="en-US" altLang="ja-JP" sz="1600" dirty="0"/>
              <a:t>9</a:t>
            </a:r>
            <a:r>
              <a:rPr lang="ja-JP" altLang="en-US" sz="1600" dirty="0"/>
              <a:t>月</a:t>
            </a:r>
            <a:r>
              <a:rPr lang="en-US" altLang="ja-JP" sz="1600" dirty="0"/>
              <a:t>19</a:t>
            </a:r>
            <a:r>
              <a:rPr lang="ja-JP" altLang="en-US" sz="1600" dirty="0"/>
              <a:t>日時点（推計期間</a:t>
            </a:r>
            <a:r>
              <a:rPr lang="en-US" altLang="ja-JP" sz="1600" dirty="0"/>
              <a:t>3</a:t>
            </a:r>
            <a:r>
              <a:rPr lang="ja-JP" altLang="en-US" sz="1600" dirty="0"/>
              <a:t>年）</a:t>
            </a:r>
            <a:endParaRPr lang="en-US" altLang="ja-JP" sz="1600" dirty="0"/>
          </a:p>
          <a:p>
            <a:r>
              <a:rPr lang="ja-JP" altLang="en-US" sz="1600" dirty="0"/>
              <a:t>株と債券がきれいに分離されている．</a:t>
            </a:r>
            <a:r>
              <a:rPr lang="en-US" altLang="ja-JP" sz="1600" dirty="0"/>
              <a:t>US IG</a:t>
            </a:r>
            <a:r>
              <a:rPr lang="ja-JP" altLang="en-US" sz="1600" dirty="0"/>
              <a:t>は債券クラスタ，</a:t>
            </a:r>
            <a:r>
              <a:rPr lang="en-US" altLang="ja-JP" sz="1600" dirty="0"/>
              <a:t>HY</a:t>
            </a:r>
            <a:r>
              <a:rPr lang="ja-JP" altLang="en-US" sz="1600" dirty="0"/>
              <a:t>は株クラスターの隅にある</a:t>
            </a:r>
            <a:endParaRPr lang="en-US" altLang="ja-JP" sz="16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A69A398-A3ED-4228-8E40-4CEB2A98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7" y="4134593"/>
            <a:ext cx="67341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07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ADF42-45B3-49B7-9F7B-1140DE73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バックテスト：</a:t>
            </a:r>
            <a:r>
              <a:rPr lang="ja-JP" altLang="en-US" dirty="0"/>
              <a:t>データ①</a:t>
            </a:r>
            <a:r>
              <a:rPr kumimoji="1" lang="ja-JP" altLang="en-US" dirty="0"/>
              <a:t>，推計期間</a:t>
            </a:r>
            <a:r>
              <a:rPr lang="en-US" altLang="ja-JP" dirty="0"/>
              <a:t>5</a:t>
            </a:r>
            <a:r>
              <a:rPr kumimoji="1" lang="ja-JP" altLang="en-US" dirty="0"/>
              <a:t>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C3CAEC-9B35-400D-A012-97F55D50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040" y="1690688"/>
            <a:ext cx="4009936" cy="4486275"/>
          </a:xfrm>
        </p:spPr>
        <p:txBody>
          <a:bodyPr>
            <a:normAutofit/>
          </a:bodyPr>
          <a:lstStyle/>
          <a:p>
            <a:r>
              <a:rPr kumimoji="1" lang="ja-JP" altLang="en-US" sz="1600" dirty="0"/>
              <a:t>リターン，リスクとも順番は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MV</a:t>
            </a:r>
            <a:r>
              <a:rPr lang="ja-JP" altLang="en-US" sz="1600" dirty="0"/>
              <a:t>＜</a:t>
            </a:r>
            <a:r>
              <a:rPr lang="en-US" altLang="ja-JP" sz="1600" dirty="0"/>
              <a:t>HRP(var)</a:t>
            </a:r>
            <a:r>
              <a:rPr lang="ja-JP" altLang="en-US" sz="1600" dirty="0"/>
              <a:t>＜</a:t>
            </a:r>
            <a:r>
              <a:rPr lang="en-US" altLang="ja-JP" sz="1600" dirty="0"/>
              <a:t>RP(var)</a:t>
            </a:r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ja-JP" altLang="en-US" sz="1600" dirty="0"/>
              <a:t>＜</a:t>
            </a:r>
            <a:r>
              <a:rPr lang="en-US" altLang="ja-JP" sz="1600" dirty="0"/>
              <a:t>HRP(</a:t>
            </a:r>
            <a:r>
              <a:rPr lang="en-US" altLang="ja-JP" sz="1600" dirty="0" err="1"/>
              <a:t>vola</a:t>
            </a:r>
            <a:r>
              <a:rPr lang="en-US" altLang="ja-JP" sz="1600" dirty="0"/>
              <a:t>)</a:t>
            </a:r>
            <a:r>
              <a:rPr lang="ja-JP" altLang="en-US" sz="1600" dirty="0"/>
              <a:t>＜</a:t>
            </a:r>
            <a:r>
              <a:rPr lang="en-US" altLang="ja-JP" sz="1600" dirty="0"/>
              <a:t>RP(</a:t>
            </a:r>
            <a:r>
              <a:rPr lang="en-US" altLang="ja-JP" sz="1600" dirty="0" err="1"/>
              <a:t>vola</a:t>
            </a:r>
            <a:r>
              <a:rPr lang="en-US" altLang="ja-JP" sz="1600" dirty="0"/>
              <a:t>)</a:t>
            </a:r>
          </a:p>
          <a:p>
            <a:r>
              <a:rPr kumimoji="1" lang="en-US" altLang="ja-JP" sz="1600" dirty="0"/>
              <a:t>Max DD</a:t>
            </a:r>
            <a:r>
              <a:rPr kumimoji="1" lang="ja-JP" altLang="en-US" sz="1600" dirty="0"/>
              <a:t>はこの逆</a:t>
            </a:r>
            <a:endParaRPr kumimoji="1" lang="en-US" altLang="ja-JP" sz="1600" dirty="0"/>
          </a:p>
          <a:p>
            <a:r>
              <a:rPr lang="en-US" altLang="ja-JP" sz="1600" dirty="0"/>
              <a:t>HRP</a:t>
            </a:r>
            <a:r>
              <a:rPr lang="ja-JP" altLang="en-US" sz="1600" dirty="0"/>
              <a:t>はコストがかさむ</a:t>
            </a:r>
            <a:endParaRPr kumimoji="1" lang="en-US" altLang="ja-JP" sz="1600" dirty="0"/>
          </a:p>
          <a:p>
            <a:r>
              <a:rPr kumimoji="1" lang="en-US" altLang="ja-JP" sz="1600" dirty="0"/>
              <a:t>2005</a:t>
            </a:r>
            <a:r>
              <a:rPr kumimoji="1" lang="ja-JP" altLang="en-US" sz="1600" dirty="0"/>
              <a:t>年以降，</a:t>
            </a:r>
            <a:r>
              <a:rPr kumimoji="1" lang="en-US" altLang="ja-JP" sz="1600" dirty="0"/>
              <a:t>2015</a:t>
            </a:r>
            <a:r>
              <a:rPr kumimoji="1" lang="ja-JP" altLang="en-US" sz="1600" dirty="0"/>
              <a:t>年以降ともに，</a:t>
            </a:r>
            <a:r>
              <a:rPr kumimoji="1" lang="en-US" altLang="ja-JP" sz="1600" dirty="0"/>
              <a:t>RP(var)</a:t>
            </a:r>
            <a:r>
              <a:rPr kumimoji="1" lang="ja-JP" altLang="en-US" sz="1600" dirty="0"/>
              <a:t> のシャープレシオが良好</a:t>
            </a:r>
            <a:endParaRPr kumimoji="1" lang="en-US" altLang="ja-JP" sz="1600" dirty="0"/>
          </a:p>
          <a:p>
            <a:r>
              <a:rPr lang="en-US" altLang="ja-JP" sz="1600" dirty="0"/>
              <a:t>2015</a:t>
            </a:r>
            <a:r>
              <a:rPr lang="ja-JP" altLang="en-US" sz="1600" dirty="0"/>
              <a:t>年以降，どの手法もリターン，シャープレシオともに悪化</a:t>
            </a:r>
            <a:endParaRPr lang="en-US" altLang="ja-JP" sz="1600" dirty="0"/>
          </a:p>
          <a:p>
            <a:pPr marL="0" indent="0">
              <a:buNone/>
            </a:pP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※</a:t>
            </a:r>
            <a:r>
              <a:rPr lang="ja-JP" altLang="en-US" sz="1600" dirty="0"/>
              <a:t>先物のロールが加味されていないため，実際には多少リターンは良くなる</a:t>
            </a:r>
            <a:endParaRPr kumimoji="1" lang="ja-JP" altLang="en-US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5252AF8-67E3-4F38-8704-ECADE381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16" y="1645346"/>
            <a:ext cx="7267062" cy="178365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AD578C1-3889-4CBF-9D5D-3DC4FEB44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16" y="3496756"/>
            <a:ext cx="7267062" cy="287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5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ADF42-45B3-49B7-9F7B-1140DE73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バックテスト：</a:t>
            </a:r>
            <a:r>
              <a:rPr lang="ja-JP" altLang="en-US" dirty="0"/>
              <a:t>データ②</a:t>
            </a:r>
            <a:r>
              <a:rPr kumimoji="1" lang="ja-JP" altLang="en-US" dirty="0"/>
              <a:t>，推計期間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C3CAEC-9B35-400D-A012-97F55D50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040" y="1690688"/>
            <a:ext cx="4009936" cy="4486275"/>
          </a:xfrm>
        </p:spPr>
        <p:txBody>
          <a:bodyPr>
            <a:normAutofit/>
          </a:bodyPr>
          <a:lstStyle/>
          <a:p>
            <a:r>
              <a:rPr kumimoji="1" lang="ja-JP" altLang="en-US" sz="1600" dirty="0"/>
              <a:t>リターン，リスクとも順番は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MV</a:t>
            </a:r>
            <a:r>
              <a:rPr lang="ja-JP" altLang="en-US" sz="1600" dirty="0"/>
              <a:t>＜</a:t>
            </a:r>
            <a:r>
              <a:rPr lang="en-US" altLang="ja-JP" sz="1600" dirty="0"/>
              <a:t>HRP(var)</a:t>
            </a:r>
            <a:r>
              <a:rPr lang="ja-JP" altLang="en-US" sz="1600" dirty="0"/>
              <a:t>＜</a:t>
            </a:r>
            <a:r>
              <a:rPr lang="en-US" altLang="ja-JP" sz="1600" dirty="0"/>
              <a:t>RP(var)</a:t>
            </a:r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ja-JP" altLang="en-US" sz="1600" dirty="0"/>
              <a:t>＜</a:t>
            </a:r>
            <a:r>
              <a:rPr lang="en-US" altLang="ja-JP" sz="1600" dirty="0"/>
              <a:t>HRP(</a:t>
            </a:r>
            <a:r>
              <a:rPr lang="en-US" altLang="ja-JP" sz="1600" dirty="0" err="1"/>
              <a:t>vola</a:t>
            </a:r>
            <a:r>
              <a:rPr lang="en-US" altLang="ja-JP" sz="1600" dirty="0"/>
              <a:t>)</a:t>
            </a:r>
            <a:r>
              <a:rPr lang="ja-JP" altLang="en-US" sz="1600" dirty="0"/>
              <a:t>＜</a:t>
            </a:r>
            <a:r>
              <a:rPr lang="en-US" altLang="ja-JP" sz="1600" dirty="0"/>
              <a:t>RP(</a:t>
            </a:r>
            <a:r>
              <a:rPr lang="en-US" altLang="ja-JP" sz="1600" dirty="0" err="1"/>
              <a:t>vola</a:t>
            </a:r>
            <a:r>
              <a:rPr lang="en-US" altLang="ja-JP" sz="1600" dirty="0"/>
              <a:t>)</a:t>
            </a:r>
            <a:endParaRPr kumimoji="1" lang="en-US" altLang="ja-JP" sz="1600" dirty="0"/>
          </a:p>
          <a:p>
            <a:r>
              <a:rPr kumimoji="1" lang="en-US" altLang="ja-JP" sz="1600" dirty="0"/>
              <a:t>Max DD</a:t>
            </a:r>
            <a:r>
              <a:rPr kumimoji="1" lang="ja-JP" altLang="en-US" sz="1600" dirty="0"/>
              <a:t>はこの逆</a:t>
            </a:r>
            <a:endParaRPr kumimoji="1" lang="en-US" altLang="ja-JP" sz="1600" dirty="0"/>
          </a:p>
          <a:p>
            <a:r>
              <a:rPr lang="en-US" altLang="ja-JP" sz="1600" dirty="0"/>
              <a:t>HRP</a:t>
            </a:r>
            <a:r>
              <a:rPr lang="ja-JP" altLang="en-US" sz="1600" dirty="0"/>
              <a:t>はコストがかさむ</a:t>
            </a:r>
            <a:endParaRPr lang="en-US" altLang="ja-JP" sz="1600" dirty="0"/>
          </a:p>
          <a:p>
            <a:r>
              <a:rPr kumimoji="1" lang="en-US" altLang="ja-JP" sz="1600" dirty="0"/>
              <a:t>2005</a:t>
            </a:r>
            <a:r>
              <a:rPr kumimoji="1" lang="ja-JP" altLang="en-US" sz="1600" dirty="0"/>
              <a:t>年以降では</a:t>
            </a:r>
            <a:r>
              <a:rPr kumimoji="1" lang="en-US" altLang="ja-JP" sz="1600" dirty="0"/>
              <a:t>MV</a:t>
            </a:r>
            <a:r>
              <a:rPr kumimoji="1" lang="ja-JP" altLang="en-US" sz="1600" dirty="0"/>
              <a:t>のシャープレシオが高いが，</a:t>
            </a:r>
            <a:r>
              <a:rPr kumimoji="1" lang="en-US" altLang="ja-JP" sz="1600" dirty="0"/>
              <a:t>2015</a:t>
            </a:r>
            <a:r>
              <a:rPr kumimoji="1" lang="ja-JP" altLang="en-US" sz="1600" dirty="0"/>
              <a:t>年以降は大きく悪化</a:t>
            </a:r>
            <a:endParaRPr kumimoji="1" lang="en-US" altLang="ja-JP" sz="1600" dirty="0"/>
          </a:p>
          <a:p>
            <a:r>
              <a:rPr lang="en-US" altLang="ja-JP" sz="1600" dirty="0"/>
              <a:t>2015</a:t>
            </a:r>
            <a:r>
              <a:rPr lang="ja-JP" altLang="en-US" sz="1600" dirty="0"/>
              <a:t>年以降では他の手法は良好だが，やや</a:t>
            </a:r>
            <a:r>
              <a:rPr lang="en-US" altLang="ja-JP" sz="1600" dirty="0"/>
              <a:t>HRP</a:t>
            </a:r>
            <a:r>
              <a:rPr lang="ja-JP" altLang="en-US" sz="1600" dirty="0"/>
              <a:t>より</a:t>
            </a:r>
            <a:r>
              <a:rPr lang="en-US" altLang="ja-JP" sz="1600" dirty="0"/>
              <a:t>RP</a:t>
            </a:r>
            <a:r>
              <a:rPr lang="ja-JP" altLang="en-US" sz="1600" dirty="0"/>
              <a:t>のほうが良好</a:t>
            </a:r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ja-JP" altLang="en-US" sz="1600" dirty="0"/>
              <a:t>リスクや</a:t>
            </a:r>
            <a:r>
              <a:rPr lang="en-US" altLang="ja-JP" sz="1600" dirty="0"/>
              <a:t>DD</a:t>
            </a:r>
            <a:r>
              <a:rPr lang="ja-JP" altLang="en-US" sz="1600" dirty="0"/>
              <a:t>は抑制できても，戻り局面を取れない．相場の難易度が上がっているため？</a:t>
            </a:r>
            <a:endParaRPr kumimoji="1" lang="ja-JP" altLang="en-US" sz="1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2623FA2-77CB-4121-B22B-128C7381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16" y="3737244"/>
            <a:ext cx="7267062" cy="275563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2289C6C-2887-4D9F-8158-CC0D9D66F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16" y="1690688"/>
            <a:ext cx="7267062" cy="178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2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ADF42-45B3-49B7-9F7B-1140DE73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バックテスト：</a:t>
            </a:r>
            <a:r>
              <a:rPr lang="ja-JP" altLang="en-US" dirty="0"/>
              <a:t>データ②</a:t>
            </a:r>
            <a:r>
              <a:rPr kumimoji="1" lang="ja-JP" altLang="en-US" dirty="0"/>
              <a:t>，推計期間</a:t>
            </a:r>
            <a:r>
              <a:rPr kumimoji="1" lang="en-US" altLang="ja-JP" dirty="0"/>
              <a:t>5</a:t>
            </a:r>
            <a:r>
              <a:rPr kumimoji="1" lang="ja-JP" altLang="en-US" dirty="0"/>
              <a:t>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C3CAEC-9B35-400D-A012-97F55D50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040" y="1690688"/>
            <a:ext cx="4009936" cy="4486275"/>
          </a:xfrm>
        </p:spPr>
        <p:txBody>
          <a:bodyPr>
            <a:normAutofit/>
          </a:bodyPr>
          <a:lstStyle/>
          <a:p>
            <a:r>
              <a:rPr kumimoji="1" lang="ja-JP" altLang="en-US" sz="1600" dirty="0"/>
              <a:t>リターン，リスクとも順番は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MV</a:t>
            </a:r>
            <a:r>
              <a:rPr lang="ja-JP" altLang="en-US" sz="1600" dirty="0"/>
              <a:t>＜</a:t>
            </a:r>
            <a:r>
              <a:rPr lang="en-US" altLang="ja-JP" sz="1600" dirty="0"/>
              <a:t>HRP(var)</a:t>
            </a:r>
            <a:r>
              <a:rPr lang="ja-JP" altLang="en-US" sz="1600" dirty="0"/>
              <a:t>＜</a:t>
            </a:r>
            <a:r>
              <a:rPr lang="en-US" altLang="ja-JP" sz="1600" dirty="0"/>
              <a:t>HRP(</a:t>
            </a:r>
            <a:r>
              <a:rPr lang="en-US" altLang="ja-JP" sz="1600" dirty="0" err="1"/>
              <a:t>vola</a:t>
            </a:r>
            <a:r>
              <a:rPr lang="en-US" altLang="ja-JP" sz="1600" dirty="0"/>
              <a:t>)</a:t>
            </a:r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ja-JP" altLang="en-US" sz="1600" dirty="0"/>
              <a:t>＜</a:t>
            </a:r>
            <a:r>
              <a:rPr lang="en-US" altLang="ja-JP" sz="1600" dirty="0"/>
              <a:t>HRP(</a:t>
            </a:r>
            <a:r>
              <a:rPr lang="en-US" altLang="ja-JP" sz="1600" dirty="0" err="1"/>
              <a:t>vola</a:t>
            </a:r>
            <a:r>
              <a:rPr lang="en-US" altLang="ja-JP" sz="1600" dirty="0"/>
              <a:t>)</a:t>
            </a:r>
            <a:r>
              <a:rPr lang="ja-JP" altLang="en-US" sz="1600" dirty="0"/>
              <a:t>＜</a:t>
            </a:r>
            <a:r>
              <a:rPr lang="en-US" altLang="ja-JP" sz="1600" dirty="0"/>
              <a:t>RP(</a:t>
            </a:r>
            <a:r>
              <a:rPr lang="en-US" altLang="ja-JP" sz="1600" dirty="0" err="1"/>
              <a:t>vola</a:t>
            </a:r>
            <a:r>
              <a:rPr lang="en-US" altLang="ja-JP" sz="1600" dirty="0"/>
              <a:t>)</a:t>
            </a: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/>
              <a:t>※</a:t>
            </a:r>
            <a:r>
              <a:rPr lang="ja-JP" altLang="en-US" sz="1600" dirty="0"/>
              <a:t>若干の逆転あり</a:t>
            </a:r>
            <a:endParaRPr kumimoji="1" lang="en-US" altLang="ja-JP" sz="1600" dirty="0"/>
          </a:p>
          <a:p>
            <a:r>
              <a:rPr kumimoji="1" lang="en-US" altLang="ja-JP" sz="1600" dirty="0"/>
              <a:t>Max DD</a:t>
            </a:r>
            <a:r>
              <a:rPr kumimoji="1" lang="ja-JP" altLang="en-US" sz="1600" dirty="0"/>
              <a:t>はこの逆</a:t>
            </a:r>
            <a:endParaRPr kumimoji="1" lang="en-US" altLang="ja-JP" sz="1600" dirty="0"/>
          </a:p>
          <a:p>
            <a:r>
              <a:rPr lang="en-US" altLang="ja-JP" sz="1600" dirty="0"/>
              <a:t>HRP</a:t>
            </a:r>
            <a:r>
              <a:rPr lang="ja-JP" altLang="en-US" sz="1600" dirty="0"/>
              <a:t>は取引コストがかさむ</a:t>
            </a:r>
            <a:endParaRPr lang="en-US" altLang="ja-JP" sz="1600" dirty="0"/>
          </a:p>
          <a:p>
            <a:r>
              <a:rPr kumimoji="1" lang="en-US" altLang="ja-JP" sz="1600" dirty="0"/>
              <a:t>2005</a:t>
            </a:r>
            <a:r>
              <a:rPr kumimoji="1" lang="ja-JP" altLang="en-US" sz="1600" dirty="0"/>
              <a:t>年以降では</a:t>
            </a:r>
            <a:r>
              <a:rPr kumimoji="1" lang="en-US" altLang="ja-JP" sz="1600" dirty="0"/>
              <a:t>MV</a:t>
            </a:r>
            <a:r>
              <a:rPr kumimoji="1" lang="ja-JP" altLang="en-US" sz="1600" dirty="0"/>
              <a:t>のシャープレシオが高いが，</a:t>
            </a:r>
            <a:r>
              <a:rPr kumimoji="1" lang="en-US" altLang="ja-JP" sz="1600" dirty="0"/>
              <a:t>2015</a:t>
            </a:r>
            <a:r>
              <a:rPr kumimoji="1" lang="ja-JP" altLang="en-US" sz="1600" dirty="0"/>
              <a:t>年以降は大きく悪化</a:t>
            </a:r>
            <a:endParaRPr kumimoji="1" lang="en-US" altLang="ja-JP" sz="1600" dirty="0"/>
          </a:p>
          <a:p>
            <a:r>
              <a:rPr lang="en-US" altLang="ja-JP" sz="1600" dirty="0"/>
              <a:t>2015</a:t>
            </a:r>
            <a:r>
              <a:rPr lang="ja-JP" altLang="en-US" sz="1600" dirty="0"/>
              <a:t>年以降では</a:t>
            </a:r>
            <a:r>
              <a:rPr lang="en-US" altLang="ja-JP" sz="1600" dirty="0"/>
              <a:t>HRP(</a:t>
            </a:r>
            <a:r>
              <a:rPr lang="en-US" altLang="ja-JP" sz="1600" dirty="0" err="1"/>
              <a:t>vola</a:t>
            </a:r>
            <a:r>
              <a:rPr lang="en-US" altLang="ja-JP" sz="1600" dirty="0"/>
              <a:t>)</a:t>
            </a:r>
            <a:r>
              <a:rPr lang="ja-JP" altLang="en-US" sz="1600" dirty="0"/>
              <a:t>，</a:t>
            </a:r>
            <a:r>
              <a:rPr lang="en-US" altLang="ja-JP" sz="1600" dirty="0"/>
              <a:t>RP(</a:t>
            </a:r>
            <a:r>
              <a:rPr lang="en-US" altLang="ja-JP" sz="1600" dirty="0" err="1"/>
              <a:t>vola</a:t>
            </a:r>
            <a:r>
              <a:rPr lang="en-US" altLang="ja-JP" sz="1600" dirty="0"/>
              <a:t>)</a:t>
            </a:r>
            <a:r>
              <a:rPr lang="ja-JP" altLang="en-US" sz="1600" dirty="0"/>
              <a:t>のシャープレシオが良好</a:t>
            </a:r>
            <a:endParaRPr lang="en-US" altLang="ja-JP" sz="1600" dirty="0"/>
          </a:p>
          <a:p>
            <a:pPr marL="0" indent="0">
              <a:buNone/>
            </a:pPr>
            <a:endParaRPr kumimoji="1" lang="en-US" altLang="ja-JP" sz="16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68BA709-7476-4DE7-BE27-FD476758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2" y="1663302"/>
            <a:ext cx="7193903" cy="17656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CA9A103-EAB7-402B-A57F-235AFA84C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12" y="3670259"/>
            <a:ext cx="7193903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3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606</Words>
  <Application>Microsoft Office PowerPoint</Application>
  <PresentationFormat>ワイド画面</PresentationFormat>
  <Paragraphs>56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発想</vt:lpstr>
      <vt:lpstr>データ①</vt:lpstr>
      <vt:lpstr>データ②</vt:lpstr>
      <vt:lpstr>バックテスト：データ①，推計期間3年</vt:lpstr>
      <vt:lpstr>デンドログラム</vt:lpstr>
      <vt:lpstr>バックテスト：データ①，推計期間5年</vt:lpstr>
      <vt:lpstr>バックテスト：データ②，推計期間3年</vt:lpstr>
      <vt:lpstr>バックテスト：データ②，推計期間5年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余談：Numerai Tournament</dc:title>
  <dc:creator>武繁尚弘</dc:creator>
  <cp:lastModifiedBy>武繁尚弘</cp:lastModifiedBy>
  <cp:revision>31</cp:revision>
  <dcterms:created xsi:type="dcterms:W3CDTF">2020-09-06T13:02:00Z</dcterms:created>
  <dcterms:modified xsi:type="dcterms:W3CDTF">2020-09-14T16:25:53Z</dcterms:modified>
</cp:coreProperties>
</file>