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2"/>
  </p:notesMasterIdLst>
  <p:sldIdLst>
    <p:sldId id="264" r:id="rId3"/>
    <p:sldId id="256" r:id="rId4"/>
    <p:sldId id="259" r:id="rId5"/>
    <p:sldId id="258" r:id="rId6"/>
    <p:sldId id="257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DDFD0-8409-4698-BC91-86B94EB37694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748C5-C896-49D3-9299-F45E7E514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748C5-C896-49D3-9299-F45E7E514F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61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41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8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9461F-7543-2385-85D4-F61E81A56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46ECF5-48D9-D5C7-B70F-323C5152F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FC86C-9A50-D355-51C6-15482FC5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6FC47-C26A-C7C3-4C90-ED14A3F1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EC617-94D3-CC64-1914-2006FA00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D679B-40D2-B109-C1A5-E1266CE2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341EB4-BEE8-2E6C-6014-F57F199C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ECB08-78F6-4E8D-87A4-943C48B9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78ED7-2FE9-2C7F-80A7-E3045FAE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F5C789-2CE1-EC6F-9718-922FFC46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48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1EC2F-543B-9B12-90A0-447580EF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5A02E-5963-D4A3-4068-96A80BD7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FC5626-C6E4-5BAC-037D-AD4CB079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1640D-A7F5-79B1-45D4-B74F4082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88FFF-E1EB-9853-9451-2FE89D16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0EA74-FA49-AAB5-4D3A-72AA282E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9C35C-D1AD-8E15-456D-793B98F4C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D89055-CD11-DDB8-F768-FA7ACB1BD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9CFD66-648D-30A4-FB54-4D3C9C01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F5D9-971A-8E67-6817-88011AD0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470221-4645-1C9D-3520-559390A6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5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EE27F-1028-7552-4B02-C3D17B3F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3A17B-83A5-5173-6577-593664D2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CDBA0E-D0FE-F277-F44A-60CD1E4C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7D9CA2-67B9-5742-0221-BCBFC529C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F19B5D-8816-EBCF-0D0D-8E6E936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CCB35A-8BCC-C0FE-68DC-DF9A7AD5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E62E60-8B25-0CAC-27A3-38B46998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6F0527-ADD9-EEA5-66BC-D5EA26F0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527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E4B57-23A6-FAF4-99EB-574631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8F0AD1-DB22-94CF-5395-0B733A11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6E63B5-53AF-AA01-19BF-19FF0141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7456F-BF54-202A-A768-A42A4040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561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493314-06B6-F9C1-28E7-C38CEA26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68B06F-5590-7C42-F6BB-7F69835D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FD5632-F8A2-544C-4951-6C6011BB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578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892A9-B6AB-5B51-2434-DF17712C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A0AB4-F53A-B438-46E4-A8BECA17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2F2C41-9AEA-7E90-7A74-19BB186E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78CDAD-DF61-4FCB-07EB-3F8E3F8A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622353-CA15-23EF-F302-0A0110BF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B47995-A47F-7ACF-0552-0B464B60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605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CC022-D07A-7C8A-F7E1-3C8409FA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0B37D1-F5B4-F413-29B0-FE76C7A9C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C9FFF1-89B0-E93E-FAEC-815B68CD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881168-5B9E-F76A-D478-0FDA238F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E91463-9197-1453-AB71-DC68E8A4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9667BB-6CA9-84F9-3F2B-54D55150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95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937E3-3B48-6881-08EC-CD638750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4A0FB3-AD63-A9B0-B7C2-89807448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3A60C8-08FE-8FC6-8FDE-769536F6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D6487-C78F-AE38-DBC1-33DB7587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45A7EA-CF78-A98D-F45C-457CF1F4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489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1783CE-318C-F1BE-0E89-78B5B95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39EAD8-20A4-C565-DABC-648A48CC2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F2BDE-FFDC-2568-03C6-22B62EEB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E37012-663E-DDB0-253F-B3454391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00091-1D4A-56B1-E08A-F0A48D1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6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35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1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3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6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9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29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7774DB-C5BD-EC89-5261-D8285B29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0FBC10-7C29-7B73-9AA8-20F7FC14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7A8A3-FEAB-F52F-ABD2-A528E108A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4EA-DA1F-42F9-ADA6-3BE54A80E27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F7E24A-4D8F-1F57-1832-8034B1A9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DB39E4-C61E-2B8F-E991-BD7382B9F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5BE4-FEEA-4353-850F-80037FECB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E705C-25DE-8BDA-36E6-1D6543A87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サービス設計書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DE868A-4F9F-38BF-2066-207AF6BAA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/>
              <a:t>20X3001</a:t>
            </a:r>
          </a:p>
          <a:p>
            <a:r>
              <a:rPr lang="ja-JP" altLang="en-US" sz="2800" dirty="0"/>
              <a:t>赤司岳與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583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A14BA-2DF3-633D-EEF9-5235E6844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C327A6-88CD-D34A-2C5D-47827F196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4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734FD7B-EB9B-DA0D-7B2B-926ADA41A2FD}"/>
              </a:ext>
            </a:extLst>
          </p:cNvPr>
          <p:cNvSpPr txBox="1">
            <a:spLocks/>
          </p:cNvSpPr>
          <p:nvPr/>
        </p:nvSpPr>
        <p:spPr>
          <a:xfrm>
            <a:off x="838200" y="2544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以下のようなファンクラブサービスを作成する。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8C7CDA6-6ECD-5715-2A38-50ABC5FCE45B}"/>
              </a:ext>
            </a:extLst>
          </p:cNvPr>
          <p:cNvSpPr/>
          <p:nvPr/>
        </p:nvSpPr>
        <p:spPr>
          <a:xfrm>
            <a:off x="145513" y="2418257"/>
            <a:ext cx="2762086" cy="266018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5A729AA-FC58-DCAD-DB24-247DB8D151C6}"/>
              </a:ext>
            </a:extLst>
          </p:cNvPr>
          <p:cNvSpPr/>
          <p:nvPr/>
        </p:nvSpPr>
        <p:spPr>
          <a:xfrm>
            <a:off x="3213441" y="2418257"/>
            <a:ext cx="2599153" cy="266018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FFD4C4-1BA8-6F26-DD00-327C06F2D5F0}"/>
              </a:ext>
            </a:extLst>
          </p:cNvPr>
          <p:cNvSpPr txBox="1"/>
          <p:nvPr/>
        </p:nvSpPr>
        <p:spPr>
          <a:xfrm>
            <a:off x="229737" y="3341858"/>
            <a:ext cx="267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メールアドレスを入力して送信する。</a:t>
            </a:r>
            <a:endParaRPr lang="en-US" altLang="ja-JP" sz="2400" b="1" dirty="0">
              <a:solidFill>
                <a:srgbClr val="FFC000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969DA79-F4ED-16B4-A161-DA2A0CA6DBD3}"/>
              </a:ext>
            </a:extLst>
          </p:cNvPr>
          <p:cNvSpPr/>
          <p:nvPr/>
        </p:nvSpPr>
        <p:spPr>
          <a:xfrm>
            <a:off x="6408421" y="2418257"/>
            <a:ext cx="2599153" cy="266018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42FBE93-45BD-2D56-9FBE-431C5E9A01B0}"/>
              </a:ext>
            </a:extLst>
          </p:cNvPr>
          <p:cNvSpPr/>
          <p:nvPr/>
        </p:nvSpPr>
        <p:spPr>
          <a:xfrm>
            <a:off x="9447334" y="2418257"/>
            <a:ext cx="2599152" cy="266018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469593-3C74-4785-D752-B1FCA63052D4}"/>
              </a:ext>
            </a:extLst>
          </p:cNvPr>
          <p:cNvSpPr txBox="1"/>
          <p:nvPr/>
        </p:nvSpPr>
        <p:spPr>
          <a:xfrm>
            <a:off x="3315258" y="2910971"/>
            <a:ext cx="2677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C000"/>
                </a:solidFill>
              </a:rPr>
              <a:t>メールに送られた</a:t>
            </a:r>
            <a:r>
              <a:rPr lang="en-US" altLang="ja-JP" sz="2000" b="1" dirty="0">
                <a:solidFill>
                  <a:srgbClr val="FFC000"/>
                </a:solidFill>
              </a:rPr>
              <a:t>URL</a:t>
            </a:r>
            <a:r>
              <a:rPr lang="ja-JP" altLang="en-US" sz="2000" b="1" dirty="0">
                <a:solidFill>
                  <a:srgbClr val="FFC000"/>
                </a:solidFill>
              </a:rPr>
              <a:t>からアカウント作成</a:t>
            </a:r>
            <a:endParaRPr lang="en-US" altLang="ja-JP" sz="2000" b="1" dirty="0">
              <a:solidFill>
                <a:srgbClr val="FFC000"/>
              </a:solidFill>
            </a:endParaRPr>
          </a:p>
          <a:p>
            <a:r>
              <a:rPr kumimoji="1" lang="ja-JP" altLang="en-US" sz="2000" b="1" dirty="0">
                <a:solidFill>
                  <a:srgbClr val="FFC000"/>
                </a:solidFill>
              </a:rPr>
              <a:t>名前　性別　年齢　</a:t>
            </a:r>
            <a:r>
              <a:rPr kumimoji="1" lang="en-US" altLang="ja-JP" sz="2000" b="1" dirty="0">
                <a:solidFill>
                  <a:srgbClr val="FFC000"/>
                </a:solidFill>
              </a:rPr>
              <a:t>ID</a:t>
            </a:r>
            <a:r>
              <a:rPr kumimoji="1" lang="ja-JP" altLang="en-US" sz="2000" b="1" dirty="0">
                <a:solidFill>
                  <a:srgbClr val="FFC000"/>
                </a:solidFill>
              </a:rPr>
              <a:t>　パスワードを</a:t>
            </a:r>
            <a:endParaRPr kumimoji="1" lang="en-US" altLang="ja-JP" sz="2000" b="1" dirty="0">
              <a:solidFill>
                <a:srgbClr val="FFC000"/>
              </a:solidFill>
            </a:endParaRPr>
          </a:p>
          <a:p>
            <a:r>
              <a:rPr kumimoji="1" lang="ja-JP" altLang="en-US" sz="2000" b="1" dirty="0">
                <a:solidFill>
                  <a:srgbClr val="FFC000"/>
                </a:solidFill>
              </a:rPr>
              <a:t>入力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A087EC6-7DB5-2F6A-85EE-C72D7D535C35}"/>
              </a:ext>
            </a:extLst>
          </p:cNvPr>
          <p:cNvSpPr txBox="1"/>
          <p:nvPr/>
        </p:nvSpPr>
        <p:spPr>
          <a:xfrm>
            <a:off x="6487130" y="2972527"/>
            <a:ext cx="259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データベースごとにユーザ情報またはフォロー情報を管理</a:t>
            </a:r>
            <a:endParaRPr lang="en-US" altLang="ja-JP" sz="2400" b="1" dirty="0">
              <a:solidFill>
                <a:srgbClr val="FFC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F4DA47-F221-168B-16AB-E9088504E625}"/>
              </a:ext>
            </a:extLst>
          </p:cNvPr>
          <p:cNvSpPr txBox="1"/>
          <p:nvPr/>
        </p:nvSpPr>
        <p:spPr>
          <a:xfrm>
            <a:off x="9626568" y="2972527"/>
            <a:ext cx="2335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>
                <a:solidFill>
                  <a:srgbClr val="FFC000"/>
                </a:solidFill>
              </a:rPr>
              <a:t>webAPI</a:t>
            </a:r>
            <a:r>
              <a:rPr lang="ja-JP" altLang="en-US" sz="2400" b="1" dirty="0">
                <a:solidFill>
                  <a:srgbClr val="FFC000"/>
                </a:solidFill>
              </a:rPr>
              <a:t>として任意のユーザの情報を取得できる。</a:t>
            </a:r>
            <a:endParaRPr lang="en-US" altLang="ja-JP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38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A14BA-2DF3-633D-EEF9-5235E6844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データベースに追加するデータ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C327A6-88CD-D34A-2C5D-47827F196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429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A5E2E5E-1658-7AC4-96DB-FA799CB65987}"/>
              </a:ext>
            </a:extLst>
          </p:cNvPr>
          <p:cNvSpPr/>
          <p:nvPr/>
        </p:nvSpPr>
        <p:spPr>
          <a:xfrm>
            <a:off x="114300" y="1690689"/>
            <a:ext cx="5524501" cy="480218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269959-FFB2-75E8-BC65-2C1CB068CFCD}"/>
              </a:ext>
            </a:extLst>
          </p:cNvPr>
          <p:cNvSpPr txBox="1"/>
          <p:nvPr/>
        </p:nvSpPr>
        <p:spPr>
          <a:xfrm>
            <a:off x="1455420" y="1889880"/>
            <a:ext cx="33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データベース</a:t>
            </a:r>
            <a:r>
              <a:rPr kumimoji="1" lang="en-US" altLang="ja-JP" sz="2400" b="1" dirty="0">
                <a:solidFill>
                  <a:srgbClr val="FFC000"/>
                </a:solidFill>
              </a:rPr>
              <a:t>1:</a:t>
            </a:r>
            <a:r>
              <a:rPr kumimoji="1" lang="ja-JP" altLang="en-US" sz="2400" b="1" dirty="0">
                <a:solidFill>
                  <a:srgbClr val="FFC000"/>
                </a:solidFill>
              </a:rPr>
              <a:t>ファン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68B8764-F18C-3EA2-9C75-B017004A550A}"/>
              </a:ext>
            </a:extLst>
          </p:cNvPr>
          <p:cNvSpPr/>
          <p:nvPr/>
        </p:nvSpPr>
        <p:spPr>
          <a:xfrm>
            <a:off x="6515102" y="1690689"/>
            <a:ext cx="5417818" cy="480218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953B97-F5D2-0A16-E51A-B2D6BE9D24E8}"/>
              </a:ext>
            </a:extLst>
          </p:cNvPr>
          <p:cNvSpPr txBox="1"/>
          <p:nvPr/>
        </p:nvSpPr>
        <p:spPr>
          <a:xfrm>
            <a:off x="7475220" y="1889879"/>
            <a:ext cx="393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C000"/>
                </a:solidFill>
              </a:rPr>
              <a:t>データベース</a:t>
            </a:r>
            <a:r>
              <a:rPr kumimoji="1" lang="en-US" altLang="ja-JP" sz="2400" b="1" dirty="0">
                <a:solidFill>
                  <a:srgbClr val="FFC000"/>
                </a:solidFill>
              </a:rPr>
              <a:t>2:</a:t>
            </a:r>
            <a:r>
              <a:rPr lang="ja-JP" altLang="en-US" sz="2400" b="1" dirty="0">
                <a:solidFill>
                  <a:srgbClr val="FFC000"/>
                </a:solidFill>
              </a:rPr>
              <a:t>有名人</a:t>
            </a:r>
            <a:endParaRPr kumimoji="1" lang="ja-JP" altLang="en-US" sz="2400" b="1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FF1E88-CF45-983D-DACF-A4EB7F1D6070}"/>
              </a:ext>
            </a:extLst>
          </p:cNvPr>
          <p:cNvSpPr txBox="1"/>
          <p:nvPr/>
        </p:nvSpPr>
        <p:spPr>
          <a:xfrm>
            <a:off x="259080" y="3120586"/>
            <a:ext cx="583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・ユーザテーブル</a:t>
            </a:r>
            <a:endParaRPr lang="en-US" altLang="ja-JP" sz="2400" b="1" dirty="0">
              <a:solidFill>
                <a:srgbClr val="FFC000"/>
              </a:solidFill>
            </a:endParaRPr>
          </a:p>
          <a:p>
            <a:r>
              <a:rPr kumimoji="1" lang="ja-JP" altLang="en-US" sz="2400" b="1" dirty="0">
                <a:solidFill>
                  <a:srgbClr val="FFC000"/>
                </a:solidFill>
              </a:rPr>
              <a:t>　名前　性別　年齢　</a:t>
            </a:r>
            <a:r>
              <a:rPr kumimoji="1" lang="en-US" altLang="ja-JP" sz="2400" b="1" dirty="0">
                <a:solidFill>
                  <a:srgbClr val="FFC000"/>
                </a:solidFill>
              </a:rPr>
              <a:t>ID</a:t>
            </a:r>
            <a:r>
              <a:rPr kumimoji="1" lang="ja-JP" altLang="en-US" sz="2400" b="1" dirty="0">
                <a:solidFill>
                  <a:srgbClr val="FFC000"/>
                </a:solidFill>
              </a:rPr>
              <a:t>　パスワード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1C0A01-7FF1-A4F9-20EF-42AF47AB54C4}"/>
              </a:ext>
            </a:extLst>
          </p:cNvPr>
          <p:cNvSpPr txBox="1"/>
          <p:nvPr/>
        </p:nvSpPr>
        <p:spPr>
          <a:xfrm>
            <a:off x="259080" y="4550484"/>
            <a:ext cx="583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・応援テーブル</a:t>
            </a:r>
            <a:endParaRPr lang="en-US" altLang="ja-JP" sz="2400" b="1" dirty="0">
              <a:solidFill>
                <a:srgbClr val="FFC000"/>
              </a:solidFill>
            </a:endParaRPr>
          </a:p>
          <a:p>
            <a:r>
              <a:rPr kumimoji="1" lang="ja-JP" altLang="en-US" sz="2400" b="1" dirty="0">
                <a:solidFill>
                  <a:srgbClr val="FFC000"/>
                </a:solidFill>
              </a:rPr>
              <a:t>　有名人　ランク　コメント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60F9F4-71F1-5A12-2363-73858E407540}"/>
              </a:ext>
            </a:extLst>
          </p:cNvPr>
          <p:cNvSpPr txBox="1"/>
          <p:nvPr/>
        </p:nvSpPr>
        <p:spPr>
          <a:xfrm>
            <a:off x="6515102" y="3076559"/>
            <a:ext cx="583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・ユーザテーブル</a:t>
            </a:r>
            <a:endParaRPr lang="en-US" altLang="ja-JP" sz="2400" b="1" dirty="0">
              <a:solidFill>
                <a:srgbClr val="FFC000"/>
              </a:solidFill>
            </a:endParaRPr>
          </a:p>
          <a:p>
            <a:r>
              <a:rPr kumimoji="1" lang="ja-JP" altLang="en-US" sz="2400" b="1" dirty="0">
                <a:solidFill>
                  <a:srgbClr val="FFC000"/>
                </a:solidFill>
              </a:rPr>
              <a:t>　名前　性別　年齢　</a:t>
            </a:r>
            <a:r>
              <a:rPr kumimoji="1" lang="en-US" altLang="ja-JP" sz="2400" b="1" dirty="0">
                <a:solidFill>
                  <a:srgbClr val="FFC000"/>
                </a:solidFill>
              </a:rPr>
              <a:t>ID</a:t>
            </a:r>
            <a:r>
              <a:rPr kumimoji="1" lang="ja-JP" altLang="en-US" sz="2400" b="1" dirty="0">
                <a:solidFill>
                  <a:srgbClr val="FFC000"/>
                </a:solidFill>
              </a:rPr>
              <a:t>　パスワード</a:t>
            </a:r>
            <a:endParaRPr kumimoji="1" lang="en-US" altLang="ja-JP" sz="2400" b="1" dirty="0">
              <a:solidFill>
                <a:srgbClr val="FFC000"/>
              </a:solidFill>
            </a:endParaRPr>
          </a:p>
          <a:p>
            <a:r>
              <a:rPr lang="ja-JP" altLang="en-US" sz="2400" b="1" dirty="0">
                <a:solidFill>
                  <a:srgbClr val="FFC000"/>
                </a:solidFill>
              </a:rPr>
              <a:t>カテゴリ</a:t>
            </a:r>
            <a:endParaRPr kumimoji="1" lang="ja-JP" altLang="en-US" sz="2400" b="1" dirty="0">
              <a:solidFill>
                <a:srgbClr val="FFC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4A0172-D3AC-42D1-AB61-E3962A419818}"/>
              </a:ext>
            </a:extLst>
          </p:cNvPr>
          <p:cNvSpPr txBox="1"/>
          <p:nvPr/>
        </p:nvSpPr>
        <p:spPr>
          <a:xfrm>
            <a:off x="6515102" y="4506457"/>
            <a:ext cx="583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・応援されるテーブル</a:t>
            </a:r>
            <a:endParaRPr lang="en-US" altLang="ja-JP" sz="2400" b="1" dirty="0">
              <a:solidFill>
                <a:srgbClr val="FFC000"/>
              </a:solidFill>
            </a:endParaRPr>
          </a:p>
          <a:p>
            <a:r>
              <a:rPr kumimoji="1" lang="ja-JP" altLang="en-US" sz="2400" b="1" dirty="0">
                <a:solidFill>
                  <a:srgbClr val="FFC000"/>
                </a:solidFill>
              </a:rPr>
              <a:t>　ファン　ランク　コメント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78DB5E89-A9A6-B01E-8506-7FF517679935}"/>
              </a:ext>
            </a:extLst>
          </p:cNvPr>
          <p:cNvSpPr txBox="1">
            <a:spLocks/>
          </p:cNvSpPr>
          <p:nvPr/>
        </p:nvSpPr>
        <p:spPr>
          <a:xfrm>
            <a:off x="838200" y="1157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データベースには以下のようなデータを追加する。</a:t>
            </a:r>
          </a:p>
        </p:txBody>
      </p:sp>
    </p:spTree>
    <p:extLst>
      <p:ext uri="{BB962C8B-B14F-4D97-AF65-F5344CB8AC3E}">
        <p14:creationId xmlns:p14="http://schemas.microsoft.com/office/powerpoint/2010/main" val="223423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A14BA-2DF3-633D-EEF9-5235E6844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WebAPI</a:t>
            </a:r>
            <a:r>
              <a:rPr kumimoji="1" lang="ja-JP" altLang="en-US" dirty="0"/>
              <a:t>で発信するデータ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C327A6-88CD-D34A-2C5D-47827F196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02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>
            <a:extLst>
              <a:ext uri="{FF2B5EF4-FFF2-40B4-BE49-F238E27FC236}">
                <a16:creationId xmlns:a16="http://schemas.microsoft.com/office/drawing/2014/main" id="{78DB5E89-A9A6-B01E-8506-7FF517679935}"/>
              </a:ext>
            </a:extLst>
          </p:cNvPr>
          <p:cNvSpPr txBox="1">
            <a:spLocks/>
          </p:cNvSpPr>
          <p:nvPr/>
        </p:nvSpPr>
        <p:spPr>
          <a:xfrm>
            <a:off x="838200" y="1157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データベースには以下のようなデータを追加する。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A65C01-7B4E-9BE6-8349-4157453E461C}"/>
              </a:ext>
            </a:extLst>
          </p:cNvPr>
          <p:cNvSpPr txBox="1"/>
          <p:nvPr/>
        </p:nvSpPr>
        <p:spPr>
          <a:xfrm>
            <a:off x="2651760" y="1607880"/>
            <a:ext cx="75209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{</a:t>
            </a:r>
          </a:p>
          <a:p>
            <a:r>
              <a:rPr lang="ja-JP" altLang="en-US" sz="2800" dirty="0"/>
              <a:t>  </a:t>
            </a:r>
            <a:r>
              <a:rPr lang="ja-JP" altLang="en-US" sz="2800" dirty="0">
                <a:solidFill>
                  <a:srgbClr val="00B0F0"/>
                </a:solidFill>
              </a:rPr>
              <a:t>"username"</a:t>
            </a:r>
            <a:r>
              <a:rPr lang="ja-JP" altLang="en-US" sz="2800" dirty="0"/>
              <a:t>:</a:t>
            </a:r>
            <a:r>
              <a:rPr lang="ja-JP" altLang="en-US" sz="2800" dirty="0">
                <a:solidFill>
                  <a:srgbClr val="FF0000"/>
                </a:solidFill>
              </a:rPr>
              <a:t> "有名人名"</a:t>
            </a:r>
          </a:p>
          <a:p>
            <a:r>
              <a:rPr lang="ja-JP" altLang="en-US" sz="2800" dirty="0"/>
              <a:t>  </a:t>
            </a:r>
            <a:r>
              <a:rPr lang="ja-JP" altLang="en-US" sz="2800" dirty="0">
                <a:solidFill>
                  <a:srgbClr val="00B0F0"/>
                </a:solidFill>
              </a:rPr>
              <a:t>"sex": </a:t>
            </a:r>
            <a:r>
              <a:rPr lang="ja-JP" altLang="en-US" sz="2800" dirty="0">
                <a:solidFill>
                  <a:srgbClr val="FF0000"/>
                </a:solidFill>
              </a:rPr>
              <a:t>"men"</a:t>
            </a:r>
          </a:p>
          <a:p>
            <a:r>
              <a:rPr lang="ja-JP" altLang="en-US" sz="2800" dirty="0"/>
              <a:t>  </a:t>
            </a:r>
            <a:r>
              <a:rPr lang="ja-JP" altLang="en-US" sz="2800" dirty="0">
                <a:solidFill>
                  <a:srgbClr val="00B0F0"/>
                </a:solidFill>
              </a:rPr>
              <a:t>"fan"</a:t>
            </a:r>
            <a:r>
              <a:rPr lang="ja-JP" altLang="en-US" sz="2800" dirty="0"/>
              <a:t>: [</a:t>
            </a:r>
          </a:p>
          <a:p>
            <a:r>
              <a:rPr lang="ja-JP" altLang="en-US" sz="2800" dirty="0"/>
              <a:t>    {</a:t>
            </a:r>
          </a:p>
          <a:p>
            <a:r>
              <a:rPr lang="ja-JP" altLang="en-US" sz="2800" dirty="0"/>
              <a:t>      </a:t>
            </a:r>
            <a:r>
              <a:rPr lang="ja-JP" altLang="en-US" sz="2800" dirty="0">
                <a:solidFill>
                  <a:srgbClr val="00B0F0"/>
                </a:solidFill>
              </a:rPr>
              <a:t>"number"</a:t>
            </a:r>
            <a:r>
              <a:rPr lang="ja-JP" altLang="en-US" sz="2800" dirty="0"/>
              <a:t>: </a:t>
            </a:r>
            <a:r>
              <a:rPr lang="ja-JP" altLang="en-US" sz="2800" dirty="0">
                <a:solidFill>
                  <a:srgbClr val="FF0000"/>
                </a:solidFill>
              </a:rPr>
              <a:t>"ファンの数"</a:t>
            </a:r>
          </a:p>
          <a:p>
            <a:r>
              <a:rPr lang="ja-JP" altLang="en-US" sz="2800" dirty="0"/>
              <a:t>      </a:t>
            </a:r>
            <a:r>
              <a:rPr lang="ja-JP" altLang="en-US" sz="2800" dirty="0">
                <a:solidFill>
                  <a:srgbClr val="00B0F0"/>
                </a:solidFill>
              </a:rPr>
              <a:t>"detail"</a:t>
            </a:r>
            <a:r>
              <a:rPr lang="ja-JP" altLang="en-US" sz="2800" dirty="0"/>
              <a:t>: </a:t>
            </a:r>
            <a:r>
              <a:rPr lang="ja-JP" altLang="en-US" sz="2800" dirty="0">
                <a:solidFill>
                  <a:srgbClr val="FF0000"/>
                </a:solidFill>
              </a:rPr>
              <a:t>"ファンの名前一覧"</a:t>
            </a:r>
          </a:p>
          <a:p>
            <a:endParaRPr lang="ja-JP" altLang="en-US" sz="2800" dirty="0"/>
          </a:p>
          <a:p>
            <a:r>
              <a:rPr lang="ja-JP" altLang="en-US" sz="2800" dirty="0"/>
              <a:t>    }</a:t>
            </a:r>
          </a:p>
          <a:p>
            <a:r>
              <a:rPr lang="ja-JP" altLang="en-US" sz="2800" dirty="0"/>
              <a:t>  ] </a:t>
            </a:r>
          </a:p>
          <a:p>
            <a:r>
              <a:rPr lang="ja-JP" altLang="en-US" sz="2800" dirty="0"/>
              <a:t>}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C00912-9FD2-1D40-77BD-E0F889C8BCFD}"/>
              </a:ext>
            </a:extLst>
          </p:cNvPr>
          <p:cNvSpPr txBox="1"/>
          <p:nvPr/>
        </p:nvSpPr>
        <p:spPr>
          <a:xfrm>
            <a:off x="8459902" y="31058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有名人だけじゃなくファンの情報も</a:t>
            </a:r>
            <a:endParaRPr lang="en-US" altLang="ja-JP" dirty="0"/>
          </a:p>
          <a:p>
            <a:r>
              <a:rPr lang="en-US" altLang="ja-JP" dirty="0"/>
              <a:t>API</a:t>
            </a:r>
            <a:r>
              <a:rPr lang="ja-JP" altLang="en-US" dirty="0"/>
              <a:t>で返せるようにする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23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A14BA-2DF3-633D-EEF9-5235E6844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どんな脆弱性対策が必要か？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C327A6-88CD-D34A-2C5D-47827F196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211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FF1E88-CF45-983D-DACF-A4EB7F1D6070}"/>
              </a:ext>
            </a:extLst>
          </p:cNvPr>
          <p:cNvSpPr txBox="1"/>
          <p:nvPr/>
        </p:nvSpPr>
        <p:spPr>
          <a:xfrm>
            <a:off x="838200" y="1749380"/>
            <a:ext cx="583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・</a:t>
            </a:r>
            <a:r>
              <a:rPr lang="en-US" altLang="ja-JP" sz="2400" dirty="0"/>
              <a:t>SQL</a:t>
            </a:r>
            <a:r>
              <a:rPr lang="ja-JP" altLang="en-US" sz="2400" dirty="0"/>
              <a:t>インジェクション</a:t>
            </a:r>
            <a:endParaRPr lang="en-US" altLang="ja-JP" sz="2400" dirty="0"/>
          </a:p>
          <a:p>
            <a:r>
              <a:rPr kumimoji="1" lang="ja-JP" altLang="en-US" sz="2400" b="1" dirty="0">
                <a:solidFill>
                  <a:srgbClr val="FFC000"/>
                </a:solidFill>
              </a:rPr>
              <a:t>対策</a:t>
            </a:r>
            <a:r>
              <a:rPr kumimoji="1" lang="en-US" altLang="ja-JP" sz="2400" b="1" dirty="0">
                <a:solidFill>
                  <a:srgbClr val="FFC000"/>
                </a:solidFill>
              </a:rPr>
              <a:t>:</a:t>
            </a:r>
            <a:r>
              <a:rPr kumimoji="1" lang="en-US" altLang="ja-JP" sz="2400" b="1" dirty="0" err="1">
                <a:solidFill>
                  <a:srgbClr val="FFC000"/>
                </a:solidFill>
              </a:rPr>
              <a:t>html.escape</a:t>
            </a:r>
            <a:r>
              <a:rPr kumimoji="1" lang="ja-JP" altLang="en-US" sz="2400" b="1" dirty="0">
                <a:solidFill>
                  <a:srgbClr val="FFC000"/>
                </a:solidFill>
              </a:rPr>
              <a:t>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1C0A01-7FF1-A4F9-20EF-42AF47AB54C4}"/>
              </a:ext>
            </a:extLst>
          </p:cNvPr>
          <p:cNvSpPr txBox="1"/>
          <p:nvPr/>
        </p:nvSpPr>
        <p:spPr>
          <a:xfrm>
            <a:off x="838200" y="3294644"/>
            <a:ext cx="583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・</a:t>
            </a:r>
            <a:r>
              <a:rPr lang="en-US" altLang="ja-JP" sz="2400" dirty="0"/>
              <a:t>XSS</a:t>
            </a:r>
          </a:p>
          <a:p>
            <a:r>
              <a:rPr lang="ja-JP" altLang="en-US" sz="2400" b="1" dirty="0">
                <a:solidFill>
                  <a:srgbClr val="FFC000"/>
                </a:solidFill>
              </a:rPr>
              <a:t>対策</a:t>
            </a:r>
            <a:r>
              <a:rPr lang="en-US" altLang="ja-JP" sz="2400" b="1" dirty="0">
                <a:solidFill>
                  <a:srgbClr val="FFC000"/>
                </a:solidFill>
              </a:rPr>
              <a:t>:jinja2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78DB5E89-A9A6-B01E-8506-7FF517679935}"/>
              </a:ext>
            </a:extLst>
          </p:cNvPr>
          <p:cNvSpPr txBox="1">
            <a:spLocks/>
          </p:cNvSpPr>
          <p:nvPr/>
        </p:nvSpPr>
        <p:spPr>
          <a:xfrm>
            <a:off x="838200" y="1157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本サービスの脆弱性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B10134-64FA-3A3B-5227-13ACA2CD459F}"/>
              </a:ext>
            </a:extLst>
          </p:cNvPr>
          <p:cNvSpPr txBox="1"/>
          <p:nvPr/>
        </p:nvSpPr>
        <p:spPr>
          <a:xfrm>
            <a:off x="838200" y="4839908"/>
            <a:ext cx="862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C000"/>
                </a:solidFill>
              </a:rPr>
              <a:t>・</a:t>
            </a:r>
            <a:r>
              <a:rPr lang="ja-JP" altLang="en-US" sz="2400" dirty="0"/>
              <a:t>クリックジャッキング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rgbClr val="FFC000"/>
                </a:solidFill>
              </a:rPr>
              <a:t>対策</a:t>
            </a:r>
            <a:r>
              <a:rPr lang="en-US" altLang="ja-JP" sz="2400" b="1" dirty="0">
                <a:solidFill>
                  <a:srgbClr val="FFC000"/>
                </a:solidFill>
              </a:rPr>
              <a:t>:</a:t>
            </a:r>
            <a:r>
              <a:rPr lang="da-DK" altLang="ja-JP" sz="2400" b="1" dirty="0">
                <a:solidFill>
                  <a:srgbClr val="FFC000"/>
                </a:solidFill>
              </a:rPr>
              <a:t>htr.set_header('X-Frame-Options', 'DENY')</a:t>
            </a:r>
            <a:endParaRPr lang="en-US" altLang="ja-JP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93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縞模様">
  <a:themeElements>
    <a:clrScheme name="縞模様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縞模様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縞模様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238</Words>
  <Application>Microsoft Office PowerPoint</Application>
  <PresentationFormat>ワイド画面</PresentationFormat>
  <Paragraphs>48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游ゴシック Light</vt:lpstr>
      <vt:lpstr>Arial</vt:lpstr>
      <vt:lpstr>Corbel</vt:lpstr>
      <vt:lpstr>Wingdings</vt:lpstr>
      <vt:lpstr>縞模様</vt:lpstr>
      <vt:lpstr>Office テーマ</vt:lpstr>
      <vt:lpstr>Webサービス設計書</vt:lpstr>
      <vt:lpstr>概要</vt:lpstr>
      <vt:lpstr>PowerPoint プレゼンテーション</vt:lpstr>
      <vt:lpstr>データベースに追加するデータ</vt:lpstr>
      <vt:lpstr>PowerPoint プレゼンテーション</vt:lpstr>
      <vt:lpstr>WebAPIで発信するデータ</vt:lpstr>
      <vt:lpstr>PowerPoint プレゼンテーション</vt:lpstr>
      <vt:lpstr>どんな脆弱性対策が必要か？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概要</dc:title>
  <dc:creator>赤司　岳與</dc:creator>
  <cp:lastModifiedBy>赤司　岳與</cp:lastModifiedBy>
  <cp:revision>3</cp:revision>
  <dcterms:created xsi:type="dcterms:W3CDTF">2022-10-05T02:03:27Z</dcterms:created>
  <dcterms:modified xsi:type="dcterms:W3CDTF">2022-10-06T05:56:56Z</dcterms:modified>
</cp:coreProperties>
</file>