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0"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360451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155806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041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386557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5711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3098087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242095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156878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424339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186999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235965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345601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70041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279259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91469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F1D2F66-0DF5-4545-91EF-D80F8D5583B8}" type="datetimeFigureOut">
              <a:rPr kumimoji="1" lang="ja-JP" altLang="en-US" smtClean="0"/>
              <a:t>2022/12/17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214831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1D2F66-0DF5-4545-91EF-D80F8D5583B8}" type="datetimeFigureOut">
              <a:rPr kumimoji="1" lang="ja-JP" altLang="en-US" smtClean="0"/>
              <a:t>2022/12/17</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F5E27-EE99-4DBE-9CFB-00C66380E011}" type="slidenum">
              <a:rPr kumimoji="1" lang="ja-JP" altLang="en-US" smtClean="0"/>
              <a:t>‹#›</a:t>
            </a:fld>
            <a:endParaRPr kumimoji="1" lang="ja-JP" altLang="en-US"/>
          </a:p>
        </p:txBody>
      </p:sp>
    </p:spTree>
    <p:extLst>
      <p:ext uri="{BB962C8B-B14F-4D97-AF65-F5344CB8AC3E}">
        <p14:creationId xmlns:p14="http://schemas.microsoft.com/office/powerpoint/2010/main" val="195906551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14E3B4-AF84-209C-CD75-C9D76A174BBF}"/>
              </a:ext>
            </a:extLst>
          </p:cNvPr>
          <p:cNvSpPr>
            <a:spLocks noGrp="1"/>
          </p:cNvSpPr>
          <p:nvPr>
            <p:ph type="ctrTitle"/>
          </p:nvPr>
        </p:nvSpPr>
        <p:spPr/>
        <p:txBody>
          <a:bodyPr/>
          <a:lstStyle/>
          <a:p>
            <a:r>
              <a:rPr kumimoji="1" lang="ja-JP" altLang="en-US" dirty="0"/>
              <a:t>一方型ファンサイト</a:t>
            </a:r>
          </a:p>
        </p:txBody>
      </p:sp>
      <p:sp>
        <p:nvSpPr>
          <p:cNvPr id="3" name="字幕 2">
            <a:extLst>
              <a:ext uri="{FF2B5EF4-FFF2-40B4-BE49-F238E27FC236}">
                <a16:creationId xmlns:a16="http://schemas.microsoft.com/office/drawing/2014/main" id="{3EEBC57B-177B-6129-F7BC-742DCB7B1F5B}"/>
              </a:ext>
            </a:extLst>
          </p:cNvPr>
          <p:cNvSpPr>
            <a:spLocks noGrp="1"/>
          </p:cNvSpPr>
          <p:nvPr>
            <p:ph type="subTitle" idx="1"/>
          </p:nvPr>
        </p:nvSpPr>
        <p:spPr/>
        <p:txBody>
          <a:bodyPr/>
          <a:lstStyle/>
          <a:p>
            <a:r>
              <a:rPr kumimoji="1" lang="en-US" altLang="ja-JP" dirty="0"/>
              <a:t>20X3001 </a:t>
            </a:r>
            <a:r>
              <a:rPr kumimoji="1" lang="ja-JP" altLang="en-US" dirty="0"/>
              <a:t>赤司岳與</a:t>
            </a:r>
          </a:p>
        </p:txBody>
      </p:sp>
    </p:spTree>
    <p:extLst>
      <p:ext uri="{BB962C8B-B14F-4D97-AF65-F5344CB8AC3E}">
        <p14:creationId xmlns:p14="http://schemas.microsoft.com/office/powerpoint/2010/main" val="393012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12DD7-578B-556B-230F-843B4437A3D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0BB886E1-34D2-B604-8A6F-0EA0AC7AB420}"/>
              </a:ext>
            </a:extLst>
          </p:cNvPr>
          <p:cNvSpPr>
            <a:spLocks noGrp="1"/>
          </p:cNvSpPr>
          <p:nvPr>
            <p:ph idx="1"/>
          </p:nvPr>
        </p:nvSpPr>
        <p:spPr/>
        <p:txBody>
          <a:bodyPr>
            <a:normAutofit/>
          </a:bodyPr>
          <a:lstStyle/>
          <a:p>
            <a:r>
              <a:rPr kumimoji="1" lang="ja-JP" altLang="en-US" sz="2400" dirty="0"/>
              <a:t>・サービス概要</a:t>
            </a:r>
            <a:endParaRPr kumimoji="1" lang="en-US" altLang="ja-JP" sz="2400" dirty="0"/>
          </a:p>
          <a:p>
            <a:r>
              <a:rPr lang="ja-JP" altLang="en-US" sz="2400" dirty="0"/>
              <a:t>・有名人が使える機能</a:t>
            </a:r>
            <a:endParaRPr lang="en-US" altLang="ja-JP" sz="2400" dirty="0"/>
          </a:p>
          <a:p>
            <a:r>
              <a:rPr kumimoji="1" lang="ja-JP" altLang="en-US" sz="2400" dirty="0"/>
              <a:t>・ファンが使える機能</a:t>
            </a:r>
            <a:endParaRPr kumimoji="1" lang="en-US" altLang="ja-JP" sz="2400" dirty="0"/>
          </a:p>
          <a:p>
            <a:r>
              <a:rPr lang="ja-JP" altLang="en-US" sz="2400" dirty="0"/>
              <a:t>・工夫した点</a:t>
            </a:r>
            <a:endParaRPr lang="en-US" altLang="ja-JP" sz="2400" dirty="0"/>
          </a:p>
          <a:p>
            <a:r>
              <a:rPr lang="ja-JP" altLang="en-US" sz="2400" dirty="0"/>
              <a:t>・実際に使ってみよう！</a:t>
            </a:r>
            <a:endParaRPr lang="en-US" altLang="ja-JP" sz="2400" dirty="0"/>
          </a:p>
          <a:p>
            <a:r>
              <a:rPr kumimoji="1" lang="ja-JP" altLang="en-US" sz="2400" dirty="0"/>
              <a:t>・改善点</a:t>
            </a:r>
            <a:endParaRPr kumimoji="1" lang="en-US" altLang="ja-JP" sz="2400" dirty="0"/>
          </a:p>
          <a:p>
            <a:r>
              <a:rPr kumimoji="1" lang="ja-JP" altLang="en-US" sz="2400" dirty="0"/>
              <a:t>・感想</a:t>
            </a:r>
          </a:p>
        </p:txBody>
      </p:sp>
    </p:spTree>
    <p:extLst>
      <p:ext uri="{BB962C8B-B14F-4D97-AF65-F5344CB8AC3E}">
        <p14:creationId xmlns:p14="http://schemas.microsoft.com/office/powerpoint/2010/main" val="394860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95A71-5DBB-C962-8CB5-C3EB59E9DB24}"/>
              </a:ext>
            </a:extLst>
          </p:cNvPr>
          <p:cNvSpPr>
            <a:spLocks noGrp="1"/>
          </p:cNvSpPr>
          <p:nvPr>
            <p:ph type="title"/>
          </p:nvPr>
        </p:nvSpPr>
        <p:spPr/>
        <p:txBody>
          <a:bodyPr/>
          <a:lstStyle/>
          <a:p>
            <a:r>
              <a:rPr kumimoji="1" lang="ja-JP" altLang="en-US" dirty="0"/>
              <a:t>サービス概要</a:t>
            </a:r>
          </a:p>
        </p:txBody>
      </p:sp>
      <p:pic>
        <p:nvPicPr>
          <p:cNvPr id="3" name="Picture 4" descr="ファッションモデルのイラスト（女性） | かわいいフリー素材集 いらすとや">
            <a:extLst>
              <a:ext uri="{FF2B5EF4-FFF2-40B4-BE49-F238E27FC236}">
                <a16:creationId xmlns:a16="http://schemas.microsoft.com/office/drawing/2014/main" id="{67392B1B-3F37-0D59-194E-51D74AA3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57" y="2932014"/>
            <a:ext cx="18764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有名人起用プロモーションはマッチングが命 | タレント,有名人,芸能人へ依頼!キャスティング会社【ヒーローキャスティング】相談無料! | タレント, 有名人,芸能人へ依頼!キャスティング会社【ヒーローキャスティング】相談無料!">
            <a:extLst>
              <a:ext uri="{FF2B5EF4-FFF2-40B4-BE49-F238E27FC236}">
                <a16:creationId xmlns:a16="http://schemas.microsoft.com/office/drawing/2014/main" id="{8C7BA8E2-93AA-C1EB-6E51-99E816AC1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982" y="2812219"/>
            <a:ext cx="2352675" cy="19431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スマートフォン・スマホのイラスト | かわいいフリー素材集 いらすとや">
            <a:extLst>
              <a:ext uri="{FF2B5EF4-FFF2-40B4-BE49-F238E27FC236}">
                <a16:creationId xmlns:a16="http://schemas.microsoft.com/office/drawing/2014/main" id="{D6073DFC-FCCA-A442-095C-74DE5D257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8001" y="1554919"/>
            <a:ext cx="2047875" cy="2228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ノートパソコンのイラスト | かわいいフリー素材集 いらすとや">
            <a:extLst>
              <a:ext uri="{FF2B5EF4-FFF2-40B4-BE49-F238E27FC236}">
                <a16:creationId xmlns:a16="http://schemas.microsoft.com/office/drawing/2014/main" id="{E298942D-B257-0694-96DC-A8CE588CEE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6550" y="4729088"/>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右 4">
            <a:extLst>
              <a:ext uri="{FF2B5EF4-FFF2-40B4-BE49-F238E27FC236}">
                <a16:creationId xmlns:a16="http://schemas.microsoft.com/office/drawing/2014/main" id="{06B251CB-1A1A-854C-9201-265C2F2C400A}"/>
              </a:ext>
            </a:extLst>
          </p:cNvPr>
          <p:cNvSpPr/>
          <p:nvPr/>
        </p:nvSpPr>
        <p:spPr>
          <a:xfrm rot="20806239">
            <a:off x="2518683" y="2956632"/>
            <a:ext cx="1603717" cy="450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BF69B54D-7251-30FA-07F9-966ADE4AFD32}"/>
              </a:ext>
            </a:extLst>
          </p:cNvPr>
          <p:cNvSpPr/>
          <p:nvPr/>
        </p:nvSpPr>
        <p:spPr>
          <a:xfrm rot="1743015">
            <a:off x="2397695" y="4530235"/>
            <a:ext cx="1603717" cy="450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5FF09FB0-C830-D423-2DDC-C8B5976149FB}"/>
              </a:ext>
            </a:extLst>
          </p:cNvPr>
          <p:cNvSpPr/>
          <p:nvPr/>
        </p:nvSpPr>
        <p:spPr>
          <a:xfrm rot="1341304">
            <a:off x="6145877" y="2846097"/>
            <a:ext cx="1603717" cy="450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CCD15FE4-C222-7CBE-805F-DCC40B5E7B6C}"/>
              </a:ext>
            </a:extLst>
          </p:cNvPr>
          <p:cNvSpPr/>
          <p:nvPr/>
        </p:nvSpPr>
        <p:spPr>
          <a:xfrm rot="20806239">
            <a:off x="6306106" y="4675382"/>
            <a:ext cx="1603717" cy="450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2064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7B835-7422-976E-48C9-2C578D6FAED1}"/>
              </a:ext>
            </a:extLst>
          </p:cNvPr>
          <p:cNvSpPr>
            <a:spLocks noGrp="1"/>
          </p:cNvSpPr>
          <p:nvPr>
            <p:ph type="title"/>
          </p:nvPr>
        </p:nvSpPr>
        <p:spPr/>
        <p:txBody>
          <a:bodyPr/>
          <a:lstStyle/>
          <a:p>
            <a:r>
              <a:rPr kumimoji="1" lang="ja-JP" altLang="en-US" dirty="0"/>
              <a:t>有名人が使える機能</a:t>
            </a:r>
          </a:p>
        </p:txBody>
      </p:sp>
      <p:pic>
        <p:nvPicPr>
          <p:cNvPr id="3" name="Picture 4" descr="ファッションモデルのイラスト（女性） | かわいいフリー素材集 いらすとや">
            <a:extLst>
              <a:ext uri="{FF2B5EF4-FFF2-40B4-BE49-F238E27FC236}">
                <a16:creationId xmlns:a16="http://schemas.microsoft.com/office/drawing/2014/main" id="{97E23E11-7CB0-9FDD-43F1-858308241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682" y="157164"/>
            <a:ext cx="1247271" cy="16144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NSのイラスト（ウェブサイト） | かわいいフリー素材集 いらすとや">
            <a:extLst>
              <a:ext uri="{FF2B5EF4-FFF2-40B4-BE49-F238E27FC236}">
                <a16:creationId xmlns:a16="http://schemas.microsoft.com/office/drawing/2014/main" id="{6138E6EB-DA24-A0EC-B738-1E4BE49F5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296" y="1885761"/>
            <a:ext cx="1725391" cy="17720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NSのイラスト（ウェブサイト） | かわいいフリー素材集 いらすとや">
            <a:extLst>
              <a:ext uri="{FF2B5EF4-FFF2-40B4-BE49-F238E27FC236}">
                <a16:creationId xmlns:a16="http://schemas.microsoft.com/office/drawing/2014/main" id="{6904DCDB-6160-5E99-4786-50FED95B1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095" y="1885761"/>
            <a:ext cx="1725391" cy="17720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ドアへ入る人のイラスト（女性会社員） | かわいいフリー素材集 いらすとや">
            <a:extLst>
              <a:ext uri="{FF2B5EF4-FFF2-40B4-BE49-F238E27FC236}">
                <a16:creationId xmlns:a16="http://schemas.microsoft.com/office/drawing/2014/main" id="{E7889D85-CA7E-FB4D-2075-B672F221D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2302" y="4751756"/>
            <a:ext cx="2881836" cy="151528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手書きプロフィール | 池﨑 理人 | 練習生日記 | PRODUCE 101 JAPAN OFFICIAL SITE">
            <a:extLst>
              <a:ext uri="{FF2B5EF4-FFF2-40B4-BE49-F238E27FC236}">
                <a16:creationId xmlns:a16="http://schemas.microsoft.com/office/drawing/2014/main" id="{A31C6992-3F64-0473-C1E7-AB766A372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696" y="4429124"/>
            <a:ext cx="1476589" cy="2085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C6C9AE6B-88FB-6897-C4DA-7160E14E2D75}"/>
              </a:ext>
            </a:extLst>
          </p:cNvPr>
          <p:cNvSpPr txBox="1"/>
          <p:nvPr/>
        </p:nvSpPr>
        <p:spPr>
          <a:xfrm>
            <a:off x="2768709" y="2738549"/>
            <a:ext cx="2430318" cy="369332"/>
          </a:xfrm>
          <a:prstGeom prst="rect">
            <a:avLst/>
          </a:prstGeom>
          <a:noFill/>
        </p:spPr>
        <p:txBody>
          <a:bodyPr wrap="square">
            <a:spAutoFit/>
          </a:bodyPr>
          <a:lstStyle/>
          <a:p>
            <a:r>
              <a:rPr kumimoji="1" lang="ja-JP" altLang="en-US" sz="1800" dirty="0"/>
              <a:t>・コメント写真投稿</a:t>
            </a:r>
            <a:endParaRPr kumimoji="1" lang="en-US" altLang="ja-JP" sz="1800" dirty="0"/>
          </a:p>
        </p:txBody>
      </p:sp>
      <p:sp>
        <p:nvSpPr>
          <p:cNvPr id="7" name="テキスト ボックス 6">
            <a:extLst>
              <a:ext uri="{FF2B5EF4-FFF2-40B4-BE49-F238E27FC236}">
                <a16:creationId xmlns:a16="http://schemas.microsoft.com/office/drawing/2014/main" id="{6D2F2B58-1976-F66E-5B5D-90D487FBFFFB}"/>
              </a:ext>
            </a:extLst>
          </p:cNvPr>
          <p:cNvSpPr txBox="1"/>
          <p:nvPr/>
        </p:nvSpPr>
        <p:spPr>
          <a:xfrm>
            <a:off x="7277486" y="2587106"/>
            <a:ext cx="2795202" cy="369332"/>
          </a:xfrm>
          <a:prstGeom prst="rect">
            <a:avLst/>
          </a:prstGeom>
          <a:noFill/>
        </p:spPr>
        <p:txBody>
          <a:bodyPr wrap="square">
            <a:spAutoFit/>
          </a:bodyPr>
          <a:lstStyle/>
          <a:p>
            <a:r>
              <a:rPr kumimoji="1" lang="ja-JP" altLang="en-US" sz="1800" dirty="0"/>
              <a:t>・コメント写真投稿削除</a:t>
            </a:r>
            <a:endParaRPr kumimoji="1" lang="en-US" altLang="ja-JP" sz="1800" dirty="0"/>
          </a:p>
        </p:txBody>
      </p:sp>
      <p:sp>
        <p:nvSpPr>
          <p:cNvPr id="8" name="テキスト ボックス 7">
            <a:extLst>
              <a:ext uri="{FF2B5EF4-FFF2-40B4-BE49-F238E27FC236}">
                <a16:creationId xmlns:a16="http://schemas.microsoft.com/office/drawing/2014/main" id="{328E903E-4C85-6104-B6FC-B990CC6428CA}"/>
              </a:ext>
            </a:extLst>
          </p:cNvPr>
          <p:cNvSpPr txBox="1"/>
          <p:nvPr/>
        </p:nvSpPr>
        <p:spPr>
          <a:xfrm>
            <a:off x="2768709" y="5287445"/>
            <a:ext cx="2430318" cy="369332"/>
          </a:xfrm>
          <a:prstGeom prst="rect">
            <a:avLst/>
          </a:prstGeom>
          <a:noFill/>
        </p:spPr>
        <p:txBody>
          <a:bodyPr wrap="square">
            <a:spAutoFit/>
          </a:bodyPr>
          <a:lstStyle/>
          <a:p>
            <a:r>
              <a:rPr kumimoji="1" lang="ja-JP" altLang="en-US" sz="1800" dirty="0"/>
              <a:t>・プロフィール更新</a:t>
            </a:r>
            <a:endParaRPr kumimoji="1" lang="en-US" altLang="ja-JP" sz="1800" dirty="0"/>
          </a:p>
        </p:txBody>
      </p:sp>
      <p:sp>
        <p:nvSpPr>
          <p:cNvPr id="9" name="テキスト ボックス 8">
            <a:extLst>
              <a:ext uri="{FF2B5EF4-FFF2-40B4-BE49-F238E27FC236}">
                <a16:creationId xmlns:a16="http://schemas.microsoft.com/office/drawing/2014/main" id="{EC129123-B458-035C-B5B0-616FEDC6B14C}"/>
              </a:ext>
            </a:extLst>
          </p:cNvPr>
          <p:cNvSpPr txBox="1"/>
          <p:nvPr/>
        </p:nvSpPr>
        <p:spPr>
          <a:xfrm>
            <a:off x="7629497" y="5287443"/>
            <a:ext cx="2430318" cy="369332"/>
          </a:xfrm>
          <a:prstGeom prst="rect">
            <a:avLst/>
          </a:prstGeom>
          <a:noFill/>
        </p:spPr>
        <p:txBody>
          <a:bodyPr wrap="square">
            <a:spAutoFit/>
          </a:bodyPr>
          <a:lstStyle/>
          <a:p>
            <a:r>
              <a:rPr kumimoji="1" lang="ja-JP" altLang="en-US" sz="1800" dirty="0"/>
              <a:t>・ログアウト</a:t>
            </a:r>
            <a:endParaRPr kumimoji="1" lang="en-US" altLang="ja-JP" sz="1800" dirty="0"/>
          </a:p>
        </p:txBody>
      </p:sp>
      <p:sp>
        <p:nvSpPr>
          <p:cNvPr id="10" name="乗算記号 9">
            <a:extLst>
              <a:ext uri="{FF2B5EF4-FFF2-40B4-BE49-F238E27FC236}">
                <a16:creationId xmlns:a16="http://schemas.microsoft.com/office/drawing/2014/main" id="{5935BD8C-31E0-FC3D-498C-50639825B712}"/>
              </a:ext>
            </a:extLst>
          </p:cNvPr>
          <p:cNvSpPr/>
          <p:nvPr/>
        </p:nvSpPr>
        <p:spPr>
          <a:xfrm>
            <a:off x="5330753" y="1800319"/>
            <a:ext cx="2200275" cy="206545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829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7B835-7422-976E-48C9-2C578D6FAED1}"/>
              </a:ext>
            </a:extLst>
          </p:cNvPr>
          <p:cNvSpPr>
            <a:spLocks noGrp="1"/>
          </p:cNvSpPr>
          <p:nvPr>
            <p:ph type="title"/>
          </p:nvPr>
        </p:nvSpPr>
        <p:spPr/>
        <p:txBody>
          <a:bodyPr/>
          <a:lstStyle/>
          <a:p>
            <a:r>
              <a:rPr lang="ja-JP" altLang="en-US" dirty="0"/>
              <a:t>ファン</a:t>
            </a:r>
            <a:r>
              <a:rPr kumimoji="1" lang="ja-JP" altLang="en-US" dirty="0"/>
              <a:t>が使える機能</a:t>
            </a:r>
          </a:p>
        </p:txBody>
      </p:sp>
      <p:pic>
        <p:nvPicPr>
          <p:cNvPr id="3078" name="Picture 6" descr="ドアへ入る人のイラスト（女性会社員） | かわいいフリー素材集 いらすとや">
            <a:extLst>
              <a:ext uri="{FF2B5EF4-FFF2-40B4-BE49-F238E27FC236}">
                <a16:creationId xmlns:a16="http://schemas.microsoft.com/office/drawing/2014/main" id="{E7889D85-CA7E-FB4D-2075-B672F221D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302" y="4751756"/>
            <a:ext cx="2881836" cy="151528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C6C9AE6B-88FB-6897-C4DA-7160E14E2D75}"/>
              </a:ext>
            </a:extLst>
          </p:cNvPr>
          <p:cNvSpPr txBox="1"/>
          <p:nvPr/>
        </p:nvSpPr>
        <p:spPr>
          <a:xfrm>
            <a:off x="2768709" y="2738549"/>
            <a:ext cx="2430318" cy="369332"/>
          </a:xfrm>
          <a:prstGeom prst="rect">
            <a:avLst/>
          </a:prstGeom>
          <a:noFill/>
        </p:spPr>
        <p:txBody>
          <a:bodyPr wrap="square">
            <a:spAutoFit/>
          </a:bodyPr>
          <a:lstStyle/>
          <a:p>
            <a:r>
              <a:rPr kumimoji="1" lang="ja-JP" altLang="en-US" sz="1800" dirty="0"/>
              <a:t>・有名人検索</a:t>
            </a:r>
            <a:endParaRPr kumimoji="1" lang="en-US" altLang="ja-JP" sz="1800" dirty="0"/>
          </a:p>
        </p:txBody>
      </p:sp>
      <p:sp>
        <p:nvSpPr>
          <p:cNvPr id="8" name="テキスト ボックス 7">
            <a:extLst>
              <a:ext uri="{FF2B5EF4-FFF2-40B4-BE49-F238E27FC236}">
                <a16:creationId xmlns:a16="http://schemas.microsoft.com/office/drawing/2014/main" id="{328E903E-4C85-6104-B6FC-B990CC6428CA}"/>
              </a:ext>
            </a:extLst>
          </p:cNvPr>
          <p:cNvSpPr txBox="1"/>
          <p:nvPr/>
        </p:nvSpPr>
        <p:spPr>
          <a:xfrm>
            <a:off x="7608750" y="2771772"/>
            <a:ext cx="2430318" cy="369332"/>
          </a:xfrm>
          <a:prstGeom prst="rect">
            <a:avLst/>
          </a:prstGeom>
          <a:noFill/>
        </p:spPr>
        <p:txBody>
          <a:bodyPr wrap="square">
            <a:spAutoFit/>
          </a:bodyPr>
          <a:lstStyle/>
          <a:p>
            <a:r>
              <a:rPr kumimoji="1" lang="ja-JP" altLang="en-US" sz="1800" dirty="0"/>
              <a:t>・カテゴリ検索</a:t>
            </a:r>
            <a:endParaRPr kumimoji="1" lang="en-US" altLang="ja-JP" sz="1800" dirty="0"/>
          </a:p>
        </p:txBody>
      </p:sp>
      <p:sp>
        <p:nvSpPr>
          <p:cNvPr id="9" name="テキスト ボックス 8">
            <a:extLst>
              <a:ext uri="{FF2B5EF4-FFF2-40B4-BE49-F238E27FC236}">
                <a16:creationId xmlns:a16="http://schemas.microsoft.com/office/drawing/2014/main" id="{EC129123-B458-035C-B5B0-616FEDC6B14C}"/>
              </a:ext>
            </a:extLst>
          </p:cNvPr>
          <p:cNvSpPr txBox="1"/>
          <p:nvPr/>
        </p:nvSpPr>
        <p:spPr>
          <a:xfrm>
            <a:off x="7629497" y="5287443"/>
            <a:ext cx="2430318" cy="369332"/>
          </a:xfrm>
          <a:prstGeom prst="rect">
            <a:avLst/>
          </a:prstGeom>
          <a:noFill/>
        </p:spPr>
        <p:txBody>
          <a:bodyPr wrap="square">
            <a:spAutoFit/>
          </a:bodyPr>
          <a:lstStyle/>
          <a:p>
            <a:r>
              <a:rPr kumimoji="1" lang="ja-JP" altLang="en-US" sz="1800" dirty="0"/>
              <a:t>・ログアウト</a:t>
            </a:r>
            <a:endParaRPr kumimoji="1" lang="en-US" altLang="ja-JP" sz="1800" dirty="0"/>
          </a:p>
        </p:txBody>
      </p:sp>
      <p:pic>
        <p:nvPicPr>
          <p:cNvPr id="5" name="Picture 2" descr="有名人起用プロモーションはマッチングが命 | タレント,有名人,芸能人へ依頼!キャスティング会社【ヒーローキャスティング】相談無料! | タレント, 有名人,芸能人へ依頼!キャスティング会社【ヒーローキャスティング】相談無料!">
            <a:extLst>
              <a:ext uri="{FF2B5EF4-FFF2-40B4-BE49-F238E27FC236}">
                <a16:creationId xmlns:a16="http://schemas.microsoft.com/office/drawing/2014/main" id="{DA173E7C-5BA0-0CC8-2AF7-716315691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196" y="120071"/>
            <a:ext cx="2011377" cy="1661218"/>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EFD613-4C08-F7E2-ED15-3844F8203A6C}"/>
              </a:ext>
            </a:extLst>
          </p:cNvPr>
          <p:cNvPicPr>
            <a:picLocks noChangeAspect="1"/>
          </p:cNvPicPr>
          <p:nvPr/>
        </p:nvPicPr>
        <p:blipFill rotWithShape="1">
          <a:blip r:embed="rId4"/>
          <a:srcRect l="11658" t="58237" r="46817" b="13542"/>
          <a:stretch/>
        </p:blipFill>
        <p:spPr>
          <a:xfrm>
            <a:off x="283392" y="2056280"/>
            <a:ext cx="2485317" cy="1800316"/>
          </a:xfrm>
          <a:prstGeom prst="rect">
            <a:avLst/>
          </a:prstGeom>
        </p:spPr>
      </p:pic>
      <p:pic>
        <p:nvPicPr>
          <p:cNvPr id="14" name="図 13">
            <a:extLst>
              <a:ext uri="{FF2B5EF4-FFF2-40B4-BE49-F238E27FC236}">
                <a16:creationId xmlns:a16="http://schemas.microsoft.com/office/drawing/2014/main" id="{BBE249FA-0F5F-7CB6-6654-12C89033E8B2}"/>
              </a:ext>
            </a:extLst>
          </p:cNvPr>
          <p:cNvPicPr>
            <a:picLocks noChangeAspect="1"/>
          </p:cNvPicPr>
          <p:nvPr/>
        </p:nvPicPr>
        <p:blipFill rotWithShape="1">
          <a:blip r:embed="rId5"/>
          <a:srcRect l="12768" t="60000" r="50000" b="13543"/>
          <a:stretch/>
        </p:blipFill>
        <p:spPr>
          <a:xfrm>
            <a:off x="4975668" y="2119759"/>
            <a:ext cx="2395537" cy="1814437"/>
          </a:xfrm>
          <a:prstGeom prst="rect">
            <a:avLst/>
          </a:prstGeom>
        </p:spPr>
      </p:pic>
      <p:pic>
        <p:nvPicPr>
          <p:cNvPr id="15" name="Picture 8" descr="手書きプロフィール | 池﨑 理人 | 練習生日記 | PRODUCE 101 JAPAN OFFICIAL SITE">
            <a:extLst>
              <a:ext uri="{FF2B5EF4-FFF2-40B4-BE49-F238E27FC236}">
                <a16:creationId xmlns:a16="http://schemas.microsoft.com/office/drawing/2014/main" id="{F76D0400-8A9E-E21D-637A-755B5EFF68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696" y="4429124"/>
            <a:ext cx="1476589" cy="208597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3C833BBD-A197-5EE9-D126-EA3FC26404D5}"/>
              </a:ext>
            </a:extLst>
          </p:cNvPr>
          <p:cNvSpPr txBox="1"/>
          <p:nvPr/>
        </p:nvSpPr>
        <p:spPr>
          <a:xfrm>
            <a:off x="2768709" y="5282582"/>
            <a:ext cx="2430318" cy="369332"/>
          </a:xfrm>
          <a:prstGeom prst="rect">
            <a:avLst/>
          </a:prstGeom>
          <a:noFill/>
        </p:spPr>
        <p:txBody>
          <a:bodyPr wrap="square">
            <a:spAutoFit/>
          </a:bodyPr>
          <a:lstStyle/>
          <a:p>
            <a:r>
              <a:rPr kumimoji="1" lang="ja-JP" altLang="en-US" sz="1800" dirty="0"/>
              <a:t>・プロフィール更新</a:t>
            </a:r>
            <a:endParaRPr kumimoji="1" lang="en-US" altLang="ja-JP" sz="1800" dirty="0"/>
          </a:p>
        </p:txBody>
      </p:sp>
    </p:spTree>
    <p:extLst>
      <p:ext uri="{BB962C8B-B14F-4D97-AF65-F5344CB8AC3E}">
        <p14:creationId xmlns:p14="http://schemas.microsoft.com/office/powerpoint/2010/main" val="102511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78C39-A30F-418E-AC7B-2B683A6816D9}"/>
              </a:ext>
            </a:extLst>
          </p:cNvPr>
          <p:cNvSpPr>
            <a:spLocks noGrp="1"/>
          </p:cNvSpPr>
          <p:nvPr>
            <p:ph type="title"/>
          </p:nvPr>
        </p:nvSpPr>
        <p:spPr/>
        <p:txBody>
          <a:bodyPr/>
          <a:lstStyle/>
          <a:p>
            <a:r>
              <a:rPr kumimoji="1" lang="ja-JP" altLang="en-US" dirty="0"/>
              <a:t>工夫した点</a:t>
            </a:r>
          </a:p>
        </p:txBody>
      </p:sp>
      <p:pic>
        <p:nvPicPr>
          <p:cNvPr id="4" name="図 3">
            <a:extLst>
              <a:ext uri="{FF2B5EF4-FFF2-40B4-BE49-F238E27FC236}">
                <a16:creationId xmlns:a16="http://schemas.microsoft.com/office/drawing/2014/main" id="{D026EBBF-0129-3D1D-3ADF-BEF9C89FF924}"/>
              </a:ext>
            </a:extLst>
          </p:cNvPr>
          <p:cNvPicPr>
            <a:picLocks noChangeAspect="1"/>
          </p:cNvPicPr>
          <p:nvPr/>
        </p:nvPicPr>
        <p:blipFill rotWithShape="1">
          <a:blip r:embed="rId2"/>
          <a:srcRect l="41250" t="26936" r="41758" b="18776"/>
          <a:stretch/>
        </p:blipFill>
        <p:spPr>
          <a:xfrm>
            <a:off x="1071563" y="2159000"/>
            <a:ext cx="2071688" cy="3527425"/>
          </a:xfrm>
          <a:prstGeom prst="rect">
            <a:avLst/>
          </a:prstGeom>
        </p:spPr>
      </p:pic>
      <p:sp>
        <p:nvSpPr>
          <p:cNvPr id="5" name="コンテンツ プレースホルダー 2">
            <a:extLst>
              <a:ext uri="{FF2B5EF4-FFF2-40B4-BE49-F238E27FC236}">
                <a16:creationId xmlns:a16="http://schemas.microsoft.com/office/drawing/2014/main" id="{817301F0-266C-F017-0B1F-3C1F404DC875}"/>
              </a:ext>
            </a:extLst>
          </p:cNvPr>
          <p:cNvSpPr txBox="1">
            <a:spLocks/>
          </p:cNvSpPr>
          <p:nvPr/>
        </p:nvSpPr>
        <p:spPr>
          <a:xfrm>
            <a:off x="3143251" y="2159000"/>
            <a:ext cx="8596668" cy="388077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400" dirty="0"/>
              <a:t>・入力の裏に文字を付けた</a:t>
            </a:r>
            <a:endParaRPr lang="en-US" altLang="ja-JP" sz="2400" dirty="0"/>
          </a:p>
          <a:p>
            <a:r>
              <a:rPr lang="ja-JP" altLang="en-US" sz="2400" dirty="0"/>
              <a:t>・性別を選択式にした</a:t>
            </a:r>
            <a:endParaRPr lang="en-US" altLang="ja-JP" sz="2400" dirty="0"/>
          </a:p>
          <a:p>
            <a:r>
              <a:rPr lang="ja-JP" altLang="en-US" sz="2400" dirty="0"/>
              <a:t>・パスワードを</a:t>
            </a:r>
            <a:r>
              <a:rPr lang="en-US" altLang="ja-JP" sz="2400" dirty="0"/>
              <a:t>4</a:t>
            </a:r>
            <a:r>
              <a:rPr lang="ja-JP" altLang="en-US" sz="2400" dirty="0"/>
              <a:t>文字以上にした</a:t>
            </a:r>
            <a:endParaRPr lang="en-US" altLang="ja-JP" sz="2400" dirty="0"/>
          </a:p>
          <a:p>
            <a:r>
              <a:rPr lang="ja-JP" altLang="en-US" sz="2400" dirty="0"/>
              <a:t>・</a:t>
            </a:r>
            <a:r>
              <a:rPr lang="en-US" altLang="ja-JP" sz="2400" dirty="0"/>
              <a:t>SQL</a:t>
            </a:r>
            <a:r>
              <a:rPr lang="ja-JP" altLang="en-US" sz="2400" dirty="0"/>
              <a:t>、クロスサイトスプリンティング対策に入力にサニタイズ処理をおこなった</a:t>
            </a:r>
            <a:endParaRPr lang="en-US" altLang="ja-JP" sz="2400" dirty="0"/>
          </a:p>
          <a:p>
            <a:r>
              <a:rPr lang="ja-JP" altLang="en-US" sz="2400" dirty="0"/>
              <a:t>・</a:t>
            </a:r>
            <a:r>
              <a:rPr lang="en-US" altLang="ja-JP" sz="2400" dirty="0"/>
              <a:t>html</a:t>
            </a:r>
            <a:r>
              <a:rPr lang="ja-JP" altLang="en-US" sz="2400" dirty="0"/>
              <a:t>を用い、見やすいホームページにした</a:t>
            </a:r>
            <a:endParaRPr lang="en-US" altLang="ja-JP" sz="2400" dirty="0"/>
          </a:p>
          <a:p>
            <a:r>
              <a:rPr lang="ja-JP" altLang="en-US" sz="2400" dirty="0"/>
              <a:t>・投稿検索の種類を二種類設けた</a:t>
            </a:r>
            <a:endParaRPr lang="en-US" altLang="ja-JP" sz="2400" dirty="0"/>
          </a:p>
          <a:p>
            <a:r>
              <a:rPr lang="ja-JP" altLang="en-US" sz="2400" dirty="0"/>
              <a:t>・検索の条件を設定しないようにもできるようにした</a:t>
            </a:r>
          </a:p>
        </p:txBody>
      </p:sp>
    </p:spTree>
    <p:extLst>
      <p:ext uri="{BB962C8B-B14F-4D97-AF65-F5344CB8AC3E}">
        <p14:creationId xmlns:p14="http://schemas.microsoft.com/office/powerpoint/2010/main" val="67653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1FBEB-A8C9-0052-6ADA-8321D3202401}"/>
              </a:ext>
            </a:extLst>
          </p:cNvPr>
          <p:cNvSpPr>
            <a:spLocks noGrp="1"/>
          </p:cNvSpPr>
          <p:nvPr>
            <p:ph type="ctrTitle"/>
          </p:nvPr>
        </p:nvSpPr>
        <p:spPr/>
        <p:txBody>
          <a:bodyPr/>
          <a:lstStyle/>
          <a:p>
            <a:r>
              <a:rPr kumimoji="1" lang="ja-JP" altLang="en-US" dirty="0"/>
              <a:t>実際に使ってみよう！</a:t>
            </a:r>
          </a:p>
        </p:txBody>
      </p:sp>
      <p:sp>
        <p:nvSpPr>
          <p:cNvPr id="3" name="字幕 2">
            <a:extLst>
              <a:ext uri="{FF2B5EF4-FFF2-40B4-BE49-F238E27FC236}">
                <a16:creationId xmlns:a16="http://schemas.microsoft.com/office/drawing/2014/main" id="{1875EC6C-5BBB-22D4-C7AF-E0915A565606}"/>
              </a:ext>
            </a:extLst>
          </p:cNvPr>
          <p:cNvSpPr>
            <a:spLocks noGrp="1"/>
          </p:cNvSpPr>
          <p:nvPr>
            <p:ph type="subTitle" idx="1"/>
          </p:nvPr>
        </p:nvSpPr>
        <p:spPr/>
        <p:txBody>
          <a:bodyPr/>
          <a:lstStyle/>
          <a:p>
            <a:r>
              <a:rPr lang="en-US" altLang="ja-JP" dirty="0">
                <a:hlinkClick r:id="rId2"/>
              </a:rPr>
              <a:t>http://127.0.0.1:5000/</a:t>
            </a:r>
            <a:endParaRPr lang="en-US" altLang="ja-JP" dirty="0"/>
          </a:p>
          <a:p>
            <a:endParaRPr kumimoji="1" lang="ja-JP" altLang="en-US" dirty="0"/>
          </a:p>
        </p:txBody>
      </p:sp>
    </p:spTree>
    <p:extLst>
      <p:ext uri="{BB962C8B-B14F-4D97-AF65-F5344CB8AC3E}">
        <p14:creationId xmlns:p14="http://schemas.microsoft.com/office/powerpoint/2010/main" val="1618603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78C39-A30F-418E-AC7B-2B683A6816D9}"/>
              </a:ext>
            </a:extLst>
          </p:cNvPr>
          <p:cNvSpPr>
            <a:spLocks noGrp="1"/>
          </p:cNvSpPr>
          <p:nvPr>
            <p:ph type="title"/>
          </p:nvPr>
        </p:nvSpPr>
        <p:spPr/>
        <p:txBody>
          <a:bodyPr/>
          <a:lstStyle/>
          <a:p>
            <a:r>
              <a:rPr lang="ja-JP" altLang="en-US" dirty="0"/>
              <a:t>改善</a:t>
            </a:r>
            <a:r>
              <a:rPr kumimoji="1" lang="ja-JP" altLang="en-US" dirty="0"/>
              <a:t>点</a:t>
            </a:r>
          </a:p>
        </p:txBody>
      </p:sp>
      <p:sp>
        <p:nvSpPr>
          <p:cNvPr id="5" name="コンテンツ プレースホルダー 2">
            <a:extLst>
              <a:ext uri="{FF2B5EF4-FFF2-40B4-BE49-F238E27FC236}">
                <a16:creationId xmlns:a16="http://schemas.microsoft.com/office/drawing/2014/main" id="{817301F0-266C-F017-0B1F-3C1F404DC875}"/>
              </a:ext>
            </a:extLst>
          </p:cNvPr>
          <p:cNvSpPr txBox="1">
            <a:spLocks/>
          </p:cNvSpPr>
          <p:nvPr/>
        </p:nvSpPr>
        <p:spPr>
          <a:xfrm>
            <a:off x="1057276" y="2058987"/>
            <a:ext cx="8596668" cy="3880773"/>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400" dirty="0"/>
              <a:t>・検索結果のソート機能を追加するべき</a:t>
            </a:r>
            <a:endParaRPr lang="en-US" altLang="ja-JP" sz="2400" dirty="0"/>
          </a:p>
          <a:p>
            <a:r>
              <a:rPr lang="ja-JP" altLang="en-US" sz="2400" dirty="0"/>
              <a:t>・コメントと有名人テーブルの紐づけ方を考えるべき</a:t>
            </a:r>
            <a:endParaRPr lang="en-US" altLang="ja-JP" sz="2400" dirty="0"/>
          </a:p>
          <a:p>
            <a:r>
              <a:rPr lang="ja-JP" altLang="en-US" sz="2400" dirty="0"/>
              <a:t>・ファンから有名人へのいいね機能くらいはつけるべき</a:t>
            </a:r>
            <a:endParaRPr lang="en-US" altLang="ja-JP" sz="2400" dirty="0"/>
          </a:p>
          <a:p>
            <a:r>
              <a:rPr lang="ja-JP" altLang="en-US" sz="2400" dirty="0"/>
              <a:t>・テストケースを考え、しっかりデバックするべき</a:t>
            </a:r>
            <a:endParaRPr lang="en-US" altLang="ja-JP" sz="2400" dirty="0"/>
          </a:p>
          <a:p>
            <a:r>
              <a:rPr lang="ja-JP" altLang="en-US" sz="2400" dirty="0"/>
              <a:t>・クラスなどを作成して、関数や変数を誰が見てもわかるよう管理すべきだった</a:t>
            </a:r>
            <a:endParaRPr lang="en-US" altLang="ja-JP" sz="2400" dirty="0"/>
          </a:p>
          <a:p>
            <a:r>
              <a:rPr lang="ja-JP" altLang="en-US" sz="2400" dirty="0"/>
              <a:t>・ファン同士がつながる機能の追加</a:t>
            </a:r>
            <a:endParaRPr lang="en-US" altLang="ja-JP" sz="2400" dirty="0"/>
          </a:p>
          <a:p>
            <a:r>
              <a:rPr lang="ja-JP" altLang="en-US" sz="2400" dirty="0"/>
              <a:t>・連絡先に自分の本当の連絡先を載せたため、いたずらでかけないでください</a:t>
            </a:r>
          </a:p>
        </p:txBody>
      </p:sp>
    </p:spTree>
    <p:extLst>
      <p:ext uri="{BB962C8B-B14F-4D97-AF65-F5344CB8AC3E}">
        <p14:creationId xmlns:p14="http://schemas.microsoft.com/office/powerpoint/2010/main" val="109380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3D763-29C4-51AE-87CB-D17EA23E86D3}"/>
              </a:ext>
            </a:extLst>
          </p:cNvPr>
          <p:cNvSpPr>
            <a:spLocks noGrp="1"/>
          </p:cNvSpPr>
          <p:nvPr>
            <p:ph type="title"/>
          </p:nvPr>
        </p:nvSpPr>
        <p:spPr/>
        <p:txBody>
          <a:bodyPr/>
          <a:lstStyle/>
          <a:p>
            <a:r>
              <a:rPr kumimoji="1" lang="ja-JP" altLang="en-US" dirty="0"/>
              <a:t>感想</a:t>
            </a:r>
          </a:p>
        </p:txBody>
      </p:sp>
      <p:sp>
        <p:nvSpPr>
          <p:cNvPr id="3" name="コンテンツ プレースホルダー 2">
            <a:extLst>
              <a:ext uri="{FF2B5EF4-FFF2-40B4-BE49-F238E27FC236}">
                <a16:creationId xmlns:a16="http://schemas.microsoft.com/office/drawing/2014/main" id="{3B724005-2839-26EF-151E-900D43773185}"/>
              </a:ext>
            </a:extLst>
          </p:cNvPr>
          <p:cNvSpPr>
            <a:spLocks noGrp="1"/>
          </p:cNvSpPr>
          <p:nvPr>
            <p:ph idx="1"/>
          </p:nvPr>
        </p:nvSpPr>
        <p:spPr/>
        <p:txBody>
          <a:bodyPr/>
          <a:lstStyle/>
          <a:p>
            <a:r>
              <a:rPr kumimoji="1" lang="ja-JP" altLang="en-US" dirty="0"/>
              <a:t>今回</a:t>
            </a:r>
            <a:r>
              <a:rPr kumimoji="1" lang="en-US" altLang="ja-JP" dirty="0"/>
              <a:t>web</a:t>
            </a:r>
            <a:r>
              <a:rPr kumimoji="1" lang="ja-JP" altLang="en-US" dirty="0"/>
              <a:t>アプリケーション開発を実際にやってみてシステムを作ることは大変</a:t>
            </a:r>
            <a:r>
              <a:rPr kumimoji="1" lang="en-US" altLang="ja-JP" dirty="0"/>
              <a:t>…</a:t>
            </a:r>
            <a:r>
              <a:rPr kumimoji="1" lang="ja-JP" altLang="en-US" dirty="0"/>
              <a:t>　少しシステムを大きくしすぎたかな</a:t>
            </a:r>
            <a:r>
              <a:rPr kumimoji="1" lang="en-US" altLang="ja-JP" dirty="0"/>
              <a:t>…</a:t>
            </a:r>
            <a:r>
              <a:rPr kumimoji="1" lang="ja-JP" altLang="en-US" dirty="0"/>
              <a:t>と感じました。</a:t>
            </a:r>
            <a:endParaRPr kumimoji="1" lang="en-US" altLang="ja-JP" dirty="0"/>
          </a:p>
          <a:p>
            <a:r>
              <a:rPr lang="ja-JP" altLang="en-US" dirty="0"/>
              <a:t>けどシステムが組み上がっていく過程は昔の工作のような感じで結構楽しかった。また</a:t>
            </a:r>
            <a:r>
              <a:rPr lang="en-US" altLang="ja-JP" dirty="0"/>
              <a:t>SQL</a:t>
            </a:r>
            <a:r>
              <a:rPr lang="ja-JP" altLang="en-US" dirty="0"/>
              <a:t>やデータベースの知識やセキュリティの知識がついたことが嬉しかったです。</a:t>
            </a:r>
            <a:endParaRPr lang="en-US" altLang="ja-JP" dirty="0"/>
          </a:p>
          <a:p>
            <a:endParaRPr kumimoji="1" lang="en-US" altLang="ja-JP" dirty="0"/>
          </a:p>
          <a:p>
            <a:r>
              <a:rPr lang="ja-JP" altLang="en-US"/>
              <a:t>今回資料の作成して田中直哉さん、動画とてもわかりやすかったです。ありがとうございました。また指導していただいた松浦遼さん、小菅一磨さんありがとうございました。</a:t>
            </a:r>
            <a:endParaRPr kumimoji="1" lang="ja-JP" altLang="en-US" dirty="0"/>
          </a:p>
        </p:txBody>
      </p:sp>
    </p:spTree>
    <p:extLst>
      <p:ext uri="{BB962C8B-B14F-4D97-AF65-F5344CB8AC3E}">
        <p14:creationId xmlns:p14="http://schemas.microsoft.com/office/powerpoint/2010/main" val="1706156526"/>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328</Words>
  <Application>Microsoft Office PowerPoint</Application>
  <PresentationFormat>ワイド画面</PresentationFormat>
  <Paragraphs>44</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Arial</vt:lpstr>
      <vt:lpstr>Trebuchet MS</vt:lpstr>
      <vt:lpstr>Wingdings 3</vt:lpstr>
      <vt:lpstr>ファセット</vt:lpstr>
      <vt:lpstr>一方型ファンサイト</vt:lpstr>
      <vt:lpstr>目次</vt:lpstr>
      <vt:lpstr>サービス概要</vt:lpstr>
      <vt:lpstr>有名人が使える機能</vt:lpstr>
      <vt:lpstr>ファンが使える機能</vt:lpstr>
      <vt:lpstr>工夫した点</vt:lpstr>
      <vt:lpstr>実際に使ってみよう！</vt:lpstr>
      <vt:lpstr>改善点</vt:lpstr>
      <vt:lpstr>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一方型ファンサイト</dc:title>
  <dc:creator>赤司 岳與</dc:creator>
  <cp:lastModifiedBy>赤司 岳與</cp:lastModifiedBy>
  <cp:revision>3</cp:revision>
  <dcterms:created xsi:type="dcterms:W3CDTF">2022-12-14T13:41:15Z</dcterms:created>
  <dcterms:modified xsi:type="dcterms:W3CDTF">2022-12-17T13:36:52Z</dcterms:modified>
</cp:coreProperties>
</file>