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9" r:id="rId3"/>
    <p:sldMasterId id="2147483703" r:id="rId4"/>
    <p:sldMasterId id="2147483710" r:id="rId5"/>
  </p:sldMasterIdLst>
  <p:notesMasterIdLst>
    <p:notesMasterId r:id="rId13"/>
  </p:notesMasterIdLst>
  <p:handoutMasterIdLst>
    <p:handoutMasterId r:id="rId14"/>
  </p:handoutMasterIdLst>
  <p:sldIdLst>
    <p:sldId id="256" r:id="rId6"/>
    <p:sldId id="2592" r:id="rId7"/>
    <p:sldId id="2596" r:id="rId8"/>
    <p:sldId id="2593" r:id="rId9"/>
    <p:sldId id="2595" r:id="rId10"/>
    <p:sldId id="260" r:id="rId11"/>
    <p:sldId id="25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guide id="3" pos="7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p:restoredTop sz="80204" autoAdjust="0"/>
  </p:normalViewPr>
  <p:slideViewPr>
    <p:cSldViewPr snapToGrid="0">
      <p:cViewPr varScale="1">
        <p:scale>
          <a:sx n="83" d="100"/>
          <a:sy n="83" d="100"/>
        </p:scale>
        <p:origin x="336" y="78"/>
      </p:cViewPr>
      <p:guideLst>
        <p:guide orient="horz" pos="2880"/>
        <p:guide pos="5120"/>
        <p:guide pos="738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BA7283E-858B-BC4C-9813-4D567735E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B636E6-A572-2F4E-AD9B-994E5B1592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827293-7230-734B-93F6-128E00CD56EE}" type="datetimeFigureOut">
              <a:rPr kumimoji="1" lang="ja-JP" altLang="en-US" smtClean="0"/>
              <a:t>2023/10/10</a:t>
            </a:fld>
            <a:endParaRPr kumimoji="1" lang="ja-JP" altLang="en-US"/>
          </a:p>
        </p:txBody>
      </p:sp>
      <p:sp>
        <p:nvSpPr>
          <p:cNvPr id="4" name="フッター プレースホルダー 3">
            <a:extLst>
              <a:ext uri="{FF2B5EF4-FFF2-40B4-BE49-F238E27FC236}">
                <a16:creationId xmlns:a16="http://schemas.microsoft.com/office/drawing/2014/main" id="{951ABD3C-2641-9B45-9737-A417ACBEBF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54A2C71-3FEB-1949-9977-A1E2653430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C695EE-4741-E448-B765-2452E72D3968}" type="slidenum">
              <a:rPr kumimoji="1" lang="ja-JP" altLang="en-US" smtClean="0"/>
              <a:t>‹#›</a:t>
            </a:fld>
            <a:endParaRPr kumimoji="1" lang="ja-JP" altLang="en-US"/>
          </a:p>
        </p:txBody>
      </p:sp>
    </p:spTree>
    <p:extLst>
      <p:ext uri="{BB962C8B-B14F-4D97-AF65-F5344CB8AC3E}">
        <p14:creationId xmlns:p14="http://schemas.microsoft.com/office/powerpoint/2010/main" val="2349799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9A6DB-3762-B54D-A4FF-74165C46F98B}" type="datetimeFigureOut">
              <a:rPr kumimoji="1" lang="ja-JP" altLang="en-US" smtClean="0"/>
              <a:t>2023/10/10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DBA21-35CF-4C42-84BF-A2D1CF203B0B}" type="slidenum">
              <a:rPr kumimoji="1" lang="ja-JP" altLang="en-US" smtClean="0"/>
              <a:t>‹#›</a:t>
            </a:fld>
            <a:endParaRPr kumimoji="1" lang="ja-JP" altLang="en-US"/>
          </a:p>
        </p:txBody>
      </p:sp>
    </p:spTree>
    <p:extLst>
      <p:ext uri="{BB962C8B-B14F-4D97-AF65-F5344CB8AC3E}">
        <p14:creationId xmlns:p14="http://schemas.microsoft.com/office/powerpoint/2010/main" val="4019148472"/>
      </p:ext>
    </p:extLst>
  </p:cSld>
  <p:clrMap bg1="lt1" tx1="dk1" bg2="lt2" tx2="dk2" accent1="accent1" accent2="accent2" accent3="accent3" accent4="accent4" accent5="accent5" accent6="accent6" hlink="hlink" folHlink="folHlink"/>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5D1B9-BC02-BE44-B388-449475B90968}"/>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プレゼンテーションタイトル</a:t>
            </a:r>
          </a:p>
        </p:txBody>
      </p:sp>
      <p:sp>
        <p:nvSpPr>
          <p:cNvPr id="13" name="テキスト プレースホルダー 12">
            <a:extLst>
              <a:ext uri="{FF2B5EF4-FFF2-40B4-BE49-F238E27FC236}">
                <a16:creationId xmlns:a16="http://schemas.microsoft.com/office/drawing/2014/main" id="{7297F5B5-3893-524D-861A-E2E2043A768E}"/>
              </a:ext>
            </a:extLst>
          </p:cNvPr>
          <p:cNvSpPr>
            <a:spLocks noGrp="1"/>
          </p:cNvSpPr>
          <p:nvPr>
            <p:ph type="body" sz="quarter" idx="12" hasCustomPrompt="1"/>
          </p:nvPr>
        </p:nvSpPr>
        <p:spPr>
          <a:xfrm>
            <a:off x="431800" y="3399694"/>
            <a:ext cx="11168128" cy="499533"/>
          </a:xfrm>
          <a:prstGeom prst="rect">
            <a:avLst/>
          </a:prstGeom>
        </p:spPr>
        <p:txBody>
          <a:bodyPr>
            <a:noAutofit/>
          </a:bodyPr>
          <a:lstStyle>
            <a:lvl1pPr marL="0" indent="0">
              <a:buNone/>
              <a:defRPr sz="2700" b="1">
                <a:latin typeface="+mj-ea"/>
                <a:ea typeface="+mj-ea"/>
              </a:defRPr>
            </a:lvl1pPr>
          </a:lstStyle>
          <a:p>
            <a:r>
              <a:rPr kumimoji="1" lang="ja-JP" altLang="en-US" dirty="0"/>
              <a:t>プレゼンテーションサブタイトル</a:t>
            </a:r>
          </a:p>
        </p:txBody>
      </p:sp>
      <p:pic>
        <p:nvPicPr>
          <p:cNvPr id="11" name="図 10">
            <a:extLst>
              <a:ext uri="{FF2B5EF4-FFF2-40B4-BE49-F238E27FC236}">
                <a16:creationId xmlns:a16="http://schemas.microsoft.com/office/drawing/2014/main" id="{0BCEBF31-5DBA-F346-942F-A4EE88BD5299}"/>
              </a:ext>
            </a:extLst>
          </p:cNvPr>
          <p:cNvPicPr>
            <a:picLocks noChangeAspect="1"/>
          </p:cNvPicPr>
          <p:nvPr userDrawn="1"/>
        </p:nvPicPr>
        <p:blipFill>
          <a:blip r:embed="rId2"/>
          <a:stretch>
            <a:fillRect/>
          </a:stretch>
        </p:blipFill>
        <p:spPr>
          <a:xfrm>
            <a:off x="10167731" y="573339"/>
            <a:ext cx="1432196" cy="1432196"/>
          </a:xfrm>
          <a:prstGeom prst="rect">
            <a:avLst/>
          </a:prstGeom>
        </p:spPr>
      </p:pic>
      <p:pic>
        <p:nvPicPr>
          <p:cNvPr id="8" name="図 7">
            <a:extLst>
              <a:ext uri="{FF2B5EF4-FFF2-40B4-BE49-F238E27FC236}">
                <a16:creationId xmlns:a16="http://schemas.microsoft.com/office/drawing/2014/main" id="{AEA3D1D1-436D-8D4A-9490-6A43B37B366C}"/>
              </a:ext>
            </a:extLst>
          </p:cNvPr>
          <p:cNvPicPr>
            <a:picLocks noChangeAspect="1"/>
          </p:cNvPicPr>
          <p:nvPr userDrawn="1"/>
        </p:nvPicPr>
        <p:blipFill>
          <a:blip r:embed="rId3"/>
          <a:stretch>
            <a:fillRect/>
          </a:stretch>
        </p:blipFill>
        <p:spPr>
          <a:xfrm>
            <a:off x="9334975" y="5697018"/>
            <a:ext cx="2336800" cy="474133"/>
          </a:xfrm>
          <a:prstGeom prst="rect">
            <a:avLst/>
          </a:prstGeom>
        </p:spPr>
      </p:pic>
      <p:sp>
        <p:nvSpPr>
          <p:cNvPr id="9" name="正方形/長方形 8">
            <a:extLst>
              <a:ext uri="{FF2B5EF4-FFF2-40B4-BE49-F238E27FC236}">
                <a16:creationId xmlns:a16="http://schemas.microsoft.com/office/drawing/2014/main" id="{1BDC07D4-F8DA-3949-AA50-6D94E78AB492}"/>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 name="テキスト プレースホルダー 3">
            <a:extLst>
              <a:ext uri="{FF2B5EF4-FFF2-40B4-BE49-F238E27FC236}">
                <a16:creationId xmlns:a16="http://schemas.microsoft.com/office/drawing/2014/main" id="{546622D3-7BD2-2342-AF65-1110C3AB565F}"/>
              </a:ext>
            </a:extLst>
          </p:cNvPr>
          <p:cNvSpPr>
            <a:spLocks noGrp="1"/>
          </p:cNvSpPr>
          <p:nvPr>
            <p:ph type="body" sz="quarter" idx="16" hasCustomPrompt="1"/>
          </p:nvPr>
        </p:nvSpPr>
        <p:spPr>
          <a:xfrm>
            <a:off x="430266" y="4435505"/>
            <a:ext cx="11169661" cy="1066800"/>
          </a:xfrm>
          <a:prstGeom prst="rect">
            <a:avLst/>
          </a:prstGeom>
        </p:spPr>
        <p:txBody>
          <a:bodyPr anchor="b"/>
          <a:lstStyle>
            <a:lvl1pPr marL="0" indent="0">
              <a:lnSpc>
                <a:spcPct val="100000"/>
              </a:lnSpc>
              <a:spcBef>
                <a:spcPts val="0"/>
              </a:spcBef>
              <a:buNone/>
              <a:defRPr sz="1900">
                <a:latin typeface="+mn-ea"/>
                <a:ea typeface="+mn-ea"/>
              </a:defRPr>
            </a:lvl1pPr>
          </a:lstStyle>
          <a:p>
            <a:r>
              <a:rPr kumimoji="1" lang="zh-TW" altLang="en-US" dirty="0"/>
              <a:t>部署名／役職</a:t>
            </a:r>
            <a:r>
              <a:rPr kumimoji="1" lang="ja-JP" altLang="en-US" dirty="0"/>
              <a:t>　　　　　　　　　　　　　　　　　　　　　　　　　　　　　　　　　　　　　　　　　　　　　　　　　　　　　　　　　　　　　　</a:t>
            </a:r>
            <a:r>
              <a:rPr kumimoji="1" lang="zh-TW" altLang="en-US" dirty="0"/>
              <a:t>氏名</a:t>
            </a:r>
          </a:p>
        </p:txBody>
      </p:sp>
      <p:sp>
        <p:nvSpPr>
          <p:cNvPr id="10" name="Date Placeholder 3">
            <a:extLst>
              <a:ext uri="{FF2B5EF4-FFF2-40B4-BE49-F238E27FC236}">
                <a16:creationId xmlns:a16="http://schemas.microsoft.com/office/drawing/2014/main" id="{8DD0D1FE-9D98-1E42-BC6C-CC71954B477A}"/>
              </a:ext>
            </a:extLst>
          </p:cNvPr>
          <p:cNvSpPr>
            <a:spLocks noGrp="1"/>
          </p:cNvSpPr>
          <p:nvPr>
            <p:ph type="dt" sz="half" idx="13"/>
          </p:nvPr>
        </p:nvSpPr>
        <p:spPr>
          <a:xfrm>
            <a:off x="431044" y="5824697"/>
            <a:ext cx="2743200" cy="403120"/>
          </a:xfrm>
          <a:prstGeom prst="rect">
            <a:avLst/>
          </a:prstGeom>
        </p:spPr>
        <p:txBody>
          <a:bodyPr/>
          <a:lstStyle>
            <a:lvl1pPr>
              <a:defRPr sz="1900"/>
            </a:lvl1pPr>
          </a:lstStyle>
          <a:p>
            <a:fld id="{E7309696-39A9-E84C-AE76-55B0871CB04E}" type="datetime4">
              <a:rPr kumimoji="1" lang="ja-JP" altLang="en-US" smtClean="0"/>
              <a:pPr/>
              <a:t>2023年10月10日</a:t>
            </a:fld>
            <a:endParaRPr kumimoji="1" lang="ja-JP" altLang="en-US" dirty="0"/>
          </a:p>
        </p:txBody>
      </p:sp>
      <p:sp>
        <p:nvSpPr>
          <p:cNvPr id="14" name="テキスト ボックス 13">
            <a:extLst>
              <a:ext uri="{FF2B5EF4-FFF2-40B4-BE49-F238E27FC236}">
                <a16:creationId xmlns:a16="http://schemas.microsoft.com/office/drawing/2014/main" id="{150A722F-767B-5849-8D8F-4F0274035786}"/>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
        <p:nvSpPr>
          <p:cNvPr id="12" name="テキスト プレースホルダー 12">
            <a:extLst>
              <a:ext uri="{FF2B5EF4-FFF2-40B4-BE49-F238E27FC236}">
                <a16:creationId xmlns:a16="http://schemas.microsoft.com/office/drawing/2014/main" id="{F2103BCB-156B-A244-B533-F6A7112F3280}"/>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63848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最終ページ">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AC6620D-784A-4A41-B331-EEB4E1F6D0F4}"/>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rgbClr val="FFFFFF"/>
              </a:solidFill>
            </a:endParaRPr>
          </a:p>
        </p:txBody>
      </p:sp>
      <p:pic>
        <p:nvPicPr>
          <p:cNvPr id="8" name="図 7">
            <a:extLst>
              <a:ext uri="{FF2B5EF4-FFF2-40B4-BE49-F238E27FC236}">
                <a16:creationId xmlns:a16="http://schemas.microsoft.com/office/drawing/2014/main" id="{545126E0-CB65-BF4D-9E3E-C45094BD2D5F}"/>
              </a:ext>
            </a:extLst>
          </p:cNvPr>
          <p:cNvPicPr>
            <a:picLocks noChangeAspect="1"/>
          </p:cNvPicPr>
          <p:nvPr userDrawn="1"/>
        </p:nvPicPr>
        <p:blipFill>
          <a:blip r:embed="rId2"/>
          <a:stretch>
            <a:fillRect/>
          </a:stretch>
        </p:blipFill>
        <p:spPr>
          <a:xfrm>
            <a:off x="10167731" y="573339"/>
            <a:ext cx="1432196" cy="1432196"/>
          </a:xfrm>
          <a:prstGeom prst="rect">
            <a:avLst/>
          </a:prstGeom>
        </p:spPr>
      </p:pic>
      <p:sp>
        <p:nvSpPr>
          <p:cNvPr id="5" name="テキスト ボックス 4">
            <a:extLst>
              <a:ext uri="{FF2B5EF4-FFF2-40B4-BE49-F238E27FC236}">
                <a16:creationId xmlns:a16="http://schemas.microsoft.com/office/drawing/2014/main" id="{C7A743EB-3D71-064F-9F6A-F43FBF82D6F6}"/>
              </a:ext>
            </a:extLst>
          </p:cNvPr>
          <p:cNvSpPr txBox="1"/>
          <p:nvPr userDrawn="1"/>
        </p:nvSpPr>
        <p:spPr>
          <a:xfrm>
            <a:off x="10727396" y="6586617"/>
            <a:ext cx="973343" cy="256545"/>
          </a:xfrm>
          <a:prstGeom prst="rect">
            <a:avLst/>
          </a:prstGeom>
          <a:noFill/>
        </p:spPr>
        <p:txBody>
          <a:bodyPr wrap="none" rtlCol="0">
            <a:spAutoFit/>
          </a:bodyPr>
          <a:lstStyle/>
          <a:p>
            <a:pPr algn="r" defTabSz="609585">
              <a:defRPr/>
            </a:pPr>
            <a:r>
              <a:rPr kumimoji="1" lang="en-US" altLang="ja-JP" sz="1067" dirty="0">
                <a:solidFill>
                  <a:srgbClr val="000000"/>
                </a:solidFill>
              </a:rPr>
              <a:t>Confidential</a:t>
            </a:r>
          </a:p>
        </p:txBody>
      </p:sp>
      <p:sp>
        <p:nvSpPr>
          <p:cNvPr id="6" name="タイトル 1">
            <a:extLst>
              <a:ext uri="{FF2B5EF4-FFF2-40B4-BE49-F238E27FC236}">
                <a16:creationId xmlns:a16="http://schemas.microsoft.com/office/drawing/2014/main" id="{9AB0BB20-EA7A-4A47-9F4A-96FD7A580953}"/>
              </a:ext>
            </a:extLst>
          </p:cNvPr>
          <p:cNvSpPr>
            <a:spLocks noGrp="1"/>
          </p:cNvSpPr>
          <p:nvPr>
            <p:ph type="title" hasCustomPrompt="1"/>
          </p:nvPr>
        </p:nvSpPr>
        <p:spPr>
          <a:xfrm>
            <a:off x="407988" y="2692983"/>
            <a:ext cx="11172681" cy="628067"/>
          </a:xfrm>
          <a:prstGeom prst="rect">
            <a:avLst/>
          </a:prstGeom>
        </p:spPr>
        <p:txBody>
          <a:bodyPr anchor="t" anchorCtr="0"/>
          <a:lstStyle>
            <a:lvl1pPr marL="0" marR="0" indent="0" algn="l" defTabSz="914400" rtl="0" eaLnBrk="1" fontAlgn="auto" latinLnBrk="0" hangingPunct="1">
              <a:lnSpc>
                <a:spcPct val="90000"/>
              </a:lnSpc>
              <a:spcBef>
                <a:spcPct val="0"/>
              </a:spcBef>
              <a:spcAft>
                <a:spcPts val="0"/>
              </a:spcAft>
              <a:buClrTx/>
              <a:buSzTx/>
              <a:buFontTx/>
              <a:buNone/>
              <a:tabLst/>
              <a:defRPr sz="4000" b="1">
                <a:latin typeface="+mj-ea"/>
                <a:ea typeface="+mj-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4000"/>
              <a:t>ご清聴ありがとうございました　　などの文言</a:t>
            </a:r>
            <a:br>
              <a:rPr lang="ja-JP" altLang="en-US" sz="4000"/>
            </a:br>
            <a:endParaRPr kumimoji="1" lang="ja-JP" altLang="en-US" dirty="0"/>
          </a:p>
        </p:txBody>
      </p:sp>
      <p:sp>
        <p:nvSpPr>
          <p:cNvPr id="7" name="テキスト プレースホルダー 3">
            <a:extLst>
              <a:ext uri="{FF2B5EF4-FFF2-40B4-BE49-F238E27FC236}">
                <a16:creationId xmlns:a16="http://schemas.microsoft.com/office/drawing/2014/main" id="{671C441D-99CB-714C-9ADA-8967F9DC9FED}"/>
              </a:ext>
            </a:extLst>
          </p:cNvPr>
          <p:cNvSpPr>
            <a:spLocks noGrp="1"/>
          </p:cNvSpPr>
          <p:nvPr>
            <p:ph type="body" sz="quarter" idx="17" hasCustomPrompt="1"/>
          </p:nvPr>
        </p:nvSpPr>
        <p:spPr>
          <a:xfrm>
            <a:off x="427246" y="4478086"/>
            <a:ext cx="11172681" cy="1806575"/>
          </a:xfrm>
          <a:prstGeom prst="rect">
            <a:avLst/>
          </a:prstGeom>
        </p:spPr>
        <p:txBody>
          <a:bodyPr anchor="t"/>
          <a:lstStyle>
            <a:lvl1pPr marL="0" indent="0">
              <a:lnSpc>
                <a:spcPct val="150000"/>
              </a:lnSpc>
              <a:spcBef>
                <a:spcPts val="0"/>
              </a:spcBef>
              <a:buNone/>
              <a:defRPr sz="1900">
                <a:latin typeface="+mn-ea"/>
                <a:ea typeface="+mn-ea"/>
              </a:defRPr>
            </a:lvl1pPr>
          </a:lstStyle>
          <a:p>
            <a:pPr defTabSz="914377">
              <a:spcBef>
                <a:spcPts val="800"/>
              </a:spcBef>
              <a:tabLst>
                <a:tab pos="1151971" algn="l"/>
              </a:tabLst>
            </a:pPr>
            <a:r>
              <a:rPr kumimoji="1" lang="en-US" altLang="ja-JP" sz="1900" dirty="0">
                <a:latin typeface="Meiryo UI" panose="020B0604030504040204" pitchFamily="34" charset="-128"/>
                <a:ea typeface="Meiryo UI" panose="020B0604030504040204" pitchFamily="34" charset="-128"/>
              </a:rPr>
              <a:t>Inquiries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E-mail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Tel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Fax         :</a:t>
            </a:r>
            <a:endParaRPr kumimoji="1" lang="ja-JP" altLang="en-US" sz="1900" dirty="0">
              <a:latin typeface="Meiryo UI" panose="020B0604030504040204" pitchFamily="34" charset="-128"/>
              <a:ea typeface="Meiryo UI" panose="020B0604030504040204" pitchFamily="34" charset="-128"/>
            </a:endParaRPr>
          </a:p>
        </p:txBody>
      </p:sp>
      <p:sp>
        <p:nvSpPr>
          <p:cNvPr id="9" name="テキスト プレースホルダー 12">
            <a:extLst>
              <a:ext uri="{FF2B5EF4-FFF2-40B4-BE49-F238E27FC236}">
                <a16:creationId xmlns:a16="http://schemas.microsoft.com/office/drawing/2014/main" id="{969C0709-6124-B24A-B8D5-79B6121D1216}"/>
              </a:ext>
            </a:extLst>
          </p:cNvPr>
          <p:cNvSpPr>
            <a:spLocks noGrp="1"/>
          </p:cNvSpPr>
          <p:nvPr>
            <p:ph type="body" sz="quarter" idx="18"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395902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ブランドシンボルページ">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E7721-7C92-CB41-8CDD-39B0E0E3BA5B}"/>
              </a:ext>
            </a:extLst>
          </p:cNvPr>
          <p:cNvPicPr>
            <a:picLocks noChangeAspect="1"/>
          </p:cNvPicPr>
          <p:nvPr userDrawn="1"/>
        </p:nvPicPr>
        <p:blipFill>
          <a:blip r:embed="rId2"/>
          <a:stretch>
            <a:fillRect/>
          </a:stretch>
        </p:blipFill>
        <p:spPr>
          <a:xfrm>
            <a:off x="4633250" y="1966250"/>
            <a:ext cx="2925500" cy="2925500"/>
          </a:xfrm>
          <a:prstGeom prst="rect">
            <a:avLst/>
          </a:prstGeom>
        </p:spPr>
      </p:pic>
    </p:spTree>
    <p:extLst>
      <p:ext uri="{BB962C8B-B14F-4D97-AF65-F5344CB8AC3E}">
        <p14:creationId xmlns:p14="http://schemas.microsoft.com/office/powerpoint/2010/main" val="196217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プロモーショナルサインページ">
    <p:bg>
      <p:bgPr>
        <a:solidFill>
          <a:schemeClr val="bg1"/>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FFDDE9-EBE5-B34A-9E67-16239EA76E3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7570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表紙">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5D1B9-BC02-BE44-B388-449475B90968}"/>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プレゼンテーションタイトル</a:t>
            </a:r>
          </a:p>
        </p:txBody>
      </p:sp>
      <p:sp>
        <p:nvSpPr>
          <p:cNvPr id="13" name="テキスト プレースホルダー 12">
            <a:extLst>
              <a:ext uri="{FF2B5EF4-FFF2-40B4-BE49-F238E27FC236}">
                <a16:creationId xmlns:a16="http://schemas.microsoft.com/office/drawing/2014/main" id="{7297F5B5-3893-524D-861A-E2E2043A768E}"/>
              </a:ext>
            </a:extLst>
          </p:cNvPr>
          <p:cNvSpPr>
            <a:spLocks noGrp="1"/>
          </p:cNvSpPr>
          <p:nvPr>
            <p:ph type="body" sz="quarter" idx="12" hasCustomPrompt="1"/>
          </p:nvPr>
        </p:nvSpPr>
        <p:spPr>
          <a:xfrm>
            <a:off x="431800" y="3399694"/>
            <a:ext cx="11168128" cy="499533"/>
          </a:xfrm>
          <a:prstGeom prst="rect">
            <a:avLst/>
          </a:prstGeom>
        </p:spPr>
        <p:txBody>
          <a:bodyPr>
            <a:noAutofit/>
          </a:bodyPr>
          <a:lstStyle>
            <a:lvl1pPr marL="0" indent="0">
              <a:buNone/>
              <a:defRPr sz="2700" b="1">
                <a:latin typeface="+mj-ea"/>
                <a:ea typeface="+mj-ea"/>
              </a:defRPr>
            </a:lvl1pPr>
          </a:lstStyle>
          <a:p>
            <a:r>
              <a:rPr kumimoji="1" lang="ja-JP" altLang="en-US" dirty="0"/>
              <a:t>プレゼンテーションサブタイトル</a:t>
            </a:r>
          </a:p>
        </p:txBody>
      </p:sp>
      <p:pic>
        <p:nvPicPr>
          <p:cNvPr id="11" name="図 10">
            <a:extLst>
              <a:ext uri="{FF2B5EF4-FFF2-40B4-BE49-F238E27FC236}">
                <a16:creationId xmlns:a16="http://schemas.microsoft.com/office/drawing/2014/main" id="{0BCEBF31-5DBA-F346-942F-A4EE88BD529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167731" y="573339"/>
            <a:ext cx="1432196" cy="1432196"/>
          </a:xfrm>
          <a:prstGeom prst="rect">
            <a:avLst/>
          </a:prstGeom>
        </p:spPr>
      </p:pic>
      <p:pic>
        <p:nvPicPr>
          <p:cNvPr id="8" name="図 7">
            <a:extLst>
              <a:ext uri="{FF2B5EF4-FFF2-40B4-BE49-F238E27FC236}">
                <a16:creationId xmlns:a16="http://schemas.microsoft.com/office/drawing/2014/main" id="{AEA3D1D1-436D-8D4A-9490-6A43B37B366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334975" y="5697018"/>
            <a:ext cx="2336800" cy="474133"/>
          </a:xfrm>
          <a:prstGeom prst="rect">
            <a:avLst/>
          </a:prstGeom>
        </p:spPr>
      </p:pic>
      <p:sp>
        <p:nvSpPr>
          <p:cNvPr id="9" name="正方形/長方形 8">
            <a:extLst>
              <a:ext uri="{FF2B5EF4-FFF2-40B4-BE49-F238E27FC236}">
                <a16:creationId xmlns:a16="http://schemas.microsoft.com/office/drawing/2014/main" id="{1BDC07D4-F8DA-3949-AA50-6D94E78AB492}"/>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4" name="テキスト プレースホルダー 3">
            <a:extLst>
              <a:ext uri="{FF2B5EF4-FFF2-40B4-BE49-F238E27FC236}">
                <a16:creationId xmlns:a16="http://schemas.microsoft.com/office/drawing/2014/main" id="{546622D3-7BD2-2342-AF65-1110C3AB565F}"/>
              </a:ext>
            </a:extLst>
          </p:cNvPr>
          <p:cNvSpPr>
            <a:spLocks noGrp="1"/>
          </p:cNvSpPr>
          <p:nvPr>
            <p:ph type="body" sz="quarter" idx="16" hasCustomPrompt="1"/>
          </p:nvPr>
        </p:nvSpPr>
        <p:spPr>
          <a:xfrm>
            <a:off x="430266" y="4435505"/>
            <a:ext cx="11169661" cy="1066800"/>
          </a:xfrm>
          <a:prstGeom prst="rect">
            <a:avLst/>
          </a:prstGeom>
        </p:spPr>
        <p:txBody>
          <a:bodyPr anchor="b"/>
          <a:lstStyle>
            <a:lvl1pPr marL="0" indent="0">
              <a:lnSpc>
                <a:spcPct val="100000"/>
              </a:lnSpc>
              <a:spcBef>
                <a:spcPts val="0"/>
              </a:spcBef>
              <a:buNone/>
              <a:defRPr sz="1900">
                <a:latin typeface="+mn-ea"/>
                <a:ea typeface="+mn-ea"/>
              </a:defRPr>
            </a:lvl1pPr>
          </a:lstStyle>
          <a:p>
            <a:r>
              <a:rPr kumimoji="1" lang="zh-TW" altLang="en-US" dirty="0"/>
              <a:t>部署名／役職</a:t>
            </a:r>
            <a:r>
              <a:rPr kumimoji="1" lang="ja-JP" altLang="en-US" dirty="0"/>
              <a:t>　　　　　　　　　　　　　　　　　　　　　　　　　　　　　　　　　　　　　　　　　　　　　　　　　　　　　　　　　　　　　　</a:t>
            </a:r>
            <a:r>
              <a:rPr kumimoji="1" lang="zh-TW" altLang="en-US" dirty="0"/>
              <a:t>氏名</a:t>
            </a:r>
          </a:p>
        </p:txBody>
      </p:sp>
      <p:sp>
        <p:nvSpPr>
          <p:cNvPr id="10" name="Date Placeholder 3">
            <a:extLst>
              <a:ext uri="{FF2B5EF4-FFF2-40B4-BE49-F238E27FC236}">
                <a16:creationId xmlns:a16="http://schemas.microsoft.com/office/drawing/2014/main" id="{8DD0D1FE-9D98-1E42-BC6C-CC71954B477A}"/>
              </a:ext>
            </a:extLst>
          </p:cNvPr>
          <p:cNvSpPr>
            <a:spLocks noGrp="1"/>
          </p:cNvSpPr>
          <p:nvPr>
            <p:ph type="dt" sz="half" idx="13"/>
          </p:nvPr>
        </p:nvSpPr>
        <p:spPr>
          <a:xfrm>
            <a:off x="431044" y="5824697"/>
            <a:ext cx="2743200" cy="403120"/>
          </a:xfrm>
          <a:prstGeom prst="rect">
            <a:avLst/>
          </a:prstGeom>
        </p:spPr>
        <p:txBody>
          <a:bodyPr/>
          <a:lstStyle>
            <a:lvl1pPr>
              <a:defRPr sz="1900"/>
            </a:lvl1pPr>
          </a:lstStyle>
          <a:p>
            <a:r>
              <a:rPr kumimoji="1" lang="en-US" altLang="ja-JP"/>
              <a:t>2020</a:t>
            </a:r>
            <a:r>
              <a:rPr kumimoji="1" lang="ja-JP" altLang="en-US"/>
              <a:t>年</a:t>
            </a:r>
            <a:r>
              <a:rPr kumimoji="1" lang="en-US" altLang="ja-JP"/>
              <a:t>5</a:t>
            </a:r>
            <a:r>
              <a:rPr kumimoji="1" lang="ja-JP" altLang="en-US"/>
              <a:t>月</a:t>
            </a:r>
            <a:r>
              <a:rPr kumimoji="1" lang="en-US" altLang="ja-JP"/>
              <a:t>19</a:t>
            </a:r>
            <a:r>
              <a:rPr kumimoji="1" lang="ja-JP" altLang="en-US"/>
              <a:t>日</a:t>
            </a:r>
            <a:endParaRPr kumimoji="1" lang="ja-JP" altLang="en-US" dirty="0"/>
          </a:p>
        </p:txBody>
      </p:sp>
      <p:sp>
        <p:nvSpPr>
          <p:cNvPr id="14" name="テキスト ボックス 13">
            <a:extLst>
              <a:ext uri="{FF2B5EF4-FFF2-40B4-BE49-F238E27FC236}">
                <a16:creationId xmlns:a16="http://schemas.microsoft.com/office/drawing/2014/main" id="{150A722F-767B-5849-8D8F-4F0274035786}"/>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Tree>
    <p:extLst>
      <p:ext uri="{BB962C8B-B14F-4D97-AF65-F5344CB8AC3E}">
        <p14:creationId xmlns:p14="http://schemas.microsoft.com/office/powerpoint/2010/main" val="3834940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D770070-C138-8A40-84AC-347E12DE361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タイトル 1">
            <a:extLst>
              <a:ext uri="{FF2B5EF4-FFF2-40B4-BE49-F238E27FC236}">
                <a16:creationId xmlns:a16="http://schemas.microsoft.com/office/drawing/2014/main" id="{9649B595-9AF8-0441-9F3C-D4964E8C6729}"/>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中扉タイトル</a:t>
            </a:r>
          </a:p>
        </p:txBody>
      </p:sp>
      <p:sp>
        <p:nvSpPr>
          <p:cNvPr id="6" name="テキスト プレースホルダー 12">
            <a:extLst>
              <a:ext uri="{FF2B5EF4-FFF2-40B4-BE49-F238E27FC236}">
                <a16:creationId xmlns:a16="http://schemas.microsoft.com/office/drawing/2014/main" id="{8E893808-3EA8-6D47-8E5B-9E2EB871A0D5}"/>
              </a:ext>
            </a:extLst>
          </p:cNvPr>
          <p:cNvSpPr>
            <a:spLocks noGrp="1"/>
          </p:cNvSpPr>
          <p:nvPr>
            <p:ph type="body" sz="quarter" idx="12" hasCustomPrompt="1"/>
          </p:nvPr>
        </p:nvSpPr>
        <p:spPr>
          <a:xfrm>
            <a:off x="431800" y="3399693"/>
            <a:ext cx="11168128" cy="998363"/>
          </a:xfrm>
          <a:prstGeom prst="rect">
            <a:avLst/>
          </a:prstGeom>
        </p:spPr>
        <p:txBody>
          <a:bodyPr>
            <a:noAutofit/>
          </a:bodyPr>
          <a:lstStyle>
            <a:lvl1pPr marL="0" indent="0">
              <a:buNone/>
              <a:defRPr sz="2700" b="1">
                <a:latin typeface="+mj-ea"/>
                <a:ea typeface="+mj-ea"/>
              </a:defRPr>
            </a:lvl1pPr>
          </a:lstStyle>
          <a:p>
            <a:r>
              <a:rPr kumimoji="1" lang="ja-JP" altLang="en-US" dirty="0"/>
              <a:t>中扉サブタイトル</a:t>
            </a:r>
          </a:p>
        </p:txBody>
      </p:sp>
      <p:sp>
        <p:nvSpPr>
          <p:cNvPr id="12" name="テキスト ボックス 11">
            <a:extLst>
              <a:ext uri="{FF2B5EF4-FFF2-40B4-BE49-F238E27FC236}">
                <a16:creationId xmlns:a16="http://schemas.microsoft.com/office/drawing/2014/main" id="{DE7C1FE3-4C5B-C84A-8017-7F37D229201D}"/>
              </a:ext>
            </a:extLst>
          </p:cNvPr>
          <p:cNvSpPr txBox="1"/>
          <p:nvPr userDrawn="1"/>
        </p:nvSpPr>
        <p:spPr>
          <a:xfrm>
            <a:off x="11599928" y="6581075"/>
            <a:ext cx="592072" cy="259597"/>
          </a:xfrm>
          <a:prstGeom prst="rect">
            <a:avLst/>
          </a:prstGeom>
          <a:noFill/>
        </p:spPr>
        <p:txBody>
          <a:bodyPr wrap="square" rtlCol="0" anchor="ctr"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2D9EB7C-EEBC-4349-B192-FE1B8D4AE487}" type="slidenum">
              <a:rPr kumimoji="1" lang="ja-JP" altLang="en-US" sz="1333" b="0" i="0" u="none" strike="noStrike" kern="1200" cap="none" spc="0" normalizeH="0" baseline="0" noProof="0" smtClean="0">
                <a:ln>
                  <a:noFill/>
                </a:ln>
                <a:solidFill>
                  <a:srgbClr val="000000"/>
                </a:solidFill>
                <a:effectLst/>
                <a:uLnTx/>
                <a:uFillTx/>
                <a:latin typeface="+mn-l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1" lang="ja-JP" altLang="en-US" sz="1333" b="0" i="0" u="none" strike="noStrike" kern="1200" cap="none" spc="0" normalizeH="0" baseline="0" noProof="0">
              <a:ln>
                <a:noFill/>
              </a:ln>
              <a:solidFill>
                <a:srgbClr val="000000"/>
              </a:solidFill>
              <a:effectLst/>
              <a:uLnTx/>
              <a:uFillTx/>
              <a:latin typeface="+mn-lt"/>
              <a:ea typeface="+mn-ea"/>
              <a:cs typeface="+mn-cs"/>
            </a:endParaRPr>
          </a:p>
        </p:txBody>
      </p:sp>
      <p:sp>
        <p:nvSpPr>
          <p:cNvPr id="7" name="テキスト ボックス 6">
            <a:extLst>
              <a:ext uri="{FF2B5EF4-FFF2-40B4-BE49-F238E27FC236}">
                <a16:creationId xmlns:a16="http://schemas.microsoft.com/office/drawing/2014/main" id="{98E9EE0E-1924-7248-BB72-C9968A16E5E7}"/>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Tree>
    <p:extLst>
      <p:ext uri="{BB962C8B-B14F-4D97-AF65-F5344CB8AC3E}">
        <p14:creationId xmlns:p14="http://schemas.microsoft.com/office/powerpoint/2010/main" val="408718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本文ページ">
    <p:bg>
      <p:bgPr>
        <a:solidFill>
          <a:schemeClr val="bg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582C8A7-5272-994F-8D6E-E41DA67775E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Text Placeholder 2">
            <a:extLst>
              <a:ext uri="{FF2B5EF4-FFF2-40B4-BE49-F238E27FC236}">
                <a16:creationId xmlns:a16="http://schemas.microsoft.com/office/drawing/2014/main" id="{FCCCB08E-2170-A049-8FF6-290834BA8196}"/>
              </a:ext>
            </a:extLst>
          </p:cNvPr>
          <p:cNvSpPr>
            <a:spLocks noGrp="1"/>
          </p:cNvSpPr>
          <p:nvPr>
            <p:ph idx="1" hasCustomPrompt="1"/>
          </p:nvPr>
        </p:nvSpPr>
        <p:spPr>
          <a:xfrm>
            <a:off x="428025" y="1398521"/>
            <a:ext cx="11172681" cy="4930167"/>
          </a:xfrm>
          <a:prstGeom prst="rect">
            <a:avLst/>
          </a:prstGeom>
        </p:spPr>
        <p:txBody>
          <a:bodyPr vert="horz" lIns="91440" tIns="45720" rIns="91440" bIns="45720" rtlCol="0">
            <a:noAutofit/>
          </a:bodyPr>
          <a:lstStyle>
            <a:lvl1pPr marL="0" indent="0">
              <a:lnSpc>
                <a:spcPct val="100000"/>
              </a:lnSpc>
              <a:buNone/>
              <a:defRPr/>
            </a:lvl1pPr>
          </a:lstStyle>
          <a:p>
            <a:pPr lvl="0"/>
            <a:r>
              <a:rPr lang="ja-JP" altLang="en-US" dirty="0"/>
              <a:t>本文</a:t>
            </a:r>
            <a:endParaRPr lang="en-US" altLang="ja-JP" dirty="0"/>
          </a:p>
        </p:txBody>
      </p:sp>
      <p:sp>
        <p:nvSpPr>
          <p:cNvPr id="6" name="タイトル 1">
            <a:extLst>
              <a:ext uri="{FF2B5EF4-FFF2-40B4-BE49-F238E27FC236}">
                <a16:creationId xmlns:a16="http://schemas.microsoft.com/office/drawing/2014/main" id="{36F6BFCE-8107-9847-B995-893582FE215C}"/>
              </a:ext>
            </a:extLst>
          </p:cNvPr>
          <p:cNvSpPr>
            <a:spLocks noGrp="1"/>
          </p:cNvSpPr>
          <p:nvPr>
            <p:ph type="title" hasCustomPrompt="1"/>
          </p:nvPr>
        </p:nvSpPr>
        <p:spPr>
          <a:xfrm>
            <a:off x="431045" y="592977"/>
            <a:ext cx="11172681" cy="628067"/>
          </a:xfrm>
          <a:prstGeom prst="rect">
            <a:avLst/>
          </a:prstGeom>
        </p:spPr>
        <p:txBody>
          <a:bodyPr anchor="t" anchorCtr="0"/>
          <a:lstStyle>
            <a:lvl1pPr>
              <a:defRPr b="1">
                <a:latin typeface="+mj-ea"/>
                <a:ea typeface="+mj-ea"/>
              </a:defRPr>
            </a:lvl1pPr>
          </a:lstStyle>
          <a:p>
            <a:r>
              <a:rPr kumimoji="1" lang="ja-JP" altLang="en-US" dirty="0"/>
              <a:t>タイトル</a:t>
            </a:r>
          </a:p>
        </p:txBody>
      </p:sp>
      <p:sp>
        <p:nvSpPr>
          <p:cNvPr id="10" name="テキスト ボックス 9">
            <a:extLst>
              <a:ext uri="{FF2B5EF4-FFF2-40B4-BE49-F238E27FC236}">
                <a16:creationId xmlns:a16="http://schemas.microsoft.com/office/drawing/2014/main" id="{11D458DE-86C7-FA43-9890-A6FB969B9F18}"/>
              </a:ext>
            </a:extLst>
          </p:cNvPr>
          <p:cNvSpPr txBox="1"/>
          <p:nvPr userDrawn="1"/>
        </p:nvSpPr>
        <p:spPr>
          <a:xfrm>
            <a:off x="11599928" y="6581075"/>
            <a:ext cx="592072" cy="259597"/>
          </a:xfrm>
          <a:prstGeom prst="rect">
            <a:avLst/>
          </a:prstGeom>
          <a:noFill/>
        </p:spPr>
        <p:txBody>
          <a:bodyPr wrap="square" rtlCol="0" anchor="ctr"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2D9EB7C-EEBC-4349-B192-FE1B8D4AE487}" type="slidenum">
              <a:rPr kumimoji="1" lang="ja-JP" altLang="en-US" sz="1333" b="0" i="0" u="none" strike="noStrike" kern="1200" cap="none" spc="0" normalizeH="0" baseline="0" noProof="0" smtClean="0">
                <a:ln>
                  <a:noFill/>
                </a:ln>
                <a:solidFill>
                  <a:srgbClr val="000000"/>
                </a:solidFill>
                <a:effectLst/>
                <a:uLnTx/>
                <a:uFillTx/>
                <a:latin typeface="+mn-l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1" lang="ja-JP" altLang="en-US" sz="1333" b="0" i="0" u="none" strike="noStrike" kern="1200" cap="none" spc="0" normalizeH="0" baseline="0" noProof="0">
              <a:ln>
                <a:noFill/>
              </a:ln>
              <a:solidFill>
                <a:srgbClr val="000000"/>
              </a:solidFill>
              <a:effectLst/>
              <a:uLnTx/>
              <a:uFillTx/>
              <a:latin typeface="+mn-lt"/>
              <a:ea typeface="+mn-ea"/>
              <a:cs typeface="+mn-cs"/>
            </a:endParaRPr>
          </a:p>
        </p:txBody>
      </p:sp>
      <p:sp>
        <p:nvSpPr>
          <p:cNvPr id="9" name="テキスト ボックス 8">
            <a:extLst>
              <a:ext uri="{FF2B5EF4-FFF2-40B4-BE49-F238E27FC236}">
                <a16:creationId xmlns:a16="http://schemas.microsoft.com/office/drawing/2014/main" id="{61AB1679-AABF-3A47-BEB5-6093993ADEF0}"/>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Tree>
    <p:extLst>
      <p:ext uri="{BB962C8B-B14F-4D97-AF65-F5344CB8AC3E}">
        <p14:creationId xmlns:p14="http://schemas.microsoft.com/office/powerpoint/2010/main" val="2515804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最終ページ">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AC6620D-784A-4A41-B331-EEB4E1F6D0F4}"/>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8" name="図 7">
            <a:extLst>
              <a:ext uri="{FF2B5EF4-FFF2-40B4-BE49-F238E27FC236}">
                <a16:creationId xmlns:a16="http://schemas.microsoft.com/office/drawing/2014/main" id="{545126E0-CB65-BF4D-9E3E-C45094BD2D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167731" y="573339"/>
            <a:ext cx="1432196" cy="1432196"/>
          </a:xfrm>
          <a:prstGeom prst="rect">
            <a:avLst/>
          </a:prstGeom>
        </p:spPr>
      </p:pic>
      <p:sp>
        <p:nvSpPr>
          <p:cNvPr id="5" name="テキスト ボックス 4">
            <a:extLst>
              <a:ext uri="{FF2B5EF4-FFF2-40B4-BE49-F238E27FC236}">
                <a16:creationId xmlns:a16="http://schemas.microsoft.com/office/drawing/2014/main" id="{C7A743EB-3D71-064F-9F6A-F43FBF82D6F6}"/>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
        <p:nvSpPr>
          <p:cNvPr id="6" name="タイトル 1">
            <a:extLst>
              <a:ext uri="{FF2B5EF4-FFF2-40B4-BE49-F238E27FC236}">
                <a16:creationId xmlns:a16="http://schemas.microsoft.com/office/drawing/2014/main" id="{9AB0BB20-EA7A-4A47-9F4A-96FD7A580953}"/>
              </a:ext>
            </a:extLst>
          </p:cNvPr>
          <p:cNvSpPr>
            <a:spLocks noGrp="1"/>
          </p:cNvSpPr>
          <p:nvPr>
            <p:ph type="title" hasCustomPrompt="1"/>
          </p:nvPr>
        </p:nvSpPr>
        <p:spPr>
          <a:xfrm>
            <a:off x="407988" y="2692983"/>
            <a:ext cx="11172681" cy="628067"/>
          </a:xfrm>
          <a:prstGeom prst="rect">
            <a:avLst/>
          </a:prstGeom>
        </p:spPr>
        <p:txBody>
          <a:bodyPr anchor="t" anchorCtr="0"/>
          <a:lstStyle>
            <a:lvl1pPr marL="0" marR="0" indent="0" algn="l" defTabSz="914400" rtl="0" eaLnBrk="1" fontAlgn="auto" latinLnBrk="0" hangingPunct="1">
              <a:lnSpc>
                <a:spcPct val="90000"/>
              </a:lnSpc>
              <a:spcBef>
                <a:spcPct val="0"/>
              </a:spcBef>
              <a:spcAft>
                <a:spcPts val="0"/>
              </a:spcAft>
              <a:buClrTx/>
              <a:buSzTx/>
              <a:buFontTx/>
              <a:buNone/>
              <a:tabLst/>
              <a:defRPr sz="4000" b="1">
                <a:latin typeface="+mj-ea"/>
                <a:ea typeface="+mj-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4000"/>
              <a:t>ご静聴ありがとうございました　　などの文言</a:t>
            </a:r>
            <a:br>
              <a:rPr lang="ja-JP" altLang="en-US" sz="4000"/>
            </a:br>
            <a:endParaRPr kumimoji="1" lang="ja-JP" altLang="en-US" dirty="0"/>
          </a:p>
        </p:txBody>
      </p:sp>
      <p:sp>
        <p:nvSpPr>
          <p:cNvPr id="7" name="テキスト プレースホルダー 3">
            <a:extLst>
              <a:ext uri="{FF2B5EF4-FFF2-40B4-BE49-F238E27FC236}">
                <a16:creationId xmlns:a16="http://schemas.microsoft.com/office/drawing/2014/main" id="{671C441D-99CB-714C-9ADA-8967F9DC9FED}"/>
              </a:ext>
            </a:extLst>
          </p:cNvPr>
          <p:cNvSpPr>
            <a:spLocks noGrp="1"/>
          </p:cNvSpPr>
          <p:nvPr>
            <p:ph type="body" sz="quarter" idx="17" hasCustomPrompt="1"/>
          </p:nvPr>
        </p:nvSpPr>
        <p:spPr>
          <a:xfrm>
            <a:off x="427246" y="4478086"/>
            <a:ext cx="11172681" cy="1806575"/>
          </a:xfrm>
          <a:prstGeom prst="rect">
            <a:avLst/>
          </a:prstGeom>
        </p:spPr>
        <p:txBody>
          <a:bodyPr anchor="t"/>
          <a:lstStyle>
            <a:lvl1pPr marL="0" indent="0">
              <a:lnSpc>
                <a:spcPct val="150000"/>
              </a:lnSpc>
              <a:spcBef>
                <a:spcPts val="0"/>
              </a:spcBef>
              <a:buNone/>
              <a:defRPr sz="1900">
                <a:latin typeface="+mn-ea"/>
                <a:ea typeface="+mn-ea"/>
              </a:defRPr>
            </a:lvl1pPr>
          </a:lstStyle>
          <a:p>
            <a:pPr defTabSz="914377">
              <a:spcBef>
                <a:spcPts val="800"/>
              </a:spcBef>
              <a:tabLst>
                <a:tab pos="1151971" algn="l"/>
              </a:tabLst>
            </a:pPr>
            <a:r>
              <a:rPr kumimoji="1" lang="en-US" altLang="ja-JP" sz="1900" dirty="0">
                <a:latin typeface="Meiryo UI" panose="020B0604030504040204" pitchFamily="34" charset="-128"/>
                <a:ea typeface="Meiryo UI" panose="020B0604030504040204" pitchFamily="34" charset="-128"/>
              </a:rPr>
              <a:t>Inquiries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E-mail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Tel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Fax         :</a:t>
            </a:r>
            <a:endParaRPr kumimoji="1" lang="ja-JP" altLang="en-US" sz="19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913449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ブランドシンボルページ">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E7721-7C92-CB41-8CDD-39B0E0E3BA5B}"/>
              </a:ext>
            </a:extLst>
          </p:cNvPr>
          <p:cNvPicPr>
            <a:picLocks noChangeAspect="1"/>
          </p:cNvPicPr>
          <p:nvPr userDrawn="1"/>
        </p:nvPicPr>
        <p:blipFill>
          <a:blip r:embed="rId2"/>
          <a:stretch>
            <a:fillRect/>
          </a:stretch>
        </p:blipFill>
        <p:spPr>
          <a:xfrm>
            <a:off x="4633250" y="1966250"/>
            <a:ext cx="2925500" cy="2925500"/>
          </a:xfrm>
          <a:prstGeom prst="rect">
            <a:avLst/>
          </a:prstGeom>
        </p:spPr>
      </p:pic>
    </p:spTree>
    <p:extLst>
      <p:ext uri="{BB962C8B-B14F-4D97-AF65-F5344CB8AC3E}">
        <p14:creationId xmlns:p14="http://schemas.microsoft.com/office/powerpoint/2010/main" val="3747396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プロモーショナルサインページ">
    <p:bg>
      <p:bgPr>
        <a:solidFill>
          <a:schemeClr val="bg1"/>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FFDDE9-EBE5-B34A-9E67-16239EA76E3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2565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D770070-C138-8A40-84AC-347E12DE361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タイトル 1">
            <a:extLst>
              <a:ext uri="{FF2B5EF4-FFF2-40B4-BE49-F238E27FC236}">
                <a16:creationId xmlns:a16="http://schemas.microsoft.com/office/drawing/2014/main" id="{9649B595-9AF8-0441-9F3C-D4964E8C6729}"/>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中扉タイトル</a:t>
            </a:r>
          </a:p>
        </p:txBody>
      </p:sp>
      <p:sp>
        <p:nvSpPr>
          <p:cNvPr id="6" name="テキスト プレースホルダー 12">
            <a:extLst>
              <a:ext uri="{FF2B5EF4-FFF2-40B4-BE49-F238E27FC236}">
                <a16:creationId xmlns:a16="http://schemas.microsoft.com/office/drawing/2014/main" id="{8E893808-3EA8-6D47-8E5B-9E2EB871A0D5}"/>
              </a:ext>
            </a:extLst>
          </p:cNvPr>
          <p:cNvSpPr>
            <a:spLocks noGrp="1"/>
          </p:cNvSpPr>
          <p:nvPr>
            <p:ph type="body" sz="quarter" idx="12" hasCustomPrompt="1"/>
          </p:nvPr>
        </p:nvSpPr>
        <p:spPr>
          <a:xfrm>
            <a:off x="431800" y="3399693"/>
            <a:ext cx="11168128" cy="998363"/>
          </a:xfrm>
          <a:prstGeom prst="rect">
            <a:avLst/>
          </a:prstGeom>
        </p:spPr>
        <p:txBody>
          <a:bodyPr>
            <a:noAutofit/>
          </a:bodyPr>
          <a:lstStyle>
            <a:lvl1pPr marL="0" indent="0">
              <a:buNone/>
              <a:defRPr sz="2700" b="1">
                <a:latin typeface="+mj-ea"/>
                <a:ea typeface="+mj-ea"/>
              </a:defRPr>
            </a:lvl1pPr>
          </a:lstStyle>
          <a:p>
            <a:r>
              <a:rPr kumimoji="1" lang="ja-JP" altLang="en-US" dirty="0"/>
              <a:t>中扉サブタイトル</a:t>
            </a:r>
          </a:p>
        </p:txBody>
      </p:sp>
      <p:sp>
        <p:nvSpPr>
          <p:cNvPr id="12" name="テキスト ボックス 11">
            <a:extLst>
              <a:ext uri="{FF2B5EF4-FFF2-40B4-BE49-F238E27FC236}">
                <a16:creationId xmlns:a16="http://schemas.microsoft.com/office/drawing/2014/main" id="{DE7C1FE3-4C5B-C84A-8017-7F37D229201D}"/>
              </a:ext>
            </a:extLst>
          </p:cNvPr>
          <p:cNvSpPr txBox="1"/>
          <p:nvPr userDrawn="1"/>
        </p:nvSpPr>
        <p:spPr>
          <a:xfrm>
            <a:off x="11599928" y="6581075"/>
            <a:ext cx="592072" cy="259597"/>
          </a:xfrm>
          <a:prstGeom prst="rect">
            <a:avLst/>
          </a:prstGeom>
          <a:noFill/>
        </p:spPr>
        <p:txBody>
          <a:bodyPr wrap="square" rtlCol="0" anchor="ctr"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2D9EB7C-EEBC-4349-B192-FE1B8D4AE487}" type="slidenum">
              <a:rPr kumimoji="1" lang="ja-JP" altLang="en-US" sz="1333" b="0" i="0" u="none" strike="noStrike" kern="1200" cap="none" spc="0" normalizeH="0" baseline="0" noProof="0" smtClean="0">
                <a:ln>
                  <a:noFill/>
                </a:ln>
                <a:solidFill>
                  <a:srgbClr val="000000"/>
                </a:solidFill>
                <a:effectLst/>
                <a:uLnTx/>
                <a:uFillTx/>
                <a:latin typeface="+mn-l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1" lang="ja-JP" altLang="en-US" sz="1333" b="0" i="0" u="none" strike="noStrike" kern="1200" cap="none" spc="0" normalizeH="0" baseline="0" noProof="0">
              <a:ln>
                <a:noFill/>
              </a:ln>
              <a:solidFill>
                <a:srgbClr val="000000"/>
              </a:solidFill>
              <a:effectLst/>
              <a:uLnTx/>
              <a:uFillTx/>
              <a:latin typeface="+mn-lt"/>
              <a:ea typeface="+mn-ea"/>
              <a:cs typeface="+mn-cs"/>
            </a:endParaRPr>
          </a:p>
        </p:txBody>
      </p:sp>
      <p:sp>
        <p:nvSpPr>
          <p:cNvPr id="7" name="テキスト ボックス 6">
            <a:extLst>
              <a:ext uri="{FF2B5EF4-FFF2-40B4-BE49-F238E27FC236}">
                <a16:creationId xmlns:a16="http://schemas.microsoft.com/office/drawing/2014/main" id="{98E9EE0E-1924-7248-BB72-C9968A16E5E7}"/>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
        <p:nvSpPr>
          <p:cNvPr id="8" name="テキスト プレースホルダー 12">
            <a:extLst>
              <a:ext uri="{FF2B5EF4-FFF2-40B4-BE49-F238E27FC236}">
                <a16:creationId xmlns:a16="http://schemas.microsoft.com/office/drawing/2014/main" id="{89418B7F-8C69-C047-A97D-AC9DC4829833}"/>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136860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ページ">
    <p:bg>
      <p:bgPr>
        <a:solidFill>
          <a:schemeClr val="bg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582C8A7-5272-994F-8D6E-E41DA67775E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5" name="Text Placeholder 2">
            <a:extLst>
              <a:ext uri="{FF2B5EF4-FFF2-40B4-BE49-F238E27FC236}">
                <a16:creationId xmlns:a16="http://schemas.microsoft.com/office/drawing/2014/main" id="{FCCCB08E-2170-A049-8FF6-290834BA8196}"/>
              </a:ext>
            </a:extLst>
          </p:cNvPr>
          <p:cNvSpPr>
            <a:spLocks noGrp="1"/>
          </p:cNvSpPr>
          <p:nvPr>
            <p:ph idx="1" hasCustomPrompt="1"/>
          </p:nvPr>
        </p:nvSpPr>
        <p:spPr>
          <a:xfrm>
            <a:off x="428025" y="1398521"/>
            <a:ext cx="11172681" cy="4930167"/>
          </a:xfrm>
          <a:prstGeom prst="rect">
            <a:avLst/>
          </a:prstGeom>
        </p:spPr>
        <p:txBody>
          <a:bodyPr vert="horz" lIns="91440" tIns="45720" rIns="91440" bIns="45720" rtlCol="0">
            <a:noAutofit/>
          </a:bodyPr>
          <a:lstStyle>
            <a:lvl1pPr marL="0" indent="0">
              <a:lnSpc>
                <a:spcPct val="100000"/>
              </a:lnSpc>
              <a:buNone/>
              <a:defRPr/>
            </a:lvl1pPr>
          </a:lstStyle>
          <a:p>
            <a:pPr lvl="0"/>
            <a:r>
              <a:rPr lang="ja-JP" altLang="en-US" dirty="0"/>
              <a:t>本文</a:t>
            </a:r>
            <a:endParaRPr lang="en-US" altLang="ja-JP" dirty="0"/>
          </a:p>
        </p:txBody>
      </p:sp>
      <p:sp>
        <p:nvSpPr>
          <p:cNvPr id="6" name="タイトル 1">
            <a:extLst>
              <a:ext uri="{FF2B5EF4-FFF2-40B4-BE49-F238E27FC236}">
                <a16:creationId xmlns:a16="http://schemas.microsoft.com/office/drawing/2014/main" id="{36F6BFCE-8107-9847-B995-893582FE215C}"/>
              </a:ext>
            </a:extLst>
          </p:cNvPr>
          <p:cNvSpPr>
            <a:spLocks noGrp="1"/>
          </p:cNvSpPr>
          <p:nvPr>
            <p:ph type="title" hasCustomPrompt="1"/>
          </p:nvPr>
        </p:nvSpPr>
        <p:spPr>
          <a:xfrm>
            <a:off x="431045" y="592977"/>
            <a:ext cx="11172681" cy="628067"/>
          </a:xfrm>
          <a:prstGeom prst="rect">
            <a:avLst/>
          </a:prstGeom>
        </p:spPr>
        <p:txBody>
          <a:bodyPr anchor="t" anchorCtr="0"/>
          <a:lstStyle>
            <a:lvl1pPr>
              <a:defRPr b="1">
                <a:latin typeface="+mj-ea"/>
                <a:ea typeface="+mj-ea"/>
              </a:defRPr>
            </a:lvl1pPr>
          </a:lstStyle>
          <a:p>
            <a:r>
              <a:rPr kumimoji="1" lang="ja-JP" altLang="en-US" dirty="0"/>
              <a:t>タイトル</a:t>
            </a:r>
          </a:p>
        </p:txBody>
      </p:sp>
      <p:sp>
        <p:nvSpPr>
          <p:cNvPr id="10" name="テキスト ボックス 9">
            <a:extLst>
              <a:ext uri="{FF2B5EF4-FFF2-40B4-BE49-F238E27FC236}">
                <a16:creationId xmlns:a16="http://schemas.microsoft.com/office/drawing/2014/main" id="{11D458DE-86C7-FA43-9890-A6FB969B9F18}"/>
              </a:ext>
            </a:extLst>
          </p:cNvPr>
          <p:cNvSpPr txBox="1"/>
          <p:nvPr userDrawn="1"/>
        </p:nvSpPr>
        <p:spPr>
          <a:xfrm>
            <a:off x="11599928" y="6581075"/>
            <a:ext cx="592072" cy="259597"/>
          </a:xfrm>
          <a:prstGeom prst="rect">
            <a:avLst/>
          </a:prstGeom>
          <a:noFill/>
        </p:spPr>
        <p:txBody>
          <a:bodyPr wrap="square" rtlCol="0" anchor="ctr"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2D9EB7C-EEBC-4349-B192-FE1B8D4AE487}" type="slidenum">
              <a:rPr kumimoji="1" lang="ja-JP" altLang="en-US" sz="1333" b="0" i="0" u="none" strike="noStrike" kern="1200" cap="none" spc="0" normalizeH="0" baseline="0" noProof="0" smtClean="0">
                <a:ln>
                  <a:noFill/>
                </a:ln>
                <a:solidFill>
                  <a:srgbClr val="000000"/>
                </a:solidFill>
                <a:effectLst/>
                <a:uLnTx/>
                <a:uFillTx/>
                <a:latin typeface="+mn-l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1" lang="ja-JP" altLang="en-US" sz="1333" b="0" i="0" u="none" strike="noStrike" kern="1200" cap="none" spc="0" normalizeH="0" baseline="0" noProof="0">
              <a:ln>
                <a:noFill/>
              </a:ln>
              <a:solidFill>
                <a:srgbClr val="000000"/>
              </a:solidFill>
              <a:effectLst/>
              <a:uLnTx/>
              <a:uFillTx/>
              <a:latin typeface="+mn-lt"/>
              <a:ea typeface="+mn-ea"/>
              <a:cs typeface="+mn-cs"/>
            </a:endParaRPr>
          </a:p>
        </p:txBody>
      </p:sp>
      <p:sp>
        <p:nvSpPr>
          <p:cNvPr id="9" name="テキスト ボックス 8">
            <a:extLst>
              <a:ext uri="{FF2B5EF4-FFF2-40B4-BE49-F238E27FC236}">
                <a16:creationId xmlns:a16="http://schemas.microsoft.com/office/drawing/2014/main" id="{61AB1679-AABF-3A47-BEB5-6093993ADEF0}"/>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
        <p:nvSpPr>
          <p:cNvPr id="7" name="テキスト プレースホルダー 12">
            <a:extLst>
              <a:ext uri="{FF2B5EF4-FFF2-40B4-BE49-F238E27FC236}">
                <a16:creationId xmlns:a16="http://schemas.microsoft.com/office/drawing/2014/main" id="{EB474783-6DAE-AA4D-B384-18A91387A878}"/>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149461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最終ページ">
    <p:bg>
      <p:bgPr>
        <a:solidFill>
          <a:schemeClr val="bg1"/>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AC6620D-784A-4A41-B331-EEB4E1F6D0F4}"/>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8" name="図 7">
            <a:extLst>
              <a:ext uri="{FF2B5EF4-FFF2-40B4-BE49-F238E27FC236}">
                <a16:creationId xmlns:a16="http://schemas.microsoft.com/office/drawing/2014/main" id="{545126E0-CB65-BF4D-9E3E-C45094BD2D5F}"/>
              </a:ext>
            </a:extLst>
          </p:cNvPr>
          <p:cNvPicPr>
            <a:picLocks noChangeAspect="1"/>
          </p:cNvPicPr>
          <p:nvPr userDrawn="1"/>
        </p:nvPicPr>
        <p:blipFill>
          <a:blip r:embed="rId2"/>
          <a:stretch>
            <a:fillRect/>
          </a:stretch>
        </p:blipFill>
        <p:spPr>
          <a:xfrm>
            <a:off x="10167731" y="573339"/>
            <a:ext cx="1432196" cy="1432196"/>
          </a:xfrm>
          <a:prstGeom prst="rect">
            <a:avLst/>
          </a:prstGeom>
        </p:spPr>
      </p:pic>
      <p:sp>
        <p:nvSpPr>
          <p:cNvPr id="5" name="テキスト ボックス 4">
            <a:extLst>
              <a:ext uri="{FF2B5EF4-FFF2-40B4-BE49-F238E27FC236}">
                <a16:creationId xmlns:a16="http://schemas.microsoft.com/office/drawing/2014/main" id="{C7A743EB-3D71-064F-9F6A-F43FBF82D6F6}"/>
              </a:ext>
            </a:extLst>
          </p:cNvPr>
          <p:cNvSpPr txBox="1"/>
          <p:nvPr userDrawn="1"/>
        </p:nvSpPr>
        <p:spPr>
          <a:xfrm>
            <a:off x="10727396" y="6586617"/>
            <a:ext cx="973343" cy="256545"/>
          </a:xfrm>
          <a:prstGeom prst="rect">
            <a:avLst/>
          </a:prstGeom>
          <a:noFill/>
        </p:spPr>
        <p:txBody>
          <a:bodyPr wrap="non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1" lang="en-US" altLang="ja-JP" sz="1067" kern="1200" noProof="0" dirty="0">
                <a:solidFill>
                  <a:schemeClr val="tx1"/>
                </a:solidFill>
                <a:latin typeface="+mn-lt"/>
                <a:ea typeface="+mn-ea"/>
                <a:cs typeface="+mn-cs"/>
              </a:rPr>
              <a:t>Confidential</a:t>
            </a:r>
          </a:p>
        </p:txBody>
      </p:sp>
      <p:sp>
        <p:nvSpPr>
          <p:cNvPr id="6" name="タイトル 1">
            <a:extLst>
              <a:ext uri="{FF2B5EF4-FFF2-40B4-BE49-F238E27FC236}">
                <a16:creationId xmlns:a16="http://schemas.microsoft.com/office/drawing/2014/main" id="{9AB0BB20-EA7A-4A47-9F4A-96FD7A580953}"/>
              </a:ext>
            </a:extLst>
          </p:cNvPr>
          <p:cNvSpPr>
            <a:spLocks noGrp="1"/>
          </p:cNvSpPr>
          <p:nvPr>
            <p:ph type="title" hasCustomPrompt="1"/>
          </p:nvPr>
        </p:nvSpPr>
        <p:spPr>
          <a:xfrm>
            <a:off x="407988" y="2692983"/>
            <a:ext cx="11172681" cy="628067"/>
          </a:xfrm>
          <a:prstGeom prst="rect">
            <a:avLst/>
          </a:prstGeom>
        </p:spPr>
        <p:txBody>
          <a:bodyPr anchor="t" anchorCtr="0"/>
          <a:lstStyle>
            <a:lvl1pPr marL="0" marR="0" indent="0" algn="l" defTabSz="914400" rtl="0" eaLnBrk="1" fontAlgn="auto" latinLnBrk="0" hangingPunct="1">
              <a:lnSpc>
                <a:spcPct val="90000"/>
              </a:lnSpc>
              <a:spcBef>
                <a:spcPct val="0"/>
              </a:spcBef>
              <a:spcAft>
                <a:spcPts val="0"/>
              </a:spcAft>
              <a:buClrTx/>
              <a:buSzTx/>
              <a:buFontTx/>
              <a:buNone/>
              <a:tabLst/>
              <a:defRPr sz="4000" b="1">
                <a:latin typeface="+mj-ea"/>
                <a:ea typeface="+mj-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4000"/>
              <a:t>ご清聴ありがとうございました　　などの文言</a:t>
            </a:r>
            <a:br>
              <a:rPr lang="ja-JP" altLang="en-US" sz="4000"/>
            </a:br>
            <a:endParaRPr kumimoji="1" lang="ja-JP" altLang="en-US" dirty="0"/>
          </a:p>
        </p:txBody>
      </p:sp>
      <p:sp>
        <p:nvSpPr>
          <p:cNvPr id="7" name="テキスト プレースホルダー 3">
            <a:extLst>
              <a:ext uri="{FF2B5EF4-FFF2-40B4-BE49-F238E27FC236}">
                <a16:creationId xmlns:a16="http://schemas.microsoft.com/office/drawing/2014/main" id="{671C441D-99CB-714C-9ADA-8967F9DC9FED}"/>
              </a:ext>
            </a:extLst>
          </p:cNvPr>
          <p:cNvSpPr>
            <a:spLocks noGrp="1"/>
          </p:cNvSpPr>
          <p:nvPr>
            <p:ph type="body" sz="quarter" idx="17" hasCustomPrompt="1"/>
          </p:nvPr>
        </p:nvSpPr>
        <p:spPr>
          <a:xfrm>
            <a:off x="427246" y="4478086"/>
            <a:ext cx="11172681" cy="1806575"/>
          </a:xfrm>
          <a:prstGeom prst="rect">
            <a:avLst/>
          </a:prstGeom>
        </p:spPr>
        <p:txBody>
          <a:bodyPr anchor="t"/>
          <a:lstStyle>
            <a:lvl1pPr marL="0" indent="0">
              <a:lnSpc>
                <a:spcPct val="150000"/>
              </a:lnSpc>
              <a:spcBef>
                <a:spcPts val="0"/>
              </a:spcBef>
              <a:buNone/>
              <a:defRPr sz="1900">
                <a:latin typeface="+mn-ea"/>
                <a:ea typeface="+mn-ea"/>
              </a:defRPr>
            </a:lvl1pPr>
          </a:lstStyle>
          <a:p>
            <a:pPr defTabSz="914377">
              <a:spcBef>
                <a:spcPts val="800"/>
              </a:spcBef>
              <a:tabLst>
                <a:tab pos="1151971" algn="l"/>
              </a:tabLst>
            </a:pPr>
            <a:r>
              <a:rPr kumimoji="1" lang="en-US" altLang="ja-JP" sz="1900" dirty="0">
                <a:latin typeface="Meiryo UI" panose="020B0604030504040204" pitchFamily="34" charset="-128"/>
                <a:ea typeface="Meiryo UI" panose="020B0604030504040204" pitchFamily="34" charset="-128"/>
              </a:rPr>
              <a:t>Inquiries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E-mail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Tel          :</a:t>
            </a:r>
            <a:r>
              <a:rPr kumimoji="1" lang="ja-JP" altLang="en-US" sz="1900">
                <a:latin typeface="Meiryo UI" panose="020B0604030504040204" pitchFamily="34" charset="-128"/>
                <a:ea typeface="Meiryo UI" panose="020B0604030504040204" pitchFamily="34" charset="-128"/>
              </a:rPr>
              <a:t>　　　　　　　　　　　　　　　　　　　　　　　　　　　　　　　　　　　　　　　　　　　　　　　　　　　　　　　　　　　　　　　　　　　　　　　　　　　　　　</a:t>
            </a:r>
            <a:r>
              <a:rPr kumimoji="1" lang="en-US" altLang="ja-JP" sz="1900" dirty="0">
                <a:latin typeface="Meiryo UI" panose="020B0604030504040204" pitchFamily="34" charset="-128"/>
                <a:ea typeface="Meiryo UI" panose="020B0604030504040204" pitchFamily="34" charset="-128"/>
              </a:rPr>
              <a:t>Fax         :</a:t>
            </a:r>
            <a:endParaRPr kumimoji="1" lang="ja-JP" altLang="en-US" sz="1900" dirty="0">
              <a:latin typeface="Meiryo UI" panose="020B0604030504040204" pitchFamily="34" charset="-128"/>
              <a:ea typeface="Meiryo UI" panose="020B0604030504040204" pitchFamily="34" charset="-128"/>
            </a:endParaRPr>
          </a:p>
        </p:txBody>
      </p:sp>
      <p:sp>
        <p:nvSpPr>
          <p:cNvPr id="9" name="テキスト プレースホルダー 12">
            <a:extLst>
              <a:ext uri="{FF2B5EF4-FFF2-40B4-BE49-F238E27FC236}">
                <a16:creationId xmlns:a16="http://schemas.microsoft.com/office/drawing/2014/main" id="{969C0709-6124-B24A-B8D5-79B6121D1216}"/>
              </a:ext>
            </a:extLst>
          </p:cNvPr>
          <p:cNvSpPr>
            <a:spLocks noGrp="1"/>
          </p:cNvSpPr>
          <p:nvPr>
            <p:ph type="body" sz="quarter" idx="18"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10966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ブランドシンボルページ">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E7721-7C92-CB41-8CDD-39B0E0E3BA5B}"/>
              </a:ext>
            </a:extLst>
          </p:cNvPr>
          <p:cNvPicPr>
            <a:picLocks noChangeAspect="1"/>
          </p:cNvPicPr>
          <p:nvPr userDrawn="1"/>
        </p:nvPicPr>
        <p:blipFill>
          <a:blip r:embed="rId2"/>
          <a:stretch>
            <a:fillRect/>
          </a:stretch>
        </p:blipFill>
        <p:spPr>
          <a:xfrm>
            <a:off x="4633250" y="1966250"/>
            <a:ext cx="2925500" cy="2925500"/>
          </a:xfrm>
          <a:prstGeom prst="rect">
            <a:avLst/>
          </a:prstGeom>
        </p:spPr>
      </p:pic>
    </p:spTree>
    <p:extLst>
      <p:ext uri="{BB962C8B-B14F-4D97-AF65-F5344CB8AC3E}">
        <p14:creationId xmlns:p14="http://schemas.microsoft.com/office/powerpoint/2010/main" val="326383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プロモーショナルサインページ">
    <p:bg>
      <p:bgPr>
        <a:solidFill>
          <a:schemeClr val="bg1"/>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FFDDE9-EBE5-B34A-9E67-16239EA76E3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64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紙">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5D1B9-BC02-BE44-B388-449475B90968}"/>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プレゼンテーションタイトル</a:t>
            </a:r>
          </a:p>
        </p:txBody>
      </p:sp>
      <p:sp>
        <p:nvSpPr>
          <p:cNvPr id="13" name="テキスト プレースホルダー 12">
            <a:extLst>
              <a:ext uri="{FF2B5EF4-FFF2-40B4-BE49-F238E27FC236}">
                <a16:creationId xmlns:a16="http://schemas.microsoft.com/office/drawing/2014/main" id="{7297F5B5-3893-524D-861A-E2E2043A768E}"/>
              </a:ext>
            </a:extLst>
          </p:cNvPr>
          <p:cNvSpPr>
            <a:spLocks noGrp="1"/>
          </p:cNvSpPr>
          <p:nvPr>
            <p:ph type="body" sz="quarter" idx="12" hasCustomPrompt="1"/>
          </p:nvPr>
        </p:nvSpPr>
        <p:spPr>
          <a:xfrm>
            <a:off x="431800" y="3399694"/>
            <a:ext cx="11168128" cy="499533"/>
          </a:xfrm>
          <a:prstGeom prst="rect">
            <a:avLst/>
          </a:prstGeom>
        </p:spPr>
        <p:txBody>
          <a:bodyPr>
            <a:noAutofit/>
          </a:bodyPr>
          <a:lstStyle>
            <a:lvl1pPr marL="0" indent="0">
              <a:buNone/>
              <a:defRPr sz="2700" b="1">
                <a:latin typeface="+mj-ea"/>
                <a:ea typeface="+mj-ea"/>
              </a:defRPr>
            </a:lvl1pPr>
          </a:lstStyle>
          <a:p>
            <a:r>
              <a:rPr kumimoji="1" lang="ja-JP" altLang="en-US" dirty="0"/>
              <a:t>プレゼンテーションサブタイトル</a:t>
            </a:r>
          </a:p>
        </p:txBody>
      </p:sp>
      <p:pic>
        <p:nvPicPr>
          <p:cNvPr id="11" name="図 10">
            <a:extLst>
              <a:ext uri="{FF2B5EF4-FFF2-40B4-BE49-F238E27FC236}">
                <a16:creationId xmlns:a16="http://schemas.microsoft.com/office/drawing/2014/main" id="{0BCEBF31-5DBA-F346-942F-A4EE88BD5299}"/>
              </a:ext>
            </a:extLst>
          </p:cNvPr>
          <p:cNvPicPr>
            <a:picLocks noChangeAspect="1"/>
          </p:cNvPicPr>
          <p:nvPr userDrawn="1"/>
        </p:nvPicPr>
        <p:blipFill>
          <a:blip r:embed="rId2"/>
          <a:stretch>
            <a:fillRect/>
          </a:stretch>
        </p:blipFill>
        <p:spPr>
          <a:xfrm>
            <a:off x="10167731" y="573339"/>
            <a:ext cx="1432196" cy="1432196"/>
          </a:xfrm>
          <a:prstGeom prst="rect">
            <a:avLst/>
          </a:prstGeom>
        </p:spPr>
      </p:pic>
      <p:pic>
        <p:nvPicPr>
          <p:cNvPr id="8" name="図 7">
            <a:extLst>
              <a:ext uri="{FF2B5EF4-FFF2-40B4-BE49-F238E27FC236}">
                <a16:creationId xmlns:a16="http://schemas.microsoft.com/office/drawing/2014/main" id="{AEA3D1D1-436D-8D4A-9490-6A43B37B366C}"/>
              </a:ext>
            </a:extLst>
          </p:cNvPr>
          <p:cNvPicPr>
            <a:picLocks noChangeAspect="1"/>
          </p:cNvPicPr>
          <p:nvPr userDrawn="1"/>
        </p:nvPicPr>
        <p:blipFill>
          <a:blip r:embed="rId3"/>
          <a:stretch>
            <a:fillRect/>
          </a:stretch>
        </p:blipFill>
        <p:spPr>
          <a:xfrm>
            <a:off x="9334975" y="5697018"/>
            <a:ext cx="2336800" cy="474133"/>
          </a:xfrm>
          <a:prstGeom prst="rect">
            <a:avLst/>
          </a:prstGeom>
        </p:spPr>
      </p:pic>
      <p:sp>
        <p:nvSpPr>
          <p:cNvPr id="9" name="正方形/長方形 8">
            <a:extLst>
              <a:ext uri="{FF2B5EF4-FFF2-40B4-BE49-F238E27FC236}">
                <a16:creationId xmlns:a16="http://schemas.microsoft.com/office/drawing/2014/main" id="{1BDC07D4-F8DA-3949-AA50-6D94E78AB492}"/>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rgbClr val="FFFFFF"/>
              </a:solidFill>
            </a:endParaRPr>
          </a:p>
        </p:txBody>
      </p:sp>
      <p:sp>
        <p:nvSpPr>
          <p:cNvPr id="4" name="テキスト プレースホルダー 3">
            <a:extLst>
              <a:ext uri="{FF2B5EF4-FFF2-40B4-BE49-F238E27FC236}">
                <a16:creationId xmlns:a16="http://schemas.microsoft.com/office/drawing/2014/main" id="{546622D3-7BD2-2342-AF65-1110C3AB565F}"/>
              </a:ext>
            </a:extLst>
          </p:cNvPr>
          <p:cNvSpPr>
            <a:spLocks noGrp="1"/>
          </p:cNvSpPr>
          <p:nvPr>
            <p:ph type="body" sz="quarter" idx="16" hasCustomPrompt="1"/>
          </p:nvPr>
        </p:nvSpPr>
        <p:spPr>
          <a:xfrm>
            <a:off x="430266" y="4435505"/>
            <a:ext cx="11169661" cy="1066800"/>
          </a:xfrm>
          <a:prstGeom prst="rect">
            <a:avLst/>
          </a:prstGeom>
        </p:spPr>
        <p:txBody>
          <a:bodyPr anchor="b"/>
          <a:lstStyle>
            <a:lvl1pPr marL="0" indent="0">
              <a:lnSpc>
                <a:spcPct val="100000"/>
              </a:lnSpc>
              <a:spcBef>
                <a:spcPts val="0"/>
              </a:spcBef>
              <a:buNone/>
              <a:defRPr sz="1900">
                <a:latin typeface="+mn-ea"/>
                <a:ea typeface="+mn-ea"/>
              </a:defRPr>
            </a:lvl1pPr>
          </a:lstStyle>
          <a:p>
            <a:r>
              <a:rPr kumimoji="1" lang="zh-TW" altLang="en-US" dirty="0"/>
              <a:t>部署名／役職</a:t>
            </a:r>
            <a:r>
              <a:rPr kumimoji="1" lang="ja-JP" altLang="en-US" dirty="0"/>
              <a:t>　　　　　　　　　　　　　　　　　　　　　　　　　　　　　　　　　　　　　　　　　　　　　　　　　　　　　　　　　　　　　　</a:t>
            </a:r>
            <a:r>
              <a:rPr kumimoji="1" lang="zh-TW" altLang="en-US" dirty="0"/>
              <a:t>氏名</a:t>
            </a:r>
          </a:p>
        </p:txBody>
      </p:sp>
      <p:sp>
        <p:nvSpPr>
          <p:cNvPr id="10" name="Date Placeholder 3">
            <a:extLst>
              <a:ext uri="{FF2B5EF4-FFF2-40B4-BE49-F238E27FC236}">
                <a16:creationId xmlns:a16="http://schemas.microsoft.com/office/drawing/2014/main" id="{8DD0D1FE-9D98-1E42-BC6C-CC71954B477A}"/>
              </a:ext>
            </a:extLst>
          </p:cNvPr>
          <p:cNvSpPr>
            <a:spLocks noGrp="1"/>
          </p:cNvSpPr>
          <p:nvPr>
            <p:ph type="dt" sz="half" idx="13"/>
          </p:nvPr>
        </p:nvSpPr>
        <p:spPr>
          <a:xfrm>
            <a:off x="431044" y="5824697"/>
            <a:ext cx="2743200" cy="403120"/>
          </a:xfrm>
          <a:prstGeom prst="rect">
            <a:avLst/>
          </a:prstGeom>
        </p:spPr>
        <p:txBody>
          <a:bodyPr/>
          <a:lstStyle>
            <a:lvl1pPr>
              <a:defRPr sz="1900"/>
            </a:lvl1pPr>
          </a:lstStyle>
          <a:p>
            <a:fld id="{E7309696-39A9-E84C-AE76-55B0871CB04E}" type="datetime4">
              <a:rPr kumimoji="1" lang="ja-JP" altLang="en-US" smtClean="0">
                <a:solidFill>
                  <a:srgbClr val="000000"/>
                </a:solidFill>
              </a:rPr>
              <a:pPr/>
              <a:t>2023年10月10日</a:t>
            </a:fld>
            <a:endParaRPr kumimoji="1" lang="ja-JP" altLang="en-US" dirty="0">
              <a:solidFill>
                <a:srgbClr val="000000"/>
              </a:solidFill>
            </a:endParaRPr>
          </a:p>
        </p:txBody>
      </p:sp>
      <p:sp>
        <p:nvSpPr>
          <p:cNvPr id="14" name="テキスト ボックス 13">
            <a:extLst>
              <a:ext uri="{FF2B5EF4-FFF2-40B4-BE49-F238E27FC236}">
                <a16:creationId xmlns:a16="http://schemas.microsoft.com/office/drawing/2014/main" id="{150A722F-767B-5849-8D8F-4F0274035786}"/>
              </a:ext>
            </a:extLst>
          </p:cNvPr>
          <p:cNvSpPr txBox="1"/>
          <p:nvPr userDrawn="1"/>
        </p:nvSpPr>
        <p:spPr>
          <a:xfrm>
            <a:off x="10727396" y="6586617"/>
            <a:ext cx="973343" cy="256545"/>
          </a:xfrm>
          <a:prstGeom prst="rect">
            <a:avLst/>
          </a:prstGeom>
          <a:noFill/>
        </p:spPr>
        <p:txBody>
          <a:bodyPr wrap="none" rtlCol="0">
            <a:spAutoFit/>
          </a:bodyPr>
          <a:lstStyle/>
          <a:p>
            <a:pPr algn="r" defTabSz="609585">
              <a:defRPr/>
            </a:pPr>
            <a:r>
              <a:rPr kumimoji="1" lang="en-US" altLang="ja-JP" sz="1067" dirty="0">
                <a:solidFill>
                  <a:srgbClr val="000000"/>
                </a:solidFill>
              </a:rPr>
              <a:t>Confidential</a:t>
            </a:r>
          </a:p>
        </p:txBody>
      </p:sp>
      <p:sp>
        <p:nvSpPr>
          <p:cNvPr id="12" name="テキスト プレースホルダー 12">
            <a:extLst>
              <a:ext uri="{FF2B5EF4-FFF2-40B4-BE49-F238E27FC236}">
                <a16:creationId xmlns:a16="http://schemas.microsoft.com/office/drawing/2014/main" id="{F2103BCB-156B-A244-B533-F6A7112F3280}"/>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253979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D770070-C138-8A40-84AC-347E12DE361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rgbClr val="FFFFFF"/>
              </a:solidFill>
            </a:endParaRPr>
          </a:p>
        </p:txBody>
      </p:sp>
      <p:sp>
        <p:nvSpPr>
          <p:cNvPr id="5" name="タイトル 1">
            <a:extLst>
              <a:ext uri="{FF2B5EF4-FFF2-40B4-BE49-F238E27FC236}">
                <a16:creationId xmlns:a16="http://schemas.microsoft.com/office/drawing/2014/main" id="{9649B595-9AF8-0441-9F3C-D4964E8C6729}"/>
              </a:ext>
            </a:extLst>
          </p:cNvPr>
          <p:cNvSpPr>
            <a:spLocks noGrp="1"/>
          </p:cNvSpPr>
          <p:nvPr>
            <p:ph type="title" hasCustomPrompt="1"/>
          </p:nvPr>
        </p:nvSpPr>
        <p:spPr>
          <a:xfrm>
            <a:off x="431044" y="2708288"/>
            <a:ext cx="11169661" cy="628067"/>
          </a:xfrm>
          <a:prstGeom prst="rect">
            <a:avLst/>
          </a:prstGeom>
        </p:spPr>
        <p:txBody>
          <a:bodyPr anchor="t" anchorCtr="0"/>
          <a:lstStyle>
            <a:lvl1pPr>
              <a:defRPr b="1">
                <a:latin typeface="+mj-ea"/>
                <a:ea typeface="+mj-ea"/>
              </a:defRPr>
            </a:lvl1pPr>
          </a:lstStyle>
          <a:p>
            <a:r>
              <a:rPr kumimoji="1" lang="ja-JP" altLang="en-US" dirty="0"/>
              <a:t>中扉タイトル</a:t>
            </a:r>
          </a:p>
        </p:txBody>
      </p:sp>
      <p:sp>
        <p:nvSpPr>
          <p:cNvPr id="6" name="テキスト プレースホルダー 12">
            <a:extLst>
              <a:ext uri="{FF2B5EF4-FFF2-40B4-BE49-F238E27FC236}">
                <a16:creationId xmlns:a16="http://schemas.microsoft.com/office/drawing/2014/main" id="{8E893808-3EA8-6D47-8E5B-9E2EB871A0D5}"/>
              </a:ext>
            </a:extLst>
          </p:cNvPr>
          <p:cNvSpPr>
            <a:spLocks noGrp="1"/>
          </p:cNvSpPr>
          <p:nvPr>
            <p:ph type="body" sz="quarter" idx="12" hasCustomPrompt="1"/>
          </p:nvPr>
        </p:nvSpPr>
        <p:spPr>
          <a:xfrm>
            <a:off x="431800" y="3399693"/>
            <a:ext cx="11168128" cy="998363"/>
          </a:xfrm>
          <a:prstGeom prst="rect">
            <a:avLst/>
          </a:prstGeom>
        </p:spPr>
        <p:txBody>
          <a:bodyPr>
            <a:noAutofit/>
          </a:bodyPr>
          <a:lstStyle>
            <a:lvl1pPr marL="0" indent="0">
              <a:buNone/>
              <a:defRPr sz="2700" b="1">
                <a:latin typeface="+mj-ea"/>
                <a:ea typeface="+mj-ea"/>
              </a:defRPr>
            </a:lvl1pPr>
          </a:lstStyle>
          <a:p>
            <a:r>
              <a:rPr kumimoji="1" lang="ja-JP" altLang="en-US" dirty="0"/>
              <a:t>中扉サブタイトル</a:t>
            </a:r>
          </a:p>
        </p:txBody>
      </p:sp>
      <p:sp>
        <p:nvSpPr>
          <p:cNvPr id="12" name="テキスト ボックス 11">
            <a:extLst>
              <a:ext uri="{FF2B5EF4-FFF2-40B4-BE49-F238E27FC236}">
                <a16:creationId xmlns:a16="http://schemas.microsoft.com/office/drawing/2014/main" id="{DE7C1FE3-4C5B-C84A-8017-7F37D229201D}"/>
              </a:ext>
            </a:extLst>
          </p:cNvPr>
          <p:cNvSpPr txBox="1"/>
          <p:nvPr userDrawn="1"/>
        </p:nvSpPr>
        <p:spPr>
          <a:xfrm>
            <a:off x="11599928" y="6581075"/>
            <a:ext cx="592072" cy="259597"/>
          </a:xfrm>
          <a:prstGeom prst="rect">
            <a:avLst/>
          </a:prstGeom>
          <a:noFill/>
        </p:spPr>
        <p:txBody>
          <a:bodyPr wrap="square" rtlCol="0" anchor="ctr" anchorCtr="0">
            <a:noAutofit/>
          </a:bodyPr>
          <a:lstStyle/>
          <a:p>
            <a:pPr algn="r" defTabSz="609585">
              <a:defRPr/>
            </a:pPr>
            <a:fld id="{02D9EB7C-EEBC-4349-B192-FE1B8D4AE487}" type="slidenum">
              <a:rPr kumimoji="1" lang="ja-JP" altLang="en-US" sz="1333" smtClean="0">
                <a:solidFill>
                  <a:srgbClr val="000000"/>
                </a:solidFill>
              </a:rPr>
              <a:pPr algn="r" defTabSz="609585">
                <a:defRPr/>
              </a:pPr>
              <a:t>‹#›</a:t>
            </a:fld>
            <a:endParaRPr kumimoji="1" lang="ja-JP" altLang="en-US" sz="1333">
              <a:solidFill>
                <a:srgbClr val="000000"/>
              </a:solidFill>
            </a:endParaRPr>
          </a:p>
        </p:txBody>
      </p:sp>
      <p:sp>
        <p:nvSpPr>
          <p:cNvPr id="7" name="テキスト ボックス 6">
            <a:extLst>
              <a:ext uri="{FF2B5EF4-FFF2-40B4-BE49-F238E27FC236}">
                <a16:creationId xmlns:a16="http://schemas.microsoft.com/office/drawing/2014/main" id="{98E9EE0E-1924-7248-BB72-C9968A16E5E7}"/>
              </a:ext>
            </a:extLst>
          </p:cNvPr>
          <p:cNvSpPr txBox="1"/>
          <p:nvPr userDrawn="1"/>
        </p:nvSpPr>
        <p:spPr>
          <a:xfrm>
            <a:off x="10727396" y="6586617"/>
            <a:ext cx="973343" cy="256545"/>
          </a:xfrm>
          <a:prstGeom prst="rect">
            <a:avLst/>
          </a:prstGeom>
          <a:noFill/>
        </p:spPr>
        <p:txBody>
          <a:bodyPr wrap="none" rtlCol="0">
            <a:spAutoFit/>
          </a:bodyPr>
          <a:lstStyle/>
          <a:p>
            <a:pPr algn="r" defTabSz="609585">
              <a:defRPr/>
            </a:pPr>
            <a:r>
              <a:rPr kumimoji="1" lang="en-US" altLang="ja-JP" sz="1067" dirty="0">
                <a:solidFill>
                  <a:srgbClr val="000000"/>
                </a:solidFill>
              </a:rPr>
              <a:t>Confidential</a:t>
            </a:r>
          </a:p>
        </p:txBody>
      </p:sp>
      <p:sp>
        <p:nvSpPr>
          <p:cNvPr id="8" name="テキスト プレースホルダー 12">
            <a:extLst>
              <a:ext uri="{FF2B5EF4-FFF2-40B4-BE49-F238E27FC236}">
                <a16:creationId xmlns:a16="http://schemas.microsoft.com/office/drawing/2014/main" id="{89418B7F-8C69-C047-A97D-AC9DC4829833}"/>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403546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文ページ">
    <p:bg>
      <p:bgPr>
        <a:solidFill>
          <a:schemeClr val="bg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582C8A7-5272-994F-8D6E-E41DA67775E3}"/>
              </a:ext>
            </a:extLst>
          </p:cNvPr>
          <p:cNvSpPr/>
          <p:nvPr userDrawn="1"/>
        </p:nvSpPr>
        <p:spPr>
          <a:xfrm>
            <a:off x="0" y="6565200"/>
            <a:ext cx="12192000" cy="2928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rgbClr val="FFFFFF"/>
              </a:solidFill>
            </a:endParaRPr>
          </a:p>
        </p:txBody>
      </p:sp>
      <p:sp>
        <p:nvSpPr>
          <p:cNvPr id="5" name="Text Placeholder 2">
            <a:extLst>
              <a:ext uri="{FF2B5EF4-FFF2-40B4-BE49-F238E27FC236}">
                <a16:creationId xmlns:a16="http://schemas.microsoft.com/office/drawing/2014/main" id="{FCCCB08E-2170-A049-8FF6-290834BA8196}"/>
              </a:ext>
            </a:extLst>
          </p:cNvPr>
          <p:cNvSpPr>
            <a:spLocks noGrp="1"/>
          </p:cNvSpPr>
          <p:nvPr>
            <p:ph idx="1" hasCustomPrompt="1"/>
          </p:nvPr>
        </p:nvSpPr>
        <p:spPr>
          <a:xfrm>
            <a:off x="428025" y="1398521"/>
            <a:ext cx="11172681" cy="4930167"/>
          </a:xfrm>
          <a:prstGeom prst="rect">
            <a:avLst/>
          </a:prstGeom>
        </p:spPr>
        <p:txBody>
          <a:bodyPr vert="horz" lIns="91440" tIns="45720" rIns="91440" bIns="45720" rtlCol="0">
            <a:noAutofit/>
          </a:bodyPr>
          <a:lstStyle>
            <a:lvl1pPr marL="0" indent="0">
              <a:lnSpc>
                <a:spcPct val="100000"/>
              </a:lnSpc>
              <a:buNone/>
              <a:defRPr/>
            </a:lvl1pPr>
          </a:lstStyle>
          <a:p>
            <a:pPr lvl="0"/>
            <a:r>
              <a:rPr lang="ja-JP" altLang="en-US" dirty="0"/>
              <a:t>本文</a:t>
            </a:r>
            <a:endParaRPr lang="en-US" altLang="ja-JP" dirty="0"/>
          </a:p>
        </p:txBody>
      </p:sp>
      <p:sp>
        <p:nvSpPr>
          <p:cNvPr id="6" name="タイトル 1">
            <a:extLst>
              <a:ext uri="{FF2B5EF4-FFF2-40B4-BE49-F238E27FC236}">
                <a16:creationId xmlns:a16="http://schemas.microsoft.com/office/drawing/2014/main" id="{36F6BFCE-8107-9847-B995-893582FE215C}"/>
              </a:ext>
            </a:extLst>
          </p:cNvPr>
          <p:cNvSpPr>
            <a:spLocks noGrp="1"/>
          </p:cNvSpPr>
          <p:nvPr>
            <p:ph type="title" hasCustomPrompt="1"/>
          </p:nvPr>
        </p:nvSpPr>
        <p:spPr>
          <a:xfrm>
            <a:off x="431045" y="592977"/>
            <a:ext cx="11172681" cy="628067"/>
          </a:xfrm>
          <a:prstGeom prst="rect">
            <a:avLst/>
          </a:prstGeom>
        </p:spPr>
        <p:txBody>
          <a:bodyPr anchor="t" anchorCtr="0"/>
          <a:lstStyle>
            <a:lvl1pPr>
              <a:defRPr b="1">
                <a:latin typeface="+mj-ea"/>
                <a:ea typeface="+mj-ea"/>
              </a:defRPr>
            </a:lvl1pPr>
          </a:lstStyle>
          <a:p>
            <a:r>
              <a:rPr kumimoji="1" lang="ja-JP" altLang="en-US" dirty="0"/>
              <a:t>タイトル</a:t>
            </a:r>
          </a:p>
        </p:txBody>
      </p:sp>
      <p:sp>
        <p:nvSpPr>
          <p:cNvPr id="10" name="テキスト ボックス 9">
            <a:extLst>
              <a:ext uri="{FF2B5EF4-FFF2-40B4-BE49-F238E27FC236}">
                <a16:creationId xmlns:a16="http://schemas.microsoft.com/office/drawing/2014/main" id="{11D458DE-86C7-FA43-9890-A6FB969B9F18}"/>
              </a:ext>
            </a:extLst>
          </p:cNvPr>
          <p:cNvSpPr txBox="1"/>
          <p:nvPr userDrawn="1"/>
        </p:nvSpPr>
        <p:spPr>
          <a:xfrm>
            <a:off x="11599928" y="6581075"/>
            <a:ext cx="592072" cy="259597"/>
          </a:xfrm>
          <a:prstGeom prst="rect">
            <a:avLst/>
          </a:prstGeom>
          <a:noFill/>
        </p:spPr>
        <p:txBody>
          <a:bodyPr wrap="square" rtlCol="0" anchor="ctr" anchorCtr="0">
            <a:noAutofit/>
          </a:bodyPr>
          <a:lstStyle/>
          <a:p>
            <a:pPr algn="r" defTabSz="609585">
              <a:defRPr/>
            </a:pPr>
            <a:fld id="{02D9EB7C-EEBC-4349-B192-FE1B8D4AE487}" type="slidenum">
              <a:rPr kumimoji="1" lang="ja-JP" altLang="en-US" sz="1333" smtClean="0">
                <a:solidFill>
                  <a:srgbClr val="000000"/>
                </a:solidFill>
              </a:rPr>
              <a:pPr algn="r" defTabSz="609585">
                <a:defRPr/>
              </a:pPr>
              <a:t>‹#›</a:t>
            </a:fld>
            <a:endParaRPr kumimoji="1" lang="ja-JP" altLang="en-US" sz="1333">
              <a:solidFill>
                <a:srgbClr val="000000"/>
              </a:solidFill>
            </a:endParaRPr>
          </a:p>
        </p:txBody>
      </p:sp>
      <p:sp>
        <p:nvSpPr>
          <p:cNvPr id="9" name="テキスト ボックス 8">
            <a:extLst>
              <a:ext uri="{FF2B5EF4-FFF2-40B4-BE49-F238E27FC236}">
                <a16:creationId xmlns:a16="http://schemas.microsoft.com/office/drawing/2014/main" id="{61AB1679-AABF-3A47-BEB5-6093993ADEF0}"/>
              </a:ext>
            </a:extLst>
          </p:cNvPr>
          <p:cNvSpPr txBox="1"/>
          <p:nvPr userDrawn="1"/>
        </p:nvSpPr>
        <p:spPr>
          <a:xfrm>
            <a:off x="10727396" y="6586617"/>
            <a:ext cx="973343" cy="256545"/>
          </a:xfrm>
          <a:prstGeom prst="rect">
            <a:avLst/>
          </a:prstGeom>
          <a:noFill/>
        </p:spPr>
        <p:txBody>
          <a:bodyPr wrap="none" rtlCol="0">
            <a:spAutoFit/>
          </a:bodyPr>
          <a:lstStyle/>
          <a:p>
            <a:pPr algn="r" defTabSz="609585">
              <a:defRPr/>
            </a:pPr>
            <a:r>
              <a:rPr kumimoji="1" lang="en-US" altLang="ja-JP" sz="1067" dirty="0">
                <a:solidFill>
                  <a:srgbClr val="000000"/>
                </a:solidFill>
              </a:rPr>
              <a:t>Confidential</a:t>
            </a:r>
          </a:p>
        </p:txBody>
      </p:sp>
      <p:sp>
        <p:nvSpPr>
          <p:cNvPr id="7" name="テキスト プレースホルダー 12">
            <a:extLst>
              <a:ext uri="{FF2B5EF4-FFF2-40B4-BE49-F238E27FC236}">
                <a16:creationId xmlns:a16="http://schemas.microsoft.com/office/drawing/2014/main" id="{EB474783-6DAE-AA4D-B384-18A91387A878}"/>
              </a:ext>
            </a:extLst>
          </p:cNvPr>
          <p:cNvSpPr>
            <a:spLocks noGrp="1"/>
          </p:cNvSpPr>
          <p:nvPr>
            <p:ph type="body" sz="quarter" idx="17" hasCustomPrompt="1"/>
          </p:nvPr>
        </p:nvSpPr>
        <p:spPr>
          <a:xfrm>
            <a:off x="431800" y="6613166"/>
            <a:ext cx="2756877" cy="219434"/>
          </a:xfrm>
          <a:prstGeom prst="rect">
            <a:avLst/>
          </a:prstGeom>
        </p:spPr>
        <p:txBody>
          <a:bodyPr>
            <a:noAutofit/>
          </a:bodyPr>
          <a:lstStyle>
            <a:lvl1pPr marL="0" indent="0">
              <a:buNone/>
              <a:defRPr sz="1000" b="0">
                <a:latin typeface="+mj-ea"/>
                <a:ea typeface="+mj-ea"/>
              </a:defRPr>
            </a:lvl1pPr>
          </a:lstStyle>
          <a:p>
            <a:r>
              <a:rPr kumimoji="1" lang="ja-JP" altLang="en-US"/>
              <a:t>フッター</a:t>
            </a:r>
            <a:endParaRPr kumimoji="1" lang="ja-JP" altLang="en-US" dirty="0"/>
          </a:p>
        </p:txBody>
      </p:sp>
    </p:spTree>
    <p:extLst>
      <p:ext uri="{BB962C8B-B14F-4D97-AF65-F5344CB8AC3E}">
        <p14:creationId xmlns:p14="http://schemas.microsoft.com/office/powerpoint/2010/main" val="153823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1966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98516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47297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932D2E2-47A3-9846-93C0-9E8DFE669152}"/>
              </a:ext>
            </a:extLst>
          </p:cNvPr>
          <p:cNvSpPr>
            <a:spLocks noGrp="1"/>
          </p:cNvSpPr>
          <p:nvPr>
            <p:ph type="title"/>
          </p:nvPr>
        </p:nvSpPr>
        <p:spPr>
          <a:xfrm>
            <a:off x="417396" y="2708288"/>
            <a:ext cx="11298994" cy="628067"/>
          </a:xfrm>
        </p:spPr>
        <p:txBody>
          <a:bodyPr/>
          <a:lstStyle/>
          <a:p>
            <a:r>
              <a:rPr kumimoji="1" lang="ja-JP" altLang="en-US" dirty="0"/>
              <a:t>コンピュータマインド様打ち合わせ</a:t>
            </a:r>
          </a:p>
        </p:txBody>
      </p:sp>
      <p:sp>
        <p:nvSpPr>
          <p:cNvPr id="7" name="テキスト プレースホルダー 6">
            <a:extLst>
              <a:ext uri="{FF2B5EF4-FFF2-40B4-BE49-F238E27FC236}">
                <a16:creationId xmlns:a16="http://schemas.microsoft.com/office/drawing/2014/main" id="{42900B4D-189B-614A-A2C3-DDC6E712AB99}"/>
              </a:ext>
            </a:extLst>
          </p:cNvPr>
          <p:cNvSpPr>
            <a:spLocks noGrp="1"/>
          </p:cNvSpPr>
          <p:nvPr>
            <p:ph type="body" sz="quarter" idx="12"/>
          </p:nvPr>
        </p:nvSpPr>
        <p:spPr>
          <a:xfrm>
            <a:off x="418152" y="3399694"/>
            <a:ext cx="11298238" cy="499533"/>
          </a:xfrm>
        </p:spPr>
        <p:txBody>
          <a:bodyPr/>
          <a:lstStyle/>
          <a:p>
            <a:r>
              <a:rPr kumimoji="1" lang="en-US" altLang="ja-JP" dirty="0"/>
              <a:t>2023/10/10</a:t>
            </a:r>
            <a:endParaRPr kumimoji="1" lang="ja-JP" altLang="en-US" dirty="0"/>
          </a:p>
        </p:txBody>
      </p:sp>
      <p:sp>
        <p:nvSpPr>
          <p:cNvPr id="8" name="テキスト プレースホルダー 7">
            <a:extLst>
              <a:ext uri="{FF2B5EF4-FFF2-40B4-BE49-F238E27FC236}">
                <a16:creationId xmlns:a16="http://schemas.microsoft.com/office/drawing/2014/main" id="{589F7D97-5FAB-C941-B755-D2BAD6E3FA70}"/>
              </a:ext>
            </a:extLst>
          </p:cNvPr>
          <p:cNvSpPr>
            <a:spLocks noGrp="1"/>
          </p:cNvSpPr>
          <p:nvPr>
            <p:ph type="body" sz="quarter" idx="16"/>
          </p:nvPr>
        </p:nvSpPr>
        <p:spPr>
          <a:xfrm>
            <a:off x="416618" y="4435505"/>
            <a:ext cx="11299772" cy="1066800"/>
          </a:xfrm>
        </p:spPr>
        <p:txBody>
          <a:bodyPr/>
          <a:lstStyle/>
          <a:p>
            <a:r>
              <a:rPr kumimoji="1" lang="ja-JP" altLang="en-US" dirty="0"/>
              <a:t>数理技術研究所　第一研究課</a:t>
            </a:r>
            <a:endParaRPr kumimoji="1" lang="en-US" altLang="ja-JP" dirty="0"/>
          </a:p>
          <a:p>
            <a:r>
              <a:rPr lang="ja-JP" altLang="en-US" dirty="0"/>
              <a:t>林　佑樹</a:t>
            </a:r>
            <a:endParaRPr kumimoji="1" lang="ja-JP" altLang="en-US" dirty="0"/>
          </a:p>
        </p:txBody>
      </p:sp>
      <p:sp>
        <p:nvSpPr>
          <p:cNvPr id="5" name="日付プレースホルダー 4">
            <a:extLst>
              <a:ext uri="{FF2B5EF4-FFF2-40B4-BE49-F238E27FC236}">
                <a16:creationId xmlns:a16="http://schemas.microsoft.com/office/drawing/2014/main" id="{364696F2-E61E-2243-BAEB-21B5A65AF051}"/>
              </a:ext>
            </a:extLst>
          </p:cNvPr>
          <p:cNvSpPr>
            <a:spLocks noGrp="1"/>
          </p:cNvSpPr>
          <p:nvPr>
            <p:ph type="dt" sz="half" idx="13"/>
          </p:nvPr>
        </p:nvSpPr>
        <p:spPr/>
        <p:txBody>
          <a:bodyPr/>
          <a:lstStyle/>
          <a:p>
            <a:fld id="{E7309696-39A9-E84C-AE76-55B0871CB04E}" type="datetime4">
              <a:rPr kumimoji="1" lang="ja-JP" altLang="en-US" smtClean="0"/>
              <a:pPr/>
              <a:t>2023年10月10日</a:t>
            </a:fld>
            <a:endParaRPr kumimoji="1" lang="ja-JP" altLang="en-US" dirty="0"/>
          </a:p>
        </p:txBody>
      </p:sp>
      <p:sp>
        <p:nvSpPr>
          <p:cNvPr id="9" name="テキスト プレースホルダー 8">
            <a:extLst>
              <a:ext uri="{FF2B5EF4-FFF2-40B4-BE49-F238E27FC236}">
                <a16:creationId xmlns:a16="http://schemas.microsoft.com/office/drawing/2014/main" id="{0F21FDE8-B04B-1148-A08C-9A95BC6CFA33}"/>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82920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2763C44-3FA1-498C-BA34-3B4920A8F45E}"/>
              </a:ext>
            </a:extLst>
          </p:cNvPr>
          <p:cNvSpPr>
            <a:spLocks noGrp="1"/>
          </p:cNvSpPr>
          <p:nvPr>
            <p:ph type="title"/>
          </p:nvPr>
        </p:nvSpPr>
        <p:spPr/>
        <p:txBody>
          <a:bodyPr/>
          <a:lstStyle/>
          <a:p>
            <a:r>
              <a:rPr lang="en-US" altLang="ja-JP" sz="3200" dirty="0"/>
              <a:t>3Q</a:t>
            </a:r>
            <a:r>
              <a:rPr lang="ja-JP" altLang="en-US" sz="3200" dirty="0"/>
              <a:t>依頼事項</a:t>
            </a:r>
            <a:endParaRPr kumimoji="1" lang="ja-JP" altLang="en-US" sz="3200" dirty="0"/>
          </a:p>
        </p:txBody>
      </p:sp>
      <p:sp>
        <p:nvSpPr>
          <p:cNvPr id="4" name="テキスト プレースホルダー 3">
            <a:extLst>
              <a:ext uri="{FF2B5EF4-FFF2-40B4-BE49-F238E27FC236}">
                <a16:creationId xmlns:a16="http://schemas.microsoft.com/office/drawing/2014/main" id="{2FFDE78C-0546-4D25-B3A6-BA65C314B9D3}"/>
              </a:ext>
            </a:extLst>
          </p:cNvPr>
          <p:cNvSpPr>
            <a:spLocks noGrp="1"/>
          </p:cNvSpPr>
          <p:nvPr>
            <p:ph type="body" sz="quarter" idx="17"/>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54C7B171-66F5-4588-A81C-D8380E8AF1A8}"/>
              </a:ext>
            </a:extLst>
          </p:cNvPr>
          <p:cNvSpPr txBox="1"/>
          <p:nvPr/>
        </p:nvSpPr>
        <p:spPr>
          <a:xfrm>
            <a:off x="344542" y="1278077"/>
            <a:ext cx="10800000" cy="369332"/>
          </a:xfrm>
          <a:prstGeom prst="rect">
            <a:avLst/>
          </a:prstGeom>
          <a:noFill/>
        </p:spPr>
        <p:txBody>
          <a:bodyPr wrap="square" rtlCol="0">
            <a:spAutoFit/>
          </a:bodyPr>
          <a:lstStyle/>
          <a:p>
            <a:pPr marL="285750" lvl="0" indent="-285750">
              <a:buFont typeface="Wingdings" panose="05000000000000000000" pitchFamily="2" charset="2"/>
              <a:buChar char="n"/>
              <a:defRPr/>
            </a:pPr>
            <a:r>
              <a:rPr kumimoji="1" lang="ja-JP" altLang="en-US" dirty="0">
                <a:solidFill>
                  <a:srgbClr val="000000"/>
                </a:solidFill>
              </a:rPr>
              <a:t>深層学習の分散処理に関する技術調査</a:t>
            </a:r>
            <a:endParaRPr kumimoji="1" lang="ja-JP" altLang="en-US" sz="1800" b="0" i="0" u="none" strike="noStrike" kern="1200" cap="none" spc="0" normalizeH="0" baseline="0" noProof="0" dirty="0">
              <a:ln>
                <a:noFill/>
              </a:ln>
              <a:solidFill>
                <a:srgbClr val="000000"/>
              </a:solidFill>
              <a:effectLst/>
              <a:uLnTx/>
              <a:uFillTx/>
              <a:latin typeface="Meiryo UI"/>
              <a:ea typeface="Meiryo UI"/>
              <a:cs typeface="+mn-cs"/>
            </a:endParaRPr>
          </a:p>
        </p:txBody>
      </p:sp>
      <p:pic>
        <p:nvPicPr>
          <p:cNvPr id="208" name="図 207">
            <a:extLst>
              <a:ext uri="{FF2B5EF4-FFF2-40B4-BE49-F238E27FC236}">
                <a16:creationId xmlns:a16="http://schemas.microsoft.com/office/drawing/2014/main" id="{C5F51A50-F683-CF20-DF5D-2F0CC85FC2BF}"/>
              </a:ext>
            </a:extLst>
          </p:cNvPr>
          <p:cNvPicPr>
            <a:picLocks noChangeAspect="1"/>
          </p:cNvPicPr>
          <p:nvPr/>
        </p:nvPicPr>
        <p:blipFill>
          <a:blip r:embed="rId2"/>
          <a:stretch>
            <a:fillRect/>
          </a:stretch>
        </p:blipFill>
        <p:spPr>
          <a:xfrm>
            <a:off x="345035" y="2146889"/>
            <a:ext cx="6480000" cy="1626453"/>
          </a:xfrm>
          <a:prstGeom prst="rect">
            <a:avLst/>
          </a:prstGeom>
          <a:noFill/>
          <a:ln w="6350">
            <a:solidFill>
              <a:schemeClr val="tx1"/>
            </a:solidFill>
          </a:ln>
          <a:effectLst>
            <a:outerShdw blurRad="50800" dist="38100" dir="2700000" algn="tl" rotWithShape="0">
              <a:prstClr val="black">
                <a:alpha val="40000"/>
              </a:prstClr>
            </a:outerShdw>
          </a:effectLst>
        </p:spPr>
      </p:pic>
      <p:sp>
        <p:nvSpPr>
          <p:cNvPr id="209" name="テキスト ボックス 208">
            <a:extLst>
              <a:ext uri="{FF2B5EF4-FFF2-40B4-BE49-F238E27FC236}">
                <a16:creationId xmlns:a16="http://schemas.microsoft.com/office/drawing/2014/main" id="{39443B27-DDB0-C768-F710-6EE776A0EB9B}"/>
              </a:ext>
            </a:extLst>
          </p:cNvPr>
          <p:cNvSpPr txBox="1"/>
          <p:nvPr/>
        </p:nvSpPr>
        <p:spPr>
          <a:xfrm>
            <a:off x="345035" y="1719421"/>
            <a:ext cx="4320000"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代表的な分散処理のアプローチ</a:t>
            </a:r>
            <a:endParaRPr kumimoji="1" lang="ja-JP" altLang="en-US" sz="1600" dirty="0">
              <a:latin typeface="+mn-lt"/>
            </a:endParaRPr>
          </a:p>
        </p:txBody>
      </p:sp>
      <p:sp>
        <p:nvSpPr>
          <p:cNvPr id="210" name="テキスト ボックス 209">
            <a:extLst>
              <a:ext uri="{FF2B5EF4-FFF2-40B4-BE49-F238E27FC236}">
                <a16:creationId xmlns:a16="http://schemas.microsoft.com/office/drawing/2014/main" id="{35C021A2-0ED9-0D7C-ED92-70E5BE095A0C}"/>
              </a:ext>
            </a:extLst>
          </p:cNvPr>
          <p:cNvSpPr txBox="1"/>
          <p:nvPr/>
        </p:nvSpPr>
        <p:spPr>
          <a:xfrm>
            <a:off x="353998" y="3987492"/>
            <a:ext cx="4320000"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latin typeface="+mn-lt"/>
              </a:rPr>
              <a:t>想定される分散処理の適用形態</a:t>
            </a:r>
          </a:p>
        </p:txBody>
      </p:sp>
      <p:grpSp>
        <p:nvGrpSpPr>
          <p:cNvPr id="212" name="グループ化 211">
            <a:extLst>
              <a:ext uri="{FF2B5EF4-FFF2-40B4-BE49-F238E27FC236}">
                <a16:creationId xmlns:a16="http://schemas.microsoft.com/office/drawing/2014/main" id="{23BC37EE-6882-5572-D7B5-919542F81ABF}"/>
              </a:ext>
            </a:extLst>
          </p:cNvPr>
          <p:cNvGrpSpPr/>
          <p:nvPr/>
        </p:nvGrpSpPr>
        <p:grpSpPr>
          <a:xfrm>
            <a:off x="331502" y="4362293"/>
            <a:ext cx="11538526" cy="2195109"/>
            <a:chOff x="331502" y="4362293"/>
            <a:chExt cx="11538526" cy="2195109"/>
          </a:xfrm>
        </p:grpSpPr>
        <p:pic>
          <p:nvPicPr>
            <p:cNvPr id="2" name="図 1">
              <a:extLst>
                <a:ext uri="{FF2B5EF4-FFF2-40B4-BE49-F238E27FC236}">
                  <a16:creationId xmlns:a16="http://schemas.microsoft.com/office/drawing/2014/main" id="{8F88795A-EC7F-AEA0-285A-37D6CE766324}"/>
                </a:ext>
              </a:extLst>
            </p:cNvPr>
            <p:cNvPicPr>
              <a:picLocks noChangeAspect="1"/>
            </p:cNvPicPr>
            <p:nvPr/>
          </p:nvPicPr>
          <p:blipFill rotWithShape="1">
            <a:blip r:embed="rId3"/>
            <a:srcRect b="58271"/>
            <a:stretch/>
          </p:blipFill>
          <p:spPr>
            <a:xfrm>
              <a:off x="342378" y="4763894"/>
              <a:ext cx="6478624" cy="1652462"/>
            </a:xfrm>
            <a:prstGeom prst="rect">
              <a:avLst/>
            </a:prstGeom>
          </p:spPr>
        </p:pic>
        <p:sp>
          <p:nvSpPr>
            <p:cNvPr id="90" name="テキスト ボックス 89">
              <a:extLst>
                <a:ext uri="{FF2B5EF4-FFF2-40B4-BE49-F238E27FC236}">
                  <a16:creationId xmlns:a16="http://schemas.microsoft.com/office/drawing/2014/main" id="{1EE607B5-D80B-4F76-44E1-C8022957999F}"/>
                </a:ext>
              </a:extLst>
            </p:cNvPr>
            <p:cNvSpPr txBox="1"/>
            <p:nvPr/>
          </p:nvSpPr>
          <p:spPr>
            <a:xfrm>
              <a:off x="2137623" y="4400898"/>
              <a:ext cx="2520000" cy="307777"/>
            </a:xfrm>
            <a:prstGeom prst="rect">
              <a:avLst/>
            </a:prstGeom>
            <a:noFill/>
          </p:spPr>
          <p:txBody>
            <a:bodyPr wrap="square" rtlCol="0">
              <a:spAutoFit/>
            </a:bodyPr>
            <a:lstStyle/>
            <a:p>
              <a:pPr algn="ctr"/>
              <a:r>
                <a:rPr kumimoji="1" lang="ja-JP" altLang="en-US" sz="1400" u="sng" dirty="0">
                  <a:latin typeface="+mn-lt"/>
                </a:rPr>
                <a:t>クラウド・エッジ併用処理</a:t>
              </a:r>
            </a:p>
          </p:txBody>
        </p:sp>
        <p:sp>
          <p:nvSpPr>
            <p:cNvPr id="139" name="矢印: 右 138">
              <a:extLst>
                <a:ext uri="{FF2B5EF4-FFF2-40B4-BE49-F238E27FC236}">
                  <a16:creationId xmlns:a16="http://schemas.microsoft.com/office/drawing/2014/main" id="{9D87F6E8-D9F6-B4EC-1A60-AE888459E0E1}"/>
                </a:ext>
              </a:extLst>
            </p:cNvPr>
            <p:cNvSpPr/>
            <p:nvPr/>
          </p:nvSpPr>
          <p:spPr>
            <a:xfrm rot="16200000">
              <a:off x="452190" y="6090776"/>
              <a:ext cx="216000" cy="1440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41" name="テキスト ボックス 140">
              <a:extLst>
                <a:ext uri="{FF2B5EF4-FFF2-40B4-BE49-F238E27FC236}">
                  <a16:creationId xmlns:a16="http://schemas.microsoft.com/office/drawing/2014/main" id="{3C340316-9A2C-F583-C8FF-D2896799FF25}"/>
                </a:ext>
              </a:extLst>
            </p:cNvPr>
            <p:cNvSpPr txBox="1"/>
            <p:nvPr/>
          </p:nvSpPr>
          <p:spPr>
            <a:xfrm>
              <a:off x="429467" y="4400898"/>
              <a:ext cx="1260000" cy="307777"/>
            </a:xfrm>
            <a:prstGeom prst="rect">
              <a:avLst/>
            </a:prstGeom>
            <a:noFill/>
          </p:spPr>
          <p:txBody>
            <a:bodyPr wrap="square" rtlCol="0">
              <a:spAutoFit/>
            </a:bodyPr>
            <a:lstStyle/>
            <a:p>
              <a:pPr algn="ctr"/>
              <a:r>
                <a:rPr kumimoji="1" lang="ja-JP" altLang="en-US" sz="1400" u="sng" dirty="0">
                  <a:latin typeface="+mn-lt"/>
                </a:rPr>
                <a:t>クラウド処理</a:t>
              </a:r>
            </a:p>
          </p:txBody>
        </p:sp>
        <p:sp>
          <p:nvSpPr>
            <p:cNvPr id="144" name="テキスト ボックス 143">
              <a:extLst>
                <a:ext uri="{FF2B5EF4-FFF2-40B4-BE49-F238E27FC236}">
                  <a16:creationId xmlns:a16="http://schemas.microsoft.com/office/drawing/2014/main" id="{CE255EAA-9C48-0FF8-EA2E-273F5B64CB49}"/>
                </a:ext>
              </a:extLst>
            </p:cNvPr>
            <p:cNvSpPr txBox="1"/>
            <p:nvPr/>
          </p:nvSpPr>
          <p:spPr>
            <a:xfrm>
              <a:off x="8263153" y="4400898"/>
              <a:ext cx="1440000" cy="307777"/>
            </a:xfrm>
            <a:prstGeom prst="rect">
              <a:avLst/>
            </a:prstGeom>
            <a:noFill/>
          </p:spPr>
          <p:txBody>
            <a:bodyPr wrap="square" rtlCol="0">
              <a:spAutoFit/>
            </a:bodyPr>
            <a:lstStyle/>
            <a:p>
              <a:pPr algn="ctr"/>
              <a:r>
                <a:rPr kumimoji="1" lang="ja-JP" altLang="en-US" sz="1400" u="sng" dirty="0">
                  <a:latin typeface="+mn-lt"/>
                </a:rPr>
                <a:t>エッジ処理</a:t>
              </a:r>
            </a:p>
          </p:txBody>
        </p:sp>
        <p:grpSp>
          <p:nvGrpSpPr>
            <p:cNvPr id="145" name="グループ化 144">
              <a:extLst>
                <a:ext uri="{FF2B5EF4-FFF2-40B4-BE49-F238E27FC236}">
                  <a16:creationId xmlns:a16="http://schemas.microsoft.com/office/drawing/2014/main" id="{8D426401-C3FB-132F-0E4F-FBEAC15F66DB}"/>
                </a:ext>
              </a:extLst>
            </p:cNvPr>
            <p:cNvGrpSpPr/>
            <p:nvPr/>
          </p:nvGrpSpPr>
          <p:grpSpPr>
            <a:xfrm>
              <a:off x="7393422" y="4904356"/>
              <a:ext cx="288000" cy="1512000"/>
              <a:chOff x="8291045" y="1702040"/>
              <a:chExt cx="288000" cy="1512000"/>
            </a:xfrm>
          </p:grpSpPr>
          <p:cxnSp>
            <p:nvCxnSpPr>
              <p:cNvPr id="146" name="直線コネクタ 145">
                <a:extLst>
                  <a:ext uri="{FF2B5EF4-FFF2-40B4-BE49-F238E27FC236}">
                    <a16:creationId xmlns:a16="http://schemas.microsoft.com/office/drawing/2014/main" id="{AF39F2E3-2FBA-E0E2-9F52-CBD0613EA838}"/>
                  </a:ext>
                </a:extLst>
              </p:cNvPr>
              <p:cNvCxnSpPr>
                <a:cxnSpLocks/>
              </p:cNvCxnSpPr>
              <p:nvPr/>
            </p:nvCxnSpPr>
            <p:spPr>
              <a:xfrm flipH="1">
                <a:off x="8435045" y="1702040"/>
                <a:ext cx="0" cy="1512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6F6AC78-E651-FBFC-04E3-F6C01A873989}"/>
                  </a:ext>
                </a:extLst>
              </p:cNvPr>
              <p:cNvCxnSpPr>
                <a:cxnSpLocks/>
              </p:cNvCxnSpPr>
              <p:nvPr/>
            </p:nvCxnSpPr>
            <p:spPr>
              <a:xfrm>
                <a:off x="8291045" y="18460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96D11AC7-6E57-A905-77EB-2CE512EF87EC}"/>
                  </a:ext>
                </a:extLst>
              </p:cNvPr>
              <p:cNvCxnSpPr>
                <a:cxnSpLocks/>
              </p:cNvCxnSpPr>
              <p:nvPr/>
            </p:nvCxnSpPr>
            <p:spPr>
              <a:xfrm>
                <a:off x="8291045" y="19984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87B3337D-217A-7AE8-515B-785638A0222A}"/>
                  </a:ext>
                </a:extLst>
              </p:cNvPr>
              <p:cNvCxnSpPr>
                <a:cxnSpLocks/>
              </p:cNvCxnSpPr>
              <p:nvPr/>
            </p:nvCxnSpPr>
            <p:spPr>
              <a:xfrm>
                <a:off x="8291045" y="21508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A2BE8D-C514-ED71-65E5-6C9906020C50}"/>
                  </a:ext>
                </a:extLst>
              </p:cNvPr>
              <p:cNvCxnSpPr>
                <a:cxnSpLocks/>
              </p:cNvCxnSpPr>
              <p:nvPr/>
            </p:nvCxnSpPr>
            <p:spPr>
              <a:xfrm>
                <a:off x="8291045" y="23032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1FAFE0C6-F7AF-1EB9-21FB-DABA14DAE54F}"/>
                  </a:ext>
                </a:extLst>
              </p:cNvPr>
              <p:cNvCxnSpPr>
                <a:cxnSpLocks/>
              </p:cNvCxnSpPr>
              <p:nvPr/>
            </p:nvCxnSpPr>
            <p:spPr>
              <a:xfrm>
                <a:off x="8291045" y="24556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DAA2EA4D-CDFD-DED8-B730-2DE8439EDAC8}"/>
                  </a:ext>
                </a:extLst>
              </p:cNvPr>
              <p:cNvCxnSpPr>
                <a:cxnSpLocks/>
              </p:cNvCxnSpPr>
              <p:nvPr/>
            </p:nvCxnSpPr>
            <p:spPr>
              <a:xfrm>
                <a:off x="8291045" y="26080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832F68A6-140E-7A34-2414-01D621FC3ABA}"/>
                  </a:ext>
                </a:extLst>
              </p:cNvPr>
              <p:cNvCxnSpPr>
                <a:cxnSpLocks/>
              </p:cNvCxnSpPr>
              <p:nvPr/>
            </p:nvCxnSpPr>
            <p:spPr>
              <a:xfrm>
                <a:off x="8291045" y="27604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F5C37D95-7E4D-9F53-3FF1-C1B826E61404}"/>
                  </a:ext>
                </a:extLst>
              </p:cNvPr>
              <p:cNvCxnSpPr>
                <a:cxnSpLocks/>
              </p:cNvCxnSpPr>
              <p:nvPr/>
            </p:nvCxnSpPr>
            <p:spPr>
              <a:xfrm>
                <a:off x="8291045" y="29128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E5903EE-8817-CC67-5CF2-51541126C89A}"/>
                  </a:ext>
                </a:extLst>
              </p:cNvPr>
              <p:cNvCxnSpPr>
                <a:cxnSpLocks/>
              </p:cNvCxnSpPr>
              <p:nvPr/>
            </p:nvCxnSpPr>
            <p:spPr>
              <a:xfrm>
                <a:off x="8291045" y="3065251"/>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62" name="矢印: 右 161">
              <a:extLst>
                <a:ext uri="{FF2B5EF4-FFF2-40B4-BE49-F238E27FC236}">
                  <a16:creationId xmlns:a16="http://schemas.microsoft.com/office/drawing/2014/main" id="{74751074-67CD-8D01-1CD7-5C15953D60F2}"/>
                </a:ext>
              </a:extLst>
            </p:cNvPr>
            <p:cNvSpPr/>
            <p:nvPr/>
          </p:nvSpPr>
          <p:spPr>
            <a:xfrm>
              <a:off x="7538819" y="5813522"/>
              <a:ext cx="252000" cy="144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3" name="矢印: 右 162">
              <a:extLst>
                <a:ext uri="{FF2B5EF4-FFF2-40B4-BE49-F238E27FC236}">
                  <a16:creationId xmlns:a16="http://schemas.microsoft.com/office/drawing/2014/main" id="{494D48F8-3D08-AFCA-6476-EDBB61746BDE}"/>
                </a:ext>
              </a:extLst>
            </p:cNvPr>
            <p:cNvSpPr/>
            <p:nvPr/>
          </p:nvSpPr>
          <p:spPr>
            <a:xfrm>
              <a:off x="7538819" y="5353525"/>
              <a:ext cx="252000" cy="144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4" name="矢印: 右 163">
              <a:extLst>
                <a:ext uri="{FF2B5EF4-FFF2-40B4-BE49-F238E27FC236}">
                  <a16:creationId xmlns:a16="http://schemas.microsoft.com/office/drawing/2014/main" id="{49E290A3-F1FE-E887-6EA4-06F2AF340555}"/>
                </a:ext>
              </a:extLst>
            </p:cNvPr>
            <p:cNvSpPr/>
            <p:nvPr/>
          </p:nvSpPr>
          <p:spPr>
            <a:xfrm>
              <a:off x="7538819" y="4901917"/>
              <a:ext cx="252000" cy="144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165" name="グラフィックス 164" descr="無線ルーター 枠線">
              <a:extLst>
                <a:ext uri="{FF2B5EF4-FFF2-40B4-BE49-F238E27FC236}">
                  <a16:creationId xmlns:a16="http://schemas.microsoft.com/office/drawing/2014/main" id="{567075D1-DD65-DCFE-27B4-53E6C686D0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2" y="5957522"/>
              <a:ext cx="360000" cy="360000"/>
            </a:xfrm>
            <a:prstGeom prst="rect">
              <a:avLst/>
            </a:prstGeom>
          </p:spPr>
        </p:pic>
        <p:pic>
          <p:nvPicPr>
            <p:cNvPr id="166" name="グラフィックス 165" descr="無線ルーター 枠線">
              <a:extLst>
                <a:ext uri="{FF2B5EF4-FFF2-40B4-BE49-F238E27FC236}">
                  <a16:creationId xmlns:a16="http://schemas.microsoft.com/office/drawing/2014/main" id="{6775912F-BCDB-5CC6-1C1B-C0AD755D9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2" y="5474571"/>
              <a:ext cx="360000" cy="360000"/>
            </a:xfrm>
            <a:prstGeom prst="rect">
              <a:avLst/>
            </a:prstGeom>
          </p:spPr>
        </p:pic>
        <p:pic>
          <p:nvPicPr>
            <p:cNvPr id="167" name="グラフィックス 166" descr="無線ルーター 枠線">
              <a:extLst>
                <a:ext uri="{FF2B5EF4-FFF2-40B4-BE49-F238E27FC236}">
                  <a16:creationId xmlns:a16="http://schemas.microsoft.com/office/drawing/2014/main" id="{3D07F800-44C3-0180-548B-3E7D22EE9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422" y="4991620"/>
              <a:ext cx="360000" cy="360000"/>
            </a:xfrm>
            <a:prstGeom prst="rect">
              <a:avLst/>
            </a:prstGeom>
          </p:spPr>
        </p:pic>
        <p:sp>
          <p:nvSpPr>
            <p:cNvPr id="168" name="テキスト ボックス 167">
              <a:extLst>
                <a:ext uri="{FF2B5EF4-FFF2-40B4-BE49-F238E27FC236}">
                  <a16:creationId xmlns:a16="http://schemas.microsoft.com/office/drawing/2014/main" id="{99BB034D-5B46-3367-35CD-5A8214212644}"/>
                </a:ext>
              </a:extLst>
            </p:cNvPr>
            <p:cNvSpPr txBox="1"/>
            <p:nvPr/>
          </p:nvSpPr>
          <p:spPr>
            <a:xfrm>
              <a:off x="6997170" y="4571318"/>
              <a:ext cx="1080000" cy="261610"/>
            </a:xfrm>
            <a:prstGeom prst="rect">
              <a:avLst/>
            </a:prstGeom>
            <a:noFill/>
          </p:spPr>
          <p:txBody>
            <a:bodyPr wrap="square" rtlCol="0">
              <a:spAutoFit/>
            </a:bodyPr>
            <a:lstStyle/>
            <a:p>
              <a:pPr algn="l"/>
              <a:r>
                <a:rPr kumimoji="1" lang="en-US" altLang="ja-JP" sz="1050" dirty="0">
                  <a:latin typeface="+mn-lt"/>
                </a:rPr>
                <a:t>(d) </a:t>
              </a:r>
              <a:r>
                <a:rPr kumimoji="1" lang="ja-JP" altLang="en-US" sz="1050" dirty="0">
                  <a:latin typeface="+mn-lt"/>
                </a:rPr>
                <a:t>直列処理</a:t>
              </a:r>
            </a:p>
          </p:txBody>
        </p:sp>
        <p:sp>
          <p:nvSpPr>
            <p:cNvPr id="169" name="テキスト ボックス 168">
              <a:extLst>
                <a:ext uri="{FF2B5EF4-FFF2-40B4-BE49-F238E27FC236}">
                  <a16:creationId xmlns:a16="http://schemas.microsoft.com/office/drawing/2014/main" id="{3ECB6EAC-92BA-9F91-8576-4D71DB5190F5}"/>
                </a:ext>
              </a:extLst>
            </p:cNvPr>
            <p:cNvSpPr txBox="1"/>
            <p:nvPr/>
          </p:nvSpPr>
          <p:spPr>
            <a:xfrm>
              <a:off x="8202723" y="6086690"/>
              <a:ext cx="720000" cy="230832"/>
            </a:xfrm>
            <a:prstGeom prst="rect">
              <a:avLst/>
            </a:prstGeom>
            <a:noFill/>
          </p:spPr>
          <p:txBody>
            <a:bodyPr wrap="square" rtlCol="0">
              <a:spAutoFit/>
            </a:bodyPr>
            <a:lstStyle/>
            <a:p>
              <a:pPr algn="l"/>
              <a:r>
                <a:rPr lang="en-US" altLang="ja-JP" sz="900" dirty="0"/>
                <a:t>device1</a:t>
              </a:r>
              <a:endParaRPr kumimoji="1" lang="ja-JP" altLang="en-US" sz="900" dirty="0" err="1">
                <a:latin typeface="+mn-lt"/>
              </a:endParaRPr>
            </a:p>
          </p:txBody>
        </p:sp>
        <p:sp>
          <p:nvSpPr>
            <p:cNvPr id="170" name="テキスト ボックス 169">
              <a:extLst>
                <a:ext uri="{FF2B5EF4-FFF2-40B4-BE49-F238E27FC236}">
                  <a16:creationId xmlns:a16="http://schemas.microsoft.com/office/drawing/2014/main" id="{B3ECB4F2-ABDC-CB15-D53C-C888FB8022A4}"/>
                </a:ext>
              </a:extLst>
            </p:cNvPr>
            <p:cNvSpPr txBox="1"/>
            <p:nvPr/>
          </p:nvSpPr>
          <p:spPr>
            <a:xfrm>
              <a:off x="8202723" y="5603739"/>
              <a:ext cx="720000" cy="230832"/>
            </a:xfrm>
            <a:prstGeom prst="rect">
              <a:avLst/>
            </a:prstGeom>
            <a:noFill/>
          </p:spPr>
          <p:txBody>
            <a:bodyPr wrap="square" rtlCol="0">
              <a:spAutoFit/>
            </a:bodyPr>
            <a:lstStyle/>
            <a:p>
              <a:pPr algn="l"/>
              <a:r>
                <a:rPr lang="en-US" altLang="ja-JP" sz="900" dirty="0"/>
                <a:t>device2</a:t>
              </a:r>
              <a:endParaRPr kumimoji="1" lang="ja-JP" altLang="en-US" sz="900" dirty="0" err="1">
                <a:latin typeface="+mn-lt"/>
              </a:endParaRPr>
            </a:p>
          </p:txBody>
        </p:sp>
        <p:sp>
          <p:nvSpPr>
            <p:cNvPr id="171" name="テキスト ボックス 170">
              <a:extLst>
                <a:ext uri="{FF2B5EF4-FFF2-40B4-BE49-F238E27FC236}">
                  <a16:creationId xmlns:a16="http://schemas.microsoft.com/office/drawing/2014/main" id="{92A9202A-978B-3BA3-3859-E37CDADB8DB5}"/>
                </a:ext>
              </a:extLst>
            </p:cNvPr>
            <p:cNvSpPr txBox="1"/>
            <p:nvPr/>
          </p:nvSpPr>
          <p:spPr>
            <a:xfrm>
              <a:off x="8202723" y="5120788"/>
              <a:ext cx="720000" cy="230832"/>
            </a:xfrm>
            <a:prstGeom prst="rect">
              <a:avLst/>
            </a:prstGeom>
            <a:noFill/>
          </p:spPr>
          <p:txBody>
            <a:bodyPr wrap="square" rtlCol="0">
              <a:spAutoFit/>
            </a:bodyPr>
            <a:lstStyle/>
            <a:p>
              <a:pPr algn="l"/>
              <a:r>
                <a:rPr lang="en-US" altLang="ja-JP" sz="900" dirty="0"/>
                <a:t>device3</a:t>
              </a:r>
              <a:endParaRPr kumimoji="1" lang="ja-JP" altLang="en-US" sz="900" dirty="0" err="1">
                <a:latin typeface="+mn-lt"/>
              </a:endParaRPr>
            </a:p>
          </p:txBody>
        </p:sp>
        <p:cxnSp>
          <p:nvCxnSpPr>
            <p:cNvPr id="172" name="直線コネクタ 171">
              <a:extLst>
                <a:ext uri="{FF2B5EF4-FFF2-40B4-BE49-F238E27FC236}">
                  <a16:creationId xmlns:a16="http://schemas.microsoft.com/office/drawing/2014/main" id="{39ACBA87-E80D-E23C-DF2F-A21BEAA6ECF6}"/>
                </a:ext>
              </a:extLst>
            </p:cNvPr>
            <p:cNvCxnSpPr>
              <a:cxnSpLocks/>
            </p:cNvCxnSpPr>
            <p:nvPr/>
          </p:nvCxnSpPr>
          <p:spPr>
            <a:xfrm flipH="1">
              <a:off x="10426061" y="4908315"/>
              <a:ext cx="0" cy="1512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05C07BA4-7F63-AA9F-ACCC-BF3563A688A3}"/>
                </a:ext>
              </a:extLst>
            </p:cNvPr>
            <p:cNvCxnSpPr>
              <a:cxnSpLocks/>
            </p:cNvCxnSpPr>
            <p:nvPr/>
          </p:nvCxnSpPr>
          <p:spPr>
            <a:xfrm>
              <a:off x="10282061" y="50523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F5011EAC-E2A1-82E2-6005-AD1A1939C8C0}"/>
                </a:ext>
              </a:extLst>
            </p:cNvPr>
            <p:cNvCxnSpPr>
              <a:cxnSpLocks/>
            </p:cNvCxnSpPr>
            <p:nvPr/>
          </p:nvCxnSpPr>
          <p:spPr>
            <a:xfrm>
              <a:off x="10282061" y="52047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8E8A0110-7A0C-B539-2877-53994A54CC09}"/>
                </a:ext>
              </a:extLst>
            </p:cNvPr>
            <p:cNvCxnSpPr>
              <a:cxnSpLocks/>
            </p:cNvCxnSpPr>
            <p:nvPr/>
          </p:nvCxnSpPr>
          <p:spPr>
            <a:xfrm>
              <a:off x="10282061" y="55095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E77E8254-4926-8666-259B-1E1B782247D2}"/>
                </a:ext>
              </a:extLst>
            </p:cNvPr>
            <p:cNvCxnSpPr>
              <a:cxnSpLocks/>
            </p:cNvCxnSpPr>
            <p:nvPr/>
          </p:nvCxnSpPr>
          <p:spPr>
            <a:xfrm>
              <a:off x="10282061" y="56619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37B76B38-4DE3-F619-1B67-D051F24E856B}"/>
                </a:ext>
              </a:extLst>
            </p:cNvPr>
            <p:cNvCxnSpPr>
              <a:cxnSpLocks/>
            </p:cNvCxnSpPr>
            <p:nvPr/>
          </p:nvCxnSpPr>
          <p:spPr>
            <a:xfrm>
              <a:off x="10282061" y="58143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3ADA9881-CAED-8977-59E7-7F1B9572673D}"/>
                </a:ext>
              </a:extLst>
            </p:cNvPr>
            <p:cNvCxnSpPr>
              <a:cxnSpLocks/>
            </p:cNvCxnSpPr>
            <p:nvPr/>
          </p:nvCxnSpPr>
          <p:spPr>
            <a:xfrm>
              <a:off x="10282061" y="59667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98BEDBC0-CBBB-24BC-1218-6801B40839E4}"/>
                </a:ext>
              </a:extLst>
            </p:cNvPr>
            <p:cNvCxnSpPr>
              <a:cxnSpLocks/>
            </p:cNvCxnSpPr>
            <p:nvPr/>
          </p:nvCxnSpPr>
          <p:spPr>
            <a:xfrm>
              <a:off x="10282061" y="61191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121B07EB-3A03-A75D-7B07-05317E78CC59}"/>
                </a:ext>
              </a:extLst>
            </p:cNvPr>
            <p:cNvCxnSpPr>
              <a:cxnSpLocks/>
            </p:cNvCxnSpPr>
            <p:nvPr/>
          </p:nvCxnSpPr>
          <p:spPr>
            <a:xfrm>
              <a:off x="10282061" y="6271526"/>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3168ABBF-0D7C-65EA-3A9A-C1D629452DFD}"/>
                </a:ext>
              </a:extLst>
            </p:cNvPr>
            <p:cNvCxnSpPr>
              <a:cxnSpLocks/>
            </p:cNvCxnSpPr>
            <p:nvPr/>
          </p:nvCxnSpPr>
          <p:spPr>
            <a:xfrm flipH="1">
              <a:off x="1776983" y="4397402"/>
              <a:ext cx="0" cy="21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D5F50375-5980-22BF-3C94-FCC732710B36}"/>
                </a:ext>
              </a:extLst>
            </p:cNvPr>
            <p:cNvCxnSpPr>
              <a:cxnSpLocks/>
            </p:cNvCxnSpPr>
            <p:nvPr/>
          </p:nvCxnSpPr>
          <p:spPr>
            <a:xfrm flipH="1">
              <a:off x="6820170" y="4397402"/>
              <a:ext cx="0" cy="21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B6C01D4F-BE97-13EB-D217-EF851738E68C}"/>
                </a:ext>
              </a:extLst>
            </p:cNvPr>
            <p:cNvSpPr txBox="1"/>
            <p:nvPr/>
          </p:nvSpPr>
          <p:spPr>
            <a:xfrm>
              <a:off x="9506880" y="4571318"/>
              <a:ext cx="1080000" cy="261610"/>
            </a:xfrm>
            <a:prstGeom prst="rect">
              <a:avLst/>
            </a:prstGeom>
            <a:noFill/>
          </p:spPr>
          <p:txBody>
            <a:bodyPr wrap="square" rtlCol="0">
              <a:spAutoFit/>
            </a:bodyPr>
            <a:lstStyle/>
            <a:p>
              <a:pPr algn="l"/>
              <a:r>
                <a:rPr kumimoji="1" lang="en-US" altLang="ja-JP" sz="1050" dirty="0">
                  <a:latin typeface="+mn-lt"/>
                </a:rPr>
                <a:t>(e) </a:t>
              </a:r>
              <a:r>
                <a:rPr kumimoji="1" lang="ja-JP" altLang="en-US" sz="1050" dirty="0">
                  <a:latin typeface="+mn-lt"/>
                </a:rPr>
                <a:t>並列処理</a:t>
              </a:r>
            </a:p>
          </p:txBody>
        </p:sp>
        <p:cxnSp>
          <p:nvCxnSpPr>
            <p:cNvPr id="184" name="直線コネクタ 183">
              <a:extLst>
                <a:ext uri="{FF2B5EF4-FFF2-40B4-BE49-F238E27FC236}">
                  <a16:creationId xmlns:a16="http://schemas.microsoft.com/office/drawing/2014/main" id="{0930B474-D44E-A104-4512-C75362AA477E}"/>
                </a:ext>
              </a:extLst>
            </p:cNvPr>
            <p:cNvCxnSpPr>
              <a:cxnSpLocks/>
            </p:cNvCxnSpPr>
            <p:nvPr/>
          </p:nvCxnSpPr>
          <p:spPr>
            <a:xfrm>
              <a:off x="10996524" y="55109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3799E21C-1FD8-C6A3-9E23-B594D0E5605D}"/>
                </a:ext>
              </a:extLst>
            </p:cNvPr>
            <p:cNvCxnSpPr>
              <a:cxnSpLocks/>
            </p:cNvCxnSpPr>
            <p:nvPr/>
          </p:nvCxnSpPr>
          <p:spPr>
            <a:xfrm>
              <a:off x="10996524" y="56633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3B9DA569-2BE2-742A-5ADD-7ED275EDE724}"/>
                </a:ext>
              </a:extLst>
            </p:cNvPr>
            <p:cNvCxnSpPr>
              <a:cxnSpLocks/>
            </p:cNvCxnSpPr>
            <p:nvPr/>
          </p:nvCxnSpPr>
          <p:spPr>
            <a:xfrm>
              <a:off x="10996524" y="58157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C0673545-4108-066B-DC58-56B4476BAA68}"/>
                </a:ext>
              </a:extLst>
            </p:cNvPr>
            <p:cNvCxnSpPr>
              <a:cxnSpLocks/>
            </p:cNvCxnSpPr>
            <p:nvPr/>
          </p:nvCxnSpPr>
          <p:spPr>
            <a:xfrm>
              <a:off x="10996524" y="59681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7C5A3F29-1F15-8102-CF2F-B695F36A8192}"/>
                </a:ext>
              </a:extLst>
            </p:cNvPr>
            <p:cNvCxnSpPr>
              <a:cxnSpLocks/>
            </p:cNvCxnSpPr>
            <p:nvPr/>
          </p:nvCxnSpPr>
          <p:spPr>
            <a:xfrm>
              <a:off x="10996524" y="61205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AAA0A6BB-3358-9D44-A1F7-F8EF2ECE7203}"/>
                </a:ext>
              </a:extLst>
            </p:cNvPr>
            <p:cNvCxnSpPr>
              <a:cxnSpLocks/>
            </p:cNvCxnSpPr>
            <p:nvPr/>
          </p:nvCxnSpPr>
          <p:spPr>
            <a:xfrm>
              <a:off x="10996524" y="6272924"/>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751E15C0-ED01-2A34-2636-2BAB18F4B9D9}"/>
                </a:ext>
              </a:extLst>
            </p:cNvPr>
            <p:cNvCxnSpPr>
              <a:cxnSpLocks/>
            </p:cNvCxnSpPr>
            <p:nvPr/>
          </p:nvCxnSpPr>
          <p:spPr>
            <a:xfrm>
              <a:off x="9555014" y="55123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CB1E8597-5CF2-E86E-3628-7AD949212DEB}"/>
                </a:ext>
              </a:extLst>
            </p:cNvPr>
            <p:cNvCxnSpPr>
              <a:cxnSpLocks/>
            </p:cNvCxnSpPr>
            <p:nvPr/>
          </p:nvCxnSpPr>
          <p:spPr>
            <a:xfrm>
              <a:off x="9555014" y="56647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92E87335-F2AF-6B8F-D336-A41249FF591B}"/>
                </a:ext>
              </a:extLst>
            </p:cNvPr>
            <p:cNvCxnSpPr>
              <a:cxnSpLocks/>
            </p:cNvCxnSpPr>
            <p:nvPr/>
          </p:nvCxnSpPr>
          <p:spPr>
            <a:xfrm>
              <a:off x="9555014" y="58171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DCE08CBA-FD65-4845-6331-49584F7C40C5}"/>
                </a:ext>
              </a:extLst>
            </p:cNvPr>
            <p:cNvCxnSpPr>
              <a:cxnSpLocks/>
            </p:cNvCxnSpPr>
            <p:nvPr/>
          </p:nvCxnSpPr>
          <p:spPr>
            <a:xfrm>
              <a:off x="9555014" y="59695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5F2CDB12-AF78-819D-804E-A1222E86F828}"/>
                </a:ext>
              </a:extLst>
            </p:cNvPr>
            <p:cNvCxnSpPr>
              <a:cxnSpLocks/>
            </p:cNvCxnSpPr>
            <p:nvPr/>
          </p:nvCxnSpPr>
          <p:spPr>
            <a:xfrm>
              <a:off x="9555014" y="61219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F12F9743-68F5-88A8-17FA-D9ABDADF2972}"/>
                </a:ext>
              </a:extLst>
            </p:cNvPr>
            <p:cNvCxnSpPr>
              <a:cxnSpLocks/>
            </p:cNvCxnSpPr>
            <p:nvPr/>
          </p:nvCxnSpPr>
          <p:spPr>
            <a:xfrm>
              <a:off x="9555014" y="6274322"/>
              <a:ext cx="2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A6F4F61A-A316-62C3-AAC3-588B0C11CDA5}"/>
                </a:ext>
              </a:extLst>
            </p:cNvPr>
            <p:cNvCxnSpPr>
              <a:cxnSpLocks/>
            </p:cNvCxnSpPr>
            <p:nvPr/>
          </p:nvCxnSpPr>
          <p:spPr>
            <a:xfrm flipH="1">
              <a:off x="9697616" y="5412315"/>
              <a:ext cx="0" cy="1008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45D1BAFF-B9AB-3C62-B7E5-4B9FE1E4D596}"/>
                </a:ext>
              </a:extLst>
            </p:cNvPr>
            <p:cNvCxnSpPr>
              <a:cxnSpLocks/>
            </p:cNvCxnSpPr>
            <p:nvPr/>
          </p:nvCxnSpPr>
          <p:spPr>
            <a:xfrm flipH="1">
              <a:off x="11141922" y="5412315"/>
              <a:ext cx="0" cy="1008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55619F42-5C5D-06BB-EF37-8DC51266D6E6}"/>
                </a:ext>
              </a:extLst>
            </p:cNvPr>
            <p:cNvCxnSpPr>
              <a:cxnSpLocks/>
            </p:cNvCxnSpPr>
            <p:nvPr/>
          </p:nvCxnSpPr>
          <p:spPr>
            <a:xfrm flipH="1">
              <a:off x="9697616" y="5339035"/>
              <a:ext cx="720000" cy="72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6D95F1F3-4C00-321B-33B7-3D10EBA23511}"/>
                </a:ext>
              </a:extLst>
            </p:cNvPr>
            <p:cNvCxnSpPr>
              <a:cxnSpLocks/>
            </p:cNvCxnSpPr>
            <p:nvPr/>
          </p:nvCxnSpPr>
          <p:spPr>
            <a:xfrm flipH="1" flipV="1">
              <a:off x="10418395" y="5339035"/>
              <a:ext cx="720000" cy="72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00" name="グラフィックス 199" descr="無線ルーター 枠線">
              <a:extLst>
                <a:ext uri="{FF2B5EF4-FFF2-40B4-BE49-F238E27FC236}">
                  <a16:creationId xmlns:a16="http://schemas.microsoft.com/office/drawing/2014/main" id="{D7031A39-C520-0182-8C29-74466863C6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1060" y="5698678"/>
              <a:ext cx="288000" cy="288000"/>
            </a:xfrm>
            <a:prstGeom prst="rect">
              <a:avLst/>
            </a:prstGeom>
          </p:spPr>
        </p:pic>
        <p:pic>
          <p:nvPicPr>
            <p:cNvPr id="201" name="グラフィックス 200" descr="無線ルーター 枠線">
              <a:extLst>
                <a:ext uri="{FF2B5EF4-FFF2-40B4-BE49-F238E27FC236}">
                  <a16:creationId xmlns:a16="http://schemas.microsoft.com/office/drawing/2014/main" id="{C77674C6-7B0C-9B55-B878-FF5256BB1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73912" y="5698678"/>
              <a:ext cx="288000" cy="288000"/>
            </a:xfrm>
            <a:prstGeom prst="rect">
              <a:avLst/>
            </a:prstGeom>
          </p:spPr>
        </p:pic>
        <p:pic>
          <p:nvPicPr>
            <p:cNvPr id="202" name="グラフィックス 201" descr="無線ルーター 枠線">
              <a:extLst>
                <a:ext uri="{FF2B5EF4-FFF2-40B4-BE49-F238E27FC236}">
                  <a16:creationId xmlns:a16="http://schemas.microsoft.com/office/drawing/2014/main" id="{56CFE896-322F-FD7C-DC0E-08898E723F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88375" y="5698678"/>
              <a:ext cx="288000" cy="288000"/>
            </a:xfrm>
            <a:prstGeom prst="rect">
              <a:avLst/>
            </a:prstGeom>
          </p:spPr>
        </p:pic>
        <p:sp>
          <p:nvSpPr>
            <p:cNvPr id="203" name="テキスト ボックス 202">
              <a:extLst>
                <a:ext uri="{FF2B5EF4-FFF2-40B4-BE49-F238E27FC236}">
                  <a16:creationId xmlns:a16="http://schemas.microsoft.com/office/drawing/2014/main" id="{C563F771-64E2-4885-3F97-2C84A3CB5F3D}"/>
                </a:ext>
              </a:extLst>
            </p:cNvPr>
            <p:cNvSpPr txBox="1"/>
            <p:nvPr/>
          </p:nvSpPr>
          <p:spPr>
            <a:xfrm>
              <a:off x="9705752" y="5942408"/>
              <a:ext cx="720000" cy="230832"/>
            </a:xfrm>
            <a:prstGeom prst="rect">
              <a:avLst/>
            </a:prstGeom>
            <a:noFill/>
          </p:spPr>
          <p:txBody>
            <a:bodyPr wrap="square" rtlCol="0">
              <a:spAutoFit/>
            </a:bodyPr>
            <a:lstStyle/>
            <a:p>
              <a:pPr algn="l"/>
              <a:r>
                <a:rPr lang="en-US" altLang="ja-JP" sz="900" dirty="0"/>
                <a:t>device1</a:t>
              </a:r>
              <a:endParaRPr kumimoji="1" lang="ja-JP" altLang="en-US" sz="900" dirty="0" err="1">
                <a:latin typeface="+mn-lt"/>
              </a:endParaRPr>
            </a:p>
          </p:txBody>
        </p:sp>
        <p:sp>
          <p:nvSpPr>
            <p:cNvPr id="204" name="テキスト ボックス 203">
              <a:extLst>
                <a:ext uri="{FF2B5EF4-FFF2-40B4-BE49-F238E27FC236}">
                  <a16:creationId xmlns:a16="http://schemas.microsoft.com/office/drawing/2014/main" id="{873FC78B-2BC1-5271-40F4-6F8DE583E751}"/>
                </a:ext>
              </a:extLst>
            </p:cNvPr>
            <p:cNvSpPr txBox="1"/>
            <p:nvPr/>
          </p:nvSpPr>
          <p:spPr>
            <a:xfrm>
              <a:off x="10430254" y="5942408"/>
              <a:ext cx="720000" cy="230832"/>
            </a:xfrm>
            <a:prstGeom prst="rect">
              <a:avLst/>
            </a:prstGeom>
            <a:noFill/>
          </p:spPr>
          <p:txBody>
            <a:bodyPr wrap="square" rtlCol="0">
              <a:spAutoFit/>
            </a:bodyPr>
            <a:lstStyle/>
            <a:p>
              <a:pPr algn="l"/>
              <a:r>
                <a:rPr lang="en-US" altLang="ja-JP" sz="900" dirty="0"/>
                <a:t>device2</a:t>
              </a:r>
              <a:endParaRPr kumimoji="1" lang="ja-JP" altLang="en-US" sz="900" dirty="0" err="1">
                <a:latin typeface="+mn-lt"/>
              </a:endParaRPr>
            </a:p>
          </p:txBody>
        </p:sp>
        <p:sp>
          <p:nvSpPr>
            <p:cNvPr id="205" name="テキスト ボックス 204">
              <a:extLst>
                <a:ext uri="{FF2B5EF4-FFF2-40B4-BE49-F238E27FC236}">
                  <a16:creationId xmlns:a16="http://schemas.microsoft.com/office/drawing/2014/main" id="{52FFB898-BB95-FB8C-78F0-F686BDCB5238}"/>
                </a:ext>
              </a:extLst>
            </p:cNvPr>
            <p:cNvSpPr txBox="1"/>
            <p:nvPr/>
          </p:nvSpPr>
          <p:spPr>
            <a:xfrm>
              <a:off x="11150028" y="5942408"/>
              <a:ext cx="720000" cy="230832"/>
            </a:xfrm>
            <a:prstGeom prst="rect">
              <a:avLst/>
            </a:prstGeom>
            <a:noFill/>
          </p:spPr>
          <p:txBody>
            <a:bodyPr wrap="square" rtlCol="0">
              <a:spAutoFit/>
            </a:bodyPr>
            <a:lstStyle/>
            <a:p>
              <a:pPr algn="l"/>
              <a:r>
                <a:rPr lang="en-US" altLang="ja-JP" sz="900" dirty="0"/>
                <a:t>device3</a:t>
              </a:r>
              <a:endParaRPr kumimoji="1" lang="ja-JP" altLang="en-US" sz="900" dirty="0" err="1">
                <a:latin typeface="+mn-lt"/>
              </a:endParaRPr>
            </a:p>
          </p:txBody>
        </p:sp>
        <p:sp>
          <p:nvSpPr>
            <p:cNvPr id="206" name="矢印: 右 205">
              <a:extLst>
                <a:ext uri="{FF2B5EF4-FFF2-40B4-BE49-F238E27FC236}">
                  <a16:creationId xmlns:a16="http://schemas.microsoft.com/office/drawing/2014/main" id="{95D2B230-8675-5C5E-8C6E-65A20311132E}"/>
                </a:ext>
              </a:extLst>
            </p:cNvPr>
            <p:cNvSpPr/>
            <p:nvPr/>
          </p:nvSpPr>
          <p:spPr>
            <a:xfrm>
              <a:off x="10435594" y="5196338"/>
              <a:ext cx="252000" cy="144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207" name="グラフィックス 206" descr="無線ルーター 枠線">
              <a:extLst>
                <a:ext uri="{FF2B5EF4-FFF2-40B4-BE49-F238E27FC236}">
                  <a16:creationId xmlns:a16="http://schemas.microsoft.com/office/drawing/2014/main" id="{BD4C38A4-14B6-2D32-FF46-042BA42314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7283" y="4901405"/>
              <a:ext cx="288000" cy="288000"/>
            </a:xfrm>
            <a:prstGeom prst="rect">
              <a:avLst/>
            </a:prstGeom>
          </p:spPr>
        </p:pic>
        <p:sp>
          <p:nvSpPr>
            <p:cNvPr id="211" name="四角形: 角を丸くする 210">
              <a:extLst>
                <a:ext uri="{FF2B5EF4-FFF2-40B4-BE49-F238E27FC236}">
                  <a16:creationId xmlns:a16="http://schemas.microsoft.com/office/drawing/2014/main" id="{AFCA3A27-2BE0-6C2F-A115-663C84FEB006}"/>
                </a:ext>
              </a:extLst>
            </p:cNvPr>
            <p:cNvSpPr/>
            <p:nvPr/>
          </p:nvSpPr>
          <p:spPr>
            <a:xfrm>
              <a:off x="331502" y="4362293"/>
              <a:ext cx="1368000" cy="2160000"/>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3" name="テキスト ボックス 212">
            <a:extLst>
              <a:ext uri="{FF2B5EF4-FFF2-40B4-BE49-F238E27FC236}">
                <a16:creationId xmlns:a16="http://schemas.microsoft.com/office/drawing/2014/main" id="{6661A5AC-ADC0-6489-06D6-803EE7FED5B2}"/>
              </a:ext>
            </a:extLst>
          </p:cNvPr>
          <p:cNvSpPr txBox="1"/>
          <p:nvPr/>
        </p:nvSpPr>
        <p:spPr>
          <a:xfrm>
            <a:off x="7180729" y="2357865"/>
            <a:ext cx="4860000" cy="1077218"/>
          </a:xfrm>
          <a:prstGeom prst="rect">
            <a:avLst/>
          </a:prstGeom>
          <a:noFill/>
        </p:spPr>
        <p:txBody>
          <a:bodyPr wrap="square" rtlCol="0">
            <a:spAutoFit/>
          </a:bodyPr>
          <a:lstStyle/>
          <a:p>
            <a:r>
              <a:rPr kumimoji="1" lang="ja-JP" altLang="en-US" sz="1600" b="1" dirty="0"/>
              <a:t>深層学習の分散処理に対して、様々なアプローチが提案されており、複数の適用形態が想定される。</a:t>
            </a:r>
            <a:endParaRPr kumimoji="1" lang="en-US" altLang="ja-JP" sz="1600" b="1" dirty="0"/>
          </a:p>
          <a:p>
            <a:r>
              <a:rPr kumimoji="1" lang="ja-JP" altLang="en-US" sz="1600" b="1" dirty="0"/>
              <a:t>深層学習の分散処理手法を調査し、それらをアプローチや適用形態等の評価観点に応じて整理してまとめたい。</a:t>
            </a:r>
            <a:endParaRPr kumimoji="1" lang="en-US" altLang="ja-JP" sz="1600" b="1" dirty="0"/>
          </a:p>
        </p:txBody>
      </p:sp>
    </p:spTree>
    <p:extLst>
      <p:ext uri="{BB962C8B-B14F-4D97-AF65-F5344CB8AC3E}">
        <p14:creationId xmlns:p14="http://schemas.microsoft.com/office/powerpoint/2010/main" val="86505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A7F4DFE-2123-4F34-D037-504555505378}"/>
              </a:ext>
            </a:extLst>
          </p:cNvPr>
          <p:cNvSpPr>
            <a:spLocks noGrp="1"/>
          </p:cNvSpPr>
          <p:nvPr>
            <p:ph type="title"/>
          </p:nvPr>
        </p:nvSpPr>
        <p:spPr/>
        <p:txBody>
          <a:bodyPr/>
          <a:lstStyle/>
          <a:p>
            <a:r>
              <a:rPr lang="en-US" altLang="ja-JP" sz="3200" dirty="0"/>
              <a:t>3Q</a:t>
            </a:r>
            <a:r>
              <a:rPr lang="ja-JP" altLang="en-US" sz="3200" dirty="0"/>
              <a:t>依頼事項</a:t>
            </a:r>
            <a:endParaRPr kumimoji="1" lang="ja-JP" altLang="en-US" sz="3200" dirty="0"/>
          </a:p>
        </p:txBody>
      </p:sp>
      <p:sp>
        <p:nvSpPr>
          <p:cNvPr id="4" name="テキスト プレースホルダー 3">
            <a:extLst>
              <a:ext uri="{FF2B5EF4-FFF2-40B4-BE49-F238E27FC236}">
                <a16:creationId xmlns:a16="http://schemas.microsoft.com/office/drawing/2014/main" id="{D7D444F5-9E9E-8DC8-E2D0-3B93BC2AB525}"/>
              </a:ext>
            </a:extLst>
          </p:cNvPr>
          <p:cNvSpPr>
            <a:spLocks noGrp="1"/>
          </p:cNvSpPr>
          <p:nvPr>
            <p:ph type="body" sz="quarter" idx="17"/>
          </p:nvPr>
        </p:nvSpPr>
        <p:spPr/>
        <p:txBody>
          <a:bodyPr/>
          <a:lstStyle/>
          <a:p>
            <a:endParaRPr kumimoji="1" lang="ja-JP" altLang="en-US"/>
          </a:p>
        </p:txBody>
      </p:sp>
      <p:graphicFrame>
        <p:nvGraphicFramePr>
          <p:cNvPr id="5" name="表 6">
            <a:extLst>
              <a:ext uri="{FF2B5EF4-FFF2-40B4-BE49-F238E27FC236}">
                <a16:creationId xmlns:a16="http://schemas.microsoft.com/office/drawing/2014/main" id="{25AAA0F4-B716-722B-F688-B58D8EA23EC6}"/>
              </a:ext>
            </a:extLst>
          </p:cNvPr>
          <p:cNvGraphicFramePr>
            <a:graphicFrameLocks noGrp="1"/>
          </p:cNvGraphicFramePr>
          <p:nvPr>
            <p:extLst>
              <p:ext uri="{D42A27DB-BD31-4B8C-83A1-F6EECF244321}">
                <p14:modId xmlns:p14="http://schemas.microsoft.com/office/powerpoint/2010/main" val="3213126410"/>
              </p:ext>
            </p:extLst>
          </p:nvPr>
        </p:nvGraphicFramePr>
        <p:xfrm>
          <a:off x="336144" y="1696178"/>
          <a:ext cx="11049230" cy="501142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260206335"/>
                    </a:ext>
                  </a:extLst>
                </a:gridCol>
                <a:gridCol w="1800000">
                  <a:extLst>
                    <a:ext uri="{9D8B030D-6E8A-4147-A177-3AD203B41FA5}">
                      <a16:colId xmlns:a16="http://schemas.microsoft.com/office/drawing/2014/main" val="2984378152"/>
                    </a:ext>
                  </a:extLst>
                </a:gridCol>
                <a:gridCol w="3240000">
                  <a:extLst>
                    <a:ext uri="{9D8B030D-6E8A-4147-A177-3AD203B41FA5}">
                      <a16:colId xmlns:a16="http://schemas.microsoft.com/office/drawing/2014/main" val="4125980594"/>
                    </a:ext>
                  </a:extLst>
                </a:gridCol>
                <a:gridCol w="1744615">
                  <a:extLst>
                    <a:ext uri="{9D8B030D-6E8A-4147-A177-3AD203B41FA5}">
                      <a16:colId xmlns:a16="http://schemas.microsoft.com/office/drawing/2014/main" val="651374358"/>
                    </a:ext>
                  </a:extLst>
                </a:gridCol>
                <a:gridCol w="1744615">
                  <a:extLst>
                    <a:ext uri="{9D8B030D-6E8A-4147-A177-3AD203B41FA5}">
                      <a16:colId xmlns:a16="http://schemas.microsoft.com/office/drawing/2014/main" val="782121312"/>
                    </a:ext>
                  </a:extLst>
                </a:gridCol>
              </a:tblGrid>
              <a:tr h="370840">
                <a:tc>
                  <a:txBody>
                    <a:bodyPr/>
                    <a:lstStyle/>
                    <a:p>
                      <a:r>
                        <a:rPr kumimoji="1" lang="ja-JP" altLang="en-US" sz="1400" dirty="0"/>
                        <a:t>論文</a:t>
                      </a:r>
                    </a:p>
                  </a:txBody>
                  <a:tcPr/>
                </a:tc>
                <a:tc>
                  <a:txBody>
                    <a:bodyPr/>
                    <a:lstStyle/>
                    <a:p>
                      <a:r>
                        <a:rPr kumimoji="1" lang="ja-JP" altLang="en-US" sz="1400" dirty="0"/>
                        <a:t>出典</a:t>
                      </a:r>
                    </a:p>
                  </a:txBody>
                  <a:tcPr/>
                </a:tc>
                <a:tc>
                  <a:txBody>
                    <a:bodyPr/>
                    <a:lstStyle/>
                    <a:p>
                      <a:r>
                        <a:rPr kumimoji="1" lang="ja-JP" altLang="en-US" sz="1400" dirty="0"/>
                        <a:t>概要</a:t>
                      </a:r>
                    </a:p>
                  </a:txBody>
                  <a:tcPr/>
                </a:tc>
                <a:tc>
                  <a:txBody>
                    <a:bodyPr/>
                    <a:lstStyle/>
                    <a:p>
                      <a:r>
                        <a:rPr kumimoji="1" lang="ja-JP" altLang="en-US" sz="1400" dirty="0"/>
                        <a:t>適用形態</a:t>
                      </a:r>
                    </a:p>
                  </a:txBody>
                  <a:tcPr/>
                </a:tc>
                <a:tc>
                  <a:txBody>
                    <a:bodyPr/>
                    <a:lstStyle/>
                    <a:p>
                      <a:r>
                        <a:rPr kumimoji="1" lang="ja-JP" altLang="en-US" sz="1400" dirty="0"/>
                        <a:t>モデル近似</a:t>
                      </a:r>
                    </a:p>
                  </a:txBody>
                  <a:tcPr/>
                </a:tc>
                <a:extLst>
                  <a:ext uri="{0D108BD9-81ED-4DB2-BD59-A6C34878D82A}">
                    <a16:rowId xmlns:a16="http://schemas.microsoft.com/office/drawing/2014/main" val="1621666027"/>
                  </a:ext>
                </a:extLst>
              </a:tr>
              <a:tr h="370840">
                <a:tc>
                  <a:txBody>
                    <a:bodyPr/>
                    <a:lstStyle/>
                    <a:p>
                      <a:r>
                        <a:rPr lang="en-US" altLang="ja-JP" sz="1050" dirty="0"/>
                        <a:t>Distributed Deep Neural Networks over the Cloud, the Edge and End Devices</a:t>
                      </a:r>
                      <a:endParaRPr kumimoji="1" lang="ja-JP" altLang="en-US" sz="1050" dirty="0"/>
                    </a:p>
                  </a:txBody>
                  <a:tcPr/>
                </a:tc>
                <a:tc>
                  <a:txBody>
                    <a:bodyPr/>
                    <a:lstStyle/>
                    <a:p>
                      <a:r>
                        <a:rPr kumimoji="1" lang="en-US" altLang="ja-JP" sz="1050" dirty="0"/>
                        <a:t>S. </a:t>
                      </a:r>
                      <a:r>
                        <a:rPr kumimoji="1" lang="en-US" altLang="ja-JP" sz="1050" dirty="0" err="1"/>
                        <a:t>Teerapittayanon</a:t>
                      </a:r>
                      <a:r>
                        <a:rPr kumimoji="1" lang="en-US" altLang="ja-JP" sz="1050" dirty="0"/>
                        <a:t> +</a:t>
                      </a:r>
                    </a:p>
                    <a:p>
                      <a:r>
                        <a:rPr kumimoji="1" lang="en-US" altLang="ja-JP" sz="1050" dirty="0"/>
                        <a:t>ICDCS 2017</a:t>
                      </a:r>
                    </a:p>
                    <a:p>
                      <a:r>
                        <a:rPr lang="en-US" altLang="ja-JP" sz="1050" baseline="0" dirty="0"/>
                        <a:t>Citation: 695</a:t>
                      </a:r>
                      <a:endParaRPr kumimoji="1" lang="ja-JP" altLang="en-US" sz="1050" dirty="0"/>
                    </a:p>
                  </a:txBody>
                  <a:tcPr/>
                </a:tc>
                <a:tc>
                  <a:txBody>
                    <a:bodyPr/>
                    <a:lstStyle/>
                    <a:p>
                      <a:r>
                        <a:rPr kumimoji="1" lang="ja-JP" altLang="en-US" sz="1050" dirty="0"/>
                        <a:t>クラウドとエッジに分割して推論する手法（</a:t>
                      </a:r>
                      <a:r>
                        <a:rPr kumimoji="1" lang="en-US" altLang="ja-JP" sz="1050" dirty="0"/>
                        <a:t>Distributed Deep Neural Networks</a:t>
                      </a:r>
                      <a:r>
                        <a:rPr kumimoji="1" lang="ja-JP" altLang="en-US" sz="1050" dirty="0"/>
                        <a:t>）を提案。前半の層をクラウドで推論し、エッジデバイス毎に異なる後段の層をエッジデバイスで推論する。</a:t>
                      </a:r>
                    </a:p>
                  </a:txBody>
                  <a:tcPr/>
                </a:tc>
                <a:tc>
                  <a:txBody>
                    <a:bodyPr/>
                    <a:lstStyle/>
                    <a:p>
                      <a:r>
                        <a:rPr kumimoji="1" lang="ja-JP" altLang="en-US" sz="1050" dirty="0">
                          <a:solidFill>
                            <a:schemeClr val="tx1"/>
                          </a:solidFill>
                        </a:rPr>
                        <a:t>クラウド・エッジ併用</a:t>
                      </a:r>
                    </a:p>
                  </a:txBody>
                  <a:tcPr/>
                </a:tc>
                <a:tc>
                  <a:txBody>
                    <a:bodyPr/>
                    <a:lstStyle/>
                    <a:p>
                      <a:r>
                        <a:rPr kumimoji="1" lang="ja-JP" altLang="en-US" sz="1050" dirty="0">
                          <a:solidFill>
                            <a:schemeClr val="tx1"/>
                          </a:solidFill>
                        </a:rPr>
                        <a:t>なし</a:t>
                      </a:r>
                    </a:p>
                  </a:txBody>
                  <a:tcPr/>
                </a:tc>
                <a:extLst>
                  <a:ext uri="{0D108BD9-81ED-4DB2-BD59-A6C34878D82A}">
                    <a16:rowId xmlns:a16="http://schemas.microsoft.com/office/drawing/2014/main" val="911407297"/>
                  </a:ext>
                </a:extLst>
              </a:tr>
              <a:tr h="370840">
                <a:tc>
                  <a:txBody>
                    <a:bodyPr/>
                    <a:lstStyle/>
                    <a:p>
                      <a:r>
                        <a:rPr kumimoji="1" lang="en-US" altLang="ja-JP" sz="1050" dirty="0" err="1"/>
                        <a:t>DeepThings</a:t>
                      </a:r>
                      <a:r>
                        <a:rPr kumimoji="1" lang="en-US" altLang="ja-JP" sz="1050" dirty="0"/>
                        <a:t>: Distributed Adaptive Deep Learning Inference on</a:t>
                      </a:r>
                    </a:p>
                    <a:p>
                      <a:r>
                        <a:rPr kumimoji="1" lang="en-US" altLang="ja-JP" sz="1050" dirty="0"/>
                        <a:t>Resource-Constrained IoT Edge Clusters</a:t>
                      </a:r>
                      <a:endParaRPr kumimoji="1" lang="ja-JP" altLang="en-US" sz="1050" dirty="0"/>
                    </a:p>
                  </a:txBody>
                  <a:tcPr/>
                </a:tc>
                <a:tc>
                  <a:txBody>
                    <a:bodyPr/>
                    <a:lstStyle/>
                    <a:p>
                      <a:r>
                        <a:rPr kumimoji="1" lang="en-US" altLang="ja-JP" sz="1050" dirty="0"/>
                        <a:t>Z. Zhao +</a:t>
                      </a:r>
                    </a:p>
                    <a:p>
                      <a:r>
                        <a:rPr kumimoji="1" lang="en-US" altLang="ja-JP" sz="1050" dirty="0"/>
                        <a:t>IEEE 2018</a:t>
                      </a:r>
                    </a:p>
                    <a:p>
                      <a:r>
                        <a:rPr lang="en-US" altLang="ja-JP" sz="1050" baseline="0" dirty="0"/>
                        <a:t>Citation: 285</a:t>
                      </a:r>
                      <a:endParaRPr kumimoji="1" lang="ja-JP" altLang="en-US" sz="1050" dirty="0"/>
                    </a:p>
                  </a:txBody>
                  <a:tcPr/>
                </a:tc>
                <a:tc>
                  <a:txBody>
                    <a:bodyPr/>
                    <a:lstStyle/>
                    <a:p>
                      <a:r>
                        <a:rPr kumimoji="1" lang="ja-JP" altLang="en-US" sz="1050" dirty="0"/>
                        <a:t>畳み込み層を分散可能なタスクに分割する手法</a:t>
                      </a:r>
                      <a:r>
                        <a:rPr kumimoji="1" lang="en-US" altLang="ja-JP" sz="1050" dirty="0"/>
                        <a:t>(Fused Tile Partitioning)</a:t>
                      </a:r>
                      <a:r>
                        <a:rPr kumimoji="1" lang="ja-JP" altLang="en-US" sz="1050" dirty="0"/>
                        <a:t>を提案。推論時に動的に演算負荷を分散するアプローチを導入。演算の待ち時間を短縮するためのスケジューリングプロセスを導入。</a:t>
                      </a:r>
                    </a:p>
                  </a:txBody>
                  <a:tcPr/>
                </a:tc>
                <a:tc>
                  <a:txBody>
                    <a:bodyPr/>
                    <a:lstStyle/>
                    <a:p>
                      <a:r>
                        <a:rPr kumimoji="1" lang="ja-JP" altLang="en-US" sz="1050" dirty="0">
                          <a:solidFill>
                            <a:schemeClr val="tx1"/>
                          </a:solidFill>
                        </a:rPr>
                        <a:t>エッジのみ</a:t>
                      </a:r>
                    </a:p>
                  </a:txBody>
                  <a:tcPr/>
                </a:tc>
                <a:tc>
                  <a:txBody>
                    <a:bodyPr/>
                    <a:lstStyle/>
                    <a:p>
                      <a:r>
                        <a:rPr kumimoji="1" lang="ja-JP" altLang="en-US" sz="1050" dirty="0">
                          <a:solidFill>
                            <a:schemeClr val="tx1"/>
                          </a:solidFill>
                        </a:rPr>
                        <a:t>あり</a:t>
                      </a:r>
                    </a:p>
                  </a:txBody>
                  <a:tcPr/>
                </a:tc>
                <a:extLst>
                  <a:ext uri="{0D108BD9-81ED-4DB2-BD59-A6C34878D82A}">
                    <a16:rowId xmlns:a16="http://schemas.microsoft.com/office/drawing/2014/main" val="3584512316"/>
                  </a:ext>
                </a:extLst>
              </a:tr>
              <a:tr h="370840">
                <a:tc>
                  <a:txBody>
                    <a:bodyPr/>
                    <a:lstStyle/>
                    <a:p>
                      <a:r>
                        <a:rPr kumimoji="1" lang="en-US" altLang="ja-JP" sz="1050" dirty="0"/>
                        <a:t>Fully Distributed Deep Learning Inference on Resource-Constrained Edge Devices</a:t>
                      </a:r>
                      <a:endParaRPr kumimoji="1" lang="ja-JP" altLang="en-US" sz="1050" dirty="0"/>
                    </a:p>
                  </a:txBody>
                  <a:tcPr/>
                </a:tc>
                <a:tc>
                  <a:txBody>
                    <a:bodyPr/>
                    <a:lstStyle/>
                    <a:p>
                      <a:r>
                        <a:rPr kumimoji="1" lang="en-US" altLang="ja-JP" sz="1050" dirty="0"/>
                        <a:t>R. Stahl +</a:t>
                      </a:r>
                    </a:p>
                    <a:p>
                      <a:r>
                        <a:rPr kumimoji="1" lang="en-US" altLang="ja-JP" sz="1050" dirty="0"/>
                        <a:t>2019</a:t>
                      </a:r>
                    </a:p>
                    <a:p>
                      <a:r>
                        <a:rPr lang="en-US" altLang="ja-JP" sz="1050" baseline="0" dirty="0"/>
                        <a:t>Citation: 25</a:t>
                      </a:r>
                      <a:endParaRPr kumimoji="1" lang="ja-JP" altLang="en-US" sz="1050" dirty="0"/>
                    </a:p>
                  </a:txBody>
                  <a:tcPr/>
                </a:tc>
                <a:tc>
                  <a:txBody>
                    <a:bodyPr/>
                    <a:lstStyle/>
                    <a:p>
                      <a:r>
                        <a:rPr kumimoji="1" lang="ja-JP" altLang="en-US" sz="1050" dirty="0"/>
                        <a:t>上記の手法に対する改善提案。モデルのアーキテクチャに関して、より汎用的に適用可能なアプローチになっている。</a:t>
                      </a:r>
                    </a:p>
                  </a:txBody>
                  <a:tcPr/>
                </a:tc>
                <a:tc>
                  <a:txBody>
                    <a:bodyPr/>
                    <a:lstStyle/>
                    <a:p>
                      <a:r>
                        <a:rPr kumimoji="1" lang="ja-JP" altLang="en-US" sz="1050" dirty="0">
                          <a:solidFill>
                            <a:schemeClr val="tx1"/>
                          </a:solidFill>
                        </a:rPr>
                        <a:t>エッジのみ</a:t>
                      </a:r>
                    </a:p>
                  </a:txBody>
                  <a:tcPr/>
                </a:tc>
                <a:tc>
                  <a:txBody>
                    <a:bodyPr/>
                    <a:lstStyle/>
                    <a:p>
                      <a:r>
                        <a:rPr kumimoji="1" lang="ja-JP" altLang="en-US" sz="1050" dirty="0">
                          <a:solidFill>
                            <a:schemeClr val="tx1"/>
                          </a:solidFill>
                        </a:rPr>
                        <a:t>あり</a:t>
                      </a:r>
                    </a:p>
                  </a:txBody>
                  <a:tcPr/>
                </a:tc>
                <a:extLst>
                  <a:ext uri="{0D108BD9-81ED-4DB2-BD59-A6C34878D82A}">
                    <a16:rowId xmlns:a16="http://schemas.microsoft.com/office/drawing/2014/main" val="2423937239"/>
                  </a:ext>
                </a:extLst>
              </a:tr>
              <a:tr h="370840">
                <a:tc>
                  <a:txBody>
                    <a:bodyPr/>
                    <a:lstStyle/>
                    <a:p>
                      <a:r>
                        <a:rPr kumimoji="1" lang="en-US" altLang="ja-JP" sz="1050" dirty="0"/>
                        <a:t>Distilled Split Deep Neural Networks for</a:t>
                      </a:r>
                      <a:r>
                        <a:rPr kumimoji="1" lang="ja-JP" altLang="en-US" sz="1050" dirty="0"/>
                        <a:t>　</a:t>
                      </a:r>
                      <a:r>
                        <a:rPr kumimoji="1" lang="en-US" altLang="ja-JP" sz="1050" dirty="0"/>
                        <a:t>Edge-Assisted Real-Time Systems</a:t>
                      </a:r>
                    </a:p>
                  </a:txBody>
                  <a:tcPr/>
                </a:tc>
                <a:tc>
                  <a:txBody>
                    <a:bodyPr/>
                    <a:lstStyle/>
                    <a:p>
                      <a:r>
                        <a:rPr kumimoji="1" lang="en-US" altLang="ja-JP" sz="1050" dirty="0"/>
                        <a:t>Y. Matsubara </a:t>
                      </a:r>
                      <a:r>
                        <a:rPr kumimoji="1" lang="ja-JP" altLang="en-US" sz="1050" dirty="0"/>
                        <a:t>＋</a:t>
                      </a:r>
                      <a:endParaRPr kumimoji="1" lang="en-US" altLang="ja-JP" sz="1050" dirty="0"/>
                    </a:p>
                    <a:p>
                      <a:r>
                        <a:rPr kumimoji="1" lang="en-US" altLang="ja-JP" sz="1050" dirty="0"/>
                        <a:t>2019</a:t>
                      </a:r>
                    </a:p>
                    <a:p>
                      <a:r>
                        <a:rPr kumimoji="1" lang="en-US" altLang="ja-JP" sz="1050" dirty="0"/>
                        <a:t>Citation: 56</a:t>
                      </a:r>
                      <a:endParaRPr kumimoji="1" lang="ja-JP" altLang="en-US" sz="1050" dirty="0"/>
                    </a:p>
                  </a:txBody>
                  <a:tcPr/>
                </a:tc>
                <a:tc>
                  <a:txBody>
                    <a:bodyPr/>
                    <a:lstStyle/>
                    <a:p>
                      <a:r>
                        <a:rPr kumimoji="1" lang="ja-JP" altLang="en-US" sz="1050" dirty="0"/>
                        <a:t>深層学習モデルをヘッド部とテール部に分割し、それぞれモバイル端末とエッジサーバーに配置して分散処理を行う。ヘッド部に蒸留を適用し、計算量およびデータ転送量を削減した点が本手法の特徴である。</a:t>
                      </a:r>
                    </a:p>
                  </a:txBody>
                  <a:tcPr/>
                </a:tc>
                <a:tc>
                  <a:txBody>
                    <a:bodyPr/>
                    <a:lstStyle/>
                    <a:p>
                      <a:r>
                        <a:rPr kumimoji="1" lang="ja-JP" altLang="en-US" sz="1050" dirty="0">
                          <a:solidFill>
                            <a:schemeClr val="tx1"/>
                          </a:solidFill>
                        </a:rPr>
                        <a:t>クラウド・エッジ併用</a:t>
                      </a:r>
                    </a:p>
                  </a:txBody>
                  <a:tcPr/>
                </a:tc>
                <a:tc>
                  <a:txBody>
                    <a:bodyPr/>
                    <a:lstStyle/>
                    <a:p>
                      <a:r>
                        <a:rPr kumimoji="1" lang="ja-JP" altLang="en-US" sz="1050" dirty="0">
                          <a:solidFill>
                            <a:schemeClr val="tx1"/>
                          </a:solidFill>
                        </a:rPr>
                        <a:t>あり</a:t>
                      </a:r>
                    </a:p>
                  </a:txBody>
                  <a:tcPr/>
                </a:tc>
                <a:extLst>
                  <a:ext uri="{0D108BD9-81ED-4DB2-BD59-A6C34878D82A}">
                    <a16:rowId xmlns:a16="http://schemas.microsoft.com/office/drawing/2014/main" val="1657870543"/>
                  </a:ext>
                </a:extLst>
              </a:tr>
              <a:tr h="370840">
                <a:tc>
                  <a:txBody>
                    <a:bodyPr/>
                    <a:lstStyle/>
                    <a:p>
                      <a:r>
                        <a:rPr kumimoji="1" lang="en-US" altLang="ja-JP" sz="1050" dirty="0"/>
                        <a:t>Fast and Accurate Streaming CNN Inference</a:t>
                      </a:r>
                      <a:r>
                        <a:rPr kumimoji="1" lang="en-US" altLang="ja-JP" sz="1050" baseline="0" dirty="0"/>
                        <a:t> </a:t>
                      </a:r>
                      <a:r>
                        <a:rPr kumimoji="1" lang="en-US" altLang="ja-JP" sz="1050" dirty="0"/>
                        <a:t>via Communication Compression on the Edge</a:t>
                      </a:r>
                    </a:p>
                  </a:txBody>
                  <a:tcPr/>
                </a:tc>
                <a:tc>
                  <a:txBody>
                    <a:bodyPr/>
                    <a:lstStyle/>
                    <a:p>
                      <a:r>
                        <a:rPr kumimoji="1" lang="en-US" altLang="ja-JP" sz="1050" dirty="0"/>
                        <a:t>D. Hu +</a:t>
                      </a:r>
                    </a:p>
                    <a:p>
                      <a:r>
                        <a:rPr kumimoji="1" lang="en-US" altLang="ja-JP" sz="1050" dirty="0" err="1"/>
                        <a:t>IoTDI</a:t>
                      </a:r>
                      <a:r>
                        <a:rPr kumimoji="1" lang="en-US" altLang="ja-JP" sz="1050" baseline="0" dirty="0"/>
                        <a:t> 2020</a:t>
                      </a:r>
                    </a:p>
                    <a:p>
                      <a:r>
                        <a:rPr kumimoji="1" lang="en-US" altLang="ja-JP" sz="1050" baseline="0" dirty="0"/>
                        <a:t>Citation: 34</a:t>
                      </a:r>
                      <a:endParaRPr kumimoji="1" lang="en-US" altLang="ja-JP" sz="1050" dirty="0"/>
                    </a:p>
                  </a:txBody>
                  <a:tcPr/>
                </a:tc>
                <a:tc>
                  <a:txBody>
                    <a:bodyPr/>
                    <a:lstStyle/>
                    <a:p>
                      <a:r>
                        <a:rPr kumimoji="1" lang="ja-JP" altLang="en-US" sz="1050" dirty="0"/>
                        <a:t>エッジデバイス間で通信されるデータ（特徴量）を</a:t>
                      </a:r>
                      <a:r>
                        <a:rPr kumimoji="1" lang="en-US" altLang="ja-JP" sz="1050" dirty="0"/>
                        <a:t>AE</a:t>
                      </a:r>
                      <a:r>
                        <a:rPr kumimoji="1" lang="ja-JP" altLang="en-US" sz="1050" dirty="0"/>
                        <a:t>を用いて圧縮する。圧縮機は複数用意しておき、通信帯域に基づいて動的に選択することで、推論速度と精度を最適化する。</a:t>
                      </a:r>
                    </a:p>
                  </a:txBody>
                  <a:tcPr/>
                </a:tc>
                <a:tc>
                  <a:txBody>
                    <a:bodyPr/>
                    <a:lstStyle/>
                    <a:p>
                      <a:r>
                        <a:rPr kumimoji="1" lang="ja-JP" altLang="en-US" sz="1050" dirty="0">
                          <a:solidFill>
                            <a:schemeClr val="tx1"/>
                          </a:solidFill>
                        </a:rPr>
                        <a:t>エッジのみ</a:t>
                      </a:r>
                    </a:p>
                  </a:txBody>
                  <a:tcPr/>
                </a:tc>
                <a:tc>
                  <a:txBody>
                    <a:bodyPr/>
                    <a:lstStyle/>
                    <a:p>
                      <a:r>
                        <a:rPr kumimoji="1" lang="ja-JP" altLang="en-US" sz="1050" dirty="0">
                          <a:solidFill>
                            <a:schemeClr val="tx1"/>
                          </a:solidFill>
                        </a:rPr>
                        <a:t>あり</a:t>
                      </a:r>
                    </a:p>
                  </a:txBody>
                  <a:tcPr/>
                </a:tc>
                <a:extLst>
                  <a:ext uri="{0D108BD9-81ED-4DB2-BD59-A6C34878D82A}">
                    <a16:rowId xmlns:a16="http://schemas.microsoft.com/office/drawing/2014/main" val="1733066971"/>
                  </a:ext>
                </a:extLst>
              </a:tr>
              <a:tr h="370840">
                <a:tc>
                  <a:txBody>
                    <a:bodyPr/>
                    <a:lstStyle/>
                    <a:p>
                      <a:r>
                        <a:rPr lang="en-US" altLang="ja-JP" sz="1050" dirty="0"/>
                        <a:t>Adaptive Distributed Convolutional Neural Network Inference at the Network Edge with ADCNN</a:t>
                      </a:r>
                      <a:endParaRPr kumimoji="1" lang="ja-JP" altLang="en-US" sz="1050" dirty="0"/>
                    </a:p>
                  </a:txBody>
                  <a:tcPr/>
                </a:tc>
                <a:tc>
                  <a:txBody>
                    <a:bodyPr/>
                    <a:lstStyle/>
                    <a:p>
                      <a:r>
                        <a:rPr lang="en-US" altLang="ja-JP" sz="1050" baseline="0" dirty="0"/>
                        <a:t>S. Q. Zhang +</a:t>
                      </a:r>
                    </a:p>
                    <a:p>
                      <a:r>
                        <a:rPr lang="en-US" altLang="ja-JP" sz="1050" baseline="0" dirty="0"/>
                        <a:t>ICPP 2020</a:t>
                      </a:r>
                    </a:p>
                    <a:p>
                      <a:r>
                        <a:rPr lang="en-US" altLang="ja-JP" sz="1050" baseline="0" dirty="0"/>
                        <a:t>Citation: 10</a:t>
                      </a:r>
                      <a:endParaRPr kumimoji="1" lang="ja-JP" altLang="en-US" sz="1050" dirty="0"/>
                    </a:p>
                  </a:txBody>
                  <a:tcPr/>
                </a:tc>
                <a:tc>
                  <a:txBody>
                    <a:bodyPr/>
                    <a:lstStyle/>
                    <a:p>
                      <a:r>
                        <a:rPr kumimoji="1" lang="ja-JP" altLang="en-US" sz="1050" dirty="0"/>
                        <a:t>提案する</a:t>
                      </a:r>
                      <a:r>
                        <a:rPr kumimoji="1" lang="en-US" altLang="ja-JP" sz="1050" dirty="0"/>
                        <a:t>CNN</a:t>
                      </a:r>
                      <a:r>
                        <a:rPr kumimoji="1" lang="ja-JP" altLang="en-US" sz="1050" dirty="0"/>
                        <a:t>アーキテクチャの分割手法</a:t>
                      </a:r>
                      <a:r>
                        <a:rPr kumimoji="1" lang="en-US" altLang="ja-JP" sz="1050" dirty="0"/>
                        <a:t>(FDSP)</a:t>
                      </a:r>
                      <a:r>
                        <a:rPr kumimoji="1" lang="ja-JP" altLang="en-US" sz="1050" dirty="0"/>
                        <a:t>を用いた、ネットワーク通信のオーバーヘッドを削減するアーキテクチャ</a:t>
                      </a:r>
                      <a:r>
                        <a:rPr kumimoji="1" lang="en-US" altLang="ja-JP" sz="1050" dirty="0"/>
                        <a:t>(ADCNN)</a:t>
                      </a:r>
                      <a:r>
                        <a:rPr kumimoji="1" lang="ja-JP" altLang="en-US" sz="1050" dirty="0"/>
                        <a:t>を提案。</a:t>
                      </a:r>
                    </a:p>
                  </a:txBody>
                  <a:tcPr/>
                </a:tc>
                <a:tc>
                  <a:txBody>
                    <a:bodyPr/>
                    <a:lstStyle/>
                    <a:p>
                      <a:r>
                        <a:rPr kumimoji="1" lang="ja-JP" altLang="en-US" sz="1050" dirty="0">
                          <a:solidFill>
                            <a:schemeClr val="tx1"/>
                          </a:solidFill>
                        </a:rPr>
                        <a:t>エッジのみ</a:t>
                      </a:r>
                    </a:p>
                  </a:txBody>
                  <a:tcPr/>
                </a:tc>
                <a:tc>
                  <a:txBody>
                    <a:bodyPr/>
                    <a:lstStyle/>
                    <a:p>
                      <a:r>
                        <a:rPr kumimoji="1" lang="ja-JP" altLang="en-US" sz="1050" dirty="0">
                          <a:solidFill>
                            <a:schemeClr val="tx1"/>
                          </a:solidFill>
                        </a:rPr>
                        <a:t>あり</a:t>
                      </a:r>
                    </a:p>
                  </a:txBody>
                  <a:tcPr/>
                </a:tc>
                <a:extLst>
                  <a:ext uri="{0D108BD9-81ED-4DB2-BD59-A6C34878D82A}">
                    <a16:rowId xmlns:a16="http://schemas.microsoft.com/office/drawing/2014/main" val="1147272367"/>
                  </a:ext>
                </a:extLst>
              </a:tr>
              <a:tr h="370840">
                <a:tc>
                  <a:txBody>
                    <a:bodyPr/>
                    <a:lstStyle/>
                    <a:p>
                      <a:r>
                        <a:rPr lang="en-US" sz="1050" dirty="0"/>
                        <a:t>DEFER: Distributed Edge Inference for Deep Neural Networks</a:t>
                      </a:r>
                      <a:endParaRPr kumimoji="1" lang="ja-JP" altLang="en-US" sz="1050" dirty="0"/>
                    </a:p>
                  </a:txBody>
                  <a:tcPr/>
                </a:tc>
                <a:tc>
                  <a:txBody>
                    <a:bodyPr/>
                    <a:lstStyle/>
                    <a:p>
                      <a:pPr marL="0" indent="0">
                        <a:buNone/>
                      </a:pPr>
                      <a:r>
                        <a:rPr kumimoji="1" lang="en-US" altLang="ja-JP" sz="1050" dirty="0"/>
                        <a:t>A. Parthasarathy +</a:t>
                      </a:r>
                    </a:p>
                    <a:p>
                      <a:pPr marL="0" indent="0">
                        <a:buNone/>
                      </a:pPr>
                      <a:r>
                        <a:rPr kumimoji="1" lang="en-US" altLang="ja-JP" sz="1050" dirty="0"/>
                        <a:t>COMSNETS 2022</a:t>
                      </a:r>
                    </a:p>
                    <a:p>
                      <a:pPr marL="0" indent="0">
                        <a:buNone/>
                      </a:pPr>
                      <a:r>
                        <a:rPr kumimoji="1" lang="en-US" altLang="ja-JP" sz="1050" dirty="0"/>
                        <a:t>Citation: 8</a:t>
                      </a:r>
                    </a:p>
                  </a:txBody>
                  <a:tcPr/>
                </a:tc>
                <a:tc>
                  <a:txBody>
                    <a:bodyPr/>
                    <a:lstStyle/>
                    <a:p>
                      <a:r>
                        <a:rPr kumimoji="1" lang="ja-JP" altLang="en-US" sz="1050" dirty="0"/>
                        <a:t>ネットワークの近似</a:t>
                      </a:r>
                      <a:r>
                        <a:rPr kumimoji="1" lang="en-US" altLang="ja-JP" sz="1050" dirty="0"/>
                        <a:t>/</a:t>
                      </a:r>
                      <a:r>
                        <a:rPr kumimoji="1" lang="ja-JP" altLang="en-US" sz="1050" dirty="0"/>
                        <a:t>修正なしに分散処理する手法を提案。</a:t>
                      </a:r>
                    </a:p>
                  </a:txBody>
                  <a:tcPr/>
                </a:tc>
                <a:tc>
                  <a:txBody>
                    <a:bodyPr/>
                    <a:lstStyle/>
                    <a:p>
                      <a:r>
                        <a:rPr kumimoji="1" lang="ja-JP" altLang="en-US" sz="1050" dirty="0">
                          <a:solidFill>
                            <a:schemeClr val="tx1"/>
                          </a:solidFill>
                        </a:rPr>
                        <a:t>エッジのみ</a:t>
                      </a:r>
                    </a:p>
                  </a:txBody>
                  <a:tcPr/>
                </a:tc>
                <a:tc>
                  <a:txBody>
                    <a:bodyPr/>
                    <a:lstStyle/>
                    <a:p>
                      <a:r>
                        <a:rPr kumimoji="1" lang="ja-JP" altLang="en-US" sz="1050" dirty="0">
                          <a:solidFill>
                            <a:schemeClr val="tx1"/>
                          </a:solidFill>
                        </a:rPr>
                        <a:t>なし</a:t>
                      </a:r>
                    </a:p>
                  </a:txBody>
                  <a:tcPr/>
                </a:tc>
                <a:extLst>
                  <a:ext uri="{0D108BD9-81ED-4DB2-BD59-A6C34878D82A}">
                    <a16:rowId xmlns:a16="http://schemas.microsoft.com/office/drawing/2014/main" val="1365108969"/>
                  </a:ext>
                </a:extLst>
              </a:tr>
            </a:tbl>
          </a:graphicData>
        </a:graphic>
      </p:graphicFrame>
      <p:sp>
        <p:nvSpPr>
          <p:cNvPr id="7" name="テキスト ボックス 6">
            <a:extLst>
              <a:ext uri="{FF2B5EF4-FFF2-40B4-BE49-F238E27FC236}">
                <a16:creationId xmlns:a16="http://schemas.microsoft.com/office/drawing/2014/main" id="{94E08417-3295-F40C-B483-661BF135799C}"/>
              </a:ext>
            </a:extLst>
          </p:cNvPr>
          <p:cNvSpPr txBox="1"/>
          <p:nvPr/>
        </p:nvSpPr>
        <p:spPr>
          <a:xfrm>
            <a:off x="341398" y="1283796"/>
            <a:ext cx="5028461" cy="338554"/>
          </a:xfrm>
          <a:prstGeom prst="rect">
            <a:avLst/>
          </a:prstGeom>
          <a:noFill/>
        </p:spPr>
        <p:txBody>
          <a:bodyPr wrap="square">
            <a:spAutoFit/>
          </a:bodyPr>
          <a:lstStyle/>
          <a:p>
            <a:r>
              <a:rPr kumimoji="1" lang="ja-JP" altLang="en-US" sz="1600" u="sng" dirty="0"/>
              <a:t>ニコン側で調査した分散処理手法（参考）</a:t>
            </a:r>
            <a:endParaRPr lang="ja-JP" altLang="en-US" sz="1600" u="sng" dirty="0"/>
          </a:p>
        </p:txBody>
      </p:sp>
    </p:spTree>
    <p:extLst>
      <p:ext uri="{BB962C8B-B14F-4D97-AF65-F5344CB8AC3E}">
        <p14:creationId xmlns:p14="http://schemas.microsoft.com/office/powerpoint/2010/main" val="245498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2763C44-3FA1-498C-BA34-3B4920A8F45E}"/>
              </a:ext>
            </a:extLst>
          </p:cNvPr>
          <p:cNvSpPr>
            <a:spLocks noGrp="1"/>
          </p:cNvSpPr>
          <p:nvPr>
            <p:ph type="title"/>
          </p:nvPr>
        </p:nvSpPr>
        <p:spPr/>
        <p:txBody>
          <a:bodyPr/>
          <a:lstStyle/>
          <a:p>
            <a:r>
              <a:rPr lang="en-US" altLang="ja-JP" sz="3200" dirty="0"/>
              <a:t>3Q</a:t>
            </a:r>
            <a:r>
              <a:rPr lang="ja-JP" altLang="en-US" sz="3200" dirty="0"/>
              <a:t>依頼事項</a:t>
            </a:r>
            <a:endParaRPr kumimoji="1" lang="ja-JP" altLang="en-US" sz="3200" dirty="0"/>
          </a:p>
        </p:txBody>
      </p:sp>
      <p:sp>
        <p:nvSpPr>
          <p:cNvPr id="4" name="テキスト プレースホルダー 3">
            <a:extLst>
              <a:ext uri="{FF2B5EF4-FFF2-40B4-BE49-F238E27FC236}">
                <a16:creationId xmlns:a16="http://schemas.microsoft.com/office/drawing/2014/main" id="{2FFDE78C-0546-4D25-B3A6-BA65C314B9D3}"/>
              </a:ext>
            </a:extLst>
          </p:cNvPr>
          <p:cNvSpPr>
            <a:spLocks noGrp="1"/>
          </p:cNvSpPr>
          <p:nvPr>
            <p:ph type="body" sz="quarter" idx="17"/>
          </p:nvPr>
        </p:nvSpPr>
        <p:spPr/>
        <p:txBody>
          <a:bodyPr/>
          <a:lstStyle/>
          <a:p>
            <a:endParaRPr kumimoji="1" lang="ja-JP" altLang="en-US"/>
          </a:p>
        </p:txBody>
      </p:sp>
      <p:sp>
        <p:nvSpPr>
          <p:cNvPr id="147" name="テキスト ボックス 146">
            <a:extLst>
              <a:ext uri="{FF2B5EF4-FFF2-40B4-BE49-F238E27FC236}">
                <a16:creationId xmlns:a16="http://schemas.microsoft.com/office/drawing/2014/main" id="{AC64250B-CA4C-4BC9-A951-4D11E2F34DED}"/>
              </a:ext>
            </a:extLst>
          </p:cNvPr>
          <p:cNvSpPr txBox="1"/>
          <p:nvPr/>
        </p:nvSpPr>
        <p:spPr>
          <a:xfrm>
            <a:off x="339605" y="2524501"/>
            <a:ext cx="10800000"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defRPr/>
            </a:pPr>
            <a:r>
              <a:rPr kumimoji="1" lang="ja-JP" altLang="en-US" i="0" u="none" strike="noStrike" kern="1200" cap="none" spc="0" normalizeH="0" baseline="0" noProof="0" dirty="0">
                <a:ln>
                  <a:noFill/>
                </a:ln>
                <a:solidFill>
                  <a:srgbClr val="000000"/>
                </a:solidFill>
                <a:effectLst/>
                <a:uLnTx/>
                <a:uFillTx/>
                <a:latin typeface="Meiryo UI"/>
                <a:ea typeface="Meiryo UI"/>
                <a:cs typeface="+mn-cs"/>
              </a:rPr>
              <a:t>深層学習の分散処理に関する論文調査と手法整理</a:t>
            </a:r>
            <a:endParaRPr kumimoji="1" lang="en-US" altLang="ja-JP" i="0" u="none" strike="noStrike" kern="1200" cap="none" spc="0" normalizeH="0" baseline="0" noProof="0" dirty="0">
              <a:ln>
                <a:noFill/>
              </a:ln>
              <a:solidFill>
                <a:srgbClr val="000000"/>
              </a:solidFill>
              <a:effectLst/>
              <a:uLnTx/>
              <a:uFillTx/>
              <a:latin typeface="Meiryo UI"/>
              <a:ea typeface="Meiryo UI"/>
              <a:cs typeface="+mn-cs"/>
            </a:endParaRPr>
          </a:p>
          <a:p>
            <a:pPr>
              <a:defRPr/>
            </a:pPr>
            <a:r>
              <a:rPr kumimoji="1" lang="ja-JP" altLang="en-US" dirty="0">
                <a:solidFill>
                  <a:srgbClr val="000000"/>
                </a:solidFill>
                <a:latin typeface="Meiryo UI"/>
                <a:ea typeface="Meiryo UI"/>
              </a:rPr>
              <a:t>　　ー 各手法の概要をまとめ、</a:t>
            </a:r>
            <a:r>
              <a:rPr kumimoji="1" lang="ja-JP" altLang="en-US" b="1" dirty="0">
                <a:solidFill>
                  <a:srgbClr val="000000"/>
                </a:solidFill>
                <a:latin typeface="Meiryo UI"/>
                <a:ea typeface="Meiryo UI"/>
              </a:rPr>
              <a:t>評価観点</a:t>
            </a:r>
            <a:r>
              <a:rPr kumimoji="1" lang="ja-JP" altLang="en-US" dirty="0">
                <a:solidFill>
                  <a:srgbClr val="000000"/>
                </a:solidFill>
                <a:latin typeface="Meiryo UI"/>
                <a:ea typeface="Meiryo UI"/>
              </a:rPr>
              <a:t>に基づいてそれらの特徴を整理する。</a:t>
            </a:r>
            <a:endParaRPr kumimoji="1" lang="en-US" altLang="ja-JP" dirty="0">
              <a:solidFill>
                <a:srgbClr val="000000"/>
              </a:solidFill>
              <a:latin typeface="Meiryo UI"/>
              <a:ea typeface="Meiryo UI"/>
            </a:endParaRPr>
          </a:p>
          <a:p>
            <a:pPr>
              <a:defRPr/>
            </a:pPr>
            <a:r>
              <a:rPr kumimoji="1" lang="ja-JP" altLang="en-US" i="0" u="none" strike="noStrike" kern="1200" cap="none" spc="0" normalizeH="0" baseline="0" noProof="0" dirty="0">
                <a:ln>
                  <a:noFill/>
                </a:ln>
                <a:solidFill>
                  <a:srgbClr val="000000"/>
                </a:solidFill>
                <a:effectLst/>
                <a:uLnTx/>
                <a:uFillTx/>
                <a:latin typeface="Meiryo UI"/>
                <a:ea typeface="Meiryo UI"/>
                <a:cs typeface="+mn-cs"/>
              </a:rPr>
              <a:t>　　</a:t>
            </a:r>
            <a:r>
              <a:rPr kumimoji="1" lang="ja-JP" altLang="en-US" dirty="0">
                <a:solidFill>
                  <a:srgbClr val="000000"/>
                </a:solidFill>
                <a:latin typeface="Meiryo UI"/>
                <a:ea typeface="Meiryo UI"/>
              </a:rPr>
              <a:t>ー いくつかの手法をピックアップして深堀りしていくことを考えているので、概要はまずはラフな記載で問題ない。</a:t>
            </a:r>
            <a:endParaRPr kumimoji="1" lang="en-US" altLang="ja-JP"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148" name="テキスト ボックス 147">
            <a:extLst>
              <a:ext uri="{FF2B5EF4-FFF2-40B4-BE49-F238E27FC236}">
                <a16:creationId xmlns:a16="http://schemas.microsoft.com/office/drawing/2014/main" id="{1B899E17-E4A5-4FA3-954A-1BBE38BF73C2}"/>
              </a:ext>
            </a:extLst>
          </p:cNvPr>
          <p:cNvSpPr txBox="1"/>
          <p:nvPr/>
        </p:nvSpPr>
        <p:spPr>
          <a:xfrm>
            <a:off x="333336" y="1998509"/>
            <a:ext cx="1449806" cy="369332"/>
          </a:xfrm>
          <a:prstGeom prst="rect">
            <a:avLst/>
          </a:prstGeom>
          <a:noFill/>
        </p:spPr>
        <p:txBody>
          <a:bodyPr wrap="square" rtlCol="0">
            <a:spAutoFit/>
          </a:bodyPr>
          <a:lstStyle/>
          <a:p>
            <a:r>
              <a:rPr kumimoji="1" lang="ja-JP" altLang="en-US" u="sng" dirty="0"/>
              <a:t>実施事項</a:t>
            </a:r>
          </a:p>
        </p:txBody>
      </p:sp>
      <p:sp>
        <p:nvSpPr>
          <p:cNvPr id="6" name="テキスト ボックス 5">
            <a:extLst>
              <a:ext uri="{FF2B5EF4-FFF2-40B4-BE49-F238E27FC236}">
                <a16:creationId xmlns:a16="http://schemas.microsoft.com/office/drawing/2014/main" id="{6A382EE4-4CE2-67BA-B904-CC630AAFA486}"/>
              </a:ext>
            </a:extLst>
          </p:cNvPr>
          <p:cNvSpPr txBox="1"/>
          <p:nvPr/>
        </p:nvSpPr>
        <p:spPr>
          <a:xfrm>
            <a:off x="344542" y="1278077"/>
            <a:ext cx="10800000" cy="369332"/>
          </a:xfrm>
          <a:prstGeom prst="rect">
            <a:avLst/>
          </a:prstGeom>
          <a:noFill/>
        </p:spPr>
        <p:txBody>
          <a:bodyPr wrap="square" rtlCol="0">
            <a:spAutoFit/>
          </a:bodyPr>
          <a:lstStyle/>
          <a:p>
            <a:pPr marL="285750" lvl="0" indent="-285750">
              <a:buFont typeface="Wingdings" panose="05000000000000000000" pitchFamily="2" charset="2"/>
              <a:buChar char="n"/>
              <a:defRPr/>
            </a:pPr>
            <a:r>
              <a:rPr kumimoji="1" lang="ja-JP" altLang="en-US" dirty="0">
                <a:solidFill>
                  <a:srgbClr val="000000"/>
                </a:solidFill>
              </a:rPr>
              <a:t>深層学習の分散処理に関する技術調査</a:t>
            </a:r>
            <a:endParaRPr kumimoji="1" lang="ja-JP" altLang="en-US" sz="18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7" name="テキスト ボックス 6">
            <a:extLst>
              <a:ext uri="{FF2B5EF4-FFF2-40B4-BE49-F238E27FC236}">
                <a16:creationId xmlns:a16="http://schemas.microsoft.com/office/drawing/2014/main" id="{59A313C1-EA6B-3106-B7CD-ABA4A12250EE}"/>
              </a:ext>
            </a:extLst>
          </p:cNvPr>
          <p:cNvSpPr txBox="1"/>
          <p:nvPr/>
        </p:nvSpPr>
        <p:spPr>
          <a:xfrm>
            <a:off x="699246" y="3974957"/>
            <a:ext cx="9720000"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ja-JP" altLang="en-US" dirty="0"/>
              <a:t>評価観点</a:t>
            </a:r>
            <a:endParaRPr kumimoji="1" lang="en-US" altLang="ja-JP" dirty="0"/>
          </a:p>
          <a:p>
            <a:r>
              <a:rPr kumimoji="1" lang="ja-JP" altLang="en-US" dirty="0"/>
              <a:t>　　適用形態、モデル近似の有無、分散処理のアプローチ、</a:t>
            </a:r>
            <a:endParaRPr kumimoji="1" lang="en-US" altLang="ja-JP" dirty="0"/>
          </a:p>
          <a:p>
            <a:r>
              <a:rPr kumimoji="1" lang="ja-JP" altLang="en-US" dirty="0"/>
              <a:t>　　適用対象のネットワーク、セグメンテーションネットワークへの適用可能性（できれば）</a:t>
            </a:r>
            <a:endParaRPr kumimoji="1" lang="en-US" altLang="ja-JP" dirty="0"/>
          </a:p>
          <a:p>
            <a:r>
              <a:rPr kumimoji="1" lang="ja-JP" altLang="en-US" dirty="0"/>
              <a:t>　　論文内のベンチマーク結果、ソースコードの有無</a:t>
            </a:r>
            <a:r>
              <a:rPr kumimoji="1" lang="en-US" altLang="ja-JP" dirty="0"/>
              <a:t>…</a:t>
            </a:r>
            <a:endParaRPr kumimoji="1" lang="ja-JP" altLang="en-US" dirty="0"/>
          </a:p>
        </p:txBody>
      </p:sp>
    </p:spTree>
    <p:extLst>
      <p:ext uri="{BB962C8B-B14F-4D97-AF65-F5344CB8AC3E}">
        <p14:creationId xmlns:p14="http://schemas.microsoft.com/office/powerpoint/2010/main" val="233969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4AFD1A1-C264-1C3B-CDF8-658A9482A268}"/>
              </a:ext>
            </a:extLst>
          </p:cNvPr>
          <p:cNvSpPr>
            <a:spLocks noGrp="1"/>
          </p:cNvSpPr>
          <p:nvPr>
            <p:ph type="title"/>
          </p:nvPr>
        </p:nvSpPr>
        <p:spPr/>
        <p:txBody>
          <a:bodyPr/>
          <a:lstStyle/>
          <a:p>
            <a:r>
              <a:rPr lang="en-US" altLang="ja-JP" sz="3200" dirty="0"/>
              <a:t>4Q</a:t>
            </a:r>
            <a:r>
              <a:rPr lang="ja-JP" altLang="en-US" sz="3200" dirty="0"/>
              <a:t>依頼事項（予定）</a:t>
            </a:r>
            <a:endParaRPr kumimoji="1" lang="ja-JP" altLang="en-US" sz="3200" dirty="0"/>
          </a:p>
        </p:txBody>
      </p:sp>
      <p:sp>
        <p:nvSpPr>
          <p:cNvPr id="4" name="テキスト プレースホルダー 3">
            <a:extLst>
              <a:ext uri="{FF2B5EF4-FFF2-40B4-BE49-F238E27FC236}">
                <a16:creationId xmlns:a16="http://schemas.microsoft.com/office/drawing/2014/main" id="{AEB63052-F706-A6E8-306B-D621ACA6C8E4}"/>
              </a:ext>
            </a:extLst>
          </p:cNvPr>
          <p:cNvSpPr>
            <a:spLocks noGrp="1"/>
          </p:cNvSpPr>
          <p:nvPr>
            <p:ph type="body" sz="quarter" idx="17"/>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94C1B6A6-585B-EFD2-24EB-03E5445535E5}"/>
              </a:ext>
            </a:extLst>
          </p:cNvPr>
          <p:cNvSpPr txBox="1"/>
          <p:nvPr/>
        </p:nvSpPr>
        <p:spPr>
          <a:xfrm>
            <a:off x="344542" y="1278077"/>
            <a:ext cx="10800000" cy="369332"/>
          </a:xfrm>
          <a:prstGeom prst="rect">
            <a:avLst/>
          </a:prstGeom>
          <a:noFill/>
        </p:spPr>
        <p:txBody>
          <a:bodyPr wrap="square" rtlCol="0">
            <a:spAutoFit/>
          </a:bodyPr>
          <a:lstStyle/>
          <a:p>
            <a:pPr marL="285750" lvl="0" indent="-285750">
              <a:buFont typeface="Wingdings" panose="05000000000000000000" pitchFamily="2" charset="2"/>
              <a:buChar char="n"/>
              <a:defRPr/>
            </a:pPr>
            <a:r>
              <a:rPr kumimoji="1" lang="ja-JP" altLang="en-US" dirty="0">
                <a:solidFill>
                  <a:srgbClr val="000000"/>
                </a:solidFill>
              </a:rPr>
              <a:t>深層学習の分散処理に関する実装評価</a:t>
            </a:r>
            <a:endParaRPr kumimoji="1" lang="ja-JP" altLang="en-US" sz="1800" b="0" i="0" u="none" strike="noStrike" kern="1200" cap="none" spc="0" normalizeH="0" baseline="0" noProof="0" dirty="0">
              <a:ln>
                <a:noFill/>
              </a:ln>
              <a:solidFill>
                <a:srgbClr val="000000"/>
              </a:solidFill>
              <a:effectLst/>
              <a:uLnTx/>
              <a:uFillTx/>
              <a:latin typeface="Meiryo UI"/>
              <a:ea typeface="Meiryo UI"/>
              <a:cs typeface="+mn-cs"/>
            </a:endParaRPr>
          </a:p>
        </p:txBody>
      </p:sp>
      <p:sp>
        <p:nvSpPr>
          <p:cNvPr id="6" name="テキスト ボックス 5">
            <a:extLst>
              <a:ext uri="{FF2B5EF4-FFF2-40B4-BE49-F238E27FC236}">
                <a16:creationId xmlns:a16="http://schemas.microsoft.com/office/drawing/2014/main" id="{B7DF95C6-432E-BAF3-08CE-F15A0524D742}"/>
              </a:ext>
            </a:extLst>
          </p:cNvPr>
          <p:cNvSpPr txBox="1"/>
          <p:nvPr/>
        </p:nvSpPr>
        <p:spPr>
          <a:xfrm>
            <a:off x="333336" y="1998509"/>
            <a:ext cx="1449806" cy="369332"/>
          </a:xfrm>
          <a:prstGeom prst="rect">
            <a:avLst/>
          </a:prstGeom>
          <a:noFill/>
        </p:spPr>
        <p:txBody>
          <a:bodyPr wrap="square" rtlCol="0">
            <a:spAutoFit/>
          </a:bodyPr>
          <a:lstStyle/>
          <a:p>
            <a:r>
              <a:rPr kumimoji="1" lang="ja-JP" altLang="en-US" u="sng" dirty="0"/>
              <a:t>実施事項</a:t>
            </a:r>
          </a:p>
        </p:txBody>
      </p:sp>
      <p:sp>
        <p:nvSpPr>
          <p:cNvPr id="7" name="テキスト ボックス 6">
            <a:extLst>
              <a:ext uri="{FF2B5EF4-FFF2-40B4-BE49-F238E27FC236}">
                <a16:creationId xmlns:a16="http://schemas.microsoft.com/office/drawing/2014/main" id="{095A12EE-E25C-18DC-3182-3389EFA2B02D}"/>
              </a:ext>
            </a:extLst>
          </p:cNvPr>
          <p:cNvSpPr txBox="1"/>
          <p:nvPr/>
        </p:nvSpPr>
        <p:spPr>
          <a:xfrm>
            <a:off x="339605" y="2524501"/>
            <a:ext cx="10800000"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defRPr/>
            </a:pPr>
            <a:r>
              <a:rPr kumimoji="1" lang="ja-JP" altLang="en-US" i="0" u="none" strike="noStrike" kern="1200" cap="none" spc="0" normalizeH="0" baseline="0" noProof="0" dirty="0">
                <a:ln>
                  <a:noFill/>
                </a:ln>
                <a:solidFill>
                  <a:srgbClr val="000000"/>
                </a:solidFill>
                <a:effectLst/>
                <a:uLnTx/>
                <a:uFillTx/>
                <a:latin typeface="Meiryo UI"/>
                <a:ea typeface="Meiryo UI"/>
                <a:cs typeface="+mn-cs"/>
              </a:rPr>
              <a:t>深層学習の分散処理手法の効果見積り</a:t>
            </a:r>
            <a:endParaRPr kumimoji="1" lang="en-US" altLang="ja-JP" i="0" u="none" strike="noStrike" kern="1200" cap="none" spc="0" normalizeH="0" baseline="0" noProof="0" dirty="0">
              <a:ln>
                <a:noFill/>
              </a:ln>
              <a:solidFill>
                <a:srgbClr val="000000"/>
              </a:solidFill>
              <a:effectLst/>
              <a:uLnTx/>
              <a:uFillTx/>
              <a:latin typeface="Meiryo UI"/>
              <a:ea typeface="Meiryo UI"/>
              <a:cs typeface="+mn-cs"/>
            </a:endParaRPr>
          </a:p>
          <a:p>
            <a:pPr>
              <a:defRPr/>
            </a:pPr>
            <a:r>
              <a:rPr kumimoji="1" lang="ja-JP" altLang="en-US" dirty="0">
                <a:solidFill>
                  <a:srgbClr val="000000"/>
                </a:solidFill>
                <a:latin typeface="Meiryo UI"/>
                <a:ea typeface="Meiryo UI"/>
              </a:rPr>
              <a:t>　　ー </a:t>
            </a:r>
            <a:r>
              <a:rPr kumimoji="1" lang="en-US" altLang="ja-JP" dirty="0">
                <a:solidFill>
                  <a:srgbClr val="000000"/>
                </a:solidFill>
                <a:latin typeface="Meiryo UI"/>
                <a:ea typeface="Meiryo UI"/>
              </a:rPr>
              <a:t>3Q</a:t>
            </a:r>
            <a:r>
              <a:rPr kumimoji="1" lang="ja-JP" altLang="en-US" dirty="0">
                <a:solidFill>
                  <a:srgbClr val="000000"/>
                </a:solidFill>
                <a:latin typeface="Meiryo UI"/>
                <a:ea typeface="Meiryo UI"/>
              </a:rPr>
              <a:t>に調査したものからいくつかの手法を選定し、適用効果の見積りを実施する。</a:t>
            </a:r>
            <a:endParaRPr kumimoji="1" lang="en-US" altLang="ja-JP" dirty="0">
              <a:solidFill>
                <a:srgbClr val="000000"/>
              </a:solidFill>
              <a:latin typeface="Meiryo UI"/>
              <a:ea typeface="Meiryo UI"/>
            </a:endParaRPr>
          </a:p>
          <a:p>
            <a:pPr>
              <a:defRPr/>
            </a:pPr>
            <a:r>
              <a:rPr kumimoji="1" lang="ja-JP" altLang="en-US" i="0" u="none" strike="noStrike" kern="1200" cap="none" spc="0" normalizeH="0" baseline="0" noProof="0" dirty="0">
                <a:ln>
                  <a:noFill/>
                </a:ln>
                <a:solidFill>
                  <a:srgbClr val="000000"/>
                </a:solidFill>
                <a:effectLst/>
                <a:uLnTx/>
                <a:uFillTx/>
                <a:latin typeface="Meiryo UI"/>
                <a:ea typeface="Meiryo UI"/>
                <a:cs typeface="+mn-cs"/>
              </a:rPr>
              <a:t>　　</a:t>
            </a:r>
            <a:r>
              <a:rPr kumimoji="1" lang="ja-JP" altLang="en-US" dirty="0">
                <a:solidFill>
                  <a:srgbClr val="000000"/>
                </a:solidFill>
                <a:latin typeface="Meiryo UI"/>
                <a:ea typeface="Meiryo UI"/>
              </a:rPr>
              <a:t>ー 適用効果の見積りは計算時間とデータ転送時間の観点から行う。</a:t>
            </a:r>
            <a:endParaRPr kumimoji="1" lang="en-US" altLang="ja-JP" dirty="0">
              <a:solidFill>
                <a:srgbClr val="000000"/>
              </a:solidFill>
              <a:latin typeface="Meiryo UI"/>
              <a:ea typeface="Meiryo UI"/>
            </a:endParaRPr>
          </a:p>
          <a:p>
            <a:pPr>
              <a:defRPr/>
            </a:pPr>
            <a:r>
              <a:rPr kumimoji="1" lang="ja-JP" altLang="en-US" dirty="0">
                <a:solidFill>
                  <a:srgbClr val="000000"/>
                </a:solidFill>
                <a:latin typeface="Meiryo UI"/>
                <a:ea typeface="Meiryo UI"/>
              </a:rPr>
              <a:t>　　　　　計算時間：積和演算量</a:t>
            </a:r>
            <a:r>
              <a:rPr kumimoji="1" lang="en-US" altLang="ja-JP" dirty="0">
                <a:solidFill>
                  <a:srgbClr val="000000"/>
                </a:solidFill>
                <a:latin typeface="Meiryo UI"/>
                <a:ea typeface="Meiryo UI"/>
              </a:rPr>
              <a:t>(MAC)</a:t>
            </a:r>
            <a:r>
              <a:rPr kumimoji="1" lang="ja-JP" altLang="en-US" dirty="0">
                <a:solidFill>
                  <a:srgbClr val="000000"/>
                </a:solidFill>
                <a:latin typeface="Meiryo UI"/>
                <a:ea typeface="Meiryo UI"/>
              </a:rPr>
              <a:t>の算出により机上で見積りする予定</a:t>
            </a:r>
            <a:endParaRPr kumimoji="1" lang="en-US" altLang="ja-JP" dirty="0">
              <a:solidFill>
                <a:srgbClr val="000000"/>
              </a:solidFill>
              <a:latin typeface="Meiryo UI"/>
              <a:ea typeface="Meiryo UI"/>
            </a:endParaRPr>
          </a:p>
          <a:p>
            <a:pPr>
              <a:defRPr/>
            </a:pPr>
            <a:r>
              <a:rPr kumimoji="1" lang="ja-JP" altLang="en-US" dirty="0">
                <a:solidFill>
                  <a:srgbClr val="000000"/>
                </a:solidFill>
                <a:latin typeface="Meiryo UI"/>
                <a:ea typeface="Meiryo UI"/>
              </a:rPr>
              <a:t>　　　　　データ転送時間：簡単なプロトタイプを構築して実測する予定</a:t>
            </a:r>
            <a:endParaRPr kumimoji="1" lang="en-US" altLang="ja-JP" i="0" u="none" strike="noStrike" kern="1200" cap="none" spc="0" normalizeH="0" baseline="0" noProof="0" dirty="0">
              <a:ln>
                <a:noFill/>
              </a:ln>
              <a:solidFill>
                <a:srgbClr val="000000"/>
              </a:solidFill>
              <a:effectLst/>
              <a:uLnTx/>
              <a:uFillTx/>
              <a:latin typeface="Meiryo UI"/>
              <a:ea typeface="Meiryo UI"/>
              <a:cs typeface="+mn-cs"/>
            </a:endParaRPr>
          </a:p>
        </p:txBody>
      </p:sp>
    </p:spTree>
    <p:extLst>
      <p:ext uri="{BB962C8B-B14F-4D97-AF65-F5344CB8AC3E}">
        <p14:creationId xmlns:p14="http://schemas.microsoft.com/office/powerpoint/2010/main" val="107513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28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07138E9-EB42-CDC6-E474-16A07D9C31A3}"/>
              </a:ext>
            </a:extLst>
          </p:cNvPr>
          <p:cNvSpPr>
            <a:spLocks noGrp="1"/>
          </p:cNvSpPr>
          <p:nvPr>
            <p:ph type="title"/>
          </p:nvPr>
        </p:nvSpPr>
        <p:spPr/>
        <p:txBody>
          <a:bodyPr/>
          <a:lstStyle/>
          <a:p>
            <a:r>
              <a:rPr kumimoji="1" lang="en-US" altLang="ja-JP" sz="2400" dirty="0"/>
              <a:t>DEFER: Distributed Edge Inference for Deep Neural Networks</a:t>
            </a:r>
            <a:endParaRPr kumimoji="1" lang="ja-JP" altLang="en-US" sz="2400" dirty="0"/>
          </a:p>
        </p:txBody>
      </p:sp>
      <p:pic>
        <p:nvPicPr>
          <p:cNvPr id="4" name="図 3">
            <a:extLst>
              <a:ext uri="{FF2B5EF4-FFF2-40B4-BE49-F238E27FC236}">
                <a16:creationId xmlns:a16="http://schemas.microsoft.com/office/drawing/2014/main" id="{B0CD3796-8689-F05F-9505-F20816BBAFC5}"/>
              </a:ext>
            </a:extLst>
          </p:cNvPr>
          <p:cNvPicPr>
            <a:picLocks noChangeAspect="1"/>
          </p:cNvPicPr>
          <p:nvPr/>
        </p:nvPicPr>
        <p:blipFill>
          <a:blip r:embed="rId2"/>
          <a:stretch>
            <a:fillRect/>
          </a:stretch>
        </p:blipFill>
        <p:spPr>
          <a:xfrm>
            <a:off x="347155" y="1274656"/>
            <a:ext cx="3699124" cy="5040000"/>
          </a:xfrm>
          <a:prstGeom prst="rect">
            <a:avLst/>
          </a:prstGeom>
        </p:spPr>
      </p:pic>
      <p:sp>
        <p:nvSpPr>
          <p:cNvPr id="6" name="テキスト ボックス 5">
            <a:extLst>
              <a:ext uri="{FF2B5EF4-FFF2-40B4-BE49-F238E27FC236}">
                <a16:creationId xmlns:a16="http://schemas.microsoft.com/office/drawing/2014/main" id="{905F0688-B26A-59DC-9707-67436CAD051F}"/>
              </a:ext>
            </a:extLst>
          </p:cNvPr>
          <p:cNvSpPr txBox="1"/>
          <p:nvPr/>
        </p:nvSpPr>
        <p:spPr>
          <a:xfrm>
            <a:off x="4662181" y="1274656"/>
            <a:ext cx="684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パーティション化されたモデルを作成・配布する</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Dispatcher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と</a:t>
            </a:r>
            <a:endParaRPr kumimoji="1" lang="en-US" altLang="ja-JP" sz="1600" b="0" i="0" u="none" strike="noStrike" kern="1200" cap="none" spc="0" normalizeH="0" baseline="0" noProof="0" dirty="0">
              <a:ln>
                <a:noFill/>
              </a:ln>
              <a:solidFill>
                <a:srgbClr val="0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　　それぞれのパーティションで推論計算を行う複数の</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Compute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により構成</a:t>
            </a:r>
          </a:p>
        </p:txBody>
      </p:sp>
      <p:sp>
        <p:nvSpPr>
          <p:cNvPr id="7" name="テキスト ボックス 6">
            <a:extLst>
              <a:ext uri="{FF2B5EF4-FFF2-40B4-BE49-F238E27FC236}">
                <a16:creationId xmlns:a16="http://schemas.microsoft.com/office/drawing/2014/main" id="{032EBB25-F532-2C82-2E9C-DE5D8F62D748}"/>
              </a:ext>
            </a:extLst>
          </p:cNvPr>
          <p:cNvSpPr txBox="1"/>
          <p:nvPr/>
        </p:nvSpPr>
        <p:spPr>
          <a:xfrm>
            <a:off x="4662181" y="1997507"/>
            <a:ext cx="720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モデルをレイヤー単位で分割している。サンプルコードでは、</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TensorFlow, </a:t>
            </a:r>
            <a:r>
              <a:rPr kumimoji="1" lang="en-US" altLang="ja-JP" sz="1600" b="0" i="0" u="none" strike="noStrike" kern="1200" cap="none" spc="0" normalizeH="0" baseline="0" noProof="0" dirty="0" err="1">
                <a:ln>
                  <a:noFill/>
                </a:ln>
                <a:solidFill>
                  <a:srgbClr val="000000"/>
                </a:solidFill>
                <a:effectLst/>
                <a:uLnTx/>
                <a:uFillTx/>
                <a:latin typeface="Meiryo UI"/>
                <a:ea typeface="Meiryo UI"/>
                <a:cs typeface="+mn-cs"/>
              </a:rPr>
              <a:t>Keras</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を用いてモデルの分割を実装</a:t>
            </a:r>
          </a:p>
        </p:txBody>
      </p:sp>
      <p:sp>
        <p:nvSpPr>
          <p:cNvPr id="8" name="テキスト ボックス 7">
            <a:extLst>
              <a:ext uri="{FF2B5EF4-FFF2-40B4-BE49-F238E27FC236}">
                <a16:creationId xmlns:a16="http://schemas.microsoft.com/office/drawing/2014/main" id="{57B8CEB4-7A94-5676-C415-E8AA907A6CB7}"/>
              </a:ext>
            </a:extLst>
          </p:cNvPr>
          <p:cNvSpPr txBox="1"/>
          <p:nvPr/>
        </p:nvSpPr>
        <p:spPr>
          <a:xfrm>
            <a:off x="4667000" y="2721285"/>
            <a:ext cx="666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Dispatcher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は各</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Compute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に対して、モデルのアーキテクチャ・重みパラメータ、次の</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Compute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の</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IP</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アドレスを送信</a:t>
            </a:r>
          </a:p>
        </p:txBody>
      </p:sp>
      <p:sp>
        <p:nvSpPr>
          <p:cNvPr id="9" name="テキスト ボックス 8">
            <a:extLst>
              <a:ext uri="{FF2B5EF4-FFF2-40B4-BE49-F238E27FC236}">
                <a16:creationId xmlns:a16="http://schemas.microsoft.com/office/drawing/2014/main" id="{C8F9D774-C782-8901-4412-B69C20681F67}"/>
              </a:ext>
            </a:extLst>
          </p:cNvPr>
          <p:cNvSpPr txBox="1"/>
          <p:nvPr/>
        </p:nvSpPr>
        <p:spPr>
          <a:xfrm>
            <a:off x="4662181" y="3437389"/>
            <a:ext cx="684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各</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Compute Node</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は、データの受信・デシリアライズ、推論モデルの実行、推論結果のシリアライズ・送信を順次繰り返して実行</a:t>
            </a:r>
          </a:p>
        </p:txBody>
      </p:sp>
      <p:sp>
        <p:nvSpPr>
          <p:cNvPr id="10" name="テキスト ボックス 9">
            <a:extLst>
              <a:ext uri="{FF2B5EF4-FFF2-40B4-BE49-F238E27FC236}">
                <a16:creationId xmlns:a16="http://schemas.microsoft.com/office/drawing/2014/main" id="{55C2A32D-3B53-9210-8036-8C7B0A888A91}"/>
              </a:ext>
            </a:extLst>
          </p:cNvPr>
          <p:cNvSpPr txBox="1"/>
          <p:nvPr/>
        </p:nvSpPr>
        <p:spPr>
          <a:xfrm>
            <a:off x="4667000" y="5003093"/>
            <a:ext cx="684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J"/>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単一のエッジデバイスによる推論と比較して、スループットは向上し、各デバイスのエネルギー消費は低減</a:t>
            </a:r>
          </a:p>
        </p:txBody>
      </p:sp>
      <p:sp>
        <p:nvSpPr>
          <p:cNvPr id="11" name="テキスト ボックス 10">
            <a:extLst>
              <a:ext uri="{FF2B5EF4-FFF2-40B4-BE49-F238E27FC236}">
                <a16:creationId xmlns:a16="http://schemas.microsoft.com/office/drawing/2014/main" id="{8B15FA43-1D20-8323-B4FF-921A1B1C2C99}"/>
              </a:ext>
            </a:extLst>
          </p:cNvPr>
          <p:cNvSpPr txBox="1"/>
          <p:nvPr/>
        </p:nvSpPr>
        <p:spPr>
          <a:xfrm>
            <a:off x="4662181" y="5721166"/>
            <a:ext cx="6840000"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モデルの分割は手動で行う。（複雑なモデルになると、計算量やデータ転送量を考慮した最適化が難しくなる可能性）</a:t>
            </a:r>
          </a:p>
        </p:txBody>
      </p:sp>
      <p:sp>
        <p:nvSpPr>
          <p:cNvPr id="2" name="テキスト ボックス 1">
            <a:extLst>
              <a:ext uri="{FF2B5EF4-FFF2-40B4-BE49-F238E27FC236}">
                <a16:creationId xmlns:a16="http://schemas.microsoft.com/office/drawing/2014/main" id="{31EAD3C8-4535-B282-2757-9EC59978DF51}"/>
              </a:ext>
            </a:extLst>
          </p:cNvPr>
          <p:cNvSpPr txBox="1"/>
          <p:nvPr/>
        </p:nvSpPr>
        <p:spPr>
          <a:xfrm>
            <a:off x="4662181" y="4162916"/>
            <a:ext cx="6840000"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評価実験はシミュレータ上で実施</a:t>
            </a:r>
            <a:r>
              <a:rPr kumimoji="1" lang="en-US" altLang="ja-JP" sz="1600" b="0" i="0" u="none" strike="noStrike" kern="1200" cap="none" spc="0" normalizeH="0" baseline="0" noProof="0" dirty="0">
                <a:ln>
                  <a:noFill/>
                </a:ln>
                <a:solidFill>
                  <a:srgbClr val="000000"/>
                </a:solidFill>
                <a:effectLst/>
                <a:uLnTx/>
                <a:uFillTx/>
                <a:latin typeface="Meiryo UI"/>
                <a:ea typeface="Meiryo UI"/>
                <a:cs typeface="+mn-cs"/>
              </a:rPr>
              <a:t>(</a:t>
            </a:r>
            <a:r>
              <a:rPr kumimoji="1" lang="it-IT" altLang="ja-JP" sz="1600" b="0" i="0" u="none" strike="noStrike" kern="1200" cap="none" spc="0" normalizeH="0" baseline="0" noProof="0" dirty="0">
                <a:ln>
                  <a:noFill/>
                </a:ln>
                <a:solidFill>
                  <a:srgbClr val="000000"/>
                </a:solidFill>
                <a:effectLst/>
                <a:uLnTx/>
                <a:uFillTx/>
                <a:latin typeface="Meiryo UI"/>
                <a:ea typeface="Meiryo UI"/>
                <a:cs typeface="+mn-cs"/>
              </a:rPr>
              <a:t>CORE Network Emulator</a:t>
            </a:r>
            <a:r>
              <a:rPr kumimoji="1" lang="ja-JP" altLang="en-US" sz="1600" b="0" i="0" u="none" strike="noStrike" kern="1200" cap="none" spc="0" normalizeH="0" baseline="0" noProof="0" dirty="0">
                <a:ln>
                  <a:noFill/>
                </a:ln>
                <a:solidFill>
                  <a:srgbClr val="000000"/>
                </a:solidFill>
                <a:effectLst/>
                <a:uLnTx/>
                <a:uFillTx/>
                <a:latin typeface="Meiryo UI"/>
                <a:ea typeface="Meiryo UI"/>
                <a:cs typeface="+mn-cs"/>
              </a:rPr>
              <a:t>を使用</a:t>
            </a:r>
            <a:r>
              <a:rPr kumimoji="1" lang="it-IT" altLang="ja-JP" sz="1600" b="0" i="0" u="none" strike="noStrike" kern="1200" cap="none" spc="0" normalizeH="0" baseline="0" noProof="0" dirty="0">
                <a:ln>
                  <a:noFill/>
                </a:ln>
                <a:solidFill>
                  <a:srgbClr val="000000"/>
                </a:solidFill>
                <a:effectLst/>
                <a:uLnTx/>
                <a:uFillTx/>
                <a:latin typeface="Meiryo UI"/>
                <a:ea typeface="Meiryo UI"/>
                <a:cs typeface="+mn-cs"/>
              </a:rPr>
              <a:t>)</a:t>
            </a:r>
            <a:endParaRPr kumimoji="1" lang="ja-JP" altLang="en-US" sz="1600" b="0" i="0" u="none" strike="noStrike" kern="1200" cap="none" spc="0" normalizeH="0" baseline="0" noProof="0" dirty="0">
              <a:ln>
                <a:noFill/>
              </a:ln>
              <a:solidFill>
                <a:srgbClr val="000000"/>
              </a:solidFill>
              <a:effectLst/>
              <a:uLnTx/>
              <a:uFillTx/>
              <a:latin typeface="Meiryo UI"/>
              <a:ea typeface="Meiryo UI"/>
              <a:cs typeface="+mn-cs"/>
            </a:endParaRPr>
          </a:p>
        </p:txBody>
      </p:sp>
    </p:spTree>
    <p:extLst>
      <p:ext uri="{BB962C8B-B14F-4D97-AF65-F5344CB8AC3E}">
        <p14:creationId xmlns:p14="http://schemas.microsoft.com/office/powerpoint/2010/main" val="702309411"/>
      </p:ext>
    </p:extLst>
  </p:cSld>
  <p:clrMapOvr>
    <a:masterClrMapping/>
  </p:clrMapOvr>
</p:sld>
</file>

<file path=ppt/theme/theme1.xml><?xml version="1.0" encoding="utf-8"?>
<a:theme xmlns:a="http://schemas.openxmlformats.org/drawingml/2006/main" name="Office テーマ">
  <a:themeElements>
    <a:clrScheme name="nikon">
      <a:dk1>
        <a:srgbClr val="000000"/>
      </a:dk1>
      <a:lt1>
        <a:srgbClr val="FFFFFF"/>
      </a:lt1>
      <a:dk2>
        <a:srgbClr val="666666"/>
      </a:dk2>
      <a:lt2>
        <a:srgbClr val="FFE600"/>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ikon_ui">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nikon">
      <a:dk1>
        <a:srgbClr val="000000"/>
      </a:dk1>
      <a:lt1>
        <a:srgbClr val="FFFFFF"/>
      </a:lt1>
      <a:dk2>
        <a:srgbClr val="666666"/>
      </a:dk2>
      <a:lt2>
        <a:srgbClr val="FFE600"/>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ikon_ui">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nikon">
      <a:dk1>
        <a:srgbClr val="000000"/>
      </a:dk1>
      <a:lt1>
        <a:srgbClr val="FFFFFF"/>
      </a:lt1>
      <a:dk2>
        <a:srgbClr val="666666"/>
      </a:dk2>
      <a:lt2>
        <a:srgbClr val="FFE600"/>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ikon_ui">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DFA03F207686342900F32DC6C4AB069" ma:contentTypeVersion="12" ma:contentTypeDescription="新しいドキュメントを作成します。" ma:contentTypeScope="" ma:versionID="0bf3e734e046a4dc581a56a709925555">
  <xsd:schema xmlns:xsd="http://www.w3.org/2001/XMLSchema" xmlns:xs="http://www.w3.org/2001/XMLSchema" xmlns:p="http://schemas.microsoft.com/office/2006/metadata/properties" xmlns:ns2="b8c01a1b-23eb-46fb-88f8-89345de857ed" xmlns:ns3="e3cf1c0a-aa80-4015-9d7a-3c873ef8bfd3" targetNamespace="http://schemas.microsoft.com/office/2006/metadata/properties" ma:root="true" ma:fieldsID="49535c45174b55620d48bfa1b41f7ec0" ns2:_="" ns3:_="">
    <xsd:import namespace="b8c01a1b-23eb-46fb-88f8-89345de857ed"/>
    <xsd:import namespace="e3cf1c0a-aa80-4015-9d7a-3c873ef8bfd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c01a1b-23eb-46fb-88f8-89345de857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c6c4e254-584e-46bb-83ba-240bea731eac"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cf1c0a-aa80-4015-9d7a-3c873ef8bfd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b6d3fb6-dd24-4288-890e-3b0b71439d4d}" ma:internalName="TaxCatchAll" ma:showField="CatchAllData" ma:web="e3cf1c0a-aa80-4015-9d7a-3c873ef8bf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59EA3E-39A0-42E9-BC9A-F24B3802C0DC}">
  <ds:schemaRefs>
    <ds:schemaRef ds:uri="http://schemas.microsoft.com/sharepoint/v3/contenttype/forms"/>
  </ds:schemaRefs>
</ds:datastoreItem>
</file>

<file path=customXml/itemProps2.xml><?xml version="1.0" encoding="utf-8"?>
<ds:datastoreItem xmlns:ds="http://schemas.openxmlformats.org/officeDocument/2006/customXml" ds:itemID="{31E762F5-5D5A-44BB-8B97-31CCEED483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c01a1b-23eb-46fb-88f8-89345de857ed"/>
    <ds:schemaRef ds:uri="e3cf1c0a-aa80-4015-9d7a-3c873ef8bf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3542</TotalTime>
  <Words>923</Words>
  <Application>Microsoft Office PowerPoint</Application>
  <PresentationFormat>ワイド画面</PresentationFormat>
  <Paragraphs>106</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3</vt:i4>
      </vt:variant>
      <vt:variant>
        <vt:lpstr>スライド タイトル</vt:lpstr>
      </vt:variant>
      <vt:variant>
        <vt:i4>7</vt:i4>
      </vt:variant>
    </vt:vector>
  </HeadingPairs>
  <TitlesOfParts>
    <vt:vector size="14" baseType="lpstr">
      <vt:lpstr>Meiryo UI</vt:lpstr>
      <vt:lpstr>游ゴシック</vt:lpstr>
      <vt:lpstr>Arial</vt:lpstr>
      <vt:lpstr>Wingdings</vt:lpstr>
      <vt:lpstr>Office テーマ</vt:lpstr>
      <vt:lpstr>1_Office テーマ</vt:lpstr>
      <vt:lpstr>2_Office テーマ</vt:lpstr>
      <vt:lpstr>コンピュータマインド様打ち合わせ</vt:lpstr>
      <vt:lpstr>3Q依頼事項</vt:lpstr>
      <vt:lpstr>3Q依頼事項</vt:lpstr>
      <vt:lpstr>3Q依頼事項</vt:lpstr>
      <vt:lpstr>4Q依頼事項（予定）</vt:lpstr>
      <vt:lpstr>PowerPoint プレゼンテーション</vt:lpstr>
      <vt:lpstr>DEFER: Distributed Edge Inference for Deep Neural Networks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c:description/>
  <cp:lastModifiedBy>大場 誠司</cp:lastModifiedBy>
  <cp:revision>87</cp:revision>
  <dcterms:created xsi:type="dcterms:W3CDTF">2019-03-29T05:34:34Z</dcterms:created>
  <dcterms:modified xsi:type="dcterms:W3CDTF">2023-10-10T06:15:18Z</dcterms:modified>
  <cp:category/>
</cp:coreProperties>
</file>