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4"/>
  </p:notesMasterIdLst>
  <p:handoutMasterIdLst>
    <p:handoutMasterId r:id="rId35"/>
  </p:handoutMasterIdLst>
  <p:sldIdLst>
    <p:sldId id="265" r:id="rId5"/>
    <p:sldId id="856" r:id="rId6"/>
    <p:sldId id="1014" r:id="rId7"/>
    <p:sldId id="1021" r:id="rId8"/>
    <p:sldId id="1031" r:id="rId9"/>
    <p:sldId id="1033" r:id="rId10"/>
    <p:sldId id="1045" r:id="rId11"/>
    <p:sldId id="1017" r:id="rId12"/>
    <p:sldId id="1032" r:id="rId13"/>
    <p:sldId id="1030" r:id="rId14"/>
    <p:sldId id="1018" r:id="rId15"/>
    <p:sldId id="1022" r:id="rId16"/>
    <p:sldId id="1046" r:id="rId17"/>
    <p:sldId id="1047" r:id="rId18"/>
    <p:sldId id="1048" r:id="rId19"/>
    <p:sldId id="1024" r:id="rId20"/>
    <p:sldId id="1023" r:id="rId21"/>
    <p:sldId id="1025" r:id="rId22"/>
    <p:sldId id="1035" r:id="rId23"/>
    <p:sldId id="1036" r:id="rId24"/>
    <p:sldId id="1037" r:id="rId25"/>
    <p:sldId id="1049" r:id="rId26"/>
    <p:sldId id="1039" r:id="rId27"/>
    <p:sldId id="1040" r:id="rId28"/>
    <p:sldId id="1041" r:id="rId29"/>
    <p:sldId id="1042" r:id="rId30"/>
    <p:sldId id="1044" r:id="rId31"/>
    <p:sldId id="1043" r:id="rId32"/>
    <p:sldId id="269" r:id="rId33"/>
  </p:sldIdLst>
  <p:sldSz cx="12192000" cy="6858000"/>
  <p:notesSz cx="7099300" cy="10234613"/>
  <p:defaultTextStyle>
    <a:defPPr>
      <a:defRPr lang="ja-JP"/>
    </a:defPPr>
    <a:lvl1pPr marL="0" algn="l" defTabSz="1000793" rtl="0" eaLnBrk="1" latinLnBrk="0" hangingPunct="1">
      <a:defRPr kumimoji="1" sz="1969" kern="1200">
        <a:solidFill>
          <a:schemeClr val="tx1"/>
        </a:solidFill>
        <a:latin typeface="+mn-lt"/>
        <a:ea typeface="+mn-ea"/>
        <a:cs typeface="+mn-cs"/>
      </a:defRPr>
    </a:lvl1pPr>
    <a:lvl2pPr marL="500397" algn="l" defTabSz="1000793" rtl="0" eaLnBrk="1" latinLnBrk="0" hangingPunct="1">
      <a:defRPr kumimoji="1" sz="1969" kern="1200">
        <a:solidFill>
          <a:schemeClr val="tx1"/>
        </a:solidFill>
        <a:latin typeface="+mn-lt"/>
        <a:ea typeface="+mn-ea"/>
        <a:cs typeface="+mn-cs"/>
      </a:defRPr>
    </a:lvl2pPr>
    <a:lvl3pPr marL="1000793" algn="l" defTabSz="1000793" rtl="0" eaLnBrk="1" latinLnBrk="0" hangingPunct="1">
      <a:defRPr kumimoji="1" sz="1969" kern="1200">
        <a:solidFill>
          <a:schemeClr val="tx1"/>
        </a:solidFill>
        <a:latin typeface="+mn-lt"/>
        <a:ea typeface="+mn-ea"/>
        <a:cs typeface="+mn-cs"/>
      </a:defRPr>
    </a:lvl3pPr>
    <a:lvl4pPr marL="1501189" algn="l" defTabSz="1000793" rtl="0" eaLnBrk="1" latinLnBrk="0" hangingPunct="1">
      <a:defRPr kumimoji="1" sz="1969" kern="1200">
        <a:solidFill>
          <a:schemeClr val="tx1"/>
        </a:solidFill>
        <a:latin typeface="+mn-lt"/>
        <a:ea typeface="+mn-ea"/>
        <a:cs typeface="+mn-cs"/>
      </a:defRPr>
    </a:lvl4pPr>
    <a:lvl5pPr marL="2001585" algn="l" defTabSz="1000793" rtl="0" eaLnBrk="1" latinLnBrk="0" hangingPunct="1">
      <a:defRPr kumimoji="1" sz="1969" kern="1200">
        <a:solidFill>
          <a:schemeClr val="tx1"/>
        </a:solidFill>
        <a:latin typeface="+mn-lt"/>
        <a:ea typeface="+mn-ea"/>
        <a:cs typeface="+mn-cs"/>
      </a:defRPr>
    </a:lvl5pPr>
    <a:lvl6pPr marL="2501982" algn="l" defTabSz="1000793" rtl="0" eaLnBrk="1" latinLnBrk="0" hangingPunct="1">
      <a:defRPr kumimoji="1" sz="1969" kern="1200">
        <a:solidFill>
          <a:schemeClr val="tx1"/>
        </a:solidFill>
        <a:latin typeface="+mn-lt"/>
        <a:ea typeface="+mn-ea"/>
        <a:cs typeface="+mn-cs"/>
      </a:defRPr>
    </a:lvl6pPr>
    <a:lvl7pPr marL="3002378" algn="l" defTabSz="1000793" rtl="0" eaLnBrk="1" latinLnBrk="0" hangingPunct="1">
      <a:defRPr kumimoji="1" sz="1969" kern="1200">
        <a:solidFill>
          <a:schemeClr val="tx1"/>
        </a:solidFill>
        <a:latin typeface="+mn-lt"/>
        <a:ea typeface="+mn-ea"/>
        <a:cs typeface="+mn-cs"/>
      </a:defRPr>
    </a:lvl7pPr>
    <a:lvl8pPr marL="3502775" algn="l" defTabSz="1000793" rtl="0" eaLnBrk="1" latinLnBrk="0" hangingPunct="1">
      <a:defRPr kumimoji="1" sz="1969" kern="1200">
        <a:solidFill>
          <a:schemeClr val="tx1"/>
        </a:solidFill>
        <a:latin typeface="+mn-lt"/>
        <a:ea typeface="+mn-ea"/>
        <a:cs typeface="+mn-cs"/>
      </a:defRPr>
    </a:lvl8pPr>
    <a:lvl9pPr marL="4003171" algn="l" defTabSz="1000793" rtl="0" eaLnBrk="1" latinLnBrk="0" hangingPunct="1">
      <a:defRPr kumimoji="1" sz="19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0C0"/>
    <a:srgbClr val="FF0000"/>
    <a:srgbClr val="00FF00"/>
    <a:srgbClr val="2B91AF"/>
    <a:srgbClr val="F2F2F2"/>
    <a:srgbClr val="525252"/>
    <a:srgbClr val="000000"/>
    <a:srgbClr val="FFFFDD"/>
    <a:srgbClr val="008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87798" autoAdjust="0"/>
  </p:normalViewPr>
  <p:slideViewPr>
    <p:cSldViewPr snapToGrid="0">
      <p:cViewPr varScale="1">
        <p:scale>
          <a:sx n="59" d="100"/>
          <a:sy n="59" d="100"/>
        </p:scale>
        <p:origin x="1028"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12" y="8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58688D3-BA35-4390-94C2-30CDBB736216}"/>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44C5D87-C1A3-4A53-B222-A3481B5D6573}"/>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7F149B6-72FD-48DC-B830-639313C6A2D0}" type="datetimeFigureOut">
              <a:rPr kumimoji="1" lang="ja-JP" altLang="en-US" smtClean="0"/>
              <a:t>2023/12/20</a:t>
            </a:fld>
            <a:endParaRPr kumimoji="1" lang="ja-JP" altLang="en-US"/>
          </a:p>
        </p:txBody>
      </p:sp>
      <p:sp>
        <p:nvSpPr>
          <p:cNvPr id="4" name="フッター プレースホルダー 3">
            <a:extLst>
              <a:ext uri="{FF2B5EF4-FFF2-40B4-BE49-F238E27FC236}">
                <a16:creationId xmlns:a16="http://schemas.microsoft.com/office/drawing/2014/main" id="{8160950F-1AF2-4111-881B-D7DCFF5F5424}"/>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B483ADB-387C-4F4C-A7FA-67538F30242C}"/>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C598489E-A2A7-4476-9198-205B011A25B1}" type="slidenum">
              <a:rPr kumimoji="1" lang="ja-JP" altLang="en-US" smtClean="0"/>
              <a:t>‹#›</a:t>
            </a:fld>
            <a:endParaRPr kumimoji="1" lang="ja-JP" altLang="en-US"/>
          </a:p>
        </p:txBody>
      </p:sp>
    </p:spTree>
    <p:extLst>
      <p:ext uri="{BB962C8B-B14F-4D97-AF65-F5344CB8AC3E}">
        <p14:creationId xmlns:p14="http://schemas.microsoft.com/office/powerpoint/2010/main" val="90195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7C12851-3109-4739-BEB8-903908018599}" type="datetimeFigureOut">
              <a:rPr kumimoji="1" lang="ja-JP" altLang="en-US" smtClean="0"/>
              <a:t>2023/12/20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1D73523-41ED-47A6-87AA-39ABBA3F9C24}" type="slidenum">
              <a:rPr kumimoji="1" lang="ja-JP" altLang="en-US" smtClean="0"/>
              <a:t>‹#›</a:t>
            </a:fld>
            <a:endParaRPr kumimoji="1" lang="ja-JP" altLang="en-US"/>
          </a:p>
        </p:txBody>
      </p:sp>
    </p:spTree>
    <p:extLst>
      <p:ext uri="{BB962C8B-B14F-4D97-AF65-F5344CB8AC3E}">
        <p14:creationId xmlns:p14="http://schemas.microsoft.com/office/powerpoint/2010/main" val="452108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a:t>
            </a:fld>
            <a:endParaRPr kumimoji="1" lang="ja-JP" altLang="en-US"/>
          </a:p>
        </p:txBody>
      </p:sp>
    </p:spTree>
    <p:extLst>
      <p:ext uri="{BB962C8B-B14F-4D97-AF65-F5344CB8AC3E}">
        <p14:creationId xmlns:p14="http://schemas.microsoft.com/office/powerpoint/2010/main" val="147288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10</a:t>
            </a:fld>
            <a:endParaRPr kumimoji="1" lang="ja-JP" altLang="en-US"/>
          </a:p>
        </p:txBody>
      </p:sp>
    </p:spTree>
    <p:extLst>
      <p:ext uri="{BB962C8B-B14F-4D97-AF65-F5344CB8AC3E}">
        <p14:creationId xmlns:p14="http://schemas.microsoft.com/office/powerpoint/2010/main" val="1446261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11</a:t>
            </a:fld>
            <a:endParaRPr kumimoji="1" lang="ja-JP" altLang="en-US"/>
          </a:p>
        </p:txBody>
      </p:sp>
    </p:spTree>
    <p:extLst>
      <p:ext uri="{BB962C8B-B14F-4D97-AF65-F5344CB8AC3E}">
        <p14:creationId xmlns:p14="http://schemas.microsoft.com/office/powerpoint/2010/main" val="3281649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12</a:t>
            </a:fld>
            <a:endParaRPr kumimoji="1" lang="ja-JP" altLang="en-US"/>
          </a:p>
        </p:txBody>
      </p:sp>
    </p:spTree>
    <p:extLst>
      <p:ext uri="{BB962C8B-B14F-4D97-AF65-F5344CB8AC3E}">
        <p14:creationId xmlns:p14="http://schemas.microsoft.com/office/powerpoint/2010/main" val="232942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13</a:t>
            </a:fld>
            <a:endParaRPr kumimoji="1" lang="ja-JP" altLang="en-US"/>
          </a:p>
        </p:txBody>
      </p:sp>
    </p:spTree>
    <p:extLst>
      <p:ext uri="{BB962C8B-B14F-4D97-AF65-F5344CB8AC3E}">
        <p14:creationId xmlns:p14="http://schemas.microsoft.com/office/powerpoint/2010/main" val="1355794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14</a:t>
            </a:fld>
            <a:endParaRPr kumimoji="1" lang="ja-JP" altLang="en-US"/>
          </a:p>
        </p:txBody>
      </p:sp>
    </p:spTree>
    <p:extLst>
      <p:ext uri="{BB962C8B-B14F-4D97-AF65-F5344CB8AC3E}">
        <p14:creationId xmlns:p14="http://schemas.microsoft.com/office/powerpoint/2010/main" val="3113233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15</a:t>
            </a:fld>
            <a:endParaRPr kumimoji="1" lang="ja-JP" altLang="en-US"/>
          </a:p>
        </p:txBody>
      </p:sp>
    </p:spTree>
    <p:extLst>
      <p:ext uri="{BB962C8B-B14F-4D97-AF65-F5344CB8AC3E}">
        <p14:creationId xmlns:p14="http://schemas.microsoft.com/office/powerpoint/2010/main" val="2249036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16</a:t>
            </a:fld>
            <a:endParaRPr kumimoji="1" lang="ja-JP" altLang="en-US"/>
          </a:p>
        </p:txBody>
      </p:sp>
    </p:spTree>
    <p:extLst>
      <p:ext uri="{BB962C8B-B14F-4D97-AF65-F5344CB8AC3E}">
        <p14:creationId xmlns:p14="http://schemas.microsoft.com/office/powerpoint/2010/main" val="849176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17</a:t>
            </a:fld>
            <a:endParaRPr kumimoji="1" lang="ja-JP" altLang="en-US"/>
          </a:p>
        </p:txBody>
      </p:sp>
    </p:spTree>
    <p:extLst>
      <p:ext uri="{BB962C8B-B14F-4D97-AF65-F5344CB8AC3E}">
        <p14:creationId xmlns:p14="http://schemas.microsoft.com/office/powerpoint/2010/main" val="1637081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18</a:t>
            </a:fld>
            <a:endParaRPr kumimoji="1" lang="ja-JP" altLang="en-US"/>
          </a:p>
        </p:txBody>
      </p:sp>
    </p:spTree>
    <p:extLst>
      <p:ext uri="{BB962C8B-B14F-4D97-AF65-F5344CB8AC3E}">
        <p14:creationId xmlns:p14="http://schemas.microsoft.com/office/powerpoint/2010/main" val="2893910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19</a:t>
            </a:fld>
            <a:endParaRPr kumimoji="1" lang="ja-JP" altLang="en-US"/>
          </a:p>
        </p:txBody>
      </p:sp>
    </p:spTree>
    <p:extLst>
      <p:ext uri="{BB962C8B-B14F-4D97-AF65-F5344CB8AC3E}">
        <p14:creationId xmlns:p14="http://schemas.microsoft.com/office/powerpoint/2010/main" val="4131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a:t>
            </a:fld>
            <a:endParaRPr kumimoji="1" lang="ja-JP" altLang="en-US"/>
          </a:p>
        </p:txBody>
      </p:sp>
    </p:spTree>
    <p:extLst>
      <p:ext uri="{BB962C8B-B14F-4D97-AF65-F5344CB8AC3E}">
        <p14:creationId xmlns:p14="http://schemas.microsoft.com/office/powerpoint/2010/main" val="3286916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20</a:t>
            </a:fld>
            <a:endParaRPr kumimoji="1" lang="ja-JP" altLang="en-US"/>
          </a:p>
        </p:txBody>
      </p:sp>
    </p:spTree>
    <p:extLst>
      <p:ext uri="{BB962C8B-B14F-4D97-AF65-F5344CB8AC3E}">
        <p14:creationId xmlns:p14="http://schemas.microsoft.com/office/powerpoint/2010/main" val="375112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21</a:t>
            </a:fld>
            <a:endParaRPr kumimoji="1" lang="ja-JP" altLang="en-US"/>
          </a:p>
        </p:txBody>
      </p:sp>
    </p:spTree>
    <p:extLst>
      <p:ext uri="{BB962C8B-B14F-4D97-AF65-F5344CB8AC3E}">
        <p14:creationId xmlns:p14="http://schemas.microsoft.com/office/powerpoint/2010/main" val="3505151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22</a:t>
            </a:fld>
            <a:endParaRPr kumimoji="1" lang="ja-JP" altLang="en-US"/>
          </a:p>
        </p:txBody>
      </p:sp>
    </p:spTree>
    <p:extLst>
      <p:ext uri="{BB962C8B-B14F-4D97-AF65-F5344CB8AC3E}">
        <p14:creationId xmlns:p14="http://schemas.microsoft.com/office/powerpoint/2010/main" val="628109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23</a:t>
            </a:fld>
            <a:endParaRPr kumimoji="1" lang="ja-JP" altLang="en-US"/>
          </a:p>
        </p:txBody>
      </p:sp>
    </p:spTree>
    <p:extLst>
      <p:ext uri="{BB962C8B-B14F-4D97-AF65-F5344CB8AC3E}">
        <p14:creationId xmlns:p14="http://schemas.microsoft.com/office/powerpoint/2010/main" val="1215502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24</a:t>
            </a:fld>
            <a:endParaRPr kumimoji="1" lang="ja-JP" altLang="en-US"/>
          </a:p>
        </p:txBody>
      </p:sp>
    </p:spTree>
    <p:extLst>
      <p:ext uri="{BB962C8B-B14F-4D97-AF65-F5344CB8AC3E}">
        <p14:creationId xmlns:p14="http://schemas.microsoft.com/office/powerpoint/2010/main" val="359180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25</a:t>
            </a:fld>
            <a:endParaRPr kumimoji="1" lang="ja-JP" altLang="en-US"/>
          </a:p>
        </p:txBody>
      </p:sp>
    </p:spTree>
    <p:extLst>
      <p:ext uri="{BB962C8B-B14F-4D97-AF65-F5344CB8AC3E}">
        <p14:creationId xmlns:p14="http://schemas.microsoft.com/office/powerpoint/2010/main" val="1046900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26</a:t>
            </a:fld>
            <a:endParaRPr kumimoji="1" lang="ja-JP" altLang="en-US"/>
          </a:p>
        </p:txBody>
      </p:sp>
    </p:spTree>
    <p:extLst>
      <p:ext uri="{BB962C8B-B14F-4D97-AF65-F5344CB8AC3E}">
        <p14:creationId xmlns:p14="http://schemas.microsoft.com/office/powerpoint/2010/main" val="3937140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27</a:t>
            </a:fld>
            <a:endParaRPr kumimoji="1" lang="ja-JP" altLang="en-US"/>
          </a:p>
        </p:txBody>
      </p:sp>
    </p:spTree>
    <p:extLst>
      <p:ext uri="{BB962C8B-B14F-4D97-AF65-F5344CB8AC3E}">
        <p14:creationId xmlns:p14="http://schemas.microsoft.com/office/powerpoint/2010/main" val="764592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28</a:t>
            </a:fld>
            <a:endParaRPr kumimoji="1" lang="ja-JP" altLang="en-US"/>
          </a:p>
        </p:txBody>
      </p:sp>
    </p:spTree>
    <p:extLst>
      <p:ext uri="{BB962C8B-B14F-4D97-AF65-F5344CB8AC3E}">
        <p14:creationId xmlns:p14="http://schemas.microsoft.com/office/powerpoint/2010/main" val="1092247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3</a:t>
            </a:fld>
            <a:endParaRPr kumimoji="1" lang="ja-JP" altLang="en-US"/>
          </a:p>
        </p:txBody>
      </p:sp>
    </p:spTree>
    <p:extLst>
      <p:ext uri="{BB962C8B-B14F-4D97-AF65-F5344CB8AC3E}">
        <p14:creationId xmlns:p14="http://schemas.microsoft.com/office/powerpoint/2010/main" val="34187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4</a:t>
            </a:fld>
            <a:endParaRPr kumimoji="1" lang="ja-JP" altLang="en-US"/>
          </a:p>
        </p:txBody>
      </p:sp>
    </p:spTree>
    <p:extLst>
      <p:ext uri="{BB962C8B-B14F-4D97-AF65-F5344CB8AC3E}">
        <p14:creationId xmlns:p14="http://schemas.microsoft.com/office/powerpoint/2010/main" val="341942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5</a:t>
            </a:fld>
            <a:endParaRPr kumimoji="1" lang="ja-JP" altLang="en-US"/>
          </a:p>
        </p:txBody>
      </p:sp>
    </p:spTree>
    <p:extLst>
      <p:ext uri="{BB962C8B-B14F-4D97-AF65-F5344CB8AC3E}">
        <p14:creationId xmlns:p14="http://schemas.microsoft.com/office/powerpoint/2010/main" val="207166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6</a:t>
            </a:fld>
            <a:endParaRPr kumimoji="1" lang="ja-JP" altLang="en-US"/>
          </a:p>
        </p:txBody>
      </p:sp>
    </p:spTree>
    <p:extLst>
      <p:ext uri="{BB962C8B-B14F-4D97-AF65-F5344CB8AC3E}">
        <p14:creationId xmlns:p14="http://schemas.microsoft.com/office/powerpoint/2010/main" val="193950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7</a:t>
            </a:fld>
            <a:endParaRPr kumimoji="1" lang="ja-JP" altLang="en-US"/>
          </a:p>
        </p:txBody>
      </p:sp>
    </p:spTree>
    <p:extLst>
      <p:ext uri="{BB962C8B-B14F-4D97-AF65-F5344CB8AC3E}">
        <p14:creationId xmlns:p14="http://schemas.microsoft.com/office/powerpoint/2010/main" val="52286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8</a:t>
            </a:fld>
            <a:endParaRPr kumimoji="1" lang="ja-JP" altLang="en-US"/>
          </a:p>
        </p:txBody>
      </p:sp>
    </p:spTree>
    <p:extLst>
      <p:ext uri="{BB962C8B-B14F-4D97-AF65-F5344CB8AC3E}">
        <p14:creationId xmlns:p14="http://schemas.microsoft.com/office/powerpoint/2010/main" val="61566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9</a:t>
            </a:fld>
            <a:endParaRPr kumimoji="1" lang="ja-JP" altLang="en-US"/>
          </a:p>
        </p:txBody>
      </p:sp>
    </p:spTree>
    <p:extLst>
      <p:ext uri="{BB962C8B-B14F-4D97-AF65-F5344CB8AC3E}">
        <p14:creationId xmlns:p14="http://schemas.microsoft.com/office/powerpoint/2010/main" val="1930082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solidFill>
          <a:schemeClr val="bg1">
            <a:lumMod val="95000"/>
            <a:alpha val="99000"/>
          </a:schemeClr>
        </a:solidFill>
        <a:effectLst/>
      </p:bgPr>
    </p:bg>
    <p:spTree>
      <p:nvGrpSpPr>
        <p:cNvPr id="1" name=""/>
        <p:cNvGrpSpPr/>
        <p:nvPr/>
      </p:nvGrpSpPr>
      <p:grpSpPr>
        <a:xfrm>
          <a:off x="0" y="0"/>
          <a:ext cx="0" cy="0"/>
          <a:chOff x="0" y="0"/>
          <a:chExt cx="0" cy="0"/>
        </a:xfrm>
      </p:grpSpPr>
      <p:sp>
        <p:nvSpPr>
          <p:cNvPr id="14" name="タイトル 1"/>
          <p:cNvSpPr>
            <a:spLocks noGrp="1"/>
          </p:cNvSpPr>
          <p:nvPr>
            <p:ph type="ctrTitle" hasCustomPrompt="1"/>
          </p:nvPr>
        </p:nvSpPr>
        <p:spPr>
          <a:xfrm>
            <a:off x="623455" y="1412776"/>
            <a:ext cx="10734455" cy="2016223"/>
          </a:xfrm>
          <a:ln>
            <a:noFill/>
          </a:ln>
        </p:spPr>
        <p:txBody>
          <a:bodyPr anchor="b" anchorCtr="1">
            <a:normAutofit/>
          </a:bodyPr>
          <a:lstStyle>
            <a:lvl1pPr algn="ctr">
              <a:defRPr sz="4200">
                <a:solidFill>
                  <a:srgbClr val="525252"/>
                </a:solidFill>
                <a:latin typeface="Noto Sans CJK JP" panose="020B0500000000000000" pitchFamily="34" charset="-128"/>
                <a:ea typeface="Noto Sans CJK JP" panose="020B0500000000000000" pitchFamily="34" charset="-128"/>
              </a:defRPr>
            </a:lvl1pPr>
          </a:lstStyle>
          <a:p>
            <a:r>
              <a:rPr kumimoji="1" lang="ja-JP" altLang="en-US"/>
              <a:t>マスター タイトルの書式設定</a:t>
            </a:r>
          </a:p>
        </p:txBody>
      </p:sp>
      <p:sp>
        <p:nvSpPr>
          <p:cNvPr id="15" name="サブタイトル 2"/>
          <p:cNvSpPr>
            <a:spLocks noGrp="1"/>
          </p:cNvSpPr>
          <p:nvPr>
            <p:ph type="subTitle" idx="1" hasCustomPrompt="1"/>
          </p:nvPr>
        </p:nvSpPr>
        <p:spPr>
          <a:xfrm>
            <a:off x="4428892" y="3802330"/>
            <a:ext cx="3123579" cy="466228"/>
          </a:xfrm>
        </p:spPr>
        <p:txBody>
          <a:bodyPr>
            <a:normAutofit/>
          </a:bodyPr>
          <a:lstStyle>
            <a:lvl1pPr marL="0" indent="0" algn="ctr">
              <a:buNone/>
              <a:defRPr sz="1800">
                <a:solidFill>
                  <a:srgbClr val="828282"/>
                </a:solidFill>
                <a:latin typeface="Noto Sans CJK JP" panose="020B0500000000000000" pitchFamily="34" charset="-128"/>
                <a:ea typeface="Noto Sans CJK JP" panose="020B0500000000000000" pitchFamily="34" charset="-128"/>
              </a:defRPr>
            </a:lvl1pPr>
            <a:lvl2pPr marL="640035" indent="0" algn="ctr">
              <a:buNone/>
              <a:defRPr>
                <a:solidFill>
                  <a:schemeClr val="tx1">
                    <a:tint val="75000"/>
                  </a:schemeClr>
                </a:solidFill>
              </a:defRPr>
            </a:lvl2pPr>
            <a:lvl3pPr marL="1280068" indent="0" algn="ctr">
              <a:buNone/>
              <a:defRPr>
                <a:solidFill>
                  <a:schemeClr val="tx1">
                    <a:tint val="75000"/>
                  </a:schemeClr>
                </a:solidFill>
              </a:defRPr>
            </a:lvl3pPr>
            <a:lvl4pPr marL="1920103" indent="0" algn="ctr">
              <a:buNone/>
              <a:defRPr>
                <a:solidFill>
                  <a:schemeClr val="tx1">
                    <a:tint val="75000"/>
                  </a:schemeClr>
                </a:solidFill>
              </a:defRPr>
            </a:lvl4pPr>
            <a:lvl5pPr marL="2560136" indent="0" algn="ctr">
              <a:buNone/>
              <a:defRPr>
                <a:solidFill>
                  <a:schemeClr val="tx1">
                    <a:tint val="75000"/>
                  </a:schemeClr>
                </a:solidFill>
              </a:defRPr>
            </a:lvl5pPr>
            <a:lvl6pPr marL="3200171" indent="0" algn="ctr">
              <a:buNone/>
              <a:defRPr>
                <a:solidFill>
                  <a:schemeClr val="tx1">
                    <a:tint val="75000"/>
                  </a:schemeClr>
                </a:solidFill>
              </a:defRPr>
            </a:lvl6pPr>
            <a:lvl7pPr marL="3840206" indent="0" algn="ctr">
              <a:buNone/>
              <a:defRPr>
                <a:solidFill>
                  <a:schemeClr val="tx1">
                    <a:tint val="75000"/>
                  </a:schemeClr>
                </a:solidFill>
              </a:defRPr>
            </a:lvl7pPr>
            <a:lvl8pPr marL="4480240" indent="0" algn="ctr">
              <a:buNone/>
              <a:defRPr>
                <a:solidFill>
                  <a:schemeClr val="tx1">
                    <a:tint val="75000"/>
                  </a:schemeClr>
                </a:solidFill>
              </a:defRPr>
            </a:lvl8pPr>
            <a:lvl9pPr marL="5120274" indent="0" algn="ctr">
              <a:buNone/>
              <a:defRPr>
                <a:solidFill>
                  <a:schemeClr val="tx1">
                    <a:tint val="75000"/>
                  </a:schemeClr>
                </a:solidFill>
              </a:defRPr>
            </a:lvl9pPr>
          </a:lstStyle>
          <a:p>
            <a:r>
              <a:rPr kumimoji="1" lang="en-US" altLang="ja-JP"/>
              <a:t>2018</a:t>
            </a:r>
            <a:r>
              <a:rPr kumimoji="1" lang="ja-JP" altLang="en-US"/>
              <a:t>年</a:t>
            </a:r>
            <a:r>
              <a:rPr kumimoji="1" lang="en-US" altLang="ja-JP"/>
              <a:t>5</a:t>
            </a:r>
            <a:r>
              <a:rPr kumimoji="1" lang="ja-JP" altLang="en-US"/>
              <a:t>月</a:t>
            </a:r>
            <a:r>
              <a:rPr kumimoji="1" lang="en-US" altLang="ja-JP"/>
              <a:t>9</a:t>
            </a:r>
            <a:r>
              <a:rPr kumimoji="1" lang="ja-JP" altLang="en-US"/>
              <a:t>日</a:t>
            </a:r>
          </a:p>
        </p:txBody>
      </p:sp>
      <p:grpSp>
        <p:nvGrpSpPr>
          <p:cNvPr id="19" name="Group 18">
            <a:extLst>
              <a:ext uri="{FF2B5EF4-FFF2-40B4-BE49-F238E27FC236}">
                <a16:creationId xmlns:a16="http://schemas.microsoft.com/office/drawing/2014/main" id="{1156B7C6-873A-8645-99F9-F2F3C8BBA04D}"/>
              </a:ext>
            </a:extLst>
          </p:cNvPr>
          <p:cNvGrpSpPr/>
          <p:nvPr userDrawn="1"/>
        </p:nvGrpSpPr>
        <p:grpSpPr>
          <a:xfrm>
            <a:off x="-5" y="1"/>
            <a:ext cx="3358113" cy="1484783"/>
            <a:chOff x="-5" y="1"/>
            <a:chExt cx="3358113" cy="1484783"/>
          </a:xfrm>
        </p:grpSpPr>
        <p:sp>
          <p:nvSpPr>
            <p:cNvPr id="23" name="Right Triangle 22">
              <a:extLst>
                <a:ext uri="{FF2B5EF4-FFF2-40B4-BE49-F238E27FC236}">
                  <a16:creationId xmlns:a16="http://schemas.microsoft.com/office/drawing/2014/main" id="{10532400-AC72-D94B-8EB0-463DE47B6F5D}"/>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EBA72EC7-AF17-3A4D-8F9B-CC412D1163F6}"/>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519DF01A-83AE-8E4C-A82F-5829BAA28776}"/>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F415D6E-F234-AB49-BBF9-A63BDE47EBA4}"/>
              </a:ext>
            </a:extLst>
          </p:cNvPr>
          <p:cNvGrpSpPr/>
          <p:nvPr userDrawn="1"/>
        </p:nvGrpSpPr>
        <p:grpSpPr>
          <a:xfrm>
            <a:off x="8830716" y="5373217"/>
            <a:ext cx="3358113" cy="1484783"/>
            <a:chOff x="8830716" y="5373217"/>
            <a:chExt cx="3358113" cy="1484783"/>
          </a:xfrm>
        </p:grpSpPr>
        <p:sp>
          <p:nvSpPr>
            <p:cNvPr id="27" name="Right Triangle 26">
              <a:extLst>
                <a:ext uri="{FF2B5EF4-FFF2-40B4-BE49-F238E27FC236}">
                  <a16:creationId xmlns:a16="http://schemas.microsoft.com/office/drawing/2014/main" id="{0A94AD37-48DC-774A-B1C7-88A59DCF7E18}"/>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FFC58DEF-B30E-C949-A316-59E001628E28}"/>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4CDE73CD-FF29-1D42-B28C-A5AF180A1016}"/>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E8974D4-ACD2-7A41-A841-2B655B9A25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1340" y="4964766"/>
            <a:ext cx="1848589" cy="1124744"/>
          </a:xfrm>
          <a:prstGeom prst="rect">
            <a:avLst/>
          </a:prstGeom>
        </p:spPr>
      </p:pic>
    </p:spTree>
    <p:extLst>
      <p:ext uri="{BB962C8B-B14F-4D97-AF65-F5344CB8AC3E}">
        <p14:creationId xmlns:p14="http://schemas.microsoft.com/office/powerpoint/2010/main" val="375798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355680" y="1019158"/>
            <a:ext cx="10972800" cy="4882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43660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496301" y="872836"/>
            <a:ext cx="2832100" cy="5070764"/>
          </a:xfrm>
        </p:spPr>
        <p:txBody>
          <a:bodyPr vert="eaVert"/>
          <a:lstStyle>
            <a:lvl1pPr>
              <a:defRPr>
                <a:solidFill>
                  <a:srgbClr val="525252"/>
                </a:solidFill>
              </a:defRPr>
            </a:lvl1p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0" y="872835"/>
            <a:ext cx="8293101" cy="5070763"/>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412656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終わり">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77BDD1-3A8B-9941-A37C-BCB49F581599}"/>
              </a:ext>
            </a:extLst>
          </p:cNvPr>
          <p:cNvGrpSpPr/>
          <p:nvPr userDrawn="1"/>
        </p:nvGrpSpPr>
        <p:grpSpPr>
          <a:xfrm>
            <a:off x="-5" y="1"/>
            <a:ext cx="3358113" cy="1484783"/>
            <a:chOff x="-5" y="1"/>
            <a:chExt cx="3358113" cy="1484783"/>
          </a:xfrm>
        </p:grpSpPr>
        <p:sp>
          <p:nvSpPr>
            <p:cNvPr id="8" name="Right Triangle 7">
              <a:extLst>
                <a:ext uri="{FF2B5EF4-FFF2-40B4-BE49-F238E27FC236}">
                  <a16:creationId xmlns:a16="http://schemas.microsoft.com/office/drawing/2014/main" id="{24E158BB-328A-7E42-B347-01571F5E91C6}"/>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E925C866-11E3-2445-82E0-EBED04046604}"/>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4DBF2B80-F941-8140-BA54-D4077612878B}"/>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6938AF-7537-CE4E-AFE4-B6976ED23403}"/>
              </a:ext>
            </a:extLst>
          </p:cNvPr>
          <p:cNvGrpSpPr/>
          <p:nvPr userDrawn="1"/>
        </p:nvGrpSpPr>
        <p:grpSpPr>
          <a:xfrm>
            <a:off x="8830716" y="5373217"/>
            <a:ext cx="3358113" cy="1484783"/>
            <a:chOff x="8830716" y="5373217"/>
            <a:chExt cx="3358113" cy="1484783"/>
          </a:xfrm>
        </p:grpSpPr>
        <p:sp>
          <p:nvSpPr>
            <p:cNvPr id="12" name="Right Triangle 11">
              <a:extLst>
                <a:ext uri="{FF2B5EF4-FFF2-40B4-BE49-F238E27FC236}">
                  <a16:creationId xmlns:a16="http://schemas.microsoft.com/office/drawing/2014/main" id="{BBA336B7-492D-6143-A54A-05C3E405E2FA}"/>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523FFEFA-C8D6-444F-A461-41EFA9503F1F}"/>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96D6BED8-D427-664B-B342-D9AEB808B6E8}"/>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図 11">
            <a:extLst>
              <a:ext uri="{FF2B5EF4-FFF2-40B4-BE49-F238E27FC236}">
                <a16:creationId xmlns:a16="http://schemas.microsoft.com/office/drawing/2014/main" id="{2A325704-639B-2841-929E-A6C90C531B52}"/>
              </a:ext>
            </a:extLst>
          </p:cNvPr>
          <p:cNvPicPr>
            <a:picLocks noChangeAspect="1"/>
          </p:cNvPicPr>
          <p:nvPr userDrawn="1"/>
        </p:nvPicPr>
        <p:blipFill>
          <a:blip r:embed="rId2"/>
          <a:stretch>
            <a:fillRect/>
          </a:stretch>
        </p:blipFill>
        <p:spPr>
          <a:xfrm>
            <a:off x="5835650" y="5029763"/>
            <a:ext cx="520700" cy="520700"/>
          </a:xfrm>
          <a:prstGeom prst="rect">
            <a:avLst/>
          </a:prstGeom>
        </p:spPr>
      </p:pic>
      <p:sp>
        <p:nvSpPr>
          <p:cNvPr id="2" name="TextBox 1">
            <a:extLst>
              <a:ext uri="{FF2B5EF4-FFF2-40B4-BE49-F238E27FC236}">
                <a16:creationId xmlns:a16="http://schemas.microsoft.com/office/drawing/2014/main" id="{E1B7CBD5-635C-1F4D-9993-C234F297EC3F}"/>
              </a:ext>
            </a:extLst>
          </p:cNvPr>
          <p:cNvSpPr txBox="1"/>
          <p:nvPr userDrawn="1"/>
        </p:nvSpPr>
        <p:spPr>
          <a:xfrm>
            <a:off x="5340825" y="5617237"/>
            <a:ext cx="1510350" cy="246221"/>
          </a:xfrm>
          <a:prstGeom prst="rect">
            <a:avLst/>
          </a:prstGeom>
          <a:noFill/>
        </p:spPr>
        <p:txBody>
          <a:bodyPr wrap="none" rtlCol="0">
            <a:spAutoFit/>
          </a:bodyPr>
          <a:lstStyle/>
          <a:p>
            <a:pPr algn="ctr"/>
            <a:r>
              <a:rPr lang="en-US" sz="1000" err="1">
                <a:solidFill>
                  <a:srgbClr val="535E62"/>
                </a:solidFill>
                <a:latin typeface="Noto Sans CJK JP" panose="020B0500000000000000" pitchFamily="34" charset="-128"/>
                <a:ea typeface="Noto Sans CJK JP" panose="020B0500000000000000" pitchFamily="34" charset="-128"/>
              </a:rPr>
              <a:t>www.compmind.co.jp</a:t>
            </a:r>
            <a:endParaRPr lang="en-US" sz="1000">
              <a:solidFill>
                <a:srgbClr val="535E62"/>
              </a:solidFill>
              <a:latin typeface="Noto Sans CJK JP" panose="020B0500000000000000" pitchFamily="34" charset="-128"/>
              <a:ea typeface="Noto Sans CJK JP" panose="020B0500000000000000" pitchFamily="34" charset="-128"/>
            </a:endParaRPr>
          </a:p>
        </p:txBody>
      </p:sp>
      <p:pic>
        <p:nvPicPr>
          <p:cNvPr id="17" name="Picture 16">
            <a:extLst>
              <a:ext uri="{FF2B5EF4-FFF2-40B4-BE49-F238E27FC236}">
                <a16:creationId xmlns:a16="http://schemas.microsoft.com/office/drawing/2014/main" id="{2BC4F982-4358-7045-8EAA-079E68140B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7359" y="1491269"/>
            <a:ext cx="3117283" cy="1896660"/>
          </a:xfrm>
          <a:prstGeom prst="rect">
            <a:avLst/>
          </a:prstGeom>
        </p:spPr>
      </p:pic>
      <p:pic>
        <p:nvPicPr>
          <p:cNvPr id="19" name="図 18">
            <a:extLst>
              <a:ext uri="{FF2B5EF4-FFF2-40B4-BE49-F238E27FC236}">
                <a16:creationId xmlns:a16="http://schemas.microsoft.com/office/drawing/2014/main" id="{8166CFDA-5768-42DC-9E6C-D2C1AC77429C}"/>
              </a:ext>
            </a:extLst>
          </p:cNvPr>
          <p:cNvPicPr>
            <a:picLocks noChangeAspect="1"/>
          </p:cNvPicPr>
          <p:nvPr userDrawn="1"/>
        </p:nvPicPr>
        <p:blipFill>
          <a:blip r:embed="rId4"/>
          <a:stretch>
            <a:fillRect/>
          </a:stretch>
        </p:blipFill>
        <p:spPr>
          <a:xfrm>
            <a:off x="4728020" y="3656749"/>
            <a:ext cx="2704155" cy="836712"/>
          </a:xfrm>
          <a:prstGeom prst="rect">
            <a:avLst/>
          </a:prstGeom>
        </p:spPr>
      </p:pic>
    </p:spTree>
    <p:extLst>
      <p:ext uri="{BB962C8B-B14F-4D97-AF65-F5344CB8AC3E}">
        <p14:creationId xmlns:p14="http://schemas.microsoft.com/office/powerpoint/2010/main" val="399760441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906000" cy="617838"/>
          </a:xfrm>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lvl1pPr algn="r">
              <a:defRPr>
                <a:solidFill>
                  <a:schemeClr val="bg1"/>
                </a:solidFill>
                <a:latin typeface="Noto Sans CJK JP" panose="020B0500000000000000" pitchFamily="34" charset="-128"/>
                <a:ea typeface="Noto Sans CJK JP" panose="020B0500000000000000" pitchFamily="34" charset="-128"/>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59896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693740"/>
            <a:ext cx="10515600" cy="2852737"/>
          </a:xfrm>
        </p:spPr>
        <p:txBody>
          <a:bodyPr anchor="b"/>
          <a:lstStyle>
            <a:lvl1pPr>
              <a:defRPr sz="4799">
                <a:solidFill>
                  <a:srgbClr val="52525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3700276"/>
            <a:ext cx="10515600" cy="1373375"/>
          </a:xfrm>
        </p:spPr>
        <p:txBody>
          <a:bodyPr/>
          <a:lstStyle>
            <a:lvl1pPr marL="0" indent="0">
              <a:buNone/>
              <a:defRPr sz="2400">
                <a:solidFill>
                  <a:srgbClr val="828282"/>
                </a:solidFill>
              </a:defRPr>
            </a:lvl1pPr>
            <a:lvl2pPr marL="457166" indent="0">
              <a:buNone/>
              <a:defRPr sz="2000">
                <a:solidFill>
                  <a:schemeClr val="tx1">
                    <a:tint val="75000"/>
                  </a:schemeClr>
                </a:solidFill>
              </a:defRPr>
            </a:lvl2pPr>
            <a:lvl3pPr marL="914333"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1" indent="0">
              <a:buNone/>
              <a:defRPr sz="1600">
                <a:solidFill>
                  <a:schemeClr val="tx1">
                    <a:tint val="75000"/>
                  </a:schemeClr>
                </a:solidFill>
              </a:defRPr>
            </a:lvl6pPr>
            <a:lvl7pPr marL="2742997" indent="0">
              <a:buNone/>
              <a:defRPr sz="1600">
                <a:solidFill>
                  <a:schemeClr val="tx1">
                    <a:tint val="75000"/>
                  </a:schemeClr>
                </a:solidFill>
              </a:defRPr>
            </a:lvl7pPr>
            <a:lvl8pPr marL="3200163" indent="0">
              <a:buNone/>
              <a:defRPr sz="1600">
                <a:solidFill>
                  <a:schemeClr val="tx1">
                    <a:tint val="75000"/>
                  </a:schemeClr>
                </a:solidFill>
              </a:defRPr>
            </a:lvl8pPr>
            <a:lvl9pPr marL="3657329"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525252"/>
                </a:solidFill>
              </a:defRPr>
            </a:lvl1pPr>
          </a:lstStyle>
          <a:p>
            <a:endParaRPr lang="ja-JP" altLang="en-US"/>
          </a:p>
        </p:txBody>
      </p:sp>
      <p:sp>
        <p:nvSpPr>
          <p:cNvPr id="6" name="スライド番号プレースホルダー 5"/>
          <p:cNvSpPr>
            <a:spLocks noGrp="1"/>
          </p:cNvSpPr>
          <p:nvPr>
            <p:ph type="sldNum" sz="quarter" idx="12"/>
          </p:nvPr>
        </p:nvSpPr>
        <p:spPr/>
        <p:txBody>
          <a:bodyPr/>
          <a:lstStyle>
            <a:lvl1pPr algn="r">
              <a:defRPr>
                <a:solidFill>
                  <a:schemeClr val="bg1">
                    <a:lumMod val="95000"/>
                  </a:schemeClr>
                </a:solidFill>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410757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355599" y="1019176"/>
            <a:ext cx="5384801" cy="4525963"/>
          </a:xfrm>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943599" y="1019176"/>
            <a:ext cx="5384801" cy="4525963"/>
          </a:xfrm>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87900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7" y="866777"/>
            <a:ext cx="10515600" cy="823912"/>
          </a:xfrm>
        </p:spPr>
        <p:txBody>
          <a:bodyPr/>
          <a:lstStyle>
            <a:lvl1pPr>
              <a:defRPr>
                <a:solidFill>
                  <a:srgbClr val="52525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40318" y="1681163"/>
            <a:ext cx="5158316"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40318" y="2505076"/>
            <a:ext cx="5158316"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717"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6"/>
            <a:ext cx="518371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8" name="フッター プレースホルダー 7"/>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66438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4" name="フッター プレースホルダー 3"/>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3652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3" name="フッター プレースホルダー 2"/>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47587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718"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53343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図プレースホルダー 2"/>
          <p:cNvSpPr>
            <a:spLocks noGrp="1"/>
          </p:cNvSpPr>
          <p:nvPr>
            <p:ph type="pic" idx="1"/>
          </p:nvPr>
        </p:nvSpPr>
        <p:spPr>
          <a:xfrm>
            <a:off x="5183718" y="987426"/>
            <a:ext cx="6172199" cy="4873625"/>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31" indent="0">
              <a:buNone/>
              <a:defRPr sz="2000"/>
            </a:lvl6pPr>
            <a:lvl7pPr marL="2742997" indent="0">
              <a:buNone/>
              <a:defRPr sz="2000"/>
            </a:lvl7pPr>
            <a:lvl8pPr marL="3200163" indent="0">
              <a:buNone/>
              <a:defRPr sz="2000"/>
            </a:lvl8pPr>
            <a:lvl9pPr marL="3657329"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6044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77121C-43A4-464D-A003-9231D97CD753}"/>
              </a:ext>
            </a:extLst>
          </p:cNvPr>
          <p:cNvSpPr/>
          <p:nvPr userDrawn="1"/>
        </p:nvSpPr>
        <p:spPr>
          <a:xfrm>
            <a:off x="-1" y="1"/>
            <a:ext cx="12188825" cy="648000"/>
          </a:xfrm>
          <a:prstGeom prst="rect">
            <a:avLst/>
          </a:prstGeom>
          <a:gradFill>
            <a:gsLst>
              <a:gs pos="50000">
                <a:srgbClr val="00BDFF"/>
              </a:gs>
              <a:gs pos="100000">
                <a:srgbClr val="4C61E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8DEA0B-2BF5-BB40-A4E3-155449D05369}"/>
              </a:ext>
            </a:extLst>
          </p:cNvPr>
          <p:cNvGrpSpPr/>
          <p:nvPr userDrawn="1"/>
        </p:nvGrpSpPr>
        <p:grpSpPr>
          <a:xfrm>
            <a:off x="8830716" y="5373217"/>
            <a:ext cx="3358113" cy="1484783"/>
            <a:chOff x="8830716" y="5373217"/>
            <a:chExt cx="3358113" cy="1484783"/>
          </a:xfrm>
        </p:grpSpPr>
        <p:sp>
          <p:nvSpPr>
            <p:cNvPr id="18" name="Right Triangle 17">
              <a:extLst>
                <a:ext uri="{FF2B5EF4-FFF2-40B4-BE49-F238E27FC236}">
                  <a16:creationId xmlns:a16="http://schemas.microsoft.com/office/drawing/2014/main" id="{6F39F408-F41D-8649-978D-5B33B2A4D3C0}"/>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0F6826A8-2135-BA4A-87E2-7EEC2433A8D4}"/>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ACAD28DC-8482-794E-8EEE-2878D372727A}"/>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タイトル プレースホルダー 2"/>
          <p:cNvSpPr txBox="1">
            <a:spLocks noGrp="1"/>
          </p:cNvSpPr>
          <p:nvPr>
            <p:ph type="title"/>
          </p:nvPr>
        </p:nvSpPr>
        <p:spPr>
          <a:xfrm>
            <a:off x="138546" y="-1"/>
            <a:ext cx="9772292" cy="648001"/>
          </a:xfrm>
          <a:prstGeom prst="rect">
            <a:avLst/>
          </a:prstGeom>
          <a:noFill/>
          <a:ln>
            <a:noFill/>
          </a:ln>
        </p:spPr>
        <p:txBody>
          <a:bodyPr vert="horz" lIns="90000" tIns="46800" rIns="90000" bIns="46800" anchor="ctr" anchorCtr="0" compatLnSpc="1"/>
          <a:lstStyle/>
          <a:p>
            <a:endParaRPr lang="en-US" altLang="ja-JP"/>
          </a:p>
        </p:txBody>
      </p:sp>
      <p:sp>
        <p:nvSpPr>
          <p:cNvPr id="4" name="テキスト プレースホルダー 3"/>
          <p:cNvSpPr txBox="1">
            <a:spLocks noGrp="1"/>
          </p:cNvSpPr>
          <p:nvPr>
            <p:ph type="body" idx="1"/>
          </p:nvPr>
        </p:nvSpPr>
        <p:spPr>
          <a:xfrm>
            <a:off x="355680" y="1019159"/>
            <a:ext cx="10972800" cy="4525920"/>
          </a:xfrm>
          <a:prstGeom prst="rect">
            <a:avLst/>
          </a:prstGeom>
          <a:noFill/>
          <a:ln>
            <a:noFill/>
          </a:ln>
        </p:spPr>
        <p:txBody>
          <a:bodyPr vert="horz" lIns="90000" tIns="46800" rIns="90000" bIns="46800" anchor="t" anchorCtr="0" compatLnSpc="1">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7" name="スライド番号プレースホルダー 6"/>
          <p:cNvSpPr txBox="1">
            <a:spLocks noGrp="1"/>
          </p:cNvSpPr>
          <p:nvPr>
            <p:ph type="sldNum" sz="quarter" idx="4"/>
          </p:nvPr>
        </p:nvSpPr>
        <p:spPr>
          <a:xfrm>
            <a:off x="8968670" y="6410961"/>
            <a:ext cx="2844480" cy="244440"/>
          </a:xfrm>
          <a:prstGeom prst="rect">
            <a:avLst/>
          </a:prstGeom>
          <a:noFill/>
          <a:ln>
            <a:noFill/>
          </a:ln>
        </p:spPr>
        <p:txBody>
          <a:bodyPr vert="horz" wrap="square" lIns="90000" tIns="46800" rIns="90000" bIns="46800" anchor="t" anchorCtr="0" compatLnSpc="1">
            <a:noAutofit/>
          </a:bodyPr>
          <a:lstStyle>
            <a:lvl1pPr marL="0" marR="0" lvl="0" indent="0" algn="r" rtl="0" hangingPunct="0">
              <a:lnSpc>
                <a:spcPct val="100000"/>
              </a:lnSpc>
              <a:spcBef>
                <a:spcPts val="0"/>
              </a:spcBef>
              <a:spcAft>
                <a:spcPts val="0"/>
              </a:spcAft>
              <a:buNone/>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lang="en-US" sz="1800" b="0" i="0" u="none" strike="noStrike" baseline="0">
                <a:solidFill>
                  <a:schemeClr val="bg1"/>
                </a:solidFill>
                <a:latin typeface="Noto Sans CJK JP" panose="020B0500000000000000" pitchFamily="34" charset="-128"/>
                <a:ea typeface="Noto Sans CJK JP" panose="020B0500000000000000" pitchFamily="34" charset="-128"/>
                <a:cs typeface="Noto Sans CJK JP" panose="020B0500000000000000" pitchFamily="34" charset="-128"/>
              </a:defRPr>
            </a:lvl1pPr>
          </a:lstStyle>
          <a:p>
            <a:fld id="{58559E05-BCEC-45BC-9BA0-4ACA84666899}" type="slidenum">
              <a:rPr lang="ja-JP" altLang="en-US" smtClean="0"/>
              <a:pPr/>
              <a:t>‹#›</a:t>
            </a:fld>
            <a:endParaRPr lang="ja-JP" altLang="en-US"/>
          </a:p>
        </p:txBody>
      </p:sp>
      <p:pic>
        <p:nvPicPr>
          <p:cNvPr id="8" name="Picture 7">
            <a:extLst>
              <a:ext uri="{FF2B5EF4-FFF2-40B4-BE49-F238E27FC236}">
                <a16:creationId xmlns:a16="http://schemas.microsoft.com/office/drawing/2014/main" id="{D5FDFB26-3440-2247-BD1B-7CD297A00C0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71689" y="159900"/>
            <a:ext cx="1933804" cy="317064"/>
          </a:xfrm>
          <a:prstGeom prst="rect">
            <a:avLst/>
          </a:prstGeom>
        </p:spPr>
      </p:pic>
    </p:spTree>
    <p:extLst>
      <p:ext uri="{BB962C8B-B14F-4D97-AF65-F5344CB8AC3E}">
        <p14:creationId xmlns:p14="http://schemas.microsoft.com/office/powerpoint/2010/main" val="3101168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marL="0" marR="0" indent="0" algn="l" rtl="0" eaLnBrk="1" hangingPunct="1">
        <a:lnSpc>
          <a:spcPct val="100000"/>
        </a:lnSpc>
        <a:spcBef>
          <a:spcPts val="0"/>
        </a:spcBef>
        <a:spcAft>
          <a:spcPts val="0"/>
        </a:spcAft>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kumimoji="1" lang="en-US" altLang="ja-JP" sz="2800" b="0" i="0" u="none" strike="noStrike" cap="none" baseline="0">
          <a:ln>
            <a:noFill/>
          </a:ln>
          <a:solidFill>
            <a:schemeClr val="bg1"/>
          </a:solidFill>
          <a:latin typeface="Noto Sans CJK JP" panose="020B0500000000000000" pitchFamily="34" charset="-128"/>
          <a:ea typeface="Noto Sans CJK JP" panose="020B0500000000000000" pitchFamily="34" charset="-128"/>
        </a:defRPr>
      </a:lvl1pPr>
    </p:titleStyle>
    <p:body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3" rtl="0" eaLnBrk="1" latinLnBrk="0" hangingPunct="1">
        <a:defRPr kumimoji="1" sz="1800" kern="1200">
          <a:solidFill>
            <a:schemeClr val="tx1"/>
          </a:solidFill>
          <a:latin typeface="+mn-lt"/>
          <a:ea typeface="+mn-ea"/>
          <a:cs typeface="+mn-cs"/>
        </a:defRPr>
      </a:lvl1pPr>
      <a:lvl2pPr marL="457166" algn="l" defTabSz="914333" rtl="0" eaLnBrk="1" latinLnBrk="0" hangingPunct="1">
        <a:defRPr kumimoji="1" sz="1800" kern="1200">
          <a:solidFill>
            <a:schemeClr val="tx1"/>
          </a:solidFill>
          <a:latin typeface="+mn-lt"/>
          <a:ea typeface="+mn-ea"/>
          <a:cs typeface="+mn-cs"/>
        </a:defRPr>
      </a:lvl2pPr>
      <a:lvl3pPr marL="914333" algn="l" defTabSz="914333" rtl="0" eaLnBrk="1" latinLnBrk="0" hangingPunct="1">
        <a:defRPr kumimoji="1" sz="1800" kern="1200">
          <a:solidFill>
            <a:schemeClr val="tx1"/>
          </a:solidFill>
          <a:latin typeface="+mn-lt"/>
          <a:ea typeface="+mn-ea"/>
          <a:cs typeface="+mn-cs"/>
        </a:defRPr>
      </a:lvl3pPr>
      <a:lvl4pPr marL="1371498" algn="l" defTabSz="914333" rtl="0" eaLnBrk="1" latinLnBrk="0" hangingPunct="1">
        <a:defRPr kumimoji="1" sz="1800" kern="1200">
          <a:solidFill>
            <a:schemeClr val="tx1"/>
          </a:solidFill>
          <a:latin typeface="+mn-lt"/>
          <a:ea typeface="+mn-ea"/>
          <a:cs typeface="+mn-cs"/>
        </a:defRPr>
      </a:lvl4pPr>
      <a:lvl5pPr marL="1828664" algn="l" defTabSz="914333" rtl="0" eaLnBrk="1" latinLnBrk="0" hangingPunct="1">
        <a:defRPr kumimoji="1" sz="1800" kern="1200">
          <a:solidFill>
            <a:schemeClr val="tx1"/>
          </a:solidFill>
          <a:latin typeface="+mn-lt"/>
          <a:ea typeface="+mn-ea"/>
          <a:cs typeface="+mn-cs"/>
        </a:defRPr>
      </a:lvl5pPr>
      <a:lvl6pPr marL="2285831" algn="l" defTabSz="914333" rtl="0" eaLnBrk="1" latinLnBrk="0" hangingPunct="1">
        <a:defRPr kumimoji="1" sz="1800" kern="1200">
          <a:solidFill>
            <a:schemeClr val="tx1"/>
          </a:solidFill>
          <a:latin typeface="+mn-lt"/>
          <a:ea typeface="+mn-ea"/>
          <a:cs typeface="+mn-cs"/>
        </a:defRPr>
      </a:lvl6pPr>
      <a:lvl7pPr marL="2742997" algn="l" defTabSz="914333" rtl="0" eaLnBrk="1" latinLnBrk="0" hangingPunct="1">
        <a:defRPr kumimoji="1" sz="1800" kern="1200">
          <a:solidFill>
            <a:schemeClr val="tx1"/>
          </a:solidFill>
          <a:latin typeface="+mn-lt"/>
          <a:ea typeface="+mn-ea"/>
          <a:cs typeface="+mn-cs"/>
        </a:defRPr>
      </a:lvl7pPr>
      <a:lvl8pPr marL="3200163" algn="l" defTabSz="914333" rtl="0" eaLnBrk="1" latinLnBrk="0" hangingPunct="1">
        <a:defRPr kumimoji="1" sz="1800" kern="1200">
          <a:solidFill>
            <a:schemeClr val="tx1"/>
          </a:solidFill>
          <a:latin typeface="+mn-lt"/>
          <a:ea typeface="+mn-ea"/>
          <a:cs typeface="+mn-cs"/>
        </a:defRPr>
      </a:lvl8pPr>
      <a:lvl9pPr marL="3657329" algn="l" defTabSz="9143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302.07944.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brandontrabucco/da-fus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2108.01073.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0ED61-E304-44E2-96BA-E6F6DF45739C}"/>
              </a:ext>
            </a:extLst>
          </p:cNvPr>
          <p:cNvSpPr>
            <a:spLocks noGrp="1"/>
          </p:cNvSpPr>
          <p:nvPr>
            <p:ph type="ctrTitle"/>
          </p:nvPr>
        </p:nvSpPr>
        <p:spPr>
          <a:xfrm>
            <a:off x="1077658" y="2234805"/>
            <a:ext cx="10036684" cy="2388389"/>
          </a:xfrm>
        </p:spPr>
        <p:txBody>
          <a:bodyPr anchor="ctr">
            <a:normAutofit/>
          </a:bodyPr>
          <a:lstStyle/>
          <a:p>
            <a:r>
              <a:rPr kumimoji="1" lang="en-US" altLang="ja-JP" sz="4000" b="1" dirty="0"/>
              <a:t>No.</a:t>
            </a:r>
            <a:r>
              <a:rPr lang="en-US" altLang="ja-JP" sz="4000" b="1" dirty="0"/>
              <a:t>58</a:t>
            </a:r>
            <a:r>
              <a:rPr kumimoji="1" lang="en-US" altLang="ja-JP" sz="4000" b="1" dirty="0"/>
              <a:t> Effective Data Augmentation With Diffusion Models</a:t>
            </a:r>
            <a:br>
              <a:rPr kumimoji="1" lang="en-US" altLang="ja-JP" sz="4000" b="1" dirty="0"/>
            </a:br>
            <a:r>
              <a:rPr kumimoji="1" lang="ja-JP" altLang="en-US" sz="4000" b="1" dirty="0"/>
              <a:t>論文詳細</a:t>
            </a:r>
            <a:endParaRPr kumimoji="1" lang="ja-JP" altLang="en-US" sz="1600" b="1" dirty="0"/>
          </a:p>
        </p:txBody>
      </p:sp>
      <p:sp>
        <p:nvSpPr>
          <p:cNvPr id="3" name="字幕 2">
            <a:extLst>
              <a:ext uri="{FF2B5EF4-FFF2-40B4-BE49-F238E27FC236}">
                <a16:creationId xmlns:a16="http://schemas.microsoft.com/office/drawing/2014/main" id="{DBC273EF-8AE8-4D6F-BF9F-D8729F4EF538}"/>
              </a:ext>
            </a:extLst>
          </p:cNvPr>
          <p:cNvSpPr>
            <a:spLocks noGrp="1"/>
          </p:cNvSpPr>
          <p:nvPr>
            <p:ph type="subTitle" idx="1"/>
          </p:nvPr>
        </p:nvSpPr>
        <p:spPr>
          <a:xfrm>
            <a:off x="8965096" y="5119621"/>
            <a:ext cx="2216900" cy="566438"/>
          </a:xfrm>
        </p:spPr>
        <p:txBody>
          <a:bodyPr>
            <a:normAutofit/>
          </a:bodyPr>
          <a:lstStyle/>
          <a:p>
            <a:r>
              <a:rPr kumimoji="1" lang="en-US" altLang="ja-JP" sz="2000" dirty="0">
                <a:solidFill>
                  <a:schemeClr val="tx1"/>
                </a:solidFill>
              </a:rPr>
              <a:t>2023</a:t>
            </a:r>
            <a:r>
              <a:rPr kumimoji="1" lang="ja-JP" altLang="en-US" sz="2000" dirty="0">
                <a:solidFill>
                  <a:schemeClr val="tx1"/>
                </a:solidFill>
              </a:rPr>
              <a:t>年</a:t>
            </a:r>
            <a:r>
              <a:rPr kumimoji="1" lang="en-US" altLang="ja-JP" sz="2000" dirty="0">
                <a:solidFill>
                  <a:schemeClr val="tx1"/>
                </a:solidFill>
              </a:rPr>
              <a:t>12</a:t>
            </a:r>
            <a:r>
              <a:rPr kumimoji="1" lang="ja-JP" altLang="en-US" sz="2000" dirty="0">
                <a:solidFill>
                  <a:schemeClr val="tx1"/>
                </a:solidFill>
              </a:rPr>
              <a:t>月</a:t>
            </a:r>
            <a:r>
              <a:rPr kumimoji="1" lang="en-US" altLang="ja-JP" sz="2000" dirty="0">
                <a:solidFill>
                  <a:schemeClr val="tx1"/>
                </a:solidFill>
              </a:rPr>
              <a:t>20</a:t>
            </a:r>
            <a:r>
              <a:rPr kumimoji="1" lang="ja-JP" altLang="en-US" sz="2000" dirty="0">
                <a:solidFill>
                  <a:schemeClr val="tx1"/>
                </a:solidFill>
              </a:rPr>
              <a:t>日</a:t>
            </a:r>
          </a:p>
        </p:txBody>
      </p:sp>
    </p:spTree>
    <p:extLst>
      <p:ext uri="{BB962C8B-B14F-4D97-AF65-F5344CB8AC3E}">
        <p14:creationId xmlns:p14="http://schemas.microsoft.com/office/powerpoint/2010/main" val="91627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52513AE-8819-D5D3-869F-3CF1D071FAE9}"/>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2"/>
            </a:pPr>
            <a:r>
              <a:rPr lang="en-US" altLang="ja-JP" sz="2000" b="1" kern="0" dirty="0">
                <a:solidFill>
                  <a:schemeClr val="tx1">
                    <a:lumMod val="75000"/>
                    <a:lumOff val="25000"/>
                  </a:schemeClr>
                </a:solidFill>
                <a:latin typeface="+mn-ea"/>
                <a:ea typeface="+mn-ea"/>
              </a:rPr>
              <a:t>Data-Centric Leakage Prevention(</a:t>
            </a:r>
            <a:r>
              <a:rPr lang="ja-JP" altLang="en-US" sz="2000" b="1" kern="0" dirty="0">
                <a:solidFill>
                  <a:schemeClr val="tx1">
                    <a:lumMod val="75000"/>
                    <a:lumOff val="25000"/>
                  </a:schemeClr>
                </a:solidFill>
                <a:latin typeface="+mn-ea"/>
                <a:ea typeface="+mn-ea"/>
              </a:rPr>
              <a:t>データセットに応じた言語ベクトルの最適化</a:t>
            </a:r>
            <a:r>
              <a:rPr lang="en-US" altLang="ja-JP" sz="2000" b="1" kern="0" dirty="0">
                <a:solidFill>
                  <a:schemeClr val="tx1">
                    <a:lumMod val="75000"/>
                    <a:lumOff val="25000"/>
                  </a:schemeClr>
                </a:solidFill>
                <a:latin typeface="+mn-ea"/>
                <a:ea typeface="+mn-ea"/>
              </a:rPr>
              <a:t>)</a:t>
            </a:r>
            <a:endParaRPr lang="en-US" altLang="ja-JP" sz="2000" b="1" kern="0" dirty="0">
              <a:solidFill>
                <a:schemeClr val="tx1">
                  <a:lumMod val="75000"/>
                  <a:lumOff val="25000"/>
                </a:schemeClr>
              </a:solidFill>
              <a:latin typeface="+mn-ea"/>
            </a:endParaRPr>
          </a:p>
          <a:p>
            <a:pPr defTabSz="914400">
              <a:lnSpc>
                <a:spcPct val="110000"/>
              </a:lnSpc>
            </a:pPr>
            <a:r>
              <a:rPr lang="ja-JP" altLang="en-US" sz="1800" kern="0" dirty="0">
                <a:solidFill>
                  <a:schemeClr val="tx1">
                    <a:lumMod val="75000"/>
                    <a:lumOff val="25000"/>
                  </a:schemeClr>
                </a:solidFill>
                <a:latin typeface="+mn-ea"/>
                <a:ea typeface="+mn-ea"/>
              </a:rPr>
              <a:t>特定クラスの言語情報を使用しない代わりに、学習データセットの各クラスを表現する言語ベクトルを最適化する。</a:t>
            </a:r>
            <a:endParaRPr lang="en-US" altLang="ja-JP" sz="1800" kern="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10</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922392082"/>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アルゴリズム②　</a:t>
                      </a:r>
                      <a:r>
                        <a:rPr lang="en-US" altLang="ja-JP" sz="2400" b="1" dirty="0">
                          <a:solidFill>
                            <a:srgbClr val="0071BC"/>
                          </a:solidFill>
                          <a:latin typeface="メイリオ"/>
                          <a:cs typeface="メイリオ" pitchFamily="50" charset="-128"/>
                        </a:rPr>
                        <a:t>Diffusion</a:t>
                      </a:r>
                      <a:r>
                        <a:rPr lang="ja-JP" altLang="en-US" sz="2400" b="1" dirty="0">
                          <a:solidFill>
                            <a:srgbClr val="0071BC"/>
                          </a:solidFill>
                          <a:latin typeface="メイリオ"/>
                          <a:cs typeface="メイリオ" pitchFamily="50" charset="-128"/>
                        </a:rPr>
                        <a:t>モデルの学習データの漏洩防止（３）</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pSp>
        <p:nvGrpSpPr>
          <p:cNvPr id="8" name="グループ化 7">
            <a:extLst>
              <a:ext uri="{FF2B5EF4-FFF2-40B4-BE49-F238E27FC236}">
                <a16:creationId xmlns:a16="http://schemas.microsoft.com/office/drawing/2014/main" id="{00BD98C6-FA13-E005-6D7E-91C1D37A66B8}"/>
              </a:ext>
            </a:extLst>
          </p:cNvPr>
          <p:cNvGrpSpPr/>
          <p:nvPr/>
        </p:nvGrpSpPr>
        <p:grpSpPr>
          <a:xfrm>
            <a:off x="10040754" y="2733516"/>
            <a:ext cx="1489898" cy="3330400"/>
            <a:chOff x="9216100" y="3908287"/>
            <a:chExt cx="1174810" cy="2747114"/>
          </a:xfrm>
        </p:grpSpPr>
        <p:pic>
          <p:nvPicPr>
            <p:cNvPr id="10" name="図 9">
              <a:extLst>
                <a:ext uri="{FF2B5EF4-FFF2-40B4-BE49-F238E27FC236}">
                  <a16:creationId xmlns:a16="http://schemas.microsoft.com/office/drawing/2014/main" id="{92277CAB-1EEE-D6A1-557D-5FDA52C9C378}"/>
                </a:ext>
              </a:extLst>
            </p:cNvPr>
            <p:cNvPicPr>
              <a:picLocks noChangeAspect="1"/>
            </p:cNvPicPr>
            <p:nvPr/>
          </p:nvPicPr>
          <p:blipFill>
            <a:blip r:embed="rId3"/>
            <a:stretch>
              <a:fillRect/>
            </a:stretch>
          </p:blipFill>
          <p:spPr>
            <a:xfrm>
              <a:off x="9216100" y="3908287"/>
              <a:ext cx="1174810" cy="2747114"/>
            </a:xfrm>
            <a:prstGeom prst="rect">
              <a:avLst/>
            </a:prstGeom>
          </p:spPr>
        </p:pic>
        <p:sp>
          <p:nvSpPr>
            <p:cNvPr id="12" name="四角形: 角を丸くする 11">
              <a:extLst>
                <a:ext uri="{FF2B5EF4-FFF2-40B4-BE49-F238E27FC236}">
                  <a16:creationId xmlns:a16="http://schemas.microsoft.com/office/drawing/2014/main" id="{0ADE6B2C-3157-F180-51A4-3A9456F43AE3}"/>
                </a:ext>
              </a:extLst>
            </p:cNvPr>
            <p:cNvSpPr/>
            <p:nvPr/>
          </p:nvSpPr>
          <p:spPr>
            <a:xfrm>
              <a:off x="9216100" y="5303351"/>
              <a:ext cx="1174810" cy="6916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6" name="テキスト ボックス 15">
            <a:extLst>
              <a:ext uri="{FF2B5EF4-FFF2-40B4-BE49-F238E27FC236}">
                <a16:creationId xmlns:a16="http://schemas.microsoft.com/office/drawing/2014/main" id="{7745A59C-11F3-347C-5AB6-5F7DE6E794E2}"/>
              </a:ext>
            </a:extLst>
          </p:cNvPr>
          <p:cNvSpPr txBox="1"/>
          <p:nvPr/>
        </p:nvSpPr>
        <p:spPr>
          <a:xfrm>
            <a:off x="474377" y="3466746"/>
            <a:ext cx="9011613" cy="2529923"/>
          </a:xfrm>
          <a:prstGeom prst="rect">
            <a:avLst/>
          </a:prstGeom>
          <a:noFill/>
        </p:spPr>
        <p:txBody>
          <a:bodyPr wrap="square">
            <a:spAutoFit/>
          </a:bodyPr>
          <a:lstStyle/>
          <a:p>
            <a:pPr defTabSz="914400">
              <a:lnSpc>
                <a:spcPct val="110000"/>
              </a:lnSpc>
            </a:pPr>
            <a:r>
              <a:rPr lang="ja-JP" altLang="en-US" sz="1800" kern="0" dirty="0">
                <a:solidFill>
                  <a:schemeClr val="tx1">
                    <a:lumMod val="75000"/>
                    <a:lumOff val="25000"/>
                  </a:schemeClr>
                </a:solidFill>
                <a:latin typeface="+mn-ea"/>
                <a:ea typeface="+mn-ea"/>
              </a:rPr>
              <a:t>以下の式を最適化することで、使用するデータセットからそのクラスを表現する言語ベクトルを最適化する</a:t>
            </a:r>
            <a:r>
              <a:rPr lang="ja-JP" altLang="en-US" sz="1800" kern="0" dirty="0">
                <a:solidFill>
                  <a:schemeClr val="tx1">
                    <a:lumMod val="75000"/>
                    <a:lumOff val="25000"/>
                  </a:schemeClr>
                </a:solidFill>
                <a:latin typeface="+mn-ea"/>
              </a:rPr>
              <a:t>。</a:t>
            </a: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r>
              <a:rPr lang="ja-JP" altLang="en-US" sz="1800" kern="0" dirty="0">
                <a:solidFill>
                  <a:schemeClr val="tx1">
                    <a:lumMod val="75000"/>
                    <a:lumOff val="25000"/>
                  </a:schemeClr>
                </a:solidFill>
                <a:latin typeface="+mn-ea"/>
                <a:ea typeface="+mn-ea"/>
              </a:rPr>
              <a:t>この最適化したベクトルを使用した、</a:t>
            </a:r>
            <a:r>
              <a:rPr lang="en-US" altLang="ja-JP" sz="1800" kern="0" dirty="0">
                <a:solidFill>
                  <a:schemeClr val="tx1">
                    <a:lumMod val="75000"/>
                    <a:lumOff val="25000"/>
                  </a:schemeClr>
                </a:solidFill>
                <a:latin typeface="+mn-ea"/>
                <a:ea typeface="+mn-ea"/>
              </a:rPr>
              <a:t>” A photo of a </a:t>
            </a:r>
            <a:r>
              <a:rPr lang="en-US" altLang="ja-JP" sz="1800" kern="0" dirty="0">
                <a:solidFill>
                  <a:schemeClr val="tx1">
                    <a:lumMod val="75000"/>
                    <a:lumOff val="25000"/>
                  </a:schemeClr>
                </a:solidFill>
                <a:latin typeface="+mn-ea"/>
              </a:rPr>
              <a:t>[</a:t>
            </a:r>
            <a:r>
              <a:rPr lang="ja-JP" altLang="en-US" sz="1800" kern="0" dirty="0">
                <a:solidFill>
                  <a:schemeClr val="tx1">
                    <a:lumMod val="75000"/>
                    <a:lumOff val="25000"/>
                  </a:schemeClr>
                </a:solidFill>
                <a:latin typeface="+mn-ea"/>
              </a:rPr>
              <a:t>言語</a:t>
            </a:r>
            <a:r>
              <a:rPr lang="ja-JP" altLang="en-US" sz="1800" kern="0" dirty="0">
                <a:solidFill>
                  <a:schemeClr val="tx1">
                    <a:lumMod val="75000"/>
                    <a:lumOff val="25000"/>
                  </a:schemeClr>
                </a:solidFill>
                <a:latin typeface="+mn-ea"/>
                <a:ea typeface="+mn-ea"/>
              </a:rPr>
              <a:t>ベクトル</a:t>
            </a:r>
            <a:r>
              <a:rPr lang="en-US" altLang="ja-JP" sz="1800" kern="0" dirty="0">
                <a:solidFill>
                  <a:schemeClr val="tx1">
                    <a:lumMod val="75000"/>
                    <a:lumOff val="25000"/>
                  </a:schemeClr>
                </a:solidFill>
                <a:latin typeface="+mn-ea"/>
              </a:rPr>
              <a:t>]</a:t>
            </a:r>
            <a:r>
              <a:rPr lang="en-US" altLang="ja-JP" sz="1800" kern="0" dirty="0">
                <a:solidFill>
                  <a:schemeClr val="tx1">
                    <a:lumMod val="75000"/>
                    <a:lumOff val="25000"/>
                  </a:schemeClr>
                </a:solidFill>
                <a:latin typeface="+mn-ea"/>
                <a:ea typeface="+mn-ea"/>
              </a:rPr>
              <a:t>” </a:t>
            </a:r>
            <a:r>
              <a:rPr lang="ja-JP" altLang="en-US" sz="1800" kern="0" dirty="0">
                <a:solidFill>
                  <a:schemeClr val="tx1">
                    <a:lumMod val="75000"/>
                    <a:lumOff val="25000"/>
                  </a:schemeClr>
                </a:solidFill>
                <a:latin typeface="+mn-ea"/>
                <a:ea typeface="+mn-ea"/>
              </a:rPr>
              <a:t>をテキストプロンプトに設定して、リバース</a:t>
            </a: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プロセスを適応させる。（右図の</a:t>
            </a:r>
            <a:r>
              <a:rPr lang="ja-JP" altLang="en-US" sz="1800" kern="0" dirty="0">
                <a:solidFill>
                  <a:srgbClr val="FF0000"/>
                </a:solidFill>
                <a:latin typeface="+mn-ea"/>
                <a:ea typeface="+mn-ea"/>
              </a:rPr>
              <a:t>赤枠部分</a:t>
            </a:r>
            <a:r>
              <a:rPr lang="ja-JP" altLang="en-US" sz="1800" kern="0" dirty="0">
                <a:solidFill>
                  <a:schemeClr val="tx1">
                    <a:lumMod val="75000"/>
                    <a:lumOff val="25000"/>
                  </a:schemeClr>
                </a:solidFill>
                <a:latin typeface="+mn-ea"/>
                <a:ea typeface="+mn-ea"/>
              </a:rPr>
              <a:t>）</a:t>
            </a:r>
            <a:endParaRPr lang="en-US" altLang="ja-JP" sz="1800" kern="0" dirty="0">
              <a:solidFill>
                <a:schemeClr val="tx1">
                  <a:lumMod val="75000"/>
                  <a:lumOff val="25000"/>
                </a:schemeClr>
              </a:solidFill>
              <a:latin typeface="+mn-ea"/>
              <a:ea typeface="+mn-ea"/>
            </a:endParaRPr>
          </a:p>
        </p:txBody>
      </p:sp>
      <p:sp>
        <p:nvSpPr>
          <p:cNvPr id="18" name="テキスト ボックス 17">
            <a:extLst>
              <a:ext uri="{FF2B5EF4-FFF2-40B4-BE49-F238E27FC236}">
                <a16:creationId xmlns:a16="http://schemas.microsoft.com/office/drawing/2014/main" id="{0DFEECDC-F431-0B54-F758-BE4D02EAECCB}"/>
              </a:ext>
            </a:extLst>
          </p:cNvPr>
          <p:cNvSpPr txBox="1"/>
          <p:nvPr/>
        </p:nvSpPr>
        <p:spPr>
          <a:xfrm>
            <a:off x="796102" y="2920596"/>
            <a:ext cx="8135124" cy="338554"/>
          </a:xfrm>
          <a:prstGeom prst="rect">
            <a:avLst/>
          </a:prstGeom>
          <a:solidFill>
            <a:schemeClr val="bg1"/>
          </a:solidFill>
          <a:ln>
            <a:solidFill>
              <a:srgbClr val="002060"/>
            </a:solidFill>
          </a:ln>
        </p:spPr>
        <p:txBody>
          <a:bodyPr wrap="square">
            <a:spAutoFit/>
          </a:bodyPr>
          <a:lstStyle/>
          <a:p>
            <a:r>
              <a:rPr lang="ja-JP" altLang="en-US" sz="1600" kern="0" dirty="0">
                <a:solidFill>
                  <a:schemeClr val="tx1">
                    <a:lumMod val="75000"/>
                    <a:lumOff val="25000"/>
                  </a:schemeClr>
                </a:solidFill>
                <a:latin typeface="+mn-ea"/>
                <a:ea typeface="+mn-ea"/>
              </a:rPr>
              <a:t>例）</a:t>
            </a:r>
            <a:r>
              <a:rPr lang="en-US" altLang="ja-JP" sz="1600" kern="0" dirty="0">
                <a:solidFill>
                  <a:schemeClr val="tx1">
                    <a:lumMod val="75000"/>
                    <a:lumOff val="25000"/>
                  </a:schemeClr>
                </a:solidFill>
                <a:latin typeface="+mn-ea"/>
                <a:ea typeface="+mn-ea"/>
              </a:rPr>
              <a:t>A photo of a </a:t>
            </a:r>
            <a:r>
              <a:rPr lang="en-US" altLang="ja-JP" sz="1600" b="1" kern="0" dirty="0">
                <a:solidFill>
                  <a:schemeClr val="tx1">
                    <a:lumMod val="75000"/>
                    <a:lumOff val="25000"/>
                  </a:schemeClr>
                </a:solidFill>
                <a:latin typeface="+mn-ea"/>
                <a:ea typeface="+mn-ea"/>
              </a:rPr>
              <a:t>train</a:t>
            </a:r>
            <a:r>
              <a:rPr lang="en-US" altLang="ja-JP" sz="1600" b="1" kern="0" dirty="0">
                <a:solidFill>
                  <a:schemeClr val="tx1">
                    <a:lumMod val="75000"/>
                    <a:lumOff val="25000"/>
                  </a:schemeClr>
                </a:solidFill>
                <a:latin typeface="+mn-ea"/>
              </a:rPr>
              <a:t> </a:t>
            </a:r>
            <a:r>
              <a:rPr lang="ja-JP" altLang="en-US" sz="1600" kern="0" dirty="0">
                <a:solidFill>
                  <a:schemeClr val="tx1">
                    <a:lumMod val="75000"/>
                    <a:lumOff val="25000"/>
                  </a:schemeClr>
                </a:solidFill>
                <a:latin typeface="+mn-ea"/>
                <a:ea typeface="+mn-ea"/>
              </a:rPr>
              <a:t>→ </a:t>
            </a:r>
            <a:r>
              <a:rPr lang="en-US" altLang="ja-JP" sz="1600" kern="0" dirty="0">
                <a:solidFill>
                  <a:schemeClr val="tx1">
                    <a:lumMod val="75000"/>
                    <a:lumOff val="25000"/>
                  </a:schemeClr>
                </a:solidFill>
                <a:latin typeface="+mn-ea"/>
                <a:ea typeface="+mn-ea"/>
              </a:rPr>
              <a:t>A photo of a </a:t>
            </a:r>
            <a:r>
              <a:rPr lang="en-US" altLang="ja-JP" sz="1600" b="1" kern="0" dirty="0">
                <a:solidFill>
                  <a:schemeClr val="tx1">
                    <a:lumMod val="75000"/>
                    <a:lumOff val="25000"/>
                  </a:schemeClr>
                </a:solidFill>
                <a:latin typeface="+mn-ea"/>
                <a:ea typeface="+mn-ea"/>
              </a:rPr>
              <a:t>[</a:t>
            </a:r>
            <a:r>
              <a:rPr lang="ja-JP" altLang="en-US" sz="1600" b="1" kern="0" dirty="0">
                <a:solidFill>
                  <a:schemeClr val="tx1">
                    <a:lumMod val="75000"/>
                    <a:lumOff val="25000"/>
                  </a:schemeClr>
                </a:solidFill>
                <a:latin typeface="+mn-ea"/>
                <a:ea typeface="+mn-ea"/>
              </a:rPr>
              <a:t>データセットのクラスを表現するベクトル</a:t>
            </a:r>
            <a:r>
              <a:rPr lang="en-US" altLang="ja-JP" sz="1600" b="1" kern="0" dirty="0">
                <a:solidFill>
                  <a:schemeClr val="tx1">
                    <a:lumMod val="75000"/>
                    <a:lumOff val="25000"/>
                  </a:schemeClr>
                </a:solidFill>
                <a:latin typeface="+mn-ea"/>
              </a:rPr>
              <a:t>]</a:t>
            </a:r>
            <a:endParaRPr lang="ja-JP" altLang="en-US" sz="1600" b="1" dirty="0"/>
          </a:p>
        </p:txBody>
      </p:sp>
      <p:pic>
        <p:nvPicPr>
          <p:cNvPr id="9" name="図 8">
            <a:extLst>
              <a:ext uri="{FF2B5EF4-FFF2-40B4-BE49-F238E27FC236}">
                <a16:creationId xmlns:a16="http://schemas.microsoft.com/office/drawing/2014/main" id="{C84A2B31-124D-4BFF-ACFD-342CE2E49FFF}"/>
              </a:ext>
            </a:extLst>
          </p:cNvPr>
          <p:cNvPicPr>
            <a:picLocks noChangeAspect="1"/>
          </p:cNvPicPr>
          <p:nvPr/>
        </p:nvPicPr>
        <p:blipFill>
          <a:blip r:embed="rId4"/>
          <a:stretch>
            <a:fillRect/>
          </a:stretch>
        </p:blipFill>
        <p:spPr>
          <a:xfrm>
            <a:off x="796102" y="4339483"/>
            <a:ext cx="7683854" cy="648637"/>
          </a:xfrm>
          <a:prstGeom prst="rect">
            <a:avLst/>
          </a:prstGeom>
          <a:ln>
            <a:solidFill>
              <a:srgbClr val="002060"/>
            </a:solidFill>
          </a:ln>
        </p:spPr>
      </p:pic>
    </p:spTree>
    <p:extLst>
      <p:ext uri="{BB962C8B-B14F-4D97-AF65-F5344CB8AC3E}">
        <p14:creationId xmlns:p14="http://schemas.microsoft.com/office/powerpoint/2010/main" val="157124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4C3EB9-6DDD-850F-F9D6-FE9C271FE4C3}"/>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lang="ja-JP" altLang="en-US" sz="1800" kern="0" dirty="0">
                <a:solidFill>
                  <a:schemeClr val="tx1">
                    <a:lumMod val="75000"/>
                    <a:lumOff val="25000"/>
                  </a:schemeClr>
                </a:solidFill>
                <a:latin typeface="+mn-ea"/>
                <a:ea typeface="+mn-ea"/>
              </a:rPr>
              <a:t>すべての画像に対して</a:t>
            </a:r>
            <a:r>
              <a:rPr lang="en-US" altLang="ja-JP" sz="1800" kern="0" dirty="0">
                <a:solidFill>
                  <a:schemeClr val="tx1">
                    <a:lumMod val="75000"/>
                    <a:lumOff val="25000"/>
                  </a:schemeClr>
                </a:solidFill>
                <a:latin typeface="+mn-ea"/>
                <a:ea typeface="+mn-ea"/>
              </a:rPr>
              <a:t>DA-Fusion</a:t>
            </a:r>
            <a:r>
              <a:rPr lang="ja-JP" altLang="en-US" sz="1800" kern="0" dirty="0">
                <a:solidFill>
                  <a:schemeClr val="tx1">
                    <a:lumMod val="75000"/>
                    <a:lumOff val="25000"/>
                  </a:schemeClr>
                </a:solidFill>
                <a:latin typeface="+mn-ea"/>
                <a:ea typeface="+mn-ea"/>
              </a:rPr>
              <a:t>のオーグメンテーションを行うと、</a:t>
            </a: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モデルのバイアスが大きくなってしまうため、従来のオーグメンテーション（回転、反転）を行った実画像も使用するようにサンプリングのバランスを取っている。</a:t>
            </a:r>
            <a:endParaRPr lang="en-US" altLang="ja-JP" sz="1800" kern="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11</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610132275"/>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marL="0" marR="0" lvl="0" indent="0" algn="l" defTabSz="914400" rtl="0" eaLnBrk="1" fontAlgn="auto" latinLnBrk="0" hangingPunct="1">
                        <a:lnSpc>
                          <a:spcPct val="110000"/>
                        </a:lnSpc>
                        <a:spcBef>
                          <a:spcPts val="2400"/>
                        </a:spcBef>
                        <a:spcAft>
                          <a:spcPts val="1200"/>
                        </a:spcAft>
                        <a:buClrTx/>
                        <a:buSzTx/>
                        <a:buFontTx/>
                        <a:buNone/>
                        <a:tabLst/>
                        <a:defRPr/>
                      </a:pPr>
                      <a:r>
                        <a:rPr lang="ja-JP" altLang="en-US" sz="2400" b="1" dirty="0">
                          <a:solidFill>
                            <a:srgbClr val="0071BC"/>
                          </a:solidFill>
                          <a:latin typeface="メイリオ"/>
                          <a:cs typeface="メイリオ" pitchFamily="50" charset="-128"/>
                        </a:rPr>
                        <a:t>アルゴリズム③　既存のオーグメンテーションとの組み合わせ</a:t>
                      </a:r>
                      <a:endParaRPr lang="en-US" altLang="ja-JP" sz="2400" b="1" kern="0" dirty="0">
                        <a:solidFill>
                          <a:schemeClr val="accent1">
                            <a:lumMod val="75000"/>
                          </a:schemeClr>
                        </a:solidFill>
                        <a:latin typeface="+mn-ea"/>
                        <a:ea typeface="+mn-ea"/>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10" name="図 9">
            <a:extLst>
              <a:ext uri="{FF2B5EF4-FFF2-40B4-BE49-F238E27FC236}">
                <a16:creationId xmlns:a16="http://schemas.microsoft.com/office/drawing/2014/main" id="{8172D1AC-A9C5-A83F-2A65-7DF96A163D48}"/>
              </a:ext>
            </a:extLst>
          </p:cNvPr>
          <p:cNvPicPr>
            <a:picLocks noChangeAspect="1"/>
          </p:cNvPicPr>
          <p:nvPr/>
        </p:nvPicPr>
        <p:blipFill>
          <a:blip r:embed="rId3"/>
          <a:stretch>
            <a:fillRect/>
          </a:stretch>
        </p:blipFill>
        <p:spPr>
          <a:xfrm>
            <a:off x="2212230" y="4165130"/>
            <a:ext cx="4029075" cy="657225"/>
          </a:xfrm>
          <a:prstGeom prst="rect">
            <a:avLst/>
          </a:prstGeom>
          <a:ln>
            <a:solidFill>
              <a:srgbClr val="002060"/>
            </a:solidFill>
          </a:ln>
        </p:spPr>
      </p:pic>
      <p:grpSp>
        <p:nvGrpSpPr>
          <p:cNvPr id="14" name="グループ化 13">
            <a:extLst>
              <a:ext uri="{FF2B5EF4-FFF2-40B4-BE49-F238E27FC236}">
                <a16:creationId xmlns:a16="http://schemas.microsoft.com/office/drawing/2014/main" id="{576DB06E-4B75-C95F-815F-59BCD4B23EAF}"/>
              </a:ext>
            </a:extLst>
          </p:cNvPr>
          <p:cNvGrpSpPr/>
          <p:nvPr/>
        </p:nvGrpSpPr>
        <p:grpSpPr>
          <a:xfrm>
            <a:off x="2212230" y="4961911"/>
            <a:ext cx="4663751" cy="836816"/>
            <a:chOff x="1322182" y="5017562"/>
            <a:chExt cx="4663751" cy="836816"/>
          </a:xfrm>
        </p:grpSpPr>
        <p:sp>
          <p:nvSpPr>
            <p:cNvPr id="7" name="テキスト ボックス 6">
              <a:extLst>
                <a:ext uri="{FF2B5EF4-FFF2-40B4-BE49-F238E27FC236}">
                  <a16:creationId xmlns:a16="http://schemas.microsoft.com/office/drawing/2014/main" id="{01C26A31-4C7A-C692-B991-3464BE490726}"/>
                </a:ext>
              </a:extLst>
            </p:cNvPr>
            <p:cNvSpPr txBox="1"/>
            <p:nvPr/>
          </p:nvSpPr>
          <p:spPr>
            <a:xfrm>
              <a:off x="1496625" y="5023381"/>
              <a:ext cx="4489308" cy="830997"/>
            </a:xfrm>
            <a:prstGeom prst="rect">
              <a:avLst/>
            </a:prstGeom>
            <a:noFill/>
          </p:spPr>
          <p:txBody>
            <a:bodyPr wrap="square">
              <a:spAutoFit/>
            </a:bodyPr>
            <a:lstStyle/>
            <a:p>
              <a:r>
                <a:rPr lang="ja-JP" altLang="en-US" sz="1600" kern="0" dirty="0">
                  <a:solidFill>
                    <a:schemeClr val="tx1">
                      <a:lumMod val="75000"/>
                      <a:lumOff val="25000"/>
                    </a:schemeClr>
                  </a:solidFill>
                </a:rPr>
                <a:t>：</a:t>
              </a:r>
              <a:r>
                <a:rPr lang="ja-JP" altLang="en-US" sz="1600" kern="0" dirty="0">
                  <a:solidFill>
                    <a:schemeClr val="tx1">
                      <a:lumMod val="75000"/>
                      <a:lumOff val="25000"/>
                    </a:schemeClr>
                  </a:solidFill>
                  <a:ea typeface="+mn-ea"/>
                </a:rPr>
                <a:t>画像のインデックス</a:t>
              </a:r>
              <a:endParaRPr lang="en-US" altLang="ja-JP" sz="1600" kern="0" dirty="0">
                <a:solidFill>
                  <a:schemeClr val="tx1">
                    <a:lumMod val="75000"/>
                    <a:lumOff val="25000"/>
                  </a:schemeClr>
                </a:solidFill>
                <a:ea typeface="+mn-ea"/>
              </a:endParaRPr>
            </a:p>
            <a:p>
              <a:r>
                <a:rPr lang="ja-JP" altLang="en-US" sz="1600" kern="0" dirty="0">
                  <a:solidFill>
                    <a:schemeClr val="tx1">
                      <a:lumMod val="75000"/>
                      <a:lumOff val="25000"/>
                    </a:schemeClr>
                  </a:solidFill>
                  <a:ea typeface="+mn-ea"/>
                </a:rPr>
                <a:t>：施したオーグメンテーションのインデックス</a:t>
              </a:r>
              <a:endParaRPr lang="en-US" altLang="ja-JP" sz="1600" kern="0" dirty="0">
                <a:solidFill>
                  <a:schemeClr val="tx1">
                    <a:lumMod val="75000"/>
                    <a:lumOff val="25000"/>
                  </a:schemeClr>
                </a:solidFill>
                <a:ea typeface="+mn-ea"/>
              </a:endParaRPr>
            </a:p>
            <a:p>
              <a:r>
                <a:rPr lang="ja-JP" altLang="en-US" sz="1600" kern="0" dirty="0">
                  <a:solidFill>
                    <a:schemeClr val="tx1">
                      <a:lumMod val="75000"/>
                      <a:lumOff val="25000"/>
                    </a:schemeClr>
                  </a:solidFill>
                </a:rPr>
                <a:t>：</a:t>
              </a:r>
              <a:r>
                <a:rPr lang="ja-JP" altLang="en-US" sz="1600" kern="0" dirty="0">
                  <a:solidFill>
                    <a:schemeClr val="tx1">
                      <a:lumMod val="75000"/>
                      <a:lumOff val="25000"/>
                    </a:schemeClr>
                  </a:solidFill>
                  <a:ea typeface="+mn-ea"/>
                </a:rPr>
                <a:t>実画像を使用する割合</a:t>
              </a:r>
              <a:endParaRPr lang="ja-JP" altLang="en-US" sz="16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CBB65FD-4471-84F1-3E50-97623352F84A}"/>
                    </a:ext>
                  </a:extLst>
                </p:cNvPr>
                <p:cNvSpPr txBox="1"/>
                <p:nvPr/>
              </p:nvSpPr>
              <p:spPr>
                <a:xfrm>
                  <a:off x="1322182" y="5017562"/>
                  <a:ext cx="34888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dirty="0" smtClean="0">
                            <a:latin typeface="Cambria Math" panose="02040503050406030204" pitchFamily="18" charset="0"/>
                          </a:rPr>
                          <m:t>𝑖</m:t>
                        </m:r>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BCBB65FD-4471-84F1-3E50-97623352F84A}"/>
                    </a:ext>
                  </a:extLst>
                </p:cNvPr>
                <p:cNvSpPr txBox="1">
                  <a:spLocks noRot="1" noChangeAspect="1" noMove="1" noResize="1" noEditPoints="1" noAdjustHandles="1" noChangeArrowheads="1" noChangeShapeType="1" noTextEdit="1"/>
                </p:cNvSpPr>
                <p:nvPr/>
              </p:nvSpPr>
              <p:spPr>
                <a:xfrm>
                  <a:off x="1322182" y="5017562"/>
                  <a:ext cx="348886"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A15096C-6EE4-97E7-ACCF-8C8A7BE0881E}"/>
                    </a:ext>
                  </a:extLst>
                </p:cNvPr>
                <p:cNvSpPr txBox="1"/>
                <p:nvPr/>
              </p:nvSpPr>
              <p:spPr>
                <a:xfrm>
                  <a:off x="1322182" y="5266693"/>
                  <a:ext cx="34888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dirty="0" smtClean="0">
                            <a:latin typeface="Cambria Math" panose="02040503050406030204" pitchFamily="18" charset="0"/>
                          </a:rPr>
                          <m:t>𝑗</m:t>
                        </m:r>
                      </m:oMath>
                    </m:oMathPara>
                  </a14:m>
                  <a:endParaRPr lang="ja-JP" altLang="en-US" sz="1600" dirty="0"/>
                </a:p>
              </p:txBody>
            </p:sp>
          </mc:Choice>
          <mc:Fallback xmlns="">
            <p:sp>
              <p:nvSpPr>
                <p:cNvPr id="12" name="テキスト ボックス 11">
                  <a:extLst>
                    <a:ext uri="{FF2B5EF4-FFF2-40B4-BE49-F238E27FC236}">
                      <a16:creationId xmlns:a16="http://schemas.microsoft.com/office/drawing/2014/main" id="{0A15096C-6EE4-97E7-ACCF-8C8A7BE0881E}"/>
                    </a:ext>
                  </a:extLst>
                </p:cNvPr>
                <p:cNvSpPr txBox="1">
                  <a:spLocks noRot="1" noChangeAspect="1" noMove="1" noResize="1" noEditPoints="1" noAdjustHandles="1" noChangeArrowheads="1" noChangeShapeType="1" noTextEdit="1"/>
                </p:cNvSpPr>
                <p:nvPr/>
              </p:nvSpPr>
              <p:spPr>
                <a:xfrm>
                  <a:off x="1322182" y="5266693"/>
                  <a:ext cx="348886" cy="338554"/>
                </a:xfrm>
                <a:prstGeom prst="rect">
                  <a:avLst/>
                </a:prstGeom>
                <a:blipFill>
                  <a:blip r:embed="rId6"/>
                  <a:stretch>
                    <a:fillRect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8A41603-C092-30B0-23CC-143EF4462662}"/>
                    </a:ext>
                  </a:extLst>
                </p:cNvPr>
                <p:cNvSpPr txBox="1"/>
                <p:nvPr/>
              </p:nvSpPr>
              <p:spPr>
                <a:xfrm>
                  <a:off x="1322182" y="5506941"/>
                  <a:ext cx="34888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i="1" dirty="0">
                            <a:latin typeface="Cambria Math" panose="02040503050406030204" pitchFamily="18" charset="0"/>
                          </a:rPr>
                          <m:t>α</m:t>
                        </m:r>
                      </m:oMath>
                    </m:oMathPara>
                  </a14:m>
                  <a:endParaRPr lang="ja-JP" altLang="en-US" sz="1600" dirty="0"/>
                </a:p>
              </p:txBody>
            </p:sp>
          </mc:Choice>
          <mc:Fallback xmlns="">
            <p:sp>
              <p:nvSpPr>
                <p:cNvPr id="13" name="テキスト ボックス 12">
                  <a:extLst>
                    <a:ext uri="{FF2B5EF4-FFF2-40B4-BE49-F238E27FC236}">
                      <a16:creationId xmlns:a16="http://schemas.microsoft.com/office/drawing/2014/main" id="{B8A41603-C092-30B0-23CC-143EF4462662}"/>
                    </a:ext>
                  </a:extLst>
                </p:cNvPr>
                <p:cNvSpPr txBox="1">
                  <a:spLocks noRot="1" noChangeAspect="1" noMove="1" noResize="1" noEditPoints="1" noAdjustHandles="1" noChangeArrowheads="1" noChangeShapeType="1" noTextEdit="1"/>
                </p:cNvSpPr>
                <p:nvPr/>
              </p:nvSpPr>
              <p:spPr>
                <a:xfrm>
                  <a:off x="1322182" y="5506941"/>
                  <a:ext cx="348886" cy="338554"/>
                </a:xfrm>
                <a:prstGeom prst="rect">
                  <a:avLst/>
                </a:prstGeom>
                <a:blipFill>
                  <a:blip r:embed="rId7"/>
                  <a:stretch>
                    <a:fillRect/>
                  </a:stretch>
                </a:blipFill>
              </p:spPr>
              <p:txBody>
                <a:bodyPr/>
                <a:lstStyle/>
                <a:p>
                  <a:r>
                    <a:rPr lang="ja-JP" altLang="en-US">
                      <a:noFill/>
                    </a:rPr>
                    <a:t> </a:t>
                  </a:r>
                </a:p>
              </p:txBody>
            </p:sp>
          </mc:Fallback>
        </mc:AlternateContent>
      </p:grpSp>
      <p:sp>
        <p:nvSpPr>
          <p:cNvPr id="16" name="テキスト ボックス 15">
            <a:extLst>
              <a:ext uri="{FF2B5EF4-FFF2-40B4-BE49-F238E27FC236}">
                <a16:creationId xmlns:a16="http://schemas.microsoft.com/office/drawing/2014/main" id="{82F1140A-B712-D901-3440-F753365CB8E1}"/>
              </a:ext>
            </a:extLst>
          </p:cNvPr>
          <p:cNvSpPr txBox="1"/>
          <p:nvPr/>
        </p:nvSpPr>
        <p:spPr>
          <a:xfrm>
            <a:off x="491181" y="2828359"/>
            <a:ext cx="7956133" cy="1006429"/>
          </a:xfrm>
          <a:prstGeom prst="rect">
            <a:avLst/>
          </a:prstGeom>
          <a:noFill/>
        </p:spPr>
        <p:txBody>
          <a:bodyPr wrap="square">
            <a:spAutoFit/>
          </a:bodyPr>
          <a:lstStyle/>
          <a:p>
            <a:pPr defTabSz="914400">
              <a:lnSpc>
                <a:spcPct val="110000"/>
              </a:lnSpc>
            </a:pPr>
            <a:r>
              <a:rPr lang="en-US" altLang="ja-JP" sz="1800" kern="0" dirty="0">
                <a:solidFill>
                  <a:schemeClr val="tx1">
                    <a:lumMod val="75000"/>
                    <a:lumOff val="25000"/>
                  </a:schemeClr>
                </a:solidFill>
                <a:latin typeface="+mn-ea"/>
                <a:ea typeface="+mn-ea"/>
              </a:rPr>
              <a:t>N</a:t>
            </a:r>
            <a:r>
              <a:rPr lang="ja-JP" altLang="en-US" sz="1800" kern="0" dirty="0">
                <a:solidFill>
                  <a:schemeClr val="tx1">
                    <a:lumMod val="75000"/>
                    <a:lumOff val="25000"/>
                  </a:schemeClr>
                </a:solidFill>
                <a:latin typeface="+mn-ea"/>
                <a:ea typeface="+mn-ea"/>
              </a:rPr>
              <a:t>枚の画像データセットがあり、一つの画像に対して</a:t>
            </a: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モデルで</a:t>
            </a:r>
            <a:r>
              <a:rPr lang="en-US" altLang="ja-JP" sz="1800" kern="0" dirty="0">
                <a:solidFill>
                  <a:schemeClr val="tx1">
                    <a:lumMod val="75000"/>
                    <a:lumOff val="25000"/>
                  </a:schemeClr>
                </a:solidFill>
                <a:latin typeface="+mn-ea"/>
                <a:ea typeface="+mn-ea"/>
              </a:rPr>
              <a:t>M</a:t>
            </a:r>
            <a:r>
              <a:rPr lang="ja-JP" altLang="en-US" sz="1800" kern="0" dirty="0">
                <a:solidFill>
                  <a:schemeClr val="tx1">
                    <a:lumMod val="75000"/>
                    <a:lumOff val="25000"/>
                  </a:schemeClr>
                </a:solidFill>
                <a:latin typeface="+mn-ea"/>
                <a:ea typeface="+mn-ea"/>
              </a:rPr>
              <a:t>個のパターンのオーグメンテーションを施したとするとミニバッチ</a:t>
            </a:r>
            <a:r>
              <a:rPr lang="en-US" altLang="ja-JP" sz="1800" kern="0" dirty="0">
                <a:solidFill>
                  <a:schemeClr val="tx1">
                    <a:lumMod val="75000"/>
                    <a:lumOff val="25000"/>
                  </a:schemeClr>
                </a:solidFill>
                <a:latin typeface="+mn-ea"/>
                <a:ea typeface="+mn-ea"/>
              </a:rPr>
              <a:t>B</a:t>
            </a:r>
            <a:r>
              <a:rPr lang="ja-JP" altLang="en-US" sz="1800" kern="0" dirty="0">
                <a:solidFill>
                  <a:schemeClr val="tx1">
                    <a:lumMod val="75000"/>
                    <a:lumOff val="25000"/>
                  </a:schemeClr>
                </a:solidFill>
                <a:latin typeface="+mn-ea"/>
                <a:ea typeface="+mn-ea"/>
              </a:rPr>
              <a:t>に含まれる画像の割合は次のようになる。</a:t>
            </a:r>
            <a:endParaRPr lang="en-US" altLang="ja-JP" sz="1800" kern="0" dirty="0">
              <a:solidFill>
                <a:schemeClr val="tx1">
                  <a:lumMod val="75000"/>
                  <a:lumOff val="25000"/>
                </a:schemeClr>
              </a:solidFill>
              <a:latin typeface="+mn-ea"/>
              <a:ea typeface="+mn-ea"/>
            </a:endParaRPr>
          </a:p>
        </p:txBody>
      </p:sp>
      <p:pic>
        <p:nvPicPr>
          <p:cNvPr id="8" name="図 7">
            <a:extLst>
              <a:ext uri="{FF2B5EF4-FFF2-40B4-BE49-F238E27FC236}">
                <a16:creationId xmlns:a16="http://schemas.microsoft.com/office/drawing/2014/main" id="{D3A3A697-AAC9-4ADC-2938-91F794647D4E}"/>
              </a:ext>
            </a:extLst>
          </p:cNvPr>
          <p:cNvPicPr>
            <a:picLocks noChangeAspect="1"/>
          </p:cNvPicPr>
          <p:nvPr/>
        </p:nvPicPr>
        <p:blipFill>
          <a:blip r:embed="rId8"/>
          <a:stretch>
            <a:fillRect/>
          </a:stretch>
        </p:blipFill>
        <p:spPr>
          <a:xfrm>
            <a:off x="8621757" y="2638127"/>
            <a:ext cx="2855848" cy="3496956"/>
          </a:xfrm>
          <a:prstGeom prst="rect">
            <a:avLst/>
          </a:prstGeom>
          <a:ln>
            <a:solidFill>
              <a:srgbClr val="002060"/>
            </a:solidFill>
          </a:ln>
        </p:spPr>
      </p:pic>
    </p:spTree>
    <p:extLst>
      <p:ext uri="{BB962C8B-B14F-4D97-AF65-F5344CB8AC3E}">
        <p14:creationId xmlns:p14="http://schemas.microsoft.com/office/powerpoint/2010/main" val="299100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2F358351-A110-D734-CEA6-BFAA1607443A}"/>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900" indent="-342900" defTabSz="914400">
              <a:lnSpc>
                <a:spcPct val="110000"/>
              </a:lnSpc>
              <a:buFont typeface="Arial" panose="020B0604020202020204" pitchFamily="34" charset="0"/>
              <a:buChar char="•"/>
            </a:pPr>
            <a:r>
              <a:rPr lang="ja-JP" altLang="en-US" sz="2000" b="1" kern="100" dirty="0">
                <a:solidFill>
                  <a:schemeClr val="tx1">
                    <a:lumMod val="75000"/>
                    <a:lumOff val="25000"/>
                  </a:schemeClr>
                </a:solidFill>
                <a:latin typeface="+mn-ea"/>
                <a:ea typeface="+mn-ea"/>
                <a:cs typeface="Times New Roman" panose="02020603050405020304" pitchFamily="18" charset="0"/>
              </a:rPr>
              <a:t>画風変換・画像生成の効果がどの部分にあるか</a:t>
            </a:r>
            <a:endParaRPr lang="en-US" altLang="ja-JP" sz="2000" b="1" kern="100" dirty="0">
              <a:solidFill>
                <a:schemeClr val="tx1">
                  <a:lumMod val="75000"/>
                  <a:lumOff val="25000"/>
                </a:schemeClr>
              </a:solidFill>
              <a:latin typeface="+mn-ea"/>
              <a:ea typeface="+mn-ea"/>
              <a:cs typeface="Times New Roman" panose="02020603050405020304" pitchFamily="18" charset="0"/>
            </a:endParaRPr>
          </a:p>
          <a:p>
            <a:pPr marL="1028649" lvl="1" indent="-342900" defTabSz="914400">
              <a:lnSpc>
                <a:spcPct val="110000"/>
              </a:lnSpc>
              <a:buFont typeface="Wingdings" panose="05000000000000000000" pitchFamily="2" charset="2"/>
              <a:buChar char="Ø"/>
            </a:pPr>
            <a:r>
              <a:rPr lang="ja-JP" altLang="en-US" sz="1800" kern="100" dirty="0">
                <a:solidFill>
                  <a:schemeClr val="tx1">
                    <a:lumMod val="75000"/>
                    <a:lumOff val="25000"/>
                  </a:schemeClr>
                </a:solidFill>
                <a:latin typeface="+mn-ea"/>
                <a:ea typeface="+mn-ea"/>
                <a:cs typeface="Times New Roman" panose="02020603050405020304" pitchFamily="18" charset="0"/>
              </a:rPr>
              <a:t>既存のオーグメンテーション</a:t>
            </a:r>
            <a:r>
              <a:rPr lang="en-US" altLang="ja-JP" sz="1800" kern="100" dirty="0">
                <a:solidFill>
                  <a:schemeClr val="tx1">
                    <a:lumMod val="75000"/>
                    <a:lumOff val="25000"/>
                  </a:schemeClr>
                </a:solidFill>
                <a:latin typeface="+mn-ea"/>
                <a:ea typeface="+mn-ea"/>
                <a:cs typeface="Times New Roman" panose="02020603050405020304" pitchFamily="18" charset="0"/>
              </a:rPr>
              <a:t>(</a:t>
            </a:r>
            <a:r>
              <a:rPr lang="ja-JP" altLang="en-US" sz="1800" kern="100" dirty="0">
                <a:solidFill>
                  <a:schemeClr val="tx1">
                    <a:lumMod val="75000"/>
                    <a:lumOff val="25000"/>
                  </a:schemeClr>
                </a:solidFill>
                <a:latin typeface="+mn-ea"/>
                <a:ea typeface="+mn-ea"/>
                <a:cs typeface="Times New Roman" panose="02020603050405020304" pitchFamily="18" charset="0"/>
              </a:rPr>
              <a:t>回転、反転</a:t>
            </a:r>
            <a:r>
              <a:rPr lang="en-US" altLang="ja-JP" sz="1800" kern="100" dirty="0">
                <a:solidFill>
                  <a:schemeClr val="tx1">
                    <a:lumMod val="75000"/>
                    <a:lumOff val="25000"/>
                  </a:schemeClr>
                </a:solidFill>
                <a:latin typeface="+mn-ea"/>
                <a:ea typeface="+mn-ea"/>
                <a:cs typeface="Times New Roman" panose="02020603050405020304" pitchFamily="18" charset="0"/>
              </a:rPr>
              <a:t>)</a:t>
            </a:r>
            <a:r>
              <a:rPr lang="ja-JP" altLang="en-US" sz="1800" kern="100" dirty="0">
                <a:solidFill>
                  <a:schemeClr val="tx1">
                    <a:lumMod val="75000"/>
                    <a:lumOff val="25000"/>
                  </a:schemeClr>
                </a:solidFill>
                <a:latin typeface="+mn-ea"/>
                <a:ea typeface="+mn-ea"/>
                <a:cs typeface="Times New Roman" panose="02020603050405020304" pitchFamily="18" charset="0"/>
              </a:rPr>
              <a:t>とは異なり、</a:t>
            </a:r>
            <a:r>
              <a:rPr lang="en-US" altLang="ja-JP" sz="1800" kern="100" dirty="0">
                <a:solidFill>
                  <a:schemeClr val="tx1">
                    <a:lumMod val="75000"/>
                    <a:lumOff val="25000"/>
                  </a:schemeClr>
                </a:solidFill>
                <a:latin typeface="+mn-ea"/>
                <a:ea typeface="+mn-ea"/>
                <a:cs typeface="Times New Roman" panose="02020603050405020304" pitchFamily="18" charset="0"/>
              </a:rPr>
              <a:t>Diffusion</a:t>
            </a:r>
            <a:r>
              <a:rPr lang="ja-JP" altLang="en-US" sz="1800" kern="100" dirty="0">
                <a:solidFill>
                  <a:schemeClr val="tx1">
                    <a:lumMod val="75000"/>
                    <a:lumOff val="25000"/>
                  </a:schemeClr>
                </a:solidFill>
                <a:latin typeface="+mn-ea"/>
                <a:ea typeface="+mn-ea"/>
                <a:cs typeface="Times New Roman" panose="02020603050405020304" pitchFamily="18" charset="0"/>
              </a:rPr>
              <a:t>モデルを用いることでプロンプトベースで画像セマンティクスを制御して模様や種別などの変化を加えることが出来る。これにより、既存のオーグメンテーションでは行えなかった高レベルの意味属性を変更してデータの多様性を高めるオーグメンテーションが出来るようになっ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marL="1028649" lvl="1" indent="-342900" defTabSz="914400">
              <a:lnSpc>
                <a:spcPct val="110000"/>
              </a:lnSpc>
              <a:buFont typeface="Wingdings" panose="05000000000000000000" pitchFamily="2" charset="2"/>
              <a:buChar char="Ø"/>
            </a:pPr>
            <a:endParaRPr lang="en-US" altLang="ja-JP" sz="1200" kern="100" dirty="0">
              <a:solidFill>
                <a:schemeClr val="tx1">
                  <a:lumMod val="75000"/>
                  <a:lumOff val="25000"/>
                </a:schemeClr>
              </a:solidFill>
              <a:latin typeface="+mn-ea"/>
              <a:ea typeface="+mn-ea"/>
              <a:cs typeface="Times New Roman" panose="02020603050405020304" pitchFamily="18" charset="0"/>
            </a:endParaRPr>
          </a:p>
          <a:p>
            <a:pPr marL="342900" indent="-342900">
              <a:lnSpc>
                <a:spcPct val="110000"/>
              </a:lnSpc>
              <a:buFont typeface="Arial" panose="020B0604020202020204" pitchFamily="34" charset="0"/>
              <a:buChar char="•"/>
            </a:pPr>
            <a:r>
              <a:rPr lang="en-US" altLang="ja-JP" sz="2000" b="1" kern="100" dirty="0">
                <a:solidFill>
                  <a:schemeClr val="tx1">
                    <a:lumMod val="75000"/>
                    <a:lumOff val="25000"/>
                  </a:schemeClr>
                </a:solidFill>
                <a:latin typeface="+mn-ea"/>
                <a:ea typeface="+mn-ea"/>
                <a:cs typeface="Times New Roman" panose="02020603050405020304" pitchFamily="18" charset="0"/>
              </a:rPr>
              <a:t>(</a:t>
            </a:r>
            <a:r>
              <a:rPr lang="ja-JP" altLang="en-US" sz="2000" b="1" kern="100" dirty="0">
                <a:solidFill>
                  <a:schemeClr val="tx1">
                    <a:lumMod val="75000"/>
                    <a:lumOff val="25000"/>
                  </a:schemeClr>
                </a:solidFill>
                <a:latin typeface="+mn-ea"/>
                <a:ea typeface="+mn-ea"/>
                <a:cs typeface="Times New Roman" panose="02020603050405020304" pitchFamily="18" charset="0"/>
              </a:rPr>
              <a:t>画像生成の場合</a:t>
            </a:r>
            <a:r>
              <a:rPr lang="en-US" altLang="ja-JP" sz="2000" b="1" kern="100" dirty="0">
                <a:solidFill>
                  <a:schemeClr val="tx1">
                    <a:lumMod val="75000"/>
                    <a:lumOff val="25000"/>
                  </a:schemeClr>
                </a:solidFill>
                <a:latin typeface="+mn-ea"/>
                <a:ea typeface="+mn-ea"/>
                <a:cs typeface="Times New Roman" panose="02020603050405020304" pitchFamily="18" charset="0"/>
              </a:rPr>
              <a:t>) </a:t>
            </a:r>
            <a:r>
              <a:rPr lang="ja-JP" altLang="en-US" sz="2000" b="1" kern="100" dirty="0">
                <a:solidFill>
                  <a:schemeClr val="tx1">
                    <a:lumMod val="75000"/>
                    <a:lumOff val="25000"/>
                  </a:schemeClr>
                </a:solidFill>
                <a:latin typeface="+mn-ea"/>
                <a:ea typeface="+mn-ea"/>
                <a:cs typeface="Times New Roman" panose="02020603050405020304" pitchFamily="18" charset="0"/>
              </a:rPr>
              <a:t>生成</a:t>
            </a:r>
            <a:r>
              <a:rPr lang="en-US" altLang="ja-JP" sz="2000" b="1" kern="100" dirty="0">
                <a:solidFill>
                  <a:schemeClr val="tx1">
                    <a:lumMod val="75000"/>
                    <a:lumOff val="25000"/>
                  </a:schemeClr>
                </a:solidFill>
                <a:latin typeface="+mn-ea"/>
                <a:ea typeface="+mn-ea"/>
                <a:cs typeface="Times New Roman" panose="02020603050405020304" pitchFamily="18" charset="0"/>
              </a:rPr>
              <a:t>AI</a:t>
            </a:r>
            <a:r>
              <a:rPr lang="ja-JP" altLang="en-US" sz="2000" b="1" kern="100" dirty="0">
                <a:solidFill>
                  <a:schemeClr val="tx1">
                    <a:lumMod val="75000"/>
                    <a:lumOff val="25000"/>
                  </a:schemeClr>
                </a:solidFill>
                <a:latin typeface="+mn-ea"/>
                <a:ea typeface="+mn-ea"/>
                <a:cs typeface="Times New Roman" panose="02020603050405020304" pitchFamily="18" charset="0"/>
              </a:rPr>
              <a:t>が工業的な精度向上の面でどのように利用されているか。</a:t>
            </a:r>
            <a:endParaRPr lang="ja-JP" altLang="en-US" sz="1800" kern="100" dirty="0">
              <a:solidFill>
                <a:schemeClr val="tx1">
                  <a:lumMod val="75000"/>
                  <a:lumOff val="25000"/>
                </a:schemeClr>
              </a:solidFill>
              <a:latin typeface="+mn-ea"/>
              <a:ea typeface="+mn-ea"/>
              <a:cs typeface="Times New Roman" panose="02020603050405020304" pitchFamily="18" charset="0"/>
            </a:endParaRPr>
          </a:p>
          <a:p>
            <a:pPr marL="1028649" lvl="1" indent="-342900">
              <a:lnSpc>
                <a:spcPct val="110000"/>
              </a:lnSpc>
              <a:buFont typeface="Wingdings" panose="05000000000000000000" pitchFamily="2" charset="2"/>
              <a:buChar char="Ø"/>
            </a:pPr>
            <a:r>
              <a:rPr lang="ja-JP" altLang="en-US" sz="1800" kern="100" dirty="0">
                <a:solidFill>
                  <a:schemeClr val="tx1">
                    <a:lumMod val="75000"/>
                    <a:lumOff val="25000"/>
                  </a:schemeClr>
                </a:solidFill>
                <a:latin typeface="+mn-ea"/>
                <a:ea typeface="+mn-ea"/>
                <a:cs typeface="Times New Roman" panose="02020603050405020304" pitchFamily="18" charset="0"/>
              </a:rPr>
              <a:t>一般的な画像認識タスクに対する精度向上へのアプローチであるため、工業的な面での精度向上に関しての記述はなかった。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marL="1028649" lvl="1" indent="-342900">
              <a:lnSpc>
                <a:spcPct val="110000"/>
              </a:lnSpc>
              <a:buFont typeface="Wingdings" panose="05000000000000000000" pitchFamily="2" charset="2"/>
              <a:buChar char="Ø"/>
            </a:pPr>
            <a:r>
              <a:rPr lang="ja-JP" altLang="en-US" sz="1800" kern="100" dirty="0">
                <a:solidFill>
                  <a:schemeClr val="tx1">
                    <a:lumMod val="75000"/>
                    <a:lumOff val="25000"/>
                  </a:schemeClr>
                </a:solidFill>
                <a:latin typeface="+mn-ea"/>
                <a:ea typeface="+mn-ea"/>
                <a:cs typeface="Times New Roman" panose="02020603050405020304" pitchFamily="18" charset="0"/>
              </a:rPr>
              <a:t>ただし、</a:t>
            </a:r>
            <a:r>
              <a:rPr lang="en-US" altLang="ja-JP" sz="1800" kern="100" dirty="0" err="1">
                <a:solidFill>
                  <a:schemeClr val="tx1">
                    <a:lumMod val="75000"/>
                    <a:lumOff val="25000"/>
                  </a:schemeClr>
                </a:solidFill>
                <a:latin typeface="+mn-ea"/>
                <a:ea typeface="+mn-ea"/>
                <a:cs typeface="Times New Roman" panose="02020603050405020304" pitchFamily="18" charset="0"/>
              </a:rPr>
              <a:t>RandAugment</a:t>
            </a:r>
            <a:r>
              <a:rPr lang="ja-JP" altLang="en-US" sz="1800" kern="100" dirty="0">
                <a:solidFill>
                  <a:schemeClr val="tx1">
                    <a:lumMod val="75000"/>
                    <a:lumOff val="25000"/>
                  </a:schemeClr>
                </a:solidFill>
                <a:latin typeface="+mn-ea"/>
                <a:ea typeface="+mn-ea"/>
                <a:cs typeface="Times New Roman" panose="02020603050405020304" pitchFamily="18" charset="0"/>
              </a:rPr>
              <a:t>や</a:t>
            </a:r>
            <a:r>
              <a:rPr lang="en-US" altLang="ja-JP" sz="1800" kern="100" dirty="0" err="1">
                <a:solidFill>
                  <a:schemeClr val="tx1">
                    <a:lumMod val="75000"/>
                    <a:lumOff val="25000"/>
                  </a:schemeClr>
                </a:solidFill>
                <a:latin typeface="+mn-ea"/>
                <a:ea typeface="+mn-ea"/>
                <a:cs typeface="Times New Roman" panose="02020603050405020304" pitchFamily="18" charset="0"/>
              </a:rPr>
              <a:t>CutMix</a:t>
            </a:r>
            <a:r>
              <a:rPr lang="ja-JP" altLang="en-US" sz="1800" kern="100" dirty="0">
                <a:solidFill>
                  <a:schemeClr val="tx1">
                    <a:lumMod val="75000"/>
                    <a:lumOff val="25000"/>
                  </a:schemeClr>
                </a:solidFill>
                <a:latin typeface="+mn-ea"/>
                <a:ea typeface="+mn-ea"/>
                <a:cs typeface="Times New Roman" panose="02020603050405020304" pitchFamily="18" charset="0"/>
              </a:rPr>
              <a:t>などの強力な既存のオーグメンテーションよりも精度を高めることが出来る為、工業製品に対する分類タスクや物体検出タスクにおいても精度向上が期待できると思われる。</a:t>
            </a:r>
            <a:endParaRPr lang="en-US" altLang="ja-JP" sz="2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12</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288417509"/>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重点確認事項</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3711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162A7EB8-2389-C64A-4901-91F96225E8E9}"/>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検証は、</a:t>
            </a:r>
            <a:r>
              <a:rPr lang="en-US" altLang="ja-JP" sz="1800" kern="100" dirty="0">
                <a:solidFill>
                  <a:schemeClr val="tx1">
                    <a:lumMod val="75000"/>
                    <a:lumOff val="25000"/>
                  </a:schemeClr>
                </a:solidFill>
                <a:latin typeface="+mn-ea"/>
                <a:ea typeface="+mn-ea"/>
                <a:cs typeface="Times New Roman" panose="02020603050405020304" pitchFamily="18" charset="0"/>
              </a:rPr>
              <a:t>Few-shot</a:t>
            </a:r>
            <a:r>
              <a:rPr lang="ja-JP" altLang="en-US" sz="1800" kern="100" dirty="0">
                <a:solidFill>
                  <a:schemeClr val="tx1">
                    <a:lumMod val="75000"/>
                    <a:lumOff val="25000"/>
                  </a:schemeClr>
                </a:solidFill>
                <a:latin typeface="+mn-ea"/>
                <a:ea typeface="+mn-ea"/>
                <a:cs typeface="Times New Roman" panose="02020603050405020304" pitchFamily="18" charset="0"/>
              </a:rPr>
              <a:t>学習の分類タスクで実施。</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spcBef>
                <a:spcPts val="0"/>
              </a:spcBef>
            </a:pPr>
            <a:r>
              <a:rPr kumimoji="1" lang="en-US" altLang="ja-JP" sz="1800" dirty="0">
                <a:solidFill>
                  <a:schemeClr val="tx1">
                    <a:lumMod val="75000"/>
                    <a:lumOff val="25000"/>
                  </a:schemeClr>
                </a:solidFill>
                <a:latin typeface="+mn-ea"/>
                <a:ea typeface="+mn-ea"/>
              </a:rPr>
              <a:t>Baseline</a:t>
            </a:r>
            <a:r>
              <a:rPr kumimoji="1"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Real Guidance[He et al., 2022]</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DA-Fusion</a:t>
            </a:r>
            <a:r>
              <a:rPr lang="ja-JP" altLang="en-US" sz="1800" dirty="0">
                <a:solidFill>
                  <a:schemeClr val="tx1">
                    <a:lumMod val="75000"/>
                    <a:lumOff val="25000"/>
                  </a:schemeClr>
                </a:solidFill>
                <a:latin typeface="+mn-ea"/>
                <a:ea typeface="+mn-ea"/>
              </a:rPr>
              <a:t>（提案手法）の</a:t>
            </a:r>
            <a:r>
              <a:rPr lang="en-US" altLang="ja-JP" sz="1800" dirty="0">
                <a:solidFill>
                  <a:schemeClr val="tx1">
                    <a:lumMod val="75000"/>
                    <a:lumOff val="25000"/>
                  </a:schemeClr>
                </a:solidFill>
                <a:latin typeface="+mn-ea"/>
                <a:ea typeface="+mn-ea"/>
              </a:rPr>
              <a:t>3</a:t>
            </a:r>
            <a:r>
              <a:rPr lang="ja-JP" altLang="en-US" sz="1800" dirty="0">
                <a:solidFill>
                  <a:schemeClr val="tx1">
                    <a:lumMod val="75000"/>
                    <a:lumOff val="25000"/>
                  </a:schemeClr>
                </a:solidFill>
                <a:latin typeface="+mn-ea"/>
                <a:ea typeface="+mn-ea"/>
              </a:rPr>
              <a:t>手法で比較評価を行った。</a:t>
            </a:r>
            <a:endParaRPr lang="en-US" altLang="ja-JP" sz="1800" dirty="0">
              <a:solidFill>
                <a:schemeClr val="tx1">
                  <a:lumMod val="75000"/>
                  <a:lumOff val="25000"/>
                </a:schemeClr>
              </a:solidFill>
              <a:latin typeface="+mn-ea"/>
              <a:ea typeface="+mn-ea"/>
            </a:endParaRPr>
          </a:p>
          <a:p>
            <a:pPr>
              <a:spcBef>
                <a:spcPts val="0"/>
              </a:spcBef>
            </a:pPr>
            <a:endParaRPr lang="en-US" altLang="ja-JP" sz="1800" dirty="0">
              <a:solidFill>
                <a:schemeClr val="tx1">
                  <a:lumMod val="75000"/>
                  <a:lumOff val="25000"/>
                </a:schemeClr>
              </a:solidFill>
              <a:latin typeface="+mn-ea"/>
              <a:ea typeface="+mn-ea"/>
            </a:endParaRPr>
          </a:p>
          <a:p>
            <a:pPr>
              <a:spcBef>
                <a:spcPts val="0"/>
              </a:spcBef>
            </a:pPr>
            <a:r>
              <a:rPr kumimoji="1" lang="ja-JP" altLang="en-US" sz="1800" dirty="0">
                <a:solidFill>
                  <a:schemeClr val="tx1">
                    <a:lumMod val="75000"/>
                    <a:lumOff val="25000"/>
                  </a:schemeClr>
                </a:solidFill>
                <a:latin typeface="+mn-ea"/>
                <a:ea typeface="+mn-ea"/>
              </a:rPr>
              <a:t>それぞれの手法については、以下の表に記す。</a:t>
            </a:r>
            <a:endParaRPr kumimoji="1" lang="en-US" altLang="ja-JP" sz="180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13</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049586161"/>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nSpc>
                          <a:spcPct val="110000"/>
                        </a:lnSpc>
                      </a:pPr>
                      <a:r>
                        <a:rPr lang="ja-JP" altLang="en-US" sz="2400" b="1" kern="100" dirty="0">
                          <a:solidFill>
                            <a:schemeClr val="accent1">
                              <a:lumMod val="75000"/>
                            </a:schemeClr>
                          </a:solidFill>
                          <a:latin typeface="+mn-ea"/>
                          <a:ea typeface="+mn-ea"/>
                          <a:cs typeface="Times New Roman" panose="02020603050405020304" pitchFamily="18" charset="0"/>
                        </a:rPr>
                        <a:t>検証の前提条件①</a:t>
                      </a:r>
                      <a:endParaRPr lang="en-US" altLang="ja-JP" sz="2400" b="1" kern="100" dirty="0">
                        <a:solidFill>
                          <a:schemeClr val="accent1">
                            <a:lumMod val="75000"/>
                          </a:schemeClr>
                        </a:solidFill>
                        <a:latin typeface="+mn-ea"/>
                        <a:ea typeface="+mn-ea"/>
                        <a:cs typeface="Times New Roman" panose="02020603050405020304" pitchFamily="18" charset="0"/>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aphicFrame>
        <p:nvGraphicFramePr>
          <p:cNvPr id="15" name="表 14">
            <a:extLst>
              <a:ext uri="{FF2B5EF4-FFF2-40B4-BE49-F238E27FC236}">
                <a16:creationId xmlns:a16="http://schemas.microsoft.com/office/drawing/2014/main" id="{EE0C1D9C-C9FE-2D1E-2B67-682CC0C4CF3C}"/>
              </a:ext>
            </a:extLst>
          </p:cNvPr>
          <p:cNvGraphicFramePr>
            <a:graphicFrameLocks noGrp="1"/>
          </p:cNvGraphicFramePr>
          <p:nvPr>
            <p:extLst>
              <p:ext uri="{D42A27DB-BD31-4B8C-83A1-F6EECF244321}">
                <p14:modId xmlns:p14="http://schemas.microsoft.com/office/powerpoint/2010/main" val="4099749370"/>
              </p:ext>
            </p:extLst>
          </p:nvPr>
        </p:nvGraphicFramePr>
        <p:xfrm>
          <a:off x="911286" y="3059524"/>
          <a:ext cx="10521827" cy="3108960"/>
        </p:xfrm>
        <a:graphic>
          <a:graphicData uri="http://schemas.openxmlformats.org/drawingml/2006/table">
            <a:tbl>
              <a:tblPr firstRow="1" bandRow="1">
                <a:tableStyleId>{5C22544A-7EE6-4342-B048-85BDC9FD1C3A}</a:tableStyleId>
              </a:tblPr>
              <a:tblGrid>
                <a:gridCol w="2448339">
                  <a:extLst>
                    <a:ext uri="{9D8B030D-6E8A-4147-A177-3AD203B41FA5}">
                      <a16:colId xmlns:a16="http://schemas.microsoft.com/office/drawing/2014/main" val="3783444383"/>
                    </a:ext>
                  </a:extLst>
                </a:gridCol>
                <a:gridCol w="8073488">
                  <a:extLst>
                    <a:ext uri="{9D8B030D-6E8A-4147-A177-3AD203B41FA5}">
                      <a16:colId xmlns:a16="http://schemas.microsoft.com/office/drawing/2014/main" val="3678518169"/>
                    </a:ext>
                  </a:extLst>
                </a:gridCol>
              </a:tblGrid>
              <a:tr h="0">
                <a:tc>
                  <a:txBody>
                    <a:bodyPr/>
                    <a:lstStyle/>
                    <a:p>
                      <a:pPr algn="ctr"/>
                      <a:r>
                        <a:rPr kumimoji="1" lang="ja-JP" altLang="en-US" sz="1800" dirty="0">
                          <a:latin typeface="+mn-ea"/>
                          <a:ea typeface="+mn-ea"/>
                        </a:rPr>
                        <a:t>手法名</a:t>
                      </a:r>
                    </a:p>
                  </a:txBody>
                  <a:tcPr/>
                </a:tc>
                <a:tc>
                  <a:txBody>
                    <a:bodyPr/>
                    <a:lstStyle/>
                    <a:p>
                      <a:pPr algn="ctr"/>
                      <a:r>
                        <a:rPr kumimoji="1" lang="ja-JP" altLang="en-US" sz="1800" dirty="0">
                          <a:latin typeface="+mn-ea"/>
                          <a:ea typeface="+mn-ea"/>
                        </a:rPr>
                        <a:t>学習方法</a:t>
                      </a:r>
                      <a:endParaRPr kumimoji="1" lang="en-US" altLang="ja-JP" sz="1800" dirty="0">
                        <a:latin typeface="+mn-ea"/>
                        <a:ea typeface="+mn-ea"/>
                      </a:endParaRPr>
                    </a:p>
                  </a:txBody>
                  <a:tcPr/>
                </a:tc>
                <a:extLst>
                  <a:ext uri="{0D108BD9-81ED-4DB2-BD59-A6C34878D82A}">
                    <a16:rowId xmlns:a16="http://schemas.microsoft.com/office/drawing/2014/main" val="3873127127"/>
                  </a:ext>
                </a:extLst>
              </a:tr>
              <a:tr h="894347">
                <a:tc>
                  <a:txBody>
                    <a:bodyPr/>
                    <a:lstStyle/>
                    <a:p>
                      <a:pPr algn="ctr"/>
                      <a:r>
                        <a:rPr kumimoji="1" lang="en-US" altLang="ja-JP" sz="1800" dirty="0">
                          <a:solidFill>
                            <a:schemeClr val="tx1">
                              <a:lumMod val="75000"/>
                              <a:lumOff val="25000"/>
                            </a:schemeClr>
                          </a:solidFill>
                          <a:latin typeface="+mn-ea"/>
                          <a:ea typeface="+mn-ea"/>
                        </a:rPr>
                        <a:t>Baseline</a:t>
                      </a:r>
                      <a:endParaRPr kumimoji="1" lang="ja-JP" altLang="en-US" sz="1800" dirty="0">
                        <a:solidFill>
                          <a:schemeClr val="tx1">
                            <a:lumMod val="75000"/>
                            <a:lumOff val="25000"/>
                          </a:schemeClr>
                        </a:solidFill>
                        <a:latin typeface="+mn-ea"/>
                        <a:ea typeface="+mn-ea"/>
                      </a:endParaRPr>
                    </a:p>
                  </a:txBody>
                  <a:tcPr anchor="ctr"/>
                </a:tc>
                <a:tc>
                  <a:txBody>
                    <a:bodyPr/>
                    <a:lstStyle/>
                    <a:p>
                      <a:pPr algn="l"/>
                      <a:r>
                        <a:rPr kumimoji="1" lang="ja-JP" altLang="en-US" sz="1800" dirty="0">
                          <a:solidFill>
                            <a:schemeClr val="tx1">
                              <a:lumMod val="75000"/>
                              <a:lumOff val="25000"/>
                            </a:schemeClr>
                          </a:solidFill>
                          <a:latin typeface="+mn-ea"/>
                          <a:ea typeface="+mn-ea"/>
                        </a:rPr>
                        <a:t>合成データを使用せずに、従来のオーグメンテーションのみを使用。</a:t>
                      </a:r>
                      <a:endParaRPr kumimoji="1" lang="en-US" altLang="ja-JP" sz="1800" dirty="0">
                        <a:solidFill>
                          <a:schemeClr val="tx1">
                            <a:lumMod val="75000"/>
                            <a:lumOff val="25000"/>
                          </a:schemeClr>
                        </a:solidFill>
                        <a:latin typeface="+mn-ea"/>
                        <a:ea typeface="+mn-ea"/>
                      </a:endParaRPr>
                    </a:p>
                    <a:p>
                      <a:pPr algn="l"/>
                      <a:r>
                        <a:rPr kumimoji="1" lang="ja-JP" altLang="en-US" sz="1800" dirty="0">
                          <a:solidFill>
                            <a:schemeClr val="tx1">
                              <a:lumMod val="75000"/>
                              <a:lumOff val="25000"/>
                            </a:schemeClr>
                          </a:solidFill>
                          <a:latin typeface="+mn-ea"/>
                          <a:ea typeface="+mn-ea"/>
                        </a:rPr>
                        <a:t>オーグメンテーションは、反転および回転</a:t>
                      </a:r>
                      <a:r>
                        <a:rPr kumimoji="1" lang="en-US" altLang="ja-JP" sz="1800" dirty="0">
                          <a:solidFill>
                            <a:schemeClr val="tx1">
                              <a:lumMod val="75000"/>
                              <a:lumOff val="25000"/>
                            </a:schemeClr>
                          </a:solidFill>
                          <a:latin typeface="+mn-ea"/>
                          <a:ea typeface="+mn-ea"/>
                        </a:rPr>
                        <a:t>(COCO</a:t>
                      </a:r>
                      <a:r>
                        <a:rPr kumimoji="1" lang="ja-JP" altLang="en-US" sz="1800" dirty="0">
                          <a:solidFill>
                            <a:schemeClr val="tx1">
                              <a:lumMod val="75000"/>
                              <a:lumOff val="25000"/>
                            </a:schemeClr>
                          </a:solidFill>
                          <a:latin typeface="+mn-ea"/>
                          <a:ea typeface="+mn-ea"/>
                        </a:rPr>
                        <a:t>、</a:t>
                      </a:r>
                      <a:r>
                        <a:rPr kumimoji="1" lang="en-US" altLang="ja-JP" sz="1800" dirty="0">
                          <a:solidFill>
                            <a:schemeClr val="tx1">
                              <a:lumMod val="75000"/>
                              <a:lumOff val="25000"/>
                            </a:schemeClr>
                          </a:solidFill>
                          <a:latin typeface="+mn-ea"/>
                          <a:ea typeface="+mn-ea"/>
                        </a:rPr>
                        <a:t>Pascal</a:t>
                      </a:r>
                      <a:r>
                        <a:rPr kumimoji="1" lang="ja-JP" altLang="en-US" sz="1800" dirty="0">
                          <a:solidFill>
                            <a:schemeClr val="tx1">
                              <a:lumMod val="75000"/>
                              <a:lumOff val="25000"/>
                            </a:schemeClr>
                          </a:solidFill>
                          <a:latin typeface="+mn-ea"/>
                          <a:ea typeface="+mn-ea"/>
                        </a:rPr>
                        <a:t>に対しては</a:t>
                      </a:r>
                      <a:r>
                        <a:rPr kumimoji="1" lang="en-US" altLang="ja-JP" sz="1800" dirty="0">
                          <a:solidFill>
                            <a:schemeClr val="tx1">
                              <a:lumMod val="75000"/>
                              <a:lumOff val="25000"/>
                            </a:schemeClr>
                          </a:solidFill>
                          <a:latin typeface="+mn-ea"/>
                          <a:ea typeface="+mn-ea"/>
                        </a:rPr>
                        <a:t>±15°</a:t>
                      </a:r>
                      <a:r>
                        <a:rPr kumimoji="1" lang="ja-JP" altLang="en-US" sz="1800" dirty="0">
                          <a:solidFill>
                            <a:schemeClr val="tx1">
                              <a:lumMod val="75000"/>
                              <a:lumOff val="25000"/>
                            </a:schemeClr>
                          </a:solidFill>
                          <a:latin typeface="+mn-ea"/>
                          <a:ea typeface="+mn-ea"/>
                        </a:rPr>
                        <a:t>、</a:t>
                      </a:r>
                      <a:r>
                        <a:rPr kumimoji="1" lang="en-US" altLang="ja-JP" sz="1800" dirty="0">
                          <a:solidFill>
                            <a:schemeClr val="tx1">
                              <a:lumMod val="75000"/>
                              <a:lumOff val="25000"/>
                            </a:schemeClr>
                          </a:solidFill>
                          <a:latin typeface="+mn-ea"/>
                          <a:ea typeface="+mn-ea"/>
                        </a:rPr>
                        <a:t>Spurge</a:t>
                      </a:r>
                      <a:r>
                        <a:rPr kumimoji="1" lang="ja-JP" altLang="en-US" sz="1800" dirty="0">
                          <a:solidFill>
                            <a:schemeClr val="tx1">
                              <a:lumMod val="75000"/>
                              <a:lumOff val="25000"/>
                            </a:schemeClr>
                          </a:solidFill>
                          <a:latin typeface="+mn-ea"/>
                          <a:ea typeface="+mn-ea"/>
                        </a:rPr>
                        <a:t>に対しては</a:t>
                      </a:r>
                      <a:r>
                        <a:rPr kumimoji="1" lang="en-US" altLang="ja-JP" sz="1800" dirty="0">
                          <a:solidFill>
                            <a:schemeClr val="tx1">
                              <a:lumMod val="75000"/>
                              <a:lumOff val="25000"/>
                            </a:schemeClr>
                          </a:solidFill>
                          <a:latin typeface="+mn-ea"/>
                          <a:ea typeface="+mn-ea"/>
                        </a:rPr>
                        <a:t>±45°)</a:t>
                      </a:r>
                      <a:r>
                        <a:rPr kumimoji="1" lang="ja-JP" altLang="en-US" sz="1800" dirty="0">
                          <a:solidFill>
                            <a:schemeClr val="tx1">
                              <a:lumMod val="75000"/>
                              <a:lumOff val="25000"/>
                            </a:schemeClr>
                          </a:solidFill>
                          <a:latin typeface="+mn-ea"/>
                          <a:ea typeface="+mn-ea"/>
                        </a:rPr>
                        <a:t>を適用。</a:t>
                      </a:r>
                      <a:endParaRPr kumimoji="1" lang="en-US" altLang="ja-JP" sz="1800" dirty="0">
                        <a:solidFill>
                          <a:schemeClr val="tx1">
                            <a:lumMod val="75000"/>
                            <a:lumOff val="25000"/>
                          </a:schemeClr>
                        </a:solidFill>
                        <a:latin typeface="+mn-ea"/>
                        <a:ea typeface="+mn-ea"/>
                      </a:endParaRPr>
                    </a:p>
                  </a:txBody>
                  <a:tcPr/>
                </a:tc>
                <a:extLst>
                  <a:ext uri="{0D108BD9-81ED-4DB2-BD59-A6C34878D82A}">
                    <a16:rowId xmlns:a16="http://schemas.microsoft.com/office/drawing/2014/main" val="3719984173"/>
                  </a:ext>
                </a:extLst>
              </a:tr>
              <a:tr h="624524">
                <a:tc>
                  <a:txBody>
                    <a:bodyPr/>
                    <a:lstStyle/>
                    <a:p>
                      <a:pPr algn="ctr"/>
                      <a:r>
                        <a:rPr lang="en-US" altLang="ja-JP" sz="1800" dirty="0">
                          <a:solidFill>
                            <a:schemeClr val="tx1">
                              <a:lumMod val="75000"/>
                              <a:lumOff val="25000"/>
                            </a:schemeClr>
                          </a:solidFill>
                          <a:latin typeface="+mn-ea"/>
                          <a:ea typeface="+mn-ea"/>
                        </a:rPr>
                        <a:t>Real Guidance</a:t>
                      </a:r>
                      <a:endParaRPr kumimoji="1" lang="ja-JP" altLang="en-US" sz="1800" dirty="0">
                        <a:solidFill>
                          <a:schemeClr val="tx1">
                            <a:lumMod val="75000"/>
                            <a:lumOff val="25000"/>
                          </a:schemeClr>
                        </a:solidFill>
                        <a:latin typeface="+mn-ea"/>
                        <a:ea typeface="+mn-ea"/>
                      </a:endParaRPr>
                    </a:p>
                  </a:txBody>
                  <a:tcPr anchor="ctr"/>
                </a:tc>
                <a:tc>
                  <a:txBody>
                    <a:bodyPr/>
                    <a:lstStyle/>
                    <a:p>
                      <a:pPr algn="l"/>
                      <a:r>
                        <a:rPr lang="en-US" altLang="ja-JP" sz="1800" kern="0" dirty="0" err="1">
                          <a:solidFill>
                            <a:schemeClr val="tx1">
                              <a:lumMod val="75000"/>
                              <a:lumOff val="25000"/>
                            </a:schemeClr>
                          </a:solidFill>
                          <a:latin typeface="+mn-ea"/>
                          <a:ea typeface="+mn-ea"/>
                        </a:rPr>
                        <a:t>SDEdit</a:t>
                      </a:r>
                      <a:r>
                        <a:rPr kumimoji="1" lang="ja-JP" altLang="en-US" sz="1800" dirty="0">
                          <a:solidFill>
                            <a:schemeClr val="tx1">
                              <a:lumMod val="75000"/>
                              <a:lumOff val="25000"/>
                            </a:schemeClr>
                          </a:solidFill>
                          <a:latin typeface="+mn-ea"/>
                          <a:ea typeface="+mn-ea"/>
                        </a:rPr>
                        <a:t>を使用したデータオーグメンテーション。</a:t>
                      </a:r>
                      <a:endParaRPr kumimoji="1" lang="en-US" altLang="ja-JP" sz="1800" dirty="0">
                        <a:solidFill>
                          <a:schemeClr val="tx1">
                            <a:lumMod val="75000"/>
                            <a:lumOff val="25000"/>
                          </a:schemeClr>
                        </a:solidFill>
                        <a:latin typeface="+mn-ea"/>
                        <a:ea typeface="+mn-ea"/>
                      </a:endParaRPr>
                    </a:p>
                    <a:p>
                      <a:pPr algn="l"/>
                      <a:r>
                        <a:rPr kumimoji="1" lang="ja-JP" altLang="en-US" sz="1800" dirty="0">
                          <a:solidFill>
                            <a:schemeClr val="tx1">
                              <a:lumMod val="75000"/>
                              <a:lumOff val="25000"/>
                            </a:schemeClr>
                          </a:solidFill>
                          <a:latin typeface="+mn-ea"/>
                          <a:ea typeface="+mn-ea"/>
                        </a:rPr>
                        <a:t>入力するプロンプトは、「</a:t>
                      </a:r>
                      <a:r>
                        <a:rPr kumimoji="1" lang="en-US" altLang="ja-JP" sz="1800" dirty="0">
                          <a:solidFill>
                            <a:schemeClr val="tx1">
                              <a:lumMod val="75000"/>
                              <a:lumOff val="25000"/>
                            </a:schemeClr>
                          </a:solidFill>
                          <a:latin typeface="+mn-ea"/>
                          <a:ea typeface="+mn-ea"/>
                        </a:rPr>
                        <a:t>a photo of a cat</a:t>
                      </a:r>
                      <a:r>
                        <a:rPr kumimoji="1" lang="ja-JP" altLang="en-US" sz="1800" dirty="0">
                          <a:solidFill>
                            <a:schemeClr val="tx1">
                              <a:lumMod val="75000"/>
                              <a:lumOff val="25000"/>
                            </a:schemeClr>
                          </a:solidFill>
                          <a:latin typeface="+mn-ea"/>
                          <a:ea typeface="+mn-ea"/>
                        </a:rPr>
                        <a:t>」の形式。</a:t>
                      </a:r>
                      <a:endParaRPr kumimoji="1" lang="en-US" altLang="ja-JP" sz="1800" dirty="0">
                        <a:solidFill>
                          <a:schemeClr val="tx1">
                            <a:lumMod val="75000"/>
                            <a:lumOff val="25000"/>
                          </a:schemeClr>
                        </a:solidFill>
                        <a:latin typeface="+mn-ea"/>
                        <a:ea typeface="+mn-ea"/>
                      </a:endParaRPr>
                    </a:p>
                    <a:p>
                      <a:pPr algn="l"/>
                      <a:r>
                        <a:rPr kumimoji="1" lang="en-US" altLang="ja-JP" sz="1800" dirty="0">
                          <a:solidFill>
                            <a:schemeClr val="tx1">
                              <a:lumMod val="75000"/>
                              <a:lumOff val="25000"/>
                            </a:schemeClr>
                          </a:solidFill>
                          <a:latin typeface="+mn-ea"/>
                          <a:ea typeface="+mn-ea"/>
                        </a:rPr>
                        <a:t>t</a:t>
                      </a:r>
                      <a:r>
                        <a:rPr kumimoji="1" lang="en-US" altLang="ja-JP" sz="1800" baseline="-25000" dirty="0">
                          <a:solidFill>
                            <a:schemeClr val="tx1">
                              <a:lumMod val="75000"/>
                              <a:lumOff val="25000"/>
                            </a:schemeClr>
                          </a:solidFill>
                          <a:latin typeface="+mn-ea"/>
                          <a:ea typeface="+mn-ea"/>
                        </a:rPr>
                        <a:t>0</a:t>
                      </a:r>
                      <a:r>
                        <a:rPr kumimoji="1" lang="en-US" altLang="ja-JP" sz="1800" dirty="0">
                          <a:solidFill>
                            <a:schemeClr val="tx1">
                              <a:lumMod val="75000"/>
                              <a:lumOff val="25000"/>
                            </a:schemeClr>
                          </a:solidFill>
                          <a:latin typeface="+mn-ea"/>
                          <a:ea typeface="+mn-ea"/>
                        </a:rPr>
                        <a:t> </a:t>
                      </a:r>
                      <a:r>
                        <a:rPr kumimoji="1" lang="ja-JP" altLang="en-US" sz="1800" dirty="0">
                          <a:solidFill>
                            <a:schemeClr val="tx1">
                              <a:lumMod val="75000"/>
                              <a:lumOff val="25000"/>
                            </a:schemeClr>
                          </a:solidFill>
                          <a:latin typeface="+mn-ea"/>
                          <a:ea typeface="+mn-ea"/>
                        </a:rPr>
                        <a:t>の値は</a:t>
                      </a:r>
                      <a:r>
                        <a:rPr kumimoji="1" lang="en-US" altLang="ja-JP" sz="1800" dirty="0">
                          <a:solidFill>
                            <a:schemeClr val="tx1">
                              <a:lumMod val="75000"/>
                              <a:lumOff val="25000"/>
                            </a:schemeClr>
                          </a:solidFill>
                          <a:latin typeface="+mn-ea"/>
                          <a:ea typeface="+mn-ea"/>
                        </a:rPr>
                        <a:t> 0.5</a:t>
                      </a:r>
                      <a:r>
                        <a:rPr kumimoji="1" lang="ja-JP" altLang="en-US" sz="1800" dirty="0">
                          <a:solidFill>
                            <a:schemeClr val="tx1">
                              <a:lumMod val="75000"/>
                              <a:lumOff val="25000"/>
                            </a:schemeClr>
                          </a:solidFill>
                          <a:latin typeface="+mn-ea"/>
                          <a:ea typeface="+mn-ea"/>
                        </a:rPr>
                        <a:t>を設定。</a:t>
                      </a:r>
                      <a:endParaRPr kumimoji="1" lang="en-US" altLang="ja-JP" sz="1800" dirty="0">
                        <a:solidFill>
                          <a:schemeClr val="tx1">
                            <a:lumMod val="75000"/>
                            <a:lumOff val="25000"/>
                          </a:schemeClr>
                        </a:solidFill>
                        <a:latin typeface="+mn-ea"/>
                        <a:ea typeface="+mn-ea"/>
                      </a:endParaRPr>
                    </a:p>
                  </a:txBody>
                  <a:tcPr/>
                </a:tc>
                <a:extLst>
                  <a:ext uri="{0D108BD9-81ED-4DB2-BD59-A6C34878D82A}">
                    <a16:rowId xmlns:a16="http://schemas.microsoft.com/office/drawing/2014/main" val="3136565354"/>
                  </a:ext>
                </a:extLst>
              </a:tr>
              <a:tr h="624524">
                <a:tc>
                  <a:txBody>
                    <a:bodyPr/>
                    <a:lstStyle/>
                    <a:p>
                      <a:pPr algn="ctr"/>
                      <a:r>
                        <a:rPr kumimoji="1" lang="ja-JP" altLang="en-US" sz="1800" dirty="0">
                          <a:solidFill>
                            <a:schemeClr val="tx1">
                              <a:lumMod val="75000"/>
                              <a:lumOff val="25000"/>
                            </a:schemeClr>
                          </a:solidFill>
                          <a:latin typeface="+mn-ea"/>
                          <a:ea typeface="+mn-ea"/>
                        </a:rPr>
                        <a:t>提案手法</a:t>
                      </a:r>
                    </a:p>
                  </a:txBody>
                  <a:tcPr anchor="ctr"/>
                </a:tc>
                <a:tc>
                  <a:txBody>
                    <a:bodyPr/>
                    <a:lstStyle/>
                    <a:p>
                      <a:pPr algn="l"/>
                      <a:r>
                        <a:rPr kumimoji="1" lang="en-US" altLang="ja-JP" sz="1800" dirty="0">
                          <a:solidFill>
                            <a:schemeClr val="tx1">
                              <a:lumMod val="75000"/>
                              <a:lumOff val="25000"/>
                            </a:schemeClr>
                          </a:solidFill>
                          <a:latin typeface="+mn-ea"/>
                          <a:ea typeface="+mn-ea"/>
                        </a:rPr>
                        <a:t>DA-Fusion</a:t>
                      </a:r>
                      <a:r>
                        <a:rPr kumimoji="1" lang="ja-JP" altLang="en-US" sz="1800" dirty="0">
                          <a:solidFill>
                            <a:schemeClr val="tx1">
                              <a:lumMod val="75000"/>
                              <a:lumOff val="25000"/>
                            </a:schemeClr>
                          </a:solidFill>
                          <a:latin typeface="+mn-ea"/>
                          <a:ea typeface="+mn-ea"/>
                        </a:rPr>
                        <a:t>を使用したデータオーグメンテーション。</a:t>
                      </a:r>
                      <a:endParaRPr kumimoji="1" lang="en-US" altLang="ja-JP" sz="1800" dirty="0">
                        <a:solidFill>
                          <a:schemeClr val="tx1">
                            <a:lumMod val="75000"/>
                            <a:lumOff val="25000"/>
                          </a:schemeClr>
                        </a:solidFill>
                        <a:latin typeface="+mn-ea"/>
                        <a:ea typeface="+mn-ea"/>
                      </a:endParaRPr>
                    </a:p>
                    <a:p>
                      <a:pPr algn="l"/>
                      <a:r>
                        <a:rPr kumimoji="1" lang="ja-JP" altLang="en-US" sz="1800" dirty="0">
                          <a:solidFill>
                            <a:schemeClr val="tx1">
                              <a:lumMod val="75000"/>
                              <a:lumOff val="25000"/>
                            </a:schemeClr>
                          </a:solidFill>
                          <a:latin typeface="+mn-ea"/>
                          <a:ea typeface="+mn-ea"/>
                        </a:rPr>
                        <a:t>入力するプロンプトは、「</a:t>
                      </a:r>
                      <a:r>
                        <a:rPr kumimoji="1" lang="en-US" altLang="ja-JP" sz="1800" dirty="0">
                          <a:solidFill>
                            <a:schemeClr val="tx1">
                              <a:lumMod val="75000"/>
                              <a:lumOff val="25000"/>
                            </a:schemeClr>
                          </a:solidFill>
                          <a:latin typeface="+mn-ea"/>
                          <a:ea typeface="+mn-ea"/>
                        </a:rPr>
                        <a:t>a photo of a [</a:t>
                      </a:r>
                      <a:r>
                        <a:rPr kumimoji="1" lang="ja-JP" altLang="en-US" sz="1800" dirty="0">
                          <a:solidFill>
                            <a:schemeClr val="tx1">
                              <a:lumMod val="75000"/>
                              <a:lumOff val="25000"/>
                            </a:schemeClr>
                          </a:solidFill>
                          <a:latin typeface="+mn-ea"/>
                          <a:ea typeface="+mn-ea"/>
                        </a:rPr>
                        <a:t>言語ベクトル</a:t>
                      </a:r>
                      <a:r>
                        <a:rPr kumimoji="1" lang="en-US" altLang="ja-JP" sz="1800" dirty="0">
                          <a:solidFill>
                            <a:schemeClr val="tx1">
                              <a:lumMod val="75000"/>
                              <a:lumOff val="25000"/>
                            </a:schemeClr>
                          </a:solidFill>
                          <a:latin typeface="+mn-ea"/>
                          <a:ea typeface="+mn-ea"/>
                        </a:rPr>
                        <a:t>]</a:t>
                      </a:r>
                      <a:r>
                        <a:rPr kumimoji="1" lang="ja-JP" altLang="en-US" sz="1800" dirty="0">
                          <a:solidFill>
                            <a:schemeClr val="tx1">
                              <a:lumMod val="75000"/>
                              <a:lumOff val="25000"/>
                            </a:schemeClr>
                          </a:solidFill>
                          <a:latin typeface="+mn-ea"/>
                          <a:ea typeface="+mn-ea"/>
                        </a:rPr>
                        <a:t>」の形式。</a:t>
                      </a:r>
                      <a:endParaRPr kumimoji="1" lang="en-US" altLang="ja-JP" sz="1800" dirty="0">
                        <a:solidFill>
                          <a:schemeClr val="tx1">
                            <a:lumMod val="75000"/>
                            <a:lumOff val="25000"/>
                          </a:schemeClr>
                        </a:solidFill>
                        <a:latin typeface="+mn-ea"/>
                        <a:ea typeface="+mn-ea"/>
                      </a:endParaRPr>
                    </a:p>
                    <a:p>
                      <a:pPr algn="l"/>
                      <a:r>
                        <a:rPr kumimoji="1" lang="en-US" altLang="ja-JP" sz="1800" dirty="0">
                          <a:solidFill>
                            <a:schemeClr val="tx1">
                              <a:lumMod val="75000"/>
                              <a:lumOff val="25000"/>
                            </a:schemeClr>
                          </a:solidFill>
                          <a:latin typeface="+mn-ea"/>
                          <a:ea typeface="+mn-ea"/>
                        </a:rPr>
                        <a:t>t</a:t>
                      </a:r>
                      <a:r>
                        <a:rPr kumimoji="1" lang="en-US" altLang="ja-JP" sz="1800" baseline="-25000" dirty="0">
                          <a:solidFill>
                            <a:schemeClr val="tx1">
                              <a:lumMod val="75000"/>
                              <a:lumOff val="25000"/>
                            </a:schemeClr>
                          </a:solidFill>
                          <a:latin typeface="+mn-ea"/>
                          <a:ea typeface="+mn-ea"/>
                        </a:rPr>
                        <a:t>0</a:t>
                      </a:r>
                      <a:r>
                        <a:rPr kumimoji="1" lang="en-US" altLang="ja-JP" sz="1800" dirty="0">
                          <a:solidFill>
                            <a:schemeClr val="tx1">
                              <a:lumMod val="75000"/>
                              <a:lumOff val="25000"/>
                            </a:schemeClr>
                          </a:solidFill>
                          <a:latin typeface="+mn-ea"/>
                          <a:ea typeface="+mn-ea"/>
                        </a:rPr>
                        <a:t> </a:t>
                      </a:r>
                      <a:r>
                        <a:rPr kumimoji="1" lang="ja-JP" altLang="en-US" sz="1800" dirty="0">
                          <a:solidFill>
                            <a:schemeClr val="tx1">
                              <a:lumMod val="75000"/>
                              <a:lumOff val="25000"/>
                            </a:schemeClr>
                          </a:solidFill>
                          <a:latin typeface="+mn-ea"/>
                          <a:ea typeface="+mn-ea"/>
                        </a:rPr>
                        <a:t>の値は次の式　　　　　　に基づいて設定。</a:t>
                      </a:r>
                      <a:endParaRPr kumimoji="1" lang="en-US" altLang="ja-JP" sz="1800" dirty="0">
                        <a:solidFill>
                          <a:schemeClr val="tx1">
                            <a:lumMod val="75000"/>
                            <a:lumOff val="25000"/>
                          </a:schemeClr>
                        </a:solidFill>
                        <a:latin typeface="+mn-ea"/>
                        <a:ea typeface="+mn-ea"/>
                      </a:endParaRPr>
                    </a:p>
                  </a:txBody>
                  <a:tcPr/>
                </a:tc>
                <a:extLst>
                  <a:ext uri="{0D108BD9-81ED-4DB2-BD59-A6C34878D82A}">
                    <a16:rowId xmlns:a16="http://schemas.microsoft.com/office/drawing/2014/main" val="994915864"/>
                  </a:ext>
                </a:extLst>
              </a:tr>
            </a:tbl>
          </a:graphicData>
        </a:graphic>
      </p:graphicFrame>
      <p:pic>
        <p:nvPicPr>
          <p:cNvPr id="7" name="図 6">
            <a:extLst>
              <a:ext uri="{FF2B5EF4-FFF2-40B4-BE49-F238E27FC236}">
                <a16:creationId xmlns:a16="http://schemas.microsoft.com/office/drawing/2014/main" id="{414236C1-C2A0-BCC0-F8DA-B782F223DC56}"/>
              </a:ext>
            </a:extLst>
          </p:cNvPr>
          <p:cNvPicPr>
            <a:picLocks noChangeAspect="1"/>
          </p:cNvPicPr>
          <p:nvPr/>
        </p:nvPicPr>
        <p:blipFill>
          <a:blip r:embed="rId3"/>
          <a:stretch>
            <a:fillRect/>
          </a:stretch>
        </p:blipFill>
        <p:spPr>
          <a:xfrm>
            <a:off x="5134125" y="5844434"/>
            <a:ext cx="1294276" cy="228499"/>
          </a:xfrm>
          <a:prstGeom prst="rect">
            <a:avLst/>
          </a:prstGeom>
        </p:spPr>
      </p:pic>
    </p:spTree>
    <p:extLst>
      <p:ext uri="{BB962C8B-B14F-4D97-AF65-F5344CB8AC3E}">
        <p14:creationId xmlns:p14="http://schemas.microsoft.com/office/powerpoint/2010/main" val="402537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896749F4-4ED9-C296-02DC-577EB62B57B7}"/>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0"/>
              </a:spcBef>
            </a:pPr>
            <a:r>
              <a:rPr kumimoji="1" lang="ja-JP" altLang="en-US" sz="2000" dirty="0">
                <a:solidFill>
                  <a:schemeClr val="tx1">
                    <a:lumMod val="75000"/>
                    <a:lumOff val="25000"/>
                  </a:schemeClr>
                </a:solidFill>
                <a:latin typeface="+mn-ea"/>
                <a:ea typeface="+mn-ea"/>
              </a:rPr>
              <a:t>学習条件は以下の通り。</a:t>
            </a:r>
            <a:endParaRPr kumimoji="1" lang="en-US" altLang="ja-JP" sz="2000" dirty="0">
              <a:solidFill>
                <a:schemeClr val="tx1">
                  <a:lumMod val="75000"/>
                  <a:lumOff val="25000"/>
                </a:schemeClr>
              </a:solidFill>
              <a:latin typeface="+mn-ea"/>
              <a:ea typeface="+mn-ea"/>
            </a:endParaRPr>
          </a:p>
          <a:p>
            <a:pPr>
              <a:spcBef>
                <a:spcPts val="0"/>
              </a:spcBef>
            </a:pPr>
            <a:r>
              <a:rPr kumimoji="1" lang="ja-JP" altLang="en-US" sz="2000" dirty="0">
                <a:solidFill>
                  <a:schemeClr val="tx1">
                    <a:lumMod val="75000"/>
                    <a:lumOff val="25000"/>
                  </a:schemeClr>
                </a:solidFill>
                <a:latin typeface="+mn-ea"/>
                <a:ea typeface="+mn-ea"/>
              </a:rPr>
              <a:t>その他のハイパーパラメータについては、次シートに記載。</a:t>
            </a:r>
            <a:endParaRPr kumimoji="1" lang="en-US" altLang="ja-JP" sz="200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14</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350464325"/>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nSpc>
                          <a:spcPct val="110000"/>
                        </a:lnSpc>
                      </a:pPr>
                      <a:r>
                        <a:rPr lang="ja-JP" altLang="en-US" sz="2400" b="1" kern="100" dirty="0">
                          <a:solidFill>
                            <a:schemeClr val="accent1">
                              <a:lumMod val="75000"/>
                            </a:schemeClr>
                          </a:solidFill>
                          <a:latin typeface="+mn-ea"/>
                          <a:ea typeface="+mn-ea"/>
                          <a:cs typeface="Times New Roman" panose="02020603050405020304" pitchFamily="18" charset="0"/>
                        </a:rPr>
                        <a:t>検証の前提条件②</a:t>
                      </a:r>
                      <a:endParaRPr lang="en-US" altLang="ja-JP" sz="2400" b="1" kern="100" dirty="0">
                        <a:solidFill>
                          <a:schemeClr val="accent1">
                            <a:lumMod val="75000"/>
                          </a:schemeClr>
                        </a:solidFill>
                        <a:latin typeface="+mn-ea"/>
                        <a:ea typeface="+mn-ea"/>
                        <a:cs typeface="Times New Roman" panose="02020603050405020304" pitchFamily="18" charset="0"/>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aphicFrame>
        <p:nvGraphicFramePr>
          <p:cNvPr id="9" name="表 8">
            <a:extLst>
              <a:ext uri="{FF2B5EF4-FFF2-40B4-BE49-F238E27FC236}">
                <a16:creationId xmlns:a16="http://schemas.microsoft.com/office/drawing/2014/main" id="{00F2E707-42C1-03CC-EEEA-35D523A5AD5C}"/>
              </a:ext>
            </a:extLst>
          </p:cNvPr>
          <p:cNvGraphicFramePr>
            <a:graphicFrameLocks noGrp="1"/>
          </p:cNvGraphicFramePr>
          <p:nvPr>
            <p:extLst>
              <p:ext uri="{D42A27DB-BD31-4B8C-83A1-F6EECF244321}">
                <p14:modId xmlns:p14="http://schemas.microsoft.com/office/powerpoint/2010/main" val="3042270100"/>
              </p:ext>
            </p:extLst>
          </p:nvPr>
        </p:nvGraphicFramePr>
        <p:xfrm>
          <a:off x="1805214" y="2707485"/>
          <a:ext cx="8581572" cy="2763520"/>
        </p:xfrm>
        <a:graphic>
          <a:graphicData uri="http://schemas.openxmlformats.org/drawingml/2006/table">
            <a:tbl>
              <a:tblPr firstRow="1" bandRow="1">
                <a:tableStyleId>{5940675A-B579-460E-94D1-54222C63F5DA}</a:tableStyleId>
              </a:tblPr>
              <a:tblGrid>
                <a:gridCol w="1621155">
                  <a:extLst>
                    <a:ext uri="{9D8B030D-6E8A-4147-A177-3AD203B41FA5}">
                      <a16:colId xmlns:a16="http://schemas.microsoft.com/office/drawing/2014/main" val="127652374"/>
                    </a:ext>
                  </a:extLst>
                </a:gridCol>
                <a:gridCol w="6960417">
                  <a:extLst>
                    <a:ext uri="{9D8B030D-6E8A-4147-A177-3AD203B41FA5}">
                      <a16:colId xmlns:a16="http://schemas.microsoft.com/office/drawing/2014/main" val="2052581564"/>
                    </a:ext>
                  </a:extLst>
                </a:gridCol>
              </a:tblGrid>
              <a:tr h="370840">
                <a:tc>
                  <a:txBody>
                    <a:bodyPr/>
                    <a:lstStyle/>
                    <a:p>
                      <a:r>
                        <a:rPr kumimoji="1" lang="ja-JP" altLang="en-US" b="1" dirty="0">
                          <a:solidFill>
                            <a:schemeClr val="bg1"/>
                          </a:solidFill>
                        </a:rPr>
                        <a:t>モデル</a:t>
                      </a:r>
                    </a:p>
                  </a:txBody>
                  <a:tcPr>
                    <a:solidFill>
                      <a:srgbClr val="002060"/>
                    </a:solidFill>
                  </a:tcPr>
                </a:tc>
                <a:tc>
                  <a:txBody>
                    <a:bodyPr/>
                    <a:lstStyle/>
                    <a:p>
                      <a:r>
                        <a:rPr kumimoji="1" lang="en-US" altLang="ja-JP" sz="1800" dirty="0">
                          <a:solidFill>
                            <a:schemeClr val="tx1">
                              <a:lumMod val="75000"/>
                              <a:lumOff val="25000"/>
                            </a:schemeClr>
                          </a:solidFill>
                          <a:latin typeface="+mn-ea"/>
                          <a:ea typeface="+mn-ea"/>
                        </a:rPr>
                        <a:t>ImageNet</a:t>
                      </a:r>
                      <a:r>
                        <a:rPr kumimoji="1" lang="ja-JP" altLang="en-US" sz="1800" dirty="0">
                          <a:solidFill>
                            <a:schemeClr val="tx1">
                              <a:lumMod val="75000"/>
                              <a:lumOff val="25000"/>
                            </a:schemeClr>
                          </a:solidFill>
                          <a:latin typeface="+mn-ea"/>
                          <a:ea typeface="+mn-ea"/>
                        </a:rPr>
                        <a:t>の事前学習済みモデルを読み込んだ</a:t>
                      </a:r>
                      <a:r>
                        <a:rPr kumimoji="1" lang="en-US" altLang="ja-JP" sz="1800" dirty="0">
                          <a:solidFill>
                            <a:schemeClr val="tx1">
                              <a:lumMod val="75000"/>
                              <a:lumOff val="25000"/>
                            </a:schemeClr>
                          </a:solidFill>
                          <a:latin typeface="+mn-ea"/>
                          <a:ea typeface="+mn-ea"/>
                        </a:rPr>
                        <a:t>ResNet50</a:t>
                      </a:r>
                      <a:r>
                        <a:rPr kumimoji="1" lang="ja-JP" altLang="en-US" sz="1800" dirty="0">
                          <a:solidFill>
                            <a:schemeClr val="tx1">
                              <a:lumMod val="75000"/>
                              <a:lumOff val="25000"/>
                            </a:schemeClr>
                          </a:solidFill>
                          <a:latin typeface="+mn-ea"/>
                          <a:ea typeface="+mn-ea"/>
                        </a:rPr>
                        <a:t>の分類モデルを使用して、最終の分類層を</a:t>
                      </a:r>
                      <a:r>
                        <a:rPr kumimoji="1" lang="en-US" altLang="ja-JP" sz="1800" dirty="0">
                          <a:solidFill>
                            <a:schemeClr val="tx1">
                              <a:lumMod val="75000"/>
                              <a:lumOff val="25000"/>
                            </a:schemeClr>
                          </a:solidFill>
                          <a:latin typeface="+mn-ea"/>
                          <a:ea typeface="+mn-ea"/>
                        </a:rPr>
                        <a:t>Fine-Tuning</a:t>
                      </a:r>
                      <a:r>
                        <a:rPr kumimoji="1" lang="ja-JP" altLang="en-US" sz="1800" dirty="0">
                          <a:solidFill>
                            <a:schemeClr val="tx1">
                              <a:lumMod val="75000"/>
                              <a:lumOff val="25000"/>
                            </a:schemeClr>
                          </a:solidFill>
                          <a:latin typeface="+mn-ea"/>
                          <a:ea typeface="+mn-ea"/>
                        </a:rPr>
                        <a:t>する。</a:t>
                      </a:r>
                      <a:endParaRPr kumimoji="1" lang="ja-JP" altLang="en-US" dirty="0"/>
                    </a:p>
                  </a:txBody>
                  <a:tcPr/>
                </a:tc>
                <a:extLst>
                  <a:ext uri="{0D108BD9-81ED-4DB2-BD59-A6C34878D82A}">
                    <a16:rowId xmlns:a16="http://schemas.microsoft.com/office/drawing/2014/main" val="3850033534"/>
                  </a:ext>
                </a:extLst>
              </a:tr>
              <a:tr h="370840">
                <a:tc>
                  <a:txBody>
                    <a:bodyPr/>
                    <a:lstStyle/>
                    <a:p>
                      <a:r>
                        <a:rPr kumimoji="1" lang="ja-JP" altLang="en-US" b="1" dirty="0">
                          <a:solidFill>
                            <a:schemeClr val="bg1"/>
                          </a:solidFill>
                        </a:rPr>
                        <a:t>入力データ</a:t>
                      </a:r>
                    </a:p>
                  </a:txBody>
                  <a:tcPr>
                    <a:solidFill>
                      <a:srgbClr val="002060"/>
                    </a:solidFill>
                  </a:tcPr>
                </a:tc>
                <a:tc>
                  <a:txBody>
                    <a:bodyPr/>
                    <a:lstStyle/>
                    <a:p>
                      <a:r>
                        <a:rPr kumimoji="1" lang="en-US" altLang="ja-JP" sz="1800" dirty="0">
                          <a:solidFill>
                            <a:schemeClr val="tx1">
                              <a:lumMod val="75000"/>
                              <a:lumOff val="25000"/>
                            </a:schemeClr>
                          </a:solidFill>
                          <a:latin typeface="+mn-ea"/>
                          <a:ea typeface="+mn-ea"/>
                        </a:rPr>
                        <a:t>M</a:t>
                      </a:r>
                      <a:r>
                        <a:rPr kumimoji="1" lang="ja-JP" altLang="en-US" sz="1800" dirty="0">
                          <a:solidFill>
                            <a:schemeClr val="tx1">
                              <a:lumMod val="75000"/>
                              <a:lumOff val="25000"/>
                            </a:schemeClr>
                          </a:solidFill>
                          <a:latin typeface="+mn-ea"/>
                          <a:ea typeface="+mn-ea"/>
                        </a:rPr>
                        <a:t>回オーグメンテーションした実画像と合成画像からサンプリングしたものを使用する。（ただし、</a:t>
                      </a:r>
                      <a:r>
                        <a:rPr kumimoji="1" lang="en-US" altLang="ja-JP" sz="1800" dirty="0">
                          <a:solidFill>
                            <a:schemeClr val="tx1">
                              <a:lumMod val="75000"/>
                              <a:lumOff val="25000"/>
                            </a:schemeClr>
                          </a:solidFill>
                          <a:latin typeface="+mn-ea"/>
                          <a:ea typeface="+mn-ea"/>
                        </a:rPr>
                        <a:t>Baseline</a:t>
                      </a:r>
                      <a:r>
                        <a:rPr kumimoji="1" lang="ja-JP" altLang="en-US" sz="1800" dirty="0">
                          <a:solidFill>
                            <a:schemeClr val="tx1">
                              <a:lumMod val="75000"/>
                              <a:lumOff val="25000"/>
                            </a:schemeClr>
                          </a:solidFill>
                          <a:latin typeface="+mn-ea"/>
                          <a:ea typeface="+mn-ea"/>
                        </a:rPr>
                        <a:t>は実画像のみ）</a:t>
                      </a:r>
                      <a:endParaRPr kumimoji="1" lang="ja-JP" altLang="en-US" dirty="0"/>
                    </a:p>
                  </a:txBody>
                  <a:tcPr/>
                </a:tc>
                <a:extLst>
                  <a:ext uri="{0D108BD9-81ED-4DB2-BD59-A6C34878D82A}">
                    <a16:rowId xmlns:a16="http://schemas.microsoft.com/office/drawing/2014/main" val="1014253354"/>
                  </a:ext>
                </a:extLst>
              </a:tr>
              <a:tr h="370840">
                <a:tc>
                  <a:txBody>
                    <a:bodyPr/>
                    <a:lstStyle/>
                    <a:p>
                      <a:r>
                        <a:rPr kumimoji="1" lang="ja-JP" altLang="en-US" b="1" dirty="0">
                          <a:solidFill>
                            <a:schemeClr val="bg1"/>
                          </a:solidFill>
                        </a:rPr>
                        <a:t>バッチサイズ</a:t>
                      </a:r>
                    </a:p>
                  </a:txBody>
                  <a:tcPr>
                    <a:solidFill>
                      <a:srgbClr val="002060"/>
                    </a:solidFill>
                  </a:tcPr>
                </a:tc>
                <a:tc>
                  <a:txBody>
                    <a:bodyPr/>
                    <a:lstStyle/>
                    <a:p>
                      <a:r>
                        <a:rPr kumimoji="1" lang="en-US" altLang="ja-JP" dirty="0"/>
                        <a:t>32</a:t>
                      </a:r>
                      <a:endParaRPr kumimoji="1" lang="ja-JP" altLang="en-US" dirty="0"/>
                    </a:p>
                  </a:txBody>
                  <a:tcPr/>
                </a:tc>
                <a:extLst>
                  <a:ext uri="{0D108BD9-81ED-4DB2-BD59-A6C34878D82A}">
                    <a16:rowId xmlns:a16="http://schemas.microsoft.com/office/drawing/2014/main" val="3546383156"/>
                  </a:ext>
                </a:extLst>
              </a:tr>
              <a:tr h="370840">
                <a:tc>
                  <a:txBody>
                    <a:bodyPr/>
                    <a:lstStyle/>
                    <a:p>
                      <a:r>
                        <a:rPr kumimoji="1" lang="ja-JP" altLang="en-US" b="1" dirty="0">
                          <a:solidFill>
                            <a:schemeClr val="bg1"/>
                          </a:solidFill>
                        </a:rPr>
                        <a:t>最適化関数</a:t>
                      </a:r>
                    </a:p>
                  </a:txBody>
                  <a:tcPr>
                    <a:solidFill>
                      <a:srgbClr val="002060"/>
                    </a:solidFill>
                  </a:tcPr>
                </a:tc>
                <a:tc>
                  <a:txBody>
                    <a:bodyPr/>
                    <a:lstStyle/>
                    <a:p>
                      <a:r>
                        <a:rPr kumimoji="1" lang="en-US" altLang="ja-JP" dirty="0"/>
                        <a:t>Adam</a:t>
                      </a:r>
                    </a:p>
                  </a:txBody>
                  <a:tcPr/>
                </a:tc>
                <a:extLst>
                  <a:ext uri="{0D108BD9-81ED-4DB2-BD59-A6C34878D82A}">
                    <a16:rowId xmlns:a16="http://schemas.microsoft.com/office/drawing/2014/main" val="4166901593"/>
                  </a:ext>
                </a:extLst>
              </a:tr>
              <a:tr h="370840">
                <a:tc>
                  <a:txBody>
                    <a:bodyPr/>
                    <a:lstStyle/>
                    <a:p>
                      <a:r>
                        <a:rPr kumimoji="1" lang="ja-JP" altLang="en-US" b="1" dirty="0">
                          <a:solidFill>
                            <a:schemeClr val="bg1"/>
                          </a:solidFill>
                        </a:rPr>
                        <a:t>学習回数</a:t>
                      </a:r>
                    </a:p>
                  </a:txBody>
                  <a:tcPr>
                    <a:solidFill>
                      <a:srgbClr val="002060"/>
                    </a:solidFill>
                  </a:tcPr>
                </a:tc>
                <a:tc>
                  <a:txBody>
                    <a:bodyPr/>
                    <a:lstStyle/>
                    <a:p>
                      <a:r>
                        <a:rPr kumimoji="1" lang="en-US" altLang="ja-JP" dirty="0"/>
                        <a:t>10,000</a:t>
                      </a:r>
                      <a:r>
                        <a:rPr kumimoji="1" lang="ja-JP" altLang="en-US" dirty="0"/>
                        <a:t>ステップ</a:t>
                      </a:r>
                    </a:p>
                  </a:txBody>
                  <a:tcPr/>
                </a:tc>
                <a:extLst>
                  <a:ext uri="{0D108BD9-81ED-4DB2-BD59-A6C34878D82A}">
                    <a16:rowId xmlns:a16="http://schemas.microsoft.com/office/drawing/2014/main" val="1958104923"/>
                  </a:ext>
                </a:extLst>
              </a:tr>
              <a:tr h="370840">
                <a:tc>
                  <a:txBody>
                    <a:bodyPr/>
                    <a:lstStyle/>
                    <a:p>
                      <a:r>
                        <a:rPr kumimoji="1" lang="ja-JP" altLang="en-US" b="1" dirty="0">
                          <a:solidFill>
                            <a:schemeClr val="bg1"/>
                          </a:solidFill>
                        </a:rPr>
                        <a:t>学習率</a:t>
                      </a:r>
                    </a:p>
                  </a:txBody>
                  <a:tcPr>
                    <a:solidFill>
                      <a:srgbClr val="002060"/>
                    </a:solidFill>
                  </a:tcPr>
                </a:tc>
                <a:tc>
                  <a:txBody>
                    <a:bodyPr/>
                    <a:lstStyle/>
                    <a:p>
                      <a:r>
                        <a:rPr kumimoji="1" lang="en-US" altLang="ja-JP" dirty="0"/>
                        <a:t>0.0001</a:t>
                      </a:r>
                      <a:endParaRPr kumimoji="1" lang="ja-JP" altLang="en-US" dirty="0"/>
                    </a:p>
                  </a:txBody>
                  <a:tcPr/>
                </a:tc>
                <a:extLst>
                  <a:ext uri="{0D108BD9-81ED-4DB2-BD59-A6C34878D82A}">
                    <a16:rowId xmlns:a16="http://schemas.microsoft.com/office/drawing/2014/main" val="1158997814"/>
                  </a:ext>
                </a:extLst>
              </a:tr>
            </a:tbl>
          </a:graphicData>
        </a:graphic>
      </p:graphicFrame>
    </p:spTree>
    <p:extLst>
      <p:ext uri="{BB962C8B-B14F-4D97-AF65-F5344CB8AC3E}">
        <p14:creationId xmlns:p14="http://schemas.microsoft.com/office/powerpoint/2010/main" val="23715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896749F4-4ED9-C296-02DC-577EB62B57B7}"/>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0"/>
              </a:spcBef>
            </a:pPr>
            <a:endParaRPr kumimoji="1" lang="ja-JP" altLang="en-US" sz="180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15</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114181339"/>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nSpc>
                          <a:spcPct val="110000"/>
                        </a:lnSpc>
                      </a:pPr>
                      <a:r>
                        <a:rPr lang="ja-JP" altLang="en-US" sz="2400" b="1" kern="100" dirty="0">
                          <a:solidFill>
                            <a:schemeClr val="accent1">
                              <a:lumMod val="75000"/>
                            </a:schemeClr>
                          </a:solidFill>
                          <a:latin typeface="+mn-ea"/>
                          <a:ea typeface="+mn-ea"/>
                          <a:cs typeface="Times New Roman" panose="02020603050405020304" pitchFamily="18" charset="0"/>
                        </a:rPr>
                        <a:t>検証の前提条件③</a:t>
                      </a:r>
                      <a:endParaRPr lang="en-US" altLang="ja-JP" sz="2400" b="1" kern="100" dirty="0">
                        <a:solidFill>
                          <a:schemeClr val="accent1">
                            <a:lumMod val="75000"/>
                          </a:schemeClr>
                        </a:solidFill>
                        <a:latin typeface="+mn-ea"/>
                        <a:ea typeface="+mn-ea"/>
                        <a:cs typeface="Times New Roman" panose="02020603050405020304" pitchFamily="18" charset="0"/>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533321" y="1717317"/>
            <a:ext cx="5932793" cy="1711683"/>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設定したハイパーパラメーターは右の図の通り。</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一部、</a:t>
            </a:r>
            <a:r>
              <a:rPr lang="en-US" altLang="ja-JP" sz="1800" kern="100" dirty="0" err="1">
                <a:solidFill>
                  <a:schemeClr val="tx1">
                    <a:lumMod val="75000"/>
                    <a:lumOff val="25000"/>
                  </a:schemeClr>
                </a:solidFill>
                <a:latin typeface="+mn-ea"/>
                <a:ea typeface="+mn-ea"/>
                <a:cs typeface="Times New Roman" panose="02020603050405020304" pitchFamily="18" charset="0"/>
              </a:rPr>
              <a:t>SDEdit</a:t>
            </a:r>
            <a:r>
              <a:rPr lang="ja-JP" altLang="en-US" sz="1800" kern="100" dirty="0">
                <a:solidFill>
                  <a:schemeClr val="tx1">
                    <a:lumMod val="75000"/>
                    <a:lumOff val="25000"/>
                  </a:schemeClr>
                </a:solidFill>
                <a:latin typeface="+mn-ea"/>
                <a:ea typeface="+mn-ea"/>
                <a:cs typeface="Times New Roman" panose="02020603050405020304" pitchFamily="18" charset="0"/>
              </a:rPr>
              <a:t>で使用していたパラメータ、及び、合成画像の多様性を制御する為のパラメータが</a:t>
            </a:r>
            <a:r>
              <a:rPr lang="en-US" altLang="ja-JP" sz="1800" kern="100" dirty="0">
                <a:solidFill>
                  <a:schemeClr val="tx1">
                    <a:lumMod val="75000"/>
                    <a:lumOff val="25000"/>
                  </a:schemeClr>
                </a:solidFill>
                <a:latin typeface="+mn-ea"/>
                <a:ea typeface="+mn-ea"/>
                <a:cs typeface="Times New Roman" panose="02020603050405020304" pitchFamily="18" charset="0"/>
              </a:rPr>
              <a:t>Stable Diffusion</a:t>
            </a:r>
            <a:r>
              <a:rPr lang="ja-JP" altLang="en-US" sz="1800" kern="100" dirty="0">
                <a:solidFill>
                  <a:schemeClr val="tx1">
                    <a:lumMod val="75000"/>
                    <a:lumOff val="25000"/>
                  </a:schemeClr>
                </a:solidFill>
                <a:latin typeface="+mn-ea"/>
                <a:ea typeface="+mn-ea"/>
                <a:cs typeface="Times New Roman" panose="02020603050405020304" pitchFamily="18" charset="0"/>
              </a:rPr>
              <a:t>に追加されている。</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grpSp>
        <p:nvGrpSpPr>
          <p:cNvPr id="8" name="グループ化 7">
            <a:extLst>
              <a:ext uri="{FF2B5EF4-FFF2-40B4-BE49-F238E27FC236}">
                <a16:creationId xmlns:a16="http://schemas.microsoft.com/office/drawing/2014/main" id="{4FC6454E-EF7D-8847-4AB8-6625A793F9B6}"/>
              </a:ext>
            </a:extLst>
          </p:cNvPr>
          <p:cNvGrpSpPr/>
          <p:nvPr/>
        </p:nvGrpSpPr>
        <p:grpSpPr>
          <a:xfrm>
            <a:off x="6703378" y="1983215"/>
            <a:ext cx="4872506" cy="4102482"/>
            <a:chOff x="7090894" y="1648621"/>
            <a:chExt cx="4872506" cy="4102482"/>
          </a:xfrm>
        </p:grpSpPr>
        <p:pic>
          <p:nvPicPr>
            <p:cNvPr id="5" name="図 4">
              <a:extLst>
                <a:ext uri="{FF2B5EF4-FFF2-40B4-BE49-F238E27FC236}">
                  <a16:creationId xmlns:a16="http://schemas.microsoft.com/office/drawing/2014/main" id="{8C5426E0-7866-03A1-1FE2-5C2829FE2B47}"/>
                </a:ext>
              </a:extLst>
            </p:cNvPr>
            <p:cNvPicPr>
              <a:picLocks noChangeAspect="1"/>
            </p:cNvPicPr>
            <p:nvPr/>
          </p:nvPicPr>
          <p:blipFill>
            <a:blip r:embed="rId3"/>
            <a:stretch>
              <a:fillRect/>
            </a:stretch>
          </p:blipFill>
          <p:spPr>
            <a:xfrm>
              <a:off x="7090894" y="1648621"/>
              <a:ext cx="4872506" cy="4102482"/>
            </a:xfrm>
            <a:prstGeom prst="rect">
              <a:avLst/>
            </a:prstGeom>
            <a:ln>
              <a:solidFill>
                <a:srgbClr val="002060"/>
              </a:solidFill>
            </a:ln>
          </p:spPr>
        </p:pic>
        <p:sp>
          <p:nvSpPr>
            <p:cNvPr id="7" name="四角形: 角を丸くする 6">
              <a:extLst>
                <a:ext uri="{FF2B5EF4-FFF2-40B4-BE49-F238E27FC236}">
                  <a16:creationId xmlns:a16="http://schemas.microsoft.com/office/drawing/2014/main" id="{73717595-F3C7-7DFE-27F1-6B5A49BF7E9F}"/>
                </a:ext>
              </a:extLst>
            </p:cNvPr>
            <p:cNvSpPr/>
            <p:nvPr/>
          </p:nvSpPr>
          <p:spPr>
            <a:xfrm>
              <a:off x="7180827" y="2456888"/>
              <a:ext cx="4704941" cy="16125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四角形: 角を丸くする 11">
              <a:extLst>
                <a:ext uri="{FF2B5EF4-FFF2-40B4-BE49-F238E27FC236}">
                  <a16:creationId xmlns:a16="http://schemas.microsoft.com/office/drawing/2014/main" id="{7E61C59F-5190-EEDD-B45D-99B05E894D71}"/>
                </a:ext>
              </a:extLst>
            </p:cNvPr>
            <p:cNvSpPr/>
            <p:nvPr/>
          </p:nvSpPr>
          <p:spPr>
            <a:xfrm>
              <a:off x="7174677" y="2637196"/>
              <a:ext cx="4704941" cy="300578"/>
            </a:xfrm>
            <a:prstGeom prst="roundRect">
              <a:avLst/>
            </a:prstGeom>
            <a:noFill/>
            <a:ln w="19050">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4" name="吹き出し: 折線 13">
            <a:extLst>
              <a:ext uri="{FF2B5EF4-FFF2-40B4-BE49-F238E27FC236}">
                <a16:creationId xmlns:a16="http://schemas.microsoft.com/office/drawing/2014/main" id="{834AD6F4-ED70-AF76-BE71-17D08051862D}"/>
              </a:ext>
            </a:extLst>
          </p:cNvPr>
          <p:cNvSpPr/>
          <p:nvPr/>
        </p:nvSpPr>
        <p:spPr>
          <a:xfrm>
            <a:off x="798523" y="4959949"/>
            <a:ext cx="5556355" cy="805584"/>
          </a:xfrm>
          <a:prstGeom prst="borderCallout2">
            <a:avLst>
              <a:gd name="adj1" fmla="val -208313"/>
              <a:gd name="adj2" fmla="val 148962"/>
              <a:gd name="adj3" fmla="val 62629"/>
              <a:gd name="adj4" fmla="val 136738"/>
              <a:gd name="adj5" fmla="val 64400"/>
              <a:gd name="adj6" fmla="val 100203"/>
            </a:avLst>
          </a:prstGeom>
          <a:noFill/>
          <a:ln w="19050">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rgbClr val="0E00C0"/>
                </a:solidFill>
              </a:rPr>
              <a:t>合成画像の多様性を制御する為のパラメータ</a:t>
            </a:r>
            <a:endParaRPr kumimoji="1" lang="en-US" altLang="ja-JP" sz="2000" b="1" dirty="0">
              <a:solidFill>
                <a:srgbClr val="0E00C0"/>
              </a:solidFill>
            </a:endParaRPr>
          </a:p>
          <a:p>
            <a:pPr marL="285750" indent="-285750">
              <a:buFont typeface="Arial" panose="020B0604020202020204" pitchFamily="34" charset="0"/>
              <a:buChar char="•"/>
            </a:pPr>
            <a:r>
              <a:rPr kumimoji="1" lang="ja-JP" altLang="en-US" sz="1600" dirty="0">
                <a:solidFill>
                  <a:sysClr val="windowText" lastClr="000000"/>
                </a:solidFill>
              </a:rPr>
              <a:t>実画像ごとの合成画像の数 </a:t>
            </a:r>
            <a:r>
              <a:rPr kumimoji="1" lang="en-US" altLang="ja-JP" sz="1600" dirty="0">
                <a:solidFill>
                  <a:sysClr val="windowText" lastClr="000000"/>
                </a:solidFill>
              </a:rPr>
              <a:t>M</a:t>
            </a:r>
            <a:r>
              <a:rPr kumimoji="1" lang="ja-JP" altLang="en-US" sz="1600" dirty="0">
                <a:solidFill>
                  <a:sysClr val="windowText" lastClr="000000"/>
                </a:solidFill>
              </a:rPr>
              <a:t>（</a:t>
            </a:r>
            <a:r>
              <a:rPr kumimoji="1" lang="en-US" altLang="ja-JP" sz="1600" dirty="0">
                <a:solidFill>
                  <a:sysClr val="windowText" lastClr="000000"/>
                </a:solidFill>
              </a:rPr>
              <a:t>Default</a:t>
            </a:r>
            <a:r>
              <a:rPr kumimoji="1" lang="ja-JP" altLang="en-US" sz="1600" dirty="0">
                <a:solidFill>
                  <a:sysClr val="windowText" lastClr="000000"/>
                </a:solidFill>
              </a:rPr>
              <a:t>：</a:t>
            </a:r>
            <a:r>
              <a:rPr kumimoji="1" lang="en-US" altLang="ja-JP" sz="1600" dirty="0">
                <a:solidFill>
                  <a:sysClr val="windowText" lastClr="000000"/>
                </a:solidFill>
              </a:rPr>
              <a:t>10</a:t>
            </a:r>
            <a:r>
              <a:rPr kumimoji="1" lang="ja-JP" altLang="en-US" sz="1600" dirty="0">
                <a:solidFill>
                  <a:sysClr val="windowText" lastClr="000000"/>
                </a:solidFill>
              </a:rPr>
              <a:t>）</a:t>
            </a:r>
            <a:endParaRPr kumimoji="1" lang="en-US" altLang="ja-JP" sz="2000" dirty="0">
              <a:solidFill>
                <a:sysClr val="windowText" lastClr="000000"/>
              </a:solidFill>
            </a:endParaRPr>
          </a:p>
        </p:txBody>
      </p:sp>
      <p:sp>
        <p:nvSpPr>
          <p:cNvPr id="10" name="吹き出し: 折線 9">
            <a:extLst>
              <a:ext uri="{FF2B5EF4-FFF2-40B4-BE49-F238E27FC236}">
                <a16:creationId xmlns:a16="http://schemas.microsoft.com/office/drawing/2014/main" id="{420175CA-6B59-CD47-2A6E-8D63203044DB}"/>
              </a:ext>
            </a:extLst>
          </p:cNvPr>
          <p:cNvSpPr/>
          <p:nvPr/>
        </p:nvSpPr>
        <p:spPr>
          <a:xfrm>
            <a:off x="798523" y="3891256"/>
            <a:ext cx="5556354" cy="911749"/>
          </a:xfrm>
          <a:prstGeom prst="borderCallout2">
            <a:avLst>
              <a:gd name="adj1" fmla="val -100081"/>
              <a:gd name="adj2" fmla="val 141098"/>
              <a:gd name="adj3" fmla="val 63602"/>
              <a:gd name="adj4" fmla="val 125404"/>
              <a:gd name="adj5" fmla="val 64400"/>
              <a:gd name="adj6" fmla="val 100203"/>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b="1" dirty="0" err="1">
                <a:solidFill>
                  <a:srgbClr val="FF0000"/>
                </a:solidFill>
              </a:rPr>
              <a:t>SDEdit</a:t>
            </a:r>
            <a:r>
              <a:rPr kumimoji="1" lang="ja-JP" altLang="en-US" sz="2000" b="1" dirty="0">
                <a:solidFill>
                  <a:srgbClr val="FF0000"/>
                </a:solidFill>
              </a:rPr>
              <a:t>で使用していたパラメータ</a:t>
            </a:r>
            <a:endParaRPr kumimoji="1" lang="en-US" altLang="ja-JP" sz="2000" b="1" dirty="0">
              <a:solidFill>
                <a:srgbClr val="FF0000"/>
              </a:solidFill>
            </a:endParaRPr>
          </a:p>
          <a:p>
            <a:pPr marL="285750" indent="-285750">
              <a:buFont typeface="Arial" panose="020B0604020202020204" pitchFamily="34" charset="0"/>
              <a:buChar char="•"/>
            </a:pPr>
            <a:r>
              <a:rPr kumimoji="1" lang="ja-JP" altLang="en-US" sz="1600" dirty="0">
                <a:solidFill>
                  <a:sysClr val="windowText" lastClr="000000"/>
                </a:solidFill>
              </a:rPr>
              <a:t>トレーニング中に合成画像をサンプリングする確率 </a:t>
            </a:r>
            <a:r>
              <a:rPr kumimoji="1" lang="en-US" altLang="ja-JP" sz="1600" dirty="0">
                <a:solidFill>
                  <a:sysClr val="windowText" lastClr="000000"/>
                </a:solidFill>
              </a:rPr>
              <a:t>α </a:t>
            </a:r>
            <a:r>
              <a:rPr kumimoji="1" lang="ja-JP" altLang="en-US" sz="1600" dirty="0">
                <a:solidFill>
                  <a:sysClr val="windowText" lastClr="000000"/>
                </a:solidFill>
              </a:rPr>
              <a:t>（</a:t>
            </a:r>
            <a:r>
              <a:rPr kumimoji="1" lang="en-US" altLang="ja-JP" sz="1600" dirty="0">
                <a:solidFill>
                  <a:sysClr val="windowText" lastClr="000000"/>
                </a:solidFill>
              </a:rPr>
              <a:t>Default</a:t>
            </a:r>
            <a:r>
              <a:rPr kumimoji="1" lang="ja-JP" altLang="en-US" sz="1600" dirty="0">
                <a:solidFill>
                  <a:sysClr val="windowText" lastClr="000000"/>
                </a:solidFill>
              </a:rPr>
              <a:t>：</a:t>
            </a:r>
            <a:r>
              <a:rPr lang="en-US" altLang="ja-JP" sz="1600" dirty="0">
                <a:solidFill>
                  <a:sysClr val="windowText" lastClr="000000"/>
                </a:solidFill>
              </a:rPr>
              <a:t>0.5</a:t>
            </a:r>
            <a:r>
              <a:rPr kumimoji="1" lang="ja-JP" altLang="en-US" sz="1600" dirty="0">
                <a:solidFill>
                  <a:sysClr val="windowText" lastClr="000000"/>
                </a:solidFill>
              </a:rPr>
              <a:t>）</a:t>
            </a:r>
          </a:p>
        </p:txBody>
      </p:sp>
    </p:spTree>
    <p:extLst>
      <p:ext uri="{BB962C8B-B14F-4D97-AF65-F5344CB8AC3E}">
        <p14:creationId xmlns:p14="http://schemas.microsoft.com/office/powerpoint/2010/main" val="40389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F484E565-932A-7F3B-60DB-511AEFD90442}"/>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endParaRPr lang="en-US" altLang="ja-JP" sz="2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16</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081602664"/>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nSpc>
                          <a:spcPct val="110000"/>
                        </a:lnSpc>
                      </a:pPr>
                      <a:r>
                        <a:rPr lang="ja-JP" altLang="en-US" sz="2400" b="1" kern="100" dirty="0">
                          <a:solidFill>
                            <a:schemeClr val="accent1">
                              <a:lumMod val="75000"/>
                            </a:schemeClr>
                          </a:solidFill>
                          <a:latin typeface="+mn-ea"/>
                          <a:ea typeface="+mn-ea"/>
                          <a:cs typeface="Times New Roman" panose="02020603050405020304" pitchFamily="18" charset="0"/>
                        </a:rPr>
                        <a:t>使用したデータセット</a:t>
                      </a:r>
                      <a:endParaRPr lang="en-US" altLang="ja-JP" sz="2400" b="1" kern="100" dirty="0">
                        <a:solidFill>
                          <a:schemeClr val="accent1">
                            <a:lumMod val="75000"/>
                          </a:schemeClr>
                        </a:solidFill>
                        <a:latin typeface="+mn-ea"/>
                        <a:ea typeface="+mn-ea"/>
                        <a:cs typeface="Times New Roman" panose="02020603050405020304" pitchFamily="18" charset="0"/>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aphicFrame>
        <p:nvGraphicFramePr>
          <p:cNvPr id="13" name="表 12">
            <a:extLst>
              <a:ext uri="{FF2B5EF4-FFF2-40B4-BE49-F238E27FC236}">
                <a16:creationId xmlns:a16="http://schemas.microsoft.com/office/drawing/2014/main" id="{ACEECF63-23E1-CE12-9044-E9E51A043786}"/>
              </a:ext>
            </a:extLst>
          </p:cNvPr>
          <p:cNvGraphicFramePr>
            <a:graphicFrameLocks noGrp="1"/>
          </p:cNvGraphicFramePr>
          <p:nvPr>
            <p:extLst>
              <p:ext uri="{D42A27DB-BD31-4B8C-83A1-F6EECF244321}">
                <p14:modId xmlns:p14="http://schemas.microsoft.com/office/powerpoint/2010/main" val="3308918821"/>
              </p:ext>
            </p:extLst>
          </p:nvPr>
        </p:nvGraphicFramePr>
        <p:xfrm>
          <a:off x="597881" y="1830239"/>
          <a:ext cx="10988187" cy="2316480"/>
        </p:xfrm>
        <a:graphic>
          <a:graphicData uri="http://schemas.openxmlformats.org/drawingml/2006/table">
            <a:tbl>
              <a:tblPr firstRow="1" bandRow="1">
                <a:tableStyleId>{5C22544A-7EE6-4342-B048-85BDC9FD1C3A}</a:tableStyleId>
              </a:tblPr>
              <a:tblGrid>
                <a:gridCol w="1665605">
                  <a:extLst>
                    <a:ext uri="{9D8B030D-6E8A-4147-A177-3AD203B41FA5}">
                      <a16:colId xmlns:a16="http://schemas.microsoft.com/office/drawing/2014/main" val="823342494"/>
                    </a:ext>
                  </a:extLst>
                </a:gridCol>
                <a:gridCol w="5086350">
                  <a:extLst>
                    <a:ext uri="{9D8B030D-6E8A-4147-A177-3AD203B41FA5}">
                      <a16:colId xmlns:a16="http://schemas.microsoft.com/office/drawing/2014/main" val="2376631471"/>
                    </a:ext>
                  </a:extLst>
                </a:gridCol>
                <a:gridCol w="4236232">
                  <a:extLst>
                    <a:ext uri="{9D8B030D-6E8A-4147-A177-3AD203B41FA5}">
                      <a16:colId xmlns:a16="http://schemas.microsoft.com/office/drawing/2014/main" val="480714240"/>
                    </a:ext>
                  </a:extLst>
                </a:gridCol>
              </a:tblGrid>
              <a:tr h="333976">
                <a:tc>
                  <a:txBody>
                    <a:bodyPr/>
                    <a:lstStyle/>
                    <a:p>
                      <a:pPr algn="ctr"/>
                      <a:r>
                        <a:rPr kumimoji="1" lang="ja-JP" altLang="en-US" sz="1600" dirty="0"/>
                        <a:t>データセット名</a:t>
                      </a:r>
                    </a:p>
                  </a:txBody>
                  <a:tcPr anchor="ctr"/>
                </a:tc>
                <a:tc>
                  <a:txBody>
                    <a:bodyPr/>
                    <a:lstStyle/>
                    <a:p>
                      <a:pPr algn="ctr"/>
                      <a:r>
                        <a:rPr kumimoji="1" lang="ja-JP" altLang="en-US" sz="1600" dirty="0"/>
                        <a:t>説明</a:t>
                      </a:r>
                      <a:endParaRPr kumimoji="1" lang="en-US" altLang="ja-JP" sz="1600" dirty="0"/>
                    </a:p>
                  </a:txBody>
                  <a:tcPr anchor="ctr"/>
                </a:tc>
                <a:tc>
                  <a:txBody>
                    <a:bodyPr/>
                    <a:lstStyle/>
                    <a:p>
                      <a:pPr algn="ctr"/>
                      <a:r>
                        <a:rPr kumimoji="1" lang="ja-JP" altLang="en-US" sz="1600" dirty="0"/>
                        <a:t>データ枚数</a:t>
                      </a:r>
                      <a:endParaRPr kumimoji="1" lang="en-US" altLang="ja-JP" sz="1600" dirty="0"/>
                    </a:p>
                  </a:txBody>
                  <a:tcPr anchor="ctr"/>
                </a:tc>
                <a:extLst>
                  <a:ext uri="{0D108BD9-81ED-4DB2-BD59-A6C34878D82A}">
                    <a16:rowId xmlns:a16="http://schemas.microsoft.com/office/drawing/2014/main" val="1454485241"/>
                  </a:ext>
                </a:extLst>
              </a:tr>
              <a:tr h="498316">
                <a:tc>
                  <a:txBody>
                    <a:bodyPr/>
                    <a:lstStyle/>
                    <a:p>
                      <a:pPr algn="ctr"/>
                      <a:r>
                        <a:rPr lang="en-US" altLang="ja-JP" sz="1600" dirty="0"/>
                        <a:t>Leafy Spurge</a:t>
                      </a:r>
                      <a:endParaRPr kumimoji="1" lang="ja-JP" altLang="en-US" sz="1600" dirty="0"/>
                    </a:p>
                  </a:txBody>
                  <a:tcPr anchor="ctr"/>
                </a:tc>
                <a:tc>
                  <a:txBody>
                    <a:bodyPr/>
                    <a:lstStyle/>
                    <a:p>
                      <a:pPr algn="l"/>
                      <a:r>
                        <a:rPr kumimoji="1" lang="ja-JP" altLang="en-US" sz="1600" dirty="0"/>
                        <a:t>リーフィースパージという侵略的植物の生息範囲を探索するために、ドローンで上空から撮影した画像からなる独自のデータセット。</a:t>
                      </a:r>
                    </a:p>
                  </a:txBody>
                  <a:tcPr anchor="ctr"/>
                </a:tc>
                <a:tc>
                  <a:txBody>
                    <a:bodyPr/>
                    <a:lstStyle/>
                    <a:p>
                      <a:pPr algn="ctr"/>
                      <a:r>
                        <a:rPr kumimoji="1" lang="ja-JP" altLang="en-US" sz="1600" dirty="0">
                          <a:solidFill>
                            <a:schemeClr val="tx1"/>
                          </a:solidFill>
                          <a:latin typeface="+mn-ea"/>
                          <a:ea typeface="+mn-ea"/>
                        </a:rPr>
                        <a:t>独自データである為、情報なし</a:t>
                      </a:r>
                      <a:endParaRPr kumimoji="1" lang="en-US" altLang="ja-JP" sz="1600" dirty="0">
                        <a:solidFill>
                          <a:schemeClr val="tx1"/>
                        </a:solidFill>
                        <a:latin typeface="+mn-ea"/>
                        <a:ea typeface="+mn-ea"/>
                      </a:endParaRPr>
                    </a:p>
                  </a:txBody>
                  <a:tcPr anchor="ctr"/>
                </a:tc>
                <a:extLst>
                  <a:ext uri="{0D108BD9-81ED-4DB2-BD59-A6C34878D82A}">
                    <a16:rowId xmlns:a16="http://schemas.microsoft.com/office/drawing/2014/main" val="3201880197"/>
                  </a:ext>
                </a:extLst>
              </a:tr>
              <a:tr h="370840">
                <a:tc>
                  <a:txBody>
                    <a:bodyPr/>
                    <a:lstStyle/>
                    <a:p>
                      <a:pPr algn="ctr"/>
                      <a:r>
                        <a:rPr lang="en-US" altLang="ja-JP" sz="1600" dirty="0"/>
                        <a:t>Pascal VOC</a:t>
                      </a:r>
                      <a:endParaRPr kumimoji="1" lang="ja-JP" altLang="en-US" sz="1600" dirty="0"/>
                    </a:p>
                  </a:txBody>
                  <a:tcPr anchor="ctr"/>
                </a:tc>
                <a:tc>
                  <a:txBody>
                    <a:bodyPr/>
                    <a:lstStyle/>
                    <a:p>
                      <a:pPr algn="l"/>
                      <a:r>
                        <a:rPr lang="en-US" altLang="ja-JP" sz="1600" dirty="0"/>
                        <a:t>2012</a:t>
                      </a:r>
                      <a:r>
                        <a:rPr lang="ja-JP" altLang="en-US" sz="1600" dirty="0"/>
                        <a:t>のバージョンを使用。</a:t>
                      </a:r>
                      <a:r>
                        <a:rPr kumimoji="1" lang="en-US" altLang="ja-JP" sz="1600" b="0" i="0" kern="1200" dirty="0">
                          <a:solidFill>
                            <a:schemeClr val="dk1"/>
                          </a:solidFill>
                          <a:effectLst/>
                          <a:latin typeface="+mn-lt"/>
                          <a:ea typeface="+mn-ea"/>
                          <a:cs typeface="+mn-cs"/>
                        </a:rPr>
                        <a:t>20</a:t>
                      </a:r>
                      <a:r>
                        <a:rPr kumimoji="1" lang="ja-JP" altLang="en-US" sz="1600" b="0" i="0" kern="1200" dirty="0">
                          <a:solidFill>
                            <a:schemeClr val="dk1"/>
                          </a:solidFill>
                          <a:effectLst/>
                          <a:latin typeface="+mn-lt"/>
                          <a:ea typeface="+mn-ea"/>
                          <a:cs typeface="+mn-cs"/>
                        </a:rPr>
                        <a:t>クラス</a:t>
                      </a:r>
                      <a:r>
                        <a:rPr lang="ja-JP" altLang="en-US" sz="1600" dirty="0"/>
                        <a:t>の一般物体検出データセット。</a:t>
                      </a:r>
                      <a:endParaRPr kumimoji="1" lang="en-US" altLang="ja-JP" sz="1600" dirty="0"/>
                    </a:p>
                  </a:txBody>
                  <a:tcPr anchor="ctr"/>
                </a:tc>
                <a:tc>
                  <a:txBody>
                    <a:bodyPr/>
                    <a:lstStyle/>
                    <a:p>
                      <a:pPr algn="ctr"/>
                      <a:r>
                        <a:rPr lang="en-US" altLang="ja-JP" sz="1600" dirty="0">
                          <a:solidFill>
                            <a:schemeClr val="tx1"/>
                          </a:solidFill>
                        </a:rPr>
                        <a:t>11,530</a:t>
                      </a:r>
                      <a:r>
                        <a:rPr lang="ja-JP" altLang="en-US" sz="1600" dirty="0">
                          <a:solidFill>
                            <a:schemeClr val="tx1"/>
                          </a:solidFill>
                        </a:rPr>
                        <a:t>枚（</a:t>
                      </a:r>
                      <a:r>
                        <a:rPr lang="en-US" altLang="ja-JP" sz="1600" dirty="0">
                          <a:solidFill>
                            <a:schemeClr val="tx1"/>
                          </a:solidFill>
                        </a:rPr>
                        <a:t>※</a:t>
                      </a:r>
                      <a:r>
                        <a:rPr lang="ja-JP" altLang="en-US" sz="1600" dirty="0">
                          <a:solidFill>
                            <a:schemeClr val="tx1"/>
                          </a:solidFill>
                        </a:rPr>
                        <a:t>）</a:t>
                      </a:r>
                    </a:p>
                  </a:txBody>
                  <a:tcPr anchor="ctr"/>
                </a:tc>
                <a:extLst>
                  <a:ext uri="{0D108BD9-81ED-4DB2-BD59-A6C34878D82A}">
                    <a16:rowId xmlns:a16="http://schemas.microsoft.com/office/drawing/2014/main" val="3170021789"/>
                  </a:ext>
                </a:extLst>
              </a:tr>
              <a:tr h="370840">
                <a:tc>
                  <a:txBody>
                    <a:bodyPr/>
                    <a:lstStyle/>
                    <a:p>
                      <a:pPr algn="ctr"/>
                      <a:r>
                        <a:rPr lang="en-US" altLang="ja-JP" sz="1600" dirty="0"/>
                        <a:t>COCO 2017</a:t>
                      </a:r>
                      <a:endParaRPr kumimoji="1" lang="ja-JP" altLang="en-US" sz="1600" dirty="0"/>
                    </a:p>
                  </a:txBody>
                  <a:tcPr anchor="ct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dk1"/>
                          </a:solidFill>
                          <a:effectLst/>
                          <a:latin typeface="+mn-lt"/>
                          <a:ea typeface="+mn-ea"/>
                          <a:cs typeface="+mn-cs"/>
                        </a:rPr>
                        <a:t>2017</a:t>
                      </a:r>
                      <a:r>
                        <a:rPr kumimoji="1" lang="ja-JP" altLang="en-US" sz="1600" b="0" i="0" kern="1200" dirty="0">
                          <a:solidFill>
                            <a:schemeClr val="dk1"/>
                          </a:solidFill>
                          <a:effectLst/>
                          <a:latin typeface="+mn-lt"/>
                          <a:ea typeface="+mn-ea"/>
                          <a:cs typeface="+mn-cs"/>
                        </a:rPr>
                        <a:t>のバージョンを使用。</a:t>
                      </a:r>
                      <a:r>
                        <a:rPr kumimoji="1" lang="en-US" altLang="ja-JP" sz="1600" b="0" i="0" kern="1200" dirty="0">
                          <a:solidFill>
                            <a:schemeClr val="dk1"/>
                          </a:solidFill>
                          <a:effectLst/>
                          <a:latin typeface="+mn-lt"/>
                          <a:ea typeface="+mn-ea"/>
                          <a:cs typeface="+mn-cs"/>
                        </a:rPr>
                        <a:t>80</a:t>
                      </a:r>
                      <a:r>
                        <a:rPr kumimoji="1" lang="ja-JP" altLang="en-US" sz="1600" b="0" i="0" kern="1200" dirty="0">
                          <a:solidFill>
                            <a:schemeClr val="dk1"/>
                          </a:solidFill>
                          <a:effectLst/>
                          <a:latin typeface="+mn-lt"/>
                          <a:ea typeface="+mn-ea"/>
                          <a:cs typeface="+mn-cs"/>
                        </a:rPr>
                        <a:t>クラスの</a:t>
                      </a:r>
                      <a:r>
                        <a:rPr lang="ja-JP" altLang="en-US" sz="1600" dirty="0"/>
                        <a:t>一般物体検出データセット。</a:t>
                      </a:r>
                      <a:endParaRPr kumimoji="1" lang="ja-JP" altLang="en-US" sz="1600" dirty="0"/>
                    </a:p>
                  </a:txBody>
                  <a:tcPr anchor="ct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altLang="ja-JP" sz="1600" dirty="0">
                          <a:solidFill>
                            <a:schemeClr val="tx1"/>
                          </a:solidFill>
                        </a:rPr>
                        <a:t>328,000</a:t>
                      </a:r>
                      <a:r>
                        <a:rPr lang="ja-JP" altLang="en-US" sz="1600" dirty="0">
                          <a:solidFill>
                            <a:schemeClr val="tx1"/>
                          </a:solidFill>
                        </a:rPr>
                        <a:t>枚（</a:t>
                      </a:r>
                      <a:r>
                        <a:rPr lang="en-US" altLang="ja-JP" sz="1600" dirty="0">
                          <a:solidFill>
                            <a:schemeClr val="tx1"/>
                          </a:solidFill>
                        </a:rPr>
                        <a:t>※</a:t>
                      </a:r>
                      <a:r>
                        <a:rPr lang="ja-JP" altLang="en-US" sz="1600" dirty="0">
                          <a:solidFill>
                            <a:schemeClr val="tx1"/>
                          </a:solidFill>
                        </a:rPr>
                        <a:t>）</a:t>
                      </a:r>
                    </a:p>
                  </a:txBody>
                  <a:tcPr anchor="ctr"/>
                </a:tc>
                <a:extLst>
                  <a:ext uri="{0D108BD9-81ED-4DB2-BD59-A6C34878D82A}">
                    <a16:rowId xmlns:a16="http://schemas.microsoft.com/office/drawing/2014/main" val="4088222382"/>
                  </a:ext>
                </a:extLst>
              </a:tr>
            </a:tbl>
          </a:graphicData>
        </a:graphic>
      </p:graphicFrame>
      <p:grpSp>
        <p:nvGrpSpPr>
          <p:cNvPr id="12" name="グループ化 11">
            <a:extLst>
              <a:ext uri="{FF2B5EF4-FFF2-40B4-BE49-F238E27FC236}">
                <a16:creationId xmlns:a16="http://schemas.microsoft.com/office/drawing/2014/main" id="{1F31FA9E-F16E-9392-451D-EFA6F07908EC}"/>
              </a:ext>
            </a:extLst>
          </p:cNvPr>
          <p:cNvGrpSpPr/>
          <p:nvPr/>
        </p:nvGrpSpPr>
        <p:grpSpPr>
          <a:xfrm>
            <a:off x="987282" y="4595947"/>
            <a:ext cx="5696134" cy="1393321"/>
            <a:chOff x="941562" y="4550288"/>
            <a:chExt cx="5696134" cy="1393321"/>
          </a:xfrm>
        </p:grpSpPr>
        <p:sp>
          <p:nvSpPr>
            <p:cNvPr id="21" name="コンテンツ プレースホルダー 2">
              <a:extLst>
                <a:ext uri="{FF2B5EF4-FFF2-40B4-BE49-F238E27FC236}">
                  <a16:creationId xmlns:a16="http://schemas.microsoft.com/office/drawing/2014/main" id="{25B26A88-505E-BA03-38D3-31EA5C6E62FA}"/>
                </a:ext>
              </a:extLst>
            </p:cNvPr>
            <p:cNvSpPr txBox="1">
              <a:spLocks/>
            </p:cNvSpPr>
            <p:nvPr/>
          </p:nvSpPr>
          <p:spPr>
            <a:xfrm>
              <a:off x="941562" y="5664989"/>
              <a:ext cx="1239262" cy="275079"/>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1600" b="1" kern="100" dirty="0">
                  <a:solidFill>
                    <a:srgbClr val="0070C0"/>
                  </a:solidFill>
                  <a:latin typeface="+mj-ea"/>
                  <a:ea typeface="+mj-ea"/>
                  <a:cs typeface="Times New Roman" panose="02020603050405020304" pitchFamily="18" charset="0"/>
                </a:rPr>
                <a:t>Leafy</a:t>
              </a:r>
            </a:p>
          </p:txBody>
        </p:sp>
        <p:pic>
          <p:nvPicPr>
            <p:cNvPr id="6" name="図 5">
              <a:extLst>
                <a:ext uri="{FF2B5EF4-FFF2-40B4-BE49-F238E27FC236}">
                  <a16:creationId xmlns:a16="http://schemas.microsoft.com/office/drawing/2014/main" id="{CA072AD1-16EB-2B67-2103-C36D59407E99}"/>
                </a:ext>
              </a:extLst>
            </p:cNvPr>
            <p:cNvPicPr>
              <a:picLocks noChangeAspect="1"/>
            </p:cNvPicPr>
            <p:nvPr/>
          </p:nvPicPr>
          <p:blipFill>
            <a:blip r:embed="rId3"/>
            <a:stretch>
              <a:fillRect/>
            </a:stretch>
          </p:blipFill>
          <p:spPr>
            <a:xfrm>
              <a:off x="1059413" y="4587899"/>
              <a:ext cx="1009650" cy="1047750"/>
            </a:xfrm>
            <a:prstGeom prst="rect">
              <a:avLst/>
            </a:prstGeom>
          </p:spPr>
        </p:pic>
        <p:pic>
          <p:nvPicPr>
            <p:cNvPr id="8" name="図 7">
              <a:extLst>
                <a:ext uri="{FF2B5EF4-FFF2-40B4-BE49-F238E27FC236}">
                  <a16:creationId xmlns:a16="http://schemas.microsoft.com/office/drawing/2014/main" id="{5A366FA0-8FC9-EC29-5D58-4B91AAE7D163}"/>
                </a:ext>
              </a:extLst>
            </p:cNvPr>
            <p:cNvPicPr>
              <a:picLocks noChangeAspect="1"/>
            </p:cNvPicPr>
            <p:nvPr/>
          </p:nvPicPr>
          <p:blipFill>
            <a:blip r:embed="rId4"/>
            <a:stretch>
              <a:fillRect/>
            </a:stretch>
          </p:blipFill>
          <p:spPr>
            <a:xfrm>
              <a:off x="5066071" y="4550288"/>
              <a:ext cx="1571625" cy="1047750"/>
            </a:xfrm>
            <a:prstGeom prst="rect">
              <a:avLst/>
            </a:prstGeom>
          </p:spPr>
        </p:pic>
        <p:sp>
          <p:nvSpPr>
            <p:cNvPr id="9" name="コンテンツ プレースホルダー 2">
              <a:extLst>
                <a:ext uri="{FF2B5EF4-FFF2-40B4-BE49-F238E27FC236}">
                  <a16:creationId xmlns:a16="http://schemas.microsoft.com/office/drawing/2014/main" id="{92A8C5E4-BD8A-B1C6-72DD-02780E9129CF}"/>
                </a:ext>
              </a:extLst>
            </p:cNvPr>
            <p:cNvSpPr txBox="1">
              <a:spLocks/>
            </p:cNvSpPr>
            <p:nvPr/>
          </p:nvSpPr>
          <p:spPr>
            <a:xfrm>
              <a:off x="2746130" y="5668530"/>
              <a:ext cx="1693631" cy="275079"/>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1600" b="1" kern="100" dirty="0" err="1">
                  <a:solidFill>
                    <a:srgbClr val="0070C0"/>
                  </a:solidFill>
                  <a:latin typeface="+mj-ea"/>
                  <a:ea typeface="+mj-ea"/>
                  <a:cs typeface="Times New Roman" panose="02020603050405020304" pitchFamily="18" charset="0"/>
                </a:rPr>
                <a:t>PascalVOC</a:t>
              </a:r>
              <a:endParaRPr lang="en-US" altLang="ja-JP" sz="1600" b="1" kern="100" dirty="0">
                <a:solidFill>
                  <a:srgbClr val="0070C0"/>
                </a:solidFill>
                <a:latin typeface="+mj-ea"/>
                <a:ea typeface="+mj-ea"/>
                <a:cs typeface="Times New Roman" panose="02020603050405020304" pitchFamily="18" charset="0"/>
              </a:endParaRPr>
            </a:p>
          </p:txBody>
        </p:sp>
        <p:pic>
          <p:nvPicPr>
            <p:cNvPr id="25" name="図 24">
              <a:extLst>
                <a:ext uri="{FF2B5EF4-FFF2-40B4-BE49-F238E27FC236}">
                  <a16:creationId xmlns:a16="http://schemas.microsoft.com/office/drawing/2014/main" id="{AA34EF1B-4F0E-8610-6EEF-4E77442E8060}"/>
                </a:ext>
              </a:extLst>
            </p:cNvPr>
            <p:cNvPicPr>
              <a:picLocks noChangeAspect="1"/>
            </p:cNvPicPr>
            <p:nvPr/>
          </p:nvPicPr>
          <p:blipFill>
            <a:blip r:embed="rId5"/>
            <a:stretch>
              <a:fillRect/>
            </a:stretch>
          </p:blipFill>
          <p:spPr>
            <a:xfrm>
              <a:off x="2702731" y="4614819"/>
              <a:ext cx="1729671" cy="1008078"/>
            </a:xfrm>
            <a:prstGeom prst="rect">
              <a:avLst/>
            </a:prstGeom>
          </p:spPr>
        </p:pic>
        <p:sp>
          <p:nvSpPr>
            <p:cNvPr id="26" name="コンテンツ プレースホルダー 2">
              <a:extLst>
                <a:ext uri="{FF2B5EF4-FFF2-40B4-BE49-F238E27FC236}">
                  <a16:creationId xmlns:a16="http://schemas.microsoft.com/office/drawing/2014/main" id="{0B499C72-59C2-4EF2-B9DE-E60750788524}"/>
                </a:ext>
              </a:extLst>
            </p:cNvPr>
            <p:cNvSpPr txBox="1">
              <a:spLocks/>
            </p:cNvSpPr>
            <p:nvPr/>
          </p:nvSpPr>
          <p:spPr>
            <a:xfrm>
              <a:off x="5306416" y="5664988"/>
              <a:ext cx="1090933" cy="275079"/>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1600" b="1" kern="100" dirty="0">
                  <a:solidFill>
                    <a:srgbClr val="0070C0"/>
                  </a:solidFill>
                  <a:latin typeface="+mj-ea"/>
                  <a:ea typeface="+mj-ea"/>
                  <a:cs typeface="Times New Roman" panose="02020603050405020304" pitchFamily="18" charset="0"/>
                </a:rPr>
                <a:t>COCO</a:t>
              </a:r>
            </a:p>
          </p:txBody>
        </p:sp>
      </p:grpSp>
      <p:sp>
        <p:nvSpPr>
          <p:cNvPr id="10" name="テキスト ボックス 9">
            <a:extLst>
              <a:ext uri="{FF2B5EF4-FFF2-40B4-BE49-F238E27FC236}">
                <a16:creationId xmlns:a16="http://schemas.microsoft.com/office/drawing/2014/main" id="{C8583019-67FB-5B9C-DCE9-79FDA71BEE74}"/>
              </a:ext>
            </a:extLst>
          </p:cNvPr>
          <p:cNvSpPr txBox="1"/>
          <p:nvPr/>
        </p:nvSpPr>
        <p:spPr>
          <a:xfrm>
            <a:off x="7007558" y="4419608"/>
            <a:ext cx="4578510" cy="1569660"/>
          </a:xfrm>
          <a:prstGeom prst="rect">
            <a:avLst/>
          </a:prstGeom>
          <a:noFill/>
          <a:ln>
            <a:solidFill>
              <a:srgbClr val="0070C0"/>
            </a:solidFill>
          </a:ln>
        </p:spPr>
        <p:txBody>
          <a:bodyPr wrap="square">
            <a:spAutoFit/>
          </a:bodyPr>
          <a:lstStyle/>
          <a:p>
            <a:pPr marL="285750" indent="-285750">
              <a:buFont typeface="Tahoma" panose="020B0604030504040204" pitchFamily="34" charset="0"/>
              <a:buChar char="※"/>
            </a:pPr>
            <a:r>
              <a:rPr lang="en-US" altLang="ja-JP" sz="1600" dirty="0">
                <a:solidFill>
                  <a:schemeClr val="tx1"/>
                </a:solidFill>
              </a:rPr>
              <a:t>Few-shot</a:t>
            </a:r>
            <a:r>
              <a:rPr lang="ja-JP" altLang="en-US" sz="1600" dirty="0">
                <a:solidFill>
                  <a:schemeClr val="tx1"/>
                </a:solidFill>
              </a:rPr>
              <a:t>学習である為、以下の条件で抽出したものを使用。</a:t>
            </a:r>
            <a:endParaRPr lang="en-US" altLang="ja-JP" sz="1600" dirty="0">
              <a:solidFill>
                <a:schemeClr val="tx1"/>
              </a:solidFill>
            </a:endParaRPr>
          </a:p>
          <a:p>
            <a:pPr marL="786147" lvl="1" indent="-285750">
              <a:buFont typeface="Arial" panose="020B0604020202020204" pitchFamily="34" charset="0"/>
              <a:buChar char="•"/>
            </a:pPr>
            <a:r>
              <a:rPr lang="ja-JP" altLang="en-US" sz="1600" dirty="0"/>
              <a:t>最低</a:t>
            </a:r>
            <a:r>
              <a:rPr lang="en-US" altLang="ja-JP" sz="1600" dirty="0"/>
              <a:t>1</a:t>
            </a:r>
            <a:r>
              <a:rPr lang="ja-JP" altLang="en-US" sz="1600" dirty="0"/>
              <a:t>個のオブジェクトを含むセグメンテーションマスクがある画像を使用。</a:t>
            </a:r>
            <a:endParaRPr lang="en-US" altLang="ja-JP" sz="1600" dirty="0"/>
          </a:p>
          <a:p>
            <a:pPr marL="786147" lvl="1" indent="-285750">
              <a:buFont typeface="Arial" panose="020B0604020202020204" pitchFamily="34" charset="0"/>
              <a:buChar char="•"/>
            </a:pPr>
            <a:r>
              <a:rPr lang="ja-JP" altLang="en-US" sz="1600" dirty="0"/>
              <a:t>クラスごとに指定枚数（</a:t>
            </a:r>
            <a:r>
              <a:rPr lang="en-US" altLang="ja-JP" sz="1600" dirty="0"/>
              <a:t>q</a:t>
            </a:r>
            <a:r>
              <a:rPr lang="ja-JP" altLang="en-US" sz="1600" dirty="0"/>
              <a:t>枚）ずつランダムにサンプリングして使用</a:t>
            </a:r>
            <a:r>
              <a:rPr kumimoji="1" lang="ja-JP" altLang="en-US" sz="1600" dirty="0"/>
              <a:t>。</a:t>
            </a:r>
            <a:endParaRPr lang="ja-JP" altLang="en-US" sz="1600" dirty="0"/>
          </a:p>
        </p:txBody>
      </p:sp>
    </p:spTree>
    <p:extLst>
      <p:ext uri="{BB962C8B-B14F-4D97-AF65-F5344CB8AC3E}">
        <p14:creationId xmlns:p14="http://schemas.microsoft.com/office/powerpoint/2010/main" val="19080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54AC78FC-22A2-ECC6-5F67-CA36D8E59037}"/>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0"/>
              </a:spcBef>
            </a:pPr>
            <a:r>
              <a:rPr kumimoji="1" lang="en-US" altLang="ja-JP" sz="1800" dirty="0">
                <a:solidFill>
                  <a:schemeClr val="tx1">
                    <a:lumMod val="75000"/>
                    <a:lumOff val="25000"/>
                  </a:schemeClr>
                </a:solidFill>
                <a:latin typeface="+mn-ea"/>
                <a:ea typeface="+mn-ea"/>
              </a:rPr>
              <a:t>Baseline</a:t>
            </a:r>
            <a:r>
              <a:rPr kumimoji="1" lang="ja-JP" altLang="en-US" sz="1800" dirty="0">
                <a:solidFill>
                  <a:schemeClr val="tx1">
                    <a:lumMod val="75000"/>
                    <a:lumOff val="25000"/>
                  </a:schemeClr>
                </a:solidFill>
                <a:latin typeface="+mn-ea"/>
                <a:ea typeface="+mn-ea"/>
              </a:rPr>
              <a:t>、</a:t>
            </a:r>
            <a:r>
              <a:rPr kumimoji="1" lang="en-US" altLang="ja-JP" sz="1800" dirty="0">
                <a:solidFill>
                  <a:schemeClr val="tx1">
                    <a:lumMod val="75000"/>
                    <a:lumOff val="25000"/>
                  </a:schemeClr>
                </a:solidFill>
                <a:latin typeface="+mn-ea"/>
                <a:ea typeface="+mn-ea"/>
              </a:rPr>
              <a:t>Real Guidance</a:t>
            </a:r>
            <a:r>
              <a:rPr kumimoji="1" lang="ja-JP" altLang="en-US" sz="1800" dirty="0">
                <a:solidFill>
                  <a:schemeClr val="tx1">
                    <a:lumMod val="75000"/>
                    <a:lumOff val="25000"/>
                  </a:schemeClr>
                </a:solidFill>
                <a:latin typeface="+mn-ea"/>
                <a:ea typeface="+mn-ea"/>
              </a:rPr>
              <a:t>、</a:t>
            </a:r>
            <a:r>
              <a:rPr kumimoji="1" lang="en-US" altLang="ja-JP" sz="1800" dirty="0">
                <a:solidFill>
                  <a:schemeClr val="tx1">
                    <a:lumMod val="75000"/>
                    <a:lumOff val="25000"/>
                  </a:schemeClr>
                </a:solidFill>
                <a:latin typeface="+mn-ea"/>
                <a:ea typeface="+mn-ea"/>
              </a:rPr>
              <a:t>DA-Fusion</a:t>
            </a:r>
            <a:r>
              <a:rPr kumimoji="1" lang="ja-JP" altLang="en-US" sz="1800" dirty="0">
                <a:solidFill>
                  <a:schemeClr val="tx1">
                    <a:lumMod val="75000"/>
                    <a:lumOff val="25000"/>
                  </a:schemeClr>
                </a:solidFill>
                <a:latin typeface="+mn-ea"/>
                <a:ea typeface="+mn-ea"/>
              </a:rPr>
              <a:t>にて比較評価を実施。</a:t>
            </a:r>
          </a:p>
          <a:p>
            <a:pPr>
              <a:spcBef>
                <a:spcPts val="0"/>
              </a:spcBef>
            </a:pPr>
            <a:r>
              <a:rPr kumimoji="1" lang="ja-JP" altLang="en-US" sz="1800" dirty="0">
                <a:solidFill>
                  <a:schemeClr val="tx1">
                    <a:lumMod val="75000"/>
                    <a:lumOff val="25000"/>
                  </a:schemeClr>
                </a:solidFill>
                <a:latin typeface="+mn-ea"/>
                <a:ea typeface="+mn-ea"/>
              </a:rPr>
              <a:t>評価指標は</a:t>
            </a:r>
            <a:r>
              <a:rPr kumimoji="1" lang="en-US" altLang="ja-JP" sz="1800" dirty="0">
                <a:solidFill>
                  <a:schemeClr val="tx1">
                    <a:lumMod val="75000"/>
                    <a:lumOff val="25000"/>
                  </a:schemeClr>
                </a:solidFill>
                <a:latin typeface="+mn-ea"/>
                <a:ea typeface="+mn-ea"/>
              </a:rPr>
              <a:t>Accuracy</a:t>
            </a:r>
            <a:r>
              <a:rPr kumimoji="1" lang="ja-JP" altLang="en-US" sz="1800" dirty="0">
                <a:solidFill>
                  <a:schemeClr val="tx1">
                    <a:lumMod val="75000"/>
                    <a:lumOff val="25000"/>
                  </a:schemeClr>
                </a:solidFill>
                <a:latin typeface="+mn-ea"/>
                <a:ea typeface="+mn-ea"/>
              </a:rPr>
              <a:t>を用いた。</a:t>
            </a:r>
          </a:p>
          <a:p>
            <a:pPr>
              <a:spcBef>
                <a:spcPts val="0"/>
              </a:spcBef>
            </a:pPr>
            <a:endParaRPr kumimoji="1" lang="ja-JP" altLang="en-US" sz="1800" dirty="0">
              <a:solidFill>
                <a:schemeClr val="tx1">
                  <a:lumMod val="75000"/>
                  <a:lumOff val="25000"/>
                </a:schemeClr>
              </a:solidFill>
              <a:latin typeface="+mn-ea"/>
              <a:ea typeface="+mn-ea"/>
            </a:endParaRPr>
          </a:p>
          <a:p>
            <a:pPr>
              <a:spcBef>
                <a:spcPts val="0"/>
              </a:spcBef>
            </a:pPr>
            <a:r>
              <a:rPr kumimoji="1" lang="ja-JP" altLang="en-US" sz="1800" dirty="0">
                <a:solidFill>
                  <a:schemeClr val="tx1">
                    <a:lumMod val="75000"/>
                    <a:lumOff val="25000"/>
                  </a:schemeClr>
                </a:solidFill>
                <a:latin typeface="+mn-ea"/>
                <a:ea typeface="+mn-ea"/>
              </a:rPr>
              <a:t>また、</a:t>
            </a:r>
            <a:r>
              <a:rPr kumimoji="1" lang="en-US" altLang="ja-JP" sz="1800" dirty="0">
                <a:solidFill>
                  <a:schemeClr val="tx1">
                    <a:lumMod val="75000"/>
                    <a:lumOff val="25000"/>
                  </a:schemeClr>
                </a:solidFill>
                <a:latin typeface="+mn-ea"/>
                <a:ea typeface="+mn-ea"/>
              </a:rPr>
              <a:t>DA-Fusion</a:t>
            </a:r>
            <a:r>
              <a:rPr kumimoji="1" lang="ja-JP" altLang="en-US" sz="1800" dirty="0">
                <a:solidFill>
                  <a:schemeClr val="tx1">
                    <a:lumMod val="75000"/>
                    <a:lumOff val="25000"/>
                  </a:schemeClr>
                </a:solidFill>
                <a:latin typeface="+mn-ea"/>
                <a:ea typeface="+mn-ea"/>
              </a:rPr>
              <a:t>については、以下の表に記載した「</a:t>
            </a:r>
            <a:r>
              <a:rPr kumimoji="1" lang="en-US" altLang="ja-JP" sz="1800" dirty="0">
                <a:solidFill>
                  <a:schemeClr val="tx1">
                    <a:lumMod val="75000"/>
                    <a:lumOff val="25000"/>
                  </a:schemeClr>
                </a:solidFill>
                <a:latin typeface="+mn-ea"/>
                <a:ea typeface="+mn-ea"/>
              </a:rPr>
              <a:t>Model-centric</a:t>
            </a:r>
            <a:r>
              <a:rPr kumimoji="1" lang="ja-JP" altLang="en-US" sz="1800" dirty="0">
                <a:solidFill>
                  <a:schemeClr val="tx1">
                    <a:lumMod val="75000"/>
                    <a:lumOff val="25000"/>
                  </a:schemeClr>
                </a:solidFill>
                <a:latin typeface="+mn-ea"/>
                <a:ea typeface="+mn-ea"/>
              </a:rPr>
              <a:t>」及び「</a:t>
            </a:r>
            <a:r>
              <a:rPr kumimoji="1" lang="en-US" altLang="ja-JP" sz="1800" dirty="0">
                <a:solidFill>
                  <a:schemeClr val="tx1">
                    <a:lumMod val="75000"/>
                    <a:lumOff val="25000"/>
                  </a:schemeClr>
                </a:solidFill>
                <a:latin typeface="+mn-ea"/>
                <a:ea typeface="+mn-ea"/>
              </a:rPr>
              <a:t>Data-Centric</a:t>
            </a:r>
            <a:r>
              <a:rPr kumimoji="1" lang="ja-JP" altLang="en-US" sz="1800" dirty="0">
                <a:solidFill>
                  <a:schemeClr val="tx1">
                    <a:lumMod val="75000"/>
                    <a:lumOff val="25000"/>
                  </a:schemeClr>
                </a:solidFill>
                <a:latin typeface="+mn-ea"/>
                <a:ea typeface="+mn-ea"/>
              </a:rPr>
              <a:t>」の</a:t>
            </a:r>
            <a:r>
              <a:rPr kumimoji="1" lang="en-US" altLang="ja-JP" sz="1800" dirty="0">
                <a:solidFill>
                  <a:schemeClr val="tx1">
                    <a:lumMod val="75000"/>
                    <a:lumOff val="25000"/>
                  </a:schemeClr>
                </a:solidFill>
                <a:latin typeface="+mn-ea"/>
                <a:ea typeface="+mn-ea"/>
              </a:rPr>
              <a:t>2</a:t>
            </a:r>
            <a:r>
              <a:rPr kumimoji="1" lang="ja-JP" altLang="en-US" sz="1800" dirty="0">
                <a:solidFill>
                  <a:schemeClr val="tx1">
                    <a:lumMod val="75000"/>
                    <a:lumOff val="25000"/>
                  </a:schemeClr>
                </a:solidFill>
                <a:latin typeface="+mn-ea"/>
                <a:ea typeface="+mn-ea"/>
              </a:rPr>
              <a:t>パターンで評価を行った。</a:t>
            </a: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17</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836297801"/>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検証①　</a:t>
                      </a:r>
                      <a:r>
                        <a:rPr lang="en-US" altLang="ja-JP" sz="2400" b="1" dirty="0">
                          <a:solidFill>
                            <a:srgbClr val="0071BC"/>
                          </a:solidFill>
                          <a:latin typeface="メイリオ"/>
                          <a:cs typeface="メイリオ" pitchFamily="50" charset="-128"/>
                        </a:rPr>
                        <a:t>DA-Fusion Improves Few-Shot Classification</a:t>
                      </a:r>
                      <a:r>
                        <a:rPr lang="ja-JP" altLang="en-US" sz="2400" b="1" dirty="0">
                          <a:solidFill>
                            <a:srgbClr val="0071BC"/>
                          </a:solidFill>
                          <a:latin typeface="メイリオ"/>
                          <a:cs typeface="メイリオ" pitchFamily="50" charset="-128"/>
                        </a:rPr>
                        <a:t>（検証内容）</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aphicFrame>
        <p:nvGraphicFramePr>
          <p:cNvPr id="5" name="表 4">
            <a:extLst>
              <a:ext uri="{FF2B5EF4-FFF2-40B4-BE49-F238E27FC236}">
                <a16:creationId xmlns:a16="http://schemas.microsoft.com/office/drawing/2014/main" id="{83666D79-EC2A-55D5-A936-631C4D310D60}"/>
              </a:ext>
            </a:extLst>
          </p:cNvPr>
          <p:cNvGraphicFramePr>
            <a:graphicFrameLocks noGrp="1"/>
          </p:cNvGraphicFramePr>
          <p:nvPr>
            <p:extLst>
              <p:ext uri="{D42A27DB-BD31-4B8C-83A1-F6EECF244321}">
                <p14:modId xmlns:p14="http://schemas.microsoft.com/office/powerpoint/2010/main" val="3253585763"/>
              </p:ext>
            </p:extLst>
          </p:nvPr>
        </p:nvGraphicFramePr>
        <p:xfrm>
          <a:off x="769157" y="3429364"/>
          <a:ext cx="10724855" cy="2566696"/>
        </p:xfrm>
        <a:graphic>
          <a:graphicData uri="http://schemas.openxmlformats.org/drawingml/2006/table">
            <a:tbl>
              <a:tblPr firstRow="1" bandRow="1">
                <a:tableStyleId>{5C22544A-7EE6-4342-B048-85BDC9FD1C3A}</a:tableStyleId>
              </a:tblPr>
              <a:tblGrid>
                <a:gridCol w="3025902">
                  <a:extLst>
                    <a:ext uri="{9D8B030D-6E8A-4147-A177-3AD203B41FA5}">
                      <a16:colId xmlns:a16="http://schemas.microsoft.com/office/drawing/2014/main" val="823342494"/>
                    </a:ext>
                  </a:extLst>
                </a:gridCol>
                <a:gridCol w="7698953">
                  <a:extLst>
                    <a:ext uri="{9D8B030D-6E8A-4147-A177-3AD203B41FA5}">
                      <a16:colId xmlns:a16="http://schemas.microsoft.com/office/drawing/2014/main" val="2376631471"/>
                    </a:ext>
                  </a:extLst>
                </a:gridCol>
              </a:tblGrid>
              <a:tr h="311451">
                <a:tc>
                  <a:txBody>
                    <a:bodyPr/>
                    <a:lstStyle/>
                    <a:p>
                      <a:pPr algn="ctr"/>
                      <a:r>
                        <a:rPr kumimoji="1" lang="ja-JP" altLang="en-US" sz="1800" dirty="0">
                          <a:latin typeface="+mn-ea"/>
                          <a:ea typeface="+mn-ea"/>
                        </a:rPr>
                        <a:t>漏洩防止パターン</a:t>
                      </a:r>
                    </a:p>
                  </a:txBody>
                  <a:tcPr/>
                </a:tc>
                <a:tc>
                  <a:txBody>
                    <a:bodyPr/>
                    <a:lstStyle/>
                    <a:p>
                      <a:pPr algn="ctr"/>
                      <a:r>
                        <a:rPr kumimoji="1" lang="ja-JP" altLang="en-US" sz="1800" dirty="0">
                          <a:latin typeface="+mn-ea"/>
                          <a:ea typeface="+mn-ea"/>
                        </a:rPr>
                        <a:t>手法内容</a:t>
                      </a:r>
                      <a:endParaRPr kumimoji="1" lang="en-US" altLang="ja-JP" sz="1800" dirty="0">
                        <a:latin typeface="+mn-ea"/>
                        <a:ea typeface="+mn-ea"/>
                      </a:endParaRPr>
                    </a:p>
                  </a:txBody>
                  <a:tcPr/>
                </a:tc>
                <a:extLst>
                  <a:ext uri="{0D108BD9-81ED-4DB2-BD59-A6C34878D82A}">
                    <a16:rowId xmlns:a16="http://schemas.microsoft.com/office/drawing/2014/main" val="1454485241"/>
                  </a:ext>
                </a:extLst>
              </a:tr>
              <a:tr h="1012216">
                <a:tc>
                  <a:txBody>
                    <a:bodyPr/>
                    <a:lstStyle/>
                    <a:p>
                      <a:pPr algn="l"/>
                      <a:r>
                        <a:rPr lang="en-US" altLang="ja-JP" sz="1800" dirty="0">
                          <a:solidFill>
                            <a:schemeClr val="tx1">
                              <a:lumMod val="75000"/>
                              <a:lumOff val="25000"/>
                            </a:schemeClr>
                          </a:solidFill>
                          <a:latin typeface="+mn-ea"/>
                          <a:ea typeface="+mn-ea"/>
                        </a:rPr>
                        <a:t>DA-Fusion Model-Centric</a:t>
                      </a:r>
                      <a:endParaRPr kumimoji="1" lang="ja-JP" altLang="en-US" sz="1800" dirty="0">
                        <a:solidFill>
                          <a:schemeClr val="tx1">
                            <a:lumMod val="75000"/>
                            <a:lumOff val="25000"/>
                          </a:schemeClr>
                        </a:solidFill>
                        <a:latin typeface="+mn-ea"/>
                        <a:ea typeface="+mn-ea"/>
                      </a:endParaRPr>
                    </a:p>
                  </a:txBody>
                  <a:tcPr anchor="ctr"/>
                </a:tc>
                <a:tc>
                  <a:txBody>
                    <a:bodyPr/>
                    <a:lstStyle/>
                    <a:p>
                      <a:pPr algn="l"/>
                      <a:r>
                        <a:rPr kumimoji="1" lang="en-US" altLang="ja-JP" sz="1800" b="1" dirty="0">
                          <a:solidFill>
                            <a:schemeClr val="tx1">
                              <a:lumMod val="75000"/>
                              <a:lumOff val="25000"/>
                            </a:schemeClr>
                          </a:solidFill>
                          <a:latin typeface="+mn-ea"/>
                          <a:ea typeface="+mn-ea"/>
                        </a:rPr>
                        <a:t>Model-Centric</a:t>
                      </a:r>
                      <a:r>
                        <a:rPr kumimoji="1" lang="en-US" altLang="ja-JP" sz="1800" dirty="0">
                          <a:solidFill>
                            <a:schemeClr val="tx1">
                              <a:lumMod val="75000"/>
                              <a:lumOff val="25000"/>
                            </a:schemeClr>
                          </a:solidFill>
                          <a:latin typeface="+mn-ea"/>
                          <a:ea typeface="+mn-ea"/>
                        </a:rPr>
                        <a:t> approach</a:t>
                      </a:r>
                      <a:r>
                        <a:rPr kumimoji="1" lang="ja-JP" altLang="en-US" sz="1800" dirty="0">
                          <a:solidFill>
                            <a:schemeClr val="tx1">
                              <a:lumMod val="75000"/>
                              <a:lumOff val="25000"/>
                            </a:schemeClr>
                          </a:solidFill>
                          <a:latin typeface="+mn-ea"/>
                          <a:ea typeface="+mn-ea"/>
                        </a:rPr>
                        <a:t>を適応して、</a:t>
                      </a:r>
                      <a:r>
                        <a:rPr kumimoji="1" lang="en-US" altLang="ja-JP" sz="1800" dirty="0">
                          <a:solidFill>
                            <a:schemeClr val="tx1">
                              <a:lumMod val="75000"/>
                              <a:lumOff val="25000"/>
                            </a:schemeClr>
                          </a:solidFill>
                          <a:latin typeface="+mn-ea"/>
                          <a:ea typeface="+mn-ea"/>
                        </a:rPr>
                        <a:t>Stable-Diffusion</a:t>
                      </a:r>
                      <a:r>
                        <a:rPr kumimoji="1" lang="ja-JP" altLang="en-US" sz="1800" dirty="0">
                          <a:solidFill>
                            <a:schemeClr val="tx1">
                              <a:lumMod val="75000"/>
                              <a:lumOff val="25000"/>
                            </a:schemeClr>
                          </a:solidFill>
                          <a:latin typeface="+mn-ea"/>
                          <a:ea typeface="+mn-ea"/>
                        </a:rPr>
                        <a:t>からクラスの情報を削除する。</a:t>
                      </a:r>
                      <a:br>
                        <a:rPr kumimoji="1" lang="en-US" altLang="ja-JP" sz="1800" dirty="0">
                          <a:solidFill>
                            <a:schemeClr val="tx1">
                              <a:lumMod val="75000"/>
                              <a:lumOff val="25000"/>
                            </a:schemeClr>
                          </a:solidFill>
                          <a:latin typeface="+mn-ea"/>
                          <a:ea typeface="+mn-ea"/>
                        </a:rPr>
                      </a:br>
                      <a:r>
                        <a:rPr kumimoji="1" lang="en-US" altLang="ja-JP" sz="1800" dirty="0">
                          <a:solidFill>
                            <a:schemeClr val="tx1">
                              <a:lumMod val="75000"/>
                              <a:lumOff val="25000"/>
                            </a:schemeClr>
                          </a:solidFill>
                          <a:latin typeface="+mn-ea"/>
                          <a:ea typeface="+mn-ea"/>
                        </a:rPr>
                        <a:t>t</a:t>
                      </a:r>
                      <a:r>
                        <a:rPr kumimoji="1" lang="en-US" altLang="ja-JP" sz="1800" baseline="-25000" dirty="0">
                          <a:solidFill>
                            <a:schemeClr val="tx1">
                              <a:lumMod val="75000"/>
                              <a:lumOff val="25000"/>
                            </a:schemeClr>
                          </a:solidFill>
                          <a:latin typeface="+mn-ea"/>
                          <a:ea typeface="+mn-ea"/>
                        </a:rPr>
                        <a:t>0</a:t>
                      </a:r>
                      <a:r>
                        <a:rPr kumimoji="1" lang="en-US" altLang="ja-JP" sz="1800" dirty="0">
                          <a:solidFill>
                            <a:schemeClr val="tx1">
                              <a:lumMod val="75000"/>
                              <a:lumOff val="25000"/>
                            </a:schemeClr>
                          </a:solidFill>
                          <a:latin typeface="+mn-ea"/>
                          <a:ea typeface="+mn-ea"/>
                        </a:rPr>
                        <a:t> = 0.5</a:t>
                      </a:r>
                      <a:r>
                        <a:rPr kumimoji="1" lang="ja-JP" altLang="en-US" sz="1800" dirty="0">
                          <a:solidFill>
                            <a:schemeClr val="tx1">
                              <a:lumMod val="75000"/>
                              <a:lumOff val="25000"/>
                            </a:schemeClr>
                          </a:solidFill>
                          <a:latin typeface="+mn-ea"/>
                          <a:ea typeface="+mn-ea"/>
                        </a:rPr>
                        <a:t>を設定。</a:t>
                      </a:r>
                      <a:endParaRPr kumimoji="1" lang="en-US" altLang="ja-JP" sz="1800" dirty="0">
                        <a:solidFill>
                          <a:schemeClr val="tx1">
                            <a:lumMod val="75000"/>
                            <a:lumOff val="25000"/>
                          </a:schemeClr>
                        </a:solidFill>
                        <a:latin typeface="+mn-ea"/>
                        <a:ea typeface="+mn-ea"/>
                      </a:endParaRPr>
                    </a:p>
                  </a:txBody>
                  <a:tcPr/>
                </a:tc>
                <a:extLst>
                  <a:ext uri="{0D108BD9-81ED-4DB2-BD59-A6C34878D82A}">
                    <a16:rowId xmlns:a16="http://schemas.microsoft.com/office/drawing/2014/main" val="4128078063"/>
                  </a:ext>
                </a:extLst>
              </a:tr>
              <a:tr h="988697">
                <a:tc>
                  <a:txBody>
                    <a:bodyPr/>
                    <a:lstStyle/>
                    <a:p>
                      <a:pPr algn="l"/>
                      <a:r>
                        <a:rPr lang="en-US" altLang="ja-JP" sz="1800" dirty="0">
                          <a:solidFill>
                            <a:schemeClr val="tx1">
                              <a:lumMod val="75000"/>
                              <a:lumOff val="25000"/>
                            </a:schemeClr>
                          </a:solidFill>
                          <a:latin typeface="+mn-ea"/>
                          <a:ea typeface="+mn-ea"/>
                        </a:rPr>
                        <a:t>DA-Fusion</a:t>
                      </a:r>
                      <a:r>
                        <a:rPr lang="ja-JP" altLang="en-US" sz="1800" dirty="0">
                          <a:solidFill>
                            <a:schemeClr val="tx1">
                              <a:lumMod val="75000"/>
                              <a:lumOff val="25000"/>
                            </a:schemeClr>
                          </a:solidFill>
                          <a:latin typeface="+mn-ea"/>
                          <a:ea typeface="+mn-ea"/>
                        </a:rPr>
                        <a:t> </a:t>
                      </a:r>
                      <a:r>
                        <a:rPr lang="en-US" altLang="ja-JP" sz="1800" dirty="0">
                          <a:solidFill>
                            <a:schemeClr val="tx1">
                              <a:lumMod val="75000"/>
                              <a:lumOff val="25000"/>
                            </a:schemeClr>
                          </a:solidFill>
                          <a:latin typeface="+mn-ea"/>
                          <a:ea typeface="+mn-ea"/>
                        </a:rPr>
                        <a:t>Data-Centric</a:t>
                      </a:r>
                      <a:endParaRPr kumimoji="1" lang="ja-JP" altLang="en-US" sz="1800" dirty="0">
                        <a:solidFill>
                          <a:schemeClr val="tx1">
                            <a:lumMod val="75000"/>
                            <a:lumOff val="25000"/>
                          </a:schemeClr>
                        </a:solidFill>
                        <a:latin typeface="+mn-ea"/>
                        <a:ea typeface="+mn-ea"/>
                      </a:endParaRPr>
                    </a:p>
                  </a:txBody>
                  <a:tcPr anchor="ctr"/>
                </a:tc>
                <a:tc>
                  <a:txBody>
                    <a:bodyPr/>
                    <a:lstStyle/>
                    <a:p>
                      <a:pPr algn="l"/>
                      <a:r>
                        <a:rPr kumimoji="1" lang="en-US" altLang="ja-JP" sz="1800" b="1" dirty="0">
                          <a:solidFill>
                            <a:schemeClr val="tx1">
                              <a:lumMod val="75000"/>
                              <a:lumOff val="25000"/>
                            </a:schemeClr>
                          </a:solidFill>
                          <a:latin typeface="+mn-ea"/>
                          <a:ea typeface="+mn-ea"/>
                        </a:rPr>
                        <a:t>Data-Centric </a:t>
                      </a:r>
                      <a:r>
                        <a:rPr kumimoji="1" lang="en-US" altLang="ja-JP" sz="1800" dirty="0">
                          <a:solidFill>
                            <a:schemeClr val="tx1">
                              <a:lumMod val="75000"/>
                              <a:lumOff val="25000"/>
                            </a:schemeClr>
                          </a:solidFill>
                          <a:latin typeface="+mn-ea"/>
                          <a:ea typeface="+mn-ea"/>
                        </a:rPr>
                        <a:t>approach</a:t>
                      </a:r>
                      <a:r>
                        <a:rPr kumimoji="1" lang="ja-JP" altLang="en-US" sz="1800" dirty="0">
                          <a:solidFill>
                            <a:schemeClr val="tx1">
                              <a:lumMod val="75000"/>
                              <a:lumOff val="25000"/>
                            </a:schemeClr>
                          </a:solidFill>
                          <a:latin typeface="+mn-ea"/>
                          <a:ea typeface="+mn-ea"/>
                        </a:rPr>
                        <a:t>を適応して、言語プロンプトに特定クラスの言葉を使用しない代わりに言語ベクトルを最適化する。</a:t>
                      </a:r>
                      <a:endParaRPr kumimoji="1" lang="en-US" altLang="ja-JP" sz="1800" dirty="0">
                        <a:solidFill>
                          <a:schemeClr val="tx1">
                            <a:lumMod val="75000"/>
                            <a:lumOff val="25000"/>
                          </a:schemeClr>
                        </a:solidFill>
                        <a:latin typeface="+mn-ea"/>
                        <a:ea typeface="+mn-ea"/>
                      </a:endParaRPr>
                    </a:p>
                    <a:p>
                      <a:pPr algn="l"/>
                      <a:r>
                        <a:rPr kumimoji="1" lang="ja-JP" altLang="en-US" sz="1800" dirty="0">
                          <a:solidFill>
                            <a:schemeClr val="tx1">
                              <a:lumMod val="75000"/>
                              <a:lumOff val="25000"/>
                            </a:schemeClr>
                          </a:solidFill>
                          <a:latin typeface="+mn-ea"/>
                          <a:ea typeface="+mn-ea"/>
                        </a:rPr>
                        <a:t>プロンプトは、</a:t>
                      </a:r>
                      <a:r>
                        <a:rPr kumimoji="1" lang="en-US" altLang="ja-JP" sz="1800" dirty="0">
                          <a:solidFill>
                            <a:schemeClr val="tx1">
                              <a:lumMod val="75000"/>
                              <a:lumOff val="25000"/>
                            </a:schemeClr>
                          </a:solidFill>
                          <a:latin typeface="+mn-ea"/>
                          <a:ea typeface="+mn-ea"/>
                        </a:rPr>
                        <a:t>” A photo of a [</a:t>
                      </a:r>
                      <a:r>
                        <a:rPr kumimoji="1" lang="ja-JP" altLang="en-US" sz="1800" dirty="0">
                          <a:solidFill>
                            <a:schemeClr val="tx1">
                              <a:lumMod val="75000"/>
                              <a:lumOff val="25000"/>
                            </a:schemeClr>
                          </a:solidFill>
                          <a:latin typeface="+mn-ea"/>
                          <a:ea typeface="+mn-ea"/>
                        </a:rPr>
                        <a:t>言語ベクトル</a:t>
                      </a:r>
                      <a:r>
                        <a:rPr kumimoji="1" lang="en-US" altLang="ja-JP" sz="1800" dirty="0">
                          <a:solidFill>
                            <a:schemeClr val="tx1">
                              <a:lumMod val="75000"/>
                              <a:lumOff val="25000"/>
                            </a:schemeClr>
                          </a:solidFill>
                          <a:latin typeface="+mn-ea"/>
                          <a:ea typeface="+mn-ea"/>
                        </a:rPr>
                        <a:t>]” </a:t>
                      </a:r>
                      <a:r>
                        <a:rPr kumimoji="1" lang="ja-JP" altLang="en-US" sz="1800" dirty="0">
                          <a:solidFill>
                            <a:schemeClr val="tx1">
                              <a:lumMod val="75000"/>
                              <a:lumOff val="25000"/>
                            </a:schemeClr>
                          </a:solidFill>
                          <a:latin typeface="+mn-ea"/>
                          <a:ea typeface="+mn-ea"/>
                        </a:rPr>
                        <a:t>を指定する。</a:t>
                      </a:r>
                      <a:endParaRPr kumimoji="1" lang="en-US" altLang="ja-JP" sz="1800" dirty="0">
                        <a:solidFill>
                          <a:schemeClr val="tx1">
                            <a:lumMod val="75000"/>
                            <a:lumOff val="25000"/>
                          </a:schemeClr>
                        </a:solidFill>
                        <a:latin typeface="+mn-ea"/>
                        <a:ea typeface="+mn-ea"/>
                      </a:endParaRPr>
                    </a:p>
                    <a:p>
                      <a:pPr algn="l"/>
                      <a:r>
                        <a:rPr kumimoji="1" lang="en-US" altLang="ja-JP" sz="1800" dirty="0">
                          <a:solidFill>
                            <a:schemeClr val="tx1">
                              <a:lumMod val="75000"/>
                              <a:lumOff val="25000"/>
                            </a:schemeClr>
                          </a:solidFill>
                          <a:latin typeface="+mn-ea"/>
                          <a:ea typeface="+mn-ea"/>
                        </a:rPr>
                        <a:t>t</a:t>
                      </a:r>
                      <a:r>
                        <a:rPr kumimoji="1" lang="en-US" altLang="ja-JP" sz="1800" baseline="-25000" dirty="0">
                          <a:solidFill>
                            <a:schemeClr val="tx1">
                              <a:lumMod val="75000"/>
                              <a:lumOff val="25000"/>
                            </a:schemeClr>
                          </a:solidFill>
                          <a:latin typeface="+mn-ea"/>
                          <a:ea typeface="+mn-ea"/>
                        </a:rPr>
                        <a:t>0</a:t>
                      </a:r>
                      <a:r>
                        <a:rPr kumimoji="1" lang="en-US" altLang="ja-JP" sz="1800" dirty="0">
                          <a:solidFill>
                            <a:schemeClr val="tx1">
                              <a:lumMod val="75000"/>
                              <a:lumOff val="25000"/>
                            </a:schemeClr>
                          </a:solidFill>
                          <a:latin typeface="+mn-ea"/>
                          <a:ea typeface="+mn-ea"/>
                        </a:rPr>
                        <a:t> = 0.5</a:t>
                      </a:r>
                      <a:r>
                        <a:rPr kumimoji="1" lang="ja-JP" altLang="en-US" sz="1800" dirty="0">
                          <a:solidFill>
                            <a:schemeClr val="tx1">
                              <a:lumMod val="75000"/>
                              <a:lumOff val="25000"/>
                            </a:schemeClr>
                          </a:solidFill>
                          <a:latin typeface="+mn-ea"/>
                          <a:ea typeface="+mn-ea"/>
                        </a:rPr>
                        <a:t>を設定。</a:t>
                      </a:r>
                      <a:endParaRPr kumimoji="1" lang="en-US" altLang="ja-JP" sz="1800" dirty="0">
                        <a:solidFill>
                          <a:schemeClr val="tx1">
                            <a:lumMod val="75000"/>
                            <a:lumOff val="25000"/>
                          </a:schemeClr>
                        </a:solidFill>
                        <a:latin typeface="+mn-ea"/>
                        <a:ea typeface="+mn-ea"/>
                      </a:endParaRPr>
                    </a:p>
                  </a:txBody>
                  <a:tcPr/>
                </a:tc>
                <a:extLst>
                  <a:ext uri="{0D108BD9-81ED-4DB2-BD59-A6C34878D82A}">
                    <a16:rowId xmlns:a16="http://schemas.microsoft.com/office/drawing/2014/main" val="2824992613"/>
                  </a:ext>
                </a:extLst>
              </a:tr>
            </a:tbl>
          </a:graphicData>
        </a:graphic>
      </p:graphicFrame>
    </p:spTree>
    <p:extLst>
      <p:ext uri="{BB962C8B-B14F-4D97-AF65-F5344CB8AC3E}">
        <p14:creationId xmlns:p14="http://schemas.microsoft.com/office/powerpoint/2010/main" val="390977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2A3983C-2838-7A88-C095-484395BDE2BB}"/>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提案手法は</a:t>
            </a:r>
            <a:r>
              <a:rPr lang="en-US" altLang="ja-JP" sz="1800" kern="100" dirty="0">
                <a:solidFill>
                  <a:schemeClr val="tx1">
                    <a:lumMod val="75000"/>
                    <a:lumOff val="25000"/>
                  </a:schemeClr>
                </a:solidFill>
                <a:latin typeface="+mn-ea"/>
                <a:ea typeface="+mn-ea"/>
                <a:cs typeface="Times New Roman" panose="02020603050405020304" pitchFamily="18" charset="0"/>
              </a:rPr>
              <a:t>Pascal VOC</a:t>
            </a:r>
            <a:r>
              <a:rPr lang="ja-JP" altLang="en-US" sz="1800" kern="100" dirty="0">
                <a:solidFill>
                  <a:schemeClr val="tx1">
                    <a:lumMod val="75000"/>
                    <a:lumOff val="25000"/>
                  </a:schemeClr>
                </a:solidFill>
                <a:latin typeface="+mn-ea"/>
                <a:ea typeface="+mn-ea"/>
                <a:cs typeface="Times New Roman" panose="02020603050405020304" pitchFamily="18" charset="0"/>
              </a:rPr>
              <a:t>／</a:t>
            </a:r>
            <a:r>
              <a:rPr lang="en-US" altLang="ja-JP" sz="1800" kern="100" dirty="0">
                <a:solidFill>
                  <a:schemeClr val="tx1">
                    <a:lumMod val="75000"/>
                    <a:lumOff val="25000"/>
                  </a:schemeClr>
                </a:solidFill>
                <a:latin typeface="+mn-ea"/>
                <a:ea typeface="+mn-ea"/>
                <a:cs typeface="Times New Roman" panose="02020603050405020304" pitchFamily="18" charset="0"/>
              </a:rPr>
              <a:t>COCO</a:t>
            </a:r>
            <a:r>
              <a:rPr lang="ja-JP" altLang="en-US" sz="1800" kern="100" dirty="0">
                <a:solidFill>
                  <a:schemeClr val="tx1">
                    <a:lumMod val="75000"/>
                    <a:lumOff val="25000"/>
                  </a:schemeClr>
                </a:solidFill>
                <a:latin typeface="+mn-ea"/>
                <a:ea typeface="+mn-ea"/>
                <a:cs typeface="Times New Roman" panose="02020603050405020304" pitchFamily="18" charset="0"/>
              </a:rPr>
              <a:t>のデータセット内のクラスに関する事前情報が無くても、ベースラインより</a:t>
            </a:r>
            <a:r>
              <a:rPr lang="en-US" altLang="ja-JP" sz="1800" kern="100" dirty="0">
                <a:solidFill>
                  <a:schemeClr val="tx1">
                    <a:lumMod val="75000"/>
                    <a:lumOff val="25000"/>
                  </a:schemeClr>
                </a:solidFill>
                <a:latin typeface="+mn-ea"/>
                <a:ea typeface="+mn-ea"/>
                <a:cs typeface="Times New Roman" panose="02020603050405020304" pitchFamily="18" charset="0"/>
              </a:rPr>
              <a:t>+5%</a:t>
            </a:r>
            <a:r>
              <a:rPr lang="ja-JP" altLang="en-US" sz="1800" kern="100" dirty="0">
                <a:solidFill>
                  <a:schemeClr val="tx1">
                    <a:lumMod val="75000"/>
                    <a:lumOff val="25000"/>
                  </a:schemeClr>
                </a:solidFill>
                <a:latin typeface="+mn-ea"/>
                <a:ea typeface="+mn-ea"/>
                <a:cs typeface="Times New Roman" panose="02020603050405020304" pitchFamily="18" charset="0"/>
              </a:rPr>
              <a:t>の向上があり、かつ、全体的に</a:t>
            </a:r>
            <a:r>
              <a:rPr lang="en-US" altLang="ja-JP" sz="1800" kern="100" dirty="0">
                <a:solidFill>
                  <a:schemeClr val="tx1">
                    <a:lumMod val="75000"/>
                    <a:lumOff val="25000"/>
                  </a:schemeClr>
                </a:solidFill>
                <a:latin typeface="+mn-ea"/>
                <a:ea typeface="+mn-ea"/>
                <a:cs typeface="Times New Roman" panose="02020603050405020304" pitchFamily="18" charset="0"/>
              </a:rPr>
              <a:t>Real Guidance</a:t>
            </a:r>
            <a:r>
              <a:rPr lang="ja-JP" altLang="en-US" sz="1800" kern="100" dirty="0">
                <a:solidFill>
                  <a:schemeClr val="tx1">
                    <a:lumMod val="75000"/>
                    <a:lumOff val="25000"/>
                  </a:schemeClr>
                </a:solidFill>
                <a:latin typeface="+mn-ea"/>
                <a:ea typeface="+mn-ea"/>
                <a:cs typeface="Times New Roman" panose="02020603050405020304" pitchFamily="18" charset="0"/>
              </a:rPr>
              <a:t>の性能よりも上回っていた。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このことから、提案手法は</a:t>
            </a:r>
            <a:r>
              <a:rPr lang="en-US" altLang="ja-JP" sz="1800" kern="100" dirty="0">
                <a:solidFill>
                  <a:schemeClr val="tx1">
                    <a:lumMod val="75000"/>
                    <a:lumOff val="25000"/>
                  </a:schemeClr>
                </a:solidFill>
                <a:latin typeface="+mn-ea"/>
                <a:ea typeface="+mn-ea"/>
                <a:cs typeface="Times New Roman" panose="02020603050405020304" pitchFamily="18" charset="0"/>
              </a:rPr>
              <a:t>Few-shot</a:t>
            </a:r>
            <a:r>
              <a:rPr lang="ja-JP" altLang="en-US" sz="1800" kern="100" dirty="0">
                <a:solidFill>
                  <a:schemeClr val="tx1">
                    <a:lumMod val="75000"/>
                    <a:lumOff val="25000"/>
                  </a:schemeClr>
                </a:solidFill>
                <a:latin typeface="+mn-ea"/>
                <a:ea typeface="+mn-ea"/>
                <a:cs typeface="Times New Roman" panose="02020603050405020304" pitchFamily="18" charset="0"/>
              </a:rPr>
              <a:t>学習の精度改善に効果があり、</a:t>
            </a:r>
            <a:r>
              <a:rPr lang="en-US" altLang="ja-JP" sz="1800" kern="100" dirty="0">
                <a:solidFill>
                  <a:schemeClr val="tx1">
                    <a:lumMod val="75000"/>
                    <a:lumOff val="25000"/>
                  </a:schemeClr>
                </a:solidFill>
                <a:latin typeface="+mn-ea"/>
                <a:ea typeface="+mn-ea"/>
                <a:cs typeface="Times New Roman" panose="02020603050405020304" pitchFamily="18" charset="0"/>
              </a:rPr>
              <a:t>Stable Diffusion</a:t>
            </a:r>
            <a:r>
              <a:rPr lang="ja-JP" altLang="en-US" sz="1800" kern="100" dirty="0">
                <a:solidFill>
                  <a:schemeClr val="tx1">
                    <a:lumMod val="75000"/>
                    <a:lumOff val="25000"/>
                  </a:schemeClr>
                </a:solidFill>
                <a:latin typeface="+mn-ea"/>
                <a:ea typeface="+mn-ea"/>
                <a:cs typeface="Times New Roman" panose="02020603050405020304" pitchFamily="18" charset="0"/>
              </a:rPr>
              <a:t>が学習していない概念に対しても一般化することが可能であることを示している。</a:t>
            </a: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18</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795988174"/>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検証①　</a:t>
                      </a:r>
                      <a:r>
                        <a:rPr lang="en-US" altLang="ja-JP" sz="2100" b="1" dirty="0">
                          <a:solidFill>
                            <a:srgbClr val="0071BC"/>
                          </a:solidFill>
                          <a:latin typeface="メイリオ"/>
                          <a:cs typeface="メイリオ" pitchFamily="50" charset="-128"/>
                        </a:rPr>
                        <a:t>DA-Fusion Improves Few-Shot Classification</a:t>
                      </a:r>
                      <a:r>
                        <a:rPr lang="ja-JP" altLang="en-US" sz="2100" b="1" dirty="0">
                          <a:solidFill>
                            <a:srgbClr val="0071BC"/>
                          </a:solidFill>
                          <a:latin typeface="メイリオ"/>
                          <a:cs typeface="メイリオ" pitchFamily="50" charset="-128"/>
                        </a:rPr>
                        <a:t>（結果：</a:t>
                      </a:r>
                      <a:r>
                        <a:rPr lang="en-US" altLang="ja-JP" sz="2100" b="1" dirty="0">
                          <a:solidFill>
                            <a:srgbClr val="0071BC"/>
                          </a:solidFill>
                          <a:latin typeface="メイリオ"/>
                          <a:cs typeface="メイリオ" pitchFamily="50" charset="-128"/>
                        </a:rPr>
                        <a:t>Model-centric</a:t>
                      </a:r>
                      <a:r>
                        <a:rPr lang="ja-JP" altLang="en-US" sz="2100" b="1" dirty="0">
                          <a:solidFill>
                            <a:srgbClr val="0071BC"/>
                          </a:solidFill>
                          <a:latin typeface="メイリオ"/>
                          <a:cs typeface="メイリオ" pitchFamily="50" charset="-128"/>
                        </a:rPr>
                        <a:t>）</a:t>
                      </a:r>
                      <a:endParaRPr lang="en-US" altLang="ja-JP" sz="21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7" name="図 6">
            <a:extLst>
              <a:ext uri="{FF2B5EF4-FFF2-40B4-BE49-F238E27FC236}">
                <a16:creationId xmlns:a16="http://schemas.microsoft.com/office/drawing/2014/main" id="{52FCE4ED-7192-198E-4158-68B03C1EE498}"/>
              </a:ext>
            </a:extLst>
          </p:cNvPr>
          <p:cNvPicPr>
            <a:picLocks noChangeAspect="1"/>
          </p:cNvPicPr>
          <p:nvPr/>
        </p:nvPicPr>
        <p:blipFill>
          <a:blip r:embed="rId3"/>
          <a:stretch>
            <a:fillRect/>
          </a:stretch>
        </p:blipFill>
        <p:spPr>
          <a:xfrm>
            <a:off x="2537567" y="3075849"/>
            <a:ext cx="7116865" cy="3059285"/>
          </a:xfrm>
          <a:prstGeom prst="rect">
            <a:avLst/>
          </a:prstGeom>
          <a:solidFill>
            <a:srgbClr val="002060"/>
          </a:solidFill>
          <a:ln>
            <a:solidFill>
              <a:srgbClr val="002060"/>
            </a:solidFill>
          </a:ln>
        </p:spPr>
      </p:pic>
    </p:spTree>
    <p:extLst>
      <p:ext uri="{BB962C8B-B14F-4D97-AF65-F5344CB8AC3E}">
        <p14:creationId xmlns:p14="http://schemas.microsoft.com/office/powerpoint/2010/main" val="406954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F89A75D-8FFE-9261-7E87-2C1FC1B0FB9C}"/>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en-US" altLang="ja-JP" sz="1800" kern="100" dirty="0">
                <a:solidFill>
                  <a:schemeClr val="tx1">
                    <a:lumMod val="75000"/>
                    <a:lumOff val="25000"/>
                  </a:schemeClr>
                </a:solidFill>
                <a:latin typeface="+mn-ea"/>
                <a:ea typeface="+mn-ea"/>
                <a:cs typeface="Times New Roman" panose="02020603050405020304" pitchFamily="18" charset="0"/>
              </a:rPr>
              <a:t>Model-Centric</a:t>
            </a:r>
            <a:r>
              <a:rPr lang="ja-JP" altLang="en-US" sz="1800" kern="100" dirty="0">
                <a:solidFill>
                  <a:schemeClr val="tx1">
                    <a:lumMod val="75000"/>
                    <a:lumOff val="25000"/>
                  </a:schemeClr>
                </a:solidFill>
                <a:latin typeface="+mn-ea"/>
                <a:ea typeface="+mn-ea"/>
                <a:cs typeface="Times New Roman" panose="02020603050405020304" pitchFamily="18" charset="0"/>
              </a:rPr>
              <a:t>と同様に、提案手法ではベースラインより</a:t>
            </a:r>
            <a:r>
              <a:rPr lang="en-US" altLang="ja-JP" sz="1800" kern="100" dirty="0">
                <a:solidFill>
                  <a:schemeClr val="tx1">
                    <a:lumMod val="75000"/>
                    <a:lumOff val="25000"/>
                  </a:schemeClr>
                </a:solidFill>
                <a:latin typeface="+mn-ea"/>
                <a:ea typeface="+mn-ea"/>
                <a:cs typeface="Times New Roman" panose="02020603050405020304" pitchFamily="18" charset="0"/>
              </a:rPr>
              <a:t>+10%</a:t>
            </a:r>
            <a:r>
              <a:rPr lang="ja-JP" altLang="en-US" sz="1800" kern="100" dirty="0">
                <a:solidFill>
                  <a:schemeClr val="tx1">
                    <a:lumMod val="75000"/>
                    <a:lumOff val="25000"/>
                  </a:schemeClr>
                </a:solidFill>
                <a:latin typeface="+mn-ea"/>
                <a:ea typeface="+mn-ea"/>
                <a:cs typeface="Times New Roman" panose="02020603050405020304" pitchFamily="18" charset="0"/>
              </a:rPr>
              <a:t>の向上があり、かつ、全体的に</a:t>
            </a:r>
            <a:r>
              <a:rPr lang="en-US" altLang="ja-JP" sz="1800" kern="100" dirty="0">
                <a:solidFill>
                  <a:schemeClr val="tx1">
                    <a:lumMod val="75000"/>
                    <a:lumOff val="25000"/>
                  </a:schemeClr>
                </a:solidFill>
                <a:latin typeface="+mn-ea"/>
                <a:ea typeface="+mn-ea"/>
                <a:cs typeface="Times New Roman" panose="02020603050405020304" pitchFamily="18" charset="0"/>
              </a:rPr>
              <a:t>Real Guidance</a:t>
            </a:r>
            <a:r>
              <a:rPr lang="ja-JP" altLang="en-US" sz="1800" kern="100" dirty="0">
                <a:solidFill>
                  <a:schemeClr val="tx1">
                    <a:lumMod val="75000"/>
                    <a:lumOff val="25000"/>
                  </a:schemeClr>
                </a:solidFill>
                <a:latin typeface="+mn-ea"/>
                <a:ea typeface="+mn-ea"/>
                <a:cs typeface="Times New Roman" panose="02020603050405020304" pitchFamily="18" charset="0"/>
              </a:rPr>
              <a:t>の性能よりも上回っていた。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また、</a:t>
            </a:r>
            <a:r>
              <a:rPr lang="en-US" altLang="ja-JP" sz="1800" kern="100" dirty="0">
                <a:solidFill>
                  <a:schemeClr val="tx1">
                    <a:lumMod val="75000"/>
                    <a:lumOff val="25000"/>
                  </a:schemeClr>
                </a:solidFill>
                <a:latin typeface="+mn-ea"/>
                <a:ea typeface="+mn-ea"/>
                <a:cs typeface="Times New Roman" panose="02020603050405020304" pitchFamily="18" charset="0"/>
              </a:rPr>
              <a:t>Data-centric</a:t>
            </a:r>
            <a:r>
              <a:rPr lang="ja-JP" altLang="en-US" sz="1800" kern="100" dirty="0">
                <a:solidFill>
                  <a:schemeClr val="tx1">
                    <a:lumMod val="75000"/>
                    <a:lumOff val="25000"/>
                  </a:schemeClr>
                </a:solidFill>
                <a:latin typeface="+mn-ea"/>
                <a:ea typeface="+mn-ea"/>
                <a:cs typeface="Times New Roman" panose="02020603050405020304" pitchFamily="18" charset="0"/>
              </a:rPr>
              <a:t>によりデータ漏洩の防御を高めたことにより、全てのドメインで</a:t>
            </a:r>
            <a:r>
              <a:rPr lang="en-US" altLang="ja-JP" sz="1800" kern="100" dirty="0">
                <a:solidFill>
                  <a:schemeClr val="tx1">
                    <a:lumMod val="75000"/>
                    <a:lumOff val="25000"/>
                  </a:schemeClr>
                </a:solidFill>
                <a:latin typeface="+mn-ea"/>
                <a:ea typeface="+mn-ea"/>
                <a:cs typeface="Times New Roman" panose="02020603050405020304" pitchFamily="18" charset="0"/>
              </a:rPr>
              <a:t>Real Guidance</a:t>
            </a:r>
            <a:r>
              <a:rPr lang="ja-JP" altLang="en-US" sz="1800" kern="100" dirty="0">
                <a:solidFill>
                  <a:schemeClr val="tx1">
                    <a:lumMod val="75000"/>
                    <a:lumOff val="25000"/>
                  </a:schemeClr>
                </a:solidFill>
                <a:latin typeface="+mn-ea"/>
                <a:ea typeface="+mn-ea"/>
                <a:cs typeface="Times New Roman" panose="02020603050405020304" pitchFamily="18" charset="0"/>
              </a:rPr>
              <a:t>と比較してパフォーマンスが上回っていた。このことから、大規模モデルから合成画像へのデータ漏洩防止の重要性を示している。</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19</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180995271"/>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検証①　</a:t>
                      </a:r>
                      <a:r>
                        <a:rPr lang="en-US" altLang="ja-JP" sz="2100" b="1" dirty="0">
                          <a:solidFill>
                            <a:srgbClr val="0071BC"/>
                          </a:solidFill>
                          <a:latin typeface="メイリオ"/>
                          <a:cs typeface="メイリオ" pitchFamily="50" charset="-128"/>
                        </a:rPr>
                        <a:t>DA-Fusion Improves Few-Shot Classification</a:t>
                      </a:r>
                      <a:r>
                        <a:rPr lang="ja-JP" altLang="en-US" sz="2100" b="1" dirty="0">
                          <a:solidFill>
                            <a:srgbClr val="0071BC"/>
                          </a:solidFill>
                          <a:latin typeface="メイリオ"/>
                          <a:cs typeface="メイリオ" pitchFamily="50" charset="-128"/>
                        </a:rPr>
                        <a:t>（結果：</a:t>
                      </a:r>
                      <a:r>
                        <a:rPr lang="en-US" altLang="ja-JP" sz="2100" b="1" dirty="0">
                          <a:solidFill>
                            <a:srgbClr val="0071BC"/>
                          </a:solidFill>
                          <a:latin typeface="メイリオ"/>
                          <a:cs typeface="メイリオ" pitchFamily="50" charset="-128"/>
                        </a:rPr>
                        <a:t>Data-centric</a:t>
                      </a:r>
                      <a:r>
                        <a:rPr lang="ja-JP" altLang="en-US" sz="2100" b="1" dirty="0">
                          <a:solidFill>
                            <a:srgbClr val="0071BC"/>
                          </a:solidFill>
                          <a:latin typeface="メイリオ"/>
                          <a:cs typeface="メイリオ" pitchFamily="50" charset="-128"/>
                        </a:rPr>
                        <a:t>）</a:t>
                      </a:r>
                      <a:endParaRPr lang="en-US" altLang="ja-JP" sz="21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6" name="図 5">
            <a:extLst>
              <a:ext uri="{FF2B5EF4-FFF2-40B4-BE49-F238E27FC236}">
                <a16:creationId xmlns:a16="http://schemas.microsoft.com/office/drawing/2014/main" id="{F30CD2DA-1C55-1165-D933-B62086EF0B4A}"/>
              </a:ext>
            </a:extLst>
          </p:cNvPr>
          <p:cNvPicPr>
            <a:picLocks noChangeAspect="1"/>
          </p:cNvPicPr>
          <p:nvPr/>
        </p:nvPicPr>
        <p:blipFill>
          <a:blip r:embed="rId3"/>
          <a:stretch>
            <a:fillRect/>
          </a:stretch>
        </p:blipFill>
        <p:spPr>
          <a:xfrm>
            <a:off x="2925954" y="3294247"/>
            <a:ext cx="6411262" cy="2815060"/>
          </a:xfrm>
          <a:prstGeom prst="rect">
            <a:avLst/>
          </a:prstGeom>
          <a:ln>
            <a:solidFill>
              <a:srgbClr val="002060"/>
            </a:solidFill>
          </a:ln>
        </p:spPr>
      </p:pic>
    </p:spTree>
    <p:extLst>
      <p:ext uri="{BB962C8B-B14F-4D97-AF65-F5344CB8AC3E}">
        <p14:creationId xmlns:p14="http://schemas.microsoft.com/office/powerpoint/2010/main" val="4907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en-US" altLang="ja-JP" b="1" dirty="0"/>
              <a:t>Effective Data Augmentation With Diffusion Models</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a:t>
            </a:fld>
            <a:endParaRPr lang="ja-JP" altLang="en-US"/>
          </a:p>
        </p:txBody>
      </p:sp>
      <p:graphicFrame>
        <p:nvGraphicFramePr>
          <p:cNvPr id="5" name="Group 55">
            <a:extLst>
              <a:ext uri="{FF2B5EF4-FFF2-40B4-BE49-F238E27FC236}">
                <a16:creationId xmlns:a16="http://schemas.microsoft.com/office/drawing/2014/main" id="{9D4D1F7B-EF1E-AB8D-C046-1426A4307597}"/>
              </a:ext>
            </a:extLst>
          </p:cNvPr>
          <p:cNvGraphicFramePr>
            <a:graphicFrameLocks noGrp="1"/>
          </p:cNvGraphicFramePr>
          <p:nvPr/>
        </p:nvGraphicFramePr>
        <p:xfrm>
          <a:off x="450023" y="885459"/>
          <a:ext cx="10479314" cy="672335"/>
        </p:xfrm>
        <a:graphic>
          <a:graphicData uri="http://schemas.openxmlformats.org/drawingml/2006/table">
            <a:tbl>
              <a:tblPr/>
              <a:tblGrid>
                <a:gridCol w="10479314">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目次</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D7BDED92-B3F4-D377-596C-D253EC2904FF}"/>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10000"/>
              </a:lnSpc>
              <a:buFont typeface="+mj-lt"/>
              <a:buAutoNum type="arabicPeriod"/>
            </a:pPr>
            <a:r>
              <a:rPr lang="ja-JP" altLang="en-US" sz="1600" b="1" kern="100" dirty="0">
                <a:solidFill>
                  <a:schemeClr val="tx1">
                    <a:lumMod val="75000"/>
                    <a:lumOff val="25000"/>
                  </a:schemeClr>
                </a:solidFill>
                <a:latin typeface="+mn-ea"/>
                <a:ea typeface="+mn-ea"/>
                <a:cs typeface="Times New Roman" panose="02020603050405020304" pitchFamily="18" charset="0"/>
              </a:rPr>
              <a:t>基本情報</a:t>
            </a:r>
            <a:endParaRPr lang="en-US" altLang="ja-JP" sz="1600" b="1"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kern="100" dirty="0">
                <a:solidFill>
                  <a:schemeClr val="tx1">
                    <a:lumMod val="75000"/>
                    <a:lumOff val="25000"/>
                  </a:schemeClr>
                </a:solidFill>
                <a:latin typeface="+mn-ea"/>
                <a:ea typeface="+mn-ea"/>
                <a:cs typeface="Times New Roman" panose="02020603050405020304" pitchFamily="18" charset="0"/>
              </a:rPr>
              <a:t>概要</a:t>
            </a:r>
            <a:endParaRPr lang="en-US" altLang="ja-JP" sz="1600" kern="100" dirty="0">
              <a:solidFill>
                <a:schemeClr val="tx1">
                  <a:lumMod val="75000"/>
                  <a:lumOff val="25000"/>
                </a:schemeClr>
              </a:solidFill>
              <a:latin typeface="+mn-ea"/>
              <a:ea typeface="+mn-ea"/>
              <a:cs typeface="Times New Roman" panose="02020603050405020304" pitchFamily="18" charset="0"/>
            </a:endParaRPr>
          </a:p>
          <a:p>
            <a:pPr marL="457200" indent="-457200">
              <a:lnSpc>
                <a:spcPct val="110000"/>
              </a:lnSpc>
              <a:buFont typeface="+mj-lt"/>
              <a:buAutoNum type="arabicPeriod"/>
            </a:pPr>
            <a:r>
              <a:rPr lang="ja-JP" altLang="en-US" sz="1600" b="1" kern="100" dirty="0">
                <a:solidFill>
                  <a:schemeClr val="tx1">
                    <a:lumMod val="75000"/>
                    <a:lumOff val="25000"/>
                  </a:schemeClr>
                </a:solidFill>
                <a:latin typeface="+mn-ea"/>
                <a:ea typeface="+mn-ea"/>
                <a:cs typeface="Times New Roman" panose="02020603050405020304" pitchFamily="18" charset="0"/>
              </a:rPr>
              <a:t>手法説明</a:t>
            </a:r>
            <a:endParaRPr lang="en-US" altLang="ja-JP" sz="1600" b="1"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kern="100" dirty="0">
                <a:solidFill>
                  <a:schemeClr val="tx1">
                    <a:lumMod val="75000"/>
                    <a:lumOff val="25000"/>
                  </a:schemeClr>
                </a:solidFill>
                <a:latin typeface="+mn-ea"/>
                <a:ea typeface="+mn-ea"/>
                <a:cs typeface="Times New Roman" panose="02020603050405020304" pitchFamily="18" charset="0"/>
              </a:rPr>
              <a:t>アルゴリズム　手法概要</a:t>
            </a:r>
            <a:endParaRPr lang="en-US" altLang="ja-JP" sz="16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kern="100" dirty="0">
                <a:solidFill>
                  <a:schemeClr val="tx1">
                    <a:lumMod val="75000"/>
                    <a:lumOff val="25000"/>
                  </a:schemeClr>
                </a:solidFill>
                <a:latin typeface="+mn-ea"/>
                <a:ea typeface="+mn-ea"/>
                <a:cs typeface="Times New Roman" panose="02020603050405020304" pitchFamily="18" charset="0"/>
              </a:rPr>
              <a:t>アルゴリズム①　</a:t>
            </a:r>
            <a:r>
              <a:rPr lang="en-US" altLang="ja-JP" sz="1600" kern="100" dirty="0">
                <a:solidFill>
                  <a:schemeClr val="tx1">
                    <a:lumMod val="75000"/>
                    <a:lumOff val="25000"/>
                  </a:schemeClr>
                </a:solidFill>
                <a:latin typeface="+mn-ea"/>
                <a:ea typeface="+mn-ea"/>
                <a:cs typeface="Times New Roman" panose="02020603050405020304" pitchFamily="18" charset="0"/>
              </a:rPr>
              <a:t>Diffusion</a:t>
            </a:r>
            <a:r>
              <a:rPr lang="ja-JP" altLang="en-US" sz="1600" kern="100" dirty="0">
                <a:solidFill>
                  <a:schemeClr val="tx1">
                    <a:lumMod val="75000"/>
                    <a:lumOff val="25000"/>
                  </a:schemeClr>
                </a:solidFill>
                <a:latin typeface="+mn-ea"/>
                <a:ea typeface="+mn-ea"/>
                <a:cs typeface="Times New Roman" panose="02020603050405020304" pitchFamily="18" charset="0"/>
              </a:rPr>
              <a:t>モデルを使用した画像編集</a:t>
            </a:r>
            <a:endParaRPr lang="en-US" altLang="ja-JP" sz="16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dirty="0">
                <a:solidFill>
                  <a:schemeClr val="tx1"/>
                </a:solidFill>
                <a:latin typeface="+mn-ea"/>
                <a:ea typeface="+mn-ea"/>
                <a:cs typeface="メイリオ" pitchFamily="50" charset="-128"/>
              </a:rPr>
              <a:t>アルゴリズム②　</a:t>
            </a:r>
            <a:r>
              <a:rPr lang="en-US" altLang="ja-JP" sz="1600" dirty="0">
                <a:solidFill>
                  <a:schemeClr val="tx1"/>
                </a:solidFill>
                <a:latin typeface="+mn-ea"/>
                <a:ea typeface="+mn-ea"/>
                <a:cs typeface="メイリオ" pitchFamily="50" charset="-128"/>
              </a:rPr>
              <a:t>Diffusion</a:t>
            </a:r>
            <a:r>
              <a:rPr lang="ja-JP" altLang="en-US" sz="1600" dirty="0">
                <a:solidFill>
                  <a:schemeClr val="tx1"/>
                </a:solidFill>
                <a:latin typeface="+mn-ea"/>
                <a:ea typeface="+mn-ea"/>
                <a:cs typeface="メイリオ" pitchFamily="50" charset="-128"/>
              </a:rPr>
              <a:t>モデルの学習データの漏洩防止</a:t>
            </a:r>
            <a:endParaRPr lang="en-US" altLang="ja-JP" sz="1600" dirty="0">
              <a:solidFill>
                <a:schemeClr val="tx1"/>
              </a:solidFill>
              <a:latin typeface="+mn-ea"/>
              <a:ea typeface="+mn-ea"/>
              <a:cs typeface="メイリオ" pitchFamily="50" charset="-128"/>
            </a:endParaRPr>
          </a:p>
          <a:p>
            <a:pPr marL="1142949" lvl="1" indent="-457200">
              <a:lnSpc>
                <a:spcPct val="110000"/>
              </a:lnSpc>
            </a:pPr>
            <a:r>
              <a:rPr lang="ja-JP" altLang="en-US" sz="1600" kern="100" dirty="0">
                <a:solidFill>
                  <a:schemeClr val="tx1"/>
                </a:solidFill>
                <a:latin typeface="+mn-ea"/>
                <a:ea typeface="+mn-ea"/>
                <a:cs typeface="Times New Roman" panose="02020603050405020304" pitchFamily="18" charset="0"/>
              </a:rPr>
              <a:t>アルゴリズム③　既存のオーグメンテーションとの組み合わせ</a:t>
            </a:r>
            <a:endParaRPr lang="en-US" altLang="ja-JP" sz="1600" kern="100" dirty="0">
              <a:solidFill>
                <a:schemeClr val="tx1"/>
              </a:solidFill>
              <a:latin typeface="+mn-ea"/>
              <a:ea typeface="+mn-ea"/>
              <a:cs typeface="Times New Roman" panose="02020603050405020304" pitchFamily="18" charset="0"/>
            </a:endParaRPr>
          </a:p>
          <a:p>
            <a:pPr marL="1142949" lvl="1" indent="-457200">
              <a:lnSpc>
                <a:spcPct val="110000"/>
              </a:lnSpc>
            </a:pPr>
            <a:r>
              <a:rPr lang="zh-TW" altLang="en-US" sz="1600" kern="100" dirty="0">
                <a:solidFill>
                  <a:schemeClr val="tx1">
                    <a:lumMod val="75000"/>
                    <a:lumOff val="25000"/>
                  </a:schemeClr>
                </a:solidFill>
                <a:latin typeface="+mn-ea"/>
                <a:ea typeface="+mn-ea"/>
                <a:cs typeface="Times New Roman" panose="02020603050405020304" pitchFamily="18" charset="0"/>
              </a:rPr>
              <a:t>重点確認事項</a:t>
            </a:r>
          </a:p>
          <a:p>
            <a:pPr marL="457200" indent="-457200">
              <a:lnSpc>
                <a:spcPct val="110000"/>
              </a:lnSpc>
              <a:buFont typeface="+mj-lt"/>
              <a:buAutoNum type="arabicPeriod"/>
            </a:pPr>
            <a:r>
              <a:rPr lang="ja-JP" altLang="en-US" sz="1600" b="1" kern="100" dirty="0">
                <a:solidFill>
                  <a:schemeClr val="tx1">
                    <a:lumMod val="75000"/>
                    <a:lumOff val="25000"/>
                  </a:schemeClr>
                </a:solidFill>
                <a:latin typeface="+mn-ea"/>
                <a:ea typeface="+mn-ea"/>
                <a:cs typeface="Times New Roman" panose="02020603050405020304" pitchFamily="18" charset="0"/>
              </a:rPr>
              <a:t>検証結果</a:t>
            </a:r>
            <a:endParaRPr lang="en-US" altLang="ja-JP" sz="1600" b="1"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kern="100" dirty="0">
                <a:solidFill>
                  <a:schemeClr val="tx1">
                    <a:lumMod val="75000"/>
                    <a:lumOff val="25000"/>
                  </a:schemeClr>
                </a:solidFill>
                <a:latin typeface="+mn-ea"/>
                <a:ea typeface="+mn-ea"/>
                <a:cs typeface="Times New Roman" panose="02020603050405020304" pitchFamily="18" charset="0"/>
              </a:rPr>
              <a:t>検証の前提条件</a:t>
            </a:r>
            <a:endParaRPr lang="en-US" altLang="ja-JP" sz="16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kern="100" dirty="0">
                <a:solidFill>
                  <a:schemeClr val="tx1">
                    <a:lumMod val="75000"/>
                    <a:lumOff val="25000"/>
                  </a:schemeClr>
                </a:solidFill>
                <a:latin typeface="+mn-ea"/>
                <a:ea typeface="+mn-ea"/>
                <a:cs typeface="Times New Roman" panose="02020603050405020304" pitchFamily="18" charset="0"/>
              </a:rPr>
              <a:t>使用したデータセット</a:t>
            </a:r>
            <a:endParaRPr lang="en-US" altLang="ja-JP" sz="16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kern="100" dirty="0">
                <a:solidFill>
                  <a:schemeClr val="tx1">
                    <a:lumMod val="75000"/>
                    <a:lumOff val="25000"/>
                  </a:schemeClr>
                </a:solidFill>
                <a:latin typeface="+mn-ea"/>
                <a:ea typeface="+mn-ea"/>
                <a:cs typeface="Times New Roman" panose="02020603050405020304" pitchFamily="18" charset="0"/>
              </a:rPr>
              <a:t>検証①～③</a:t>
            </a:r>
            <a:endParaRPr lang="en-US" altLang="ja-JP" sz="16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600" kern="100" dirty="0">
                <a:solidFill>
                  <a:schemeClr val="tx1">
                    <a:lumMod val="75000"/>
                    <a:lumOff val="25000"/>
                  </a:schemeClr>
                </a:solidFill>
                <a:latin typeface="+mn-ea"/>
                <a:ea typeface="+mn-ea"/>
                <a:cs typeface="Times New Roman" panose="02020603050405020304" pitchFamily="18" charset="0"/>
              </a:rPr>
              <a:t>追加検証①～④</a:t>
            </a:r>
            <a:endParaRPr lang="en-US" altLang="ja-JP" sz="1600" kern="100" dirty="0">
              <a:solidFill>
                <a:schemeClr val="tx1">
                  <a:lumMod val="75000"/>
                  <a:lumOff val="25000"/>
                </a:schemeClr>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3844217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40691988-6B91-4432-A55C-870D0DF260AC}"/>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en-US" altLang="ja-JP" sz="1800" kern="100" dirty="0">
                <a:solidFill>
                  <a:schemeClr val="tx1">
                    <a:lumMod val="75000"/>
                    <a:lumOff val="25000"/>
                  </a:schemeClr>
                </a:solidFill>
                <a:latin typeface="+mn-ea"/>
                <a:ea typeface="+mn-ea"/>
                <a:cs typeface="Times New Roman" panose="02020603050405020304" pitchFamily="18" charset="0"/>
              </a:rPr>
              <a:t>Diffusion</a:t>
            </a:r>
            <a:r>
              <a:rPr lang="ja-JP" altLang="en-US" sz="1800" kern="100" dirty="0">
                <a:solidFill>
                  <a:schemeClr val="tx1">
                    <a:lumMod val="75000"/>
                    <a:lumOff val="25000"/>
                  </a:schemeClr>
                </a:solidFill>
                <a:latin typeface="+mn-ea"/>
                <a:ea typeface="+mn-ea"/>
                <a:cs typeface="Times New Roman" panose="02020603050405020304" pitchFamily="18" charset="0"/>
              </a:rPr>
              <a:t>プロセスをどの程度適応するか表した「パラメータ</a:t>
            </a:r>
            <a:r>
              <a:rPr lang="en-US" altLang="ja-JP" sz="1800" kern="100" dirty="0">
                <a:solidFill>
                  <a:schemeClr val="tx1">
                    <a:lumMod val="75000"/>
                    <a:lumOff val="25000"/>
                  </a:schemeClr>
                </a:solidFill>
                <a:latin typeface="+mn-ea"/>
                <a:ea typeface="+mn-ea"/>
                <a:cs typeface="Times New Roman" panose="02020603050405020304" pitchFamily="18" charset="0"/>
              </a:rPr>
              <a:t>t</a:t>
            </a:r>
            <a:r>
              <a:rPr lang="en-US" altLang="ja-JP" sz="1800" kern="100" baseline="-25000" dirty="0">
                <a:solidFill>
                  <a:schemeClr val="tx1">
                    <a:lumMod val="75000"/>
                    <a:lumOff val="25000"/>
                  </a:schemeClr>
                </a:solidFill>
                <a:latin typeface="+mn-ea"/>
                <a:ea typeface="+mn-ea"/>
                <a:cs typeface="Times New Roman" panose="02020603050405020304" pitchFamily="18" charset="0"/>
              </a:rPr>
              <a:t>0</a:t>
            </a:r>
            <a:r>
              <a:rPr lang="ja-JP" altLang="en-US" sz="1800" kern="100" dirty="0">
                <a:solidFill>
                  <a:schemeClr val="tx1">
                    <a:lumMod val="75000"/>
                    <a:lumOff val="25000"/>
                  </a:schemeClr>
                </a:solidFill>
                <a:latin typeface="+mn-ea"/>
                <a:ea typeface="+mn-ea"/>
                <a:cs typeface="Times New Roman" panose="02020603050405020304" pitchFamily="18" charset="0"/>
              </a:rPr>
              <a:t>」を</a:t>
            </a:r>
            <a:r>
              <a:rPr lang="en-US" altLang="ja-JP" sz="1800" kern="100" dirty="0">
                <a:solidFill>
                  <a:schemeClr val="tx1">
                    <a:lumMod val="75000"/>
                    <a:lumOff val="25000"/>
                  </a:schemeClr>
                </a:solidFill>
                <a:latin typeface="+mn-ea"/>
                <a:ea typeface="+mn-ea"/>
                <a:cs typeface="Times New Roman" panose="02020603050405020304" pitchFamily="18" charset="0"/>
              </a:rPr>
              <a:t>0.5</a:t>
            </a:r>
            <a:r>
              <a:rPr lang="ja-JP" altLang="en-US" sz="1800" kern="100" dirty="0">
                <a:solidFill>
                  <a:schemeClr val="tx1">
                    <a:lumMod val="75000"/>
                    <a:lumOff val="25000"/>
                  </a:schemeClr>
                </a:solidFill>
                <a:latin typeface="+mn-ea"/>
                <a:ea typeface="+mn-ea"/>
                <a:cs typeface="Times New Roman" panose="02020603050405020304" pitchFamily="18" charset="0"/>
              </a:rPr>
              <a:t>で固定化した場合と次式で表されるように</a:t>
            </a:r>
            <a:r>
              <a:rPr lang="en-US" altLang="ja-JP" sz="1800" kern="100" dirty="0">
                <a:solidFill>
                  <a:schemeClr val="tx1">
                    <a:lumMod val="75000"/>
                    <a:lumOff val="25000"/>
                  </a:schemeClr>
                </a:solidFill>
                <a:latin typeface="+mn-ea"/>
                <a:ea typeface="+mn-ea"/>
                <a:cs typeface="Times New Roman" panose="02020603050405020304" pitchFamily="18" charset="0"/>
              </a:rPr>
              <a:t>t</a:t>
            </a:r>
            <a:r>
              <a:rPr lang="en-US" altLang="ja-JP" sz="1800" kern="100" baseline="-25000" dirty="0">
                <a:solidFill>
                  <a:schemeClr val="tx1">
                    <a:lumMod val="75000"/>
                    <a:lumOff val="25000"/>
                  </a:schemeClr>
                </a:solidFill>
                <a:latin typeface="+mn-ea"/>
                <a:ea typeface="+mn-ea"/>
                <a:cs typeface="Times New Roman" panose="02020603050405020304" pitchFamily="18" charset="0"/>
              </a:rPr>
              <a:t>0</a:t>
            </a:r>
            <a:r>
              <a:rPr lang="ja-JP" altLang="en-US" sz="1800" kern="100" dirty="0">
                <a:solidFill>
                  <a:schemeClr val="tx1">
                    <a:lumMod val="75000"/>
                    <a:lumOff val="25000"/>
                  </a:schemeClr>
                </a:solidFill>
                <a:latin typeface="+mn-ea"/>
                <a:ea typeface="+mn-ea"/>
                <a:cs typeface="Times New Roman" panose="02020603050405020304" pitchFamily="18" charset="0"/>
              </a:rPr>
              <a:t>の値をランダムに変更した場合で精度の比較評価を実施。</a:t>
            </a:r>
            <a:endParaRPr lang="en-US" altLang="ja-JP" sz="1800" kern="100" baseline="-250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以下のように、 </a:t>
            </a:r>
            <a:r>
              <a:rPr lang="en-US" altLang="ja-JP" sz="1800" kern="100" dirty="0">
                <a:solidFill>
                  <a:schemeClr val="tx1">
                    <a:lumMod val="75000"/>
                    <a:lumOff val="25000"/>
                  </a:schemeClr>
                </a:solidFill>
                <a:latin typeface="+mn-ea"/>
                <a:ea typeface="+mn-ea"/>
                <a:cs typeface="Times New Roman" panose="02020603050405020304" pitchFamily="18" charset="0"/>
              </a:rPr>
              <a:t>t</a:t>
            </a:r>
            <a:r>
              <a:rPr lang="en-US" altLang="ja-JP" sz="1800" kern="100" baseline="-25000" dirty="0">
                <a:solidFill>
                  <a:schemeClr val="tx1">
                    <a:lumMod val="75000"/>
                    <a:lumOff val="25000"/>
                  </a:schemeClr>
                </a:solidFill>
                <a:latin typeface="+mn-ea"/>
                <a:ea typeface="+mn-ea"/>
                <a:cs typeface="Times New Roman" panose="02020603050405020304" pitchFamily="18" charset="0"/>
              </a:rPr>
              <a:t>0</a:t>
            </a:r>
            <a:r>
              <a:rPr lang="ja-JP" altLang="en-US" sz="1800" kern="100" dirty="0">
                <a:solidFill>
                  <a:schemeClr val="tx1">
                    <a:lumMod val="75000"/>
                    <a:lumOff val="25000"/>
                  </a:schemeClr>
                </a:solidFill>
                <a:latin typeface="+mn-ea"/>
                <a:ea typeface="+mn-ea"/>
                <a:cs typeface="Times New Roman" panose="02020603050405020304" pitchFamily="18" charset="0"/>
              </a:rPr>
              <a:t>の値を</a:t>
            </a:r>
            <a:r>
              <a:rPr lang="en-US" altLang="ja-JP" sz="1800" kern="100" dirty="0">
                <a:solidFill>
                  <a:schemeClr val="tx1">
                    <a:lumMod val="75000"/>
                    <a:lumOff val="25000"/>
                  </a:schemeClr>
                </a:solidFill>
                <a:latin typeface="+mn-ea"/>
                <a:ea typeface="+mn-ea"/>
                <a:cs typeface="Times New Roman" panose="02020603050405020304" pitchFamily="18" charset="0"/>
              </a:rPr>
              <a:t>k=4</a:t>
            </a:r>
            <a:r>
              <a:rPr lang="ja-JP" altLang="en-US" sz="1800" kern="100" dirty="0">
                <a:solidFill>
                  <a:schemeClr val="tx1">
                    <a:lumMod val="75000"/>
                    <a:lumOff val="25000"/>
                  </a:schemeClr>
                </a:solidFill>
                <a:latin typeface="+mn-ea"/>
                <a:ea typeface="+mn-ea"/>
                <a:cs typeface="Times New Roman" panose="02020603050405020304" pitchFamily="18" charset="0"/>
              </a:rPr>
              <a:t>でランダムに変更した場合のほうが、</a:t>
            </a:r>
            <a:r>
              <a:rPr lang="en-US" altLang="ja-JP" sz="1800" kern="100" dirty="0">
                <a:solidFill>
                  <a:schemeClr val="tx1">
                    <a:lumMod val="75000"/>
                    <a:lumOff val="25000"/>
                  </a:schemeClr>
                </a:solidFill>
                <a:latin typeface="+mn-ea"/>
                <a:ea typeface="+mn-ea"/>
                <a:cs typeface="Times New Roman" panose="02020603050405020304" pitchFamily="18" charset="0"/>
              </a:rPr>
              <a:t>t</a:t>
            </a:r>
            <a:r>
              <a:rPr lang="en-US" altLang="ja-JP" sz="1800" kern="100" baseline="-25000" dirty="0">
                <a:solidFill>
                  <a:schemeClr val="tx1">
                    <a:lumMod val="75000"/>
                    <a:lumOff val="25000"/>
                  </a:schemeClr>
                </a:solidFill>
                <a:latin typeface="+mn-ea"/>
                <a:ea typeface="+mn-ea"/>
                <a:cs typeface="Times New Roman" panose="02020603050405020304" pitchFamily="18" charset="0"/>
              </a:rPr>
              <a:t>0</a:t>
            </a:r>
            <a:r>
              <a:rPr lang="en-US" altLang="ja-JP" sz="1800" kern="100" dirty="0">
                <a:solidFill>
                  <a:schemeClr val="tx1">
                    <a:lumMod val="75000"/>
                    <a:lumOff val="25000"/>
                  </a:schemeClr>
                </a:solidFill>
                <a:latin typeface="+mn-ea"/>
                <a:ea typeface="+mn-ea"/>
                <a:cs typeface="Times New Roman" panose="02020603050405020304" pitchFamily="18" charset="0"/>
              </a:rPr>
              <a:t>=0.5</a:t>
            </a:r>
            <a:r>
              <a:rPr lang="ja-JP" altLang="en-US" sz="1800" kern="100" dirty="0">
                <a:solidFill>
                  <a:schemeClr val="tx1">
                    <a:lumMod val="75000"/>
                    <a:lumOff val="25000"/>
                  </a:schemeClr>
                </a:solidFill>
                <a:latin typeface="+mn-ea"/>
                <a:ea typeface="+mn-ea"/>
                <a:cs typeface="Times New Roman" panose="02020603050405020304" pitchFamily="18" charset="0"/>
              </a:rPr>
              <a:t>で固定した場合と比較して、すべてのドメインで精度が改善することを確認。また、ドメイン全体で精度が</a:t>
            </a:r>
            <a:r>
              <a:rPr lang="en-US" altLang="ja-JP" sz="1800" kern="100" dirty="0">
                <a:solidFill>
                  <a:schemeClr val="tx1">
                    <a:lumMod val="75000"/>
                    <a:lumOff val="25000"/>
                  </a:schemeClr>
                </a:solidFill>
                <a:latin typeface="+mn-ea"/>
                <a:ea typeface="+mn-ea"/>
                <a:cs typeface="Times New Roman" panose="02020603050405020304" pitchFamily="18" charset="0"/>
              </a:rPr>
              <a:t>51</a:t>
            </a:r>
            <a:r>
              <a:rPr lang="ja-JP" altLang="en-US" sz="1800" kern="100" dirty="0">
                <a:solidFill>
                  <a:schemeClr val="tx1">
                    <a:lumMod val="75000"/>
                    <a:lumOff val="25000"/>
                  </a:schemeClr>
                </a:solidFill>
                <a:latin typeface="+mn-ea"/>
                <a:ea typeface="+mn-ea"/>
                <a:cs typeface="Times New Roman" panose="02020603050405020304" pitchFamily="18" charset="0"/>
              </a:rPr>
              <a:t>％向上した。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20</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217329561"/>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0"/>
                        </a:spcBef>
                        <a:spcAft>
                          <a:spcPts val="1200"/>
                        </a:spcAft>
                      </a:pPr>
                      <a:r>
                        <a:rPr lang="ja-JP" altLang="en-US" sz="2400" b="1" dirty="0">
                          <a:solidFill>
                            <a:srgbClr val="0071BC"/>
                          </a:solidFill>
                          <a:latin typeface="メイリオ"/>
                          <a:cs typeface="メイリオ" pitchFamily="50" charset="-128"/>
                        </a:rPr>
                        <a:t>検証②</a:t>
                      </a:r>
                      <a:r>
                        <a:rPr lang="ja-JP" altLang="en-US" sz="2100" b="1" dirty="0">
                          <a:solidFill>
                            <a:srgbClr val="0071BC"/>
                          </a:solidFill>
                          <a:latin typeface="メイリオ"/>
                          <a:cs typeface="メイリオ" pitchFamily="50" charset="-128"/>
                        </a:rPr>
                        <a:t>　</a:t>
                      </a:r>
                      <a:r>
                        <a:rPr lang="en-US" altLang="ja-JP" sz="2100" b="1" dirty="0">
                          <a:solidFill>
                            <a:srgbClr val="0071BC"/>
                          </a:solidFill>
                          <a:latin typeface="メイリオ"/>
                          <a:cs typeface="メイリオ" pitchFamily="50" charset="-128"/>
                        </a:rPr>
                        <a:t>Improving Diversity With Randomized Intensity</a:t>
                      </a:r>
                      <a:r>
                        <a:rPr lang="ja-JP" altLang="en-US" sz="2100" b="1" dirty="0">
                          <a:solidFill>
                            <a:srgbClr val="0071BC"/>
                          </a:solidFill>
                          <a:latin typeface="メイリオ"/>
                          <a:cs typeface="メイリオ" pitchFamily="50" charset="-128"/>
                        </a:rPr>
                        <a:t>（検証内容・結果）</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16" name="図 15">
            <a:extLst>
              <a:ext uri="{FF2B5EF4-FFF2-40B4-BE49-F238E27FC236}">
                <a16:creationId xmlns:a16="http://schemas.microsoft.com/office/drawing/2014/main" id="{D3B24EFA-E1C0-6F24-8195-56AD9FA1ACFA}"/>
              </a:ext>
            </a:extLst>
          </p:cNvPr>
          <p:cNvPicPr>
            <a:picLocks noChangeAspect="1"/>
          </p:cNvPicPr>
          <p:nvPr/>
        </p:nvPicPr>
        <p:blipFill>
          <a:blip r:embed="rId3"/>
          <a:stretch>
            <a:fillRect/>
          </a:stretch>
        </p:blipFill>
        <p:spPr>
          <a:xfrm>
            <a:off x="1928812" y="4034456"/>
            <a:ext cx="8334375" cy="1981200"/>
          </a:xfrm>
          <a:prstGeom prst="rect">
            <a:avLst/>
          </a:prstGeom>
          <a:ln>
            <a:solidFill>
              <a:srgbClr val="002060"/>
            </a:solidFill>
          </a:ln>
        </p:spPr>
      </p:pic>
      <p:pic>
        <p:nvPicPr>
          <p:cNvPr id="7" name="図 6">
            <a:extLst>
              <a:ext uri="{FF2B5EF4-FFF2-40B4-BE49-F238E27FC236}">
                <a16:creationId xmlns:a16="http://schemas.microsoft.com/office/drawing/2014/main" id="{2A9378C4-2B64-556D-45E2-EC6EEC96D633}"/>
              </a:ext>
            </a:extLst>
          </p:cNvPr>
          <p:cNvPicPr>
            <a:picLocks noChangeAspect="1"/>
          </p:cNvPicPr>
          <p:nvPr/>
        </p:nvPicPr>
        <p:blipFill>
          <a:blip r:embed="rId4"/>
          <a:stretch>
            <a:fillRect/>
          </a:stretch>
        </p:blipFill>
        <p:spPr>
          <a:xfrm>
            <a:off x="767514" y="2496750"/>
            <a:ext cx="2947838" cy="432071"/>
          </a:xfrm>
          <a:prstGeom prst="rect">
            <a:avLst/>
          </a:prstGeom>
          <a:ln>
            <a:solidFill>
              <a:srgbClr val="002060"/>
            </a:solidFill>
          </a:ln>
        </p:spPr>
      </p:pic>
    </p:spTree>
    <p:extLst>
      <p:ext uri="{BB962C8B-B14F-4D97-AF65-F5344CB8AC3E}">
        <p14:creationId xmlns:p14="http://schemas.microsoft.com/office/powerpoint/2010/main" val="3476030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6C068311-CA3D-EBDF-06C2-0279565A3CC8}"/>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合成画像を使用する比率</a:t>
            </a:r>
            <a:r>
              <a:rPr lang="en-US" altLang="ja-JP" sz="1800" kern="100" dirty="0">
                <a:solidFill>
                  <a:schemeClr val="tx1">
                    <a:lumMod val="75000"/>
                    <a:lumOff val="25000"/>
                  </a:schemeClr>
                </a:solidFill>
                <a:latin typeface="+mn-ea"/>
                <a:ea typeface="+mn-ea"/>
                <a:cs typeface="Times New Roman" panose="02020603050405020304" pitchFamily="18" charset="0"/>
              </a:rPr>
              <a:t>α</a:t>
            </a:r>
            <a:r>
              <a:rPr lang="ja-JP" altLang="en-US" sz="1800" kern="100" dirty="0">
                <a:solidFill>
                  <a:schemeClr val="tx1">
                    <a:lumMod val="75000"/>
                    <a:lumOff val="25000"/>
                  </a:schemeClr>
                </a:solidFill>
                <a:latin typeface="+mn-ea"/>
                <a:ea typeface="+mn-ea"/>
                <a:cs typeface="Times New Roman" panose="02020603050405020304" pitchFamily="18" charset="0"/>
              </a:rPr>
              <a:t>（初期値</a:t>
            </a:r>
            <a:r>
              <a:rPr lang="el-GR" altLang="ja-JP" sz="1800" kern="100" dirty="0">
                <a:solidFill>
                  <a:schemeClr val="tx1">
                    <a:lumMod val="75000"/>
                    <a:lumOff val="25000"/>
                  </a:schemeClr>
                </a:solidFill>
                <a:latin typeface="+mn-ea"/>
                <a:ea typeface="+mn-ea"/>
                <a:cs typeface="Times New Roman" panose="02020603050405020304" pitchFamily="18" charset="0"/>
              </a:rPr>
              <a:t>0.5</a:t>
            </a:r>
            <a:r>
              <a:rPr lang="ja-JP" altLang="en-US" sz="1800" kern="100" dirty="0">
                <a:solidFill>
                  <a:schemeClr val="tx1">
                    <a:lumMod val="75000"/>
                    <a:lumOff val="25000"/>
                  </a:schemeClr>
                </a:solidFill>
                <a:latin typeface="+mn-ea"/>
                <a:ea typeface="+mn-ea"/>
                <a:cs typeface="Times New Roman" panose="02020603050405020304" pitchFamily="18" charset="0"/>
              </a:rPr>
              <a:t>）と、一つの画像に対するオーグメンテーション数</a:t>
            </a:r>
            <a:r>
              <a:rPr lang="en-US" altLang="ja-JP" sz="1800" kern="100" dirty="0">
                <a:solidFill>
                  <a:schemeClr val="tx1">
                    <a:lumMod val="75000"/>
                    <a:lumOff val="25000"/>
                  </a:schemeClr>
                </a:solidFill>
                <a:latin typeface="+mn-ea"/>
                <a:ea typeface="+mn-ea"/>
                <a:cs typeface="Times New Roman" panose="02020603050405020304" pitchFamily="18" charset="0"/>
              </a:rPr>
              <a:t>M</a:t>
            </a:r>
            <a:r>
              <a:rPr lang="ja-JP" altLang="en-US" sz="1800" kern="100" dirty="0">
                <a:solidFill>
                  <a:schemeClr val="tx1">
                    <a:lumMod val="75000"/>
                    <a:lumOff val="25000"/>
                  </a:schemeClr>
                </a:solidFill>
                <a:latin typeface="+mn-ea"/>
                <a:ea typeface="+mn-ea"/>
                <a:cs typeface="Times New Roman" panose="02020603050405020304" pitchFamily="18" charset="0"/>
              </a:rPr>
              <a:t>（初期値</a:t>
            </a:r>
            <a:r>
              <a:rPr lang="en-US" altLang="ja-JP" sz="1800" kern="100" dirty="0">
                <a:solidFill>
                  <a:schemeClr val="tx1">
                    <a:lumMod val="75000"/>
                    <a:lumOff val="25000"/>
                  </a:schemeClr>
                </a:solidFill>
                <a:latin typeface="+mn-ea"/>
                <a:ea typeface="+mn-ea"/>
                <a:cs typeface="Times New Roman" panose="02020603050405020304" pitchFamily="18" charset="0"/>
              </a:rPr>
              <a:t>10</a:t>
            </a:r>
            <a:r>
              <a:rPr lang="ja-JP" altLang="en-US" sz="1800" kern="100" dirty="0">
                <a:solidFill>
                  <a:schemeClr val="tx1">
                    <a:lumMod val="75000"/>
                    <a:lumOff val="25000"/>
                  </a:schemeClr>
                </a:solidFill>
                <a:latin typeface="+mn-ea"/>
                <a:ea typeface="+mn-ea"/>
                <a:cs typeface="Times New Roman" panose="02020603050405020304" pitchFamily="18" charset="0"/>
              </a:rPr>
              <a:t>）の値を変化させて、実データと合成データのバランスに対するこのメソッドの感度の比較評価を実施。</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提案手法は、</a:t>
            </a:r>
            <a:r>
              <a:rPr lang="en-US" altLang="ja-JP" sz="1800" kern="100" dirty="0">
                <a:solidFill>
                  <a:schemeClr val="tx1">
                    <a:lumMod val="75000"/>
                    <a:lumOff val="25000"/>
                  </a:schemeClr>
                </a:solidFill>
                <a:latin typeface="+mn-ea"/>
                <a:ea typeface="+mn-ea"/>
                <a:cs typeface="Times New Roman" panose="02020603050405020304" pitchFamily="18" charset="0"/>
              </a:rPr>
              <a:t>M</a:t>
            </a:r>
            <a:r>
              <a:rPr lang="ja-JP" altLang="en-US" sz="1800" kern="100" dirty="0">
                <a:solidFill>
                  <a:schemeClr val="tx1">
                    <a:lumMod val="75000"/>
                    <a:lumOff val="25000"/>
                  </a:schemeClr>
                </a:solidFill>
                <a:latin typeface="+mn-ea"/>
                <a:ea typeface="+mn-ea"/>
                <a:cs typeface="Times New Roman" panose="02020603050405020304" pitchFamily="18" charset="0"/>
              </a:rPr>
              <a:t>と</a:t>
            </a:r>
            <a:r>
              <a:rPr lang="en-US" altLang="ja-JP" sz="1800" kern="100" dirty="0">
                <a:solidFill>
                  <a:schemeClr val="tx1">
                    <a:lumMod val="75000"/>
                    <a:lumOff val="25000"/>
                  </a:schemeClr>
                </a:solidFill>
                <a:latin typeface="+mn-ea"/>
                <a:ea typeface="+mn-ea"/>
                <a:cs typeface="Times New Roman" panose="02020603050405020304" pitchFamily="18" charset="0"/>
              </a:rPr>
              <a:t>α</a:t>
            </a:r>
            <a:r>
              <a:rPr lang="ja-JP" altLang="en-US" sz="1800" kern="100" dirty="0">
                <a:solidFill>
                  <a:schemeClr val="tx1">
                    <a:lumMod val="75000"/>
                    <a:lumOff val="25000"/>
                  </a:schemeClr>
                </a:solidFill>
                <a:latin typeface="+mn-ea"/>
                <a:ea typeface="+mn-ea"/>
                <a:cs typeface="Times New Roman" panose="02020603050405020304" pitchFamily="18" charset="0"/>
              </a:rPr>
              <a:t>の値が変化しても安定性があり、特定の値に影響されないことが確認できた。このことから、ドメイン固有のハイパーパラメータの調整を簡素化し、すぐに提案手法が利用できることを示している。</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21</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942421341"/>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検証③　</a:t>
                      </a:r>
                      <a:r>
                        <a:rPr lang="en-US" altLang="ja-JP" sz="2400" b="1" dirty="0">
                          <a:solidFill>
                            <a:srgbClr val="0071BC"/>
                          </a:solidFill>
                          <a:latin typeface="メイリオ"/>
                          <a:cs typeface="メイリオ" pitchFamily="50" charset="-128"/>
                        </a:rPr>
                        <a:t>DA-Fusion Is Robust To Data Balance</a:t>
                      </a:r>
                      <a:r>
                        <a:rPr lang="ja-JP" altLang="en-US" sz="2400" b="1" dirty="0">
                          <a:solidFill>
                            <a:srgbClr val="0071BC"/>
                          </a:solidFill>
                          <a:latin typeface="メイリオ"/>
                          <a:cs typeface="メイリオ" pitchFamily="50" charset="-128"/>
                        </a:rPr>
                        <a:t>（検証内容・結果）</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6" name="図 5">
            <a:extLst>
              <a:ext uri="{FF2B5EF4-FFF2-40B4-BE49-F238E27FC236}">
                <a16:creationId xmlns:a16="http://schemas.microsoft.com/office/drawing/2014/main" id="{6576F9A9-EC16-75B1-740A-C263590D10F8}"/>
              </a:ext>
            </a:extLst>
          </p:cNvPr>
          <p:cNvPicPr>
            <a:picLocks noChangeAspect="1"/>
          </p:cNvPicPr>
          <p:nvPr/>
        </p:nvPicPr>
        <p:blipFill>
          <a:blip r:embed="rId3"/>
          <a:stretch>
            <a:fillRect/>
          </a:stretch>
        </p:blipFill>
        <p:spPr>
          <a:xfrm>
            <a:off x="2367587" y="3688780"/>
            <a:ext cx="7456826" cy="2283761"/>
          </a:xfrm>
          <a:prstGeom prst="rect">
            <a:avLst/>
          </a:prstGeom>
          <a:ln>
            <a:solidFill>
              <a:srgbClr val="002060"/>
            </a:solidFill>
          </a:ln>
        </p:spPr>
      </p:pic>
    </p:spTree>
    <p:extLst>
      <p:ext uri="{BB962C8B-B14F-4D97-AF65-F5344CB8AC3E}">
        <p14:creationId xmlns:p14="http://schemas.microsoft.com/office/powerpoint/2010/main" val="127777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6C068311-CA3D-EBDF-06C2-0279565A3CC8}"/>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また、各パラメータでの比較結果から、以下の</a:t>
            </a:r>
            <a:r>
              <a:rPr lang="en-US" altLang="ja-JP" sz="1800" kern="100" dirty="0">
                <a:solidFill>
                  <a:schemeClr val="tx1">
                    <a:lumMod val="75000"/>
                    <a:lumOff val="25000"/>
                  </a:schemeClr>
                </a:solidFill>
                <a:latin typeface="+mn-ea"/>
                <a:ea typeface="+mn-ea"/>
                <a:cs typeface="Times New Roman" panose="02020603050405020304" pitchFamily="18" charset="0"/>
              </a:rPr>
              <a:t>2</a:t>
            </a:r>
            <a:r>
              <a:rPr lang="ja-JP" altLang="en-US" sz="1800" kern="100" dirty="0">
                <a:solidFill>
                  <a:schemeClr val="tx1">
                    <a:lumMod val="75000"/>
                    <a:lumOff val="25000"/>
                  </a:schemeClr>
                </a:solidFill>
                <a:latin typeface="+mn-ea"/>
                <a:ea typeface="+mn-ea"/>
                <a:cs typeface="Times New Roman" panose="02020603050405020304" pitchFamily="18" charset="0"/>
              </a:rPr>
              <a:t>点の考察が得られた。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marL="285750" indent="-285750">
              <a:lnSpc>
                <a:spcPct val="110000"/>
              </a:lnSpc>
              <a:spcBef>
                <a:spcPts val="0"/>
              </a:spcBef>
              <a:buFont typeface="Arial" panose="020B0604020202020204" pitchFamily="34" charset="0"/>
              <a:buChar char="•"/>
            </a:pPr>
            <a:r>
              <a:rPr lang="el-GR" altLang="ja-JP" sz="1800" kern="100" dirty="0">
                <a:solidFill>
                  <a:schemeClr val="tx1">
                    <a:lumMod val="75000"/>
                    <a:lumOff val="25000"/>
                  </a:schemeClr>
                </a:solidFill>
                <a:latin typeface="+mn-ea"/>
                <a:ea typeface="+mn-ea"/>
                <a:cs typeface="Times New Roman" panose="02020603050405020304" pitchFamily="18" charset="0"/>
              </a:rPr>
              <a:t>α = 0.7</a:t>
            </a:r>
            <a:r>
              <a:rPr lang="ja-JP" altLang="en-US" sz="1800" kern="100" dirty="0">
                <a:solidFill>
                  <a:schemeClr val="tx1">
                    <a:lumMod val="75000"/>
                    <a:lumOff val="25000"/>
                  </a:schemeClr>
                </a:solidFill>
                <a:latin typeface="+mn-ea"/>
                <a:ea typeface="+mn-ea"/>
                <a:cs typeface="Times New Roman" panose="02020603050405020304" pitchFamily="18" charset="0"/>
              </a:rPr>
              <a:t>が、</a:t>
            </a:r>
            <a:r>
              <a:rPr lang="el-GR" altLang="ja-JP" sz="1800" kern="100" dirty="0">
                <a:solidFill>
                  <a:schemeClr val="tx1">
                    <a:lumMod val="75000"/>
                    <a:lumOff val="25000"/>
                  </a:schemeClr>
                </a:solidFill>
                <a:latin typeface="+mn-ea"/>
                <a:ea typeface="+mn-ea"/>
                <a:cs typeface="Times New Roman" panose="02020603050405020304" pitchFamily="18" charset="0"/>
              </a:rPr>
              <a:t>α = 0.5</a:t>
            </a:r>
            <a:r>
              <a:rPr lang="ja-JP" altLang="en-US" sz="1800" kern="100" dirty="0">
                <a:solidFill>
                  <a:schemeClr val="tx1">
                    <a:lumMod val="75000"/>
                    <a:lumOff val="25000"/>
                  </a:schemeClr>
                </a:solidFill>
                <a:latin typeface="+mn-ea"/>
                <a:ea typeface="+mn-ea"/>
                <a:cs typeface="Times New Roman" panose="02020603050405020304" pitchFamily="18" charset="0"/>
              </a:rPr>
              <a:t>よりわずかに優れていることから、合成画像をより多くサンプリングすることで精度が向上することを表しており、提案手法が合成画像の品質を向上させていることを示している。</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marL="285750" indent="-285750">
              <a:lnSpc>
                <a:spcPct val="110000"/>
              </a:lnSpc>
              <a:spcBef>
                <a:spcPts val="0"/>
              </a:spcBef>
              <a:buFont typeface="Arial" panose="020B0604020202020204" pitchFamily="34" charset="0"/>
              <a:buChar char="•"/>
            </a:pPr>
            <a:r>
              <a:rPr lang="en-US" altLang="ja-JP" sz="1800" kern="100" dirty="0">
                <a:solidFill>
                  <a:schemeClr val="tx1">
                    <a:lumMod val="75000"/>
                    <a:lumOff val="25000"/>
                  </a:schemeClr>
                </a:solidFill>
                <a:latin typeface="+mn-ea"/>
                <a:ea typeface="+mn-ea"/>
                <a:cs typeface="Times New Roman" panose="02020603050405020304" pitchFamily="18" charset="0"/>
              </a:rPr>
              <a:t>M = 20</a:t>
            </a:r>
            <a:r>
              <a:rPr lang="ja-JP" altLang="en-US" sz="1800" kern="100" dirty="0">
                <a:solidFill>
                  <a:schemeClr val="tx1">
                    <a:lumMod val="75000"/>
                    <a:lumOff val="25000"/>
                  </a:schemeClr>
                </a:solidFill>
                <a:latin typeface="+mn-ea"/>
                <a:ea typeface="+mn-ea"/>
                <a:cs typeface="Times New Roman" panose="02020603050405020304" pitchFamily="18" charset="0"/>
              </a:rPr>
              <a:t>は、</a:t>
            </a:r>
            <a:r>
              <a:rPr lang="en-US" altLang="ja-JP" sz="1800" kern="100" dirty="0">
                <a:solidFill>
                  <a:schemeClr val="tx1">
                    <a:lumMod val="75000"/>
                    <a:lumOff val="25000"/>
                  </a:schemeClr>
                </a:solidFill>
                <a:latin typeface="+mn-ea"/>
                <a:ea typeface="+mn-ea"/>
                <a:cs typeface="Times New Roman" panose="02020603050405020304" pitchFamily="18" charset="0"/>
              </a:rPr>
              <a:t>M = 10</a:t>
            </a:r>
            <a:r>
              <a:rPr lang="ja-JP" altLang="en-US" sz="1800" kern="100" dirty="0">
                <a:solidFill>
                  <a:schemeClr val="tx1">
                    <a:lumMod val="75000"/>
                    <a:lumOff val="25000"/>
                  </a:schemeClr>
                </a:solidFill>
                <a:latin typeface="+mn-ea"/>
                <a:ea typeface="+mn-ea"/>
                <a:cs typeface="Times New Roman" panose="02020603050405020304" pitchFamily="18" charset="0"/>
              </a:rPr>
              <a:t>よりわずかに性能が良いが、モデルの呼び出しコストが</a:t>
            </a:r>
            <a:r>
              <a:rPr lang="en-US" altLang="ja-JP" sz="1800" kern="100" dirty="0">
                <a:solidFill>
                  <a:schemeClr val="tx1">
                    <a:lumMod val="75000"/>
                    <a:lumOff val="25000"/>
                  </a:schemeClr>
                </a:solidFill>
                <a:latin typeface="+mn-ea"/>
                <a:ea typeface="+mn-ea"/>
                <a:cs typeface="Times New Roman" panose="02020603050405020304" pitchFamily="18" charset="0"/>
              </a:rPr>
              <a:t>2</a:t>
            </a:r>
            <a:r>
              <a:rPr lang="ja-JP" altLang="en-US" sz="1800" kern="100" dirty="0">
                <a:solidFill>
                  <a:schemeClr val="tx1">
                    <a:lumMod val="75000"/>
                    <a:lumOff val="25000"/>
                  </a:schemeClr>
                </a:solidFill>
                <a:latin typeface="+mn-ea"/>
                <a:ea typeface="+mn-ea"/>
                <a:cs typeface="Times New Roman" panose="02020603050405020304" pitchFamily="18" charset="0"/>
              </a:rPr>
              <a:t>倍になることを踏まえると</a:t>
            </a:r>
            <a:r>
              <a:rPr lang="en-US" altLang="ja-JP" sz="1800" kern="100" dirty="0">
                <a:solidFill>
                  <a:schemeClr val="tx1">
                    <a:lumMod val="75000"/>
                    <a:lumOff val="25000"/>
                  </a:schemeClr>
                </a:solidFill>
                <a:latin typeface="+mn-ea"/>
                <a:ea typeface="+mn-ea"/>
                <a:cs typeface="Times New Roman" panose="02020603050405020304" pitchFamily="18" charset="0"/>
              </a:rPr>
              <a:t>M = 10</a:t>
            </a:r>
            <a:r>
              <a:rPr lang="ja-JP" altLang="en-US" sz="1800" kern="100" dirty="0">
                <a:solidFill>
                  <a:schemeClr val="tx1">
                    <a:lumMod val="75000"/>
                    <a:lumOff val="25000"/>
                  </a:schemeClr>
                </a:solidFill>
                <a:latin typeface="+mn-ea"/>
                <a:ea typeface="+mn-ea"/>
                <a:cs typeface="Times New Roman" panose="02020603050405020304" pitchFamily="18" charset="0"/>
              </a:rPr>
              <a:t>で十分であると言える。</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22</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検証③　</a:t>
                      </a:r>
                      <a:r>
                        <a:rPr lang="en-US" altLang="ja-JP" sz="2400" b="1" dirty="0">
                          <a:solidFill>
                            <a:srgbClr val="0071BC"/>
                          </a:solidFill>
                          <a:latin typeface="メイリオ"/>
                          <a:cs typeface="メイリオ" pitchFamily="50" charset="-128"/>
                        </a:rPr>
                        <a:t>DA-Fusion Is Robust To Data Balance</a:t>
                      </a:r>
                      <a:r>
                        <a:rPr lang="ja-JP" altLang="en-US" sz="2400" b="1" dirty="0">
                          <a:solidFill>
                            <a:srgbClr val="0071BC"/>
                          </a:solidFill>
                          <a:latin typeface="メイリオ"/>
                          <a:cs typeface="メイリオ" pitchFamily="50" charset="-128"/>
                        </a:rPr>
                        <a:t>（検証内容・結果）</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3" name="図 2">
            <a:extLst>
              <a:ext uri="{FF2B5EF4-FFF2-40B4-BE49-F238E27FC236}">
                <a16:creationId xmlns:a16="http://schemas.microsoft.com/office/drawing/2014/main" id="{7E9F694B-8914-F1F0-8BF3-586CD6BED1EF}"/>
              </a:ext>
            </a:extLst>
          </p:cNvPr>
          <p:cNvPicPr>
            <a:picLocks noChangeAspect="1"/>
          </p:cNvPicPr>
          <p:nvPr/>
        </p:nvPicPr>
        <p:blipFill>
          <a:blip r:embed="rId3"/>
          <a:stretch>
            <a:fillRect/>
          </a:stretch>
        </p:blipFill>
        <p:spPr>
          <a:xfrm>
            <a:off x="2367587" y="3688780"/>
            <a:ext cx="7456826" cy="2283761"/>
          </a:xfrm>
          <a:prstGeom prst="rect">
            <a:avLst/>
          </a:prstGeom>
          <a:ln>
            <a:solidFill>
              <a:srgbClr val="002060"/>
            </a:solidFill>
          </a:ln>
        </p:spPr>
      </p:pic>
    </p:spTree>
    <p:extLst>
      <p:ext uri="{BB962C8B-B14F-4D97-AF65-F5344CB8AC3E}">
        <p14:creationId xmlns:p14="http://schemas.microsoft.com/office/powerpoint/2010/main" val="110879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21DE2738-3A22-711F-E0EA-100105CA4112}"/>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以下のデータセットを使用して、分類タスクの比較評価を実施。</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marL="285750" indent="-285750">
              <a:lnSpc>
                <a:spcPct val="110000"/>
              </a:lnSpc>
              <a:spcBef>
                <a:spcPts val="0"/>
              </a:spcBef>
              <a:buFont typeface="Arial" panose="020B0604020202020204" pitchFamily="34" charset="0"/>
              <a:buChar char="•"/>
            </a:pPr>
            <a:r>
              <a:rPr lang="it-IT" altLang="ja-JP" sz="1800" kern="100" dirty="0">
                <a:solidFill>
                  <a:schemeClr val="tx1">
                    <a:lumMod val="75000"/>
                    <a:lumOff val="25000"/>
                  </a:schemeClr>
                </a:solidFill>
                <a:latin typeface="+mn-ea"/>
                <a:ea typeface="+mn-ea"/>
                <a:cs typeface="Times New Roman" panose="02020603050405020304" pitchFamily="18" charset="0"/>
              </a:rPr>
              <a:t>Caltech101 [Fei-Fei et al., 2004]</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marL="285750" indent="-285750">
              <a:lnSpc>
                <a:spcPct val="110000"/>
              </a:lnSpc>
              <a:spcBef>
                <a:spcPts val="0"/>
              </a:spcBef>
              <a:buFont typeface="Arial" panose="020B0604020202020204" pitchFamily="34" charset="0"/>
              <a:buChar char="•"/>
            </a:pPr>
            <a:r>
              <a:rPr lang="en-US" altLang="ja-JP" sz="1800" kern="100" dirty="0">
                <a:solidFill>
                  <a:schemeClr val="tx1">
                    <a:lumMod val="75000"/>
                    <a:lumOff val="25000"/>
                  </a:schemeClr>
                </a:solidFill>
                <a:latin typeface="+mn-ea"/>
                <a:ea typeface="+mn-ea"/>
                <a:cs typeface="Times New Roman" panose="02020603050405020304" pitchFamily="18" charset="0"/>
              </a:rPr>
              <a:t>Flowers102 [</a:t>
            </a:r>
            <a:r>
              <a:rPr lang="en-US" altLang="ja-JP" sz="1800" kern="100" dirty="0" err="1">
                <a:solidFill>
                  <a:schemeClr val="tx1">
                    <a:lumMod val="75000"/>
                    <a:lumOff val="25000"/>
                  </a:schemeClr>
                </a:solidFill>
                <a:latin typeface="+mn-ea"/>
                <a:ea typeface="+mn-ea"/>
                <a:cs typeface="Times New Roman" panose="02020603050405020304" pitchFamily="18" charset="0"/>
              </a:rPr>
              <a:t>Nilsback</a:t>
            </a:r>
            <a:r>
              <a:rPr lang="ja-JP" altLang="en-US" sz="1800" kern="100" dirty="0">
                <a:solidFill>
                  <a:schemeClr val="tx1">
                    <a:lumMod val="75000"/>
                    <a:lumOff val="25000"/>
                  </a:schemeClr>
                </a:solidFill>
                <a:latin typeface="+mn-ea"/>
                <a:ea typeface="+mn-ea"/>
                <a:cs typeface="Times New Roman" panose="02020603050405020304" pitchFamily="18" charset="0"/>
              </a:rPr>
              <a:t> </a:t>
            </a:r>
            <a:r>
              <a:rPr lang="en-US" altLang="ja-JP" sz="1800" kern="100" dirty="0">
                <a:solidFill>
                  <a:schemeClr val="tx1">
                    <a:lumMod val="75000"/>
                    <a:lumOff val="25000"/>
                  </a:schemeClr>
                </a:solidFill>
                <a:latin typeface="+mn-ea"/>
                <a:ea typeface="+mn-ea"/>
                <a:cs typeface="Times New Roman" panose="02020603050405020304" pitchFamily="18" charset="0"/>
              </a:rPr>
              <a:t>and Zisserman, 2008]</a:t>
            </a: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結果は以下の通り、「</a:t>
            </a:r>
            <a:r>
              <a:rPr lang="en-US" altLang="ja-JP" sz="1800" kern="100" dirty="0">
                <a:solidFill>
                  <a:schemeClr val="tx1">
                    <a:lumMod val="75000"/>
                    <a:lumOff val="25000"/>
                  </a:schemeClr>
                </a:solidFill>
                <a:latin typeface="+mn-ea"/>
                <a:ea typeface="+mn-ea"/>
                <a:cs typeface="Times New Roman" panose="02020603050405020304" pitchFamily="18" charset="0"/>
              </a:rPr>
              <a:t>Data-Centric</a:t>
            </a:r>
            <a:r>
              <a:rPr lang="ja-JP" altLang="en-US" sz="1800" kern="100" dirty="0">
                <a:solidFill>
                  <a:schemeClr val="tx1">
                    <a:lumMod val="75000"/>
                    <a:lumOff val="25000"/>
                  </a:schemeClr>
                </a:solidFill>
                <a:latin typeface="+mn-ea"/>
                <a:ea typeface="+mn-ea"/>
                <a:cs typeface="Times New Roman" panose="02020603050405020304" pitchFamily="18" charset="0"/>
              </a:rPr>
              <a:t>」と「</a:t>
            </a:r>
            <a:r>
              <a:rPr lang="en-US" altLang="ja-JP" sz="1800" kern="100" dirty="0">
                <a:solidFill>
                  <a:schemeClr val="tx1">
                    <a:lumMod val="75000"/>
                    <a:lumOff val="25000"/>
                  </a:schemeClr>
                </a:solidFill>
                <a:latin typeface="+mn-ea"/>
                <a:ea typeface="+mn-ea"/>
                <a:cs typeface="Times New Roman" panose="02020603050405020304" pitchFamily="18" charset="0"/>
              </a:rPr>
              <a:t>Model-Centric</a:t>
            </a:r>
            <a:r>
              <a:rPr lang="ja-JP" altLang="en-US" sz="1800" kern="100" dirty="0">
                <a:solidFill>
                  <a:schemeClr val="tx1">
                    <a:lumMod val="75000"/>
                    <a:lumOff val="25000"/>
                  </a:schemeClr>
                </a:solidFill>
                <a:latin typeface="+mn-ea"/>
                <a:ea typeface="+mn-ea"/>
                <a:cs typeface="Times New Roman" panose="02020603050405020304" pitchFamily="18" charset="0"/>
              </a:rPr>
              <a:t>」の両方で精度が向上した。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r>
              <a:rPr lang="en-US" altLang="ja-JP" b="1" dirty="0"/>
              <a:t>Appendix</a:t>
            </a:r>
            <a:r>
              <a:rPr lang="ja-JP" altLang="en-US" b="1" dirty="0"/>
              <a:t>）</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23</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955792542"/>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追加検証①　</a:t>
                      </a:r>
                      <a:r>
                        <a:rPr lang="en-US" altLang="ja-JP" sz="2400" b="1" dirty="0">
                          <a:solidFill>
                            <a:srgbClr val="0071BC"/>
                          </a:solidFill>
                          <a:latin typeface="メイリオ"/>
                          <a:cs typeface="メイリオ" pitchFamily="50" charset="-128"/>
                        </a:rPr>
                        <a:t>Additional Results</a:t>
                      </a:r>
                      <a:r>
                        <a:rPr lang="ja-JP" altLang="en-US" sz="2400" b="1" dirty="0">
                          <a:solidFill>
                            <a:srgbClr val="0071BC"/>
                          </a:solidFill>
                          <a:latin typeface="メイリオ"/>
                          <a:cs typeface="メイリオ" pitchFamily="50" charset="-128"/>
                        </a:rPr>
                        <a:t>（検証内容・結果）</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12" name="図 11">
            <a:extLst>
              <a:ext uri="{FF2B5EF4-FFF2-40B4-BE49-F238E27FC236}">
                <a16:creationId xmlns:a16="http://schemas.microsoft.com/office/drawing/2014/main" id="{B308286F-9186-E71F-EB6C-53AC8F3C85CB}"/>
              </a:ext>
            </a:extLst>
          </p:cNvPr>
          <p:cNvPicPr>
            <a:picLocks noChangeAspect="1"/>
          </p:cNvPicPr>
          <p:nvPr/>
        </p:nvPicPr>
        <p:blipFill>
          <a:blip r:embed="rId3"/>
          <a:stretch>
            <a:fillRect/>
          </a:stretch>
        </p:blipFill>
        <p:spPr>
          <a:xfrm>
            <a:off x="2836567" y="3429000"/>
            <a:ext cx="6518865" cy="2849257"/>
          </a:xfrm>
          <a:prstGeom prst="rect">
            <a:avLst/>
          </a:prstGeom>
          <a:ln>
            <a:solidFill>
              <a:srgbClr val="002060"/>
            </a:solidFill>
          </a:ln>
        </p:spPr>
      </p:pic>
    </p:spTree>
    <p:extLst>
      <p:ext uri="{BB962C8B-B14F-4D97-AF65-F5344CB8AC3E}">
        <p14:creationId xmlns:p14="http://schemas.microsoft.com/office/powerpoint/2010/main" val="79601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3CF9899A-5FEF-C2AE-D251-6CC3A9638628}"/>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en-US" altLang="ja-JP" sz="1800" kern="100" dirty="0">
                <a:solidFill>
                  <a:schemeClr val="tx1">
                    <a:lumMod val="75000"/>
                    <a:lumOff val="25000"/>
                  </a:schemeClr>
                </a:solidFill>
                <a:latin typeface="+mn-ea"/>
                <a:ea typeface="+mn-ea"/>
                <a:cs typeface="Times New Roman" panose="02020603050405020304" pitchFamily="18" charset="0"/>
              </a:rPr>
              <a:t>Baseline</a:t>
            </a:r>
            <a:r>
              <a:rPr lang="ja-JP" altLang="en-US" sz="1800" kern="100" dirty="0">
                <a:solidFill>
                  <a:schemeClr val="tx1">
                    <a:lumMod val="75000"/>
                    <a:lumOff val="25000"/>
                  </a:schemeClr>
                </a:solidFill>
                <a:latin typeface="+mn-ea"/>
                <a:ea typeface="+mn-ea"/>
                <a:cs typeface="Times New Roman" panose="02020603050405020304" pitchFamily="18" charset="0"/>
              </a:rPr>
              <a:t>のオーグメンテーション手法（反転と回転）から、</a:t>
            </a:r>
            <a:r>
              <a:rPr lang="fr-FR" altLang="ja-JP" sz="1800" kern="100" dirty="0">
                <a:solidFill>
                  <a:schemeClr val="tx1">
                    <a:lumMod val="75000"/>
                    <a:lumOff val="25000"/>
                  </a:schemeClr>
                </a:solidFill>
                <a:latin typeface="+mn-ea"/>
                <a:ea typeface="+mn-ea"/>
                <a:cs typeface="Times New Roman" panose="02020603050405020304" pitchFamily="18" charset="0"/>
              </a:rPr>
              <a:t>RandAugment [Cubuk et al., 2020] </a:t>
            </a:r>
            <a:r>
              <a:rPr lang="ja-JP" altLang="en-US" sz="1800" kern="100" dirty="0">
                <a:solidFill>
                  <a:schemeClr val="tx1">
                    <a:lumMod val="75000"/>
                    <a:lumOff val="25000"/>
                  </a:schemeClr>
                </a:solidFill>
                <a:latin typeface="+mn-ea"/>
                <a:ea typeface="+mn-ea"/>
                <a:cs typeface="Times New Roman" panose="02020603050405020304" pitchFamily="18" charset="0"/>
              </a:rPr>
              <a:t>や </a:t>
            </a:r>
            <a:r>
              <a:rPr lang="da-DK" altLang="ja-JP" sz="1800" kern="100" dirty="0">
                <a:solidFill>
                  <a:schemeClr val="tx1">
                    <a:lumMod val="75000"/>
                    <a:lumOff val="25000"/>
                  </a:schemeClr>
                </a:solidFill>
                <a:latin typeface="+mn-ea"/>
                <a:ea typeface="+mn-ea"/>
                <a:cs typeface="Times New Roman" panose="02020603050405020304" pitchFamily="18" charset="0"/>
              </a:rPr>
              <a:t>CutMix [Yun et al., 2019] </a:t>
            </a:r>
            <a:r>
              <a:rPr lang="ja-JP" altLang="en-US" sz="1800" kern="100" dirty="0">
                <a:solidFill>
                  <a:schemeClr val="tx1">
                    <a:lumMod val="75000"/>
                    <a:lumOff val="25000"/>
                  </a:schemeClr>
                </a:solidFill>
                <a:latin typeface="+mn-ea"/>
                <a:ea typeface="+mn-ea"/>
                <a:cs typeface="Times New Roman" panose="02020603050405020304" pitchFamily="18" charset="0"/>
              </a:rPr>
              <a:t>などのより強力なオーグメンテーション手法と比較評価を実施。</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fr-FR" altLang="ja-JP" sz="1800" kern="100" dirty="0">
                <a:solidFill>
                  <a:schemeClr val="tx1">
                    <a:lumMod val="75000"/>
                    <a:lumOff val="25000"/>
                  </a:schemeClr>
                </a:solidFill>
                <a:latin typeface="+mn-ea"/>
                <a:ea typeface="+mn-ea"/>
                <a:cs typeface="Times New Roman" panose="02020603050405020304" pitchFamily="18" charset="0"/>
              </a:rPr>
              <a:t>RandAugment</a:t>
            </a:r>
            <a:r>
              <a:rPr lang="ja-JP" altLang="en-US" sz="1800" kern="100" dirty="0">
                <a:solidFill>
                  <a:schemeClr val="tx1">
                    <a:lumMod val="75000"/>
                    <a:lumOff val="25000"/>
                  </a:schemeClr>
                </a:solidFill>
                <a:latin typeface="+mn-ea"/>
                <a:ea typeface="+mn-ea"/>
                <a:cs typeface="Times New Roman" panose="02020603050405020304" pitchFamily="18" charset="0"/>
              </a:rPr>
              <a:t>や</a:t>
            </a:r>
            <a:r>
              <a:rPr lang="da-DK" altLang="ja-JP" sz="1800" kern="100" dirty="0">
                <a:solidFill>
                  <a:schemeClr val="tx1">
                    <a:lumMod val="75000"/>
                    <a:lumOff val="25000"/>
                  </a:schemeClr>
                </a:solidFill>
                <a:latin typeface="+mn-ea"/>
                <a:ea typeface="+mn-ea"/>
                <a:cs typeface="Times New Roman" panose="02020603050405020304" pitchFamily="18" charset="0"/>
              </a:rPr>
              <a:t>CutMix</a:t>
            </a:r>
            <a:r>
              <a:rPr lang="ja-JP" altLang="en-US" sz="1800" kern="100" dirty="0">
                <a:solidFill>
                  <a:schemeClr val="tx1">
                    <a:lumMod val="75000"/>
                    <a:lumOff val="25000"/>
                  </a:schemeClr>
                </a:solidFill>
                <a:latin typeface="+mn-ea"/>
                <a:ea typeface="+mn-ea"/>
                <a:cs typeface="Times New Roman" panose="02020603050405020304" pitchFamily="18" charset="0"/>
              </a:rPr>
              <a:t>などのオーグメンテーション手法と比較しても、提案手法が優れていることを確認。</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r>
              <a:rPr lang="en-US" altLang="ja-JP" b="1" dirty="0"/>
              <a:t>Appendix</a:t>
            </a:r>
            <a:r>
              <a:rPr lang="ja-JP" altLang="en-US" b="1" dirty="0"/>
              <a:t>）</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24</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956277933"/>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追加検証②　</a:t>
                      </a:r>
                      <a:r>
                        <a:rPr lang="en-US" altLang="ja-JP" sz="2400" b="1" dirty="0">
                          <a:solidFill>
                            <a:srgbClr val="0071BC"/>
                          </a:solidFill>
                          <a:latin typeface="メイリオ"/>
                          <a:cs typeface="メイリオ" pitchFamily="50" charset="-128"/>
                        </a:rPr>
                        <a:t>Stronger Augmentation Baselines</a:t>
                      </a:r>
                      <a:r>
                        <a:rPr lang="ja-JP" altLang="en-US" sz="2400" b="1" dirty="0">
                          <a:solidFill>
                            <a:srgbClr val="0071BC"/>
                          </a:solidFill>
                          <a:latin typeface="メイリオ"/>
                          <a:cs typeface="メイリオ" pitchFamily="50" charset="-128"/>
                        </a:rPr>
                        <a:t>（検証内容・結果）</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9" name="図 8">
            <a:extLst>
              <a:ext uri="{FF2B5EF4-FFF2-40B4-BE49-F238E27FC236}">
                <a16:creationId xmlns:a16="http://schemas.microsoft.com/office/drawing/2014/main" id="{0FA20D66-08AC-8D12-646B-2A46698FB8BE}"/>
              </a:ext>
            </a:extLst>
          </p:cNvPr>
          <p:cNvPicPr>
            <a:picLocks noChangeAspect="1"/>
          </p:cNvPicPr>
          <p:nvPr/>
        </p:nvPicPr>
        <p:blipFill>
          <a:blip r:embed="rId3"/>
          <a:stretch>
            <a:fillRect/>
          </a:stretch>
        </p:blipFill>
        <p:spPr>
          <a:xfrm>
            <a:off x="3411080" y="3062661"/>
            <a:ext cx="5369839" cy="3149523"/>
          </a:xfrm>
          <a:prstGeom prst="rect">
            <a:avLst/>
          </a:prstGeom>
          <a:ln>
            <a:solidFill>
              <a:srgbClr val="002060"/>
            </a:solidFill>
          </a:ln>
        </p:spPr>
      </p:pic>
    </p:spTree>
    <p:extLst>
      <p:ext uri="{BB962C8B-B14F-4D97-AF65-F5344CB8AC3E}">
        <p14:creationId xmlns:p14="http://schemas.microsoft.com/office/powerpoint/2010/main" val="359113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73998A4E-2D01-F273-74AC-A9E5C8DB358F}"/>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en-US" altLang="ja-JP" sz="1800" kern="100" dirty="0">
                <a:solidFill>
                  <a:schemeClr val="tx1">
                    <a:lumMod val="75000"/>
                    <a:lumOff val="25000"/>
                  </a:schemeClr>
                </a:solidFill>
                <a:latin typeface="+mn-ea"/>
                <a:ea typeface="+mn-ea"/>
                <a:cs typeface="Times New Roman" panose="02020603050405020304" pitchFamily="18" charset="0"/>
              </a:rPr>
              <a:t>Few-shot</a:t>
            </a:r>
            <a:r>
              <a:rPr lang="ja-JP" altLang="en-US" sz="1800" kern="100" dirty="0">
                <a:solidFill>
                  <a:schemeClr val="tx1">
                    <a:lumMod val="75000"/>
                    <a:lumOff val="25000"/>
                  </a:schemeClr>
                </a:solidFill>
                <a:latin typeface="+mn-ea"/>
                <a:ea typeface="+mn-ea"/>
                <a:cs typeface="Times New Roman" panose="02020603050405020304" pitchFamily="18" charset="0"/>
              </a:rPr>
              <a:t>学習の分類モデルを</a:t>
            </a:r>
            <a:r>
              <a:rPr lang="en-US" altLang="ja-JP" sz="1800" kern="100" dirty="0">
                <a:solidFill>
                  <a:schemeClr val="tx1">
                    <a:lumMod val="75000"/>
                    <a:lumOff val="25000"/>
                  </a:schemeClr>
                </a:solidFill>
                <a:latin typeface="+mn-ea"/>
                <a:ea typeface="+mn-ea"/>
                <a:cs typeface="Times New Roman" panose="02020603050405020304" pitchFamily="18" charset="0"/>
              </a:rPr>
              <a:t>Attention</a:t>
            </a:r>
            <a:r>
              <a:rPr lang="ja-JP" altLang="en-US" sz="1800" kern="100" dirty="0">
                <a:solidFill>
                  <a:schemeClr val="tx1">
                    <a:lumMod val="75000"/>
                    <a:lumOff val="25000"/>
                  </a:schemeClr>
                </a:solidFill>
                <a:latin typeface="+mn-ea"/>
                <a:ea typeface="+mn-ea"/>
                <a:cs typeface="Times New Roman" panose="02020603050405020304" pitchFamily="18" charset="0"/>
              </a:rPr>
              <a:t>ベースの</a:t>
            </a:r>
            <a:r>
              <a:rPr lang="fr-FR" altLang="ja-JP" sz="1800" kern="100" dirty="0">
                <a:solidFill>
                  <a:schemeClr val="tx1">
                    <a:lumMod val="75000"/>
                    <a:lumOff val="25000"/>
                  </a:schemeClr>
                </a:solidFill>
                <a:latin typeface="+mn-ea"/>
                <a:ea typeface="+mn-ea"/>
                <a:cs typeface="Times New Roman" panose="02020603050405020304" pitchFamily="18" charset="0"/>
              </a:rPr>
              <a:t>Data-Efficient Image Transformer (DeiT) [Touvron et al.,2021]</a:t>
            </a:r>
            <a:r>
              <a:rPr lang="ja-JP" altLang="en-US" sz="1800" kern="100" dirty="0">
                <a:solidFill>
                  <a:schemeClr val="tx1">
                    <a:lumMod val="75000"/>
                    <a:lumOff val="25000"/>
                  </a:schemeClr>
                </a:solidFill>
                <a:latin typeface="+mn-ea"/>
                <a:ea typeface="+mn-ea"/>
                <a:cs typeface="Times New Roman" panose="02020603050405020304" pitchFamily="18" charset="0"/>
              </a:rPr>
              <a:t>に変更して</a:t>
            </a:r>
            <a:r>
              <a:rPr lang="en-US" altLang="ja-JP" sz="1800" kern="100" dirty="0">
                <a:solidFill>
                  <a:schemeClr val="tx1">
                    <a:lumMod val="75000"/>
                    <a:lumOff val="25000"/>
                  </a:schemeClr>
                </a:solidFill>
                <a:latin typeface="+mn-ea"/>
                <a:ea typeface="+mn-ea"/>
                <a:cs typeface="Times New Roman" panose="02020603050405020304" pitchFamily="18" charset="0"/>
              </a:rPr>
              <a:t>Pascal</a:t>
            </a:r>
            <a:r>
              <a:rPr lang="ja-JP" altLang="en-US" sz="1800" kern="100" dirty="0">
                <a:solidFill>
                  <a:schemeClr val="tx1">
                    <a:lumMod val="75000"/>
                    <a:lumOff val="25000"/>
                  </a:schemeClr>
                </a:solidFill>
                <a:latin typeface="+mn-ea"/>
                <a:ea typeface="+mn-ea"/>
                <a:cs typeface="Times New Roman" panose="02020603050405020304" pitchFamily="18" charset="0"/>
              </a:rPr>
              <a:t> </a:t>
            </a:r>
            <a:r>
              <a:rPr lang="en-US" altLang="ja-JP" sz="1800" kern="100" dirty="0">
                <a:solidFill>
                  <a:schemeClr val="tx1">
                    <a:lumMod val="75000"/>
                    <a:lumOff val="25000"/>
                  </a:schemeClr>
                </a:solidFill>
                <a:latin typeface="+mn-ea"/>
                <a:ea typeface="+mn-ea"/>
                <a:cs typeface="Times New Roman" panose="02020603050405020304" pitchFamily="18" charset="0"/>
              </a:rPr>
              <a:t>VOC</a:t>
            </a:r>
            <a:r>
              <a:rPr lang="ja-JP" altLang="en-US" sz="1800" kern="100" dirty="0">
                <a:solidFill>
                  <a:schemeClr val="tx1">
                    <a:lumMod val="75000"/>
                    <a:lumOff val="25000"/>
                  </a:schemeClr>
                </a:solidFill>
                <a:latin typeface="+mn-ea"/>
                <a:ea typeface="+mn-ea"/>
                <a:cs typeface="Times New Roman" panose="02020603050405020304" pitchFamily="18" charset="0"/>
              </a:rPr>
              <a:t>タスクでの各手法の比較評価を実施。</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r>
              <a:rPr lang="en-US" altLang="ja-JP" b="1" dirty="0"/>
              <a:t>Appendix</a:t>
            </a:r>
            <a:r>
              <a:rPr lang="ja-JP" altLang="en-US" b="1" dirty="0"/>
              <a:t>）</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25</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903425292"/>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追加検証③　</a:t>
                      </a:r>
                      <a:r>
                        <a:rPr lang="en-US" altLang="ja-JP" sz="2400" b="1" dirty="0">
                          <a:solidFill>
                            <a:srgbClr val="0071BC"/>
                          </a:solidFill>
                          <a:latin typeface="メイリオ"/>
                          <a:cs typeface="メイリオ" pitchFamily="50" charset="-128"/>
                        </a:rPr>
                        <a:t>Different Classifier Architectures</a:t>
                      </a:r>
                      <a:r>
                        <a:rPr lang="ja-JP" altLang="en-US" sz="2400" b="1" dirty="0">
                          <a:solidFill>
                            <a:srgbClr val="0071BC"/>
                          </a:solidFill>
                          <a:latin typeface="メイリオ"/>
                          <a:cs typeface="メイリオ" pitchFamily="50" charset="-128"/>
                        </a:rPr>
                        <a:t>（検証内容・結果）</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7" name="図 6">
            <a:extLst>
              <a:ext uri="{FF2B5EF4-FFF2-40B4-BE49-F238E27FC236}">
                <a16:creationId xmlns:a16="http://schemas.microsoft.com/office/drawing/2014/main" id="{20AE7E3C-36EE-78AC-2C83-D3E64ECA693C}"/>
              </a:ext>
            </a:extLst>
          </p:cNvPr>
          <p:cNvPicPr>
            <a:picLocks noChangeAspect="1"/>
          </p:cNvPicPr>
          <p:nvPr/>
        </p:nvPicPr>
        <p:blipFill>
          <a:blip r:embed="rId3"/>
          <a:stretch>
            <a:fillRect/>
          </a:stretch>
        </p:blipFill>
        <p:spPr>
          <a:xfrm>
            <a:off x="8395986" y="2379750"/>
            <a:ext cx="3020027" cy="3592791"/>
          </a:xfrm>
          <a:prstGeom prst="rect">
            <a:avLst/>
          </a:prstGeom>
          <a:ln>
            <a:solidFill>
              <a:srgbClr val="002060"/>
            </a:solidFill>
          </a:ln>
        </p:spPr>
      </p:pic>
      <p:sp>
        <p:nvSpPr>
          <p:cNvPr id="8" name="テキスト ボックス 7">
            <a:extLst>
              <a:ext uri="{FF2B5EF4-FFF2-40B4-BE49-F238E27FC236}">
                <a16:creationId xmlns:a16="http://schemas.microsoft.com/office/drawing/2014/main" id="{678027E2-B316-C84B-1C71-9C9B7BAAF0DF}"/>
              </a:ext>
            </a:extLst>
          </p:cNvPr>
          <p:cNvSpPr txBox="1"/>
          <p:nvPr/>
        </p:nvSpPr>
        <p:spPr>
          <a:xfrm>
            <a:off x="450021" y="2638126"/>
            <a:ext cx="7736036" cy="1006429"/>
          </a:xfrm>
          <a:prstGeom prst="rect">
            <a:avLst/>
          </a:prstGeom>
          <a:noFill/>
        </p:spPr>
        <p:txBody>
          <a:bodyPr wrap="square">
            <a:spAutoFit/>
          </a:bodyPr>
          <a:lstStyle/>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提案手法が</a:t>
            </a:r>
            <a:r>
              <a:rPr lang="en-US" altLang="ja-JP" sz="1800" kern="100" dirty="0" err="1">
                <a:solidFill>
                  <a:schemeClr val="tx1">
                    <a:lumMod val="75000"/>
                    <a:lumOff val="25000"/>
                  </a:schemeClr>
                </a:solidFill>
                <a:latin typeface="+mn-ea"/>
                <a:ea typeface="+mn-ea"/>
                <a:cs typeface="Times New Roman" panose="02020603050405020304" pitchFamily="18" charset="0"/>
              </a:rPr>
              <a:t>DeiT</a:t>
            </a:r>
            <a:r>
              <a:rPr lang="ja-JP" altLang="en-US" sz="1800" kern="100" dirty="0">
                <a:solidFill>
                  <a:schemeClr val="tx1">
                    <a:lumMod val="75000"/>
                    <a:lumOff val="25000"/>
                  </a:schemeClr>
                </a:solidFill>
                <a:latin typeface="+mn-ea"/>
                <a:ea typeface="+mn-ea"/>
                <a:cs typeface="Times New Roman" panose="02020603050405020304" pitchFamily="18" charset="0"/>
              </a:rPr>
              <a:t>モデルのパフォーマンスを向上させたことを確認。</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このことから、</a:t>
            </a:r>
            <a:r>
              <a:rPr lang="en-US" altLang="ja-JP" sz="1800" kern="100" dirty="0">
                <a:solidFill>
                  <a:schemeClr val="tx1">
                    <a:lumMod val="75000"/>
                    <a:lumOff val="25000"/>
                  </a:schemeClr>
                </a:solidFill>
                <a:latin typeface="+mn-ea"/>
                <a:ea typeface="+mn-ea"/>
                <a:cs typeface="Times New Roman" panose="02020603050405020304" pitchFamily="18" charset="0"/>
              </a:rPr>
              <a:t>CNN</a:t>
            </a:r>
            <a:r>
              <a:rPr lang="ja-JP" altLang="en-US" sz="1800" kern="100" dirty="0">
                <a:solidFill>
                  <a:schemeClr val="tx1">
                    <a:lumMod val="75000"/>
                    <a:lumOff val="25000"/>
                  </a:schemeClr>
                </a:solidFill>
                <a:latin typeface="+mn-ea"/>
                <a:ea typeface="+mn-ea"/>
                <a:cs typeface="Times New Roman" panose="02020603050405020304" pitchFamily="18" charset="0"/>
              </a:rPr>
              <a:t>ベースと</a:t>
            </a:r>
            <a:r>
              <a:rPr lang="en-US" altLang="ja-JP" sz="1800" kern="100" dirty="0">
                <a:solidFill>
                  <a:schemeClr val="tx1">
                    <a:lumMod val="75000"/>
                    <a:lumOff val="25000"/>
                  </a:schemeClr>
                </a:solidFill>
                <a:latin typeface="+mn-ea"/>
                <a:ea typeface="+mn-ea"/>
                <a:cs typeface="Times New Roman" panose="02020603050405020304" pitchFamily="18" charset="0"/>
              </a:rPr>
              <a:t>Attention</a:t>
            </a:r>
            <a:r>
              <a:rPr lang="ja-JP" altLang="en-US" sz="1800" kern="100" dirty="0">
                <a:solidFill>
                  <a:schemeClr val="tx1">
                    <a:lumMod val="75000"/>
                    <a:lumOff val="25000"/>
                  </a:schemeClr>
                </a:solidFill>
                <a:latin typeface="+mn-ea"/>
                <a:ea typeface="+mn-ea"/>
                <a:cs typeface="Times New Roman" panose="02020603050405020304" pitchFamily="18" charset="0"/>
              </a:rPr>
              <a:t>ベースの両方のモデルアーキテクチャで精度が向上する可能性があることを示した。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48596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40A4040C-9C91-1C4B-714A-80BDE2E2B9EF}"/>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a:t>
            </a:r>
            <a:r>
              <a:rPr lang="en-US" altLang="ja-JP" sz="1800" kern="100" dirty="0">
                <a:solidFill>
                  <a:schemeClr val="tx1">
                    <a:lumMod val="75000"/>
                    <a:lumOff val="25000"/>
                  </a:schemeClr>
                </a:solidFill>
                <a:latin typeface="+mn-ea"/>
                <a:ea typeface="+mn-ea"/>
                <a:cs typeface="Times New Roman" panose="02020603050405020304" pitchFamily="18" charset="0"/>
              </a:rPr>
              <a:t>Leafy Spurge</a:t>
            </a:r>
            <a:r>
              <a:rPr lang="ja-JP" altLang="en-US" sz="1800" kern="100" dirty="0">
                <a:solidFill>
                  <a:schemeClr val="tx1">
                    <a:lumMod val="75000"/>
                    <a:lumOff val="25000"/>
                  </a:schemeClr>
                </a:solidFill>
                <a:latin typeface="+mn-ea"/>
                <a:ea typeface="+mn-ea"/>
                <a:cs typeface="Times New Roman" panose="02020603050405020304" pitchFamily="18" charset="0"/>
              </a:rPr>
              <a:t>」データセットを用いて、従来のオーグメンテーション手法の</a:t>
            </a:r>
            <a:r>
              <a:rPr lang="en-US" altLang="ja-JP" sz="1800" kern="100" dirty="0">
                <a:solidFill>
                  <a:schemeClr val="tx1">
                    <a:lumMod val="75000"/>
                    <a:lumOff val="25000"/>
                  </a:schemeClr>
                </a:solidFill>
                <a:latin typeface="+mn-ea"/>
                <a:ea typeface="+mn-ea"/>
                <a:cs typeface="Times New Roman" panose="02020603050405020304" pitchFamily="18" charset="0"/>
              </a:rPr>
              <a:t>Baseline</a:t>
            </a:r>
            <a:r>
              <a:rPr lang="ja-JP" altLang="en-US" sz="1800" kern="100" dirty="0">
                <a:solidFill>
                  <a:schemeClr val="tx1">
                    <a:lumMod val="75000"/>
                    <a:lumOff val="25000"/>
                  </a:schemeClr>
                </a:solidFill>
                <a:latin typeface="+mn-ea"/>
                <a:ea typeface="+mn-ea"/>
                <a:cs typeface="Times New Roman" panose="02020603050405020304" pitchFamily="18" charset="0"/>
              </a:rPr>
              <a:t>と</a:t>
            </a:r>
            <a:r>
              <a:rPr lang="en-US" altLang="ja-JP" sz="1800" kern="100" dirty="0">
                <a:solidFill>
                  <a:schemeClr val="tx1">
                    <a:lumMod val="75000"/>
                    <a:lumOff val="25000"/>
                  </a:schemeClr>
                </a:solidFill>
                <a:latin typeface="+mn-ea"/>
                <a:ea typeface="+mn-ea"/>
                <a:cs typeface="Times New Roman" panose="02020603050405020304" pitchFamily="18" charset="0"/>
              </a:rPr>
              <a:t>DA-Fusion</a:t>
            </a:r>
            <a:r>
              <a:rPr lang="ja-JP" altLang="en-US" sz="1800" kern="100" dirty="0">
                <a:solidFill>
                  <a:schemeClr val="tx1">
                    <a:lumMod val="75000"/>
                    <a:lumOff val="25000"/>
                  </a:schemeClr>
                </a:solidFill>
                <a:latin typeface="+mn-ea"/>
                <a:ea typeface="+mn-ea"/>
                <a:cs typeface="Times New Roman" panose="02020603050405020304" pitchFamily="18" charset="0"/>
              </a:rPr>
              <a:t>の新しい拡張手法である「</a:t>
            </a:r>
            <a:r>
              <a:rPr lang="en-US" altLang="ja-JP" sz="1800" kern="100" dirty="0">
                <a:solidFill>
                  <a:schemeClr val="tx1">
                    <a:lumMod val="75000"/>
                    <a:lumOff val="25000"/>
                  </a:schemeClr>
                </a:solidFill>
                <a:latin typeface="+mn-ea"/>
                <a:ea typeface="+mn-ea"/>
                <a:cs typeface="Times New Roman" panose="02020603050405020304" pitchFamily="18" charset="0"/>
              </a:rPr>
              <a:t>DA-Fusion Pooled</a:t>
            </a:r>
            <a:r>
              <a:rPr lang="ja-JP" altLang="en-US" sz="1800" kern="100" dirty="0">
                <a:solidFill>
                  <a:schemeClr val="tx1">
                    <a:lumMod val="75000"/>
                    <a:lumOff val="25000"/>
                  </a:schemeClr>
                </a:solidFill>
                <a:latin typeface="+mn-ea"/>
                <a:ea typeface="+mn-ea"/>
                <a:cs typeface="Times New Roman" panose="02020603050405020304" pitchFamily="18" charset="0"/>
              </a:rPr>
              <a:t>」と「</a:t>
            </a:r>
            <a:r>
              <a:rPr lang="en-US" altLang="ja-JP" sz="1800" kern="100" dirty="0">
                <a:solidFill>
                  <a:schemeClr val="tx1">
                    <a:lumMod val="75000"/>
                    <a:lumOff val="25000"/>
                  </a:schemeClr>
                </a:solidFill>
                <a:latin typeface="+mn-ea"/>
                <a:ea typeface="+mn-ea"/>
                <a:cs typeface="Times New Roman" panose="02020603050405020304" pitchFamily="18" charset="0"/>
              </a:rPr>
              <a:t>DA-Fusion Specific</a:t>
            </a:r>
            <a:r>
              <a:rPr lang="ja-JP" altLang="en-US" sz="1800" kern="100" dirty="0">
                <a:solidFill>
                  <a:schemeClr val="tx1">
                    <a:lumMod val="75000"/>
                    <a:lumOff val="25000"/>
                  </a:schemeClr>
                </a:solidFill>
                <a:latin typeface="+mn-ea"/>
                <a:ea typeface="+mn-ea"/>
                <a:cs typeface="Times New Roman" panose="02020603050405020304" pitchFamily="18" charset="0"/>
              </a:rPr>
              <a:t>」の</a:t>
            </a:r>
            <a:r>
              <a:rPr lang="en-US" altLang="ja-JP" sz="1800" kern="100" dirty="0">
                <a:solidFill>
                  <a:schemeClr val="tx1">
                    <a:lumMod val="75000"/>
                    <a:lumOff val="25000"/>
                  </a:schemeClr>
                </a:solidFill>
                <a:latin typeface="+mn-ea"/>
                <a:ea typeface="+mn-ea"/>
                <a:cs typeface="Times New Roman" panose="02020603050405020304" pitchFamily="18" charset="0"/>
              </a:rPr>
              <a:t>3</a:t>
            </a:r>
            <a:r>
              <a:rPr lang="ja-JP" altLang="en-US" sz="1800" kern="100" dirty="0">
                <a:solidFill>
                  <a:schemeClr val="tx1">
                    <a:lumMod val="75000"/>
                    <a:lumOff val="25000"/>
                  </a:schemeClr>
                </a:solidFill>
                <a:latin typeface="+mn-ea"/>
                <a:ea typeface="+mn-ea"/>
                <a:cs typeface="Times New Roman" panose="02020603050405020304" pitchFamily="18" charset="0"/>
              </a:rPr>
              <a:t>パターンで比較評価を実施。</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各手法のオーグメンテーション内容は以下の通り。</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r>
              <a:rPr lang="en-US" altLang="ja-JP" b="1" dirty="0"/>
              <a:t>Appendix</a:t>
            </a:r>
            <a:r>
              <a:rPr lang="ja-JP" altLang="en-US" b="1" dirty="0"/>
              <a:t>）</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26</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14181669"/>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追加検証④　</a:t>
                      </a:r>
                      <a:r>
                        <a:rPr lang="en-US" altLang="ja-JP" sz="2400" b="1" dirty="0">
                          <a:solidFill>
                            <a:srgbClr val="0071BC"/>
                          </a:solidFill>
                          <a:latin typeface="メイリオ"/>
                          <a:cs typeface="メイリオ" pitchFamily="50" charset="-128"/>
                        </a:rPr>
                        <a:t>Benchmarking the Leafy Spurge Dataset</a:t>
                      </a:r>
                      <a:r>
                        <a:rPr lang="ja-JP" altLang="en-US" sz="2400" b="1" dirty="0">
                          <a:solidFill>
                            <a:srgbClr val="0071BC"/>
                          </a:solidFill>
                          <a:latin typeface="メイリオ"/>
                          <a:cs typeface="メイリオ" pitchFamily="50" charset="-128"/>
                        </a:rPr>
                        <a:t>（検証内容）</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aphicFrame>
        <p:nvGraphicFramePr>
          <p:cNvPr id="5" name="表 4">
            <a:extLst>
              <a:ext uri="{FF2B5EF4-FFF2-40B4-BE49-F238E27FC236}">
                <a16:creationId xmlns:a16="http://schemas.microsoft.com/office/drawing/2014/main" id="{06A70844-61F4-C377-73B3-76B98F589513}"/>
              </a:ext>
            </a:extLst>
          </p:cNvPr>
          <p:cNvGraphicFramePr>
            <a:graphicFrameLocks noGrp="1"/>
          </p:cNvGraphicFramePr>
          <p:nvPr>
            <p:extLst>
              <p:ext uri="{D42A27DB-BD31-4B8C-83A1-F6EECF244321}">
                <p14:modId xmlns:p14="http://schemas.microsoft.com/office/powerpoint/2010/main" val="1813043657"/>
              </p:ext>
            </p:extLst>
          </p:nvPr>
        </p:nvGraphicFramePr>
        <p:xfrm>
          <a:off x="781696" y="2923312"/>
          <a:ext cx="10628607" cy="3211036"/>
        </p:xfrm>
        <a:graphic>
          <a:graphicData uri="http://schemas.openxmlformats.org/drawingml/2006/table">
            <a:tbl>
              <a:tblPr firstRow="1" bandRow="1">
                <a:tableStyleId>{5C22544A-7EE6-4342-B048-85BDC9FD1C3A}</a:tableStyleId>
              </a:tblPr>
              <a:tblGrid>
                <a:gridCol w="3750958">
                  <a:extLst>
                    <a:ext uri="{9D8B030D-6E8A-4147-A177-3AD203B41FA5}">
                      <a16:colId xmlns:a16="http://schemas.microsoft.com/office/drawing/2014/main" val="823342494"/>
                    </a:ext>
                  </a:extLst>
                </a:gridCol>
                <a:gridCol w="6877649">
                  <a:extLst>
                    <a:ext uri="{9D8B030D-6E8A-4147-A177-3AD203B41FA5}">
                      <a16:colId xmlns:a16="http://schemas.microsoft.com/office/drawing/2014/main" val="2376631471"/>
                    </a:ext>
                  </a:extLst>
                </a:gridCol>
              </a:tblGrid>
              <a:tr h="333976">
                <a:tc>
                  <a:txBody>
                    <a:bodyPr/>
                    <a:lstStyle/>
                    <a:p>
                      <a:pPr algn="ctr"/>
                      <a:r>
                        <a:rPr kumimoji="1" lang="ja-JP" altLang="en-US" sz="1600" dirty="0"/>
                        <a:t>手法名</a:t>
                      </a:r>
                    </a:p>
                  </a:txBody>
                  <a:tcPr anchor="ctr"/>
                </a:tc>
                <a:tc>
                  <a:txBody>
                    <a:bodyPr/>
                    <a:lstStyle/>
                    <a:p>
                      <a:pPr algn="ctr"/>
                      <a:r>
                        <a:rPr kumimoji="1" lang="ja-JP" altLang="en-US" sz="1600" dirty="0"/>
                        <a:t>オーグメンテーション説明</a:t>
                      </a:r>
                      <a:endParaRPr kumimoji="1" lang="en-US" altLang="ja-JP" sz="1600" dirty="0"/>
                    </a:p>
                  </a:txBody>
                  <a:tcPr anchor="ctr"/>
                </a:tc>
                <a:extLst>
                  <a:ext uri="{0D108BD9-81ED-4DB2-BD59-A6C34878D82A}">
                    <a16:rowId xmlns:a16="http://schemas.microsoft.com/office/drawing/2014/main" val="1454485241"/>
                  </a:ext>
                </a:extLst>
              </a:tr>
              <a:tr h="498316">
                <a:tc>
                  <a:txBody>
                    <a:bodyPr/>
                    <a:lstStyle/>
                    <a:p>
                      <a:pPr algn="ctr"/>
                      <a:r>
                        <a:rPr lang="en-US" altLang="ja-JP" sz="1600" dirty="0"/>
                        <a:t>baseline</a:t>
                      </a:r>
                      <a:endParaRPr kumimoji="1" lang="ja-JP" altLang="en-US" sz="1600" dirty="0"/>
                    </a:p>
                  </a:txBody>
                  <a:tcPr anchor="ctr"/>
                </a:tc>
                <a:tc>
                  <a:txBody>
                    <a:bodyPr/>
                    <a:lstStyle/>
                    <a:p>
                      <a:pPr algn="l"/>
                      <a:r>
                        <a:rPr kumimoji="1" lang="ja-JP" altLang="en-US" sz="1600" dirty="0"/>
                        <a:t>反転を縦方向と横方向で実施し、回転を</a:t>
                      </a:r>
                      <a:r>
                        <a:rPr kumimoji="1" lang="en-US" altLang="ja-JP" sz="1600" dirty="0"/>
                        <a:t>±45°</a:t>
                      </a:r>
                      <a:r>
                        <a:rPr kumimoji="1" lang="ja-JP" altLang="en-US" sz="1600" dirty="0"/>
                        <a:t>の範囲で実施</a:t>
                      </a:r>
                      <a:r>
                        <a:rPr lang="ja-JP" altLang="en-US" sz="1600" dirty="0"/>
                        <a:t>。</a:t>
                      </a:r>
                      <a:endParaRPr kumimoji="1" lang="en-US" altLang="ja-JP" sz="1600" dirty="0"/>
                    </a:p>
                  </a:txBody>
                  <a:tcPr anchor="ctr"/>
                </a:tc>
                <a:extLst>
                  <a:ext uri="{0D108BD9-81ED-4DB2-BD59-A6C34878D82A}">
                    <a16:rowId xmlns:a16="http://schemas.microsoft.com/office/drawing/2014/main" val="3201880197"/>
                  </a:ext>
                </a:extLst>
              </a:tr>
              <a:tr h="370840">
                <a:tc>
                  <a:txBody>
                    <a:bodyPr/>
                    <a:lstStyle/>
                    <a:p>
                      <a:pPr algn="ctr"/>
                      <a:r>
                        <a:rPr lang="en-US" altLang="ja-JP" sz="1600" dirty="0"/>
                        <a:t>DA-Fusion Pooled</a:t>
                      </a:r>
                      <a:endParaRPr kumimoji="1" lang="ja-JP" altLang="en-US" sz="1600" dirty="0"/>
                    </a:p>
                  </a:txBody>
                  <a:tcPr anchor="ctr"/>
                </a:tc>
                <a:tc>
                  <a:txBody>
                    <a:bodyPr/>
                    <a:lstStyle/>
                    <a:p>
                      <a:pPr algn="l"/>
                      <a:r>
                        <a:rPr lang="en-US" altLang="ja-JP" sz="1600" dirty="0"/>
                        <a:t>Data-Centric</a:t>
                      </a:r>
                      <a:r>
                        <a:rPr lang="ja-JP" altLang="en-US" sz="1600" dirty="0"/>
                        <a:t>の手法を活用して、</a:t>
                      </a:r>
                      <a:r>
                        <a:rPr lang="ja-JP" altLang="en-US" sz="1600" b="1" dirty="0"/>
                        <a:t>各クラスに対して</a:t>
                      </a:r>
                      <a:r>
                        <a:rPr lang="ja-JP" altLang="en-US" sz="1600" dirty="0"/>
                        <a:t>一つの言語ベクトルの最適化を実施。</a:t>
                      </a:r>
                      <a:endParaRPr lang="en-US" altLang="ja-JP" sz="1600" dirty="0"/>
                    </a:p>
                    <a:p>
                      <a:pPr algn="l"/>
                      <a:r>
                        <a:rPr kumimoji="1" lang="en-US" altLang="ja-JP" sz="1600" dirty="0"/>
                        <a:t>t</a:t>
                      </a:r>
                      <a:r>
                        <a:rPr kumimoji="1" lang="en-US" altLang="ja-JP" sz="1600" baseline="-25000" dirty="0"/>
                        <a:t>0</a:t>
                      </a:r>
                      <a:r>
                        <a:rPr kumimoji="1" lang="en-US" altLang="ja-JP" sz="1600" dirty="0"/>
                        <a:t>=0.25</a:t>
                      </a:r>
                      <a:r>
                        <a:rPr kumimoji="1" lang="ja-JP" altLang="en-US" sz="1600" dirty="0"/>
                        <a:t>、</a:t>
                      </a:r>
                      <a:r>
                        <a:rPr kumimoji="1" lang="en-US" altLang="ja-JP" sz="1600" dirty="0"/>
                        <a:t>0.5</a:t>
                      </a:r>
                      <a:r>
                        <a:rPr kumimoji="1" lang="ja-JP" altLang="en-US" sz="1600" dirty="0"/>
                        <a:t>、</a:t>
                      </a:r>
                      <a:r>
                        <a:rPr kumimoji="1" lang="en-US" altLang="ja-JP" sz="1600" dirty="0"/>
                        <a:t>0.75</a:t>
                      </a:r>
                      <a:r>
                        <a:rPr kumimoji="1" lang="ja-JP" altLang="en-US" sz="1600" dirty="0"/>
                        <a:t>、</a:t>
                      </a:r>
                      <a:r>
                        <a:rPr kumimoji="1" lang="en-US" altLang="ja-JP" sz="1600" dirty="0"/>
                        <a:t>1.0</a:t>
                      </a:r>
                      <a:r>
                        <a:rPr kumimoji="1" lang="ja-JP" altLang="en-US" sz="1600" dirty="0"/>
                        <a:t>とランダムに値を変更</a:t>
                      </a:r>
                      <a:r>
                        <a:rPr lang="ja-JP" altLang="en-US" sz="1600" dirty="0"/>
                        <a:t>。</a:t>
                      </a:r>
                      <a:endParaRPr kumimoji="1" lang="en-US" altLang="ja-JP" sz="1600" dirty="0"/>
                    </a:p>
                    <a:p>
                      <a:pPr algn="l"/>
                      <a:r>
                        <a:rPr kumimoji="1" lang="ja-JP" altLang="en-US" sz="1600" dirty="0"/>
                        <a:t>実画像</a:t>
                      </a:r>
                      <a:r>
                        <a:rPr kumimoji="1" lang="en-US" altLang="ja-JP" sz="1600" dirty="0"/>
                        <a:t>1</a:t>
                      </a:r>
                      <a:r>
                        <a:rPr kumimoji="1" lang="ja-JP" altLang="en-US" sz="1600" dirty="0"/>
                        <a:t>枚につき</a:t>
                      </a:r>
                      <a:r>
                        <a:rPr kumimoji="1" lang="en-US" altLang="ja-JP" sz="1600" dirty="0"/>
                        <a:t>10</a:t>
                      </a:r>
                      <a:r>
                        <a:rPr kumimoji="1" lang="ja-JP" altLang="en-US" sz="1600" dirty="0"/>
                        <a:t>枚の合成画像を生成</a:t>
                      </a:r>
                      <a:r>
                        <a:rPr lang="ja-JP" altLang="en-US" sz="1600" dirty="0"/>
                        <a:t>。</a:t>
                      </a:r>
                      <a:endParaRPr kumimoji="1" lang="en-US" altLang="ja-JP" sz="1600" dirty="0"/>
                    </a:p>
                  </a:txBody>
                  <a:tcPr anchor="ctr"/>
                </a:tc>
                <a:extLst>
                  <a:ext uri="{0D108BD9-81ED-4DB2-BD59-A6C34878D82A}">
                    <a16:rowId xmlns:a16="http://schemas.microsoft.com/office/drawing/2014/main" val="3170021789"/>
                  </a:ext>
                </a:extLst>
              </a:tr>
              <a:tr h="370840">
                <a:tc>
                  <a:txBody>
                    <a:bodyPr/>
                    <a:lstStyle/>
                    <a:p>
                      <a:pPr algn="ctr"/>
                      <a:r>
                        <a:rPr lang="en-US" altLang="ja-JP" sz="1600" dirty="0"/>
                        <a:t>DA-Fusion</a:t>
                      </a:r>
                      <a:r>
                        <a:rPr lang="ja-JP" altLang="en-US" sz="1600" dirty="0"/>
                        <a:t> </a:t>
                      </a:r>
                      <a:r>
                        <a:rPr lang="en-US" altLang="ja-JP" sz="1600" dirty="0"/>
                        <a:t>Specific</a:t>
                      </a:r>
                      <a:endParaRPr kumimoji="1" lang="ja-JP" altLang="en-US" sz="1600" dirty="0"/>
                    </a:p>
                  </a:txBody>
                  <a:tcPr anchor="ct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US" altLang="ja-JP" sz="1600" dirty="0"/>
                        <a:t>Data-Centric</a:t>
                      </a:r>
                      <a:r>
                        <a:rPr lang="ja-JP" altLang="en-US" sz="1600" dirty="0"/>
                        <a:t>の手法を活用して、</a:t>
                      </a:r>
                      <a:r>
                        <a:rPr lang="ja-JP" altLang="en-US" sz="1600" b="1" dirty="0"/>
                        <a:t>各画像に対して</a:t>
                      </a:r>
                      <a:r>
                        <a:rPr lang="ja-JP" altLang="en-US" sz="1600" dirty="0"/>
                        <a:t>一つの言語ベクトルの最適化を実施。</a:t>
                      </a:r>
                      <a:endParaRPr lang="en-US" altLang="ja-JP" sz="1600" dirty="0"/>
                    </a:p>
                    <a:p>
                      <a:pPr marL="0" marR="0" lvl="0" indent="0" algn="l" defTabSz="914333" rtl="0" eaLnBrk="1" fontAlgn="auto" latinLnBrk="0" hangingPunct="1">
                        <a:lnSpc>
                          <a:spcPct val="100000"/>
                        </a:lnSpc>
                        <a:spcBef>
                          <a:spcPts val="0"/>
                        </a:spcBef>
                        <a:spcAft>
                          <a:spcPts val="0"/>
                        </a:spcAft>
                        <a:buClrTx/>
                        <a:buSzTx/>
                        <a:buFontTx/>
                        <a:buNone/>
                        <a:tabLst/>
                        <a:defRPr/>
                      </a:pPr>
                      <a:r>
                        <a:rPr kumimoji="1" lang="ja-JP" altLang="en-US" sz="1600" dirty="0"/>
                        <a:t>反転を縦方向と横方向で実施し、</a:t>
                      </a:r>
                      <a:r>
                        <a:rPr kumimoji="1" lang="en-US" altLang="ja-JP" sz="1600" dirty="0"/>
                        <a:t>90°</a:t>
                      </a:r>
                      <a:r>
                        <a:rPr kumimoji="1" lang="ja-JP" altLang="en-US" sz="1600" dirty="0"/>
                        <a:t>、</a:t>
                      </a:r>
                      <a:r>
                        <a:rPr kumimoji="1" lang="en-US" altLang="ja-JP" sz="1600" dirty="0"/>
                        <a:t>180°</a:t>
                      </a:r>
                      <a:r>
                        <a:rPr kumimoji="1" lang="ja-JP" altLang="en-US" sz="1600" dirty="0"/>
                        <a:t>、</a:t>
                      </a:r>
                      <a:r>
                        <a:rPr kumimoji="1" lang="en-US" altLang="ja-JP" sz="1600" dirty="0"/>
                        <a:t>270°</a:t>
                      </a:r>
                      <a:r>
                        <a:rPr kumimoji="1" lang="ja-JP" altLang="en-US" sz="1600" dirty="0"/>
                        <a:t>の回転を施す</a:t>
                      </a:r>
                      <a:r>
                        <a:rPr lang="ja-JP" altLang="en-US" sz="1600" dirty="0"/>
                        <a:t>。</a:t>
                      </a:r>
                      <a:endParaRPr lang="en-US" altLang="ja-JP" sz="1600" dirty="0"/>
                    </a:p>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altLang="ja-JP" sz="1600" dirty="0"/>
                        <a:t>t</a:t>
                      </a:r>
                      <a:r>
                        <a:rPr kumimoji="1" lang="en-US" altLang="ja-JP" sz="1600" baseline="-25000" dirty="0"/>
                        <a:t>0</a:t>
                      </a:r>
                      <a:r>
                        <a:rPr kumimoji="1" lang="en-US" altLang="ja-JP" sz="1600" dirty="0"/>
                        <a:t>=0.25</a:t>
                      </a:r>
                      <a:r>
                        <a:rPr kumimoji="1" lang="ja-JP" altLang="en-US" sz="1600" dirty="0"/>
                        <a:t>、</a:t>
                      </a:r>
                      <a:r>
                        <a:rPr kumimoji="1" lang="en-US" altLang="ja-JP" sz="1600" dirty="0"/>
                        <a:t>0.5</a:t>
                      </a:r>
                      <a:r>
                        <a:rPr kumimoji="1" lang="ja-JP" altLang="en-US" sz="1600" dirty="0"/>
                        <a:t>、</a:t>
                      </a:r>
                      <a:r>
                        <a:rPr kumimoji="1" lang="en-US" altLang="ja-JP" sz="1600" dirty="0"/>
                        <a:t>0.75</a:t>
                      </a:r>
                      <a:r>
                        <a:rPr kumimoji="1" lang="ja-JP" altLang="en-US" sz="1600" dirty="0"/>
                        <a:t>、</a:t>
                      </a:r>
                      <a:r>
                        <a:rPr kumimoji="1" lang="en-US" altLang="ja-JP" sz="1600" dirty="0"/>
                        <a:t>1.0</a:t>
                      </a:r>
                      <a:r>
                        <a:rPr kumimoji="1" lang="ja-JP" altLang="en-US" sz="1600" dirty="0"/>
                        <a:t>とランダムに値を変更</a:t>
                      </a:r>
                      <a:r>
                        <a:rPr lang="ja-JP" altLang="en-US" sz="1600" dirty="0"/>
                        <a:t>。</a:t>
                      </a:r>
                      <a:endParaRPr kumimoji="1" lang="en-US" altLang="ja-JP" sz="1600" dirty="0"/>
                    </a:p>
                    <a:p>
                      <a:pPr marL="0" marR="0" lvl="0" indent="0" algn="l" defTabSz="914333" rtl="0" eaLnBrk="1" fontAlgn="auto" latinLnBrk="0" hangingPunct="1">
                        <a:lnSpc>
                          <a:spcPct val="100000"/>
                        </a:lnSpc>
                        <a:spcBef>
                          <a:spcPts val="0"/>
                        </a:spcBef>
                        <a:spcAft>
                          <a:spcPts val="0"/>
                        </a:spcAft>
                        <a:buClrTx/>
                        <a:buSzTx/>
                        <a:buFontTx/>
                        <a:buNone/>
                        <a:tabLst/>
                        <a:defRPr/>
                      </a:pPr>
                      <a:r>
                        <a:rPr kumimoji="1" lang="ja-JP" altLang="en-US" sz="1600" dirty="0"/>
                        <a:t>実画像</a:t>
                      </a:r>
                      <a:r>
                        <a:rPr kumimoji="1" lang="en-US" altLang="ja-JP" sz="1600" dirty="0"/>
                        <a:t>1</a:t>
                      </a:r>
                      <a:r>
                        <a:rPr kumimoji="1" lang="ja-JP" altLang="en-US" sz="1600" dirty="0"/>
                        <a:t>枚につき</a:t>
                      </a:r>
                      <a:r>
                        <a:rPr kumimoji="1" lang="en-US" altLang="ja-JP" sz="1600" dirty="0"/>
                        <a:t>10</a:t>
                      </a:r>
                      <a:r>
                        <a:rPr kumimoji="1" lang="ja-JP" altLang="en-US" sz="1600" dirty="0"/>
                        <a:t>枚の合成画像を生成</a:t>
                      </a:r>
                      <a:r>
                        <a:rPr lang="ja-JP" altLang="en-US" sz="1600" dirty="0"/>
                        <a:t>。</a:t>
                      </a:r>
                      <a:endParaRPr kumimoji="1" lang="en-US" altLang="ja-JP" sz="1600" dirty="0"/>
                    </a:p>
                  </a:txBody>
                  <a:tcPr anchor="ctr"/>
                </a:tc>
                <a:extLst>
                  <a:ext uri="{0D108BD9-81ED-4DB2-BD59-A6C34878D82A}">
                    <a16:rowId xmlns:a16="http://schemas.microsoft.com/office/drawing/2014/main" val="4255552995"/>
                  </a:ext>
                </a:extLst>
              </a:tr>
            </a:tbl>
          </a:graphicData>
        </a:graphic>
      </p:graphicFrame>
    </p:spTree>
    <p:extLst>
      <p:ext uri="{BB962C8B-B14F-4D97-AF65-F5344CB8AC3E}">
        <p14:creationId xmlns:p14="http://schemas.microsoft.com/office/powerpoint/2010/main" val="264466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A1A627A1-0DF5-F97F-8B53-A3C0E16C26BD}"/>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提案手法のいずれのアプローチも</a:t>
            </a:r>
            <a:r>
              <a:rPr lang="en-US" altLang="ja-JP" sz="1800" kern="100" dirty="0">
                <a:solidFill>
                  <a:schemeClr val="tx1">
                    <a:lumMod val="75000"/>
                    <a:lumOff val="25000"/>
                  </a:schemeClr>
                </a:solidFill>
                <a:latin typeface="+mn-ea"/>
                <a:ea typeface="+mn-ea"/>
                <a:cs typeface="Times New Roman" panose="02020603050405020304" pitchFamily="18" charset="0"/>
              </a:rPr>
              <a:t>Baseline</a:t>
            </a:r>
            <a:r>
              <a:rPr lang="ja-JP" altLang="en-US" sz="1800" kern="100" dirty="0">
                <a:solidFill>
                  <a:schemeClr val="tx1">
                    <a:lumMod val="75000"/>
                    <a:lumOff val="25000"/>
                  </a:schemeClr>
                </a:solidFill>
                <a:latin typeface="+mn-ea"/>
                <a:ea typeface="+mn-ea"/>
                <a:cs typeface="Times New Roman" panose="02020603050405020304" pitchFamily="18" charset="0"/>
              </a:rPr>
              <a:t>と比較して、僅かではあるが精度が改善した。</a:t>
            </a:r>
            <a:r>
              <a:rPr lang="en-US" altLang="ja-JP" sz="1800" kern="100" dirty="0">
                <a:solidFill>
                  <a:schemeClr val="tx1">
                    <a:lumMod val="75000"/>
                    <a:lumOff val="25000"/>
                  </a:schemeClr>
                </a:solidFill>
                <a:latin typeface="+mn-ea"/>
                <a:ea typeface="+mn-ea"/>
                <a:cs typeface="Times New Roman" panose="02020603050405020304" pitchFamily="18" charset="0"/>
              </a:rPr>
              <a:t>DA-Fusion Pooled</a:t>
            </a:r>
            <a:r>
              <a:rPr lang="ja-JP" altLang="en-US" sz="1800" kern="100" dirty="0">
                <a:solidFill>
                  <a:schemeClr val="tx1">
                    <a:lumMod val="75000"/>
                    <a:lumOff val="25000"/>
                  </a:schemeClr>
                </a:solidFill>
                <a:latin typeface="+mn-ea"/>
                <a:ea typeface="+mn-ea"/>
                <a:cs typeface="Times New Roman" panose="02020603050405020304" pitchFamily="18" charset="0"/>
              </a:rPr>
              <a:t>では</a:t>
            </a:r>
            <a:r>
              <a:rPr lang="en-US" altLang="ja-JP" sz="1800" kern="100" dirty="0">
                <a:solidFill>
                  <a:schemeClr val="tx1">
                    <a:lumMod val="75000"/>
                    <a:lumOff val="25000"/>
                  </a:schemeClr>
                </a:solidFill>
                <a:latin typeface="+mn-ea"/>
                <a:ea typeface="+mn-ea"/>
                <a:cs typeface="Times New Roman" panose="02020603050405020304" pitchFamily="18" charset="0"/>
              </a:rPr>
              <a:t>1.0%</a:t>
            </a:r>
            <a:r>
              <a:rPr lang="ja-JP" altLang="en-US" sz="1800" kern="100" dirty="0">
                <a:solidFill>
                  <a:schemeClr val="tx1">
                    <a:lumMod val="75000"/>
                    <a:lumOff val="25000"/>
                  </a:schemeClr>
                </a:solidFill>
                <a:latin typeface="+mn-ea"/>
                <a:ea typeface="+mn-ea"/>
                <a:cs typeface="Times New Roman" panose="02020603050405020304" pitchFamily="18" charset="0"/>
              </a:rPr>
              <a:t>、</a:t>
            </a:r>
            <a:r>
              <a:rPr lang="en-US" altLang="ja-JP" sz="1800" kern="100" dirty="0">
                <a:solidFill>
                  <a:schemeClr val="tx1">
                    <a:lumMod val="75000"/>
                    <a:lumOff val="25000"/>
                  </a:schemeClr>
                </a:solidFill>
                <a:latin typeface="+mn-ea"/>
                <a:ea typeface="+mn-ea"/>
                <a:cs typeface="Times New Roman" panose="02020603050405020304" pitchFamily="18" charset="0"/>
              </a:rPr>
              <a:t>DA-Fusion Specific</a:t>
            </a:r>
            <a:r>
              <a:rPr lang="ja-JP" altLang="en-US" sz="1800" kern="100" dirty="0">
                <a:solidFill>
                  <a:schemeClr val="tx1">
                    <a:lumMod val="75000"/>
                    <a:lumOff val="25000"/>
                  </a:schemeClr>
                </a:solidFill>
                <a:latin typeface="+mn-ea"/>
                <a:ea typeface="+mn-ea"/>
                <a:cs typeface="Times New Roman" panose="02020603050405020304" pitchFamily="18" charset="0"/>
              </a:rPr>
              <a:t>では</a:t>
            </a:r>
            <a:r>
              <a:rPr lang="en-US" altLang="ja-JP" sz="1800" kern="100" dirty="0">
                <a:solidFill>
                  <a:schemeClr val="tx1">
                    <a:lumMod val="75000"/>
                    <a:lumOff val="25000"/>
                  </a:schemeClr>
                </a:solidFill>
                <a:latin typeface="+mn-ea"/>
                <a:ea typeface="+mn-ea"/>
                <a:cs typeface="Times New Roman" panose="02020603050405020304" pitchFamily="18" charset="0"/>
              </a:rPr>
              <a:t>1.2%</a:t>
            </a:r>
            <a:r>
              <a:rPr lang="ja-JP" altLang="en-US" sz="1800" kern="100" dirty="0">
                <a:solidFill>
                  <a:schemeClr val="tx1">
                    <a:lumMod val="75000"/>
                    <a:lumOff val="25000"/>
                  </a:schemeClr>
                </a:solidFill>
                <a:latin typeface="+mn-ea"/>
                <a:ea typeface="+mn-ea"/>
                <a:cs typeface="Times New Roman" panose="02020603050405020304" pitchFamily="18" charset="0"/>
              </a:rPr>
              <a:t>の改善が見られた。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r>
              <a:rPr lang="ja-JP" altLang="en-US" sz="1800" kern="100" dirty="0">
                <a:solidFill>
                  <a:schemeClr val="tx1">
                    <a:lumMod val="75000"/>
                    <a:lumOff val="25000"/>
                  </a:schemeClr>
                </a:solidFill>
                <a:latin typeface="+mn-ea"/>
                <a:ea typeface="+mn-ea"/>
                <a:cs typeface="Times New Roman" panose="02020603050405020304" pitchFamily="18" charset="0"/>
              </a:rPr>
              <a:t>また、</a:t>
            </a:r>
            <a:r>
              <a:rPr lang="en-US" altLang="ja-JP" sz="1800" kern="100" dirty="0">
                <a:solidFill>
                  <a:schemeClr val="tx1">
                    <a:lumMod val="75000"/>
                    <a:lumOff val="25000"/>
                  </a:schemeClr>
                </a:solidFill>
                <a:latin typeface="+mn-ea"/>
                <a:ea typeface="+mn-ea"/>
                <a:cs typeface="Times New Roman" panose="02020603050405020304" pitchFamily="18" charset="0"/>
              </a:rPr>
              <a:t>DA-Fusion Specific</a:t>
            </a:r>
            <a:r>
              <a:rPr lang="ja-JP" altLang="en-US" sz="1800" kern="100" dirty="0">
                <a:solidFill>
                  <a:schemeClr val="tx1">
                    <a:lumMod val="75000"/>
                    <a:lumOff val="25000"/>
                  </a:schemeClr>
                </a:solidFill>
                <a:latin typeface="+mn-ea"/>
                <a:ea typeface="+mn-ea"/>
                <a:cs typeface="Times New Roman" panose="02020603050405020304" pitchFamily="18" charset="0"/>
              </a:rPr>
              <a:t>の方が</a:t>
            </a:r>
            <a:r>
              <a:rPr lang="en-US" altLang="ja-JP" sz="1800" kern="100" dirty="0">
                <a:solidFill>
                  <a:schemeClr val="tx1">
                    <a:lumMod val="75000"/>
                    <a:lumOff val="25000"/>
                  </a:schemeClr>
                </a:solidFill>
                <a:latin typeface="+mn-ea"/>
                <a:ea typeface="+mn-ea"/>
                <a:cs typeface="Times New Roman" panose="02020603050405020304" pitchFamily="18" charset="0"/>
              </a:rPr>
              <a:t>DA-Fusion Pooled</a:t>
            </a:r>
            <a:r>
              <a:rPr lang="ja-JP" altLang="en-US" sz="1800" kern="100" dirty="0">
                <a:solidFill>
                  <a:schemeClr val="tx1">
                    <a:lumMod val="75000"/>
                    <a:lumOff val="25000"/>
                  </a:schemeClr>
                </a:solidFill>
                <a:latin typeface="+mn-ea"/>
                <a:ea typeface="+mn-ea"/>
                <a:cs typeface="Times New Roman" panose="02020603050405020304" pitchFamily="18" charset="0"/>
              </a:rPr>
              <a:t>より精度が高い結果となったが、</a:t>
            </a:r>
            <a:r>
              <a:rPr lang="en-US" altLang="ja-JP" sz="1800" kern="100" dirty="0">
                <a:solidFill>
                  <a:schemeClr val="tx1">
                    <a:lumMod val="75000"/>
                    <a:lumOff val="25000"/>
                  </a:schemeClr>
                </a:solidFill>
                <a:latin typeface="+mn-ea"/>
                <a:ea typeface="+mn-ea"/>
                <a:cs typeface="Times New Roman" panose="02020603050405020304" pitchFamily="18" charset="0"/>
              </a:rPr>
              <a:t>DA-Fusion Specific</a:t>
            </a:r>
            <a:r>
              <a:rPr lang="ja-JP" altLang="en-US" sz="1800" kern="100" dirty="0">
                <a:solidFill>
                  <a:schemeClr val="tx1">
                    <a:lumMod val="75000"/>
                    <a:lumOff val="25000"/>
                  </a:schemeClr>
                </a:solidFill>
                <a:latin typeface="+mn-ea"/>
                <a:ea typeface="+mn-ea"/>
                <a:cs typeface="Times New Roman" panose="02020603050405020304" pitchFamily="18" charset="0"/>
              </a:rPr>
              <a:t>は計算コストがデータに依存して増加してしまうリスクがある点に注意が必要である。その点、</a:t>
            </a:r>
            <a:r>
              <a:rPr lang="en-US" altLang="ja-JP" sz="1800" kern="100" dirty="0">
                <a:solidFill>
                  <a:schemeClr val="tx1">
                    <a:lumMod val="75000"/>
                    <a:lumOff val="25000"/>
                  </a:schemeClr>
                </a:solidFill>
                <a:latin typeface="+mn-ea"/>
                <a:ea typeface="+mn-ea"/>
                <a:cs typeface="Times New Roman" panose="02020603050405020304" pitchFamily="18" charset="0"/>
              </a:rPr>
              <a:t>DA-Fusion Pooled</a:t>
            </a:r>
            <a:r>
              <a:rPr lang="ja-JP" altLang="en-US" sz="1800" kern="100" dirty="0">
                <a:solidFill>
                  <a:schemeClr val="tx1">
                    <a:lumMod val="75000"/>
                    <a:lumOff val="25000"/>
                  </a:schemeClr>
                </a:solidFill>
                <a:latin typeface="+mn-ea"/>
                <a:ea typeface="+mn-ea"/>
                <a:cs typeface="Times New Roman" panose="02020603050405020304" pitchFamily="18" charset="0"/>
              </a:rPr>
              <a:t>はデータサイズに関係なく計算コストが一定である為、データ数が大きいケースでは有効であると言える。</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spcBef>
                <a:spcPts val="0"/>
              </a:spcBef>
            </a:pP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r>
              <a:rPr lang="en-US" altLang="ja-JP" b="1" dirty="0"/>
              <a:t>Appendix</a:t>
            </a:r>
            <a:r>
              <a:rPr lang="ja-JP" altLang="en-US" b="1" dirty="0"/>
              <a:t>）</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27</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999517194"/>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追加検証④　</a:t>
                      </a:r>
                      <a:r>
                        <a:rPr lang="en-US" altLang="ja-JP" sz="2400" b="1" dirty="0">
                          <a:solidFill>
                            <a:srgbClr val="0071BC"/>
                          </a:solidFill>
                          <a:latin typeface="メイリオ"/>
                          <a:cs typeface="メイリオ" pitchFamily="50" charset="-128"/>
                        </a:rPr>
                        <a:t>Benchmarking the Leafy Spurge Dataset</a:t>
                      </a:r>
                      <a:r>
                        <a:rPr lang="ja-JP" altLang="en-US" sz="2400" b="1" dirty="0">
                          <a:solidFill>
                            <a:srgbClr val="0071BC"/>
                          </a:solidFill>
                          <a:latin typeface="メイリオ"/>
                          <a:cs typeface="メイリオ" pitchFamily="50" charset="-128"/>
                        </a:rPr>
                        <a:t>（結果）</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7" name="図 6">
            <a:extLst>
              <a:ext uri="{FF2B5EF4-FFF2-40B4-BE49-F238E27FC236}">
                <a16:creationId xmlns:a16="http://schemas.microsoft.com/office/drawing/2014/main" id="{9AFC3DA1-B84B-CFF0-6DF0-2C69EFB7FFE1}"/>
              </a:ext>
            </a:extLst>
          </p:cNvPr>
          <p:cNvPicPr>
            <a:picLocks noChangeAspect="1"/>
          </p:cNvPicPr>
          <p:nvPr/>
        </p:nvPicPr>
        <p:blipFill>
          <a:blip r:embed="rId3"/>
          <a:stretch>
            <a:fillRect/>
          </a:stretch>
        </p:blipFill>
        <p:spPr>
          <a:xfrm>
            <a:off x="3614660" y="3429000"/>
            <a:ext cx="4962679" cy="2757684"/>
          </a:xfrm>
          <a:prstGeom prst="rect">
            <a:avLst/>
          </a:prstGeom>
          <a:ln>
            <a:solidFill>
              <a:srgbClr val="002060"/>
            </a:solidFill>
          </a:ln>
        </p:spPr>
      </p:pic>
    </p:spTree>
    <p:extLst>
      <p:ext uri="{BB962C8B-B14F-4D97-AF65-F5344CB8AC3E}">
        <p14:creationId xmlns:p14="http://schemas.microsoft.com/office/powerpoint/2010/main" val="355625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F0AFFCC7-13BA-DBCD-0956-50008E72C057}"/>
              </a:ext>
            </a:extLst>
          </p:cNvPr>
          <p:cNvSpPr txBox="1">
            <a:spLocks/>
          </p:cNvSpPr>
          <p:nvPr/>
        </p:nvSpPr>
        <p:spPr>
          <a:xfrm>
            <a:off x="450022" y="1698170"/>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spcBef>
                <a:spcPts val="0"/>
              </a:spcBef>
            </a:pPr>
            <a:r>
              <a:rPr lang="en-US" altLang="ja-JP" sz="1800" kern="100" dirty="0">
                <a:solidFill>
                  <a:schemeClr val="tx1">
                    <a:lumMod val="75000"/>
                    <a:lumOff val="25000"/>
                  </a:schemeClr>
                </a:solidFill>
                <a:latin typeface="+mn-ea"/>
                <a:ea typeface="+mn-ea"/>
                <a:cs typeface="Times New Roman" panose="02020603050405020304" pitchFamily="18" charset="0"/>
              </a:rPr>
              <a:t>Diffusion</a:t>
            </a:r>
            <a:r>
              <a:rPr lang="ja-JP" altLang="en-US" sz="1800" kern="100" dirty="0">
                <a:solidFill>
                  <a:schemeClr val="tx1">
                    <a:lumMod val="75000"/>
                    <a:lumOff val="25000"/>
                  </a:schemeClr>
                </a:solidFill>
                <a:latin typeface="+mn-ea"/>
                <a:ea typeface="+mn-ea"/>
                <a:cs typeface="Times New Roman" panose="02020603050405020304" pitchFamily="18" charset="0"/>
              </a:rPr>
              <a:t>モデルで生成した</a:t>
            </a:r>
            <a:r>
              <a:rPr lang="en-US" altLang="ja-JP" sz="1800" kern="100" dirty="0">
                <a:solidFill>
                  <a:schemeClr val="tx1">
                    <a:lumMod val="75000"/>
                    <a:lumOff val="25000"/>
                  </a:schemeClr>
                </a:solidFill>
                <a:latin typeface="+mn-ea"/>
                <a:ea typeface="+mn-ea"/>
                <a:cs typeface="Times New Roman" panose="02020603050405020304" pitchFamily="18" charset="0"/>
              </a:rPr>
              <a:t>leafy spurge</a:t>
            </a:r>
            <a:r>
              <a:rPr lang="ja-JP" altLang="en-US" sz="1800" kern="100" dirty="0">
                <a:solidFill>
                  <a:schemeClr val="tx1">
                    <a:lumMod val="75000"/>
                    <a:lumOff val="25000"/>
                  </a:schemeClr>
                </a:solidFill>
                <a:latin typeface="+mn-ea"/>
                <a:ea typeface="+mn-ea"/>
                <a:cs typeface="Times New Roman" panose="02020603050405020304" pitchFamily="18" charset="0"/>
              </a:rPr>
              <a:t>データの合成画像の一例を以下に示す。</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r>
              <a:rPr lang="en-US" altLang="ja-JP" b="1" dirty="0"/>
              <a:t>Appendix</a:t>
            </a:r>
            <a:r>
              <a:rPr lang="ja-JP" altLang="en-US" b="1" dirty="0"/>
              <a:t>）</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28</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83103688"/>
              </p:ext>
            </p:extLst>
          </p:nvPr>
        </p:nvGraphicFramePr>
        <p:xfrm>
          <a:off x="450023" y="885459"/>
          <a:ext cx="11557099" cy="672335"/>
        </p:xfrm>
        <a:graphic>
          <a:graphicData uri="http://schemas.openxmlformats.org/drawingml/2006/table">
            <a:tbl>
              <a:tblPr/>
              <a:tblGrid>
                <a:gridCol w="11557099">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追加検証④　</a:t>
                      </a:r>
                      <a:r>
                        <a:rPr lang="en-US" altLang="ja-JP" sz="2400" b="1" dirty="0">
                          <a:solidFill>
                            <a:srgbClr val="0071BC"/>
                          </a:solidFill>
                          <a:latin typeface="メイリオ"/>
                          <a:cs typeface="メイリオ" pitchFamily="50" charset="-128"/>
                        </a:rPr>
                        <a:t>Benchmarking the Leafy Spurge Dataset</a:t>
                      </a:r>
                      <a:r>
                        <a:rPr lang="ja-JP" altLang="en-US" sz="2400" b="1" dirty="0">
                          <a:solidFill>
                            <a:srgbClr val="0071BC"/>
                          </a:solidFill>
                          <a:latin typeface="メイリオ"/>
                          <a:cs typeface="メイリオ" pitchFamily="50" charset="-128"/>
                        </a:rPr>
                        <a:t>（生成画像）</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12" name="テキスト ボックス 11">
            <a:extLst>
              <a:ext uri="{FF2B5EF4-FFF2-40B4-BE49-F238E27FC236}">
                <a16:creationId xmlns:a16="http://schemas.microsoft.com/office/drawing/2014/main" id="{2A6B9AE6-E31D-101E-9E71-2EB11B2E7614}"/>
              </a:ext>
            </a:extLst>
          </p:cNvPr>
          <p:cNvSpPr txBox="1"/>
          <p:nvPr/>
        </p:nvSpPr>
        <p:spPr>
          <a:xfrm>
            <a:off x="1063765" y="3426628"/>
            <a:ext cx="2792379" cy="707886"/>
          </a:xfrm>
          <a:prstGeom prst="rect">
            <a:avLst/>
          </a:prstGeom>
          <a:noFill/>
        </p:spPr>
        <p:txBody>
          <a:bodyPr wrap="square" rtlCol="0">
            <a:spAutoFit/>
          </a:bodyPr>
          <a:lstStyle/>
          <a:p>
            <a:r>
              <a:rPr lang="en-US" altLang="ja-JP" sz="2000" b="1" dirty="0">
                <a:solidFill>
                  <a:srgbClr val="FF0000"/>
                </a:solidFill>
              </a:rPr>
              <a:t>DA-Fusion Pooled</a:t>
            </a:r>
            <a:r>
              <a:rPr lang="ja-JP" altLang="en-US" sz="2000" b="1" dirty="0">
                <a:solidFill>
                  <a:srgbClr val="FF0000"/>
                </a:solidFill>
              </a:rPr>
              <a:t>で生成した合成画像</a:t>
            </a:r>
            <a:endParaRPr kumimoji="1" lang="ja-JP" altLang="en-US" sz="2000" b="1" dirty="0">
              <a:solidFill>
                <a:srgbClr val="FF0000"/>
              </a:solidFill>
            </a:endParaRPr>
          </a:p>
        </p:txBody>
      </p:sp>
      <p:sp>
        <p:nvSpPr>
          <p:cNvPr id="13" name="テキスト ボックス 12">
            <a:extLst>
              <a:ext uri="{FF2B5EF4-FFF2-40B4-BE49-F238E27FC236}">
                <a16:creationId xmlns:a16="http://schemas.microsoft.com/office/drawing/2014/main" id="{51537728-1EEB-BD51-7012-A0A07E1E1057}"/>
              </a:ext>
            </a:extLst>
          </p:cNvPr>
          <p:cNvSpPr txBox="1"/>
          <p:nvPr/>
        </p:nvSpPr>
        <p:spPr>
          <a:xfrm>
            <a:off x="1063765" y="4618863"/>
            <a:ext cx="2909788" cy="707886"/>
          </a:xfrm>
          <a:prstGeom prst="rect">
            <a:avLst/>
          </a:prstGeom>
          <a:noFill/>
        </p:spPr>
        <p:txBody>
          <a:bodyPr wrap="square" rtlCol="0">
            <a:spAutoFit/>
          </a:bodyPr>
          <a:lstStyle/>
          <a:p>
            <a:r>
              <a:rPr lang="en-US" altLang="ja-JP" sz="2000" b="1" dirty="0">
                <a:solidFill>
                  <a:srgbClr val="0070C0"/>
                </a:solidFill>
              </a:rPr>
              <a:t>DA-Fusion Specific</a:t>
            </a:r>
            <a:r>
              <a:rPr lang="ja-JP" altLang="en-US" sz="2000" b="1" dirty="0">
                <a:solidFill>
                  <a:srgbClr val="0070C0"/>
                </a:solidFill>
              </a:rPr>
              <a:t>で生成した合成画像</a:t>
            </a:r>
            <a:endParaRPr lang="en-US" altLang="ja-JP" sz="2000" b="1" dirty="0">
              <a:solidFill>
                <a:srgbClr val="0070C0"/>
              </a:solidFill>
            </a:endParaRPr>
          </a:p>
        </p:txBody>
      </p:sp>
      <p:grpSp>
        <p:nvGrpSpPr>
          <p:cNvPr id="8" name="グループ化 7">
            <a:extLst>
              <a:ext uri="{FF2B5EF4-FFF2-40B4-BE49-F238E27FC236}">
                <a16:creationId xmlns:a16="http://schemas.microsoft.com/office/drawing/2014/main" id="{5263241F-128E-8CE6-433A-C175FF48ACC0}"/>
              </a:ext>
            </a:extLst>
          </p:cNvPr>
          <p:cNvGrpSpPr/>
          <p:nvPr/>
        </p:nvGrpSpPr>
        <p:grpSpPr>
          <a:xfrm>
            <a:off x="4125282" y="2139883"/>
            <a:ext cx="5708282" cy="3463079"/>
            <a:chOff x="4003609" y="2318420"/>
            <a:chExt cx="6000750" cy="3496387"/>
          </a:xfrm>
        </p:grpSpPr>
        <p:pic>
          <p:nvPicPr>
            <p:cNvPr id="9" name="図 8">
              <a:extLst>
                <a:ext uri="{FF2B5EF4-FFF2-40B4-BE49-F238E27FC236}">
                  <a16:creationId xmlns:a16="http://schemas.microsoft.com/office/drawing/2014/main" id="{EC4927A6-2982-34DF-1A4E-510F2C863FA7}"/>
                </a:ext>
              </a:extLst>
            </p:cNvPr>
            <p:cNvPicPr>
              <a:picLocks noChangeAspect="1"/>
            </p:cNvPicPr>
            <p:nvPr/>
          </p:nvPicPr>
          <p:blipFill>
            <a:blip r:embed="rId3"/>
            <a:stretch>
              <a:fillRect/>
            </a:stretch>
          </p:blipFill>
          <p:spPr>
            <a:xfrm>
              <a:off x="4003609" y="3377642"/>
              <a:ext cx="6000750" cy="2437165"/>
            </a:xfrm>
            <a:prstGeom prst="rect">
              <a:avLst/>
            </a:prstGeom>
          </p:spPr>
        </p:pic>
        <p:pic>
          <p:nvPicPr>
            <p:cNvPr id="15" name="図 14">
              <a:extLst>
                <a:ext uri="{FF2B5EF4-FFF2-40B4-BE49-F238E27FC236}">
                  <a16:creationId xmlns:a16="http://schemas.microsoft.com/office/drawing/2014/main" id="{6D23AD40-ED12-35E7-8DCC-2C4D9A7C49D5}"/>
                </a:ext>
              </a:extLst>
            </p:cNvPr>
            <p:cNvPicPr>
              <a:picLocks noChangeAspect="1"/>
            </p:cNvPicPr>
            <p:nvPr/>
          </p:nvPicPr>
          <p:blipFill>
            <a:blip r:embed="rId4"/>
            <a:stretch>
              <a:fillRect/>
            </a:stretch>
          </p:blipFill>
          <p:spPr>
            <a:xfrm>
              <a:off x="4003609" y="2318420"/>
              <a:ext cx="1028700" cy="1019175"/>
            </a:xfrm>
            <a:prstGeom prst="rect">
              <a:avLst/>
            </a:prstGeom>
          </p:spPr>
        </p:pic>
      </p:grpSp>
      <p:sp>
        <p:nvSpPr>
          <p:cNvPr id="16" name="テキスト ボックス 15">
            <a:extLst>
              <a:ext uri="{FF2B5EF4-FFF2-40B4-BE49-F238E27FC236}">
                <a16:creationId xmlns:a16="http://schemas.microsoft.com/office/drawing/2014/main" id="{5AE9E8A1-5043-9077-C489-38EA853A2ADB}"/>
              </a:ext>
            </a:extLst>
          </p:cNvPr>
          <p:cNvSpPr txBox="1"/>
          <p:nvPr/>
        </p:nvSpPr>
        <p:spPr>
          <a:xfrm>
            <a:off x="1712390" y="2443996"/>
            <a:ext cx="1028700" cy="401240"/>
          </a:xfrm>
          <a:prstGeom prst="rect">
            <a:avLst/>
          </a:prstGeom>
          <a:noFill/>
        </p:spPr>
        <p:txBody>
          <a:bodyPr wrap="square" rtlCol="0">
            <a:spAutoFit/>
          </a:bodyPr>
          <a:lstStyle/>
          <a:p>
            <a:pPr algn="ctr"/>
            <a:r>
              <a:rPr lang="ja-JP" altLang="en-US" dirty="0"/>
              <a:t>実画像</a:t>
            </a:r>
            <a:endParaRPr kumimoji="1" lang="en-US" altLang="ja-JP" dirty="0"/>
          </a:p>
        </p:txBody>
      </p:sp>
      <p:sp>
        <p:nvSpPr>
          <p:cNvPr id="7" name="テキスト ボックス 6">
            <a:extLst>
              <a:ext uri="{FF2B5EF4-FFF2-40B4-BE49-F238E27FC236}">
                <a16:creationId xmlns:a16="http://schemas.microsoft.com/office/drawing/2014/main" id="{B6B15ED3-76A7-5D0F-4F36-7276104955D5}"/>
              </a:ext>
            </a:extLst>
          </p:cNvPr>
          <p:cNvSpPr txBox="1"/>
          <p:nvPr/>
        </p:nvSpPr>
        <p:spPr>
          <a:xfrm>
            <a:off x="450022" y="5699195"/>
            <a:ext cx="11291956" cy="701731"/>
          </a:xfrm>
          <a:prstGeom prst="rect">
            <a:avLst/>
          </a:prstGeom>
          <a:noFill/>
        </p:spPr>
        <p:txBody>
          <a:bodyPr wrap="square">
            <a:spAutoFit/>
          </a:bodyPr>
          <a:lstStyle/>
          <a:p>
            <a:pPr>
              <a:lnSpc>
                <a:spcPct val="110000"/>
              </a:lnSpc>
              <a:spcBef>
                <a:spcPts val="0"/>
              </a:spcBef>
            </a:pPr>
            <a:r>
              <a:rPr lang="en-US" altLang="ja-JP" sz="1800" kern="100" dirty="0">
                <a:solidFill>
                  <a:schemeClr val="tx1">
                    <a:lumMod val="75000"/>
                    <a:lumOff val="25000"/>
                  </a:schemeClr>
                </a:solidFill>
                <a:latin typeface="+mn-ea"/>
                <a:ea typeface="+mn-ea"/>
                <a:cs typeface="Times New Roman" panose="02020603050405020304" pitchFamily="18" charset="0"/>
              </a:rPr>
              <a:t>Diffusion</a:t>
            </a:r>
            <a:r>
              <a:rPr lang="ja-JP" altLang="en-US" sz="1800" kern="100" dirty="0">
                <a:solidFill>
                  <a:schemeClr val="tx1">
                    <a:lumMod val="75000"/>
                    <a:lumOff val="25000"/>
                  </a:schemeClr>
                </a:solidFill>
                <a:latin typeface="+mn-ea"/>
                <a:ea typeface="+mn-ea"/>
                <a:cs typeface="Times New Roman" panose="02020603050405020304" pitchFamily="18" charset="0"/>
              </a:rPr>
              <a:t>モデルの持つ語彙の範囲外のデータに対しても、</a:t>
            </a:r>
            <a:r>
              <a:rPr lang="en-US" altLang="ja-JP" sz="1800" kern="100" dirty="0">
                <a:solidFill>
                  <a:schemeClr val="tx1">
                    <a:lumMod val="75000"/>
                    <a:lumOff val="25000"/>
                  </a:schemeClr>
                </a:solidFill>
                <a:latin typeface="+mn-ea"/>
                <a:ea typeface="+mn-ea"/>
                <a:cs typeface="Times New Roman" panose="02020603050405020304" pitchFamily="18" charset="0"/>
              </a:rPr>
              <a:t>Textual Inversion</a:t>
            </a:r>
            <a:r>
              <a:rPr lang="ja-JP" altLang="en-US" sz="1800" kern="100" dirty="0">
                <a:solidFill>
                  <a:schemeClr val="tx1">
                    <a:lumMod val="75000"/>
                    <a:lumOff val="25000"/>
                  </a:schemeClr>
                </a:solidFill>
                <a:latin typeface="+mn-ea"/>
                <a:ea typeface="+mn-ea"/>
                <a:cs typeface="Times New Roman" panose="02020603050405020304" pitchFamily="18" charset="0"/>
              </a:rPr>
              <a:t>を用いることでオーグメンテーションが行えている。</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793015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9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基本情報</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3</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45159029"/>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概要</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kumimoji="1" lang="en-US" altLang="ja-JP" sz="2400" b="1" dirty="0"/>
              <a:t>Effective Data Augmentation With Diffusion Models(2023)</a:t>
            </a:r>
            <a:endParaRPr lang="en-US" altLang="ja-JP" sz="2000" b="1" kern="0" dirty="0">
              <a:solidFill>
                <a:schemeClr val="tx1">
                  <a:lumMod val="75000"/>
                  <a:lumOff val="25000"/>
                </a:schemeClr>
              </a:solidFill>
              <a:latin typeface="+mn-ea"/>
              <a:ea typeface="+mn-ea"/>
            </a:endParaRPr>
          </a:p>
          <a:p>
            <a:pPr defTabSz="914400">
              <a:lnSpc>
                <a:spcPct val="110000"/>
              </a:lnSpc>
            </a:pPr>
            <a:r>
              <a:rPr lang="en-US" altLang="ja-JP" sz="1400" dirty="0">
                <a:latin typeface="+mn-ea"/>
                <a:ea typeface="+mn-ea"/>
              </a:rPr>
              <a:t>Brandon </a:t>
            </a:r>
            <a:r>
              <a:rPr lang="en-US" altLang="ja-JP" sz="1400" dirty="0" err="1">
                <a:latin typeface="+mn-ea"/>
                <a:ea typeface="+mn-ea"/>
              </a:rPr>
              <a:t>Trabucco</a:t>
            </a:r>
            <a:r>
              <a:rPr lang="en-US" altLang="ja-JP" sz="1400" dirty="0">
                <a:latin typeface="+mn-ea"/>
                <a:ea typeface="+mn-ea"/>
              </a:rPr>
              <a:t>, Kyle </a:t>
            </a:r>
            <a:r>
              <a:rPr lang="en-US" altLang="ja-JP" sz="1400" dirty="0" err="1">
                <a:latin typeface="+mn-ea"/>
                <a:ea typeface="+mn-ea"/>
              </a:rPr>
              <a:t>DohertyMax</a:t>
            </a:r>
            <a:r>
              <a:rPr lang="en-US" altLang="ja-JP" sz="1400" dirty="0">
                <a:latin typeface="+mn-ea"/>
                <a:ea typeface="+mn-ea"/>
              </a:rPr>
              <a:t> GurinasTsai2 , Ruslan </a:t>
            </a:r>
            <a:r>
              <a:rPr lang="en-US" altLang="ja-JP" sz="1400" dirty="0" err="1">
                <a:latin typeface="+mn-ea"/>
                <a:ea typeface="+mn-ea"/>
              </a:rPr>
              <a:t>Salakhutdinov</a:t>
            </a:r>
            <a:endParaRPr lang="en-US" altLang="ja-JP" sz="2000" kern="0" dirty="0">
              <a:solidFill>
                <a:schemeClr val="tx1">
                  <a:lumMod val="75000"/>
                  <a:lumOff val="25000"/>
                </a:schemeClr>
              </a:solidFill>
              <a:latin typeface="+mn-ea"/>
              <a:ea typeface="+mn-ea"/>
            </a:endParaRPr>
          </a:p>
        </p:txBody>
      </p:sp>
      <p:sp>
        <p:nvSpPr>
          <p:cNvPr id="12" name="テキスト ボックス 11">
            <a:extLst>
              <a:ext uri="{FF2B5EF4-FFF2-40B4-BE49-F238E27FC236}">
                <a16:creationId xmlns:a16="http://schemas.microsoft.com/office/drawing/2014/main" id="{18F3042F-2A39-6056-B411-D1F85B2F60C7}"/>
              </a:ext>
            </a:extLst>
          </p:cNvPr>
          <p:cNvSpPr txBox="1"/>
          <p:nvPr/>
        </p:nvSpPr>
        <p:spPr>
          <a:xfrm>
            <a:off x="602531" y="2664176"/>
            <a:ext cx="7387583" cy="1938992"/>
          </a:xfrm>
          <a:prstGeom prst="rect">
            <a:avLst/>
          </a:prstGeom>
          <a:noFill/>
        </p:spPr>
        <p:txBody>
          <a:bodyPr wrap="square" rtlCol="0">
            <a:spAutoFit/>
          </a:bodyPr>
          <a:lstStyle/>
          <a:p>
            <a:r>
              <a:rPr lang="ja-JP" altLang="en-US" sz="1800" kern="0" dirty="0">
                <a:solidFill>
                  <a:schemeClr val="tx1">
                    <a:lumMod val="75000"/>
                    <a:lumOff val="25000"/>
                  </a:schemeClr>
                </a:solidFill>
                <a:latin typeface="+mn-ea"/>
              </a:rPr>
              <a:t>一般的な</a:t>
            </a:r>
            <a:r>
              <a:rPr lang="en-US" altLang="ja-JP" sz="1800" kern="0" dirty="0">
                <a:solidFill>
                  <a:schemeClr val="tx1">
                    <a:lumMod val="75000"/>
                    <a:lumOff val="25000"/>
                  </a:schemeClr>
                </a:solidFill>
                <a:latin typeface="+mn-ea"/>
              </a:rPr>
              <a:t>Diffusion</a:t>
            </a:r>
            <a:r>
              <a:rPr lang="ja-JP" altLang="en-US" sz="1800" kern="0" dirty="0">
                <a:solidFill>
                  <a:schemeClr val="tx1">
                    <a:lumMod val="75000"/>
                    <a:lumOff val="25000"/>
                  </a:schemeClr>
                </a:solidFill>
                <a:latin typeface="+mn-ea"/>
              </a:rPr>
              <a:t>モデルである</a:t>
            </a:r>
            <a:r>
              <a:rPr lang="en-US" altLang="ja-JP" sz="1800" kern="0" dirty="0">
                <a:solidFill>
                  <a:schemeClr val="tx1">
                    <a:lumMod val="75000"/>
                    <a:lumOff val="25000"/>
                  </a:schemeClr>
                </a:solidFill>
                <a:latin typeface="+mn-ea"/>
              </a:rPr>
              <a:t>Stable Diffusion</a:t>
            </a:r>
            <a:r>
              <a:rPr lang="ja-JP" altLang="en-US" sz="1800" kern="0" dirty="0">
                <a:solidFill>
                  <a:schemeClr val="tx1">
                    <a:lumMod val="75000"/>
                    <a:lumOff val="25000"/>
                  </a:schemeClr>
                </a:solidFill>
                <a:latin typeface="+mn-ea"/>
              </a:rPr>
              <a:t>の</a:t>
            </a:r>
            <a:r>
              <a:rPr lang="en-US" altLang="ja-JP" sz="1800" b="1" kern="0" dirty="0">
                <a:solidFill>
                  <a:schemeClr val="tx1">
                    <a:lumMod val="75000"/>
                    <a:lumOff val="25000"/>
                  </a:schemeClr>
                </a:solidFill>
                <a:latin typeface="+mn-ea"/>
              </a:rPr>
              <a:t>Image-to-Image</a:t>
            </a:r>
            <a:r>
              <a:rPr lang="ja-JP" altLang="en-US" sz="1800" b="1" kern="0" dirty="0">
                <a:solidFill>
                  <a:schemeClr val="tx1">
                    <a:lumMod val="75000"/>
                    <a:lumOff val="25000"/>
                  </a:schemeClr>
                </a:solidFill>
                <a:latin typeface="+mn-ea"/>
              </a:rPr>
              <a:t>タスク</a:t>
            </a:r>
            <a:r>
              <a:rPr lang="ja-JP" altLang="en-US" sz="1800" kern="0" dirty="0">
                <a:solidFill>
                  <a:schemeClr val="tx1">
                    <a:lumMod val="75000"/>
                    <a:lumOff val="25000"/>
                  </a:schemeClr>
                </a:solidFill>
                <a:latin typeface="+mn-ea"/>
              </a:rPr>
              <a:t>を使用して、画像のオーグメンテーションを施す手法である</a:t>
            </a:r>
            <a:r>
              <a:rPr lang="en-US" altLang="ja-JP" sz="1800" b="1" kern="0" dirty="0">
                <a:solidFill>
                  <a:schemeClr val="tx1">
                    <a:lumMod val="75000"/>
                    <a:lumOff val="25000"/>
                  </a:schemeClr>
                </a:solidFill>
                <a:latin typeface="+mn-ea"/>
              </a:rPr>
              <a:t>DA-Fusion</a:t>
            </a:r>
            <a:r>
              <a:rPr lang="ja-JP" altLang="en-US" sz="1800" kern="0" dirty="0">
                <a:solidFill>
                  <a:schemeClr val="tx1">
                    <a:lumMod val="75000"/>
                    <a:lumOff val="25000"/>
                  </a:schemeClr>
                </a:solidFill>
                <a:latin typeface="+mn-ea"/>
              </a:rPr>
              <a:t>の提案。</a:t>
            </a:r>
            <a:endParaRPr lang="en-US" altLang="ja-JP" sz="1800" kern="0" dirty="0">
              <a:solidFill>
                <a:schemeClr val="tx1">
                  <a:lumMod val="75000"/>
                  <a:lumOff val="25000"/>
                </a:schemeClr>
              </a:solidFill>
              <a:latin typeface="+mn-ea"/>
            </a:endParaRPr>
          </a:p>
          <a:p>
            <a:endParaRPr lang="en-US" altLang="ja-JP" sz="1050" kern="0" dirty="0">
              <a:solidFill>
                <a:schemeClr val="tx1">
                  <a:lumMod val="75000"/>
                  <a:lumOff val="25000"/>
                </a:schemeClr>
              </a:solidFill>
              <a:latin typeface="+mn-ea"/>
            </a:endParaRPr>
          </a:p>
          <a:p>
            <a:r>
              <a:rPr lang="ja-JP" altLang="en-US" sz="1800" kern="0" dirty="0">
                <a:solidFill>
                  <a:schemeClr val="tx1">
                    <a:lumMod val="75000"/>
                    <a:lumOff val="25000"/>
                  </a:schemeClr>
                </a:solidFill>
                <a:latin typeface="+mn-ea"/>
                <a:ea typeface="+mn-ea"/>
              </a:rPr>
              <a:t>一般的なオーグメンテーション手法では表現できないような</a:t>
            </a:r>
            <a:r>
              <a:rPr lang="ja-JP" altLang="en-US" sz="1800" b="1" kern="0" dirty="0">
                <a:solidFill>
                  <a:schemeClr val="tx1">
                    <a:lumMod val="75000"/>
                    <a:lumOff val="25000"/>
                  </a:schemeClr>
                </a:solidFill>
                <a:latin typeface="+mn-ea"/>
                <a:ea typeface="+mn-ea"/>
              </a:rPr>
              <a:t>多様性に富んだオーグメンテーション</a:t>
            </a:r>
            <a:r>
              <a:rPr lang="ja-JP" altLang="en-US" sz="1800" kern="0" dirty="0">
                <a:solidFill>
                  <a:schemeClr val="tx1">
                    <a:lumMod val="75000"/>
                    <a:lumOff val="25000"/>
                  </a:schemeClr>
                </a:solidFill>
                <a:latin typeface="+mn-ea"/>
                <a:ea typeface="+mn-ea"/>
              </a:rPr>
              <a:t>を行うことが出来る。また、位置情報を保持したままセマンティックな情報を変換することが出来る。</a:t>
            </a:r>
            <a:endParaRPr lang="en-US" altLang="ja-JP" sz="1800" kern="0" dirty="0">
              <a:solidFill>
                <a:schemeClr val="tx1">
                  <a:lumMod val="75000"/>
                  <a:lumOff val="25000"/>
                </a:schemeClr>
              </a:solidFill>
              <a:latin typeface="+mn-ea"/>
              <a:ea typeface="+mn-ea"/>
            </a:endParaRPr>
          </a:p>
        </p:txBody>
      </p:sp>
      <p:pic>
        <p:nvPicPr>
          <p:cNvPr id="6" name="図 5">
            <a:extLst>
              <a:ext uri="{FF2B5EF4-FFF2-40B4-BE49-F238E27FC236}">
                <a16:creationId xmlns:a16="http://schemas.microsoft.com/office/drawing/2014/main" id="{ED797CEE-BA07-6F72-0677-B567D57A0D21}"/>
              </a:ext>
            </a:extLst>
          </p:cNvPr>
          <p:cNvPicPr>
            <a:picLocks noChangeAspect="1"/>
          </p:cNvPicPr>
          <p:nvPr/>
        </p:nvPicPr>
        <p:blipFill>
          <a:blip r:embed="rId3"/>
          <a:stretch>
            <a:fillRect/>
          </a:stretch>
        </p:blipFill>
        <p:spPr>
          <a:xfrm>
            <a:off x="8292668" y="2261297"/>
            <a:ext cx="3217926" cy="2536626"/>
          </a:xfrm>
          <a:prstGeom prst="rect">
            <a:avLst/>
          </a:prstGeom>
        </p:spPr>
      </p:pic>
      <p:sp>
        <p:nvSpPr>
          <p:cNvPr id="7" name="テキスト ボックス 6">
            <a:extLst>
              <a:ext uri="{FF2B5EF4-FFF2-40B4-BE49-F238E27FC236}">
                <a16:creationId xmlns:a16="http://schemas.microsoft.com/office/drawing/2014/main" id="{C88DF6DB-F830-A763-F561-6CF435478859}"/>
              </a:ext>
            </a:extLst>
          </p:cNvPr>
          <p:cNvSpPr txBox="1"/>
          <p:nvPr/>
        </p:nvSpPr>
        <p:spPr>
          <a:xfrm>
            <a:off x="605151" y="4608712"/>
            <a:ext cx="10984318" cy="1815882"/>
          </a:xfrm>
          <a:prstGeom prst="rect">
            <a:avLst/>
          </a:prstGeom>
          <a:noFill/>
        </p:spPr>
        <p:txBody>
          <a:bodyPr wrap="square">
            <a:spAutoFit/>
          </a:bodyPr>
          <a:lstStyle/>
          <a:p>
            <a:r>
              <a:rPr lang="en-US" altLang="ja-JP" sz="1800" kern="0" dirty="0">
                <a:solidFill>
                  <a:schemeClr val="tx1">
                    <a:lumMod val="75000"/>
                    <a:lumOff val="25000"/>
                  </a:schemeClr>
                </a:solidFill>
                <a:latin typeface="+mn-ea"/>
              </a:rPr>
              <a:t>DA-Fusion</a:t>
            </a:r>
            <a:r>
              <a:rPr lang="ja-JP" altLang="en-US" sz="1800" kern="0" dirty="0">
                <a:solidFill>
                  <a:schemeClr val="tx1">
                    <a:lumMod val="75000"/>
                    <a:lumOff val="25000"/>
                  </a:schemeClr>
                </a:solidFill>
                <a:latin typeface="+mn-ea"/>
              </a:rPr>
              <a:t>の特徴としては、以下の</a:t>
            </a:r>
            <a:r>
              <a:rPr lang="en-US" altLang="ja-JP" sz="1800" kern="0" dirty="0">
                <a:solidFill>
                  <a:schemeClr val="tx1">
                    <a:lumMod val="75000"/>
                    <a:lumOff val="25000"/>
                  </a:schemeClr>
                </a:solidFill>
                <a:latin typeface="+mn-ea"/>
              </a:rPr>
              <a:t>3</a:t>
            </a:r>
            <a:r>
              <a:rPr lang="ja-JP" altLang="en-US" sz="1800" kern="0" dirty="0">
                <a:solidFill>
                  <a:schemeClr val="tx1">
                    <a:lumMod val="75000"/>
                    <a:lumOff val="25000"/>
                  </a:schemeClr>
                </a:solidFill>
                <a:latin typeface="+mn-ea"/>
              </a:rPr>
              <a:t>点が挙げられる。</a:t>
            </a:r>
            <a:endParaRPr lang="en-US" altLang="ja-JP" sz="1800" kern="0" dirty="0">
              <a:solidFill>
                <a:schemeClr val="tx1">
                  <a:lumMod val="75000"/>
                  <a:lumOff val="25000"/>
                </a:schemeClr>
              </a:solidFill>
              <a:latin typeface="+mn-ea"/>
            </a:endParaRPr>
          </a:p>
          <a:p>
            <a:pPr marL="342900" indent="-342900">
              <a:buFont typeface="+mj-lt"/>
              <a:buAutoNum type="arabicPeriod"/>
            </a:pPr>
            <a:r>
              <a:rPr lang="en-US" altLang="ja-JP" sz="1600" kern="0" dirty="0">
                <a:solidFill>
                  <a:schemeClr val="tx1">
                    <a:lumMod val="75000"/>
                    <a:lumOff val="25000"/>
                  </a:schemeClr>
                </a:solidFill>
                <a:latin typeface="+mn-ea"/>
                <a:ea typeface="+mn-ea"/>
              </a:rPr>
              <a:t>Diffusion</a:t>
            </a:r>
            <a:r>
              <a:rPr lang="ja-JP" altLang="en-US" sz="1600" kern="0" dirty="0">
                <a:solidFill>
                  <a:schemeClr val="tx1">
                    <a:lumMod val="75000"/>
                    <a:lumOff val="25000"/>
                  </a:schemeClr>
                </a:solidFill>
                <a:latin typeface="+mn-ea"/>
                <a:ea typeface="+mn-ea"/>
              </a:rPr>
              <a:t>モデルが学習した語彙の範囲内のクラス／コンテンツだけでなく、古典的なデータ拡張と同じように全ての画像に対して適用可能。</a:t>
            </a:r>
            <a:endParaRPr lang="en-US" altLang="ja-JP" sz="1600" kern="0" dirty="0">
              <a:solidFill>
                <a:schemeClr val="tx1">
                  <a:lumMod val="75000"/>
                  <a:lumOff val="25000"/>
                </a:schemeClr>
              </a:solidFill>
              <a:latin typeface="+mn-ea"/>
              <a:ea typeface="+mn-ea"/>
            </a:endParaRPr>
          </a:p>
          <a:p>
            <a:pPr marL="342900" indent="-342900">
              <a:buFont typeface="+mj-lt"/>
              <a:buAutoNum type="arabicPeriod"/>
            </a:pPr>
            <a:r>
              <a:rPr lang="ja-JP" altLang="en-US" sz="1600" kern="0" dirty="0">
                <a:solidFill>
                  <a:schemeClr val="tx1">
                    <a:lumMod val="75000"/>
                    <a:lumOff val="25000"/>
                  </a:schemeClr>
                </a:solidFill>
                <a:latin typeface="+mn-ea"/>
                <a:ea typeface="+mn-ea"/>
              </a:rPr>
              <a:t>データセット固有のパラメータ調整を最小限に抑えてすぐに使用可能。</a:t>
            </a:r>
            <a:endParaRPr lang="en-US" altLang="ja-JP" sz="1600" kern="0" dirty="0">
              <a:solidFill>
                <a:schemeClr val="tx1">
                  <a:lumMod val="75000"/>
                  <a:lumOff val="25000"/>
                </a:schemeClr>
              </a:solidFill>
              <a:latin typeface="+mn-ea"/>
              <a:ea typeface="+mn-ea"/>
            </a:endParaRPr>
          </a:p>
          <a:p>
            <a:pPr marL="342900" indent="-342900">
              <a:buFont typeface="+mj-lt"/>
              <a:buAutoNum type="arabicPeriod"/>
            </a:pPr>
            <a:r>
              <a:rPr lang="ja-JP" altLang="en-US" sz="1600" kern="0" dirty="0">
                <a:solidFill>
                  <a:schemeClr val="tx1">
                    <a:lumMod val="75000"/>
                    <a:lumOff val="25000"/>
                  </a:schemeClr>
                </a:solidFill>
                <a:latin typeface="+mn-ea"/>
                <a:ea typeface="+mn-ea"/>
              </a:rPr>
              <a:t>実データと合成データのバランスを効果的に</a:t>
            </a:r>
            <a:r>
              <a:rPr lang="ja-JP" altLang="en-US" sz="1600" kern="0" dirty="0">
                <a:solidFill>
                  <a:schemeClr val="tx1">
                    <a:lumMod val="75000"/>
                    <a:lumOff val="25000"/>
                  </a:schemeClr>
                </a:solidFill>
                <a:latin typeface="+mn-ea"/>
              </a:rPr>
              <a:t>自動調整可能。</a:t>
            </a:r>
            <a:endParaRPr lang="en-US" altLang="ja-JP" sz="1600" kern="0" dirty="0">
              <a:solidFill>
                <a:schemeClr val="tx1">
                  <a:lumMod val="75000"/>
                  <a:lumOff val="25000"/>
                </a:schemeClr>
              </a:solidFill>
              <a:latin typeface="+mn-ea"/>
            </a:endParaRPr>
          </a:p>
          <a:p>
            <a:endParaRPr lang="en-US" altLang="ja-JP" sz="1050" kern="0" dirty="0">
              <a:solidFill>
                <a:schemeClr val="tx1">
                  <a:lumMod val="75000"/>
                  <a:lumOff val="25000"/>
                </a:schemeClr>
              </a:solidFill>
              <a:latin typeface="+mn-ea"/>
            </a:endParaRPr>
          </a:p>
          <a:p>
            <a:r>
              <a:rPr lang="en-US" altLang="ja-JP" sz="1800" kern="0" dirty="0">
                <a:solidFill>
                  <a:schemeClr val="tx1">
                    <a:lumMod val="75000"/>
                    <a:lumOff val="25000"/>
                  </a:schemeClr>
                </a:solidFill>
                <a:latin typeface="+mn-ea"/>
                <a:ea typeface="+mn-ea"/>
              </a:rPr>
              <a:t>Few-shot</a:t>
            </a:r>
            <a:r>
              <a:rPr lang="ja-JP" altLang="en-US" sz="1800" kern="0" dirty="0">
                <a:solidFill>
                  <a:schemeClr val="tx1">
                    <a:lumMod val="75000"/>
                    <a:lumOff val="25000"/>
                  </a:schemeClr>
                </a:solidFill>
                <a:latin typeface="+mn-ea"/>
                <a:ea typeface="+mn-ea"/>
              </a:rPr>
              <a:t>学習タスクに適用し、精度向上することを確認。</a:t>
            </a:r>
            <a:endParaRPr lang="en-US" altLang="ja-JP" sz="1800" kern="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45173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572F352-8771-FAED-EA4B-373FBBF61B1A}"/>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kumimoji="1" lang="en-US" altLang="ja-JP" sz="2400" b="1" dirty="0"/>
              <a:t>Effective Data Augmentation With Diffusion Models(2023)</a:t>
            </a:r>
            <a:endParaRPr lang="en-US" altLang="ja-JP" sz="2000" b="1" kern="0" dirty="0">
              <a:solidFill>
                <a:schemeClr val="tx1">
                  <a:lumMod val="75000"/>
                  <a:lumOff val="25000"/>
                </a:schemeClr>
              </a:solidFill>
              <a:latin typeface="+mn-ea"/>
              <a:ea typeface="+mn-ea"/>
            </a:endParaRPr>
          </a:p>
          <a:p>
            <a:pPr defTabSz="914400">
              <a:lnSpc>
                <a:spcPct val="110000"/>
              </a:lnSpc>
            </a:pPr>
            <a:r>
              <a:rPr lang="en-US" altLang="ja-JP" sz="1400" dirty="0">
                <a:latin typeface="+mn-ea"/>
                <a:ea typeface="+mn-ea"/>
              </a:rPr>
              <a:t>Brandon </a:t>
            </a:r>
            <a:r>
              <a:rPr lang="en-US" altLang="ja-JP" sz="1400" dirty="0" err="1">
                <a:latin typeface="+mn-ea"/>
                <a:ea typeface="+mn-ea"/>
              </a:rPr>
              <a:t>Trabucco</a:t>
            </a:r>
            <a:r>
              <a:rPr lang="en-US" altLang="ja-JP" sz="1400" dirty="0">
                <a:latin typeface="+mn-ea"/>
                <a:ea typeface="+mn-ea"/>
              </a:rPr>
              <a:t>, Kyle </a:t>
            </a:r>
            <a:r>
              <a:rPr lang="en-US" altLang="ja-JP" sz="1400" dirty="0" err="1">
                <a:latin typeface="+mn-ea"/>
                <a:ea typeface="+mn-ea"/>
              </a:rPr>
              <a:t>DohertyMax</a:t>
            </a:r>
            <a:r>
              <a:rPr lang="en-US" altLang="ja-JP" sz="1400" dirty="0">
                <a:latin typeface="+mn-ea"/>
                <a:ea typeface="+mn-ea"/>
              </a:rPr>
              <a:t> GurinasTsai2 , Ruslan </a:t>
            </a:r>
            <a:r>
              <a:rPr lang="en-US" altLang="ja-JP" sz="1400" dirty="0" err="1">
                <a:latin typeface="+mn-ea"/>
                <a:ea typeface="+mn-ea"/>
              </a:rPr>
              <a:t>Salakhutdinov</a:t>
            </a:r>
            <a:endParaRPr lang="en-US" altLang="ja-JP" sz="2000" kern="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基本情報</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4</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464403756"/>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概要</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aphicFrame>
        <p:nvGraphicFramePr>
          <p:cNvPr id="5" name="表 4">
            <a:extLst>
              <a:ext uri="{FF2B5EF4-FFF2-40B4-BE49-F238E27FC236}">
                <a16:creationId xmlns:a16="http://schemas.microsoft.com/office/drawing/2014/main" id="{74A5E0D9-7F2E-0275-0FF5-565A316B2563}"/>
              </a:ext>
            </a:extLst>
          </p:cNvPr>
          <p:cNvGraphicFramePr>
            <a:graphicFrameLocks noGrp="1"/>
          </p:cNvGraphicFramePr>
          <p:nvPr>
            <p:extLst>
              <p:ext uri="{D42A27DB-BD31-4B8C-83A1-F6EECF244321}">
                <p14:modId xmlns:p14="http://schemas.microsoft.com/office/powerpoint/2010/main" val="1917653200"/>
              </p:ext>
            </p:extLst>
          </p:nvPr>
        </p:nvGraphicFramePr>
        <p:xfrm>
          <a:off x="908704" y="3130427"/>
          <a:ext cx="10445761" cy="1808060"/>
        </p:xfrm>
        <a:graphic>
          <a:graphicData uri="http://schemas.openxmlformats.org/drawingml/2006/table">
            <a:tbl>
              <a:tblPr bandRow="1">
                <a:tableStyleId>{5940675A-B579-460E-94D1-54222C63F5DA}</a:tableStyleId>
              </a:tblPr>
              <a:tblGrid>
                <a:gridCol w="2043430">
                  <a:extLst>
                    <a:ext uri="{9D8B030D-6E8A-4147-A177-3AD203B41FA5}">
                      <a16:colId xmlns:a16="http://schemas.microsoft.com/office/drawing/2014/main" val="2231672995"/>
                    </a:ext>
                  </a:extLst>
                </a:gridCol>
                <a:gridCol w="8402331">
                  <a:extLst>
                    <a:ext uri="{9D8B030D-6E8A-4147-A177-3AD203B41FA5}">
                      <a16:colId xmlns:a16="http://schemas.microsoft.com/office/drawing/2014/main" val="2633054024"/>
                    </a:ext>
                  </a:extLst>
                </a:gridCol>
              </a:tblGrid>
              <a:tr h="452015">
                <a:tc>
                  <a:txBody>
                    <a:bodyPr/>
                    <a:lstStyle/>
                    <a:p>
                      <a:pPr algn="l"/>
                      <a:r>
                        <a:rPr kumimoji="1" lang="ja-JP" altLang="en-US" sz="2000" b="1" dirty="0">
                          <a:solidFill>
                            <a:schemeClr val="bg1"/>
                          </a:solidFill>
                        </a:rPr>
                        <a:t>論文</a:t>
                      </a:r>
                      <a:r>
                        <a:rPr kumimoji="1" lang="en-US" altLang="ja-JP" sz="2000" b="1" dirty="0">
                          <a:solidFill>
                            <a:schemeClr val="bg1"/>
                          </a:solidFill>
                        </a:rPr>
                        <a:t>URL</a:t>
                      </a:r>
                      <a:endParaRPr kumimoji="1" lang="ja-JP" altLang="en-US" sz="2000" b="1" dirty="0">
                        <a:solidFill>
                          <a:schemeClr val="bg1"/>
                        </a:solidFill>
                      </a:endParaRPr>
                    </a:p>
                  </a:txBody>
                  <a:tcPr anchor="ctr">
                    <a:solidFill>
                      <a:srgbClr val="002060"/>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US" altLang="ja-JP" sz="2000" dirty="0">
                          <a:hlinkClick r:id="rId3"/>
                        </a:rPr>
                        <a:t>https://arxiv.org/pdf/2302.07944.pdf</a:t>
                      </a:r>
                      <a:endParaRPr lang="en-US" altLang="ja-JP" sz="2000" kern="0" dirty="0">
                        <a:solidFill>
                          <a:schemeClr val="tx1">
                            <a:lumMod val="75000"/>
                            <a:lumOff val="25000"/>
                          </a:schemeClr>
                        </a:solidFill>
                      </a:endParaRPr>
                    </a:p>
                  </a:txBody>
                  <a:tcPr anchor="ctr"/>
                </a:tc>
                <a:extLst>
                  <a:ext uri="{0D108BD9-81ED-4DB2-BD59-A6C34878D82A}">
                    <a16:rowId xmlns:a16="http://schemas.microsoft.com/office/drawing/2014/main" val="2091226355"/>
                  </a:ext>
                </a:extLst>
              </a:tr>
              <a:tr h="452015">
                <a:tc>
                  <a:txBody>
                    <a:bodyPr/>
                    <a:lstStyle/>
                    <a:p>
                      <a:pPr algn="l"/>
                      <a:r>
                        <a:rPr kumimoji="1" lang="ja-JP" altLang="en-US" sz="2000" b="1" dirty="0">
                          <a:solidFill>
                            <a:schemeClr val="bg1"/>
                          </a:solidFill>
                        </a:rPr>
                        <a:t>被引用数</a:t>
                      </a:r>
                    </a:p>
                  </a:txBody>
                  <a:tcPr anchor="ctr">
                    <a:solidFill>
                      <a:srgbClr val="002060"/>
                    </a:solidFill>
                  </a:tcPr>
                </a:tc>
                <a:tc>
                  <a:txBody>
                    <a:bodyPr/>
                    <a:lstStyle/>
                    <a:p>
                      <a:r>
                        <a:rPr kumimoji="1" lang="en-US" altLang="ja-JP" sz="2000" dirty="0"/>
                        <a:t>45</a:t>
                      </a:r>
                      <a:r>
                        <a:rPr kumimoji="1" lang="ja-JP" altLang="en-US" sz="2000" dirty="0"/>
                        <a:t>件</a:t>
                      </a:r>
                    </a:p>
                  </a:txBody>
                  <a:tcPr anchor="ctr"/>
                </a:tc>
                <a:extLst>
                  <a:ext uri="{0D108BD9-81ED-4DB2-BD59-A6C34878D82A}">
                    <a16:rowId xmlns:a16="http://schemas.microsoft.com/office/drawing/2014/main" val="2823167107"/>
                  </a:ext>
                </a:extLst>
              </a:tr>
              <a:tr h="452015">
                <a:tc>
                  <a:txBody>
                    <a:bodyPr/>
                    <a:lstStyle/>
                    <a:p>
                      <a:pPr algn="l"/>
                      <a:r>
                        <a:rPr kumimoji="1" lang="en-US" altLang="ja-JP" sz="2000" b="1" dirty="0" err="1">
                          <a:solidFill>
                            <a:schemeClr val="bg1"/>
                          </a:solidFill>
                        </a:rPr>
                        <a:t>Github</a:t>
                      </a:r>
                      <a:r>
                        <a:rPr kumimoji="1" lang="en-US" altLang="ja-JP" sz="2000" b="1" dirty="0">
                          <a:solidFill>
                            <a:schemeClr val="bg1"/>
                          </a:solidFill>
                        </a:rPr>
                        <a:t> URL</a:t>
                      </a:r>
                      <a:endParaRPr kumimoji="1" lang="ja-JP" altLang="en-US" sz="2000" b="1" dirty="0">
                        <a:solidFill>
                          <a:schemeClr val="bg1"/>
                        </a:solidFill>
                      </a:endParaRPr>
                    </a:p>
                  </a:txBody>
                  <a:tcPr anchor="ctr">
                    <a:solidFill>
                      <a:srgbClr val="002060"/>
                    </a:solidFill>
                  </a:tcPr>
                </a:tc>
                <a:tc>
                  <a:txBody>
                    <a:bodyPr/>
                    <a:lstStyle/>
                    <a:p>
                      <a:r>
                        <a:rPr lang="en-US" altLang="ja-JP" sz="2000" b="0" u="none" strike="noStrike" dirty="0">
                          <a:solidFill>
                            <a:srgbClr val="000000"/>
                          </a:solidFill>
                          <a:effectLst/>
                          <a:hlinkClick r:id="rId4"/>
                        </a:rPr>
                        <a:t>https://github.com/brandontrabucco/da-fusion</a:t>
                      </a:r>
                      <a:endParaRPr kumimoji="1" lang="ja-JP" altLang="en-US" sz="2000" dirty="0"/>
                    </a:p>
                  </a:txBody>
                  <a:tcPr anchor="ctr"/>
                </a:tc>
                <a:extLst>
                  <a:ext uri="{0D108BD9-81ED-4DB2-BD59-A6C34878D82A}">
                    <a16:rowId xmlns:a16="http://schemas.microsoft.com/office/drawing/2014/main" val="2813915110"/>
                  </a:ext>
                </a:extLst>
              </a:tr>
              <a:tr h="452015">
                <a:tc>
                  <a:txBody>
                    <a:bodyPr/>
                    <a:lstStyle/>
                    <a:p>
                      <a:pPr algn="l"/>
                      <a:r>
                        <a:rPr kumimoji="1" lang="en-US" altLang="ja-JP" sz="2000" b="1" dirty="0">
                          <a:solidFill>
                            <a:schemeClr val="bg1"/>
                          </a:solidFill>
                        </a:rPr>
                        <a:t>OSS</a:t>
                      </a:r>
                      <a:r>
                        <a:rPr kumimoji="1" lang="ja-JP" altLang="en-US" sz="2000" b="1" dirty="0">
                          <a:solidFill>
                            <a:schemeClr val="bg1"/>
                          </a:solidFill>
                        </a:rPr>
                        <a:t>ライセンス</a:t>
                      </a:r>
                    </a:p>
                  </a:txBody>
                  <a:tcPr anchor="ctr">
                    <a:solidFill>
                      <a:srgbClr val="002060"/>
                    </a:solidFill>
                  </a:tcPr>
                </a:tc>
                <a:tc>
                  <a:txBody>
                    <a:bodyPr/>
                    <a:lstStyle/>
                    <a:p>
                      <a:r>
                        <a:rPr kumimoji="1" lang="en-US" altLang="ja-JP" sz="2000" dirty="0"/>
                        <a:t>MIT </a:t>
                      </a:r>
                      <a:r>
                        <a:rPr kumimoji="1" lang="en-US" altLang="ja-JP" sz="2000" dirty="0" err="1"/>
                        <a:t>Lisence</a:t>
                      </a:r>
                      <a:endParaRPr kumimoji="1" lang="ja-JP" altLang="en-US" sz="2000" dirty="0"/>
                    </a:p>
                  </a:txBody>
                  <a:tcPr anchor="ctr"/>
                </a:tc>
                <a:extLst>
                  <a:ext uri="{0D108BD9-81ED-4DB2-BD59-A6C34878D82A}">
                    <a16:rowId xmlns:a16="http://schemas.microsoft.com/office/drawing/2014/main" val="4003331719"/>
                  </a:ext>
                </a:extLst>
              </a:tr>
            </a:tbl>
          </a:graphicData>
        </a:graphic>
      </p:graphicFrame>
    </p:spTree>
    <p:extLst>
      <p:ext uri="{BB962C8B-B14F-4D97-AF65-F5344CB8AC3E}">
        <p14:creationId xmlns:p14="http://schemas.microsoft.com/office/powerpoint/2010/main" val="353787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75947FD8-63FE-3DED-B2AD-2FDC36245EF9}"/>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endParaRPr lang="en-US" altLang="ja-JP" sz="2000" kern="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5</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614874125"/>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アルゴリズム概要</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30" name="図 29">
            <a:extLst>
              <a:ext uri="{FF2B5EF4-FFF2-40B4-BE49-F238E27FC236}">
                <a16:creationId xmlns:a16="http://schemas.microsoft.com/office/drawing/2014/main" id="{7EC959C2-2B17-F97E-303A-417640DC4FCE}"/>
              </a:ext>
            </a:extLst>
          </p:cNvPr>
          <p:cNvPicPr>
            <a:picLocks noChangeAspect="1"/>
          </p:cNvPicPr>
          <p:nvPr/>
        </p:nvPicPr>
        <p:blipFill>
          <a:blip r:embed="rId3"/>
          <a:stretch>
            <a:fillRect/>
          </a:stretch>
        </p:blipFill>
        <p:spPr>
          <a:xfrm>
            <a:off x="2228849" y="2352604"/>
            <a:ext cx="4486665" cy="2524217"/>
          </a:xfrm>
          <a:prstGeom prst="rect">
            <a:avLst/>
          </a:prstGeom>
        </p:spPr>
      </p:pic>
      <p:sp>
        <p:nvSpPr>
          <p:cNvPr id="31" name="四角形: 角を丸くする 30">
            <a:extLst>
              <a:ext uri="{FF2B5EF4-FFF2-40B4-BE49-F238E27FC236}">
                <a16:creationId xmlns:a16="http://schemas.microsoft.com/office/drawing/2014/main" id="{8FB32718-4754-0349-5C9C-F25401E1D0EC}"/>
              </a:ext>
            </a:extLst>
          </p:cNvPr>
          <p:cNvSpPr/>
          <p:nvPr/>
        </p:nvSpPr>
        <p:spPr>
          <a:xfrm>
            <a:off x="3042695" y="2312387"/>
            <a:ext cx="3507307" cy="116724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2" name="四角形: 角を丸くする 31">
            <a:extLst>
              <a:ext uri="{FF2B5EF4-FFF2-40B4-BE49-F238E27FC236}">
                <a16:creationId xmlns:a16="http://schemas.microsoft.com/office/drawing/2014/main" id="{D842B334-9461-1A4A-F29C-2045C02B4555}"/>
              </a:ext>
            </a:extLst>
          </p:cNvPr>
          <p:cNvSpPr/>
          <p:nvPr/>
        </p:nvSpPr>
        <p:spPr>
          <a:xfrm>
            <a:off x="2294467" y="3561087"/>
            <a:ext cx="2857543" cy="131573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4" name="図 33">
            <a:extLst>
              <a:ext uri="{FF2B5EF4-FFF2-40B4-BE49-F238E27FC236}">
                <a16:creationId xmlns:a16="http://schemas.microsoft.com/office/drawing/2014/main" id="{B84817A0-173F-2029-9658-8DB5D86FC3DF}"/>
              </a:ext>
            </a:extLst>
          </p:cNvPr>
          <p:cNvPicPr>
            <a:picLocks noChangeAspect="1"/>
          </p:cNvPicPr>
          <p:nvPr/>
        </p:nvPicPr>
        <p:blipFill>
          <a:blip r:embed="rId4"/>
          <a:stretch>
            <a:fillRect/>
          </a:stretch>
        </p:blipFill>
        <p:spPr>
          <a:xfrm>
            <a:off x="7320491" y="2352604"/>
            <a:ext cx="2319107" cy="2564473"/>
          </a:xfrm>
          <a:prstGeom prst="rect">
            <a:avLst/>
          </a:prstGeom>
        </p:spPr>
      </p:pic>
      <p:sp>
        <p:nvSpPr>
          <p:cNvPr id="35" name="四角形: 角を丸くする 34">
            <a:extLst>
              <a:ext uri="{FF2B5EF4-FFF2-40B4-BE49-F238E27FC236}">
                <a16:creationId xmlns:a16="http://schemas.microsoft.com/office/drawing/2014/main" id="{0CD9AAE0-16B4-632D-174C-07BD6C310FAB}"/>
              </a:ext>
            </a:extLst>
          </p:cNvPr>
          <p:cNvSpPr/>
          <p:nvPr/>
        </p:nvSpPr>
        <p:spPr>
          <a:xfrm>
            <a:off x="7458063" y="2382030"/>
            <a:ext cx="2181534" cy="261736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テキスト ボックス 35">
            <a:extLst>
              <a:ext uri="{FF2B5EF4-FFF2-40B4-BE49-F238E27FC236}">
                <a16:creationId xmlns:a16="http://schemas.microsoft.com/office/drawing/2014/main" id="{14DE67D4-F93D-DF75-04EB-004962731ABB}"/>
              </a:ext>
            </a:extLst>
          </p:cNvPr>
          <p:cNvSpPr txBox="1"/>
          <p:nvPr/>
        </p:nvSpPr>
        <p:spPr>
          <a:xfrm>
            <a:off x="1193088" y="5610502"/>
            <a:ext cx="9876993" cy="923330"/>
          </a:xfrm>
          <a:prstGeom prst="rect">
            <a:avLst/>
          </a:prstGeom>
          <a:noFill/>
        </p:spPr>
        <p:txBody>
          <a:bodyPr wrap="square" rtlCol="0">
            <a:spAutoFit/>
          </a:bodyPr>
          <a:lstStyle/>
          <a:p>
            <a:pPr marL="342900" indent="-342900">
              <a:buFont typeface="+mj-lt"/>
              <a:buAutoNum type="arabicPeriod"/>
            </a:pPr>
            <a:r>
              <a:rPr kumimoji="1" lang="ja-JP" altLang="en-US" sz="1800" b="1" dirty="0">
                <a:solidFill>
                  <a:srgbClr val="00B0F0"/>
                </a:solidFill>
                <a:latin typeface="+mn-ea"/>
              </a:rPr>
              <a:t>データセットに応じた言語ベクトルの最適化</a:t>
            </a:r>
            <a:r>
              <a:rPr kumimoji="1" lang="en-US" altLang="ja-JP" sz="1800" b="1" dirty="0">
                <a:solidFill>
                  <a:srgbClr val="00B0F0"/>
                </a:solidFill>
                <a:latin typeface="+mn-ea"/>
              </a:rPr>
              <a:t>(Diffusion</a:t>
            </a:r>
            <a:r>
              <a:rPr kumimoji="1" lang="ja-JP" altLang="en-US" sz="1800" b="1" dirty="0">
                <a:solidFill>
                  <a:srgbClr val="00B0F0"/>
                </a:solidFill>
                <a:latin typeface="+mn-ea"/>
              </a:rPr>
              <a:t>モデルの学習データの漏洩防止</a:t>
            </a:r>
            <a:r>
              <a:rPr kumimoji="1" lang="en-US" altLang="ja-JP" sz="1800" b="1" dirty="0">
                <a:solidFill>
                  <a:srgbClr val="00B0F0"/>
                </a:solidFill>
                <a:latin typeface="+mn-ea"/>
              </a:rPr>
              <a:t>)</a:t>
            </a:r>
            <a:endParaRPr kumimoji="1" lang="en-US" altLang="ja-JP" sz="1800" b="1" dirty="0">
              <a:solidFill>
                <a:srgbClr val="FF0000"/>
              </a:solidFill>
              <a:latin typeface="+mn-ea"/>
            </a:endParaRPr>
          </a:p>
          <a:p>
            <a:pPr marL="342900" indent="-342900">
              <a:buFont typeface="+mj-lt"/>
              <a:buAutoNum type="arabicPeriod"/>
            </a:pPr>
            <a:r>
              <a:rPr lang="en-US" altLang="ja-JP" sz="1800" b="1" dirty="0">
                <a:solidFill>
                  <a:srgbClr val="FF0000"/>
                </a:solidFill>
                <a:latin typeface="+mn-ea"/>
              </a:rPr>
              <a:t>Diffusion</a:t>
            </a:r>
            <a:r>
              <a:rPr lang="ja-JP" altLang="en-US" sz="1800" b="1" dirty="0">
                <a:solidFill>
                  <a:srgbClr val="FF0000"/>
                </a:solidFill>
                <a:latin typeface="+mn-ea"/>
              </a:rPr>
              <a:t>モデルを使用した画像編集</a:t>
            </a:r>
            <a:endParaRPr lang="en-US" altLang="ja-JP" sz="1800" b="1" dirty="0">
              <a:solidFill>
                <a:srgbClr val="FF0000"/>
              </a:solidFill>
              <a:latin typeface="+mn-ea"/>
            </a:endParaRPr>
          </a:p>
          <a:p>
            <a:pPr marL="342900" indent="-342900">
              <a:buFont typeface="+mj-lt"/>
              <a:buAutoNum type="arabicPeriod"/>
            </a:pPr>
            <a:r>
              <a:rPr lang="ja-JP" altLang="en-US" sz="1800" b="1" dirty="0">
                <a:solidFill>
                  <a:srgbClr val="00B050"/>
                </a:solidFill>
                <a:latin typeface="+mn-ea"/>
              </a:rPr>
              <a:t>既存のオーグメンテーションとの組み合わせ</a:t>
            </a:r>
            <a:endParaRPr kumimoji="1" lang="ja-JP" altLang="en-US" sz="1800" b="1" dirty="0">
              <a:solidFill>
                <a:srgbClr val="00B050"/>
              </a:solidFill>
              <a:latin typeface="+mn-ea"/>
            </a:endParaRPr>
          </a:p>
        </p:txBody>
      </p:sp>
      <p:sp>
        <p:nvSpPr>
          <p:cNvPr id="38" name="吹き出し: 折線 37">
            <a:extLst>
              <a:ext uri="{FF2B5EF4-FFF2-40B4-BE49-F238E27FC236}">
                <a16:creationId xmlns:a16="http://schemas.microsoft.com/office/drawing/2014/main" id="{65C7CD60-7406-58C8-753B-FBC203E4D632}"/>
              </a:ext>
            </a:extLst>
          </p:cNvPr>
          <p:cNvSpPr/>
          <p:nvPr/>
        </p:nvSpPr>
        <p:spPr>
          <a:xfrm>
            <a:off x="631197" y="4982631"/>
            <a:ext cx="3245677" cy="490209"/>
          </a:xfrm>
          <a:prstGeom prst="borderCallout2">
            <a:avLst>
              <a:gd name="adj1" fmla="val 44009"/>
              <a:gd name="adj2" fmla="val 100227"/>
              <a:gd name="adj3" fmla="val 26522"/>
              <a:gd name="adj4" fmla="val 111389"/>
              <a:gd name="adj5" fmla="val -19411"/>
              <a:gd name="adj6" fmla="val 114642"/>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クラスや画像に応じて最適化した言語ベクトルをプロンプトとして</a:t>
            </a:r>
            <a:r>
              <a:rPr lang="ja-JP" altLang="en-US" sz="1200" dirty="0">
                <a:solidFill>
                  <a:schemeClr val="tx1"/>
                </a:solidFill>
              </a:rPr>
              <a:t>生成し、入力する。</a:t>
            </a:r>
            <a:endParaRPr kumimoji="1" lang="ja-JP" altLang="en-US" sz="1200" dirty="0">
              <a:solidFill>
                <a:schemeClr val="tx1"/>
              </a:solidFill>
            </a:endParaRPr>
          </a:p>
        </p:txBody>
      </p:sp>
      <p:sp>
        <p:nvSpPr>
          <p:cNvPr id="39" name="吹き出し: 折線 38">
            <a:extLst>
              <a:ext uri="{FF2B5EF4-FFF2-40B4-BE49-F238E27FC236}">
                <a16:creationId xmlns:a16="http://schemas.microsoft.com/office/drawing/2014/main" id="{29F2CD59-2C39-11BF-59D0-2C0F4D842082}"/>
              </a:ext>
            </a:extLst>
          </p:cNvPr>
          <p:cNvSpPr/>
          <p:nvPr/>
        </p:nvSpPr>
        <p:spPr>
          <a:xfrm>
            <a:off x="631197" y="1870474"/>
            <a:ext cx="2246059" cy="617838"/>
          </a:xfrm>
          <a:prstGeom prst="borderCallout2">
            <a:avLst>
              <a:gd name="adj1" fmla="val 73743"/>
              <a:gd name="adj2" fmla="val 144309"/>
              <a:gd name="adj3" fmla="val 53660"/>
              <a:gd name="adj4" fmla="val 130984"/>
              <a:gd name="adj5" fmla="val 56152"/>
              <a:gd name="adj6" fmla="val 99228"/>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ysClr val="windowText" lastClr="000000"/>
                </a:solidFill>
              </a:rPr>
              <a:t>M</a:t>
            </a:r>
            <a:r>
              <a:rPr kumimoji="1" lang="ja-JP" altLang="en-US" sz="1200" dirty="0">
                <a:solidFill>
                  <a:sysClr val="windowText" lastClr="000000"/>
                </a:solidFill>
              </a:rPr>
              <a:t>個のパターンのオーグメンテーションを</a:t>
            </a:r>
            <a:r>
              <a:rPr lang="en-US" altLang="ja-JP" sz="1200" dirty="0">
                <a:solidFill>
                  <a:sysClr val="windowText" lastClr="000000"/>
                </a:solidFill>
              </a:rPr>
              <a:t>D</a:t>
            </a:r>
            <a:r>
              <a:rPr kumimoji="1" lang="en-US" altLang="ja-JP" sz="1200" dirty="0">
                <a:solidFill>
                  <a:sysClr val="windowText" lastClr="000000"/>
                </a:solidFill>
              </a:rPr>
              <a:t>iffusion</a:t>
            </a:r>
            <a:r>
              <a:rPr kumimoji="1" lang="ja-JP" altLang="en-US" sz="1200" dirty="0">
                <a:solidFill>
                  <a:sysClr val="windowText" lastClr="000000"/>
                </a:solidFill>
              </a:rPr>
              <a:t>モデルで行う</a:t>
            </a:r>
            <a:r>
              <a:rPr lang="ja-JP" altLang="en-US" sz="1200" dirty="0">
                <a:solidFill>
                  <a:sysClr val="windowText" lastClr="000000"/>
                </a:solidFill>
              </a:rPr>
              <a:t>。</a:t>
            </a:r>
            <a:endParaRPr kumimoji="1" lang="en-US" altLang="ja-JP" sz="1200" dirty="0">
              <a:solidFill>
                <a:sysClr val="windowText" lastClr="000000"/>
              </a:solidFill>
            </a:endParaRPr>
          </a:p>
        </p:txBody>
      </p:sp>
      <p:sp>
        <p:nvSpPr>
          <p:cNvPr id="40" name="吹き出し: 折線 39">
            <a:extLst>
              <a:ext uri="{FF2B5EF4-FFF2-40B4-BE49-F238E27FC236}">
                <a16:creationId xmlns:a16="http://schemas.microsoft.com/office/drawing/2014/main" id="{5827E6C6-C2C6-7DF9-D329-686D275E18B9}"/>
              </a:ext>
            </a:extLst>
          </p:cNvPr>
          <p:cNvSpPr/>
          <p:nvPr/>
        </p:nvSpPr>
        <p:spPr>
          <a:xfrm>
            <a:off x="9849756" y="1862560"/>
            <a:ext cx="1833437" cy="775567"/>
          </a:xfrm>
          <a:prstGeom prst="borderCallout2">
            <a:avLst>
              <a:gd name="adj1" fmla="val 69265"/>
              <a:gd name="adj2" fmla="val -24748"/>
              <a:gd name="adj3" fmla="val 56383"/>
              <a:gd name="adj4" fmla="val -10735"/>
              <a:gd name="adj5" fmla="val 56152"/>
              <a:gd name="adj6" fmla="val -430"/>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ysClr val="windowText" lastClr="000000"/>
                </a:solidFill>
              </a:rPr>
              <a:t>一定の割合で既存のオーグメンテーションと組み合わせる。</a:t>
            </a:r>
            <a:endParaRPr kumimoji="1" lang="en-US" altLang="ja-JP" sz="1200" dirty="0">
              <a:solidFill>
                <a:sysClr val="windowText" lastClr="000000"/>
              </a:solidFill>
            </a:endParaRPr>
          </a:p>
        </p:txBody>
      </p:sp>
      <p:cxnSp>
        <p:nvCxnSpPr>
          <p:cNvPr id="42" name="直線コネクタ 41">
            <a:extLst>
              <a:ext uri="{FF2B5EF4-FFF2-40B4-BE49-F238E27FC236}">
                <a16:creationId xmlns:a16="http://schemas.microsoft.com/office/drawing/2014/main" id="{38CE836F-11E2-B911-1BA4-CE1B352FCBE0}"/>
              </a:ext>
            </a:extLst>
          </p:cNvPr>
          <p:cNvCxnSpPr/>
          <p:nvPr/>
        </p:nvCxnSpPr>
        <p:spPr>
          <a:xfrm>
            <a:off x="7011116" y="1861273"/>
            <a:ext cx="0" cy="323671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9E8C4BD-44C7-B2CB-1071-F07E5F75C426}"/>
              </a:ext>
            </a:extLst>
          </p:cNvPr>
          <p:cNvSpPr txBox="1"/>
          <p:nvPr/>
        </p:nvSpPr>
        <p:spPr>
          <a:xfrm>
            <a:off x="3787612" y="1816862"/>
            <a:ext cx="2017472" cy="395365"/>
          </a:xfrm>
          <a:prstGeom prst="rect">
            <a:avLst/>
          </a:prstGeom>
          <a:noFill/>
        </p:spPr>
        <p:txBody>
          <a:bodyPr wrap="square" rtlCol="0">
            <a:spAutoFit/>
          </a:bodyPr>
          <a:lstStyle/>
          <a:p>
            <a:pPr algn="ctr"/>
            <a:r>
              <a:rPr kumimoji="1" lang="ja-JP" altLang="en-US" dirty="0"/>
              <a:t>上流プロセス</a:t>
            </a:r>
          </a:p>
        </p:txBody>
      </p:sp>
      <p:sp>
        <p:nvSpPr>
          <p:cNvPr id="44" name="テキスト ボックス 43">
            <a:extLst>
              <a:ext uri="{FF2B5EF4-FFF2-40B4-BE49-F238E27FC236}">
                <a16:creationId xmlns:a16="http://schemas.microsoft.com/office/drawing/2014/main" id="{B37510C1-22B5-EC34-50B8-29259DBC4671}"/>
              </a:ext>
            </a:extLst>
          </p:cNvPr>
          <p:cNvSpPr txBox="1"/>
          <p:nvPr/>
        </p:nvSpPr>
        <p:spPr>
          <a:xfrm>
            <a:off x="7540094" y="1814791"/>
            <a:ext cx="2017472" cy="395365"/>
          </a:xfrm>
          <a:prstGeom prst="rect">
            <a:avLst/>
          </a:prstGeom>
          <a:noFill/>
        </p:spPr>
        <p:txBody>
          <a:bodyPr wrap="square" rtlCol="0">
            <a:spAutoFit/>
          </a:bodyPr>
          <a:lstStyle/>
          <a:p>
            <a:pPr algn="ctr"/>
            <a:r>
              <a:rPr lang="ja-JP" altLang="en-US" dirty="0"/>
              <a:t>下流プロセス</a:t>
            </a:r>
            <a:endParaRPr kumimoji="1" lang="ja-JP" altLang="en-US" dirty="0"/>
          </a:p>
        </p:txBody>
      </p:sp>
    </p:spTree>
    <p:extLst>
      <p:ext uri="{BB962C8B-B14F-4D97-AF65-F5344CB8AC3E}">
        <p14:creationId xmlns:p14="http://schemas.microsoft.com/office/powerpoint/2010/main" val="271467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22B6A5C9-623F-237B-833D-9D71E7F81B1E}"/>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lang="en-US" altLang="ja-JP" sz="1800" kern="0" dirty="0">
                <a:solidFill>
                  <a:schemeClr val="tx1">
                    <a:lumMod val="75000"/>
                    <a:lumOff val="25000"/>
                  </a:schemeClr>
                </a:solidFill>
                <a:latin typeface="+mn-ea"/>
                <a:ea typeface="+mn-ea"/>
              </a:rPr>
              <a:t>Stable Diffusion</a:t>
            </a:r>
            <a:r>
              <a:rPr lang="ja-JP" altLang="en-US" sz="1800" kern="0" dirty="0">
                <a:solidFill>
                  <a:schemeClr val="tx1">
                    <a:lumMod val="75000"/>
                    <a:lumOff val="25000"/>
                  </a:schemeClr>
                </a:solidFill>
                <a:latin typeface="+mn-ea"/>
                <a:ea typeface="+mn-ea"/>
              </a:rPr>
              <a:t>のテキストプロンプトから画像生成する「</a:t>
            </a:r>
            <a:r>
              <a:rPr lang="en-US" altLang="ja-JP" sz="1800" kern="0" dirty="0">
                <a:solidFill>
                  <a:schemeClr val="tx1">
                    <a:lumMod val="75000"/>
                    <a:lumOff val="25000"/>
                  </a:schemeClr>
                </a:solidFill>
                <a:latin typeface="+mn-ea"/>
                <a:ea typeface="+mn-ea"/>
              </a:rPr>
              <a:t>Text-to-Image</a:t>
            </a:r>
            <a:r>
              <a:rPr lang="ja-JP" altLang="en-US" sz="1800" kern="0" dirty="0">
                <a:solidFill>
                  <a:schemeClr val="tx1">
                    <a:lumMod val="75000"/>
                    <a:lumOff val="25000"/>
                  </a:schemeClr>
                </a:solidFill>
                <a:latin typeface="+mn-ea"/>
                <a:ea typeface="+mn-ea"/>
              </a:rPr>
              <a:t>タスク」では、未学習のコンテンツを生成するのが困難である。そこで、</a:t>
            </a:r>
            <a:r>
              <a:rPr lang="en-US" altLang="ja-JP" sz="1800" kern="0" dirty="0" err="1">
                <a:solidFill>
                  <a:schemeClr val="tx1">
                    <a:lumMod val="75000"/>
                    <a:lumOff val="25000"/>
                  </a:schemeClr>
                </a:solidFill>
                <a:latin typeface="+mn-ea"/>
                <a:ea typeface="+mn-ea"/>
              </a:rPr>
              <a:t>Chenlin</a:t>
            </a:r>
            <a:r>
              <a:rPr lang="ja-JP" altLang="en-US" sz="1800" kern="0" dirty="0">
                <a:solidFill>
                  <a:schemeClr val="tx1">
                    <a:lumMod val="75000"/>
                    <a:lumOff val="25000"/>
                  </a:schemeClr>
                </a:solidFill>
                <a:latin typeface="+mn-ea"/>
                <a:ea typeface="+mn-ea"/>
              </a:rPr>
              <a:t>氏らが提案した「</a:t>
            </a:r>
            <a:r>
              <a:rPr lang="en-US" altLang="ja-JP" sz="1800" kern="0" dirty="0" err="1">
                <a:solidFill>
                  <a:schemeClr val="tx1">
                    <a:lumMod val="75000"/>
                    <a:lumOff val="25000"/>
                  </a:schemeClr>
                </a:solidFill>
                <a:latin typeface="+mn-ea"/>
                <a:ea typeface="+mn-ea"/>
              </a:rPr>
              <a:t>SDEdit</a:t>
            </a:r>
            <a:r>
              <a:rPr lang="ja-JP" altLang="en-US" sz="1800" kern="0" dirty="0">
                <a:solidFill>
                  <a:schemeClr val="tx1">
                    <a:lumMod val="75000"/>
                    <a:lumOff val="25000"/>
                  </a:schemeClr>
                </a:solidFill>
                <a:latin typeface="+mn-ea"/>
                <a:ea typeface="+mn-ea"/>
              </a:rPr>
              <a:t>：</a:t>
            </a:r>
            <a:r>
              <a:rPr lang="en-US" altLang="ja-JP" sz="1800" kern="0" dirty="0">
                <a:solidFill>
                  <a:schemeClr val="tx1">
                    <a:lumMod val="75000"/>
                    <a:lumOff val="25000"/>
                  </a:schemeClr>
                </a:solidFill>
                <a:latin typeface="+mn-ea"/>
                <a:ea typeface="+mn-ea"/>
              </a:rPr>
              <a:t>Guided Image Synthesis and Editing with Stochastic Differential Equations</a:t>
            </a:r>
            <a:r>
              <a:rPr lang="ja-JP" altLang="en-US" sz="1800" kern="0" dirty="0">
                <a:solidFill>
                  <a:schemeClr val="tx1">
                    <a:lumMod val="75000"/>
                    <a:lumOff val="25000"/>
                  </a:schemeClr>
                </a:solidFill>
                <a:latin typeface="+mn-ea"/>
                <a:ea typeface="+mn-ea"/>
              </a:rPr>
              <a:t>」をベースに実装された</a:t>
            </a:r>
            <a:r>
              <a:rPr lang="en-US" altLang="ja-JP" sz="1800" b="1" kern="0" dirty="0">
                <a:solidFill>
                  <a:schemeClr val="tx1">
                    <a:lumMod val="75000"/>
                    <a:lumOff val="25000"/>
                  </a:schemeClr>
                </a:solidFill>
                <a:latin typeface="+mn-ea"/>
                <a:ea typeface="+mn-ea"/>
              </a:rPr>
              <a:t>Stable Diffusion</a:t>
            </a:r>
            <a:r>
              <a:rPr lang="ja-JP" altLang="en-US" sz="1800" b="1" kern="0" dirty="0">
                <a:solidFill>
                  <a:schemeClr val="tx1">
                    <a:lumMod val="75000"/>
                    <a:lumOff val="25000"/>
                  </a:schemeClr>
                </a:solidFill>
                <a:latin typeface="+mn-ea"/>
                <a:ea typeface="+mn-ea"/>
              </a:rPr>
              <a:t>の「</a:t>
            </a:r>
            <a:r>
              <a:rPr lang="en-US" altLang="ja-JP" sz="1800" b="1" kern="0" dirty="0">
                <a:solidFill>
                  <a:schemeClr val="tx1">
                    <a:lumMod val="75000"/>
                    <a:lumOff val="25000"/>
                  </a:schemeClr>
                </a:solidFill>
                <a:latin typeface="+mn-ea"/>
                <a:ea typeface="+mn-ea"/>
              </a:rPr>
              <a:t>Image-to-Image</a:t>
            </a:r>
            <a:r>
              <a:rPr lang="ja-JP" altLang="en-US" sz="1800" b="1" kern="0" dirty="0">
                <a:solidFill>
                  <a:schemeClr val="tx1">
                    <a:lumMod val="75000"/>
                    <a:lumOff val="25000"/>
                  </a:schemeClr>
                </a:solidFill>
                <a:latin typeface="+mn-ea"/>
                <a:ea typeface="+mn-ea"/>
              </a:rPr>
              <a:t>タスク」を利用</a:t>
            </a:r>
            <a:r>
              <a:rPr lang="ja-JP" altLang="en-US" sz="1800" kern="0" dirty="0">
                <a:solidFill>
                  <a:schemeClr val="tx1">
                    <a:lumMod val="75000"/>
                    <a:lumOff val="25000"/>
                  </a:schemeClr>
                </a:solidFill>
                <a:latin typeface="+mn-ea"/>
                <a:ea typeface="+mn-ea"/>
              </a:rPr>
              <a:t>する。</a:t>
            </a:r>
            <a:endParaRPr lang="en-US" altLang="ja-JP" sz="1800" kern="0" dirty="0">
              <a:solidFill>
                <a:schemeClr val="tx1">
                  <a:lumMod val="75000"/>
                  <a:lumOff val="25000"/>
                </a:schemeClr>
              </a:solidFill>
              <a:latin typeface="+mn-ea"/>
              <a:ea typeface="+mn-ea"/>
            </a:endParaRPr>
          </a:p>
          <a:p>
            <a:pPr defTabSz="914400">
              <a:lnSpc>
                <a:spcPct val="110000"/>
              </a:lnSpc>
            </a:pPr>
            <a:endParaRPr lang="ja-JP" altLang="en-US" sz="1800" kern="0" dirty="0">
              <a:solidFill>
                <a:schemeClr val="tx1">
                  <a:lumMod val="75000"/>
                  <a:lumOff val="25000"/>
                </a:schemeClr>
              </a:solidFill>
              <a:latin typeface="+mn-ea"/>
              <a:ea typeface="+mn-ea"/>
            </a:endParaRPr>
          </a:p>
          <a:p>
            <a:pPr defTabSz="914400">
              <a:lnSpc>
                <a:spcPct val="110000"/>
              </a:lnSpc>
            </a:pPr>
            <a:r>
              <a:rPr lang="en-US" altLang="ja-JP" sz="1800" kern="0" dirty="0">
                <a:solidFill>
                  <a:schemeClr val="tx1">
                    <a:lumMod val="75000"/>
                    <a:lumOff val="25000"/>
                  </a:schemeClr>
                </a:solidFill>
                <a:latin typeface="+mn-ea"/>
                <a:ea typeface="+mn-ea"/>
              </a:rPr>
              <a:t>Image-to-Image</a:t>
            </a:r>
            <a:r>
              <a:rPr lang="ja-JP" altLang="en-US" sz="1800" kern="0" dirty="0">
                <a:solidFill>
                  <a:schemeClr val="tx1">
                    <a:lumMod val="75000"/>
                    <a:lumOff val="25000"/>
                  </a:schemeClr>
                </a:solidFill>
                <a:latin typeface="+mn-ea"/>
                <a:ea typeface="+mn-ea"/>
              </a:rPr>
              <a:t>タスクは変換前の画像をガイドとして利用することが出来る為、オブジェクトの形状や位置情報などを生成画像に反映することが出来る。</a:t>
            </a:r>
          </a:p>
          <a:p>
            <a:pPr defTabSz="914400">
              <a:lnSpc>
                <a:spcPct val="110000"/>
              </a:lnSpc>
            </a:pPr>
            <a:r>
              <a:rPr lang="ja-JP" altLang="en-US" sz="1800" kern="0" dirty="0">
                <a:solidFill>
                  <a:schemeClr val="tx1">
                    <a:lumMod val="75000"/>
                    <a:lumOff val="25000"/>
                  </a:schemeClr>
                </a:solidFill>
                <a:latin typeface="+mn-ea"/>
                <a:ea typeface="+mn-ea"/>
              </a:rPr>
              <a:t>また、この時に画像と共に</a:t>
            </a:r>
            <a:r>
              <a:rPr lang="en-US" altLang="ja-JP" sz="1800" kern="0" dirty="0">
                <a:solidFill>
                  <a:schemeClr val="tx1">
                    <a:lumMod val="75000"/>
                    <a:lumOff val="25000"/>
                  </a:schemeClr>
                </a:solidFill>
                <a:latin typeface="+mn-ea"/>
                <a:ea typeface="+mn-ea"/>
              </a:rPr>
              <a:t>Text Inversion</a:t>
            </a:r>
            <a:r>
              <a:rPr lang="ja-JP" altLang="en-US" sz="1800" kern="0" dirty="0">
                <a:solidFill>
                  <a:schemeClr val="tx1">
                    <a:lumMod val="75000"/>
                    <a:lumOff val="25000"/>
                  </a:schemeClr>
                </a:solidFill>
                <a:latin typeface="+mn-ea"/>
                <a:ea typeface="+mn-ea"/>
              </a:rPr>
              <a:t>（</a:t>
            </a:r>
            <a:r>
              <a:rPr lang="en-US" altLang="ja-JP" sz="1800" kern="0" dirty="0">
                <a:solidFill>
                  <a:schemeClr val="tx1">
                    <a:lumMod val="75000"/>
                    <a:lumOff val="25000"/>
                  </a:schemeClr>
                </a:solidFill>
                <a:latin typeface="+mn-ea"/>
                <a:ea typeface="+mn-ea"/>
              </a:rPr>
              <a:t>P10. Data-Centric Leakage Prevention</a:t>
            </a:r>
            <a:r>
              <a:rPr lang="ja-JP" altLang="en-US" sz="1800" kern="0" dirty="0">
                <a:solidFill>
                  <a:schemeClr val="tx1">
                    <a:lumMod val="75000"/>
                    <a:lumOff val="25000"/>
                  </a:schemeClr>
                </a:solidFill>
                <a:latin typeface="+mn-ea"/>
                <a:ea typeface="+mn-ea"/>
              </a:rPr>
              <a:t>にて詳細記載）にて作成した言語ベクトルを含むテキストプロンプトを入力することで生成をガイドしている。</a:t>
            </a: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r>
              <a:rPr lang="en-US" altLang="ja-JP" sz="1800" kern="0" dirty="0">
                <a:solidFill>
                  <a:schemeClr val="tx1">
                    <a:lumMod val="75000"/>
                    <a:lumOff val="25000"/>
                  </a:schemeClr>
                </a:solidFill>
                <a:latin typeface="+mn-ea"/>
                <a:ea typeface="+mn-ea"/>
              </a:rPr>
              <a:t>Image-to-</a:t>
            </a:r>
            <a:r>
              <a:rPr lang="en-US" altLang="ja-JP" sz="1800" kern="0" dirty="0" err="1">
                <a:solidFill>
                  <a:schemeClr val="tx1">
                    <a:lumMod val="75000"/>
                    <a:lumOff val="25000"/>
                  </a:schemeClr>
                </a:solidFill>
                <a:latin typeface="+mn-ea"/>
                <a:ea typeface="+mn-ea"/>
              </a:rPr>
              <a:t>Imge</a:t>
            </a:r>
            <a:r>
              <a:rPr lang="ja-JP" altLang="en-US" sz="1800" kern="0" dirty="0">
                <a:solidFill>
                  <a:schemeClr val="tx1">
                    <a:lumMod val="75000"/>
                    <a:lumOff val="25000"/>
                  </a:schemeClr>
                </a:solidFill>
                <a:latin typeface="+mn-ea"/>
                <a:ea typeface="+mn-ea"/>
              </a:rPr>
              <a:t>タスクのベースとした</a:t>
            </a:r>
            <a:r>
              <a:rPr lang="en-US" altLang="ja-JP" sz="1800" kern="0" dirty="0" err="1">
                <a:solidFill>
                  <a:schemeClr val="tx1">
                    <a:lumMod val="75000"/>
                    <a:lumOff val="25000"/>
                  </a:schemeClr>
                </a:solidFill>
                <a:latin typeface="+mn-ea"/>
                <a:ea typeface="+mn-ea"/>
              </a:rPr>
              <a:t>SDEdit</a:t>
            </a:r>
            <a:r>
              <a:rPr lang="ja-JP" altLang="en-US" sz="1800" kern="0" dirty="0">
                <a:solidFill>
                  <a:schemeClr val="tx1">
                    <a:lumMod val="75000"/>
                    <a:lumOff val="25000"/>
                  </a:schemeClr>
                </a:solidFill>
                <a:latin typeface="+mn-ea"/>
                <a:ea typeface="+mn-ea"/>
              </a:rPr>
              <a:t>に関して、次のシートに詳細を記す。</a:t>
            </a: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6</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517529888"/>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アルゴリズム①　</a:t>
                      </a:r>
                      <a:r>
                        <a:rPr lang="en-US" altLang="ja-JP" sz="2400" b="1" dirty="0">
                          <a:solidFill>
                            <a:srgbClr val="0071BC"/>
                          </a:solidFill>
                          <a:latin typeface="メイリオ"/>
                          <a:cs typeface="メイリオ" pitchFamily="50" charset="-128"/>
                        </a:rPr>
                        <a:t>Diffusion</a:t>
                      </a:r>
                      <a:r>
                        <a:rPr lang="ja-JP" altLang="en-US" sz="2400" b="1" dirty="0">
                          <a:solidFill>
                            <a:srgbClr val="0071BC"/>
                          </a:solidFill>
                          <a:latin typeface="メイリオ"/>
                          <a:cs typeface="メイリオ" pitchFamily="50" charset="-128"/>
                        </a:rPr>
                        <a:t>モデルを使用した画像編集（</a:t>
                      </a:r>
                      <a:r>
                        <a:rPr lang="en-US" altLang="ja-JP" sz="2400" b="1" dirty="0">
                          <a:solidFill>
                            <a:srgbClr val="0071BC"/>
                          </a:solidFill>
                          <a:latin typeface="メイリオ"/>
                          <a:cs typeface="メイリオ" pitchFamily="50" charset="-128"/>
                        </a:rPr>
                        <a:t>1</a:t>
                      </a:r>
                      <a:r>
                        <a:rPr lang="ja-JP" altLang="en-US" sz="2400" b="1" dirty="0">
                          <a:solidFill>
                            <a:srgbClr val="0071BC"/>
                          </a:solidFill>
                          <a:latin typeface="メイリオ"/>
                          <a:cs typeface="メイリオ" pitchFamily="50" charset="-128"/>
                        </a:rPr>
                        <a:t>）</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12" name="テキスト ボックス 11">
            <a:hlinkClick r:id="rId3"/>
            <a:extLst>
              <a:ext uri="{FF2B5EF4-FFF2-40B4-BE49-F238E27FC236}">
                <a16:creationId xmlns:a16="http://schemas.microsoft.com/office/drawing/2014/main" id="{6A0DF82A-C62F-A7E0-CC65-71CF4A015FF4}"/>
              </a:ext>
            </a:extLst>
          </p:cNvPr>
          <p:cNvSpPr txBox="1"/>
          <p:nvPr/>
        </p:nvSpPr>
        <p:spPr>
          <a:xfrm>
            <a:off x="602423" y="5836855"/>
            <a:ext cx="5602434" cy="369332"/>
          </a:xfrm>
          <a:prstGeom prst="rect">
            <a:avLst/>
          </a:prstGeom>
          <a:noFill/>
        </p:spPr>
        <p:txBody>
          <a:bodyPr wrap="square" rtlCol="0">
            <a:spAutoFit/>
          </a:bodyPr>
          <a:lstStyle/>
          <a:p>
            <a:r>
              <a:rPr lang="en-US" altLang="ja-JP" sz="1600" dirty="0" err="1"/>
              <a:t>SDEdit</a:t>
            </a:r>
            <a:r>
              <a:rPr lang="ja-JP" altLang="en-US" sz="1800" kern="0" dirty="0">
                <a:solidFill>
                  <a:schemeClr val="tx1">
                    <a:lumMod val="75000"/>
                    <a:lumOff val="25000"/>
                  </a:schemeClr>
                </a:solidFill>
                <a:latin typeface="+mn-ea"/>
              </a:rPr>
              <a:t>：</a:t>
            </a:r>
            <a:r>
              <a:rPr lang="en-US" altLang="ja-JP" sz="1800" kern="0" dirty="0">
                <a:solidFill>
                  <a:schemeClr val="tx1">
                    <a:lumMod val="75000"/>
                    <a:lumOff val="25000"/>
                  </a:schemeClr>
                </a:solidFill>
                <a:latin typeface="+mn-ea"/>
                <a:hlinkClick r:id="rId3"/>
              </a:rPr>
              <a:t>https://arxiv.org/pdf/2108.01073.pdf</a:t>
            </a:r>
            <a:endParaRPr lang="en-US" altLang="ja-JP" sz="1800" kern="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67023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27397484-834F-97F2-56F6-143F794EC505}"/>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lang="en-US" altLang="ja-JP" sz="1800" kern="0" dirty="0">
                <a:solidFill>
                  <a:schemeClr val="tx1">
                    <a:lumMod val="75000"/>
                    <a:lumOff val="25000"/>
                  </a:schemeClr>
                </a:solidFill>
                <a:latin typeface="+mn-ea"/>
                <a:ea typeface="+mn-ea"/>
              </a:rPr>
              <a:t>Image-to-Image</a:t>
            </a:r>
            <a:r>
              <a:rPr lang="ja-JP" altLang="en-US" sz="1800" kern="0" dirty="0">
                <a:solidFill>
                  <a:schemeClr val="tx1">
                    <a:lumMod val="75000"/>
                    <a:lumOff val="25000"/>
                  </a:schemeClr>
                </a:solidFill>
                <a:latin typeface="+mn-ea"/>
                <a:ea typeface="+mn-ea"/>
              </a:rPr>
              <a:t>タスクの原理は次のようになり、ハイパーパラメーター</a:t>
            </a:r>
            <a:r>
              <a:rPr lang="en-US" altLang="ja-JP" sz="1800" kern="0" dirty="0">
                <a:solidFill>
                  <a:schemeClr val="tx1">
                    <a:lumMod val="75000"/>
                    <a:lumOff val="25000"/>
                  </a:schemeClr>
                </a:solidFill>
                <a:latin typeface="+mn-ea"/>
                <a:ea typeface="+mn-ea"/>
              </a:rPr>
              <a:t>t0</a:t>
            </a:r>
            <a:r>
              <a:rPr lang="ja-JP" altLang="en-US" sz="1800" kern="0" dirty="0">
                <a:solidFill>
                  <a:schemeClr val="tx1">
                    <a:lumMod val="75000"/>
                    <a:lumOff val="25000"/>
                  </a:schemeClr>
                </a:solidFill>
                <a:latin typeface="+mn-ea"/>
                <a:ea typeface="+mn-ea"/>
              </a:rPr>
              <a:t>で元の画像との類似度が調整可能である。</a:t>
            </a: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7</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311414944"/>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アルゴリズム①　</a:t>
                      </a:r>
                      <a:r>
                        <a:rPr lang="en-US" altLang="ja-JP" sz="2400" b="1" dirty="0">
                          <a:solidFill>
                            <a:srgbClr val="0071BC"/>
                          </a:solidFill>
                          <a:latin typeface="メイリオ"/>
                          <a:cs typeface="メイリオ" pitchFamily="50" charset="-128"/>
                        </a:rPr>
                        <a:t>Diffusion</a:t>
                      </a:r>
                      <a:r>
                        <a:rPr lang="ja-JP" altLang="en-US" sz="2400" b="1" dirty="0">
                          <a:solidFill>
                            <a:srgbClr val="0071BC"/>
                          </a:solidFill>
                          <a:latin typeface="メイリオ"/>
                          <a:cs typeface="メイリオ" pitchFamily="50" charset="-128"/>
                        </a:rPr>
                        <a:t>モデルを使用した画像編集（</a:t>
                      </a:r>
                      <a:r>
                        <a:rPr lang="en-US" altLang="ja-JP" sz="2400" b="1" dirty="0">
                          <a:solidFill>
                            <a:srgbClr val="0071BC"/>
                          </a:solidFill>
                          <a:latin typeface="メイリオ"/>
                          <a:cs typeface="メイリオ" pitchFamily="50" charset="-128"/>
                        </a:rPr>
                        <a:t>2</a:t>
                      </a:r>
                      <a:r>
                        <a:rPr lang="ja-JP" altLang="en-US" sz="2400" b="1" dirty="0">
                          <a:solidFill>
                            <a:srgbClr val="0071BC"/>
                          </a:solidFill>
                          <a:latin typeface="メイリオ"/>
                          <a:cs typeface="メイリオ" pitchFamily="50" charset="-128"/>
                        </a:rPr>
                        <a:t>）</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grpSp>
        <p:nvGrpSpPr>
          <p:cNvPr id="10" name="グループ化 9">
            <a:extLst>
              <a:ext uri="{FF2B5EF4-FFF2-40B4-BE49-F238E27FC236}">
                <a16:creationId xmlns:a16="http://schemas.microsoft.com/office/drawing/2014/main" id="{949CDA3C-6091-3BCB-19E9-8EFD03CEF367}"/>
              </a:ext>
            </a:extLst>
          </p:cNvPr>
          <p:cNvGrpSpPr/>
          <p:nvPr/>
        </p:nvGrpSpPr>
        <p:grpSpPr>
          <a:xfrm>
            <a:off x="1122536" y="2472306"/>
            <a:ext cx="9946927" cy="2476886"/>
            <a:chOff x="1005998" y="3664419"/>
            <a:chExt cx="10205568" cy="2717293"/>
          </a:xfrm>
        </p:grpSpPr>
        <p:pic>
          <p:nvPicPr>
            <p:cNvPr id="28" name="図 27">
              <a:extLst>
                <a:ext uri="{FF2B5EF4-FFF2-40B4-BE49-F238E27FC236}">
                  <a16:creationId xmlns:a16="http://schemas.microsoft.com/office/drawing/2014/main" id="{622CBB53-AE86-30D7-81C0-7F3772D39D9D}"/>
                </a:ext>
              </a:extLst>
            </p:cNvPr>
            <p:cNvPicPr>
              <a:picLocks noChangeAspect="1"/>
            </p:cNvPicPr>
            <p:nvPr/>
          </p:nvPicPr>
          <p:blipFill>
            <a:blip r:embed="rId3"/>
            <a:stretch>
              <a:fillRect/>
            </a:stretch>
          </p:blipFill>
          <p:spPr>
            <a:xfrm>
              <a:off x="8113154" y="5486766"/>
              <a:ext cx="3098412" cy="485775"/>
            </a:xfrm>
            <a:prstGeom prst="rect">
              <a:avLst/>
            </a:prstGeom>
            <a:ln>
              <a:solidFill>
                <a:srgbClr val="002060"/>
              </a:solidFill>
            </a:ln>
          </p:spPr>
        </p:pic>
        <p:grpSp>
          <p:nvGrpSpPr>
            <p:cNvPr id="9" name="グループ化 8">
              <a:extLst>
                <a:ext uri="{FF2B5EF4-FFF2-40B4-BE49-F238E27FC236}">
                  <a16:creationId xmlns:a16="http://schemas.microsoft.com/office/drawing/2014/main" id="{78673754-9DC9-B976-3FB2-98555DFA4A52}"/>
                </a:ext>
              </a:extLst>
            </p:cNvPr>
            <p:cNvGrpSpPr/>
            <p:nvPr/>
          </p:nvGrpSpPr>
          <p:grpSpPr>
            <a:xfrm>
              <a:off x="1005998" y="3664419"/>
              <a:ext cx="6859484" cy="2717293"/>
              <a:chOff x="1460368" y="3820342"/>
              <a:chExt cx="6859484" cy="2717293"/>
            </a:xfrm>
          </p:grpSpPr>
          <p:pic>
            <p:nvPicPr>
              <p:cNvPr id="13" name="図 12">
                <a:extLst>
                  <a:ext uri="{FF2B5EF4-FFF2-40B4-BE49-F238E27FC236}">
                    <a16:creationId xmlns:a16="http://schemas.microsoft.com/office/drawing/2014/main" id="{4DE8B5AC-FFCB-3760-19E3-C2541F36C2EC}"/>
                  </a:ext>
                </a:extLst>
              </p:cNvPr>
              <p:cNvPicPr>
                <a:picLocks noChangeAspect="1"/>
              </p:cNvPicPr>
              <p:nvPr/>
            </p:nvPicPr>
            <p:blipFill>
              <a:blip r:embed="rId4"/>
              <a:stretch>
                <a:fillRect/>
              </a:stretch>
            </p:blipFill>
            <p:spPr>
              <a:xfrm>
                <a:off x="1460368" y="4677118"/>
                <a:ext cx="6505575" cy="1057275"/>
              </a:xfrm>
              <a:prstGeom prst="rect">
                <a:avLst/>
              </a:prstGeom>
            </p:spPr>
          </p:pic>
          <p:cxnSp>
            <p:nvCxnSpPr>
              <p:cNvPr id="15" name="直線矢印コネクタ 14">
                <a:extLst>
                  <a:ext uri="{FF2B5EF4-FFF2-40B4-BE49-F238E27FC236}">
                    <a16:creationId xmlns:a16="http://schemas.microsoft.com/office/drawing/2014/main" id="{C38B7266-C050-C149-96BC-938924010224}"/>
                  </a:ext>
                </a:extLst>
              </p:cNvPr>
              <p:cNvCxnSpPr/>
              <p:nvPr/>
            </p:nvCxnSpPr>
            <p:spPr>
              <a:xfrm flipH="1">
                <a:off x="1460368" y="5936104"/>
                <a:ext cx="6505575"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13FE7F70-5A7A-4C83-CA50-DA20A430FF52}"/>
                  </a:ext>
                </a:extLst>
              </p:cNvPr>
              <p:cNvSpPr txBox="1"/>
              <p:nvPr/>
            </p:nvSpPr>
            <p:spPr>
              <a:xfrm>
                <a:off x="1460368" y="6024635"/>
                <a:ext cx="2879254" cy="371414"/>
              </a:xfrm>
              <a:prstGeom prst="rect">
                <a:avLst/>
              </a:prstGeom>
              <a:noFill/>
            </p:spPr>
            <p:txBody>
              <a:bodyPr wrap="square" rtlCol="0">
                <a:spAutoFit/>
              </a:bodyPr>
              <a:lstStyle/>
              <a:p>
                <a:r>
                  <a:rPr lang="ja-JP" altLang="en-US" sz="1600" dirty="0">
                    <a:solidFill>
                      <a:schemeClr val="accent5">
                        <a:lumMod val="50000"/>
                      </a:schemeClr>
                    </a:solidFill>
                    <a:latin typeface="+mn-ea"/>
                  </a:rPr>
                  <a:t>フォアードプロセス</a:t>
                </a:r>
                <a:r>
                  <a:rPr lang="en-US" altLang="ja-JP" sz="1600" dirty="0">
                    <a:solidFill>
                      <a:schemeClr val="accent5">
                        <a:lumMod val="50000"/>
                      </a:schemeClr>
                    </a:solidFill>
                    <a:latin typeface="+mn-ea"/>
                  </a:rPr>
                  <a:t>S</a:t>
                </a:r>
                <a:r>
                  <a:rPr lang="ja-JP" altLang="en-US" sz="1600" dirty="0">
                    <a:solidFill>
                      <a:schemeClr val="accent5">
                        <a:lumMod val="50000"/>
                      </a:schemeClr>
                    </a:solidFill>
                    <a:latin typeface="+mn-ea"/>
                  </a:rPr>
                  <a:t>回</a:t>
                </a:r>
                <a:endParaRPr kumimoji="1" lang="ja-JP" altLang="en-US" sz="1600" dirty="0">
                  <a:solidFill>
                    <a:schemeClr val="accent5">
                      <a:lumMod val="50000"/>
                    </a:schemeClr>
                  </a:solidFill>
                  <a:latin typeface="+mn-ea"/>
                </a:endParaRPr>
              </a:p>
            </p:txBody>
          </p:sp>
          <p:cxnSp>
            <p:nvCxnSpPr>
              <p:cNvPr id="17" name="直線矢印コネクタ 16">
                <a:extLst>
                  <a:ext uri="{FF2B5EF4-FFF2-40B4-BE49-F238E27FC236}">
                    <a16:creationId xmlns:a16="http://schemas.microsoft.com/office/drawing/2014/main" id="{30375FA4-90F6-CBFE-9E10-3AA9FA11BFD9}"/>
                  </a:ext>
                </a:extLst>
              </p:cNvPr>
              <p:cNvCxnSpPr>
                <a:cxnSpLocks/>
              </p:cNvCxnSpPr>
              <p:nvPr/>
            </p:nvCxnSpPr>
            <p:spPr>
              <a:xfrm>
                <a:off x="1460369" y="4394616"/>
                <a:ext cx="6531808"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B3722D6E-337A-8842-E744-9862F5CB8C44}"/>
                  </a:ext>
                </a:extLst>
              </p:cNvPr>
              <p:cNvSpPr txBox="1"/>
              <p:nvPr/>
            </p:nvSpPr>
            <p:spPr>
              <a:xfrm>
                <a:off x="1462406" y="3981982"/>
                <a:ext cx="2785986" cy="371414"/>
              </a:xfrm>
              <a:prstGeom prst="rect">
                <a:avLst/>
              </a:prstGeom>
              <a:noFill/>
            </p:spPr>
            <p:txBody>
              <a:bodyPr wrap="square" rtlCol="0">
                <a:spAutoFit/>
              </a:bodyPr>
              <a:lstStyle/>
              <a:p>
                <a:r>
                  <a:rPr lang="ja-JP" altLang="en-US" sz="1600" dirty="0">
                    <a:solidFill>
                      <a:schemeClr val="accent5">
                        <a:lumMod val="50000"/>
                      </a:schemeClr>
                    </a:solidFill>
                    <a:latin typeface="+mn-ea"/>
                  </a:rPr>
                  <a:t>リバースプロセス</a:t>
                </a:r>
                <a:r>
                  <a:rPr lang="en-US" altLang="ja-JP" sz="1600" dirty="0">
                    <a:solidFill>
                      <a:schemeClr val="accent5">
                        <a:lumMod val="50000"/>
                      </a:schemeClr>
                    </a:solidFill>
                    <a:latin typeface="+mn-ea"/>
                  </a:rPr>
                  <a:t>S</a:t>
                </a:r>
                <a:r>
                  <a:rPr lang="ja-JP" altLang="en-US" sz="1600" dirty="0">
                    <a:solidFill>
                      <a:schemeClr val="accent5">
                        <a:lumMod val="50000"/>
                      </a:schemeClr>
                    </a:solidFill>
                    <a:latin typeface="+mn-ea"/>
                  </a:rPr>
                  <a:t>回</a:t>
                </a:r>
                <a:endParaRPr kumimoji="1" lang="ja-JP" altLang="en-US" sz="1600" dirty="0">
                  <a:solidFill>
                    <a:schemeClr val="accent5">
                      <a:lumMod val="50000"/>
                    </a:schemeClr>
                  </a:solidFill>
                  <a:latin typeface="+mn-ea"/>
                </a:endParaRPr>
              </a:p>
            </p:txBody>
          </p:sp>
          <p:cxnSp>
            <p:nvCxnSpPr>
              <p:cNvPr id="21" name="直線矢印コネクタ 20">
                <a:extLst>
                  <a:ext uri="{FF2B5EF4-FFF2-40B4-BE49-F238E27FC236}">
                    <a16:creationId xmlns:a16="http://schemas.microsoft.com/office/drawing/2014/main" id="{F2280AA6-563F-5E4C-DD8F-40F38256F38C}"/>
                  </a:ext>
                </a:extLst>
              </p:cNvPr>
              <p:cNvCxnSpPr>
                <a:cxnSpLocks/>
              </p:cNvCxnSpPr>
              <p:nvPr/>
            </p:nvCxnSpPr>
            <p:spPr>
              <a:xfrm flipH="1">
                <a:off x="4449736" y="6073890"/>
                <a:ext cx="3516207" cy="0"/>
              </a:xfrm>
              <a:prstGeom prst="straightConnector1">
                <a:avLst/>
              </a:prstGeom>
              <a:ln w="28575">
                <a:solidFill>
                  <a:srgbClr val="FF0000"/>
                </a:solidFill>
                <a:prstDash val="dash"/>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BB1E1C76-1B8C-40E8-69F4-0739E11E2B7D}"/>
                  </a:ext>
                </a:extLst>
              </p:cNvPr>
              <p:cNvSpPr txBox="1"/>
              <p:nvPr/>
            </p:nvSpPr>
            <p:spPr>
              <a:xfrm>
                <a:off x="4497361" y="6166221"/>
                <a:ext cx="3822491" cy="371414"/>
              </a:xfrm>
              <a:prstGeom prst="rect">
                <a:avLst/>
              </a:prstGeom>
              <a:noFill/>
            </p:spPr>
            <p:txBody>
              <a:bodyPr wrap="square" rtlCol="0">
                <a:spAutoFit/>
              </a:bodyPr>
              <a:lstStyle/>
              <a:p>
                <a:r>
                  <a:rPr lang="ja-JP" altLang="en-US" sz="1600" dirty="0">
                    <a:solidFill>
                      <a:schemeClr val="accent5">
                        <a:lumMod val="50000"/>
                      </a:schemeClr>
                    </a:solidFill>
                    <a:latin typeface="+mn-ea"/>
                  </a:rPr>
                  <a:t>フォアードプロセス</a:t>
                </a:r>
                <a:r>
                  <a:rPr lang="en-US" altLang="ja-JP" sz="1600" dirty="0">
                    <a:solidFill>
                      <a:schemeClr val="accent5">
                        <a:lumMod val="50000"/>
                      </a:schemeClr>
                    </a:solidFill>
                    <a:latin typeface="+mn-ea"/>
                  </a:rPr>
                  <a:t>St</a:t>
                </a:r>
                <a:r>
                  <a:rPr lang="en-US" altLang="ja-JP" sz="1600" baseline="-25000" dirty="0">
                    <a:solidFill>
                      <a:schemeClr val="accent5">
                        <a:lumMod val="50000"/>
                      </a:schemeClr>
                    </a:solidFill>
                    <a:latin typeface="+mn-ea"/>
                  </a:rPr>
                  <a:t>0</a:t>
                </a:r>
                <a:r>
                  <a:rPr lang="ja-JP" altLang="en-US" sz="1600" dirty="0">
                    <a:solidFill>
                      <a:schemeClr val="accent5">
                        <a:lumMod val="50000"/>
                      </a:schemeClr>
                    </a:solidFill>
                    <a:latin typeface="+mn-ea"/>
                  </a:rPr>
                  <a:t>回</a:t>
                </a:r>
                <a:endParaRPr kumimoji="1" lang="ja-JP" altLang="en-US" sz="1600" dirty="0">
                  <a:solidFill>
                    <a:schemeClr val="accent5">
                      <a:lumMod val="50000"/>
                    </a:schemeClr>
                  </a:solidFill>
                  <a:latin typeface="+mn-ea"/>
                </a:endParaRPr>
              </a:p>
            </p:txBody>
          </p:sp>
          <p:cxnSp>
            <p:nvCxnSpPr>
              <p:cNvPr id="24" name="直線矢印コネクタ 23">
                <a:extLst>
                  <a:ext uri="{FF2B5EF4-FFF2-40B4-BE49-F238E27FC236}">
                    <a16:creationId xmlns:a16="http://schemas.microsoft.com/office/drawing/2014/main" id="{C16D93FB-0481-B876-6807-EE035DBA4D08}"/>
                  </a:ext>
                </a:extLst>
              </p:cNvPr>
              <p:cNvCxnSpPr>
                <a:cxnSpLocks/>
              </p:cNvCxnSpPr>
              <p:nvPr/>
            </p:nvCxnSpPr>
            <p:spPr>
              <a:xfrm>
                <a:off x="4449735" y="4241931"/>
                <a:ext cx="3516207" cy="0"/>
              </a:xfrm>
              <a:prstGeom prst="straightConnector1">
                <a:avLst/>
              </a:prstGeom>
              <a:ln w="28575">
                <a:solidFill>
                  <a:srgbClr val="FF0000"/>
                </a:solidFill>
                <a:prstDash val="dash"/>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931AAEFF-599E-BDC2-D76D-5EDF5BF0A1DE}"/>
                  </a:ext>
                </a:extLst>
              </p:cNvPr>
              <p:cNvSpPr txBox="1"/>
              <p:nvPr/>
            </p:nvSpPr>
            <p:spPr>
              <a:xfrm>
                <a:off x="4383296" y="3820342"/>
                <a:ext cx="2917870" cy="371414"/>
              </a:xfrm>
              <a:prstGeom prst="rect">
                <a:avLst/>
              </a:prstGeom>
              <a:noFill/>
            </p:spPr>
            <p:txBody>
              <a:bodyPr wrap="square" rtlCol="0">
                <a:spAutoFit/>
              </a:bodyPr>
              <a:lstStyle/>
              <a:p>
                <a:r>
                  <a:rPr lang="ja-JP" altLang="en-US" sz="1600" dirty="0">
                    <a:solidFill>
                      <a:schemeClr val="accent5">
                        <a:lumMod val="50000"/>
                      </a:schemeClr>
                    </a:solidFill>
                    <a:latin typeface="+mn-ea"/>
                  </a:rPr>
                  <a:t>リバースプロセス</a:t>
                </a:r>
                <a:r>
                  <a:rPr lang="en-US" altLang="ja-JP" sz="1600" dirty="0">
                    <a:solidFill>
                      <a:schemeClr val="accent5">
                        <a:lumMod val="50000"/>
                      </a:schemeClr>
                    </a:solidFill>
                    <a:latin typeface="+mn-ea"/>
                  </a:rPr>
                  <a:t>St</a:t>
                </a:r>
                <a:r>
                  <a:rPr lang="en-US" altLang="ja-JP" sz="1600" baseline="-25000" dirty="0">
                    <a:solidFill>
                      <a:schemeClr val="accent5">
                        <a:lumMod val="50000"/>
                      </a:schemeClr>
                    </a:solidFill>
                    <a:latin typeface="+mn-ea"/>
                  </a:rPr>
                  <a:t>0</a:t>
                </a:r>
                <a:r>
                  <a:rPr lang="ja-JP" altLang="en-US" sz="1600" dirty="0">
                    <a:solidFill>
                      <a:schemeClr val="accent5">
                        <a:lumMod val="50000"/>
                      </a:schemeClr>
                    </a:solidFill>
                    <a:latin typeface="+mn-ea"/>
                  </a:rPr>
                  <a:t>回</a:t>
                </a:r>
                <a:endParaRPr kumimoji="1" lang="ja-JP" altLang="en-US" sz="1600" dirty="0">
                  <a:solidFill>
                    <a:schemeClr val="accent5">
                      <a:lumMod val="50000"/>
                    </a:schemeClr>
                  </a:solidFill>
                  <a:latin typeface="+mn-ea"/>
                </a:endParaRPr>
              </a:p>
            </p:txBody>
          </p:sp>
          <p:sp>
            <p:nvSpPr>
              <p:cNvPr id="5" name="矢印: 左カーブ 4">
                <a:extLst>
                  <a:ext uri="{FF2B5EF4-FFF2-40B4-BE49-F238E27FC236}">
                    <a16:creationId xmlns:a16="http://schemas.microsoft.com/office/drawing/2014/main" id="{B152EC0B-DBBB-199B-494C-2E831A24CDB9}"/>
                  </a:ext>
                </a:extLst>
              </p:cNvPr>
              <p:cNvSpPr/>
              <p:nvPr/>
            </p:nvSpPr>
            <p:spPr>
              <a:xfrm rot="10800000">
                <a:off x="4048381" y="4157931"/>
                <a:ext cx="284813" cy="191595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mn-ea"/>
                </a:endParaRPr>
              </a:p>
            </p:txBody>
          </p:sp>
        </p:grpSp>
        <p:sp>
          <p:nvSpPr>
            <p:cNvPr id="26" name="吹き出し: 折線 25">
              <a:extLst>
                <a:ext uri="{FF2B5EF4-FFF2-40B4-BE49-F238E27FC236}">
                  <a16:creationId xmlns:a16="http://schemas.microsoft.com/office/drawing/2014/main" id="{94FEAC73-7FA3-2170-9533-6EF22F8F9C6B}"/>
                </a:ext>
              </a:extLst>
            </p:cNvPr>
            <p:cNvSpPr/>
            <p:nvPr/>
          </p:nvSpPr>
          <p:spPr>
            <a:xfrm>
              <a:off x="8113154" y="3966040"/>
              <a:ext cx="3098412" cy="1351026"/>
            </a:xfrm>
            <a:prstGeom prst="borderCallout2">
              <a:avLst>
                <a:gd name="adj1" fmla="val 18750"/>
                <a:gd name="adj2" fmla="val -8333"/>
                <a:gd name="adj3" fmla="val 18750"/>
                <a:gd name="adj4" fmla="val -16667"/>
                <a:gd name="adj5" fmla="val 79546"/>
                <a:gd name="adj6" fmla="val -144079"/>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Diffusion </a:t>
              </a:r>
              <a:r>
                <a:rPr kumimoji="1" lang="ja-JP" altLang="en-US" sz="1600" dirty="0">
                  <a:solidFill>
                    <a:schemeClr val="tx1"/>
                  </a:solidFill>
                </a:rPr>
                <a:t>プロセスを途中で折り返すことでセマンティック情報を保持する。</a:t>
              </a:r>
              <a:endParaRPr kumimoji="1" lang="en-US" altLang="ja-JP" sz="1600" dirty="0">
                <a:solidFill>
                  <a:schemeClr val="tx1"/>
                </a:solidFill>
              </a:endParaRPr>
            </a:p>
            <a:p>
              <a:r>
                <a:rPr kumimoji="1" lang="ja-JP" altLang="en-US" sz="1600" dirty="0">
                  <a:solidFill>
                    <a:schemeClr val="tx1"/>
                  </a:solidFill>
                </a:rPr>
                <a:t>クラス情報</a:t>
              </a:r>
              <a:r>
                <a:rPr kumimoji="1" lang="en-US" altLang="ja-JP" sz="1600" dirty="0">
                  <a:solidFill>
                    <a:schemeClr val="tx1"/>
                  </a:solidFill>
                </a:rPr>
                <a:t>(</a:t>
              </a:r>
              <a:r>
                <a:rPr lang="ja-JP" altLang="en-US" sz="1600" dirty="0">
                  <a:solidFill>
                    <a:schemeClr val="tx1"/>
                  </a:solidFill>
                </a:rPr>
                <a:t>後述</a:t>
              </a:r>
              <a:r>
                <a:rPr kumimoji="1" lang="en-US" altLang="ja-JP" sz="1600" dirty="0">
                  <a:solidFill>
                    <a:schemeClr val="tx1"/>
                  </a:solidFill>
                </a:rPr>
                <a:t>)</a:t>
              </a:r>
              <a:r>
                <a:rPr kumimoji="1" lang="ja-JP" altLang="en-US" sz="1600" dirty="0">
                  <a:solidFill>
                    <a:schemeClr val="tx1"/>
                  </a:solidFill>
                </a:rPr>
                <a:t>のテキストプロンプトを適応する。</a:t>
              </a:r>
              <a:endParaRPr kumimoji="1" lang="en-US" altLang="ja-JP" sz="1600" dirty="0">
                <a:solidFill>
                  <a:schemeClr val="tx1"/>
                </a:solidFill>
              </a:endParaRPr>
            </a:p>
          </p:txBody>
        </p:sp>
      </p:grpSp>
      <p:sp>
        <p:nvSpPr>
          <p:cNvPr id="14" name="テキスト ボックス 13">
            <a:extLst>
              <a:ext uri="{FF2B5EF4-FFF2-40B4-BE49-F238E27FC236}">
                <a16:creationId xmlns:a16="http://schemas.microsoft.com/office/drawing/2014/main" id="{34173A8E-68A3-DE17-1B75-98E12F166A41}"/>
              </a:ext>
            </a:extLst>
          </p:cNvPr>
          <p:cNvSpPr txBox="1"/>
          <p:nvPr/>
        </p:nvSpPr>
        <p:spPr>
          <a:xfrm>
            <a:off x="500570" y="5059616"/>
            <a:ext cx="11241408" cy="1311128"/>
          </a:xfrm>
          <a:prstGeom prst="rect">
            <a:avLst/>
          </a:prstGeom>
          <a:noFill/>
        </p:spPr>
        <p:txBody>
          <a:bodyPr wrap="square">
            <a:spAutoFit/>
          </a:bodyPr>
          <a:lstStyle/>
          <a:p>
            <a:pPr defTabSz="914400">
              <a:lnSpc>
                <a:spcPct val="110000"/>
              </a:lnSpc>
            </a:pP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モデルのリバース</a:t>
            </a: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プロセスが</a:t>
            </a:r>
            <a:r>
              <a:rPr lang="en-US" altLang="ja-JP" sz="1800" kern="0" dirty="0">
                <a:solidFill>
                  <a:schemeClr val="tx1">
                    <a:lumMod val="75000"/>
                    <a:lumOff val="25000"/>
                  </a:schemeClr>
                </a:solidFill>
                <a:latin typeface="+mn-ea"/>
                <a:ea typeface="+mn-ea"/>
              </a:rPr>
              <a:t>S</a:t>
            </a:r>
            <a:r>
              <a:rPr lang="ja-JP" altLang="en-US" sz="1800" kern="0" dirty="0">
                <a:solidFill>
                  <a:schemeClr val="tx1">
                    <a:lumMod val="75000"/>
                    <a:lumOff val="25000"/>
                  </a:schemeClr>
                </a:solidFill>
                <a:latin typeface="+mn-ea"/>
                <a:ea typeface="+mn-ea"/>
              </a:rPr>
              <a:t>回だとする。</a:t>
            </a:r>
            <a:br>
              <a:rPr lang="ja-JP" altLang="en-US" sz="1800" kern="0" dirty="0">
                <a:solidFill>
                  <a:schemeClr val="tx1">
                    <a:lumMod val="75000"/>
                    <a:lumOff val="25000"/>
                  </a:schemeClr>
                </a:solidFill>
                <a:latin typeface="+mn-ea"/>
                <a:ea typeface="+mn-ea"/>
              </a:rPr>
            </a:br>
            <a:r>
              <a:rPr lang="en-US" altLang="ja-JP" sz="1800" kern="0" dirty="0">
                <a:solidFill>
                  <a:schemeClr val="tx1">
                    <a:lumMod val="75000"/>
                    <a:lumOff val="25000"/>
                  </a:schemeClr>
                </a:solidFill>
                <a:latin typeface="+mn-ea"/>
                <a:ea typeface="+mn-ea"/>
              </a:rPr>
              <a:t>t0 ∈ [0, 1] </a:t>
            </a:r>
            <a:r>
              <a:rPr lang="ja-JP" altLang="en-US" sz="1800" kern="0" dirty="0">
                <a:solidFill>
                  <a:schemeClr val="tx1">
                    <a:lumMod val="75000"/>
                    <a:lumOff val="25000"/>
                  </a:schemeClr>
                </a:solidFill>
                <a:latin typeface="+mn-ea"/>
                <a:ea typeface="+mn-ea"/>
              </a:rPr>
              <a:t>としたときに、入力画像に対して</a:t>
            </a:r>
            <a:r>
              <a:rPr lang="en-US" altLang="ja-JP" sz="1800" kern="0" dirty="0">
                <a:solidFill>
                  <a:schemeClr val="tx1">
                    <a:lumMod val="75000"/>
                    <a:lumOff val="25000"/>
                  </a:schemeClr>
                </a:solidFill>
                <a:latin typeface="+mn-ea"/>
                <a:ea typeface="+mn-ea"/>
              </a:rPr>
              <a:t>St0</a:t>
            </a:r>
            <a:r>
              <a:rPr lang="ja-JP" altLang="en-US" sz="1800" kern="0" dirty="0">
                <a:solidFill>
                  <a:schemeClr val="tx1">
                    <a:lumMod val="75000"/>
                    <a:lumOff val="25000"/>
                  </a:schemeClr>
                </a:solidFill>
                <a:latin typeface="+mn-ea"/>
                <a:ea typeface="+mn-ea"/>
              </a:rPr>
              <a:t>回のノイズを加えた画像に対して、クラス情報のプロンプト</a:t>
            </a:r>
            <a:r>
              <a:rPr lang="en-US" altLang="ja-JP" sz="1800" kern="0" dirty="0">
                <a:solidFill>
                  <a:schemeClr val="tx1">
                    <a:lumMod val="75000"/>
                    <a:lumOff val="25000"/>
                  </a:schemeClr>
                </a:solidFill>
                <a:latin typeface="+mn-ea"/>
                <a:ea typeface="+mn-ea"/>
              </a:rPr>
              <a:t>(</a:t>
            </a:r>
            <a:r>
              <a:rPr lang="ja-JP" altLang="en-US" sz="1800" kern="0" dirty="0">
                <a:solidFill>
                  <a:schemeClr val="tx1">
                    <a:lumMod val="75000"/>
                    <a:lumOff val="25000"/>
                  </a:schemeClr>
                </a:solidFill>
                <a:latin typeface="+mn-ea"/>
                <a:ea typeface="+mn-ea"/>
              </a:rPr>
              <a:t>後述</a:t>
            </a:r>
            <a:r>
              <a:rPr lang="en-US" altLang="ja-JP" sz="1800" kern="0" dirty="0">
                <a:solidFill>
                  <a:schemeClr val="tx1">
                    <a:lumMod val="75000"/>
                    <a:lumOff val="25000"/>
                  </a:schemeClr>
                </a:solidFill>
                <a:latin typeface="+mn-ea"/>
                <a:ea typeface="+mn-ea"/>
              </a:rPr>
              <a:t>)</a:t>
            </a:r>
            <a:r>
              <a:rPr lang="ja-JP" altLang="en-US" sz="1800" kern="0" dirty="0">
                <a:solidFill>
                  <a:schemeClr val="tx1">
                    <a:lumMod val="75000"/>
                    <a:lumOff val="25000"/>
                  </a:schemeClr>
                </a:solidFill>
                <a:latin typeface="+mn-ea"/>
                <a:ea typeface="+mn-ea"/>
              </a:rPr>
              <a:t>と共にリバース</a:t>
            </a: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プロセス適応することで、セマンティックな情報を残したまま画像生成することができる。</a:t>
            </a:r>
          </a:p>
        </p:txBody>
      </p:sp>
    </p:spTree>
    <p:extLst>
      <p:ext uri="{BB962C8B-B14F-4D97-AF65-F5344CB8AC3E}">
        <p14:creationId xmlns:p14="http://schemas.microsoft.com/office/powerpoint/2010/main" val="383704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6BC1D0D-B7B8-7ED9-9035-3B70B0480075}"/>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lang="en-US" altLang="ja-JP" sz="1800" kern="0" dirty="0">
                <a:solidFill>
                  <a:schemeClr val="tx1">
                    <a:lumMod val="75000"/>
                    <a:lumOff val="25000"/>
                  </a:schemeClr>
                </a:solidFill>
                <a:latin typeface="+mn-ea"/>
                <a:ea typeface="+mn-ea"/>
              </a:rPr>
              <a:t>DA-Fusion</a:t>
            </a:r>
            <a:r>
              <a:rPr lang="ja-JP" altLang="en-US" sz="1800" kern="0" dirty="0">
                <a:solidFill>
                  <a:schemeClr val="tx1">
                    <a:lumMod val="75000"/>
                    <a:lumOff val="25000"/>
                  </a:schemeClr>
                </a:solidFill>
                <a:latin typeface="+mn-ea"/>
                <a:ea typeface="+mn-ea"/>
              </a:rPr>
              <a:t>で用いる</a:t>
            </a:r>
            <a:r>
              <a:rPr lang="en-US" altLang="ja-JP" sz="1800" kern="0" dirty="0">
                <a:solidFill>
                  <a:schemeClr val="tx1">
                    <a:lumMod val="75000"/>
                    <a:lumOff val="25000"/>
                  </a:schemeClr>
                </a:solidFill>
                <a:latin typeface="+mn-ea"/>
                <a:ea typeface="+mn-ea"/>
              </a:rPr>
              <a:t>Stable Diffusion</a:t>
            </a:r>
            <a:r>
              <a:rPr lang="ja-JP" altLang="en-US" sz="1800" kern="0" dirty="0">
                <a:solidFill>
                  <a:schemeClr val="tx1">
                    <a:lumMod val="75000"/>
                    <a:lumOff val="25000"/>
                  </a:schemeClr>
                </a:solidFill>
                <a:latin typeface="+mn-ea"/>
                <a:ea typeface="+mn-ea"/>
              </a:rPr>
              <a:t>モデルは、インターネット上にある一般物体の画像等を用いて学習した学習済みモデルを使用している。その為、学習データが</a:t>
            </a:r>
            <a:r>
              <a:rPr lang="ja-JP" altLang="en-US" sz="1800" b="1" kern="0" dirty="0">
                <a:solidFill>
                  <a:schemeClr val="tx1">
                    <a:lumMod val="75000"/>
                    <a:lumOff val="25000"/>
                  </a:schemeClr>
                </a:solidFill>
                <a:latin typeface="+mn-ea"/>
                <a:ea typeface="+mn-ea"/>
              </a:rPr>
              <a:t>特定のクラスのオーグメンテーションに悪影響を及ぼす可能性</a:t>
            </a:r>
            <a:r>
              <a:rPr lang="ja-JP" altLang="en-US" sz="1800" kern="0" dirty="0">
                <a:solidFill>
                  <a:schemeClr val="tx1">
                    <a:lumMod val="75000"/>
                    <a:lumOff val="25000"/>
                  </a:schemeClr>
                </a:solidFill>
                <a:latin typeface="+mn-ea"/>
                <a:ea typeface="+mn-ea"/>
              </a:rPr>
              <a:t>がある。</a:t>
            </a:r>
            <a:endParaRPr lang="en-US" altLang="ja-JP" sz="1800" kern="0" dirty="0">
              <a:solidFill>
                <a:schemeClr val="tx1">
                  <a:lumMod val="75000"/>
                  <a:lumOff val="25000"/>
                </a:schemeClr>
              </a:solidFill>
              <a:latin typeface="+mn-ea"/>
              <a:ea typeface="+mn-ea"/>
            </a:endParaRPr>
          </a:p>
          <a:p>
            <a:pPr defTabSz="914400">
              <a:lnSpc>
                <a:spcPct val="110000"/>
              </a:lnSpc>
            </a:pPr>
            <a:r>
              <a:rPr lang="ja-JP" altLang="en-US" sz="1800" kern="0" dirty="0">
                <a:solidFill>
                  <a:schemeClr val="tx1">
                    <a:lumMod val="75000"/>
                    <a:lumOff val="25000"/>
                  </a:schemeClr>
                </a:solidFill>
                <a:latin typeface="+mn-ea"/>
                <a:ea typeface="+mn-ea"/>
              </a:rPr>
              <a:t>この影響を排除するために、以下の二つの方法がある。</a:t>
            </a:r>
            <a:endParaRPr lang="en-US" altLang="ja-JP" sz="1800" kern="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8</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49259081"/>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アルゴリズム②　</a:t>
                      </a:r>
                      <a:r>
                        <a:rPr lang="en-US" altLang="ja-JP" sz="2400" b="1" dirty="0">
                          <a:solidFill>
                            <a:srgbClr val="0071BC"/>
                          </a:solidFill>
                          <a:latin typeface="メイリオ"/>
                          <a:cs typeface="メイリオ" pitchFamily="50" charset="-128"/>
                        </a:rPr>
                        <a:t>Diffusion</a:t>
                      </a:r>
                      <a:r>
                        <a:rPr lang="ja-JP" altLang="en-US" sz="2400" b="1" dirty="0">
                          <a:solidFill>
                            <a:srgbClr val="0071BC"/>
                          </a:solidFill>
                          <a:latin typeface="メイリオ"/>
                          <a:cs typeface="メイリオ" pitchFamily="50" charset="-128"/>
                        </a:rPr>
                        <a:t>モデルの学習データの漏洩防止（１）</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5" name="コンテンツ プレースホルダー 2">
            <a:extLst>
              <a:ext uri="{FF2B5EF4-FFF2-40B4-BE49-F238E27FC236}">
                <a16:creationId xmlns:a16="http://schemas.microsoft.com/office/drawing/2014/main" id="{DE338702-F0C6-D11C-2AC9-837DE050F040}"/>
              </a:ext>
            </a:extLst>
          </p:cNvPr>
          <p:cNvSpPr txBox="1">
            <a:spLocks/>
          </p:cNvSpPr>
          <p:nvPr/>
        </p:nvSpPr>
        <p:spPr>
          <a:xfrm>
            <a:off x="515276" y="3311833"/>
            <a:ext cx="5393153" cy="3058911"/>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900" indent="-342900">
              <a:buFont typeface="+mj-lt"/>
              <a:buAutoNum type="arabicPeriod"/>
            </a:pPr>
            <a:r>
              <a:rPr lang="en-US" altLang="ja-JP" sz="1800" b="1" kern="0" dirty="0">
                <a:solidFill>
                  <a:schemeClr val="tx1">
                    <a:lumMod val="75000"/>
                    <a:lumOff val="25000"/>
                  </a:schemeClr>
                </a:solidFill>
                <a:latin typeface="+mn-ea"/>
                <a:ea typeface="+mn-ea"/>
              </a:rPr>
              <a:t>Model-Centric Leakage Prevention</a:t>
            </a:r>
          </a:p>
          <a:p>
            <a:pPr lvl="1"/>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モデルから特定クラスの情報を削除する。</a:t>
            </a:r>
            <a:endParaRPr lang="en-US" altLang="ja-JP" sz="1800" kern="0" dirty="0">
              <a:solidFill>
                <a:schemeClr val="tx1">
                  <a:lumMod val="75000"/>
                  <a:lumOff val="25000"/>
                </a:schemeClr>
              </a:solidFill>
              <a:latin typeface="+mn-ea"/>
              <a:ea typeface="+mn-ea"/>
            </a:endParaRPr>
          </a:p>
          <a:p>
            <a:pPr marL="342900" indent="-342900">
              <a:buFont typeface="+mj-lt"/>
              <a:buAutoNum type="arabicPeriod"/>
            </a:pPr>
            <a:endParaRPr lang="en-US" altLang="ja-JP" sz="1800" b="1" kern="0" dirty="0">
              <a:solidFill>
                <a:schemeClr val="tx1">
                  <a:lumMod val="75000"/>
                  <a:lumOff val="25000"/>
                </a:schemeClr>
              </a:solidFill>
              <a:latin typeface="+mn-ea"/>
              <a:ea typeface="+mn-ea"/>
            </a:endParaRPr>
          </a:p>
          <a:p>
            <a:pPr marL="342900" indent="-342900">
              <a:buFont typeface="+mj-lt"/>
              <a:buAutoNum type="arabicPeriod"/>
            </a:pPr>
            <a:r>
              <a:rPr lang="en-US" altLang="ja-JP" sz="1800" b="1" kern="0" dirty="0">
                <a:solidFill>
                  <a:schemeClr val="tx1">
                    <a:lumMod val="75000"/>
                    <a:lumOff val="25000"/>
                  </a:schemeClr>
                </a:solidFill>
                <a:latin typeface="+mn-ea"/>
                <a:ea typeface="+mn-ea"/>
              </a:rPr>
              <a:t>Data-Centric Leakage Prevention</a:t>
            </a:r>
            <a:br>
              <a:rPr lang="en-US" altLang="ja-JP" sz="1800" b="1" kern="0" dirty="0">
                <a:solidFill>
                  <a:schemeClr val="tx1">
                    <a:lumMod val="75000"/>
                    <a:lumOff val="25000"/>
                  </a:schemeClr>
                </a:solidFill>
                <a:latin typeface="+mn-ea"/>
                <a:ea typeface="+mn-ea"/>
              </a:rPr>
            </a:br>
            <a:r>
              <a:rPr lang="en-US" altLang="ja-JP" sz="1800" b="1" kern="0" dirty="0">
                <a:solidFill>
                  <a:schemeClr val="tx1">
                    <a:lumMod val="75000"/>
                    <a:lumOff val="25000"/>
                  </a:schemeClr>
                </a:solidFill>
                <a:latin typeface="+mn-ea"/>
                <a:ea typeface="+mn-ea"/>
              </a:rPr>
              <a:t>(</a:t>
            </a:r>
            <a:r>
              <a:rPr lang="ja-JP" altLang="en-US" sz="1800" b="1" kern="0" dirty="0">
                <a:solidFill>
                  <a:schemeClr val="tx1">
                    <a:lumMod val="75000"/>
                    <a:lumOff val="25000"/>
                  </a:schemeClr>
                </a:solidFill>
                <a:latin typeface="+mn-ea"/>
                <a:ea typeface="+mn-ea"/>
              </a:rPr>
              <a:t>データセットに応じた言語ベクトルの最適化</a:t>
            </a:r>
            <a:r>
              <a:rPr lang="en-US" altLang="ja-JP" sz="1800" b="1" kern="0" dirty="0">
                <a:solidFill>
                  <a:schemeClr val="tx1">
                    <a:lumMod val="75000"/>
                    <a:lumOff val="25000"/>
                  </a:schemeClr>
                </a:solidFill>
                <a:latin typeface="+mn-ea"/>
                <a:ea typeface="+mn-ea"/>
              </a:rPr>
              <a:t>)</a:t>
            </a:r>
          </a:p>
          <a:p>
            <a:pPr lvl="1"/>
            <a:r>
              <a:rPr kumimoji="1" lang="ja-JP" altLang="en-US" sz="1800" dirty="0">
                <a:solidFill>
                  <a:schemeClr val="tx1">
                    <a:lumMod val="75000"/>
                    <a:lumOff val="25000"/>
                  </a:schemeClr>
                </a:solidFill>
                <a:latin typeface="+mn-ea"/>
                <a:ea typeface="+mn-ea"/>
              </a:rPr>
              <a:t>言語プロンプトに特定クラスの言葉を使用しない代わりに言語ベクトルを最適化して、</a:t>
            </a:r>
            <a:r>
              <a:rPr lang="ja-JP" altLang="en-US" sz="1800" dirty="0">
                <a:solidFill>
                  <a:schemeClr val="tx1">
                    <a:lumMod val="75000"/>
                    <a:lumOff val="25000"/>
                  </a:schemeClr>
                </a:solidFill>
                <a:latin typeface="+mn-ea"/>
                <a:ea typeface="+mn-ea"/>
              </a:rPr>
              <a:t>使用するデータセットの各クラスに対応させる。</a:t>
            </a:r>
            <a:endParaRPr kumimoji="1" lang="en-US" altLang="ja-JP" sz="1800" dirty="0">
              <a:solidFill>
                <a:schemeClr val="tx1">
                  <a:lumMod val="75000"/>
                  <a:lumOff val="25000"/>
                </a:schemeClr>
              </a:solidFill>
              <a:latin typeface="+mn-ea"/>
              <a:ea typeface="+mn-ea"/>
            </a:endParaRPr>
          </a:p>
        </p:txBody>
      </p:sp>
      <p:pic>
        <p:nvPicPr>
          <p:cNvPr id="7" name="図 6">
            <a:extLst>
              <a:ext uri="{FF2B5EF4-FFF2-40B4-BE49-F238E27FC236}">
                <a16:creationId xmlns:a16="http://schemas.microsoft.com/office/drawing/2014/main" id="{32884B47-0604-7804-49BA-A194F8982151}"/>
              </a:ext>
            </a:extLst>
          </p:cNvPr>
          <p:cNvPicPr>
            <a:picLocks noChangeAspect="1"/>
          </p:cNvPicPr>
          <p:nvPr/>
        </p:nvPicPr>
        <p:blipFill>
          <a:blip r:embed="rId3"/>
          <a:stretch>
            <a:fillRect/>
          </a:stretch>
        </p:blipFill>
        <p:spPr>
          <a:xfrm>
            <a:off x="5973682" y="3595055"/>
            <a:ext cx="5700528" cy="1726531"/>
          </a:xfrm>
          <a:prstGeom prst="rect">
            <a:avLst/>
          </a:prstGeom>
        </p:spPr>
      </p:pic>
    </p:spTree>
    <p:extLst>
      <p:ext uri="{BB962C8B-B14F-4D97-AF65-F5344CB8AC3E}">
        <p14:creationId xmlns:p14="http://schemas.microsoft.com/office/powerpoint/2010/main" val="249941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D0C856-9746-D419-0277-5D1C4B33DE66}"/>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a:pPr>
            <a:r>
              <a:rPr lang="en-US" altLang="ja-JP" sz="2000" b="1" kern="0" dirty="0">
                <a:solidFill>
                  <a:schemeClr val="tx1">
                    <a:lumMod val="75000"/>
                    <a:lumOff val="25000"/>
                  </a:schemeClr>
                </a:solidFill>
                <a:latin typeface="+mn-ea"/>
                <a:ea typeface="+mn-ea"/>
              </a:rPr>
              <a:t>Model-Centric Leakage Prevention</a:t>
            </a:r>
            <a:endParaRPr lang="en-US" altLang="ja-JP" sz="2000" b="1" kern="0" dirty="0">
              <a:solidFill>
                <a:schemeClr val="tx1">
                  <a:lumMod val="75000"/>
                  <a:lumOff val="25000"/>
                </a:schemeClr>
              </a:solidFill>
              <a:latin typeface="+mn-ea"/>
            </a:endParaRPr>
          </a:p>
          <a:p>
            <a:pPr defTabSz="914400">
              <a:lnSpc>
                <a:spcPct val="110000"/>
              </a:lnSpc>
            </a:pP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モデルの重みを</a:t>
            </a:r>
            <a:r>
              <a:rPr lang="en-US" altLang="ja-JP" sz="1800" kern="0" dirty="0">
                <a:solidFill>
                  <a:schemeClr val="tx1">
                    <a:lumMod val="75000"/>
                    <a:lumOff val="25000"/>
                  </a:schemeClr>
                </a:solidFill>
                <a:latin typeface="+mn-ea"/>
                <a:ea typeface="+mn-ea"/>
              </a:rPr>
              <a:t>Fine-Tuning</a:t>
            </a:r>
            <a:r>
              <a:rPr lang="ja-JP" altLang="en-US" sz="1800" kern="0" dirty="0">
                <a:solidFill>
                  <a:schemeClr val="tx1">
                    <a:lumMod val="75000"/>
                    <a:lumOff val="25000"/>
                  </a:schemeClr>
                </a:solidFill>
                <a:latin typeface="+mn-ea"/>
                <a:ea typeface="+mn-ea"/>
              </a:rPr>
              <a:t>して</a:t>
            </a:r>
            <a:r>
              <a:rPr lang="en-US" altLang="ja-JP" sz="1800" kern="0" dirty="0">
                <a:solidFill>
                  <a:schemeClr val="tx1">
                    <a:lumMod val="75000"/>
                    <a:lumOff val="25000"/>
                  </a:schemeClr>
                </a:solidFill>
                <a:latin typeface="+mn-ea"/>
                <a:ea typeface="+mn-ea"/>
              </a:rPr>
              <a:t>Diffusion</a:t>
            </a:r>
            <a:r>
              <a:rPr lang="ja-JP" altLang="en-US" sz="1800" kern="0" dirty="0">
                <a:solidFill>
                  <a:schemeClr val="tx1">
                    <a:lumMod val="75000"/>
                    <a:lumOff val="25000"/>
                  </a:schemeClr>
                </a:solidFill>
                <a:latin typeface="+mn-ea"/>
                <a:ea typeface="+mn-ea"/>
              </a:rPr>
              <a:t>から特定のクラスの情報を排除する。</a:t>
            </a:r>
            <a:endParaRPr lang="en-US" altLang="ja-JP" sz="1800" kern="0" dirty="0">
              <a:solidFill>
                <a:schemeClr val="tx1">
                  <a:lumMod val="75000"/>
                  <a:lumOff val="25000"/>
                </a:schemeClr>
              </a:solidFill>
              <a:latin typeface="+mn-ea"/>
              <a:ea typeface="+mn-ea"/>
            </a:endParaRPr>
          </a:p>
          <a:p>
            <a:pPr defTabSz="914400">
              <a:lnSpc>
                <a:spcPct val="110000"/>
              </a:lnSpc>
            </a:pPr>
            <a:r>
              <a:rPr lang="ja-JP" altLang="en-US" sz="1800" kern="0" dirty="0">
                <a:solidFill>
                  <a:schemeClr val="tx1">
                    <a:lumMod val="75000"/>
                    <a:lumOff val="25000"/>
                  </a:schemeClr>
                </a:solidFill>
                <a:latin typeface="+mn-ea"/>
                <a:ea typeface="+mn-ea"/>
              </a:rPr>
              <a:t>次の損失関数を最小化するように</a:t>
            </a:r>
            <a:r>
              <a:rPr lang="en-US" altLang="ja-JP" sz="1800" kern="0" dirty="0">
                <a:solidFill>
                  <a:schemeClr val="tx1">
                    <a:lumMod val="75000"/>
                    <a:lumOff val="25000"/>
                  </a:schemeClr>
                </a:solidFill>
                <a:latin typeface="+mn-ea"/>
                <a:ea typeface="+mn-ea"/>
              </a:rPr>
              <a:t>Fine-Tuning</a:t>
            </a:r>
            <a:r>
              <a:rPr lang="ja-JP" altLang="en-US" sz="1800" kern="0" dirty="0">
                <a:solidFill>
                  <a:schemeClr val="tx1">
                    <a:lumMod val="75000"/>
                    <a:lumOff val="25000"/>
                  </a:schemeClr>
                </a:solidFill>
                <a:latin typeface="+mn-ea"/>
                <a:ea typeface="+mn-ea"/>
              </a:rPr>
              <a:t>を施す。</a:t>
            </a: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a:p>
            <a:pPr defTabSz="914400">
              <a:lnSpc>
                <a:spcPct val="110000"/>
              </a:lnSpc>
            </a:pPr>
            <a:r>
              <a:rPr lang="ja-JP" altLang="en-US" sz="1800" kern="0" dirty="0">
                <a:solidFill>
                  <a:schemeClr val="tx1">
                    <a:lumMod val="75000"/>
                    <a:lumOff val="25000"/>
                  </a:schemeClr>
                </a:solidFill>
                <a:latin typeface="+mn-ea"/>
                <a:ea typeface="+mn-ea"/>
              </a:rPr>
              <a:t>この手法はとても強力な方法であるが、一つのクラスの情報を排除するのに</a:t>
            </a:r>
            <a:r>
              <a:rPr lang="en-US" altLang="ja-JP" sz="1800" kern="0" dirty="0">
                <a:solidFill>
                  <a:schemeClr val="tx1">
                    <a:lumMod val="75000"/>
                    <a:lumOff val="25000"/>
                  </a:schemeClr>
                </a:solidFill>
                <a:latin typeface="+mn-ea"/>
                <a:ea typeface="+mn-ea"/>
              </a:rPr>
              <a:t>32GB</a:t>
            </a:r>
            <a:r>
              <a:rPr lang="ja-JP" altLang="en-US" sz="1800" kern="0" dirty="0">
                <a:solidFill>
                  <a:schemeClr val="tx1">
                    <a:lumMod val="75000"/>
                    <a:lumOff val="25000"/>
                  </a:schemeClr>
                </a:solidFill>
                <a:latin typeface="+mn-ea"/>
                <a:ea typeface="+mn-ea"/>
              </a:rPr>
              <a:t>メモリの</a:t>
            </a:r>
            <a:r>
              <a:rPr lang="en-US" altLang="ja-JP" sz="1800" kern="0" dirty="0">
                <a:solidFill>
                  <a:schemeClr val="tx1">
                    <a:lumMod val="75000"/>
                    <a:lumOff val="25000"/>
                  </a:schemeClr>
                </a:solidFill>
                <a:latin typeface="+mn-ea"/>
                <a:ea typeface="+mn-ea"/>
              </a:rPr>
              <a:t>V100 GPU</a:t>
            </a:r>
            <a:r>
              <a:rPr lang="ja-JP" altLang="en-US" sz="1800" kern="0" dirty="0">
                <a:solidFill>
                  <a:schemeClr val="tx1">
                    <a:lumMod val="75000"/>
                    <a:lumOff val="25000"/>
                  </a:schemeClr>
                </a:solidFill>
                <a:latin typeface="+mn-ea"/>
                <a:ea typeface="+mn-ea"/>
              </a:rPr>
              <a:t>で</a:t>
            </a:r>
            <a:r>
              <a:rPr lang="en-US" altLang="ja-JP" sz="1800" kern="0" dirty="0">
                <a:solidFill>
                  <a:schemeClr val="tx1">
                    <a:lumMod val="75000"/>
                    <a:lumOff val="25000"/>
                  </a:schemeClr>
                </a:solidFill>
                <a:latin typeface="+mn-ea"/>
                <a:ea typeface="+mn-ea"/>
              </a:rPr>
              <a:t>2</a:t>
            </a:r>
            <a:r>
              <a:rPr lang="ja-JP" altLang="en-US" sz="1800" kern="0" dirty="0">
                <a:solidFill>
                  <a:schemeClr val="tx1">
                    <a:lumMod val="75000"/>
                    <a:lumOff val="25000"/>
                  </a:schemeClr>
                </a:solidFill>
                <a:latin typeface="+mn-ea"/>
                <a:ea typeface="+mn-ea"/>
              </a:rPr>
              <a:t>時間掛かってしまうため、</a:t>
            </a:r>
            <a:r>
              <a:rPr lang="ja-JP" altLang="en-US" sz="1800" b="1" kern="0" dirty="0">
                <a:solidFill>
                  <a:schemeClr val="tx1">
                    <a:lumMod val="75000"/>
                    <a:lumOff val="25000"/>
                  </a:schemeClr>
                </a:solidFill>
                <a:latin typeface="+mn-ea"/>
                <a:ea typeface="+mn-ea"/>
              </a:rPr>
              <a:t>計算コストが非常に大きい点がネック</a:t>
            </a:r>
            <a:r>
              <a:rPr lang="ja-JP" altLang="en-US" sz="1800" kern="0" dirty="0">
                <a:solidFill>
                  <a:schemeClr val="tx1">
                    <a:lumMod val="75000"/>
                    <a:lumOff val="25000"/>
                  </a:schemeClr>
                </a:solidFill>
                <a:latin typeface="+mn-ea"/>
                <a:ea typeface="+mn-ea"/>
              </a:rPr>
              <a:t>となる。</a:t>
            </a:r>
            <a:endParaRPr lang="en-US" altLang="ja-JP" sz="1800" kern="0" dirty="0">
              <a:solidFill>
                <a:schemeClr val="tx1">
                  <a:lumMod val="75000"/>
                  <a:lumOff val="25000"/>
                </a:schemeClr>
              </a:solidFill>
              <a:latin typeface="+mn-ea"/>
              <a:ea typeface="+mn-ea"/>
            </a:endParaRPr>
          </a:p>
          <a:p>
            <a:pPr defTabSz="914400">
              <a:lnSpc>
                <a:spcPct val="110000"/>
              </a:lnSpc>
            </a:pPr>
            <a:r>
              <a:rPr lang="ja-JP" altLang="en-US" sz="1800" kern="0" dirty="0">
                <a:solidFill>
                  <a:schemeClr val="tx1">
                    <a:lumMod val="75000"/>
                    <a:lumOff val="25000"/>
                  </a:schemeClr>
                </a:solidFill>
                <a:latin typeface="+mn-ea"/>
                <a:ea typeface="+mn-ea"/>
              </a:rPr>
              <a:t>　</a:t>
            </a: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1800" kern="0" dirty="0">
              <a:solidFill>
                <a:schemeClr val="tx1">
                  <a:lumMod val="75000"/>
                  <a:lumOff val="25000"/>
                </a:schemeClr>
              </a:solidFill>
              <a:latin typeface="+mn-ea"/>
              <a:ea typeface="+mn-ea"/>
            </a:endParaRPr>
          </a:p>
        </p:txBody>
      </p:sp>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9</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065392193"/>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アルゴリズム②　</a:t>
                      </a:r>
                      <a:r>
                        <a:rPr lang="en-US" altLang="ja-JP" sz="2400" b="1" dirty="0">
                          <a:solidFill>
                            <a:srgbClr val="0071BC"/>
                          </a:solidFill>
                          <a:latin typeface="メイリオ"/>
                          <a:cs typeface="メイリオ" pitchFamily="50" charset="-128"/>
                        </a:rPr>
                        <a:t>Diffusion</a:t>
                      </a:r>
                      <a:r>
                        <a:rPr lang="ja-JP" altLang="en-US" sz="2400" b="1" dirty="0">
                          <a:solidFill>
                            <a:srgbClr val="0071BC"/>
                          </a:solidFill>
                          <a:latin typeface="メイリオ"/>
                          <a:cs typeface="メイリオ" pitchFamily="50" charset="-128"/>
                        </a:rPr>
                        <a:t>モデルの学習データの漏洩防止（２）</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pic>
        <p:nvPicPr>
          <p:cNvPr id="6" name="図 5">
            <a:extLst>
              <a:ext uri="{FF2B5EF4-FFF2-40B4-BE49-F238E27FC236}">
                <a16:creationId xmlns:a16="http://schemas.microsoft.com/office/drawing/2014/main" id="{3D91C6FD-09B7-5DC8-F074-DFDFCD4F263A}"/>
              </a:ext>
            </a:extLst>
          </p:cNvPr>
          <p:cNvPicPr>
            <a:picLocks noChangeAspect="1"/>
          </p:cNvPicPr>
          <p:nvPr/>
        </p:nvPicPr>
        <p:blipFill>
          <a:blip r:embed="rId3"/>
          <a:stretch>
            <a:fillRect/>
          </a:stretch>
        </p:blipFill>
        <p:spPr>
          <a:xfrm>
            <a:off x="1304913" y="3021825"/>
            <a:ext cx="9582173" cy="814349"/>
          </a:xfrm>
          <a:prstGeom prst="rect">
            <a:avLst/>
          </a:prstGeom>
          <a:ln>
            <a:solidFill>
              <a:srgbClr val="002060"/>
            </a:solidFill>
          </a:ln>
        </p:spPr>
      </p:pic>
    </p:spTree>
    <p:extLst>
      <p:ext uri="{BB962C8B-B14F-4D97-AF65-F5344CB8AC3E}">
        <p14:creationId xmlns:p14="http://schemas.microsoft.com/office/powerpoint/2010/main" val="911637834"/>
      </p:ext>
    </p:extLst>
  </p:cSld>
  <p:clrMapOvr>
    <a:masterClrMapping/>
  </p:clrMapOvr>
</p:sld>
</file>

<file path=ppt/theme/theme1.xml><?xml version="1.0" encoding="utf-8"?>
<a:theme xmlns:a="http://schemas.openxmlformats.org/drawingml/2006/main" name="新デザイ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ahoma"/>
        <a:ea typeface="メイリオ"/>
        <a:cs typeface=""/>
      </a:majorFont>
      <a:minorFont>
        <a:latin typeface="Tahom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40000"/>
            <a:lumOff val="60000"/>
          </a:schemeClr>
        </a:solidFill>
        <a:ln>
          <a:solidFill>
            <a:srgbClr val="0070C0"/>
          </a:solidFill>
        </a:ln>
      </a:spPr>
      <a:bodyPr rtlCol="0" anchor="ctr"/>
      <a:lstStyle>
        <a:defPPr algn="ctr">
          <a:defRPr kumimoji="1"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コニカミノルタ様_提案書.pptx" id="{39F39269-0EE2-4F15-ACD8-9AFDD1EC0825}" vid="{6A7AB3D3-3163-4F64-AA11-1C07A59831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18309a-05f4-49cc-a172-d63fa39c633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45B1EF40C95E54CBC6C6827CB98F70C" ma:contentTypeVersion="13" ma:contentTypeDescription="新しいドキュメントを作成します。" ma:contentTypeScope="" ma:versionID="8fa5bc3ab3c6c802855d2215a66a08c3">
  <xsd:schema xmlns:xsd="http://www.w3.org/2001/XMLSchema" xmlns:xs="http://www.w3.org/2001/XMLSchema" xmlns:p="http://schemas.microsoft.com/office/2006/metadata/properties" xmlns:ns3="de18309a-05f4-49cc-a172-d63fa39c6335" xmlns:ns4="e8058d4a-ac66-4d24-84f6-35ccf517a640" targetNamespace="http://schemas.microsoft.com/office/2006/metadata/properties" ma:root="true" ma:fieldsID="60fc7df190d80ef856dd495f75f7219e" ns3:_="" ns4:_="">
    <xsd:import namespace="de18309a-05f4-49cc-a172-d63fa39c6335"/>
    <xsd:import namespace="e8058d4a-ac66-4d24-84f6-35ccf517a64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18309a-05f4-49cc-a172-d63fa39c63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8058d4a-ac66-4d24-84f6-35ccf517a64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34CC1-64BF-4F43-B73D-3CFE2A69CC7C}">
  <ds:schemaRefs>
    <ds:schemaRef ds:uri="http://schemas.microsoft.com/sharepoint/v3/contenttype/forms"/>
  </ds:schemaRefs>
</ds:datastoreItem>
</file>

<file path=customXml/itemProps2.xml><?xml version="1.0" encoding="utf-8"?>
<ds:datastoreItem xmlns:ds="http://schemas.openxmlformats.org/officeDocument/2006/customXml" ds:itemID="{56684DE9-9F31-407D-A2FA-B455F196F4EF}">
  <ds:schemaRefs>
    <ds:schemaRef ds:uri="http://purl.org/dc/elements/1.1/"/>
    <ds:schemaRef ds:uri="http://schemas.microsoft.com/office/2006/documentManagement/types"/>
    <ds:schemaRef ds:uri="http://purl.org/dc/dcmitype/"/>
    <ds:schemaRef ds:uri="http://schemas.openxmlformats.org/package/2006/metadata/core-properties"/>
    <ds:schemaRef ds:uri="de18309a-05f4-49cc-a172-d63fa39c6335"/>
    <ds:schemaRef ds:uri="e8058d4a-ac66-4d24-84f6-35ccf517a640"/>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5E6FDEBB-B4BB-4FEB-8CF7-4A8E914A61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18309a-05f4-49cc-a172-d63fa39c6335"/>
    <ds:schemaRef ds:uri="e8058d4a-ac66-4d24-84f6-35ccf517a6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テンプレート</Template>
  <TotalTime>25431</TotalTime>
  <Words>3248</Words>
  <Application>Microsoft Office PowerPoint</Application>
  <PresentationFormat>ワイド画面</PresentationFormat>
  <Paragraphs>321</Paragraphs>
  <Slides>29</Slides>
  <Notes>28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Noto Sans CJK JP</vt:lpstr>
      <vt:lpstr>メイリオ</vt:lpstr>
      <vt:lpstr>游ゴシック</vt:lpstr>
      <vt:lpstr>Arial</vt:lpstr>
      <vt:lpstr>Cambria Math</vt:lpstr>
      <vt:lpstr>Tahoma</vt:lpstr>
      <vt:lpstr>Wingdings</vt:lpstr>
      <vt:lpstr>新デザイン</vt:lpstr>
      <vt:lpstr>No.58 Effective Data Augmentation With Diffusion Models 論文詳細</vt:lpstr>
      <vt:lpstr>Effective Data Augmentation With Diffusion Models</vt:lpstr>
      <vt:lpstr>基本情報</vt:lpstr>
      <vt:lpstr>基本情報</vt:lpstr>
      <vt:lpstr>手法説明</vt:lpstr>
      <vt:lpstr>手法説明</vt:lpstr>
      <vt:lpstr>手法説明</vt:lpstr>
      <vt:lpstr>手法説明</vt:lpstr>
      <vt:lpstr>手法説明</vt:lpstr>
      <vt:lpstr>手法説明</vt:lpstr>
      <vt:lpstr>手法説明</vt:lpstr>
      <vt:lpstr>手法説明</vt:lpstr>
      <vt:lpstr>検証結果</vt:lpstr>
      <vt:lpstr>検証結果</vt:lpstr>
      <vt:lpstr>検証結果</vt:lpstr>
      <vt:lpstr>検証結果</vt:lpstr>
      <vt:lpstr>検証結果</vt:lpstr>
      <vt:lpstr>検証結果</vt:lpstr>
      <vt:lpstr>検証結果</vt:lpstr>
      <vt:lpstr>検証結果</vt:lpstr>
      <vt:lpstr>検証結果</vt:lpstr>
      <vt:lpstr>検証結果</vt:lpstr>
      <vt:lpstr>検証結果（Appendix）</vt:lpstr>
      <vt:lpstr>検証結果（Appendix）</vt:lpstr>
      <vt:lpstr>検証結果（Appendix）</vt:lpstr>
      <vt:lpstr>検証結果（Appendix）</vt:lpstr>
      <vt:lpstr>検証結果（Appendix）</vt:lpstr>
      <vt:lpstr>検証結果（Appendix）</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学習・推論結果</dc:title>
  <dc:creator>竹内 晴哉</dc:creator>
  <cp:lastModifiedBy>進藤 佑樹</cp:lastModifiedBy>
  <cp:revision>245</cp:revision>
  <cp:lastPrinted>2017-09-09T03:04:02Z</cp:lastPrinted>
  <dcterms:created xsi:type="dcterms:W3CDTF">2017-08-17T08:13:19Z</dcterms:created>
  <dcterms:modified xsi:type="dcterms:W3CDTF">2023-12-20T00:28:13Z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0x010100D45B1EF40C95E54CBC6C6827CB98F70C</vt:lpwstr>
  </property>
</Properties>
</file>