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handoutMasterIdLst>
    <p:handoutMasterId r:id="rId22"/>
  </p:handoutMasterIdLst>
  <p:sldIdLst>
    <p:sldId id="265" r:id="rId5"/>
    <p:sldId id="856" r:id="rId6"/>
    <p:sldId id="1014" r:id="rId7"/>
    <p:sldId id="1021" r:id="rId8"/>
    <p:sldId id="1017" r:id="rId9"/>
    <p:sldId id="1020" r:id="rId10"/>
    <p:sldId id="1018" r:id="rId11"/>
    <p:sldId id="1019" r:id="rId12"/>
    <p:sldId id="1022" r:id="rId13"/>
    <p:sldId id="1023" r:id="rId14"/>
    <p:sldId id="1024" r:id="rId15"/>
    <p:sldId id="1025" r:id="rId16"/>
    <p:sldId id="1028" r:id="rId17"/>
    <p:sldId id="1029" r:id="rId18"/>
    <p:sldId id="1030" r:id="rId19"/>
    <p:sldId id="269" r:id="rId20"/>
  </p:sldIdLst>
  <p:sldSz cx="12192000" cy="6858000"/>
  <p:notesSz cx="7099300" cy="10234613"/>
  <p:defaultTextStyle>
    <a:defPPr>
      <a:defRPr lang="ja-JP"/>
    </a:defPPr>
    <a:lvl1pPr marL="0" algn="l" defTabSz="1000793" rtl="0" eaLnBrk="1" latinLnBrk="0" hangingPunct="1">
      <a:defRPr kumimoji="1" sz="1969" kern="1200">
        <a:solidFill>
          <a:schemeClr val="tx1"/>
        </a:solidFill>
        <a:latin typeface="+mn-lt"/>
        <a:ea typeface="+mn-ea"/>
        <a:cs typeface="+mn-cs"/>
      </a:defRPr>
    </a:lvl1pPr>
    <a:lvl2pPr marL="500397" algn="l" defTabSz="1000793" rtl="0" eaLnBrk="1" latinLnBrk="0" hangingPunct="1">
      <a:defRPr kumimoji="1" sz="1969" kern="1200">
        <a:solidFill>
          <a:schemeClr val="tx1"/>
        </a:solidFill>
        <a:latin typeface="+mn-lt"/>
        <a:ea typeface="+mn-ea"/>
        <a:cs typeface="+mn-cs"/>
      </a:defRPr>
    </a:lvl2pPr>
    <a:lvl3pPr marL="1000793" algn="l" defTabSz="1000793" rtl="0" eaLnBrk="1" latinLnBrk="0" hangingPunct="1">
      <a:defRPr kumimoji="1" sz="1969" kern="1200">
        <a:solidFill>
          <a:schemeClr val="tx1"/>
        </a:solidFill>
        <a:latin typeface="+mn-lt"/>
        <a:ea typeface="+mn-ea"/>
        <a:cs typeface="+mn-cs"/>
      </a:defRPr>
    </a:lvl3pPr>
    <a:lvl4pPr marL="1501189" algn="l" defTabSz="1000793" rtl="0" eaLnBrk="1" latinLnBrk="0" hangingPunct="1">
      <a:defRPr kumimoji="1" sz="1969" kern="1200">
        <a:solidFill>
          <a:schemeClr val="tx1"/>
        </a:solidFill>
        <a:latin typeface="+mn-lt"/>
        <a:ea typeface="+mn-ea"/>
        <a:cs typeface="+mn-cs"/>
      </a:defRPr>
    </a:lvl4pPr>
    <a:lvl5pPr marL="2001585" algn="l" defTabSz="1000793" rtl="0" eaLnBrk="1" latinLnBrk="0" hangingPunct="1">
      <a:defRPr kumimoji="1" sz="1969" kern="1200">
        <a:solidFill>
          <a:schemeClr val="tx1"/>
        </a:solidFill>
        <a:latin typeface="+mn-lt"/>
        <a:ea typeface="+mn-ea"/>
        <a:cs typeface="+mn-cs"/>
      </a:defRPr>
    </a:lvl5pPr>
    <a:lvl6pPr marL="2501982" algn="l" defTabSz="1000793" rtl="0" eaLnBrk="1" latinLnBrk="0" hangingPunct="1">
      <a:defRPr kumimoji="1" sz="1969" kern="1200">
        <a:solidFill>
          <a:schemeClr val="tx1"/>
        </a:solidFill>
        <a:latin typeface="+mn-lt"/>
        <a:ea typeface="+mn-ea"/>
        <a:cs typeface="+mn-cs"/>
      </a:defRPr>
    </a:lvl6pPr>
    <a:lvl7pPr marL="3002378" algn="l" defTabSz="1000793" rtl="0" eaLnBrk="1" latinLnBrk="0" hangingPunct="1">
      <a:defRPr kumimoji="1" sz="1969" kern="1200">
        <a:solidFill>
          <a:schemeClr val="tx1"/>
        </a:solidFill>
        <a:latin typeface="+mn-lt"/>
        <a:ea typeface="+mn-ea"/>
        <a:cs typeface="+mn-cs"/>
      </a:defRPr>
    </a:lvl7pPr>
    <a:lvl8pPr marL="3502775" algn="l" defTabSz="1000793" rtl="0" eaLnBrk="1" latinLnBrk="0" hangingPunct="1">
      <a:defRPr kumimoji="1" sz="1969" kern="1200">
        <a:solidFill>
          <a:schemeClr val="tx1"/>
        </a:solidFill>
        <a:latin typeface="+mn-lt"/>
        <a:ea typeface="+mn-ea"/>
        <a:cs typeface="+mn-cs"/>
      </a:defRPr>
    </a:lvl8pPr>
    <a:lvl9pPr marL="4003171" algn="l" defTabSz="1000793" rtl="0" eaLnBrk="1" latinLnBrk="0" hangingPunct="1">
      <a:defRPr kumimoji="1" sz="196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E00C0"/>
    <a:srgbClr val="00FF00"/>
    <a:srgbClr val="2B91AF"/>
    <a:srgbClr val="F2F2F2"/>
    <a:srgbClr val="525252"/>
    <a:srgbClr val="000000"/>
    <a:srgbClr val="FFFFDD"/>
    <a:srgbClr val="0080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87798" autoAdjust="0"/>
  </p:normalViewPr>
  <p:slideViewPr>
    <p:cSldViewPr snapToGrid="0">
      <p:cViewPr varScale="1">
        <p:scale>
          <a:sx n="59" d="100"/>
          <a:sy n="59" d="100"/>
        </p:scale>
        <p:origin x="1136"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512" y="8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58688D3-BA35-4390-94C2-30CDBB736216}"/>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44C5D87-C1A3-4A53-B222-A3481B5D6573}"/>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97F149B6-72FD-48DC-B830-639313C6A2D0}" type="datetimeFigureOut">
              <a:rPr kumimoji="1" lang="ja-JP" altLang="en-US" smtClean="0"/>
              <a:t>2023/12/12</a:t>
            </a:fld>
            <a:endParaRPr kumimoji="1" lang="ja-JP" altLang="en-US"/>
          </a:p>
        </p:txBody>
      </p:sp>
      <p:sp>
        <p:nvSpPr>
          <p:cNvPr id="4" name="フッター プレースホルダー 3">
            <a:extLst>
              <a:ext uri="{FF2B5EF4-FFF2-40B4-BE49-F238E27FC236}">
                <a16:creationId xmlns:a16="http://schemas.microsoft.com/office/drawing/2014/main" id="{8160950F-1AF2-4111-881B-D7DCFF5F5424}"/>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B483ADB-387C-4F4C-A7FA-67538F30242C}"/>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C598489E-A2A7-4476-9198-205B011A25B1}" type="slidenum">
              <a:rPr kumimoji="1" lang="ja-JP" altLang="en-US" smtClean="0"/>
              <a:t>‹#›</a:t>
            </a:fld>
            <a:endParaRPr kumimoji="1" lang="ja-JP" altLang="en-US"/>
          </a:p>
        </p:txBody>
      </p:sp>
    </p:spTree>
    <p:extLst>
      <p:ext uri="{BB962C8B-B14F-4D97-AF65-F5344CB8AC3E}">
        <p14:creationId xmlns:p14="http://schemas.microsoft.com/office/powerpoint/2010/main" val="901955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47C12851-3109-4739-BEB8-903908018599}" type="datetimeFigureOut">
              <a:rPr kumimoji="1" lang="ja-JP" altLang="en-US" smtClean="0"/>
              <a:t>2023/12/12</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91D73523-41ED-47A6-87AA-39ABBA3F9C24}" type="slidenum">
              <a:rPr kumimoji="1" lang="ja-JP" altLang="en-US" smtClean="0"/>
              <a:t>‹#›</a:t>
            </a:fld>
            <a:endParaRPr kumimoji="1" lang="ja-JP" altLang="en-US"/>
          </a:p>
        </p:txBody>
      </p:sp>
    </p:spTree>
    <p:extLst>
      <p:ext uri="{BB962C8B-B14F-4D97-AF65-F5344CB8AC3E}">
        <p14:creationId xmlns:p14="http://schemas.microsoft.com/office/powerpoint/2010/main" val="4521087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a:t>
            </a:fld>
            <a:endParaRPr kumimoji="1" lang="ja-JP" altLang="en-US"/>
          </a:p>
        </p:txBody>
      </p:sp>
    </p:spTree>
    <p:extLst>
      <p:ext uri="{BB962C8B-B14F-4D97-AF65-F5344CB8AC3E}">
        <p14:creationId xmlns:p14="http://schemas.microsoft.com/office/powerpoint/2010/main" val="1472884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10</a:t>
            </a:fld>
            <a:endParaRPr kumimoji="1" lang="ja-JP" altLang="en-US"/>
          </a:p>
        </p:txBody>
      </p:sp>
    </p:spTree>
    <p:extLst>
      <p:ext uri="{BB962C8B-B14F-4D97-AF65-F5344CB8AC3E}">
        <p14:creationId xmlns:p14="http://schemas.microsoft.com/office/powerpoint/2010/main" val="1637081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11</a:t>
            </a:fld>
            <a:endParaRPr kumimoji="1" lang="ja-JP" altLang="en-US"/>
          </a:p>
        </p:txBody>
      </p:sp>
    </p:spTree>
    <p:extLst>
      <p:ext uri="{BB962C8B-B14F-4D97-AF65-F5344CB8AC3E}">
        <p14:creationId xmlns:p14="http://schemas.microsoft.com/office/powerpoint/2010/main" val="849176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12</a:t>
            </a:fld>
            <a:endParaRPr kumimoji="1" lang="ja-JP" altLang="en-US"/>
          </a:p>
        </p:txBody>
      </p:sp>
    </p:spTree>
    <p:extLst>
      <p:ext uri="{BB962C8B-B14F-4D97-AF65-F5344CB8AC3E}">
        <p14:creationId xmlns:p14="http://schemas.microsoft.com/office/powerpoint/2010/main" val="2893910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13</a:t>
            </a:fld>
            <a:endParaRPr kumimoji="1" lang="ja-JP" altLang="en-US"/>
          </a:p>
        </p:txBody>
      </p:sp>
    </p:spTree>
    <p:extLst>
      <p:ext uri="{BB962C8B-B14F-4D97-AF65-F5344CB8AC3E}">
        <p14:creationId xmlns:p14="http://schemas.microsoft.com/office/powerpoint/2010/main" val="342200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14</a:t>
            </a:fld>
            <a:endParaRPr kumimoji="1" lang="ja-JP" altLang="en-US"/>
          </a:p>
        </p:txBody>
      </p:sp>
    </p:spTree>
    <p:extLst>
      <p:ext uri="{BB962C8B-B14F-4D97-AF65-F5344CB8AC3E}">
        <p14:creationId xmlns:p14="http://schemas.microsoft.com/office/powerpoint/2010/main" val="2852631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15</a:t>
            </a:fld>
            <a:endParaRPr kumimoji="1" lang="ja-JP" altLang="en-US"/>
          </a:p>
        </p:txBody>
      </p:sp>
    </p:spTree>
    <p:extLst>
      <p:ext uri="{BB962C8B-B14F-4D97-AF65-F5344CB8AC3E}">
        <p14:creationId xmlns:p14="http://schemas.microsoft.com/office/powerpoint/2010/main" val="1022685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2</a:t>
            </a:fld>
            <a:endParaRPr kumimoji="1" lang="ja-JP" altLang="en-US"/>
          </a:p>
        </p:txBody>
      </p:sp>
    </p:spTree>
    <p:extLst>
      <p:ext uri="{BB962C8B-B14F-4D97-AF65-F5344CB8AC3E}">
        <p14:creationId xmlns:p14="http://schemas.microsoft.com/office/powerpoint/2010/main" val="3286916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3</a:t>
            </a:fld>
            <a:endParaRPr kumimoji="1" lang="ja-JP" altLang="en-US"/>
          </a:p>
        </p:txBody>
      </p:sp>
    </p:spTree>
    <p:extLst>
      <p:ext uri="{BB962C8B-B14F-4D97-AF65-F5344CB8AC3E}">
        <p14:creationId xmlns:p14="http://schemas.microsoft.com/office/powerpoint/2010/main" val="34187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4</a:t>
            </a:fld>
            <a:endParaRPr kumimoji="1" lang="ja-JP" altLang="en-US"/>
          </a:p>
        </p:txBody>
      </p:sp>
    </p:spTree>
    <p:extLst>
      <p:ext uri="{BB962C8B-B14F-4D97-AF65-F5344CB8AC3E}">
        <p14:creationId xmlns:p14="http://schemas.microsoft.com/office/powerpoint/2010/main" val="341942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5</a:t>
            </a:fld>
            <a:endParaRPr kumimoji="1" lang="ja-JP" altLang="en-US"/>
          </a:p>
        </p:txBody>
      </p:sp>
    </p:spTree>
    <p:extLst>
      <p:ext uri="{BB962C8B-B14F-4D97-AF65-F5344CB8AC3E}">
        <p14:creationId xmlns:p14="http://schemas.microsoft.com/office/powerpoint/2010/main" val="61566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6</a:t>
            </a:fld>
            <a:endParaRPr kumimoji="1" lang="ja-JP" altLang="en-US"/>
          </a:p>
        </p:txBody>
      </p:sp>
    </p:spTree>
    <p:extLst>
      <p:ext uri="{BB962C8B-B14F-4D97-AF65-F5344CB8AC3E}">
        <p14:creationId xmlns:p14="http://schemas.microsoft.com/office/powerpoint/2010/main" val="2718049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7</a:t>
            </a:fld>
            <a:endParaRPr kumimoji="1" lang="ja-JP" altLang="en-US"/>
          </a:p>
        </p:txBody>
      </p:sp>
    </p:spTree>
    <p:extLst>
      <p:ext uri="{BB962C8B-B14F-4D97-AF65-F5344CB8AC3E}">
        <p14:creationId xmlns:p14="http://schemas.microsoft.com/office/powerpoint/2010/main" val="328164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8</a:t>
            </a:fld>
            <a:endParaRPr kumimoji="1" lang="ja-JP" altLang="en-US"/>
          </a:p>
        </p:txBody>
      </p:sp>
    </p:spTree>
    <p:extLst>
      <p:ext uri="{BB962C8B-B14F-4D97-AF65-F5344CB8AC3E}">
        <p14:creationId xmlns:p14="http://schemas.microsoft.com/office/powerpoint/2010/main" val="4159715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1D73523-41ED-47A6-87AA-39ABBA3F9C24}" type="slidenum">
              <a:rPr kumimoji="1" lang="ja-JP" altLang="en-US" smtClean="0"/>
              <a:t>9</a:t>
            </a:fld>
            <a:endParaRPr kumimoji="1" lang="ja-JP" altLang="en-US"/>
          </a:p>
        </p:txBody>
      </p:sp>
    </p:spTree>
    <p:extLst>
      <p:ext uri="{BB962C8B-B14F-4D97-AF65-F5344CB8AC3E}">
        <p14:creationId xmlns:p14="http://schemas.microsoft.com/office/powerpoint/2010/main" val="2329427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タイトル スライド">
    <p:bg>
      <p:bgPr>
        <a:solidFill>
          <a:schemeClr val="bg1">
            <a:lumMod val="95000"/>
            <a:alpha val="99000"/>
          </a:schemeClr>
        </a:solidFill>
        <a:effectLst/>
      </p:bgPr>
    </p:bg>
    <p:spTree>
      <p:nvGrpSpPr>
        <p:cNvPr id="1" name=""/>
        <p:cNvGrpSpPr/>
        <p:nvPr/>
      </p:nvGrpSpPr>
      <p:grpSpPr>
        <a:xfrm>
          <a:off x="0" y="0"/>
          <a:ext cx="0" cy="0"/>
          <a:chOff x="0" y="0"/>
          <a:chExt cx="0" cy="0"/>
        </a:xfrm>
      </p:grpSpPr>
      <p:sp>
        <p:nvSpPr>
          <p:cNvPr id="14" name="タイトル 1"/>
          <p:cNvSpPr>
            <a:spLocks noGrp="1"/>
          </p:cNvSpPr>
          <p:nvPr>
            <p:ph type="ctrTitle" hasCustomPrompt="1"/>
          </p:nvPr>
        </p:nvSpPr>
        <p:spPr>
          <a:xfrm>
            <a:off x="623455" y="1412776"/>
            <a:ext cx="10734455" cy="2016223"/>
          </a:xfrm>
          <a:ln>
            <a:noFill/>
          </a:ln>
        </p:spPr>
        <p:txBody>
          <a:bodyPr anchor="b" anchorCtr="1">
            <a:normAutofit/>
          </a:bodyPr>
          <a:lstStyle>
            <a:lvl1pPr algn="ctr">
              <a:defRPr sz="4200">
                <a:solidFill>
                  <a:srgbClr val="525252"/>
                </a:solidFill>
                <a:latin typeface="Noto Sans CJK JP" panose="020B0500000000000000" pitchFamily="34" charset="-128"/>
                <a:ea typeface="Noto Sans CJK JP" panose="020B0500000000000000" pitchFamily="34" charset="-128"/>
              </a:defRPr>
            </a:lvl1pPr>
          </a:lstStyle>
          <a:p>
            <a:r>
              <a:rPr kumimoji="1" lang="ja-JP" altLang="en-US"/>
              <a:t>マスター タイトルの書式設定</a:t>
            </a:r>
          </a:p>
        </p:txBody>
      </p:sp>
      <p:sp>
        <p:nvSpPr>
          <p:cNvPr id="15" name="サブタイトル 2"/>
          <p:cNvSpPr>
            <a:spLocks noGrp="1"/>
          </p:cNvSpPr>
          <p:nvPr>
            <p:ph type="subTitle" idx="1" hasCustomPrompt="1"/>
          </p:nvPr>
        </p:nvSpPr>
        <p:spPr>
          <a:xfrm>
            <a:off x="4428892" y="3802330"/>
            <a:ext cx="3123579" cy="466228"/>
          </a:xfrm>
        </p:spPr>
        <p:txBody>
          <a:bodyPr>
            <a:normAutofit/>
          </a:bodyPr>
          <a:lstStyle>
            <a:lvl1pPr marL="0" indent="0" algn="ctr">
              <a:buNone/>
              <a:defRPr sz="1800">
                <a:solidFill>
                  <a:srgbClr val="828282"/>
                </a:solidFill>
                <a:latin typeface="Noto Sans CJK JP" panose="020B0500000000000000" pitchFamily="34" charset="-128"/>
                <a:ea typeface="Noto Sans CJK JP" panose="020B0500000000000000" pitchFamily="34" charset="-128"/>
              </a:defRPr>
            </a:lvl1pPr>
            <a:lvl2pPr marL="640035" indent="0" algn="ctr">
              <a:buNone/>
              <a:defRPr>
                <a:solidFill>
                  <a:schemeClr val="tx1">
                    <a:tint val="75000"/>
                  </a:schemeClr>
                </a:solidFill>
              </a:defRPr>
            </a:lvl2pPr>
            <a:lvl3pPr marL="1280068" indent="0" algn="ctr">
              <a:buNone/>
              <a:defRPr>
                <a:solidFill>
                  <a:schemeClr val="tx1">
                    <a:tint val="75000"/>
                  </a:schemeClr>
                </a:solidFill>
              </a:defRPr>
            </a:lvl3pPr>
            <a:lvl4pPr marL="1920103" indent="0" algn="ctr">
              <a:buNone/>
              <a:defRPr>
                <a:solidFill>
                  <a:schemeClr val="tx1">
                    <a:tint val="75000"/>
                  </a:schemeClr>
                </a:solidFill>
              </a:defRPr>
            </a:lvl4pPr>
            <a:lvl5pPr marL="2560136" indent="0" algn="ctr">
              <a:buNone/>
              <a:defRPr>
                <a:solidFill>
                  <a:schemeClr val="tx1">
                    <a:tint val="75000"/>
                  </a:schemeClr>
                </a:solidFill>
              </a:defRPr>
            </a:lvl5pPr>
            <a:lvl6pPr marL="3200171" indent="0" algn="ctr">
              <a:buNone/>
              <a:defRPr>
                <a:solidFill>
                  <a:schemeClr val="tx1">
                    <a:tint val="75000"/>
                  </a:schemeClr>
                </a:solidFill>
              </a:defRPr>
            </a:lvl6pPr>
            <a:lvl7pPr marL="3840206" indent="0" algn="ctr">
              <a:buNone/>
              <a:defRPr>
                <a:solidFill>
                  <a:schemeClr val="tx1">
                    <a:tint val="75000"/>
                  </a:schemeClr>
                </a:solidFill>
              </a:defRPr>
            </a:lvl7pPr>
            <a:lvl8pPr marL="4480240" indent="0" algn="ctr">
              <a:buNone/>
              <a:defRPr>
                <a:solidFill>
                  <a:schemeClr val="tx1">
                    <a:tint val="75000"/>
                  </a:schemeClr>
                </a:solidFill>
              </a:defRPr>
            </a:lvl8pPr>
            <a:lvl9pPr marL="5120274" indent="0" algn="ctr">
              <a:buNone/>
              <a:defRPr>
                <a:solidFill>
                  <a:schemeClr val="tx1">
                    <a:tint val="75000"/>
                  </a:schemeClr>
                </a:solidFill>
              </a:defRPr>
            </a:lvl9pPr>
          </a:lstStyle>
          <a:p>
            <a:r>
              <a:rPr kumimoji="1" lang="en-US" altLang="ja-JP"/>
              <a:t>2018</a:t>
            </a:r>
            <a:r>
              <a:rPr kumimoji="1" lang="ja-JP" altLang="en-US"/>
              <a:t>年</a:t>
            </a:r>
            <a:r>
              <a:rPr kumimoji="1" lang="en-US" altLang="ja-JP"/>
              <a:t>5</a:t>
            </a:r>
            <a:r>
              <a:rPr kumimoji="1" lang="ja-JP" altLang="en-US"/>
              <a:t>月</a:t>
            </a:r>
            <a:r>
              <a:rPr kumimoji="1" lang="en-US" altLang="ja-JP"/>
              <a:t>9</a:t>
            </a:r>
            <a:r>
              <a:rPr kumimoji="1" lang="ja-JP" altLang="en-US"/>
              <a:t>日</a:t>
            </a:r>
          </a:p>
        </p:txBody>
      </p:sp>
      <p:grpSp>
        <p:nvGrpSpPr>
          <p:cNvPr id="19" name="Group 18">
            <a:extLst>
              <a:ext uri="{FF2B5EF4-FFF2-40B4-BE49-F238E27FC236}">
                <a16:creationId xmlns:a16="http://schemas.microsoft.com/office/drawing/2014/main" id="{1156B7C6-873A-8645-99F9-F2F3C8BBA04D}"/>
              </a:ext>
            </a:extLst>
          </p:cNvPr>
          <p:cNvGrpSpPr/>
          <p:nvPr userDrawn="1"/>
        </p:nvGrpSpPr>
        <p:grpSpPr>
          <a:xfrm>
            <a:off x="-5" y="1"/>
            <a:ext cx="3358113" cy="1484783"/>
            <a:chOff x="-5" y="1"/>
            <a:chExt cx="3358113" cy="1484783"/>
          </a:xfrm>
        </p:grpSpPr>
        <p:sp>
          <p:nvSpPr>
            <p:cNvPr id="23" name="Right Triangle 22">
              <a:extLst>
                <a:ext uri="{FF2B5EF4-FFF2-40B4-BE49-F238E27FC236}">
                  <a16:creationId xmlns:a16="http://schemas.microsoft.com/office/drawing/2014/main" id="{10532400-AC72-D94B-8EB0-463DE47B6F5D}"/>
                </a:ext>
              </a:extLst>
            </p:cNvPr>
            <p:cNvSpPr/>
            <p:nvPr/>
          </p:nvSpPr>
          <p:spPr>
            <a:xfrm rot="5400000">
              <a:off x="396600" y="-39660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EBA72EC7-AF17-3A4D-8F9B-CC412D1163F6}"/>
                </a:ext>
              </a:extLst>
            </p:cNvPr>
            <p:cNvSpPr/>
            <p:nvPr/>
          </p:nvSpPr>
          <p:spPr>
            <a:xfrm rot="5400000">
              <a:off x="936658" y="-936662"/>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519DF01A-83AE-8E4C-A82F-5829BAA28776}"/>
                </a:ext>
              </a:extLst>
            </p:cNvPr>
            <p:cNvSpPr/>
            <p:nvPr/>
          </p:nvSpPr>
          <p:spPr>
            <a:xfrm rot="5400000">
              <a:off x="1260698" y="-1260698"/>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F415D6E-F234-AB49-BBF9-A63BDE47EBA4}"/>
              </a:ext>
            </a:extLst>
          </p:cNvPr>
          <p:cNvGrpSpPr/>
          <p:nvPr userDrawn="1"/>
        </p:nvGrpSpPr>
        <p:grpSpPr>
          <a:xfrm>
            <a:off x="8830716" y="5373217"/>
            <a:ext cx="3358113" cy="1484783"/>
            <a:chOff x="8830716" y="5373217"/>
            <a:chExt cx="3358113" cy="1484783"/>
          </a:xfrm>
        </p:grpSpPr>
        <p:sp>
          <p:nvSpPr>
            <p:cNvPr id="27" name="Right Triangle 26">
              <a:extLst>
                <a:ext uri="{FF2B5EF4-FFF2-40B4-BE49-F238E27FC236}">
                  <a16:creationId xmlns:a16="http://schemas.microsoft.com/office/drawing/2014/main" id="{0A94AD37-48DC-774A-B1C7-88A59DCF7E18}"/>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FFC58DEF-B30E-C949-A316-59E001628E28}"/>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4CDE73CD-FF29-1D42-B28C-A5AF180A1016}"/>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5E8974D4-ACD2-7A41-A841-2B655B9A25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1340" y="4964766"/>
            <a:ext cx="1848589" cy="1124744"/>
          </a:xfrm>
          <a:prstGeom prst="rect">
            <a:avLst/>
          </a:prstGeom>
        </p:spPr>
      </p:pic>
    </p:spTree>
    <p:extLst>
      <p:ext uri="{BB962C8B-B14F-4D97-AF65-F5344CB8AC3E}">
        <p14:creationId xmlns:p14="http://schemas.microsoft.com/office/powerpoint/2010/main" val="375798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355680" y="1019158"/>
            <a:ext cx="10972800" cy="4882877"/>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フッター プレースホルダー 4"/>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143660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496301" y="872836"/>
            <a:ext cx="2832100" cy="5070764"/>
          </a:xfrm>
        </p:spPr>
        <p:txBody>
          <a:bodyPr vert="eaVert"/>
          <a:lstStyle>
            <a:lvl1pPr>
              <a:defRPr>
                <a:solidFill>
                  <a:srgbClr val="525252"/>
                </a:solidFill>
              </a:defRPr>
            </a:lvl1p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0" y="872835"/>
            <a:ext cx="8293101" cy="5070763"/>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フッター プレースホルダー 4"/>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412656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終わり">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77BDD1-3A8B-9941-A37C-BCB49F581599}"/>
              </a:ext>
            </a:extLst>
          </p:cNvPr>
          <p:cNvGrpSpPr/>
          <p:nvPr userDrawn="1"/>
        </p:nvGrpSpPr>
        <p:grpSpPr>
          <a:xfrm>
            <a:off x="-5" y="1"/>
            <a:ext cx="3358113" cy="1484783"/>
            <a:chOff x="-5" y="1"/>
            <a:chExt cx="3358113" cy="1484783"/>
          </a:xfrm>
        </p:grpSpPr>
        <p:sp>
          <p:nvSpPr>
            <p:cNvPr id="8" name="Right Triangle 7">
              <a:extLst>
                <a:ext uri="{FF2B5EF4-FFF2-40B4-BE49-F238E27FC236}">
                  <a16:creationId xmlns:a16="http://schemas.microsoft.com/office/drawing/2014/main" id="{24E158BB-328A-7E42-B347-01571F5E91C6}"/>
                </a:ext>
              </a:extLst>
            </p:cNvPr>
            <p:cNvSpPr/>
            <p:nvPr/>
          </p:nvSpPr>
          <p:spPr>
            <a:xfrm rot="5400000">
              <a:off x="396600" y="-39660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E925C866-11E3-2445-82E0-EBED04046604}"/>
                </a:ext>
              </a:extLst>
            </p:cNvPr>
            <p:cNvSpPr/>
            <p:nvPr/>
          </p:nvSpPr>
          <p:spPr>
            <a:xfrm rot="5400000">
              <a:off x="936658" y="-936662"/>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4DBF2B80-F941-8140-BA54-D4077612878B}"/>
                </a:ext>
              </a:extLst>
            </p:cNvPr>
            <p:cNvSpPr/>
            <p:nvPr/>
          </p:nvSpPr>
          <p:spPr>
            <a:xfrm rot="5400000">
              <a:off x="1260698" y="-1260698"/>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E46938AF-7537-CE4E-AFE4-B6976ED23403}"/>
              </a:ext>
            </a:extLst>
          </p:cNvPr>
          <p:cNvGrpSpPr/>
          <p:nvPr userDrawn="1"/>
        </p:nvGrpSpPr>
        <p:grpSpPr>
          <a:xfrm>
            <a:off x="8830716" y="5373217"/>
            <a:ext cx="3358113" cy="1484783"/>
            <a:chOff x="8830716" y="5373217"/>
            <a:chExt cx="3358113" cy="1484783"/>
          </a:xfrm>
        </p:grpSpPr>
        <p:sp>
          <p:nvSpPr>
            <p:cNvPr id="12" name="Right Triangle 11">
              <a:extLst>
                <a:ext uri="{FF2B5EF4-FFF2-40B4-BE49-F238E27FC236}">
                  <a16:creationId xmlns:a16="http://schemas.microsoft.com/office/drawing/2014/main" id="{BBA336B7-492D-6143-A54A-05C3E405E2FA}"/>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523FFEFA-C8D6-444F-A461-41EFA9503F1F}"/>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96D6BED8-D427-664B-B342-D9AEB808B6E8}"/>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図 11">
            <a:extLst>
              <a:ext uri="{FF2B5EF4-FFF2-40B4-BE49-F238E27FC236}">
                <a16:creationId xmlns:a16="http://schemas.microsoft.com/office/drawing/2014/main" id="{2A325704-639B-2841-929E-A6C90C531B52}"/>
              </a:ext>
            </a:extLst>
          </p:cNvPr>
          <p:cNvPicPr>
            <a:picLocks noChangeAspect="1"/>
          </p:cNvPicPr>
          <p:nvPr userDrawn="1"/>
        </p:nvPicPr>
        <p:blipFill>
          <a:blip r:embed="rId2"/>
          <a:stretch>
            <a:fillRect/>
          </a:stretch>
        </p:blipFill>
        <p:spPr>
          <a:xfrm>
            <a:off x="5835650" y="5029763"/>
            <a:ext cx="520700" cy="520700"/>
          </a:xfrm>
          <a:prstGeom prst="rect">
            <a:avLst/>
          </a:prstGeom>
        </p:spPr>
      </p:pic>
      <p:sp>
        <p:nvSpPr>
          <p:cNvPr id="2" name="TextBox 1">
            <a:extLst>
              <a:ext uri="{FF2B5EF4-FFF2-40B4-BE49-F238E27FC236}">
                <a16:creationId xmlns:a16="http://schemas.microsoft.com/office/drawing/2014/main" id="{E1B7CBD5-635C-1F4D-9993-C234F297EC3F}"/>
              </a:ext>
            </a:extLst>
          </p:cNvPr>
          <p:cNvSpPr txBox="1"/>
          <p:nvPr userDrawn="1"/>
        </p:nvSpPr>
        <p:spPr>
          <a:xfrm>
            <a:off x="5340825" y="5617237"/>
            <a:ext cx="1510350" cy="246221"/>
          </a:xfrm>
          <a:prstGeom prst="rect">
            <a:avLst/>
          </a:prstGeom>
          <a:noFill/>
        </p:spPr>
        <p:txBody>
          <a:bodyPr wrap="none" rtlCol="0">
            <a:spAutoFit/>
          </a:bodyPr>
          <a:lstStyle/>
          <a:p>
            <a:pPr algn="ctr"/>
            <a:r>
              <a:rPr lang="en-US" sz="1000" err="1">
                <a:solidFill>
                  <a:srgbClr val="535E62"/>
                </a:solidFill>
                <a:latin typeface="Noto Sans CJK JP" panose="020B0500000000000000" pitchFamily="34" charset="-128"/>
                <a:ea typeface="Noto Sans CJK JP" panose="020B0500000000000000" pitchFamily="34" charset="-128"/>
              </a:rPr>
              <a:t>www.compmind.co.jp</a:t>
            </a:r>
            <a:endParaRPr lang="en-US" sz="1000">
              <a:solidFill>
                <a:srgbClr val="535E62"/>
              </a:solidFill>
              <a:latin typeface="Noto Sans CJK JP" panose="020B0500000000000000" pitchFamily="34" charset="-128"/>
              <a:ea typeface="Noto Sans CJK JP" panose="020B0500000000000000" pitchFamily="34" charset="-128"/>
            </a:endParaRPr>
          </a:p>
        </p:txBody>
      </p:sp>
      <p:pic>
        <p:nvPicPr>
          <p:cNvPr id="17" name="Picture 16">
            <a:extLst>
              <a:ext uri="{FF2B5EF4-FFF2-40B4-BE49-F238E27FC236}">
                <a16:creationId xmlns:a16="http://schemas.microsoft.com/office/drawing/2014/main" id="{2BC4F982-4358-7045-8EAA-079E68140B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7359" y="1491269"/>
            <a:ext cx="3117283" cy="1896660"/>
          </a:xfrm>
          <a:prstGeom prst="rect">
            <a:avLst/>
          </a:prstGeom>
        </p:spPr>
      </p:pic>
      <p:pic>
        <p:nvPicPr>
          <p:cNvPr id="19" name="図 18">
            <a:extLst>
              <a:ext uri="{FF2B5EF4-FFF2-40B4-BE49-F238E27FC236}">
                <a16:creationId xmlns:a16="http://schemas.microsoft.com/office/drawing/2014/main" id="{8166CFDA-5768-42DC-9E6C-D2C1AC77429C}"/>
              </a:ext>
            </a:extLst>
          </p:cNvPr>
          <p:cNvPicPr>
            <a:picLocks noChangeAspect="1"/>
          </p:cNvPicPr>
          <p:nvPr userDrawn="1"/>
        </p:nvPicPr>
        <p:blipFill>
          <a:blip r:embed="rId4"/>
          <a:stretch>
            <a:fillRect/>
          </a:stretch>
        </p:blipFill>
        <p:spPr>
          <a:xfrm>
            <a:off x="4728020" y="3656749"/>
            <a:ext cx="2704155" cy="836712"/>
          </a:xfrm>
          <a:prstGeom prst="rect">
            <a:avLst/>
          </a:prstGeom>
        </p:spPr>
      </p:pic>
    </p:spTree>
    <p:extLst>
      <p:ext uri="{BB962C8B-B14F-4D97-AF65-F5344CB8AC3E}">
        <p14:creationId xmlns:p14="http://schemas.microsoft.com/office/powerpoint/2010/main" val="399760441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906000" cy="617838"/>
          </a:xfrm>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lvl1pPr>
              <a:defRPr>
                <a:solidFill>
                  <a:srgbClr val="525252"/>
                </a:solidFill>
              </a:defRPr>
            </a:lvl1pPr>
            <a:lvl2pPr>
              <a:defRPr>
                <a:solidFill>
                  <a:srgbClr val="525252"/>
                </a:solidFill>
              </a:defRPr>
            </a:lvl2pPr>
            <a:lvl3pPr>
              <a:defRPr>
                <a:solidFill>
                  <a:srgbClr val="525252"/>
                </a:solidFill>
              </a:defRPr>
            </a:lvl3pPr>
            <a:lvl4pPr>
              <a:defRPr>
                <a:solidFill>
                  <a:srgbClr val="525252"/>
                </a:solidFill>
              </a:defRPr>
            </a:lvl4pPr>
            <a:lvl5pPr>
              <a:defRPr>
                <a:solidFill>
                  <a:srgbClr val="525252"/>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lvl1pPr algn="r">
              <a:defRPr>
                <a:solidFill>
                  <a:schemeClr val="bg1"/>
                </a:solidFill>
                <a:latin typeface="Noto Sans CJK JP" panose="020B0500000000000000" pitchFamily="34" charset="-128"/>
                <a:ea typeface="Noto Sans CJK JP" panose="020B0500000000000000" pitchFamily="34" charset="-128"/>
              </a:defRPr>
            </a:lvl1pPr>
          </a:lstStyle>
          <a:p>
            <a:fld id="{58559E05-BCEC-45BC-9BA0-4ACA84666899}" type="slidenum">
              <a:rPr lang="ja-JP" altLang="en-US" smtClean="0"/>
              <a:pPr/>
              <a:t>‹#›</a:t>
            </a:fld>
            <a:endParaRPr lang="ja-JP" altLang="en-US"/>
          </a:p>
        </p:txBody>
      </p:sp>
    </p:spTree>
    <p:extLst>
      <p:ext uri="{BB962C8B-B14F-4D97-AF65-F5344CB8AC3E}">
        <p14:creationId xmlns:p14="http://schemas.microsoft.com/office/powerpoint/2010/main" val="59896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693740"/>
            <a:ext cx="10515600" cy="2852737"/>
          </a:xfrm>
        </p:spPr>
        <p:txBody>
          <a:bodyPr anchor="b"/>
          <a:lstStyle>
            <a:lvl1pPr>
              <a:defRPr sz="4799">
                <a:solidFill>
                  <a:srgbClr val="525252"/>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3700276"/>
            <a:ext cx="10515600" cy="1373375"/>
          </a:xfrm>
        </p:spPr>
        <p:txBody>
          <a:bodyPr/>
          <a:lstStyle>
            <a:lvl1pPr marL="0" indent="0">
              <a:buNone/>
              <a:defRPr sz="2400">
                <a:solidFill>
                  <a:srgbClr val="828282"/>
                </a:solidFill>
              </a:defRPr>
            </a:lvl1pPr>
            <a:lvl2pPr marL="457166" indent="0">
              <a:buNone/>
              <a:defRPr sz="2000">
                <a:solidFill>
                  <a:schemeClr val="tx1">
                    <a:tint val="75000"/>
                  </a:schemeClr>
                </a:solidFill>
              </a:defRPr>
            </a:lvl2pPr>
            <a:lvl3pPr marL="914333"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1" indent="0">
              <a:buNone/>
              <a:defRPr sz="1600">
                <a:solidFill>
                  <a:schemeClr val="tx1">
                    <a:tint val="75000"/>
                  </a:schemeClr>
                </a:solidFill>
              </a:defRPr>
            </a:lvl6pPr>
            <a:lvl7pPr marL="2742997" indent="0">
              <a:buNone/>
              <a:defRPr sz="1600">
                <a:solidFill>
                  <a:schemeClr val="tx1">
                    <a:tint val="75000"/>
                  </a:schemeClr>
                </a:solidFill>
              </a:defRPr>
            </a:lvl7pPr>
            <a:lvl8pPr marL="3200163" indent="0">
              <a:buNone/>
              <a:defRPr sz="1600">
                <a:solidFill>
                  <a:schemeClr val="tx1">
                    <a:tint val="75000"/>
                  </a:schemeClr>
                </a:solidFill>
              </a:defRPr>
            </a:lvl8pPr>
            <a:lvl9pPr marL="3657329"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609119" y="6244920"/>
            <a:ext cx="2844960" cy="476280"/>
          </a:xfrm>
          <a:prstGeom prst="rect">
            <a:avLst/>
          </a:prstGeom>
        </p:spPr>
        <p:txBody>
          <a:bodyPr/>
          <a:lstStyle>
            <a:lvl1pPr>
              <a:defRPr>
                <a:solidFill>
                  <a:srgbClr val="525252"/>
                </a:solidFill>
              </a:defRPr>
            </a:lvl1pPr>
          </a:lstStyle>
          <a:p>
            <a:endParaRPr lang="ja-JP" altLang="en-US"/>
          </a:p>
        </p:txBody>
      </p:sp>
      <p:sp>
        <p:nvSpPr>
          <p:cNvPr id="6" name="スライド番号プレースホルダー 5"/>
          <p:cNvSpPr>
            <a:spLocks noGrp="1"/>
          </p:cNvSpPr>
          <p:nvPr>
            <p:ph type="sldNum" sz="quarter" idx="12"/>
          </p:nvPr>
        </p:nvSpPr>
        <p:spPr/>
        <p:txBody>
          <a:bodyPr/>
          <a:lstStyle>
            <a:lvl1pPr algn="r">
              <a:defRPr>
                <a:solidFill>
                  <a:schemeClr val="bg1">
                    <a:lumMod val="95000"/>
                  </a:schemeClr>
                </a:solidFill>
              </a:defRPr>
            </a:lvl1pPr>
          </a:lstStyle>
          <a:p>
            <a:fld id="{58559E05-BCEC-45BC-9BA0-4ACA84666899}" type="slidenum">
              <a:rPr lang="ja-JP" altLang="en-US" smtClean="0"/>
              <a:pPr/>
              <a:t>‹#›</a:t>
            </a:fld>
            <a:endParaRPr lang="ja-JP" altLang="en-US"/>
          </a:p>
        </p:txBody>
      </p:sp>
    </p:spTree>
    <p:extLst>
      <p:ext uri="{BB962C8B-B14F-4D97-AF65-F5344CB8AC3E}">
        <p14:creationId xmlns:p14="http://schemas.microsoft.com/office/powerpoint/2010/main" val="410757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355599" y="1019176"/>
            <a:ext cx="5384801" cy="4525963"/>
          </a:xfrm>
        </p:spPr>
        <p:txBody>
          <a:bodyPr/>
          <a:lstStyle>
            <a:lvl1pPr>
              <a:defRPr>
                <a:solidFill>
                  <a:srgbClr val="525252"/>
                </a:solidFill>
              </a:defRPr>
            </a:lvl1pPr>
            <a:lvl2pPr>
              <a:defRPr>
                <a:solidFill>
                  <a:srgbClr val="525252"/>
                </a:solidFill>
              </a:defRPr>
            </a:lvl2pPr>
            <a:lvl3pPr>
              <a:defRPr>
                <a:solidFill>
                  <a:srgbClr val="525252"/>
                </a:solidFill>
              </a:defRPr>
            </a:lvl3pPr>
            <a:lvl4pPr>
              <a:defRPr>
                <a:solidFill>
                  <a:srgbClr val="525252"/>
                </a:solidFill>
              </a:defRPr>
            </a:lvl4pPr>
            <a:lvl5pPr>
              <a:defRPr>
                <a:solidFill>
                  <a:srgbClr val="525252"/>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5943599" y="1019176"/>
            <a:ext cx="5384801" cy="4525963"/>
          </a:xfrm>
        </p:spPr>
        <p:txBody>
          <a:bodyPr/>
          <a:lstStyle>
            <a:lvl1pPr>
              <a:defRPr>
                <a:solidFill>
                  <a:srgbClr val="525252"/>
                </a:solidFill>
              </a:defRPr>
            </a:lvl1pPr>
            <a:lvl2pPr>
              <a:defRPr>
                <a:solidFill>
                  <a:srgbClr val="525252"/>
                </a:solidFill>
              </a:defRPr>
            </a:lvl2pPr>
            <a:lvl3pPr>
              <a:defRPr>
                <a:solidFill>
                  <a:srgbClr val="525252"/>
                </a:solidFill>
              </a:defRPr>
            </a:lvl3pPr>
            <a:lvl4pPr>
              <a:defRPr>
                <a:solidFill>
                  <a:srgbClr val="525252"/>
                </a:solidFill>
              </a:defRPr>
            </a:lvl4pPr>
            <a:lvl5pPr>
              <a:defRPr>
                <a:solidFill>
                  <a:srgbClr val="525252"/>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87900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40317" y="866777"/>
            <a:ext cx="10515600" cy="823912"/>
          </a:xfrm>
        </p:spPr>
        <p:txBody>
          <a:bodyPr/>
          <a:lstStyle>
            <a:lvl1pPr>
              <a:defRPr>
                <a:solidFill>
                  <a:srgbClr val="525252"/>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40318" y="1681163"/>
            <a:ext cx="5158316" cy="823912"/>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31" indent="0">
              <a:buNone/>
              <a:defRPr sz="1600" b="1"/>
            </a:lvl6pPr>
            <a:lvl7pPr marL="2742997" indent="0">
              <a:buNone/>
              <a:defRPr sz="1600" b="1"/>
            </a:lvl7pPr>
            <a:lvl8pPr marL="3200163" indent="0">
              <a:buNone/>
              <a:defRPr sz="1600" b="1"/>
            </a:lvl8pPr>
            <a:lvl9pPr marL="3657329"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40318" y="2505076"/>
            <a:ext cx="5158316"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717" cy="823912"/>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31" indent="0">
              <a:buNone/>
              <a:defRPr sz="1600" b="1"/>
            </a:lvl6pPr>
            <a:lvl7pPr marL="2742997" indent="0">
              <a:buNone/>
              <a:defRPr sz="1600" b="1"/>
            </a:lvl7pPr>
            <a:lvl8pPr marL="3200163" indent="0">
              <a:buNone/>
              <a:defRPr sz="1600" b="1"/>
            </a:lvl8pPr>
            <a:lvl9pPr marL="3657329"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6"/>
            <a:ext cx="518371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8" name="フッター プレースホルダー 7"/>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66438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4" name="フッター プレースホルダー 3"/>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36526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3" name="フッター プレースホルダー 2"/>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247587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36083" y="987426"/>
            <a:ext cx="3932767" cy="1600200"/>
          </a:xfrm>
        </p:spPr>
        <p:txBody>
          <a:bodyPr anchor="b"/>
          <a:lstStyle>
            <a:lvl1pPr>
              <a:defRPr sz="3200">
                <a:solidFill>
                  <a:srgbClr val="525252"/>
                </a:solidFill>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718" y="987426"/>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6083" y="2587626"/>
            <a:ext cx="3932767" cy="3282948"/>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31" indent="0">
              <a:buNone/>
              <a:defRPr sz="1000"/>
            </a:lvl6pPr>
            <a:lvl7pPr marL="2742997" indent="0">
              <a:buNone/>
              <a:defRPr sz="1000"/>
            </a:lvl7pPr>
            <a:lvl8pPr marL="3200163" indent="0">
              <a:buNone/>
              <a:defRPr sz="1000"/>
            </a:lvl8pPr>
            <a:lvl9pPr marL="3657329"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153343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6083" y="987426"/>
            <a:ext cx="3932767" cy="1600200"/>
          </a:xfrm>
        </p:spPr>
        <p:txBody>
          <a:bodyPr anchor="b"/>
          <a:lstStyle>
            <a:lvl1pPr>
              <a:defRPr sz="3200">
                <a:solidFill>
                  <a:srgbClr val="525252"/>
                </a:solidFill>
              </a:defRPr>
            </a:lvl1pPr>
          </a:lstStyle>
          <a:p>
            <a:r>
              <a:rPr kumimoji="1" lang="ja-JP" altLang="en-US"/>
              <a:t>マスター タイトルの書式設定</a:t>
            </a:r>
          </a:p>
        </p:txBody>
      </p:sp>
      <p:sp>
        <p:nvSpPr>
          <p:cNvPr id="3" name="図プレースホルダー 2"/>
          <p:cNvSpPr>
            <a:spLocks noGrp="1"/>
          </p:cNvSpPr>
          <p:nvPr>
            <p:ph type="pic" idx="1"/>
          </p:nvPr>
        </p:nvSpPr>
        <p:spPr>
          <a:xfrm>
            <a:off x="5183718" y="987426"/>
            <a:ext cx="6172199" cy="4873625"/>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31" indent="0">
              <a:buNone/>
              <a:defRPr sz="2000"/>
            </a:lvl6pPr>
            <a:lvl7pPr marL="2742997" indent="0">
              <a:buNone/>
              <a:defRPr sz="2000"/>
            </a:lvl7pPr>
            <a:lvl8pPr marL="3200163" indent="0">
              <a:buNone/>
              <a:defRPr sz="2000"/>
            </a:lvl8pPr>
            <a:lvl9pPr marL="3657329" indent="0">
              <a:buNone/>
              <a:defRPr sz="2000"/>
            </a:lvl9pPr>
          </a:lstStyle>
          <a:p>
            <a:r>
              <a:rPr kumimoji="1" lang="ja-JP" altLang="en-US"/>
              <a:t>図を追加</a:t>
            </a:r>
          </a:p>
        </p:txBody>
      </p:sp>
      <p:sp>
        <p:nvSpPr>
          <p:cNvPr id="4" name="テキスト プレースホルダー 3"/>
          <p:cNvSpPr>
            <a:spLocks noGrp="1"/>
          </p:cNvSpPr>
          <p:nvPr>
            <p:ph type="body" sz="half" idx="2"/>
          </p:nvPr>
        </p:nvSpPr>
        <p:spPr>
          <a:xfrm>
            <a:off x="836083" y="2587626"/>
            <a:ext cx="3932767" cy="3282948"/>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31" indent="0">
              <a:buNone/>
              <a:defRPr sz="1000"/>
            </a:lvl6pPr>
            <a:lvl7pPr marL="2742997" indent="0">
              <a:buNone/>
              <a:defRPr sz="1000"/>
            </a:lvl7pPr>
            <a:lvl8pPr marL="3200163" indent="0">
              <a:buNone/>
              <a:defRPr sz="1000"/>
            </a:lvl8pPr>
            <a:lvl9pPr marL="3657329"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09119" y="6244920"/>
            <a:ext cx="2844960"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6" name="フッター プレースホルダー 5"/>
          <p:cNvSpPr>
            <a:spLocks noGrp="1"/>
          </p:cNvSpPr>
          <p:nvPr>
            <p:ph type="ftr" sz="quarter" idx="11"/>
          </p:nvPr>
        </p:nvSpPr>
        <p:spPr>
          <a:xfrm>
            <a:off x="4165439" y="6244920"/>
            <a:ext cx="3861118" cy="476280"/>
          </a:xfrm>
          <a:prstGeom prst="rect">
            <a:avLst/>
          </a:prstGeom>
        </p:spPr>
        <p:txBody>
          <a:bodyPr/>
          <a:lstStyle>
            <a:lvl1pPr>
              <a:defRPr>
                <a:solidFill>
                  <a:srgbClr val="828282"/>
                </a:solidFill>
                <a:latin typeface="Noto Sans CJK JP" panose="020B0500000000000000" pitchFamily="34" charset="-128"/>
                <a:ea typeface="Noto Sans CJK JP" panose="020B0500000000000000" pitchFamily="34"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p>
            <a:fld id="{58559E05-BCEC-45BC-9BA0-4ACA84666899}" type="slidenum">
              <a:rPr kumimoji="1" lang="ja-JP" altLang="en-US" smtClean="0"/>
              <a:t>‹#›</a:t>
            </a:fld>
            <a:endParaRPr kumimoji="1" lang="ja-JP" altLang="en-US"/>
          </a:p>
        </p:txBody>
      </p:sp>
    </p:spTree>
    <p:extLst>
      <p:ext uri="{BB962C8B-B14F-4D97-AF65-F5344CB8AC3E}">
        <p14:creationId xmlns:p14="http://schemas.microsoft.com/office/powerpoint/2010/main" val="60441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D77121C-43A4-464D-A003-9231D97CD753}"/>
              </a:ext>
            </a:extLst>
          </p:cNvPr>
          <p:cNvSpPr/>
          <p:nvPr userDrawn="1"/>
        </p:nvSpPr>
        <p:spPr>
          <a:xfrm>
            <a:off x="-1" y="1"/>
            <a:ext cx="12188825" cy="648000"/>
          </a:xfrm>
          <a:prstGeom prst="rect">
            <a:avLst/>
          </a:prstGeom>
          <a:gradFill>
            <a:gsLst>
              <a:gs pos="50000">
                <a:srgbClr val="00BDFF"/>
              </a:gs>
              <a:gs pos="100000">
                <a:srgbClr val="4C61E2"/>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8DEA0B-2BF5-BB40-A4E3-155449D05369}"/>
              </a:ext>
            </a:extLst>
          </p:cNvPr>
          <p:cNvGrpSpPr/>
          <p:nvPr userDrawn="1"/>
        </p:nvGrpSpPr>
        <p:grpSpPr>
          <a:xfrm>
            <a:off x="8830716" y="5373217"/>
            <a:ext cx="3358113" cy="1484783"/>
            <a:chOff x="8830716" y="5373217"/>
            <a:chExt cx="3358113" cy="1484783"/>
          </a:xfrm>
        </p:grpSpPr>
        <p:sp>
          <p:nvSpPr>
            <p:cNvPr id="18" name="Right Triangle 17">
              <a:extLst>
                <a:ext uri="{FF2B5EF4-FFF2-40B4-BE49-F238E27FC236}">
                  <a16:creationId xmlns:a16="http://schemas.microsoft.com/office/drawing/2014/main" id="{6F39F408-F41D-8649-978D-5B33B2A4D3C0}"/>
                </a:ext>
              </a:extLst>
            </p:cNvPr>
            <p:cNvSpPr/>
            <p:nvPr/>
          </p:nvSpPr>
          <p:spPr>
            <a:xfrm rot="16200000">
              <a:off x="10307441" y="4976613"/>
              <a:ext cx="1484783" cy="2277991"/>
            </a:xfrm>
            <a:prstGeom prst="rtTriangle">
              <a:avLst/>
            </a:prstGeom>
            <a:solidFill>
              <a:srgbClr val="8282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0F6826A8-2135-BA4A-87E2-7EEC2433A8D4}"/>
                </a:ext>
              </a:extLst>
            </p:cNvPr>
            <p:cNvSpPr/>
            <p:nvPr/>
          </p:nvSpPr>
          <p:spPr>
            <a:xfrm rot="16200000">
              <a:off x="10127423" y="4796594"/>
              <a:ext cx="1124743" cy="2998069"/>
            </a:xfrm>
            <a:prstGeom prst="rtTriangle">
              <a:avLst/>
            </a:prstGeom>
            <a:solidFill>
              <a:srgbClr val="535E6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ACAD28DC-8482-794E-8EEE-2878D372727A}"/>
                </a:ext>
              </a:extLst>
            </p:cNvPr>
            <p:cNvSpPr/>
            <p:nvPr/>
          </p:nvSpPr>
          <p:spPr>
            <a:xfrm rot="16200000">
              <a:off x="10091415" y="4760590"/>
              <a:ext cx="836711" cy="3358109"/>
            </a:xfrm>
            <a:prstGeom prst="rtTriangle">
              <a:avLst/>
            </a:prstGeom>
            <a:gradFill>
              <a:gsLst>
                <a:gs pos="0">
                  <a:srgbClr val="00BDFF"/>
                </a:gs>
                <a:gs pos="100000">
                  <a:srgbClr val="4C61E2"/>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タイトル プレースホルダー 2"/>
          <p:cNvSpPr txBox="1">
            <a:spLocks noGrp="1"/>
          </p:cNvSpPr>
          <p:nvPr>
            <p:ph type="title"/>
          </p:nvPr>
        </p:nvSpPr>
        <p:spPr>
          <a:xfrm>
            <a:off x="138546" y="-1"/>
            <a:ext cx="9772292" cy="648001"/>
          </a:xfrm>
          <a:prstGeom prst="rect">
            <a:avLst/>
          </a:prstGeom>
          <a:noFill/>
          <a:ln>
            <a:noFill/>
          </a:ln>
        </p:spPr>
        <p:txBody>
          <a:bodyPr vert="horz" lIns="90000" tIns="46800" rIns="90000" bIns="46800" anchor="ctr" anchorCtr="0" compatLnSpc="1"/>
          <a:lstStyle/>
          <a:p>
            <a:endParaRPr lang="en-US" altLang="ja-JP"/>
          </a:p>
        </p:txBody>
      </p:sp>
      <p:sp>
        <p:nvSpPr>
          <p:cNvPr id="4" name="テキスト プレースホルダー 3"/>
          <p:cNvSpPr txBox="1">
            <a:spLocks noGrp="1"/>
          </p:cNvSpPr>
          <p:nvPr>
            <p:ph type="body" idx="1"/>
          </p:nvPr>
        </p:nvSpPr>
        <p:spPr>
          <a:xfrm>
            <a:off x="355680" y="1019159"/>
            <a:ext cx="10972800" cy="4525920"/>
          </a:xfrm>
          <a:prstGeom prst="rect">
            <a:avLst/>
          </a:prstGeom>
          <a:noFill/>
          <a:ln>
            <a:noFill/>
          </a:ln>
        </p:spPr>
        <p:txBody>
          <a:bodyPr vert="horz" lIns="90000" tIns="46800" rIns="90000" bIns="46800" anchor="t" anchorCtr="0" compatLnSpc="1">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ltLang="ja-JP"/>
          </a:p>
        </p:txBody>
      </p:sp>
      <p:sp>
        <p:nvSpPr>
          <p:cNvPr id="7" name="スライド番号プレースホルダー 6"/>
          <p:cNvSpPr txBox="1">
            <a:spLocks noGrp="1"/>
          </p:cNvSpPr>
          <p:nvPr>
            <p:ph type="sldNum" sz="quarter" idx="4"/>
          </p:nvPr>
        </p:nvSpPr>
        <p:spPr>
          <a:xfrm>
            <a:off x="8968670" y="6410961"/>
            <a:ext cx="2844480" cy="244440"/>
          </a:xfrm>
          <a:prstGeom prst="rect">
            <a:avLst/>
          </a:prstGeom>
          <a:noFill/>
          <a:ln>
            <a:noFill/>
          </a:ln>
        </p:spPr>
        <p:txBody>
          <a:bodyPr vert="horz" wrap="square" lIns="90000" tIns="46800" rIns="90000" bIns="46800" anchor="t" anchorCtr="0" compatLnSpc="1">
            <a:noAutofit/>
          </a:bodyPr>
          <a:lstStyle>
            <a:lvl1pPr marL="0" marR="0" lvl="0" indent="0" algn="r" rtl="0" hangingPunct="0">
              <a:lnSpc>
                <a:spcPct val="100000"/>
              </a:lnSpc>
              <a:spcBef>
                <a:spcPts val="0"/>
              </a:spcBef>
              <a:spcAft>
                <a:spcPts val="0"/>
              </a:spcAft>
              <a:buNone/>
              <a:tabLst>
                <a:tab pos="0" algn="l"/>
                <a:tab pos="914333" algn="l"/>
                <a:tab pos="1828664" algn="l"/>
                <a:tab pos="2742996" algn="l"/>
                <a:tab pos="3657329" algn="l"/>
                <a:tab pos="4571662" algn="l"/>
                <a:tab pos="5485992" algn="l"/>
                <a:tab pos="6400325" algn="l"/>
                <a:tab pos="7314658" algn="l"/>
                <a:tab pos="8228990" algn="l"/>
                <a:tab pos="9143322" algn="l"/>
                <a:tab pos="10057655" algn="l"/>
              </a:tabLst>
              <a:defRPr lang="en-US" sz="1800" b="0" i="0" u="none" strike="noStrike" baseline="0">
                <a:solidFill>
                  <a:schemeClr val="bg1"/>
                </a:solidFill>
                <a:latin typeface="Noto Sans CJK JP" panose="020B0500000000000000" pitchFamily="34" charset="-128"/>
                <a:ea typeface="Noto Sans CJK JP" panose="020B0500000000000000" pitchFamily="34" charset="-128"/>
                <a:cs typeface="Noto Sans CJK JP" panose="020B0500000000000000" pitchFamily="34" charset="-128"/>
              </a:defRPr>
            </a:lvl1pPr>
          </a:lstStyle>
          <a:p>
            <a:fld id="{58559E05-BCEC-45BC-9BA0-4ACA84666899}" type="slidenum">
              <a:rPr lang="ja-JP" altLang="en-US" smtClean="0"/>
              <a:pPr/>
              <a:t>‹#›</a:t>
            </a:fld>
            <a:endParaRPr lang="ja-JP" altLang="en-US"/>
          </a:p>
        </p:txBody>
      </p:sp>
      <p:pic>
        <p:nvPicPr>
          <p:cNvPr id="8" name="Picture 7">
            <a:extLst>
              <a:ext uri="{FF2B5EF4-FFF2-40B4-BE49-F238E27FC236}">
                <a16:creationId xmlns:a16="http://schemas.microsoft.com/office/drawing/2014/main" id="{D5FDFB26-3440-2247-BD1B-7CD297A00C0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071689" y="159900"/>
            <a:ext cx="1933804" cy="317064"/>
          </a:xfrm>
          <a:prstGeom prst="rect">
            <a:avLst/>
          </a:prstGeom>
        </p:spPr>
      </p:pic>
    </p:spTree>
    <p:extLst>
      <p:ext uri="{BB962C8B-B14F-4D97-AF65-F5344CB8AC3E}">
        <p14:creationId xmlns:p14="http://schemas.microsoft.com/office/powerpoint/2010/main" val="3101168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marL="0" marR="0" indent="0" algn="l" rtl="0" eaLnBrk="1" hangingPunct="1">
        <a:lnSpc>
          <a:spcPct val="100000"/>
        </a:lnSpc>
        <a:spcBef>
          <a:spcPts val="0"/>
        </a:spcBef>
        <a:spcAft>
          <a:spcPts val="0"/>
        </a:spcAft>
        <a:tabLst>
          <a:tab pos="0" algn="l"/>
          <a:tab pos="914333" algn="l"/>
          <a:tab pos="1828664" algn="l"/>
          <a:tab pos="2742996" algn="l"/>
          <a:tab pos="3657329" algn="l"/>
          <a:tab pos="4571662" algn="l"/>
          <a:tab pos="5485992" algn="l"/>
          <a:tab pos="6400325" algn="l"/>
          <a:tab pos="7314658" algn="l"/>
          <a:tab pos="8228990" algn="l"/>
          <a:tab pos="9143322" algn="l"/>
          <a:tab pos="10057655" algn="l"/>
        </a:tabLst>
        <a:defRPr kumimoji="1" lang="en-US" altLang="ja-JP" sz="2800" b="0" i="0" u="none" strike="noStrike" cap="none" baseline="0">
          <a:ln>
            <a:noFill/>
          </a:ln>
          <a:solidFill>
            <a:schemeClr val="bg1"/>
          </a:solidFill>
          <a:latin typeface="Noto Sans CJK JP" panose="020B0500000000000000" pitchFamily="34" charset="-128"/>
          <a:ea typeface="Noto Sans CJK JP" panose="020B0500000000000000" pitchFamily="34" charset="-128"/>
        </a:defRPr>
      </a:lvl1pPr>
    </p:titleStyle>
    <p:body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33" rtl="0" eaLnBrk="1" latinLnBrk="0" hangingPunct="1">
        <a:defRPr kumimoji="1" sz="1800" kern="1200">
          <a:solidFill>
            <a:schemeClr val="tx1"/>
          </a:solidFill>
          <a:latin typeface="+mn-lt"/>
          <a:ea typeface="+mn-ea"/>
          <a:cs typeface="+mn-cs"/>
        </a:defRPr>
      </a:lvl1pPr>
      <a:lvl2pPr marL="457166" algn="l" defTabSz="914333" rtl="0" eaLnBrk="1" latinLnBrk="0" hangingPunct="1">
        <a:defRPr kumimoji="1" sz="1800" kern="1200">
          <a:solidFill>
            <a:schemeClr val="tx1"/>
          </a:solidFill>
          <a:latin typeface="+mn-lt"/>
          <a:ea typeface="+mn-ea"/>
          <a:cs typeface="+mn-cs"/>
        </a:defRPr>
      </a:lvl2pPr>
      <a:lvl3pPr marL="914333" algn="l" defTabSz="914333" rtl="0" eaLnBrk="1" latinLnBrk="0" hangingPunct="1">
        <a:defRPr kumimoji="1" sz="1800" kern="1200">
          <a:solidFill>
            <a:schemeClr val="tx1"/>
          </a:solidFill>
          <a:latin typeface="+mn-lt"/>
          <a:ea typeface="+mn-ea"/>
          <a:cs typeface="+mn-cs"/>
        </a:defRPr>
      </a:lvl3pPr>
      <a:lvl4pPr marL="1371498" algn="l" defTabSz="914333" rtl="0" eaLnBrk="1" latinLnBrk="0" hangingPunct="1">
        <a:defRPr kumimoji="1" sz="1800" kern="1200">
          <a:solidFill>
            <a:schemeClr val="tx1"/>
          </a:solidFill>
          <a:latin typeface="+mn-lt"/>
          <a:ea typeface="+mn-ea"/>
          <a:cs typeface="+mn-cs"/>
        </a:defRPr>
      </a:lvl4pPr>
      <a:lvl5pPr marL="1828664" algn="l" defTabSz="914333" rtl="0" eaLnBrk="1" latinLnBrk="0" hangingPunct="1">
        <a:defRPr kumimoji="1" sz="1800" kern="1200">
          <a:solidFill>
            <a:schemeClr val="tx1"/>
          </a:solidFill>
          <a:latin typeface="+mn-lt"/>
          <a:ea typeface="+mn-ea"/>
          <a:cs typeface="+mn-cs"/>
        </a:defRPr>
      </a:lvl5pPr>
      <a:lvl6pPr marL="2285831" algn="l" defTabSz="914333" rtl="0" eaLnBrk="1" latinLnBrk="0" hangingPunct="1">
        <a:defRPr kumimoji="1" sz="1800" kern="1200">
          <a:solidFill>
            <a:schemeClr val="tx1"/>
          </a:solidFill>
          <a:latin typeface="+mn-lt"/>
          <a:ea typeface="+mn-ea"/>
          <a:cs typeface="+mn-cs"/>
        </a:defRPr>
      </a:lvl6pPr>
      <a:lvl7pPr marL="2742997" algn="l" defTabSz="914333" rtl="0" eaLnBrk="1" latinLnBrk="0" hangingPunct="1">
        <a:defRPr kumimoji="1" sz="1800" kern="1200">
          <a:solidFill>
            <a:schemeClr val="tx1"/>
          </a:solidFill>
          <a:latin typeface="+mn-lt"/>
          <a:ea typeface="+mn-ea"/>
          <a:cs typeface="+mn-cs"/>
        </a:defRPr>
      </a:lvl7pPr>
      <a:lvl8pPr marL="3200163" algn="l" defTabSz="914333" rtl="0" eaLnBrk="1" latinLnBrk="0" hangingPunct="1">
        <a:defRPr kumimoji="1" sz="1800" kern="1200">
          <a:solidFill>
            <a:schemeClr val="tx1"/>
          </a:solidFill>
          <a:latin typeface="+mn-lt"/>
          <a:ea typeface="+mn-ea"/>
          <a:cs typeface="+mn-cs"/>
        </a:defRPr>
      </a:lvl8pPr>
      <a:lvl9pPr marL="3657329" algn="l" defTabSz="9143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access.thecvf.com/content_WACV_2020/papers/Hsu_Progressive_Domain_Adaptation_for_Object_Detection_WACV_2020_paper.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kevinhkhsu/DA_detec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0ED61-E304-44E2-96BA-E6F6DF45739C}"/>
              </a:ext>
            </a:extLst>
          </p:cNvPr>
          <p:cNvSpPr>
            <a:spLocks noGrp="1"/>
          </p:cNvSpPr>
          <p:nvPr>
            <p:ph type="ctrTitle"/>
          </p:nvPr>
        </p:nvSpPr>
        <p:spPr>
          <a:xfrm>
            <a:off x="1077658" y="2234805"/>
            <a:ext cx="10036684" cy="2388389"/>
          </a:xfrm>
        </p:spPr>
        <p:txBody>
          <a:bodyPr anchor="ctr">
            <a:normAutofit/>
          </a:bodyPr>
          <a:lstStyle/>
          <a:p>
            <a:r>
              <a:rPr kumimoji="1" lang="en-US" altLang="ja-JP" sz="4000" b="1" dirty="0"/>
              <a:t>No.49 Progressive Domain Adaptation </a:t>
            </a:r>
            <a:br>
              <a:rPr kumimoji="1" lang="en-US" altLang="ja-JP" sz="4000" b="1" dirty="0"/>
            </a:br>
            <a:r>
              <a:rPr kumimoji="1" lang="en-US" altLang="ja-JP" sz="4000" b="1" dirty="0"/>
              <a:t>for Object Detection</a:t>
            </a:r>
            <a:br>
              <a:rPr kumimoji="1" lang="en-US" altLang="ja-JP" sz="4000" b="1" dirty="0"/>
            </a:br>
            <a:r>
              <a:rPr kumimoji="1" lang="ja-JP" altLang="en-US" sz="4000" b="1" dirty="0"/>
              <a:t>論文詳細</a:t>
            </a:r>
            <a:endParaRPr kumimoji="1" lang="ja-JP" altLang="en-US" sz="1600" b="1" dirty="0"/>
          </a:p>
        </p:txBody>
      </p:sp>
      <p:sp>
        <p:nvSpPr>
          <p:cNvPr id="3" name="字幕 2">
            <a:extLst>
              <a:ext uri="{FF2B5EF4-FFF2-40B4-BE49-F238E27FC236}">
                <a16:creationId xmlns:a16="http://schemas.microsoft.com/office/drawing/2014/main" id="{DBC273EF-8AE8-4D6F-BF9F-D8729F4EF538}"/>
              </a:ext>
            </a:extLst>
          </p:cNvPr>
          <p:cNvSpPr>
            <a:spLocks noGrp="1"/>
          </p:cNvSpPr>
          <p:nvPr>
            <p:ph type="subTitle" idx="1"/>
          </p:nvPr>
        </p:nvSpPr>
        <p:spPr>
          <a:xfrm>
            <a:off x="8965096" y="5119621"/>
            <a:ext cx="2216900" cy="566438"/>
          </a:xfrm>
        </p:spPr>
        <p:txBody>
          <a:bodyPr>
            <a:normAutofit/>
          </a:bodyPr>
          <a:lstStyle/>
          <a:p>
            <a:r>
              <a:rPr kumimoji="1" lang="en-US" altLang="ja-JP" sz="2000" dirty="0">
                <a:solidFill>
                  <a:schemeClr val="tx1"/>
                </a:solidFill>
              </a:rPr>
              <a:t>2023</a:t>
            </a:r>
            <a:r>
              <a:rPr kumimoji="1" lang="ja-JP" altLang="en-US" sz="2000" dirty="0">
                <a:solidFill>
                  <a:schemeClr val="tx1"/>
                </a:solidFill>
              </a:rPr>
              <a:t>年</a:t>
            </a:r>
            <a:r>
              <a:rPr kumimoji="1" lang="en-US" altLang="ja-JP" sz="2000" dirty="0">
                <a:solidFill>
                  <a:schemeClr val="tx1"/>
                </a:solidFill>
              </a:rPr>
              <a:t>12</a:t>
            </a:r>
            <a:r>
              <a:rPr kumimoji="1" lang="ja-JP" altLang="en-US" sz="2000" dirty="0">
                <a:solidFill>
                  <a:schemeClr val="tx1"/>
                </a:solidFill>
              </a:rPr>
              <a:t>月</a:t>
            </a:r>
            <a:r>
              <a:rPr lang="en-US" altLang="ja-JP" sz="2000">
                <a:solidFill>
                  <a:schemeClr val="tx1"/>
                </a:solidFill>
              </a:rPr>
              <a:t>12</a:t>
            </a:r>
            <a:r>
              <a:rPr kumimoji="1" lang="ja-JP" altLang="en-US" sz="2000">
                <a:solidFill>
                  <a:schemeClr val="tx1"/>
                </a:solidFill>
              </a:rPr>
              <a:t>日</a:t>
            </a:r>
            <a:endParaRPr kumimoji="1" lang="ja-JP" altLang="en-US" sz="2000" dirty="0">
              <a:solidFill>
                <a:schemeClr val="tx1"/>
              </a:solidFill>
            </a:endParaRPr>
          </a:p>
        </p:txBody>
      </p:sp>
    </p:spTree>
    <p:extLst>
      <p:ext uri="{BB962C8B-B14F-4D97-AF65-F5344CB8AC3E}">
        <p14:creationId xmlns:p14="http://schemas.microsoft.com/office/powerpoint/2010/main" val="91627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10</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033968289"/>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検証タスク</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pPr>
            <a:r>
              <a:rPr lang="ja-JP" altLang="en-US" sz="2000" kern="100" dirty="0">
                <a:solidFill>
                  <a:schemeClr val="tx1">
                    <a:lumMod val="75000"/>
                    <a:lumOff val="25000"/>
                  </a:schemeClr>
                </a:solidFill>
                <a:latin typeface="+mn-ea"/>
                <a:ea typeface="+mn-ea"/>
                <a:cs typeface="Times New Roman" panose="02020603050405020304" pitchFamily="18" charset="0"/>
              </a:rPr>
              <a:t>二種類のデータセット間で物体検出のドメイン適応を行い、</a:t>
            </a:r>
            <a:r>
              <a:rPr lang="en-US" altLang="ja-JP" sz="2000" kern="100" dirty="0">
                <a:solidFill>
                  <a:schemeClr val="tx1">
                    <a:lumMod val="75000"/>
                    <a:lumOff val="25000"/>
                  </a:schemeClr>
                </a:solidFill>
                <a:latin typeface="+mn-ea"/>
                <a:ea typeface="+mn-ea"/>
                <a:cs typeface="Times New Roman" panose="02020603050405020304" pitchFamily="18" charset="0"/>
              </a:rPr>
              <a:t>Average Precision (AP)</a:t>
            </a:r>
            <a:r>
              <a:rPr lang="ja-JP" altLang="en-US" sz="2000" kern="100" dirty="0">
                <a:solidFill>
                  <a:schemeClr val="tx1">
                    <a:lumMod val="75000"/>
                    <a:lumOff val="25000"/>
                  </a:schemeClr>
                </a:solidFill>
                <a:latin typeface="+mn-ea"/>
                <a:ea typeface="+mn-ea"/>
                <a:cs typeface="Times New Roman" panose="02020603050405020304" pitchFamily="18" charset="0"/>
              </a:rPr>
              <a:t>、</a:t>
            </a:r>
            <a:r>
              <a:rPr lang="en-US" altLang="ja-JP" sz="2000" kern="100" dirty="0">
                <a:solidFill>
                  <a:schemeClr val="tx1">
                    <a:lumMod val="75000"/>
                    <a:lumOff val="25000"/>
                  </a:schemeClr>
                </a:solidFill>
                <a:latin typeface="+mn-ea"/>
                <a:ea typeface="+mn-ea"/>
                <a:cs typeface="Times New Roman" panose="02020603050405020304" pitchFamily="18" charset="0"/>
              </a:rPr>
              <a:t>mean Average Precision(</a:t>
            </a:r>
            <a:r>
              <a:rPr lang="en-US" altLang="ja-JP" sz="2000" kern="100" dirty="0" err="1">
                <a:solidFill>
                  <a:schemeClr val="tx1">
                    <a:lumMod val="75000"/>
                    <a:lumOff val="25000"/>
                  </a:schemeClr>
                </a:solidFill>
                <a:latin typeface="+mn-ea"/>
                <a:ea typeface="+mn-ea"/>
                <a:cs typeface="Times New Roman" panose="02020603050405020304" pitchFamily="18" charset="0"/>
              </a:rPr>
              <a:t>mAP</a:t>
            </a:r>
            <a:r>
              <a:rPr lang="en-US" altLang="ja-JP" sz="2000" kern="100" dirty="0">
                <a:solidFill>
                  <a:schemeClr val="tx1">
                    <a:lumMod val="75000"/>
                    <a:lumOff val="25000"/>
                  </a:schemeClr>
                </a:solidFill>
                <a:latin typeface="+mn-ea"/>
                <a:ea typeface="+mn-ea"/>
                <a:cs typeface="Times New Roman" panose="02020603050405020304" pitchFamily="18" charset="0"/>
              </a:rPr>
              <a:t>)</a:t>
            </a:r>
            <a:r>
              <a:rPr lang="ja-JP" altLang="en-US" sz="2000" kern="100" dirty="0">
                <a:solidFill>
                  <a:schemeClr val="tx1">
                    <a:lumMod val="75000"/>
                    <a:lumOff val="25000"/>
                  </a:schemeClr>
                </a:solidFill>
                <a:latin typeface="+mn-ea"/>
                <a:ea typeface="+mn-ea"/>
                <a:cs typeface="Times New Roman" panose="02020603050405020304" pitchFamily="18" charset="0"/>
              </a:rPr>
              <a:t>を用いて評価した。比較した手法は以下の通り。</a:t>
            </a:r>
            <a:endParaRPr lang="en-US" altLang="ja-JP" sz="2000" kern="100" dirty="0">
              <a:solidFill>
                <a:schemeClr val="tx1">
                  <a:lumMod val="75000"/>
                  <a:lumOff val="25000"/>
                </a:schemeClr>
              </a:solidFill>
              <a:latin typeface="+mn-ea"/>
              <a:ea typeface="+mn-ea"/>
              <a:cs typeface="Times New Roman" panose="02020603050405020304" pitchFamily="18" charset="0"/>
            </a:endParaRPr>
          </a:p>
        </p:txBody>
      </p:sp>
      <p:graphicFrame>
        <p:nvGraphicFramePr>
          <p:cNvPr id="5" name="表 4">
            <a:extLst>
              <a:ext uri="{FF2B5EF4-FFF2-40B4-BE49-F238E27FC236}">
                <a16:creationId xmlns:a16="http://schemas.microsoft.com/office/drawing/2014/main" id="{83666D79-EC2A-55D5-A936-631C4D310D60}"/>
              </a:ext>
            </a:extLst>
          </p:cNvPr>
          <p:cNvGraphicFramePr>
            <a:graphicFrameLocks noGrp="1"/>
          </p:cNvGraphicFramePr>
          <p:nvPr>
            <p:extLst>
              <p:ext uri="{D42A27DB-BD31-4B8C-83A1-F6EECF244321}">
                <p14:modId xmlns:p14="http://schemas.microsoft.com/office/powerpoint/2010/main" val="1130970981"/>
              </p:ext>
            </p:extLst>
          </p:nvPr>
        </p:nvGraphicFramePr>
        <p:xfrm>
          <a:off x="1788661" y="2506388"/>
          <a:ext cx="8685848" cy="3703320"/>
        </p:xfrm>
        <a:graphic>
          <a:graphicData uri="http://schemas.openxmlformats.org/drawingml/2006/table">
            <a:tbl>
              <a:tblPr firstRow="1" bandRow="1">
                <a:tableStyleId>{5C22544A-7EE6-4342-B048-85BDC9FD1C3A}</a:tableStyleId>
              </a:tblPr>
              <a:tblGrid>
                <a:gridCol w="3395980">
                  <a:extLst>
                    <a:ext uri="{9D8B030D-6E8A-4147-A177-3AD203B41FA5}">
                      <a16:colId xmlns:a16="http://schemas.microsoft.com/office/drawing/2014/main" val="823342494"/>
                    </a:ext>
                  </a:extLst>
                </a:gridCol>
                <a:gridCol w="5289868">
                  <a:extLst>
                    <a:ext uri="{9D8B030D-6E8A-4147-A177-3AD203B41FA5}">
                      <a16:colId xmlns:a16="http://schemas.microsoft.com/office/drawing/2014/main" val="2376631471"/>
                    </a:ext>
                  </a:extLst>
                </a:gridCol>
              </a:tblGrid>
              <a:tr h="333976">
                <a:tc>
                  <a:txBody>
                    <a:bodyPr/>
                    <a:lstStyle/>
                    <a:p>
                      <a:pPr algn="ctr"/>
                      <a:r>
                        <a:rPr kumimoji="1" lang="ja-JP" altLang="en-US" sz="1800" dirty="0">
                          <a:latin typeface="+mn-ea"/>
                          <a:ea typeface="+mn-ea"/>
                        </a:rPr>
                        <a:t>評価パターン</a:t>
                      </a:r>
                    </a:p>
                  </a:txBody>
                  <a:tcPr/>
                </a:tc>
                <a:tc>
                  <a:txBody>
                    <a:bodyPr/>
                    <a:lstStyle/>
                    <a:p>
                      <a:pPr algn="ctr"/>
                      <a:r>
                        <a:rPr kumimoji="1" lang="ja-JP" altLang="en-US" sz="1800" dirty="0">
                          <a:latin typeface="+mn-ea"/>
                          <a:ea typeface="+mn-ea"/>
                        </a:rPr>
                        <a:t>学習方法</a:t>
                      </a:r>
                      <a:endParaRPr kumimoji="1" lang="en-US" altLang="ja-JP" sz="1800" dirty="0">
                        <a:latin typeface="+mn-ea"/>
                        <a:ea typeface="+mn-ea"/>
                      </a:endParaRPr>
                    </a:p>
                  </a:txBody>
                  <a:tcPr/>
                </a:tc>
                <a:extLst>
                  <a:ext uri="{0D108BD9-81ED-4DB2-BD59-A6C34878D82A}">
                    <a16:rowId xmlns:a16="http://schemas.microsoft.com/office/drawing/2014/main" val="1454485241"/>
                  </a:ext>
                </a:extLst>
              </a:tr>
              <a:tr h="370840">
                <a:tc>
                  <a:txBody>
                    <a:bodyPr/>
                    <a:lstStyle/>
                    <a:p>
                      <a:pPr algn="l"/>
                      <a:r>
                        <a:rPr kumimoji="1" lang="en-US" altLang="ja-JP" sz="1800" dirty="0">
                          <a:solidFill>
                            <a:schemeClr val="tx1">
                              <a:lumMod val="75000"/>
                              <a:lumOff val="25000"/>
                            </a:schemeClr>
                          </a:solidFill>
                          <a:latin typeface="+mn-ea"/>
                          <a:ea typeface="+mn-ea"/>
                        </a:rPr>
                        <a:t>Faster R-CNN</a:t>
                      </a:r>
                      <a:endParaRPr kumimoji="1" lang="ja-JP" altLang="en-US" sz="1800" dirty="0">
                        <a:solidFill>
                          <a:schemeClr val="tx1">
                            <a:lumMod val="75000"/>
                            <a:lumOff val="25000"/>
                          </a:schemeClr>
                        </a:solidFill>
                        <a:latin typeface="+mn-ea"/>
                        <a:ea typeface="+mn-ea"/>
                      </a:endParaRPr>
                    </a:p>
                  </a:txBody>
                  <a:tcPr/>
                </a:tc>
                <a:tc>
                  <a:txBody>
                    <a:bodyPr/>
                    <a:lstStyle/>
                    <a:p>
                      <a:pPr algn="l"/>
                      <a:r>
                        <a:rPr kumimoji="1" lang="ja-JP" altLang="en-US" sz="1800" dirty="0">
                          <a:solidFill>
                            <a:schemeClr val="tx1">
                              <a:lumMod val="75000"/>
                              <a:lumOff val="25000"/>
                            </a:schemeClr>
                          </a:solidFill>
                          <a:latin typeface="+mn-ea"/>
                          <a:ea typeface="+mn-ea"/>
                        </a:rPr>
                        <a:t>ソースドメインのみで学習（ドメイン適応なし）</a:t>
                      </a:r>
                    </a:p>
                  </a:txBody>
                  <a:tcPr/>
                </a:tc>
                <a:extLst>
                  <a:ext uri="{0D108BD9-81ED-4DB2-BD59-A6C34878D82A}">
                    <a16:rowId xmlns:a16="http://schemas.microsoft.com/office/drawing/2014/main" val="2250829647"/>
                  </a:ext>
                </a:extLst>
              </a:tr>
              <a:tr h="370840">
                <a:tc>
                  <a:txBody>
                    <a:bodyPr/>
                    <a:lstStyle/>
                    <a:p>
                      <a:pPr algn="l"/>
                      <a:r>
                        <a:rPr lang="en-US" altLang="ja-JP" sz="1800" dirty="0">
                          <a:solidFill>
                            <a:schemeClr val="tx1">
                              <a:lumMod val="75000"/>
                              <a:lumOff val="25000"/>
                            </a:schemeClr>
                          </a:solidFill>
                          <a:latin typeface="+mn-ea"/>
                          <a:ea typeface="+mn-ea"/>
                        </a:rPr>
                        <a:t>FRCNN in the wild [3]</a:t>
                      </a:r>
                      <a:endParaRPr kumimoji="1" lang="ja-JP" altLang="en-US" sz="1800" dirty="0">
                        <a:solidFill>
                          <a:schemeClr val="tx1">
                            <a:lumMod val="75000"/>
                            <a:lumOff val="25000"/>
                          </a:schemeClr>
                        </a:solidFill>
                        <a:latin typeface="+mn-ea"/>
                        <a:ea typeface="+mn-ea"/>
                      </a:endParaRPr>
                    </a:p>
                  </a:txBody>
                  <a:tcPr/>
                </a:tc>
                <a:tc>
                  <a:txBody>
                    <a:bodyPr/>
                    <a:lstStyle/>
                    <a:p>
                      <a:pPr algn="l"/>
                      <a:r>
                        <a:rPr kumimoji="1" lang="ja-JP" altLang="en-US" sz="1800" dirty="0">
                          <a:solidFill>
                            <a:schemeClr val="tx1">
                              <a:lumMod val="75000"/>
                              <a:lumOff val="25000"/>
                            </a:schemeClr>
                          </a:solidFill>
                          <a:latin typeface="+mn-ea"/>
                          <a:ea typeface="+mn-ea"/>
                        </a:rPr>
                        <a:t>従来のドメイン適応</a:t>
                      </a:r>
                    </a:p>
                  </a:txBody>
                  <a:tcPr/>
                </a:tc>
                <a:extLst>
                  <a:ext uri="{0D108BD9-81ED-4DB2-BD59-A6C34878D82A}">
                    <a16:rowId xmlns:a16="http://schemas.microsoft.com/office/drawing/2014/main" val="3201880197"/>
                  </a:ext>
                </a:extLst>
              </a:tr>
              <a:tr h="370840">
                <a:tc>
                  <a:txBody>
                    <a:bodyPr/>
                    <a:lstStyle/>
                    <a:p>
                      <a:pPr algn="l"/>
                      <a:r>
                        <a:rPr lang="en-US" altLang="ja-JP" sz="1800" dirty="0">
                          <a:solidFill>
                            <a:schemeClr val="tx1">
                              <a:lumMod val="75000"/>
                              <a:lumOff val="25000"/>
                            </a:schemeClr>
                          </a:solidFill>
                          <a:latin typeface="+mn-ea"/>
                          <a:ea typeface="+mn-ea"/>
                        </a:rPr>
                        <a:t>Diversify &amp; Match [16]</a:t>
                      </a:r>
                      <a:endParaRPr kumimoji="1" lang="ja-JP" altLang="en-US" sz="1800" dirty="0">
                        <a:solidFill>
                          <a:schemeClr val="tx1">
                            <a:lumMod val="75000"/>
                            <a:lumOff val="25000"/>
                          </a:schemeClr>
                        </a:solidFill>
                        <a:latin typeface="+mn-ea"/>
                        <a:ea typeface="+mn-ea"/>
                      </a:endParaRPr>
                    </a:p>
                  </a:txBody>
                  <a:tcPr/>
                </a:tc>
                <a:tc>
                  <a:txBody>
                    <a:bodyPr/>
                    <a:lstStyle/>
                    <a:p>
                      <a:pPr algn="l"/>
                      <a:r>
                        <a:rPr kumimoji="1" lang="ja-JP" altLang="en-US" sz="1800" dirty="0">
                          <a:solidFill>
                            <a:schemeClr val="tx1">
                              <a:lumMod val="75000"/>
                              <a:lumOff val="25000"/>
                            </a:schemeClr>
                          </a:solidFill>
                          <a:latin typeface="+mn-ea"/>
                          <a:ea typeface="+mn-ea"/>
                        </a:rPr>
                        <a:t>従来のドメイン適応</a:t>
                      </a:r>
                    </a:p>
                  </a:txBody>
                  <a:tcPr/>
                </a:tc>
                <a:extLst>
                  <a:ext uri="{0D108BD9-81ED-4DB2-BD59-A6C34878D82A}">
                    <a16:rowId xmlns:a16="http://schemas.microsoft.com/office/drawing/2014/main" val="4128078063"/>
                  </a:ext>
                </a:extLst>
              </a:tr>
              <a:tr h="370840">
                <a:tc>
                  <a:txBody>
                    <a:bodyPr/>
                    <a:lstStyle/>
                    <a:p>
                      <a:pPr algn="l"/>
                      <a:r>
                        <a:rPr kumimoji="1" lang="en-US" altLang="ja-JP" sz="1800" dirty="0">
                          <a:solidFill>
                            <a:schemeClr val="tx1">
                              <a:lumMod val="75000"/>
                              <a:lumOff val="25000"/>
                            </a:schemeClr>
                          </a:solidFill>
                          <a:latin typeface="+mn-ea"/>
                          <a:ea typeface="+mn-ea"/>
                        </a:rPr>
                        <a:t>Strong-Weak Align [25]</a:t>
                      </a:r>
                      <a:endParaRPr kumimoji="1" lang="ja-JP" altLang="en-US" sz="1800" dirty="0">
                        <a:solidFill>
                          <a:schemeClr val="tx1">
                            <a:lumMod val="75000"/>
                            <a:lumOff val="25000"/>
                          </a:schemeClr>
                        </a:solidFill>
                        <a:latin typeface="+mn-ea"/>
                        <a:ea typeface="+mn-ea"/>
                      </a:endParaRPr>
                    </a:p>
                  </a:txBody>
                  <a:tcPr/>
                </a:tc>
                <a:tc>
                  <a:txBody>
                    <a:bodyPr/>
                    <a:lstStyle/>
                    <a:p>
                      <a:pPr algn="l"/>
                      <a:r>
                        <a:rPr kumimoji="1" lang="ja-JP" altLang="en-US" sz="1800" dirty="0">
                          <a:solidFill>
                            <a:schemeClr val="tx1">
                              <a:lumMod val="75000"/>
                              <a:lumOff val="25000"/>
                            </a:schemeClr>
                          </a:solidFill>
                          <a:latin typeface="+mn-ea"/>
                          <a:ea typeface="+mn-ea"/>
                        </a:rPr>
                        <a:t>従来のドメイン適応</a:t>
                      </a:r>
                    </a:p>
                  </a:txBody>
                  <a:tcPr/>
                </a:tc>
                <a:extLst>
                  <a:ext uri="{0D108BD9-81ED-4DB2-BD59-A6C34878D82A}">
                    <a16:rowId xmlns:a16="http://schemas.microsoft.com/office/drawing/2014/main" val="747340234"/>
                  </a:ext>
                </a:extLst>
              </a:tr>
              <a:tr h="370840">
                <a:tc>
                  <a:txBody>
                    <a:bodyPr/>
                    <a:lstStyle/>
                    <a:p>
                      <a:pPr algn="l"/>
                      <a:r>
                        <a:rPr kumimoji="1" lang="en-US" altLang="ja-JP" sz="1800" dirty="0">
                          <a:solidFill>
                            <a:schemeClr val="tx1">
                              <a:lumMod val="75000"/>
                              <a:lumOff val="25000"/>
                            </a:schemeClr>
                          </a:solidFill>
                          <a:latin typeface="+mn-ea"/>
                          <a:ea typeface="+mn-ea"/>
                        </a:rPr>
                        <a:t>Selective Align [37]</a:t>
                      </a:r>
                      <a:endParaRPr kumimoji="1" lang="ja-JP" altLang="en-US" sz="1800" dirty="0">
                        <a:solidFill>
                          <a:schemeClr val="tx1">
                            <a:lumMod val="75000"/>
                            <a:lumOff val="25000"/>
                          </a:schemeClr>
                        </a:solidFill>
                        <a:latin typeface="+mn-ea"/>
                        <a:ea typeface="+mn-ea"/>
                      </a:endParaRPr>
                    </a:p>
                  </a:txBody>
                  <a:tcPr/>
                </a:tc>
                <a:tc>
                  <a:txBody>
                    <a:bodyPr/>
                    <a:lstStyle/>
                    <a:p>
                      <a:pPr algn="l"/>
                      <a:r>
                        <a:rPr kumimoji="1" lang="ja-JP" altLang="en-US" sz="1800" dirty="0">
                          <a:solidFill>
                            <a:schemeClr val="tx1">
                              <a:lumMod val="75000"/>
                              <a:lumOff val="25000"/>
                            </a:schemeClr>
                          </a:solidFill>
                          <a:latin typeface="+mn-ea"/>
                          <a:ea typeface="+mn-ea"/>
                        </a:rPr>
                        <a:t>従来のドメイン適応</a:t>
                      </a:r>
                    </a:p>
                  </a:txBody>
                  <a:tcPr/>
                </a:tc>
                <a:extLst>
                  <a:ext uri="{0D108BD9-81ED-4DB2-BD59-A6C34878D82A}">
                    <a16:rowId xmlns:a16="http://schemas.microsoft.com/office/drawing/2014/main" val="1322075677"/>
                  </a:ext>
                </a:extLst>
              </a:tr>
              <a:tr h="370840">
                <a:tc>
                  <a:txBody>
                    <a:bodyPr/>
                    <a:lstStyle/>
                    <a:p>
                      <a:pPr algn="l"/>
                      <a:r>
                        <a:rPr lang="en-US" altLang="ja-JP" sz="1800" b="1" kern="100" dirty="0">
                          <a:solidFill>
                            <a:schemeClr val="tx1">
                              <a:lumMod val="75000"/>
                              <a:lumOff val="25000"/>
                            </a:schemeClr>
                          </a:solidFill>
                          <a:latin typeface="+mn-ea"/>
                          <a:ea typeface="+mn-ea"/>
                          <a:cs typeface="Times New Roman" panose="02020603050405020304" pitchFamily="18" charset="0"/>
                        </a:rPr>
                        <a:t>Ours (w/o synthetic)</a:t>
                      </a:r>
                      <a:endParaRPr kumimoji="1" lang="ja-JP" altLang="en-US" sz="1800" b="1" dirty="0">
                        <a:solidFill>
                          <a:schemeClr val="tx1">
                            <a:lumMod val="75000"/>
                            <a:lumOff val="25000"/>
                          </a:schemeClr>
                        </a:solidFill>
                        <a:latin typeface="+mn-ea"/>
                        <a:ea typeface="+mn-ea"/>
                      </a:endParaRPr>
                    </a:p>
                  </a:txBody>
                  <a:tcPr/>
                </a:tc>
                <a:tc>
                  <a:txBody>
                    <a:bodyPr/>
                    <a:lstStyle/>
                    <a:p>
                      <a:pPr algn="l"/>
                      <a:r>
                        <a:rPr kumimoji="1" lang="ja-JP" altLang="en-US" sz="1800" b="1" dirty="0">
                          <a:solidFill>
                            <a:schemeClr val="tx1">
                              <a:lumMod val="75000"/>
                              <a:lumOff val="25000"/>
                            </a:schemeClr>
                          </a:solidFill>
                          <a:latin typeface="+mn-ea"/>
                          <a:ea typeface="+mn-ea"/>
                        </a:rPr>
                        <a:t>提案手法（合成データ不使用）</a:t>
                      </a:r>
                    </a:p>
                  </a:txBody>
                  <a:tcPr/>
                </a:tc>
                <a:extLst>
                  <a:ext uri="{0D108BD9-81ED-4DB2-BD59-A6C34878D82A}">
                    <a16:rowId xmlns:a16="http://schemas.microsoft.com/office/drawing/2014/main" val="3170021789"/>
                  </a:ext>
                </a:extLst>
              </a:tr>
              <a:tr h="370840">
                <a:tc>
                  <a:txBody>
                    <a:bodyPr/>
                    <a:lstStyle/>
                    <a:p>
                      <a:pPr algn="l"/>
                      <a:r>
                        <a:rPr lang="en-US" altLang="ja-JP" sz="1800" b="1" kern="100" dirty="0">
                          <a:solidFill>
                            <a:schemeClr val="tx1">
                              <a:lumMod val="75000"/>
                              <a:lumOff val="25000"/>
                            </a:schemeClr>
                          </a:solidFill>
                          <a:latin typeface="+mn-ea"/>
                          <a:ea typeface="+mn-ea"/>
                          <a:cs typeface="Times New Roman" panose="02020603050405020304" pitchFamily="18" charset="0"/>
                        </a:rPr>
                        <a:t>Ours (synthetic augment)</a:t>
                      </a:r>
                      <a:endParaRPr kumimoji="1" lang="ja-JP" altLang="en-US" sz="1800" b="1" dirty="0">
                        <a:solidFill>
                          <a:schemeClr val="tx1">
                            <a:lumMod val="75000"/>
                            <a:lumOff val="25000"/>
                          </a:schemeClr>
                        </a:solidFill>
                        <a:latin typeface="+mn-ea"/>
                        <a:ea typeface="+mn-ea"/>
                      </a:endParaRPr>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latin typeface="+mn-ea"/>
                          <a:ea typeface="+mn-ea"/>
                        </a:rPr>
                        <a:t>提案手法（合成データを手動で拡張子し使用）</a:t>
                      </a:r>
                    </a:p>
                  </a:txBody>
                  <a:tcPr/>
                </a:tc>
                <a:extLst>
                  <a:ext uri="{0D108BD9-81ED-4DB2-BD59-A6C34878D82A}">
                    <a16:rowId xmlns:a16="http://schemas.microsoft.com/office/drawing/2014/main" val="1745999729"/>
                  </a:ext>
                </a:extLst>
              </a:tr>
              <a:tr h="370840">
                <a:tc>
                  <a:txBody>
                    <a:bodyPr/>
                    <a:lstStyle/>
                    <a:p>
                      <a:pPr algn="l"/>
                      <a:r>
                        <a:rPr lang="en-US" altLang="ja-JP" sz="1800" b="1" kern="100" dirty="0">
                          <a:solidFill>
                            <a:schemeClr val="tx1">
                              <a:lumMod val="75000"/>
                              <a:lumOff val="25000"/>
                            </a:schemeClr>
                          </a:solidFill>
                          <a:latin typeface="+mn-ea"/>
                          <a:ea typeface="+mn-ea"/>
                          <a:cs typeface="Times New Roman" panose="02020603050405020304" pitchFamily="18" charset="0"/>
                        </a:rPr>
                        <a:t>Ours (progressive)</a:t>
                      </a:r>
                      <a:endParaRPr kumimoji="1" lang="ja-JP" altLang="en-US" sz="1800" b="1" dirty="0">
                        <a:solidFill>
                          <a:schemeClr val="tx1">
                            <a:lumMod val="75000"/>
                            <a:lumOff val="25000"/>
                          </a:schemeClr>
                        </a:solidFill>
                        <a:latin typeface="+mn-ea"/>
                        <a:ea typeface="+mn-ea"/>
                      </a:endParaRPr>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1" lang="ja-JP" altLang="en-US" sz="1800" b="1" dirty="0">
                          <a:solidFill>
                            <a:schemeClr val="tx1">
                              <a:lumMod val="75000"/>
                              <a:lumOff val="25000"/>
                            </a:schemeClr>
                          </a:solidFill>
                          <a:latin typeface="+mn-ea"/>
                          <a:ea typeface="+mn-ea"/>
                        </a:rPr>
                        <a:t>提案手法（二段階ドメイン適応）</a:t>
                      </a:r>
                    </a:p>
                  </a:txBody>
                  <a:tcPr/>
                </a:tc>
                <a:extLst>
                  <a:ext uri="{0D108BD9-81ED-4DB2-BD59-A6C34878D82A}">
                    <a16:rowId xmlns:a16="http://schemas.microsoft.com/office/drawing/2014/main" val="4255552995"/>
                  </a:ext>
                </a:extLst>
              </a:tr>
              <a:tr h="370840">
                <a:tc>
                  <a:txBody>
                    <a:bodyPr/>
                    <a:lstStyle/>
                    <a:p>
                      <a:pPr algn="l"/>
                      <a:r>
                        <a:rPr lang="en-US" altLang="ja-JP" sz="1800" kern="100" dirty="0">
                          <a:solidFill>
                            <a:schemeClr val="tx1">
                              <a:lumMod val="75000"/>
                              <a:lumOff val="25000"/>
                            </a:schemeClr>
                          </a:solidFill>
                          <a:latin typeface="+mn-ea"/>
                          <a:ea typeface="+mn-ea"/>
                          <a:cs typeface="Times New Roman" panose="02020603050405020304" pitchFamily="18" charset="0"/>
                        </a:rPr>
                        <a:t>Oracle</a:t>
                      </a:r>
                      <a:endParaRPr kumimoji="1" lang="ja-JP" altLang="en-US" sz="1800" dirty="0">
                        <a:solidFill>
                          <a:schemeClr val="tx1">
                            <a:lumMod val="75000"/>
                            <a:lumOff val="25000"/>
                          </a:schemeClr>
                        </a:solidFill>
                        <a:latin typeface="+mn-ea"/>
                        <a:ea typeface="+mn-ea"/>
                      </a:endParaRPr>
                    </a:p>
                  </a:txBody>
                  <a:tcPr/>
                </a:tc>
                <a:tc>
                  <a:txBody>
                    <a:bodyPr/>
                    <a:lstStyle/>
                    <a:p>
                      <a:pPr algn="l"/>
                      <a:r>
                        <a:rPr kumimoji="1" lang="ja-JP" altLang="en-US" sz="1800" dirty="0">
                          <a:solidFill>
                            <a:schemeClr val="tx1">
                              <a:lumMod val="75000"/>
                              <a:lumOff val="25000"/>
                            </a:schemeClr>
                          </a:solidFill>
                          <a:latin typeface="+mn-ea"/>
                          <a:ea typeface="+mn-ea"/>
                        </a:rPr>
                        <a:t>正解データのターゲットドメインのみで学習</a:t>
                      </a:r>
                    </a:p>
                  </a:txBody>
                  <a:tcPr/>
                </a:tc>
                <a:extLst>
                  <a:ext uri="{0D108BD9-81ED-4DB2-BD59-A6C34878D82A}">
                    <a16:rowId xmlns:a16="http://schemas.microsoft.com/office/drawing/2014/main" val="3413249889"/>
                  </a:ext>
                </a:extLst>
              </a:tr>
            </a:tbl>
          </a:graphicData>
        </a:graphic>
      </p:graphicFrame>
      <p:sp>
        <p:nvSpPr>
          <p:cNvPr id="9" name="テキスト ボックス 8">
            <a:extLst>
              <a:ext uri="{FF2B5EF4-FFF2-40B4-BE49-F238E27FC236}">
                <a16:creationId xmlns:a16="http://schemas.microsoft.com/office/drawing/2014/main" id="{4C9B6CCF-8F44-416C-2A52-E57D504A71F5}"/>
              </a:ext>
            </a:extLst>
          </p:cNvPr>
          <p:cNvSpPr txBox="1"/>
          <p:nvPr/>
        </p:nvSpPr>
        <p:spPr>
          <a:xfrm>
            <a:off x="1717491" y="6209708"/>
            <a:ext cx="8552544" cy="584775"/>
          </a:xfrm>
          <a:prstGeom prst="rect">
            <a:avLst/>
          </a:prstGeom>
          <a:noFill/>
        </p:spPr>
        <p:txBody>
          <a:bodyPr wrap="square">
            <a:spAutoFit/>
          </a:bodyPr>
          <a:lstStyle/>
          <a:p>
            <a:r>
              <a:rPr lang="ja-JP" altLang="en-US" sz="800" dirty="0">
                <a:latin typeface="+mn-ea"/>
              </a:rPr>
              <a:t>[3] Y. Chen, W. Li, C. Sakaridis, D. Dai, and L. V. Gool. Domain adaptive faster r-cnn for object detection in the wild. In CVPR, 2018</a:t>
            </a:r>
          </a:p>
          <a:p>
            <a:r>
              <a:rPr lang="ja-JP" altLang="en-US" sz="800" dirty="0">
                <a:latin typeface="+mn-ea"/>
              </a:rPr>
              <a:t>[16] T. Kim, M. Jeong, S. Kim, S. Choi, and C. Kim. Diversify and match: A domain adaptive representation learning paradigm for object detection. In CVPR, 2019</a:t>
            </a:r>
          </a:p>
          <a:p>
            <a:r>
              <a:rPr lang="ja-JP" altLang="en-US" sz="800" dirty="0">
                <a:latin typeface="+mn-ea"/>
              </a:rPr>
              <a:t>[25] K. Saito, Y. Ushiku, T. Harada, and K. Saenko. Strongweak distribution alignment for adaptive object detection. In CVPR, 2019</a:t>
            </a:r>
          </a:p>
          <a:p>
            <a:r>
              <a:rPr lang="ja-JP" altLang="en-US" sz="800" dirty="0">
                <a:latin typeface="+mn-ea"/>
              </a:rPr>
              <a:t>[37] X. Zhu, J. Pang, C. Yang, J. Shi, and D. Lin. Adapting object detectors via selective cross-domain alignment. In CVPR, 2019</a:t>
            </a:r>
          </a:p>
        </p:txBody>
      </p:sp>
    </p:spTree>
    <p:extLst>
      <p:ext uri="{BB962C8B-B14F-4D97-AF65-F5344CB8AC3E}">
        <p14:creationId xmlns:p14="http://schemas.microsoft.com/office/powerpoint/2010/main" val="390977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11</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1081602664"/>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nSpc>
                          <a:spcPct val="110000"/>
                        </a:lnSpc>
                      </a:pPr>
                      <a:r>
                        <a:rPr lang="ja-JP" altLang="en-US" sz="2400" b="1" kern="100" dirty="0">
                          <a:solidFill>
                            <a:schemeClr val="accent1">
                              <a:lumMod val="75000"/>
                            </a:schemeClr>
                          </a:solidFill>
                          <a:latin typeface="+mn-ea"/>
                          <a:ea typeface="+mn-ea"/>
                          <a:cs typeface="Times New Roman" panose="02020603050405020304" pitchFamily="18" charset="0"/>
                        </a:rPr>
                        <a:t>使用したデータセット</a:t>
                      </a:r>
                      <a:endParaRPr lang="en-US" altLang="ja-JP" sz="2400" b="1" kern="100" dirty="0">
                        <a:solidFill>
                          <a:schemeClr val="accent1">
                            <a:lumMod val="75000"/>
                          </a:schemeClr>
                        </a:solidFill>
                        <a:latin typeface="+mn-ea"/>
                        <a:ea typeface="+mn-ea"/>
                        <a:cs typeface="Times New Roman" panose="02020603050405020304" pitchFamily="18" charset="0"/>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pPr>
            <a:endParaRPr lang="en-US" altLang="ja-JP" sz="2000" kern="100" dirty="0">
              <a:solidFill>
                <a:schemeClr val="tx1">
                  <a:lumMod val="75000"/>
                  <a:lumOff val="25000"/>
                </a:schemeClr>
              </a:solidFill>
              <a:latin typeface="+mn-ea"/>
              <a:ea typeface="+mn-ea"/>
              <a:cs typeface="Times New Roman" panose="02020603050405020304" pitchFamily="18" charset="0"/>
            </a:endParaRPr>
          </a:p>
        </p:txBody>
      </p:sp>
      <p:graphicFrame>
        <p:nvGraphicFramePr>
          <p:cNvPr id="13" name="表 12">
            <a:extLst>
              <a:ext uri="{FF2B5EF4-FFF2-40B4-BE49-F238E27FC236}">
                <a16:creationId xmlns:a16="http://schemas.microsoft.com/office/drawing/2014/main" id="{ACEECF63-23E1-CE12-9044-E9E51A043786}"/>
              </a:ext>
            </a:extLst>
          </p:cNvPr>
          <p:cNvGraphicFramePr>
            <a:graphicFrameLocks noGrp="1"/>
          </p:cNvGraphicFramePr>
          <p:nvPr>
            <p:extLst>
              <p:ext uri="{D42A27DB-BD31-4B8C-83A1-F6EECF244321}">
                <p14:modId xmlns:p14="http://schemas.microsoft.com/office/powerpoint/2010/main" val="297977068"/>
              </p:ext>
            </p:extLst>
          </p:nvPr>
        </p:nvGraphicFramePr>
        <p:xfrm>
          <a:off x="597882" y="1830239"/>
          <a:ext cx="10996236" cy="3013456"/>
        </p:xfrm>
        <a:graphic>
          <a:graphicData uri="http://schemas.openxmlformats.org/drawingml/2006/table">
            <a:tbl>
              <a:tblPr firstRow="1" bandRow="1">
                <a:tableStyleId>{5C22544A-7EE6-4342-B048-85BDC9FD1C3A}</a:tableStyleId>
              </a:tblPr>
              <a:tblGrid>
                <a:gridCol w="2173590">
                  <a:extLst>
                    <a:ext uri="{9D8B030D-6E8A-4147-A177-3AD203B41FA5}">
                      <a16:colId xmlns:a16="http://schemas.microsoft.com/office/drawing/2014/main" val="823342494"/>
                    </a:ext>
                  </a:extLst>
                </a:gridCol>
                <a:gridCol w="4662255">
                  <a:extLst>
                    <a:ext uri="{9D8B030D-6E8A-4147-A177-3AD203B41FA5}">
                      <a16:colId xmlns:a16="http://schemas.microsoft.com/office/drawing/2014/main" val="2376631471"/>
                    </a:ext>
                  </a:extLst>
                </a:gridCol>
                <a:gridCol w="2280813">
                  <a:extLst>
                    <a:ext uri="{9D8B030D-6E8A-4147-A177-3AD203B41FA5}">
                      <a16:colId xmlns:a16="http://schemas.microsoft.com/office/drawing/2014/main" val="480714240"/>
                    </a:ext>
                  </a:extLst>
                </a:gridCol>
                <a:gridCol w="1879578">
                  <a:extLst>
                    <a:ext uri="{9D8B030D-6E8A-4147-A177-3AD203B41FA5}">
                      <a16:colId xmlns:a16="http://schemas.microsoft.com/office/drawing/2014/main" val="2572763297"/>
                    </a:ext>
                  </a:extLst>
                </a:gridCol>
              </a:tblGrid>
              <a:tr h="333976">
                <a:tc>
                  <a:txBody>
                    <a:bodyPr/>
                    <a:lstStyle/>
                    <a:p>
                      <a:pPr algn="ctr"/>
                      <a:r>
                        <a:rPr kumimoji="1" lang="ja-JP" altLang="en-US" sz="1800" dirty="0"/>
                        <a:t>データセット名</a:t>
                      </a:r>
                    </a:p>
                  </a:txBody>
                  <a:tcPr anchor="ctr"/>
                </a:tc>
                <a:tc>
                  <a:txBody>
                    <a:bodyPr/>
                    <a:lstStyle/>
                    <a:p>
                      <a:pPr algn="ctr"/>
                      <a:r>
                        <a:rPr kumimoji="1" lang="ja-JP" altLang="en-US" sz="1800" dirty="0"/>
                        <a:t>説明</a:t>
                      </a:r>
                      <a:endParaRPr kumimoji="1" lang="en-US" altLang="ja-JP" sz="1800" dirty="0"/>
                    </a:p>
                  </a:txBody>
                  <a:tcPr anchor="ctr"/>
                </a:tc>
                <a:tc>
                  <a:txBody>
                    <a:bodyPr/>
                    <a:lstStyle/>
                    <a:p>
                      <a:pPr algn="ctr"/>
                      <a:r>
                        <a:rPr kumimoji="1" lang="ja-JP" altLang="en-US" sz="1800" dirty="0"/>
                        <a:t>トレーニング枚数</a:t>
                      </a:r>
                      <a:endParaRPr kumimoji="1" lang="en-US" altLang="ja-JP" sz="1800" dirty="0"/>
                    </a:p>
                  </a:txBody>
                  <a:tcPr anchor="ctr"/>
                </a:tc>
                <a:tc>
                  <a:txBody>
                    <a:bodyPr/>
                    <a:lstStyle/>
                    <a:p>
                      <a:pPr algn="ctr"/>
                      <a:r>
                        <a:rPr kumimoji="1" lang="ja-JP" altLang="en-US" sz="1800" dirty="0"/>
                        <a:t>検証枚数</a:t>
                      </a:r>
                      <a:endParaRPr kumimoji="1" lang="en-US" altLang="ja-JP" sz="1800" dirty="0"/>
                    </a:p>
                  </a:txBody>
                  <a:tcPr anchor="ctr"/>
                </a:tc>
                <a:extLst>
                  <a:ext uri="{0D108BD9-81ED-4DB2-BD59-A6C34878D82A}">
                    <a16:rowId xmlns:a16="http://schemas.microsoft.com/office/drawing/2014/main" val="1454485241"/>
                  </a:ext>
                </a:extLst>
              </a:tr>
              <a:tr h="370840">
                <a:tc>
                  <a:txBody>
                    <a:bodyPr/>
                    <a:lstStyle/>
                    <a:p>
                      <a:pPr algn="ctr"/>
                      <a:r>
                        <a:rPr lang="en-US" altLang="ja-JP" sz="1800" kern="100" dirty="0">
                          <a:solidFill>
                            <a:schemeClr val="tx1">
                              <a:lumMod val="75000"/>
                              <a:lumOff val="25000"/>
                            </a:schemeClr>
                          </a:solidFill>
                          <a:latin typeface="+mn-ea"/>
                          <a:ea typeface="+mn-ea"/>
                          <a:cs typeface="Times New Roman" panose="02020603050405020304" pitchFamily="18" charset="0"/>
                        </a:rPr>
                        <a:t>KITTI</a:t>
                      </a:r>
                      <a:endParaRPr kumimoji="1" lang="ja-JP" altLang="en-US" sz="1800" dirty="0"/>
                    </a:p>
                  </a:txBody>
                  <a:tcPr anchor="ctr"/>
                </a:tc>
                <a:tc>
                  <a:txBody>
                    <a:bodyPr/>
                    <a:lstStyle/>
                    <a:p>
                      <a:pPr algn="l"/>
                      <a:r>
                        <a:rPr lang="ja-JP" altLang="en-US" sz="1800" kern="100" dirty="0">
                          <a:solidFill>
                            <a:schemeClr val="tx1">
                              <a:lumMod val="75000"/>
                              <a:lumOff val="25000"/>
                            </a:schemeClr>
                          </a:solidFill>
                          <a:latin typeface="+mn-ea"/>
                          <a:ea typeface="+mn-ea"/>
                          <a:cs typeface="Times New Roman" panose="02020603050405020304" pitchFamily="18" charset="0"/>
                        </a:rPr>
                        <a:t>都市部、高速道路、農村部などの様々なドライビングシーン。</a:t>
                      </a:r>
                      <a:endParaRPr kumimoji="1" lang="ja-JP" altLang="en-US" sz="1800" dirty="0"/>
                    </a:p>
                  </a:txBody>
                  <a:tcPr anchor="ctr"/>
                </a:tc>
                <a:tc>
                  <a:txBody>
                    <a:bodyPr/>
                    <a:lstStyle/>
                    <a:p>
                      <a:pPr algn="ctr"/>
                      <a:r>
                        <a:rPr lang="en-US" altLang="ja-JP" sz="1800" kern="100" dirty="0">
                          <a:solidFill>
                            <a:schemeClr val="tx1">
                              <a:lumMod val="75000"/>
                              <a:lumOff val="25000"/>
                            </a:schemeClr>
                          </a:solidFill>
                          <a:latin typeface="+mn-ea"/>
                          <a:ea typeface="+mn-ea"/>
                          <a:cs typeface="Times New Roman" panose="02020603050405020304" pitchFamily="18" charset="0"/>
                        </a:rPr>
                        <a:t>7,481</a:t>
                      </a:r>
                      <a:endParaRPr kumimoji="1" lang="en-US" altLang="ja-JP" sz="1800" dirty="0">
                        <a:solidFill>
                          <a:schemeClr val="tx1">
                            <a:lumMod val="75000"/>
                            <a:lumOff val="25000"/>
                          </a:schemeClr>
                        </a:solidFill>
                        <a:latin typeface="+mn-ea"/>
                        <a:ea typeface="+mn-ea"/>
                      </a:endParaRPr>
                    </a:p>
                  </a:txBody>
                  <a:tcPr anchor="ct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en-US" altLang="ja-JP" sz="1800" kern="100" dirty="0">
                          <a:solidFill>
                            <a:schemeClr val="tx1">
                              <a:lumMod val="75000"/>
                              <a:lumOff val="25000"/>
                            </a:schemeClr>
                          </a:solidFill>
                          <a:latin typeface="+mn-ea"/>
                          <a:ea typeface="+mn-ea"/>
                          <a:cs typeface="Times New Roman" panose="02020603050405020304" pitchFamily="18" charset="0"/>
                        </a:rPr>
                        <a:t>7,518</a:t>
                      </a:r>
                      <a:endParaRPr kumimoji="1" lang="en-US" altLang="ja-JP" sz="1800" dirty="0">
                        <a:solidFill>
                          <a:schemeClr val="tx1">
                            <a:lumMod val="75000"/>
                            <a:lumOff val="25000"/>
                          </a:schemeClr>
                        </a:solidFill>
                        <a:latin typeface="+mn-ea"/>
                        <a:ea typeface="+mn-ea"/>
                      </a:endParaRPr>
                    </a:p>
                  </a:txBody>
                  <a:tcPr anchor="ctr"/>
                </a:tc>
                <a:extLst>
                  <a:ext uri="{0D108BD9-81ED-4DB2-BD59-A6C34878D82A}">
                    <a16:rowId xmlns:a16="http://schemas.microsoft.com/office/drawing/2014/main" val="3201880197"/>
                  </a:ext>
                </a:extLst>
              </a:tr>
              <a:tr h="370840">
                <a:tc>
                  <a:txBody>
                    <a:bodyPr/>
                    <a:lstStyle/>
                    <a:p>
                      <a:pPr algn="ctr"/>
                      <a:r>
                        <a:rPr lang="en-US" altLang="ja-JP" sz="1800" kern="100" dirty="0">
                          <a:solidFill>
                            <a:schemeClr val="tx1">
                              <a:lumMod val="75000"/>
                              <a:lumOff val="25000"/>
                            </a:schemeClr>
                          </a:solidFill>
                          <a:latin typeface="+mn-ea"/>
                          <a:ea typeface="+mn-ea"/>
                          <a:cs typeface="Times New Roman" panose="02020603050405020304" pitchFamily="18" charset="0"/>
                        </a:rPr>
                        <a:t>Cityscapes</a:t>
                      </a:r>
                      <a:endParaRPr kumimoji="1" lang="ja-JP" altLang="en-US" sz="1800" dirty="0"/>
                    </a:p>
                  </a:txBody>
                  <a:tcPr anchor="ctr"/>
                </a:tc>
                <a:tc>
                  <a:txBody>
                    <a:bodyPr/>
                    <a:lstStyle/>
                    <a:p>
                      <a:pPr algn="l"/>
                      <a:r>
                        <a:rPr lang="ja-JP" altLang="en-US" sz="1800" kern="100" dirty="0">
                          <a:solidFill>
                            <a:schemeClr val="tx1">
                              <a:lumMod val="75000"/>
                              <a:lumOff val="25000"/>
                            </a:schemeClr>
                          </a:solidFill>
                          <a:latin typeface="+mn-ea"/>
                          <a:ea typeface="+mn-ea"/>
                          <a:cs typeface="Times New Roman" panose="02020603050405020304" pitchFamily="18" charset="0"/>
                        </a:rPr>
                        <a:t>都市部の道路。</a:t>
                      </a:r>
                      <a:endParaRPr kumimoji="1" lang="ja-JP" altLang="en-US" sz="1800" dirty="0"/>
                    </a:p>
                  </a:txBody>
                  <a:tcPr anchor="ctr"/>
                </a:tc>
                <a:tc>
                  <a:txBody>
                    <a:bodyPr/>
                    <a:lstStyle/>
                    <a:p>
                      <a:pPr algn="ctr"/>
                      <a:r>
                        <a:rPr lang="en-US" altLang="ja-JP" sz="1800" kern="100" dirty="0">
                          <a:solidFill>
                            <a:schemeClr val="tx1">
                              <a:lumMod val="75000"/>
                              <a:lumOff val="25000"/>
                            </a:schemeClr>
                          </a:solidFill>
                          <a:latin typeface="+mn-ea"/>
                          <a:ea typeface="+mn-ea"/>
                          <a:cs typeface="Times New Roman" panose="02020603050405020304" pitchFamily="18" charset="0"/>
                        </a:rPr>
                        <a:t>2,975</a:t>
                      </a:r>
                      <a:endParaRPr kumimoji="1" lang="ja-JP" altLang="en-US" sz="1800" dirty="0">
                        <a:solidFill>
                          <a:schemeClr val="tx1">
                            <a:lumMod val="75000"/>
                            <a:lumOff val="25000"/>
                          </a:schemeClr>
                        </a:solidFill>
                        <a:latin typeface="+mn-ea"/>
                        <a:ea typeface="+mn-ea"/>
                      </a:endParaRPr>
                    </a:p>
                  </a:txBody>
                  <a:tcPr anchor="ctr"/>
                </a:tc>
                <a:tc>
                  <a:txBody>
                    <a:bodyPr/>
                    <a:lstStyle/>
                    <a:p>
                      <a:pPr algn="ctr"/>
                      <a:r>
                        <a:rPr lang="en-US" altLang="ja-JP" sz="1800" kern="100" dirty="0">
                          <a:solidFill>
                            <a:schemeClr val="tx1">
                              <a:lumMod val="75000"/>
                              <a:lumOff val="25000"/>
                            </a:schemeClr>
                          </a:solidFill>
                          <a:latin typeface="+mn-ea"/>
                          <a:ea typeface="+mn-ea"/>
                          <a:cs typeface="Times New Roman" panose="02020603050405020304" pitchFamily="18" charset="0"/>
                        </a:rPr>
                        <a:t>500</a:t>
                      </a:r>
                      <a:endParaRPr kumimoji="1" lang="en-US" altLang="ja-JP" sz="1800" dirty="0">
                        <a:solidFill>
                          <a:schemeClr val="tx1">
                            <a:lumMod val="75000"/>
                            <a:lumOff val="25000"/>
                          </a:schemeClr>
                        </a:solidFill>
                        <a:latin typeface="+mn-ea"/>
                        <a:ea typeface="+mn-ea"/>
                      </a:endParaRPr>
                    </a:p>
                  </a:txBody>
                  <a:tcPr anchor="ctr"/>
                </a:tc>
                <a:extLst>
                  <a:ext uri="{0D108BD9-81ED-4DB2-BD59-A6C34878D82A}">
                    <a16:rowId xmlns:a16="http://schemas.microsoft.com/office/drawing/2014/main" val="3170021789"/>
                  </a:ext>
                </a:extLst>
              </a:tr>
              <a:tr h="370840">
                <a:tc>
                  <a:txBody>
                    <a:bodyPr/>
                    <a:lstStyle/>
                    <a:p>
                      <a:pPr algn="ctr"/>
                      <a:r>
                        <a:rPr lang="en-US" altLang="ja-JP" sz="1800" kern="100" dirty="0">
                          <a:solidFill>
                            <a:schemeClr val="tx1">
                              <a:lumMod val="75000"/>
                              <a:lumOff val="25000"/>
                            </a:schemeClr>
                          </a:solidFill>
                          <a:latin typeface="+mn-ea"/>
                          <a:ea typeface="+mn-ea"/>
                          <a:cs typeface="Times New Roman" panose="02020603050405020304" pitchFamily="18" charset="0"/>
                        </a:rPr>
                        <a:t>Foggy Cityscapes</a:t>
                      </a:r>
                      <a:endParaRPr kumimoji="1" lang="ja-JP" altLang="en-US" sz="1800" dirty="0"/>
                    </a:p>
                  </a:txBody>
                  <a:tcPr anchor="ctr"/>
                </a:tc>
                <a:tc>
                  <a:txBody>
                    <a:bodyPr/>
                    <a:lstStyle/>
                    <a:p>
                      <a:pPr algn="l">
                        <a:lnSpc>
                          <a:spcPct val="110000"/>
                        </a:lnSpc>
                      </a:pPr>
                      <a:r>
                        <a:rPr lang="en-US" altLang="ja-JP" sz="1800" kern="100" dirty="0">
                          <a:solidFill>
                            <a:schemeClr val="tx1">
                              <a:lumMod val="75000"/>
                              <a:lumOff val="25000"/>
                            </a:schemeClr>
                          </a:solidFill>
                          <a:latin typeface="+mn-ea"/>
                          <a:ea typeface="+mn-ea"/>
                          <a:cs typeface="Times New Roman" panose="02020603050405020304" pitchFamily="18" charset="0"/>
                        </a:rPr>
                        <a:t>Cityscapes</a:t>
                      </a:r>
                      <a:r>
                        <a:rPr lang="ja-JP" altLang="en-US" sz="1800" kern="100" dirty="0">
                          <a:solidFill>
                            <a:schemeClr val="tx1">
                              <a:lumMod val="75000"/>
                              <a:lumOff val="25000"/>
                            </a:schemeClr>
                          </a:solidFill>
                          <a:latin typeface="+mn-ea"/>
                          <a:ea typeface="+mn-ea"/>
                          <a:cs typeface="Times New Roman" panose="02020603050405020304" pitchFamily="18" charset="0"/>
                        </a:rPr>
                        <a:t>の画像をデプス推定を用いて、霧がかった画像に変換したもの。</a:t>
                      </a:r>
                      <a:r>
                        <a:rPr lang="en-US" altLang="ja-JP" sz="1800" kern="100" dirty="0">
                          <a:solidFill>
                            <a:schemeClr val="tx1">
                              <a:lumMod val="75000"/>
                              <a:lumOff val="25000"/>
                            </a:schemeClr>
                          </a:solidFill>
                          <a:latin typeface="+mn-ea"/>
                          <a:ea typeface="+mn-ea"/>
                          <a:cs typeface="Times New Roman" panose="02020603050405020304" pitchFamily="18" charset="0"/>
                        </a:rPr>
                        <a:t>3</a:t>
                      </a:r>
                      <a:r>
                        <a:rPr lang="ja-JP" altLang="en-US" sz="1800" kern="100" dirty="0">
                          <a:solidFill>
                            <a:schemeClr val="tx1">
                              <a:lumMod val="75000"/>
                              <a:lumOff val="25000"/>
                            </a:schemeClr>
                          </a:solidFill>
                          <a:latin typeface="+mn-ea"/>
                          <a:ea typeface="+mn-ea"/>
                          <a:cs typeface="Times New Roman" panose="02020603050405020304" pitchFamily="18" charset="0"/>
                        </a:rPr>
                        <a:t>段階の霧の濃さが設定されている。</a:t>
                      </a:r>
                      <a:endParaRPr lang="en-US" altLang="ja-JP" sz="1800" kern="100" dirty="0">
                        <a:solidFill>
                          <a:schemeClr val="tx1">
                            <a:lumMod val="75000"/>
                            <a:lumOff val="25000"/>
                          </a:schemeClr>
                        </a:solidFill>
                        <a:latin typeface="+mn-ea"/>
                        <a:ea typeface="+mn-ea"/>
                        <a:cs typeface="Times New Roman" panose="02020603050405020304" pitchFamily="18" charset="0"/>
                      </a:endParaRPr>
                    </a:p>
                  </a:txBody>
                  <a:tcPr anchor="ctr"/>
                </a:tc>
                <a:tc gridSpan="2">
                  <a:txBody>
                    <a:bodyPr/>
                    <a:lstStyle/>
                    <a:p>
                      <a:pPr algn="ctr"/>
                      <a:r>
                        <a:rPr kumimoji="1" lang="en-US" altLang="ja-JP" sz="1800" dirty="0">
                          <a:solidFill>
                            <a:schemeClr val="tx1">
                              <a:lumMod val="75000"/>
                              <a:lumOff val="25000"/>
                            </a:schemeClr>
                          </a:solidFill>
                          <a:latin typeface="+mn-ea"/>
                          <a:ea typeface="+mn-ea"/>
                        </a:rPr>
                        <a:t>5,000 x 3 = 15,000</a:t>
                      </a:r>
                    </a:p>
                  </a:txBody>
                  <a:tcPr anchor="ctr"/>
                </a:tc>
                <a:tc hMerge="1">
                  <a:txBody>
                    <a:bodyPr/>
                    <a:lstStyle/>
                    <a:p>
                      <a:pPr algn="ctr"/>
                      <a:endParaRPr kumimoji="1" lang="en-US" altLang="ja-JP" sz="1800" dirty="0">
                        <a:latin typeface="+mn-ea"/>
                        <a:ea typeface="+mn-ea"/>
                      </a:endParaRPr>
                    </a:p>
                  </a:txBody>
                  <a:tcPr anchor="ctr"/>
                </a:tc>
                <a:extLst>
                  <a:ext uri="{0D108BD9-81ED-4DB2-BD59-A6C34878D82A}">
                    <a16:rowId xmlns:a16="http://schemas.microsoft.com/office/drawing/2014/main" val="1745999729"/>
                  </a:ext>
                </a:extLst>
              </a:tr>
              <a:tr h="370840">
                <a:tc>
                  <a:txBody>
                    <a:bodyPr/>
                    <a:lstStyle/>
                    <a:p>
                      <a:pPr algn="ctr"/>
                      <a:r>
                        <a:rPr lang="en-US" altLang="ja-JP" sz="1800" kern="100" dirty="0">
                          <a:solidFill>
                            <a:schemeClr val="tx1">
                              <a:lumMod val="75000"/>
                              <a:lumOff val="25000"/>
                            </a:schemeClr>
                          </a:solidFill>
                          <a:latin typeface="+mn-ea"/>
                          <a:ea typeface="+mn-ea"/>
                          <a:cs typeface="Times New Roman" panose="02020603050405020304" pitchFamily="18" charset="0"/>
                        </a:rPr>
                        <a:t>BDD100k</a:t>
                      </a:r>
                      <a:endParaRPr kumimoji="1" lang="ja-JP" altLang="en-US" sz="1800" dirty="0"/>
                    </a:p>
                  </a:txBody>
                  <a:tcPr anchor="ct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US" altLang="ja-JP" sz="1800" kern="100" dirty="0">
                          <a:solidFill>
                            <a:schemeClr val="tx1">
                              <a:lumMod val="75000"/>
                              <a:lumOff val="25000"/>
                            </a:schemeClr>
                          </a:solidFill>
                          <a:latin typeface="+mn-ea"/>
                          <a:ea typeface="+mn-ea"/>
                          <a:cs typeface="Times New Roman" panose="02020603050405020304" pitchFamily="18" charset="0"/>
                        </a:rPr>
                        <a:t>6</a:t>
                      </a:r>
                      <a:r>
                        <a:rPr lang="ja-JP" altLang="en-US" sz="1800" kern="100" dirty="0">
                          <a:solidFill>
                            <a:schemeClr val="tx1">
                              <a:lumMod val="75000"/>
                              <a:lumOff val="25000"/>
                            </a:schemeClr>
                          </a:solidFill>
                          <a:latin typeface="+mn-ea"/>
                          <a:ea typeface="+mn-ea"/>
                          <a:cs typeface="Times New Roman" panose="02020603050405020304" pitchFamily="18" charset="0"/>
                        </a:rPr>
                        <a:t>種類の天気、</a:t>
                      </a:r>
                      <a:r>
                        <a:rPr lang="en-US" altLang="ja-JP" sz="1800" kern="100" dirty="0">
                          <a:solidFill>
                            <a:schemeClr val="tx1">
                              <a:lumMod val="75000"/>
                              <a:lumOff val="25000"/>
                            </a:schemeClr>
                          </a:solidFill>
                          <a:latin typeface="+mn-ea"/>
                          <a:ea typeface="+mn-ea"/>
                          <a:cs typeface="Times New Roman" panose="02020603050405020304" pitchFamily="18" charset="0"/>
                        </a:rPr>
                        <a:t>3</a:t>
                      </a:r>
                      <a:r>
                        <a:rPr lang="ja-JP" altLang="en-US" sz="1800" kern="100" dirty="0">
                          <a:solidFill>
                            <a:schemeClr val="tx1">
                              <a:lumMod val="75000"/>
                              <a:lumOff val="25000"/>
                            </a:schemeClr>
                          </a:solidFill>
                          <a:latin typeface="+mn-ea"/>
                          <a:ea typeface="+mn-ea"/>
                          <a:cs typeface="Times New Roman" panose="02020603050405020304" pitchFamily="18" charset="0"/>
                        </a:rPr>
                        <a:t>種類の時間帯、</a:t>
                      </a:r>
                      <a:r>
                        <a:rPr lang="en-US" altLang="ja-JP" sz="1800" kern="100" dirty="0">
                          <a:solidFill>
                            <a:schemeClr val="tx1">
                              <a:lumMod val="75000"/>
                              <a:lumOff val="25000"/>
                            </a:schemeClr>
                          </a:solidFill>
                          <a:latin typeface="+mn-ea"/>
                          <a:ea typeface="+mn-ea"/>
                          <a:cs typeface="Times New Roman" panose="02020603050405020304" pitchFamily="18" charset="0"/>
                        </a:rPr>
                        <a:t>10</a:t>
                      </a:r>
                      <a:r>
                        <a:rPr lang="ja-JP" altLang="en-US" sz="1800" kern="100" dirty="0">
                          <a:solidFill>
                            <a:schemeClr val="tx1">
                              <a:lumMod val="75000"/>
                              <a:lumOff val="25000"/>
                            </a:schemeClr>
                          </a:solidFill>
                          <a:latin typeface="+mn-ea"/>
                          <a:ea typeface="+mn-ea"/>
                          <a:cs typeface="Times New Roman" panose="02020603050405020304" pitchFamily="18" charset="0"/>
                        </a:rPr>
                        <a:t>クラスが含まれている。昼間のサブセットを使用。</a:t>
                      </a:r>
                      <a:endParaRPr kumimoji="1" lang="ja-JP" altLang="en-US" sz="1800" dirty="0"/>
                    </a:p>
                  </a:txBody>
                  <a:tcPr anchor="ctr"/>
                </a:tc>
                <a:tc>
                  <a:txBody>
                    <a:bodyPr/>
                    <a:lstStyle/>
                    <a:p>
                      <a:pPr algn="ctr"/>
                      <a:r>
                        <a:rPr lang="en-US" altLang="ja-JP" sz="1800" kern="100" dirty="0">
                          <a:solidFill>
                            <a:schemeClr val="tx1">
                              <a:lumMod val="75000"/>
                              <a:lumOff val="25000"/>
                            </a:schemeClr>
                          </a:solidFill>
                          <a:latin typeface="+mn-ea"/>
                          <a:ea typeface="+mn-ea"/>
                          <a:cs typeface="Times New Roman" panose="02020603050405020304" pitchFamily="18" charset="0"/>
                        </a:rPr>
                        <a:t>36,728</a:t>
                      </a:r>
                      <a:endParaRPr kumimoji="1" lang="ja-JP" altLang="en-US" sz="1800" dirty="0">
                        <a:solidFill>
                          <a:schemeClr val="tx1">
                            <a:lumMod val="75000"/>
                            <a:lumOff val="25000"/>
                          </a:schemeClr>
                        </a:solidFill>
                        <a:latin typeface="+mn-ea"/>
                        <a:ea typeface="+mn-ea"/>
                      </a:endParaRPr>
                    </a:p>
                  </a:txBody>
                  <a:tcPr anchor="ctr"/>
                </a:tc>
                <a:tc>
                  <a:txBody>
                    <a:bodyPr/>
                    <a:lstStyle/>
                    <a:p>
                      <a:pPr algn="ctr"/>
                      <a:r>
                        <a:rPr lang="en-US" altLang="ja-JP" sz="1800" kern="100" dirty="0">
                          <a:solidFill>
                            <a:schemeClr val="tx1">
                              <a:lumMod val="75000"/>
                              <a:lumOff val="25000"/>
                            </a:schemeClr>
                          </a:solidFill>
                          <a:latin typeface="+mn-ea"/>
                          <a:ea typeface="+mn-ea"/>
                          <a:cs typeface="Times New Roman" panose="02020603050405020304" pitchFamily="18" charset="0"/>
                        </a:rPr>
                        <a:t>5,258</a:t>
                      </a:r>
                      <a:endParaRPr kumimoji="1" lang="en-US" altLang="ja-JP" sz="1800" dirty="0">
                        <a:solidFill>
                          <a:schemeClr val="tx1">
                            <a:lumMod val="75000"/>
                            <a:lumOff val="25000"/>
                          </a:schemeClr>
                        </a:solidFill>
                        <a:latin typeface="+mn-ea"/>
                        <a:ea typeface="+mn-ea"/>
                      </a:endParaRPr>
                    </a:p>
                  </a:txBody>
                  <a:tcPr anchor="ctr"/>
                </a:tc>
                <a:extLst>
                  <a:ext uri="{0D108BD9-81ED-4DB2-BD59-A6C34878D82A}">
                    <a16:rowId xmlns:a16="http://schemas.microsoft.com/office/drawing/2014/main" val="4255552995"/>
                  </a:ext>
                </a:extLst>
              </a:tr>
            </a:tbl>
          </a:graphicData>
        </a:graphic>
      </p:graphicFrame>
      <p:grpSp>
        <p:nvGrpSpPr>
          <p:cNvPr id="5" name="グループ化 4">
            <a:extLst>
              <a:ext uri="{FF2B5EF4-FFF2-40B4-BE49-F238E27FC236}">
                <a16:creationId xmlns:a16="http://schemas.microsoft.com/office/drawing/2014/main" id="{6C730402-D4F1-940B-AB7C-F51B78584AC6}"/>
              </a:ext>
            </a:extLst>
          </p:cNvPr>
          <p:cNvGrpSpPr/>
          <p:nvPr/>
        </p:nvGrpSpPr>
        <p:grpSpPr>
          <a:xfrm>
            <a:off x="1507398" y="4883767"/>
            <a:ext cx="9177203" cy="1446904"/>
            <a:chOff x="1647209" y="4896215"/>
            <a:chExt cx="9177203" cy="1446904"/>
          </a:xfrm>
        </p:grpSpPr>
        <p:pic>
          <p:nvPicPr>
            <p:cNvPr id="14" name="図 13">
              <a:extLst>
                <a:ext uri="{FF2B5EF4-FFF2-40B4-BE49-F238E27FC236}">
                  <a16:creationId xmlns:a16="http://schemas.microsoft.com/office/drawing/2014/main" id="{CE561896-93C0-2785-6403-215415F68930}"/>
                </a:ext>
              </a:extLst>
            </p:cNvPr>
            <p:cNvPicPr>
              <a:picLocks noChangeAspect="1"/>
            </p:cNvPicPr>
            <p:nvPr/>
          </p:nvPicPr>
          <p:blipFill>
            <a:blip r:embed="rId3"/>
            <a:stretch>
              <a:fillRect/>
            </a:stretch>
          </p:blipFill>
          <p:spPr>
            <a:xfrm>
              <a:off x="3588145" y="4907871"/>
              <a:ext cx="2381250" cy="1148103"/>
            </a:xfrm>
            <a:prstGeom prst="rect">
              <a:avLst/>
            </a:prstGeom>
          </p:spPr>
        </p:pic>
        <p:pic>
          <p:nvPicPr>
            <p:cNvPr id="15" name="図 14">
              <a:extLst>
                <a:ext uri="{FF2B5EF4-FFF2-40B4-BE49-F238E27FC236}">
                  <a16:creationId xmlns:a16="http://schemas.microsoft.com/office/drawing/2014/main" id="{7352F1B7-49F1-6D41-0A3C-0B2EE5AD3EAA}"/>
                </a:ext>
              </a:extLst>
            </p:cNvPr>
            <p:cNvPicPr>
              <a:picLocks noChangeAspect="1"/>
            </p:cNvPicPr>
            <p:nvPr/>
          </p:nvPicPr>
          <p:blipFill>
            <a:blip r:embed="rId4"/>
            <a:stretch>
              <a:fillRect/>
            </a:stretch>
          </p:blipFill>
          <p:spPr>
            <a:xfrm>
              <a:off x="6184244" y="4907870"/>
              <a:ext cx="2345511" cy="1148103"/>
            </a:xfrm>
            <a:prstGeom prst="rect">
              <a:avLst/>
            </a:prstGeom>
          </p:spPr>
        </p:pic>
        <p:pic>
          <p:nvPicPr>
            <p:cNvPr id="16" name="図 15">
              <a:extLst>
                <a:ext uri="{FF2B5EF4-FFF2-40B4-BE49-F238E27FC236}">
                  <a16:creationId xmlns:a16="http://schemas.microsoft.com/office/drawing/2014/main" id="{C9342501-0FDB-3ECB-A2B1-19DE703DF4E7}"/>
                </a:ext>
              </a:extLst>
            </p:cNvPr>
            <p:cNvPicPr>
              <a:picLocks noChangeAspect="1"/>
            </p:cNvPicPr>
            <p:nvPr/>
          </p:nvPicPr>
          <p:blipFill>
            <a:blip r:embed="rId5"/>
            <a:stretch>
              <a:fillRect/>
            </a:stretch>
          </p:blipFill>
          <p:spPr>
            <a:xfrm>
              <a:off x="8744604" y="4907870"/>
              <a:ext cx="2079808" cy="1147699"/>
            </a:xfrm>
            <a:prstGeom prst="rect">
              <a:avLst/>
            </a:prstGeom>
          </p:spPr>
        </p:pic>
        <p:sp>
          <p:nvSpPr>
            <p:cNvPr id="17" name="コンテンツ プレースホルダー 2">
              <a:extLst>
                <a:ext uri="{FF2B5EF4-FFF2-40B4-BE49-F238E27FC236}">
                  <a16:creationId xmlns:a16="http://schemas.microsoft.com/office/drawing/2014/main" id="{BD435D68-D23D-A791-AA70-F6B8EE0DF76F}"/>
                </a:ext>
              </a:extLst>
            </p:cNvPr>
            <p:cNvSpPr txBox="1">
              <a:spLocks/>
            </p:cNvSpPr>
            <p:nvPr/>
          </p:nvSpPr>
          <p:spPr>
            <a:xfrm>
              <a:off x="3588145" y="6059201"/>
              <a:ext cx="2345511" cy="275362"/>
            </a:xfrm>
            <a:prstGeom prst="rect">
              <a:avLst/>
            </a:prstGeom>
            <a:no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1600" b="1" kern="100" dirty="0">
                  <a:solidFill>
                    <a:srgbClr val="0070C0"/>
                  </a:solidFill>
                  <a:latin typeface="+mj-ea"/>
                  <a:ea typeface="+mj-ea"/>
                  <a:cs typeface="Times New Roman" panose="02020603050405020304" pitchFamily="18" charset="0"/>
                </a:rPr>
                <a:t>Cityscapes</a:t>
              </a:r>
              <a:endParaRPr kumimoji="1" lang="ja-JP" altLang="en-US" sz="1600" b="1" dirty="0">
                <a:solidFill>
                  <a:srgbClr val="0070C0"/>
                </a:solidFill>
                <a:latin typeface="+mj-ea"/>
                <a:ea typeface="+mj-ea"/>
              </a:endParaRPr>
            </a:p>
            <a:p>
              <a:pPr algn="ctr">
                <a:lnSpc>
                  <a:spcPct val="110000"/>
                </a:lnSpc>
              </a:pPr>
              <a:endParaRPr lang="en-US" altLang="ja-JP" sz="1600" b="1" kern="100" dirty="0">
                <a:solidFill>
                  <a:srgbClr val="0070C0"/>
                </a:solidFill>
                <a:latin typeface="+mj-ea"/>
                <a:ea typeface="+mj-ea"/>
                <a:cs typeface="Times New Roman" panose="02020603050405020304" pitchFamily="18" charset="0"/>
              </a:endParaRPr>
            </a:p>
          </p:txBody>
        </p:sp>
        <p:sp>
          <p:nvSpPr>
            <p:cNvPr id="18" name="コンテンツ プレースホルダー 2">
              <a:extLst>
                <a:ext uri="{FF2B5EF4-FFF2-40B4-BE49-F238E27FC236}">
                  <a16:creationId xmlns:a16="http://schemas.microsoft.com/office/drawing/2014/main" id="{6AC4B13C-1054-77BC-DF97-0073F69A766F}"/>
                </a:ext>
              </a:extLst>
            </p:cNvPr>
            <p:cNvSpPr txBox="1">
              <a:spLocks/>
            </p:cNvSpPr>
            <p:nvPr/>
          </p:nvSpPr>
          <p:spPr>
            <a:xfrm>
              <a:off x="6151788" y="6067757"/>
              <a:ext cx="2345511" cy="275362"/>
            </a:xfrm>
            <a:prstGeom prst="rect">
              <a:avLst/>
            </a:prstGeom>
            <a:no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1600" b="1" kern="100" dirty="0">
                  <a:solidFill>
                    <a:srgbClr val="0070C0"/>
                  </a:solidFill>
                  <a:latin typeface="+mj-ea"/>
                  <a:ea typeface="+mj-ea"/>
                  <a:cs typeface="Times New Roman" panose="02020603050405020304" pitchFamily="18" charset="0"/>
                </a:rPr>
                <a:t>Foggy</a:t>
              </a:r>
              <a:r>
                <a:rPr lang="ja-JP" altLang="en-US" sz="1600" b="1" kern="100" dirty="0">
                  <a:solidFill>
                    <a:srgbClr val="0070C0"/>
                  </a:solidFill>
                  <a:latin typeface="+mj-ea"/>
                  <a:ea typeface="+mj-ea"/>
                  <a:cs typeface="Times New Roman" panose="02020603050405020304" pitchFamily="18" charset="0"/>
                </a:rPr>
                <a:t> </a:t>
              </a:r>
              <a:r>
                <a:rPr lang="en-US" altLang="ja-JP" sz="1600" b="1" kern="100" dirty="0">
                  <a:solidFill>
                    <a:srgbClr val="0070C0"/>
                  </a:solidFill>
                  <a:latin typeface="+mj-ea"/>
                  <a:ea typeface="+mj-ea"/>
                  <a:cs typeface="Times New Roman" panose="02020603050405020304" pitchFamily="18" charset="0"/>
                </a:rPr>
                <a:t>Cityscapes</a:t>
              </a:r>
              <a:endParaRPr kumimoji="1" lang="ja-JP" altLang="en-US" sz="1600" b="1" dirty="0">
                <a:solidFill>
                  <a:srgbClr val="0070C0"/>
                </a:solidFill>
                <a:latin typeface="+mj-ea"/>
                <a:ea typeface="+mj-ea"/>
              </a:endParaRPr>
            </a:p>
            <a:p>
              <a:pPr algn="ctr">
                <a:lnSpc>
                  <a:spcPct val="110000"/>
                </a:lnSpc>
              </a:pPr>
              <a:endParaRPr lang="en-US" altLang="ja-JP" sz="1600" b="1" kern="100" dirty="0">
                <a:solidFill>
                  <a:srgbClr val="0070C0"/>
                </a:solidFill>
                <a:latin typeface="+mj-ea"/>
                <a:ea typeface="+mj-ea"/>
                <a:cs typeface="Times New Roman" panose="02020603050405020304" pitchFamily="18" charset="0"/>
              </a:endParaRPr>
            </a:p>
          </p:txBody>
        </p:sp>
        <p:sp>
          <p:nvSpPr>
            <p:cNvPr id="19" name="コンテンツ プレースホルダー 2">
              <a:extLst>
                <a:ext uri="{FF2B5EF4-FFF2-40B4-BE49-F238E27FC236}">
                  <a16:creationId xmlns:a16="http://schemas.microsoft.com/office/drawing/2014/main" id="{8CE689CC-372D-1BF0-5D9C-EB1C8A5620BD}"/>
                </a:ext>
              </a:extLst>
            </p:cNvPr>
            <p:cNvSpPr txBox="1">
              <a:spLocks/>
            </p:cNvSpPr>
            <p:nvPr/>
          </p:nvSpPr>
          <p:spPr>
            <a:xfrm>
              <a:off x="8715431" y="6067757"/>
              <a:ext cx="2079808" cy="275362"/>
            </a:xfrm>
            <a:prstGeom prst="rect">
              <a:avLst/>
            </a:prstGeom>
            <a:no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1600" b="1" kern="100" dirty="0">
                  <a:solidFill>
                    <a:srgbClr val="0070C0"/>
                  </a:solidFill>
                  <a:latin typeface="+mj-ea"/>
                  <a:ea typeface="+mj-ea"/>
                  <a:cs typeface="Times New Roman" panose="02020603050405020304" pitchFamily="18" charset="0"/>
                </a:rPr>
                <a:t>BDD100k</a:t>
              </a:r>
              <a:endParaRPr kumimoji="1" lang="ja-JP" altLang="en-US" sz="1600" b="1" dirty="0">
                <a:solidFill>
                  <a:srgbClr val="0070C0"/>
                </a:solidFill>
                <a:latin typeface="+mj-ea"/>
                <a:ea typeface="+mj-ea"/>
              </a:endParaRPr>
            </a:p>
            <a:p>
              <a:pPr algn="ctr">
                <a:lnSpc>
                  <a:spcPct val="110000"/>
                </a:lnSpc>
              </a:pPr>
              <a:endParaRPr lang="en-US" altLang="ja-JP" sz="1600" b="1" kern="100" dirty="0">
                <a:solidFill>
                  <a:srgbClr val="0070C0"/>
                </a:solidFill>
                <a:latin typeface="+mj-ea"/>
                <a:ea typeface="+mj-ea"/>
                <a:cs typeface="Times New Roman" panose="02020603050405020304" pitchFamily="18" charset="0"/>
              </a:endParaRPr>
            </a:p>
          </p:txBody>
        </p:sp>
        <p:pic>
          <p:nvPicPr>
            <p:cNvPr id="20" name="Picture 2" descr="Vision meets Robotics: The KITTI Dataset">
              <a:extLst>
                <a:ext uri="{FF2B5EF4-FFF2-40B4-BE49-F238E27FC236}">
                  <a16:creationId xmlns:a16="http://schemas.microsoft.com/office/drawing/2014/main" id="{7D24D8A9-B3FB-C70C-A7A8-C30CADA47B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382" y="4896215"/>
              <a:ext cx="1693631" cy="1147699"/>
            </a:xfrm>
            <a:prstGeom prst="rect">
              <a:avLst/>
            </a:prstGeom>
            <a:noFill/>
            <a:extLst>
              <a:ext uri="{909E8E84-426E-40DD-AFC4-6F175D3DCCD1}">
                <a14:hiddenFill xmlns:a14="http://schemas.microsoft.com/office/drawing/2010/main">
                  <a:solidFill>
                    <a:srgbClr val="FFFFFF"/>
                  </a:solidFill>
                </a14:hiddenFill>
              </a:ext>
            </a:extLst>
          </p:spPr>
        </p:pic>
        <p:sp>
          <p:nvSpPr>
            <p:cNvPr id="21" name="コンテンツ プレースホルダー 2">
              <a:extLst>
                <a:ext uri="{FF2B5EF4-FFF2-40B4-BE49-F238E27FC236}">
                  <a16:creationId xmlns:a16="http://schemas.microsoft.com/office/drawing/2014/main" id="{25B26A88-505E-BA03-38D3-31EA5C6E62FA}"/>
                </a:ext>
              </a:extLst>
            </p:cNvPr>
            <p:cNvSpPr txBox="1">
              <a:spLocks/>
            </p:cNvSpPr>
            <p:nvPr/>
          </p:nvSpPr>
          <p:spPr>
            <a:xfrm>
              <a:off x="1647209" y="6043144"/>
              <a:ext cx="1693631" cy="275079"/>
            </a:xfrm>
            <a:prstGeom prst="rect">
              <a:avLst/>
            </a:prstGeom>
            <a:no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en-US" altLang="ja-JP" sz="1600" b="1" kern="100" dirty="0">
                  <a:solidFill>
                    <a:srgbClr val="0070C0"/>
                  </a:solidFill>
                  <a:latin typeface="+mj-ea"/>
                  <a:ea typeface="+mj-ea"/>
                  <a:cs typeface="Times New Roman" panose="02020603050405020304" pitchFamily="18" charset="0"/>
                </a:rPr>
                <a:t>KITTI</a:t>
              </a:r>
              <a:endParaRPr kumimoji="1" lang="ja-JP" altLang="en-US" sz="1600" b="1" dirty="0">
                <a:solidFill>
                  <a:srgbClr val="0070C0"/>
                </a:solidFill>
                <a:latin typeface="+mj-ea"/>
                <a:ea typeface="+mj-ea"/>
              </a:endParaRPr>
            </a:p>
            <a:p>
              <a:pPr algn="ctr">
                <a:lnSpc>
                  <a:spcPct val="110000"/>
                </a:lnSpc>
              </a:pPr>
              <a:endParaRPr lang="en-US" altLang="ja-JP" sz="1600" b="1" kern="100" dirty="0">
                <a:solidFill>
                  <a:srgbClr val="0070C0"/>
                </a:solidFill>
                <a:latin typeface="+mj-ea"/>
                <a:ea typeface="+mj-ea"/>
                <a:cs typeface="Times New Roman" panose="02020603050405020304" pitchFamily="18" charset="0"/>
              </a:endParaRPr>
            </a:p>
          </p:txBody>
        </p:sp>
      </p:grpSp>
    </p:spTree>
    <p:extLst>
      <p:ext uri="{BB962C8B-B14F-4D97-AF65-F5344CB8AC3E}">
        <p14:creationId xmlns:p14="http://schemas.microsoft.com/office/powerpoint/2010/main" val="19080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12</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1154306812"/>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評価結果①　</a:t>
                      </a:r>
                      <a:r>
                        <a:rPr lang="en-US" altLang="ja-JP" sz="2400" b="1" dirty="0">
                          <a:solidFill>
                            <a:srgbClr val="0071BC"/>
                          </a:solidFill>
                          <a:latin typeface="メイリオ"/>
                          <a:cs typeface="メイリオ" pitchFamily="50" charset="-128"/>
                        </a:rPr>
                        <a:t>KITTI</a:t>
                      </a:r>
                      <a:r>
                        <a:rPr lang="ja-JP" altLang="en-US" sz="2400" b="1" dirty="0">
                          <a:solidFill>
                            <a:srgbClr val="0071BC"/>
                          </a:solidFill>
                          <a:latin typeface="メイリオ"/>
                          <a:cs typeface="メイリオ" pitchFamily="50" charset="-128"/>
                        </a:rPr>
                        <a:t>　→　</a:t>
                      </a:r>
                      <a:r>
                        <a:rPr lang="en-US" altLang="ja-JP" sz="2400" b="1" dirty="0">
                          <a:solidFill>
                            <a:srgbClr val="0071BC"/>
                          </a:solidFill>
                          <a:latin typeface="メイリオ"/>
                          <a:cs typeface="メイリオ" pitchFamily="50" charset="-128"/>
                        </a:rPr>
                        <a:t>Cityscapes</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pPr>
            <a:r>
              <a:rPr lang="en-US" altLang="ja-JP" sz="2000" b="1" kern="100" dirty="0">
                <a:solidFill>
                  <a:schemeClr val="accent1">
                    <a:lumMod val="75000"/>
                  </a:schemeClr>
                </a:solidFill>
                <a:latin typeface="+mn-ea"/>
                <a:ea typeface="+mn-ea"/>
                <a:cs typeface="Times New Roman" panose="02020603050405020304" pitchFamily="18" charset="0"/>
              </a:rPr>
              <a:t>Cross Camera Adaptation</a:t>
            </a:r>
          </a:p>
          <a:p>
            <a:pPr>
              <a:lnSpc>
                <a:spcPct val="110000"/>
              </a:lnSpc>
            </a:pPr>
            <a:r>
              <a:rPr lang="ja-JP" altLang="en-US" sz="2000" b="1" kern="100" dirty="0">
                <a:solidFill>
                  <a:schemeClr val="tx1">
                    <a:lumMod val="75000"/>
                    <a:lumOff val="25000"/>
                  </a:schemeClr>
                </a:solidFill>
                <a:latin typeface="+mn-ea"/>
                <a:ea typeface="+mn-ea"/>
                <a:cs typeface="Times New Roman" panose="02020603050405020304" pitchFamily="18" charset="0"/>
              </a:rPr>
              <a:t>ソース：</a:t>
            </a:r>
            <a:r>
              <a:rPr lang="en-US" altLang="ja-JP" sz="2000" b="1" kern="100" dirty="0">
                <a:solidFill>
                  <a:schemeClr val="tx1">
                    <a:lumMod val="75000"/>
                    <a:lumOff val="25000"/>
                  </a:schemeClr>
                </a:solidFill>
                <a:latin typeface="+mn-ea"/>
                <a:ea typeface="+mn-ea"/>
                <a:cs typeface="Times New Roman" panose="02020603050405020304" pitchFamily="18" charset="0"/>
              </a:rPr>
              <a:t>KITTI</a:t>
            </a:r>
            <a:r>
              <a:rPr lang="ja-JP" altLang="en-US" sz="2000" b="1" kern="100" dirty="0">
                <a:solidFill>
                  <a:schemeClr val="tx1">
                    <a:lumMod val="75000"/>
                    <a:lumOff val="25000"/>
                  </a:schemeClr>
                </a:solidFill>
                <a:latin typeface="+mn-ea"/>
                <a:ea typeface="+mn-ea"/>
                <a:cs typeface="Times New Roman" panose="02020603050405020304" pitchFamily="18" charset="0"/>
              </a:rPr>
              <a:t>　→　ターゲット：</a:t>
            </a:r>
            <a:r>
              <a:rPr lang="en-US" altLang="ja-JP" sz="2000" b="1" kern="100" dirty="0">
                <a:solidFill>
                  <a:schemeClr val="tx1">
                    <a:lumMod val="75000"/>
                    <a:lumOff val="25000"/>
                  </a:schemeClr>
                </a:solidFill>
                <a:latin typeface="+mn-ea"/>
                <a:ea typeface="+mn-ea"/>
                <a:cs typeface="Times New Roman" panose="02020603050405020304" pitchFamily="18" charset="0"/>
              </a:rPr>
              <a:t>Cityscapes</a:t>
            </a:r>
          </a:p>
          <a:p>
            <a:pPr>
              <a:lnSpc>
                <a:spcPct val="110000"/>
              </a:lnSpc>
            </a:pPr>
            <a:r>
              <a:rPr lang="ja-JP" altLang="en-US" sz="1800" kern="100" dirty="0">
                <a:solidFill>
                  <a:schemeClr val="tx1">
                    <a:lumMod val="75000"/>
                    <a:lumOff val="25000"/>
                  </a:schemeClr>
                </a:solidFill>
                <a:latin typeface="+mn-ea"/>
                <a:ea typeface="+mn-ea"/>
                <a:cs typeface="Times New Roman" panose="02020603050405020304" pitchFamily="18" charset="0"/>
              </a:rPr>
              <a:t>異なるカメラで撮影された画像間でのドメイン適応における評価結果。</a:t>
            </a:r>
          </a:p>
          <a:p>
            <a:pPr>
              <a:lnSpc>
                <a:spcPct val="110000"/>
              </a:lnSpc>
            </a:pPr>
            <a:r>
              <a:rPr lang="ja-JP" altLang="en-US" sz="1800" kern="100" dirty="0">
                <a:solidFill>
                  <a:schemeClr val="tx1">
                    <a:lumMod val="75000"/>
                    <a:lumOff val="25000"/>
                  </a:schemeClr>
                </a:solidFill>
                <a:latin typeface="+mn-ea"/>
                <a:ea typeface="+mn-ea"/>
                <a:cs typeface="Times New Roman" panose="02020603050405020304" pitchFamily="18" charset="0"/>
              </a:rPr>
              <a:t>結果として、</a:t>
            </a:r>
            <a:r>
              <a:rPr lang="en-US" altLang="ja-JP" sz="1800" kern="100" dirty="0">
                <a:solidFill>
                  <a:schemeClr val="tx1">
                    <a:lumMod val="75000"/>
                    <a:lumOff val="25000"/>
                  </a:schemeClr>
                </a:solidFill>
                <a:latin typeface="+mn-ea"/>
                <a:ea typeface="+mn-ea"/>
                <a:cs typeface="Times New Roman" panose="02020603050405020304" pitchFamily="18" charset="0"/>
              </a:rPr>
              <a:t>2</a:t>
            </a:r>
            <a:r>
              <a:rPr lang="ja-JP" altLang="en-US" sz="1800" kern="100" dirty="0">
                <a:solidFill>
                  <a:schemeClr val="tx1">
                    <a:lumMod val="75000"/>
                    <a:lumOff val="25000"/>
                  </a:schemeClr>
                </a:solidFill>
                <a:latin typeface="+mn-ea"/>
                <a:ea typeface="+mn-ea"/>
                <a:cs typeface="Times New Roman" panose="02020603050405020304" pitchFamily="18" charset="0"/>
              </a:rPr>
              <a:t>つのデータセット間でのコンテンツの違いに加えて、カメラによって引き起こされるドメインシフトの問題も軽減し、最先端のパフォーマンスを達成した。</a:t>
            </a:r>
            <a:endParaRPr lang="en-US" altLang="ja-JP" sz="1800" kern="100" dirty="0">
              <a:solidFill>
                <a:schemeClr val="tx1">
                  <a:lumMod val="75000"/>
                  <a:lumOff val="25000"/>
                </a:schemeClr>
              </a:solidFill>
              <a:latin typeface="+mn-ea"/>
              <a:ea typeface="+mn-ea"/>
              <a:cs typeface="Times New Roman" panose="02020603050405020304" pitchFamily="18" charset="0"/>
            </a:endParaRPr>
          </a:p>
        </p:txBody>
      </p:sp>
      <p:grpSp>
        <p:nvGrpSpPr>
          <p:cNvPr id="6" name="グループ化 5">
            <a:extLst>
              <a:ext uri="{FF2B5EF4-FFF2-40B4-BE49-F238E27FC236}">
                <a16:creationId xmlns:a16="http://schemas.microsoft.com/office/drawing/2014/main" id="{CF978B3A-1299-E74A-FD60-F9103812ADD7}"/>
              </a:ext>
            </a:extLst>
          </p:cNvPr>
          <p:cNvGrpSpPr/>
          <p:nvPr/>
        </p:nvGrpSpPr>
        <p:grpSpPr>
          <a:xfrm>
            <a:off x="4857890" y="3799114"/>
            <a:ext cx="2947167" cy="2503656"/>
            <a:chOff x="830176" y="2913248"/>
            <a:chExt cx="3325306" cy="2928085"/>
          </a:xfrm>
        </p:grpSpPr>
        <p:pic>
          <p:nvPicPr>
            <p:cNvPr id="5" name="図 4">
              <a:extLst>
                <a:ext uri="{FF2B5EF4-FFF2-40B4-BE49-F238E27FC236}">
                  <a16:creationId xmlns:a16="http://schemas.microsoft.com/office/drawing/2014/main" id="{BE69DE81-33B2-904F-C2F8-EB7E4C91C5B8}"/>
                </a:ext>
              </a:extLst>
            </p:cNvPr>
            <p:cNvPicPr>
              <a:picLocks noChangeAspect="1"/>
            </p:cNvPicPr>
            <p:nvPr/>
          </p:nvPicPr>
          <p:blipFill>
            <a:blip r:embed="rId3"/>
            <a:stretch>
              <a:fillRect/>
            </a:stretch>
          </p:blipFill>
          <p:spPr>
            <a:xfrm>
              <a:off x="830176" y="2913248"/>
              <a:ext cx="3325306" cy="2928085"/>
            </a:xfrm>
            <a:prstGeom prst="rect">
              <a:avLst/>
            </a:prstGeom>
            <a:ln>
              <a:solidFill>
                <a:srgbClr val="002060"/>
              </a:solidFill>
            </a:ln>
          </p:spPr>
        </p:pic>
        <p:sp>
          <p:nvSpPr>
            <p:cNvPr id="10" name="正方形/長方形 9">
              <a:extLst>
                <a:ext uri="{FF2B5EF4-FFF2-40B4-BE49-F238E27FC236}">
                  <a16:creationId xmlns:a16="http://schemas.microsoft.com/office/drawing/2014/main" id="{8CB33C6A-9C92-18E7-31EF-67301FF7BC9A}"/>
                </a:ext>
              </a:extLst>
            </p:cNvPr>
            <p:cNvSpPr/>
            <p:nvPr/>
          </p:nvSpPr>
          <p:spPr>
            <a:xfrm>
              <a:off x="953407" y="4507592"/>
              <a:ext cx="3028043" cy="781958"/>
            </a:xfrm>
            <a:prstGeom prst="rect">
              <a:avLst/>
            </a:prstGeom>
            <a:solidFill>
              <a:srgbClr val="FF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Tree>
    <p:extLst>
      <p:ext uri="{BB962C8B-B14F-4D97-AF65-F5344CB8AC3E}">
        <p14:creationId xmlns:p14="http://schemas.microsoft.com/office/powerpoint/2010/main" val="406954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13</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648415731"/>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評価結果②　</a:t>
                      </a:r>
                      <a:r>
                        <a:rPr lang="en-US" altLang="ja-JP" sz="2400" b="1" dirty="0">
                          <a:solidFill>
                            <a:srgbClr val="0071BC"/>
                          </a:solidFill>
                          <a:latin typeface="メイリオ"/>
                          <a:cs typeface="メイリオ" pitchFamily="50" charset="-128"/>
                        </a:rPr>
                        <a:t>Cityscapes</a:t>
                      </a:r>
                      <a:r>
                        <a:rPr lang="ja-JP" altLang="en-US" sz="2400" b="1" dirty="0">
                          <a:solidFill>
                            <a:srgbClr val="0071BC"/>
                          </a:solidFill>
                          <a:latin typeface="メイリオ"/>
                          <a:cs typeface="メイリオ" pitchFamily="50" charset="-128"/>
                        </a:rPr>
                        <a:t>　→　</a:t>
                      </a:r>
                      <a:r>
                        <a:rPr lang="en-US" altLang="ja-JP" sz="2400" b="1" dirty="0">
                          <a:solidFill>
                            <a:srgbClr val="0071BC"/>
                          </a:solidFill>
                          <a:latin typeface="メイリオ"/>
                          <a:cs typeface="メイリオ" pitchFamily="50" charset="-128"/>
                        </a:rPr>
                        <a:t>Foggy Cityscapes</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pPr>
            <a:r>
              <a:rPr lang="en-US" altLang="ja-JP" sz="2000" b="1" kern="100" dirty="0">
                <a:solidFill>
                  <a:schemeClr val="accent1">
                    <a:lumMod val="75000"/>
                  </a:schemeClr>
                </a:solidFill>
                <a:latin typeface="+mn-ea"/>
                <a:ea typeface="+mn-ea"/>
                <a:cs typeface="Times New Roman" panose="02020603050405020304" pitchFamily="18" charset="0"/>
              </a:rPr>
              <a:t>Weather Adaptation</a:t>
            </a:r>
          </a:p>
          <a:p>
            <a:pPr>
              <a:lnSpc>
                <a:spcPct val="110000"/>
              </a:lnSpc>
            </a:pPr>
            <a:r>
              <a:rPr lang="ja-JP" altLang="en-US" sz="2000" b="1" kern="100" dirty="0">
                <a:solidFill>
                  <a:schemeClr val="tx1">
                    <a:lumMod val="75000"/>
                    <a:lumOff val="25000"/>
                  </a:schemeClr>
                </a:solidFill>
                <a:latin typeface="+mn-ea"/>
                <a:ea typeface="+mn-ea"/>
                <a:cs typeface="Times New Roman" panose="02020603050405020304" pitchFamily="18" charset="0"/>
              </a:rPr>
              <a:t>ソース：</a:t>
            </a:r>
            <a:r>
              <a:rPr lang="en-US" altLang="ja-JP" sz="2000" b="1" kern="100" dirty="0">
                <a:solidFill>
                  <a:schemeClr val="tx1">
                    <a:lumMod val="75000"/>
                    <a:lumOff val="25000"/>
                  </a:schemeClr>
                </a:solidFill>
                <a:latin typeface="+mn-ea"/>
                <a:ea typeface="+mn-ea"/>
                <a:cs typeface="Times New Roman" panose="02020603050405020304" pitchFamily="18" charset="0"/>
              </a:rPr>
              <a:t>Cityscapes</a:t>
            </a:r>
            <a:r>
              <a:rPr lang="ja-JP" altLang="en-US" sz="2000" b="1" kern="100" dirty="0">
                <a:solidFill>
                  <a:schemeClr val="tx1">
                    <a:lumMod val="75000"/>
                    <a:lumOff val="25000"/>
                  </a:schemeClr>
                </a:solidFill>
                <a:latin typeface="+mn-ea"/>
                <a:ea typeface="+mn-ea"/>
                <a:cs typeface="Times New Roman" panose="02020603050405020304" pitchFamily="18" charset="0"/>
              </a:rPr>
              <a:t>　→　ターゲット：</a:t>
            </a:r>
            <a:r>
              <a:rPr lang="en-US" altLang="ja-JP" sz="2000" b="1" kern="100" dirty="0">
                <a:solidFill>
                  <a:schemeClr val="tx1">
                    <a:lumMod val="75000"/>
                    <a:lumOff val="25000"/>
                  </a:schemeClr>
                </a:solidFill>
                <a:latin typeface="+mn-ea"/>
                <a:ea typeface="+mn-ea"/>
                <a:cs typeface="Times New Roman" panose="02020603050405020304" pitchFamily="18" charset="0"/>
              </a:rPr>
              <a:t>Foggy Cityscapes</a:t>
            </a:r>
          </a:p>
          <a:p>
            <a:pPr>
              <a:lnSpc>
                <a:spcPct val="110000"/>
              </a:lnSpc>
            </a:pPr>
            <a:r>
              <a:rPr lang="ja-JP" altLang="en-US" sz="1800" kern="100" dirty="0">
                <a:solidFill>
                  <a:schemeClr val="tx1">
                    <a:lumMod val="75000"/>
                    <a:lumOff val="25000"/>
                  </a:schemeClr>
                </a:solidFill>
                <a:latin typeface="+mn-ea"/>
                <a:ea typeface="+mn-ea"/>
                <a:cs typeface="Times New Roman" panose="02020603050405020304" pitchFamily="18" charset="0"/>
              </a:rPr>
              <a:t>晴天と霧の気象の違いによる画像間でのドメイン適応における評価結果。</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pPr>
            <a:r>
              <a:rPr lang="ja-JP" altLang="en-US" sz="1800" kern="100" dirty="0">
                <a:solidFill>
                  <a:schemeClr val="tx1">
                    <a:lumMod val="75000"/>
                    <a:lumOff val="25000"/>
                  </a:schemeClr>
                </a:solidFill>
                <a:latin typeface="+mn-ea"/>
                <a:ea typeface="+mn-ea"/>
                <a:cs typeface="Times New Roman" panose="02020603050405020304" pitchFamily="18" charset="0"/>
              </a:rPr>
              <a:t>結果として、最先端の方法</a:t>
            </a:r>
            <a:r>
              <a:rPr lang="en-US" altLang="ja-JP" sz="1800" kern="100" dirty="0">
                <a:solidFill>
                  <a:schemeClr val="tx1">
                    <a:lumMod val="75000"/>
                    <a:lumOff val="25000"/>
                  </a:schemeClr>
                </a:solidFill>
                <a:latin typeface="+mn-ea"/>
                <a:ea typeface="+mn-ea"/>
                <a:cs typeface="Times New Roman" panose="02020603050405020304" pitchFamily="18" charset="0"/>
              </a:rPr>
              <a:t>[3,16,25,37]</a:t>
            </a:r>
            <a:r>
              <a:rPr lang="ja-JP" altLang="en-US" sz="1800" kern="100" dirty="0">
                <a:solidFill>
                  <a:schemeClr val="tx1">
                    <a:lumMod val="75000"/>
                    <a:lumOff val="25000"/>
                  </a:schemeClr>
                </a:solidFill>
                <a:latin typeface="+mn-ea"/>
                <a:ea typeface="+mn-ea"/>
                <a:cs typeface="Times New Roman" panose="02020603050405020304" pitchFamily="18" charset="0"/>
              </a:rPr>
              <a:t>に対して提案手法の方が有利に機能しており、二段階ドメイン適応においてはベースラインと比較して</a:t>
            </a:r>
            <a:r>
              <a:rPr lang="en-US" altLang="ja-JP" sz="1800" kern="100" dirty="0" err="1">
                <a:solidFill>
                  <a:schemeClr val="tx1">
                    <a:lumMod val="75000"/>
                    <a:lumOff val="25000"/>
                  </a:schemeClr>
                </a:solidFill>
                <a:latin typeface="+mn-ea"/>
                <a:ea typeface="+mn-ea"/>
                <a:cs typeface="Times New Roman" panose="02020603050405020304" pitchFamily="18" charset="0"/>
              </a:rPr>
              <a:t>mAP</a:t>
            </a:r>
            <a:r>
              <a:rPr lang="ja-JP" altLang="en-US" sz="1800" kern="100" dirty="0">
                <a:solidFill>
                  <a:schemeClr val="tx1">
                    <a:lumMod val="75000"/>
                    <a:lumOff val="25000"/>
                  </a:schemeClr>
                </a:solidFill>
                <a:latin typeface="+mn-ea"/>
                <a:ea typeface="+mn-ea"/>
                <a:cs typeface="Times New Roman" panose="02020603050405020304" pitchFamily="18" charset="0"/>
              </a:rPr>
              <a:t>が</a:t>
            </a:r>
            <a:r>
              <a:rPr lang="en-US" altLang="ja-JP" sz="1800" kern="100" dirty="0">
                <a:solidFill>
                  <a:schemeClr val="tx1">
                    <a:lumMod val="75000"/>
                    <a:lumOff val="25000"/>
                  </a:schemeClr>
                </a:solidFill>
                <a:latin typeface="+mn-ea"/>
                <a:ea typeface="+mn-ea"/>
                <a:cs typeface="Times New Roman" panose="02020603050405020304" pitchFamily="18" charset="0"/>
              </a:rPr>
              <a:t>10%</a:t>
            </a:r>
            <a:r>
              <a:rPr lang="ja-JP" altLang="en-US" sz="1800" kern="100" dirty="0">
                <a:solidFill>
                  <a:schemeClr val="tx1">
                    <a:lumMod val="75000"/>
                    <a:lumOff val="25000"/>
                  </a:schemeClr>
                </a:solidFill>
                <a:latin typeface="+mn-ea"/>
                <a:ea typeface="+mn-ea"/>
                <a:cs typeface="Times New Roman" panose="02020603050405020304" pitchFamily="18" charset="0"/>
              </a:rPr>
              <a:t>向上した。</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pPr>
            <a:r>
              <a:rPr lang="ja-JP" altLang="en-US" sz="1800" kern="100" dirty="0">
                <a:solidFill>
                  <a:schemeClr val="tx1">
                    <a:lumMod val="75000"/>
                    <a:lumOff val="25000"/>
                  </a:schemeClr>
                </a:solidFill>
                <a:latin typeface="+mn-ea"/>
                <a:ea typeface="+mn-ea"/>
                <a:cs typeface="Times New Roman" panose="02020603050405020304" pitchFamily="18" charset="0"/>
              </a:rPr>
              <a:t>また、様々なカテゴリに一般化出来ることも示した。</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pPr>
            <a:endParaRPr lang="en-US" altLang="ja-JP" sz="2000" b="1" kern="100" dirty="0">
              <a:solidFill>
                <a:schemeClr val="tx1">
                  <a:lumMod val="75000"/>
                  <a:lumOff val="25000"/>
                </a:schemeClr>
              </a:solidFill>
              <a:latin typeface="+mn-ea"/>
              <a:ea typeface="+mn-ea"/>
              <a:cs typeface="Times New Roman" panose="02020603050405020304" pitchFamily="18" charset="0"/>
            </a:endParaRPr>
          </a:p>
        </p:txBody>
      </p:sp>
      <p:grpSp>
        <p:nvGrpSpPr>
          <p:cNvPr id="5" name="グループ化 4">
            <a:extLst>
              <a:ext uri="{FF2B5EF4-FFF2-40B4-BE49-F238E27FC236}">
                <a16:creationId xmlns:a16="http://schemas.microsoft.com/office/drawing/2014/main" id="{10179DC3-4927-D3F9-C885-32323BFB66E9}"/>
              </a:ext>
            </a:extLst>
          </p:cNvPr>
          <p:cNvGrpSpPr/>
          <p:nvPr/>
        </p:nvGrpSpPr>
        <p:grpSpPr>
          <a:xfrm>
            <a:off x="3009876" y="4093262"/>
            <a:ext cx="6243417" cy="2162473"/>
            <a:chOff x="756097" y="2638127"/>
            <a:chExt cx="7157450" cy="2663237"/>
          </a:xfrm>
        </p:grpSpPr>
        <p:pic>
          <p:nvPicPr>
            <p:cNvPr id="6" name="図 5">
              <a:extLst>
                <a:ext uri="{FF2B5EF4-FFF2-40B4-BE49-F238E27FC236}">
                  <a16:creationId xmlns:a16="http://schemas.microsoft.com/office/drawing/2014/main" id="{42791EE5-037D-3F50-C18E-DFC29F9BC124}"/>
                </a:ext>
              </a:extLst>
            </p:cNvPr>
            <p:cNvPicPr>
              <a:picLocks noChangeAspect="1"/>
            </p:cNvPicPr>
            <p:nvPr/>
          </p:nvPicPr>
          <p:blipFill>
            <a:blip r:embed="rId3"/>
            <a:stretch>
              <a:fillRect/>
            </a:stretch>
          </p:blipFill>
          <p:spPr>
            <a:xfrm>
              <a:off x="756097" y="2638127"/>
              <a:ext cx="7157450" cy="2663237"/>
            </a:xfrm>
            <a:prstGeom prst="rect">
              <a:avLst/>
            </a:prstGeom>
            <a:ln>
              <a:solidFill>
                <a:srgbClr val="002060"/>
              </a:solidFill>
            </a:ln>
          </p:spPr>
        </p:pic>
        <p:sp>
          <p:nvSpPr>
            <p:cNvPr id="7" name="正方形/長方形 6">
              <a:extLst>
                <a:ext uri="{FF2B5EF4-FFF2-40B4-BE49-F238E27FC236}">
                  <a16:creationId xmlns:a16="http://schemas.microsoft.com/office/drawing/2014/main" id="{4E729E71-36F7-172F-C588-367E4EFFB714}"/>
                </a:ext>
              </a:extLst>
            </p:cNvPr>
            <p:cNvSpPr/>
            <p:nvPr/>
          </p:nvSpPr>
          <p:spPr>
            <a:xfrm>
              <a:off x="839107" y="4341740"/>
              <a:ext cx="6965950" cy="553357"/>
            </a:xfrm>
            <a:prstGeom prst="rect">
              <a:avLst/>
            </a:prstGeom>
            <a:solidFill>
              <a:srgbClr val="FF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Tree>
    <p:extLst>
      <p:ext uri="{BB962C8B-B14F-4D97-AF65-F5344CB8AC3E}">
        <p14:creationId xmlns:p14="http://schemas.microsoft.com/office/powerpoint/2010/main" val="263823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14</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392910875"/>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評価結果③　</a:t>
                      </a:r>
                      <a:r>
                        <a:rPr lang="en-US" altLang="ja-JP" sz="2400" b="1" dirty="0">
                          <a:solidFill>
                            <a:srgbClr val="0071BC"/>
                          </a:solidFill>
                          <a:latin typeface="メイリオ"/>
                          <a:cs typeface="メイリオ" pitchFamily="50" charset="-128"/>
                        </a:rPr>
                        <a:t>Cityscapes</a:t>
                      </a:r>
                      <a:r>
                        <a:rPr lang="ja-JP" altLang="en-US" sz="2400" b="1" dirty="0">
                          <a:solidFill>
                            <a:srgbClr val="0071BC"/>
                          </a:solidFill>
                          <a:latin typeface="メイリオ"/>
                          <a:cs typeface="メイリオ" pitchFamily="50" charset="-128"/>
                        </a:rPr>
                        <a:t>　→　</a:t>
                      </a:r>
                      <a:r>
                        <a:rPr lang="en-US" altLang="ja-JP" sz="2400" b="1" dirty="0">
                          <a:solidFill>
                            <a:srgbClr val="0071BC"/>
                          </a:solidFill>
                          <a:latin typeface="メイリオ"/>
                          <a:cs typeface="メイリオ" pitchFamily="50" charset="-128"/>
                        </a:rPr>
                        <a:t>BDD100k</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pPr>
            <a:r>
              <a:rPr lang="en-US" altLang="ja-JP" sz="2000" b="1" kern="100" dirty="0">
                <a:solidFill>
                  <a:schemeClr val="accent1">
                    <a:lumMod val="75000"/>
                  </a:schemeClr>
                </a:solidFill>
                <a:latin typeface="+mn-ea"/>
                <a:ea typeface="+mn-ea"/>
                <a:cs typeface="Times New Roman" panose="02020603050405020304" pitchFamily="18" charset="0"/>
              </a:rPr>
              <a:t>Adaptation to Large-scale Dataset</a:t>
            </a:r>
          </a:p>
          <a:p>
            <a:pPr>
              <a:lnSpc>
                <a:spcPct val="110000"/>
              </a:lnSpc>
            </a:pPr>
            <a:r>
              <a:rPr lang="ja-JP" altLang="en-US" sz="2000" b="1" kern="100" dirty="0">
                <a:solidFill>
                  <a:schemeClr val="tx1">
                    <a:lumMod val="75000"/>
                    <a:lumOff val="25000"/>
                  </a:schemeClr>
                </a:solidFill>
                <a:latin typeface="+mn-ea"/>
                <a:ea typeface="+mn-ea"/>
                <a:cs typeface="Times New Roman" panose="02020603050405020304" pitchFamily="18" charset="0"/>
              </a:rPr>
              <a:t>ソース：</a:t>
            </a:r>
            <a:r>
              <a:rPr lang="en-US" altLang="ja-JP" sz="2000" b="1" kern="100" dirty="0">
                <a:solidFill>
                  <a:schemeClr val="tx1">
                    <a:lumMod val="75000"/>
                    <a:lumOff val="25000"/>
                  </a:schemeClr>
                </a:solidFill>
                <a:latin typeface="+mn-ea"/>
                <a:ea typeface="+mn-ea"/>
                <a:cs typeface="Times New Roman" panose="02020603050405020304" pitchFamily="18" charset="0"/>
              </a:rPr>
              <a:t>Cityscapes</a:t>
            </a:r>
            <a:r>
              <a:rPr lang="ja-JP" altLang="en-US" sz="2000" b="1" kern="100" dirty="0">
                <a:solidFill>
                  <a:schemeClr val="tx1">
                    <a:lumMod val="75000"/>
                    <a:lumOff val="25000"/>
                  </a:schemeClr>
                </a:solidFill>
                <a:latin typeface="+mn-ea"/>
                <a:ea typeface="+mn-ea"/>
                <a:cs typeface="Times New Roman" panose="02020603050405020304" pitchFamily="18" charset="0"/>
              </a:rPr>
              <a:t>　→　ターゲット：</a:t>
            </a:r>
            <a:r>
              <a:rPr lang="en-US" altLang="ja-JP" sz="2000" b="1" kern="100" dirty="0">
                <a:solidFill>
                  <a:schemeClr val="tx1">
                    <a:lumMod val="75000"/>
                    <a:lumOff val="25000"/>
                  </a:schemeClr>
                </a:solidFill>
                <a:latin typeface="+mn-ea"/>
                <a:ea typeface="+mn-ea"/>
                <a:cs typeface="Times New Roman" panose="02020603050405020304" pitchFamily="18" charset="0"/>
              </a:rPr>
              <a:t>BDD100k</a:t>
            </a:r>
          </a:p>
          <a:p>
            <a:pPr>
              <a:lnSpc>
                <a:spcPct val="110000"/>
              </a:lnSpc>
            </a:pPr>
            <a:r>
              <a:rPr lang="ja-JP" altLang="en-US" sz="1800" kern="100" dirty="0">
                <a:solidFill>
                  <a:schemeClr val="tx1">
                    <a:lumMod val="75000"/>
                    <a:lumOff val="25000"/>
                  </a:schemeClr>
                </a:solidFill>
                <a:latin typeface="+mn-ea"/>
                <a:ea typeface="+mn-ea"/>
                <a:cs typeface="Times New Roman" panose="02020603050405020304" pitchFamily="18" charset="0"/>
              </a:rPr>
              <a:t>比較的小さなラベルありデータと大規模なラベルなしデータの画像間でのドメイン適応における評価結果。</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pPr>
            <a:r>
              <a:rPr lang="ja-JP" altLang="en-US" sz="1800" kern="100" dirty="0">
                <a:solidFill>
                  <a:schemeClr val="tx1">
                    <a:lumMod val="75000"/>
                    <a:lumOff val="25000"/>
                  </a:schemeClr>
                </a:solidFill>
                <a:latin typeface="+mn-ea"/>
                <a:ea typeface="+mn-ea"/>
                <a:cs typeface="Times New Roman" panose="02020603050405020304" pitchFamily="18" charset="0"/>
              </a:rPr>
              <a:t>結果として、ベースラインの手法と比較して</a:t>
            </a:r>
            <a:r>
              <a:rPr lang="en-US" altLang="ja-JP" sz="1800" kern="100" dirty="0" err="1">
                <a:solidFill>
                  <a:schemeClr val="tx1">
                    <a:lumMod val="75000"/>
                    <a:lumOff val="25000"/>
                  </a:schemeClr>
                </a:solidFill>
                <a:latin typeface="+mn-ea"/>
                <a:ea typeface="+mn-ea"/>
                <a:cs typeface="Times New Roman" panose="02020603050405020304" pitchFamily="18" charset="0"/>
              </a:rPr>
              <a:t>mAP</a:t>
            </a:r>
            <a:r>
              <a:rPr lang="ja-JP" altLang="en-US" sz="1800" kern="100" dirty="0">
                <a:solidFill>
                  <a:schemeClr val="tx1">
                    <a:lumMod val="75000"/>
                    <a:lumOff val="25000"/>
                  </a:schemeClr>
                </a:solidFill>
                <a:latin typeface="+mn-ea"/>
                <a:ea typeface="+mn-ea"/>
                <a:cs typeface="Times New Roman" panose="02020603050405020304" pitchFamily="18" charset="0"/>
              </a:rPr>
              <a:t>が</a:t>
            </a:r>
            <a:r>
              <a:rPr lang="en-US" altLang="ja-JP" sz="1800" kern="100" dirty="0">
                <a:solidFill>
                  <a:schemeClr val="tx1">
                    <a:lumMod val="75000"/>
                    <a:lumOff val="25000"/>
                  </a:schemeClr>
                </a:solidFill>
                <a:latin typeface="+mn-ea"/>
                <a:ea typeface="+mn-ea"/>
                <a:cs typeface="Times New Roman" panose="02020603050405020304" pitchFamily="18" charset="0"/>
              </a:rPr>
              <a:t>3.1%</a:t>
            </a:r>
            <a:r>
              <a:rPr lang="ja-JP" altLang="en-US" sz="1800" kern="100" dirty="0">
                <a:solidFill>
                  <a:schemeClr val="tx1">
                    <a:lumMod val="75000"/>
                    <a:lumOff val="25000"/>
                  </a:schemeClr>
                </a:solidFill>
                <a:latin typeface="+mn-ea"/>
                <a:ea typeface="+mn-ea"/>
                <a:cs typeface="Times New Roman" panose="02020603050405020304" pitchFamily="18" charset="0"/>
              </a:rPr>
              <a:t>向上した。</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pPr>
            <a:r>
              <a:rPr lang="ja-JP" altLang="en-US" sz="1800" kern="100" dirty="0">
                <a:solidFill>
                  <a:schemeClr val="tx1">
                    <a:lumMod val="75000"/>
                    <a:lumOff val="25000"/>
                  </a:schemeClr>
                </a:solidFill>
                <a:latin typeface="+mn-ea"/>
                <a:ea typeface="+mn-ea"/>
                <a:cs typeface="Times New Roman" panose="02020603050405020304" pitchFamily="18" charset="0"/>
              </a:rPr>
              <a:t>また、ソースドメインからより多くのドメイン知識を抽出することで、多様な環境に対してより適切に一般化できることを示した。</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a:lnSpc>
                <a:spcPct val="110000"/>
              </a:lnSpc>
            </a:pPr>
            <a:endParaRPr lang="en-US" altLang="ja-JP" sz="2000" b="1" kern="100" dirty="0">
              <a:solidFill>
                <a:schemeClr val="tx1">
                  <a:lumMod val="75000"/>
                  <a:lumOff val="25000"/>
                </a:schemeClr>
              </a:solidFill>
              <a:latin typeface="+mn-ea"/>
              <a:ea typeface="+mn-ea"/>
              <a:cs typeface="Times New Roman" panose="02020603050405020304" pitchFamily="18" charset="0"/>
            </a:endParaRPr>
          </a:p>
        </p:txBody>
      </p:sp>
      <p:grpSp>
        <p:nvGrpSpPr>
          <p:cNvPr id="6" name="グループ化 5">
            <a:extLst>
              <a:ext uri="{FF2B5EF4-FFF2-40B4-BE49-F238E27FC236}">
                <a16:creationId xmlns:a16="http://schemas.microsoft.com/office/drawing/2014/main" id="{0A78A6CD-0E84-5BF1-D473-6C3A282A30D8}"/>
              </a:ext>
            </a:extLst>
          </p:cNvPr>
          <p:cNvGrpSpPr/>
          <p:nvPr/>
        </p:nvGrpSpPr>
        <p:grpSpPr>
          <a:xfrm>
            <a:off x="2378528" y="4149598"/>
            <a:ext cx="7434943" cy="2020462"/>
            <a:chOff x="729343" y="3374571"/>
            <a:chExt cx="7141032" cy="1785258"/>
          </a:xfrm>
        </p:grpSpPr>
        <p:pic>
          <p:nvPicPr>
            <p:cNvPr id="5" name="図 4">
              <a:extLst>
                <a:ext uri="{FF2B5EF4-FFF2-40B4-BE49-F238E27FC236}">
                  <a16:creationId xmlns:a16="http://schemas.microsoft.com/office/drawing/2014/main" id="{2C15A093-4401-E3DD-9948-CE7803B74072}"/>
                </a:ext>
              </a:extLst>
            </p:cNvPr>
            <p:cNvPicPr>
              <a:picLocks noChangeAspect="1"/>
            </p:cNvPicPr>
            <p:nvPr/>
          </p:nvPicPr>
          <p:blipFill>
            <a:blip r:embed="rId3"/>
            <a:stretch>
              <a:fillRect/>
            </a:stretch>
          </p:blipFill>
          <p:spPr>
            <a:xfrm>
              <a:off x="729343" y="3374571"/>
              <a:ext cx="7141032" cy="1785258"/>
            </a:xfrm>
            <a:prstGeom prst="rect">
              <a:avLst/>
            </a:prstGeom>
            <a:ln>
              <a:solidFill>
                <a:srgbClr val="002060"/>
              </a:solidFill>
            </a:ln>
          </p:spPr>
        </p:pic>
        <p:sp>
          <p:nvSpPr>
            <p:cNvPr id="8" name="正方形/長方形 7">
              <a:extLst>
                <a:ext uri="{FF2B5EF4-FFF2-40B4-BE49-F238E27FC236}">
                  <a16:creationId xmlns:a16="http://schemas.microsoft.com/office/drawing/2014/main" id="{17B70C78-6944-545A-F7B6-D2038D70DAF2}"/>
                </a:ext>
              </a:extLst>
            </p:cNvPr>
            <p:cNvSpPr/>
            <p:nvPr/>
          </p:nvSpPr>
          <p:spPr>
            <a:xfrm>
              <a:off x="870857" y="4234543"/>
              <a:ext cx="6879772" cy="511628"/>
            </a:xfrm>
            <a:prstGeom prst="rect">
              <a:avLst/>
            </a:prstGeom>
            <a:solidFill>
              <a:srgbClr val="FF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Tree>
    <p:extLst>
      <p:ext uri="{BB962C8B-B14F-4D97-AF65-F5344CB8AC3E}">
        <p14:creationId xmlns:p14="http://schemas.microsoft.com/office/powerpoint/2010/main" val="4283795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検証結果</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15</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130177127"/>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評価結果④　定性評価</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pPr>
            <a:endParaRPr lang="en-US" altLang="ja-JP" sz="2000" b="1" kern="100" dirty="0">
              <a:solidFill>
                <a:schemeClr val="tx1">
                  <a:lumMod val="75000"/>
                  <a:lumOff val="25000"/>
                </a:schemeClr>
              </a:solidFill>
              <a:latin typeface="+mn-ea"/>
              <a:ea typeface="+mn-ea"/>
              <a:cs typeface="Times New Roman" panose="02020603050405020304" pitchFamily="18" charset="0"/>
            </a:endParaRPr>
          </a:p>
        </p:txBody>
      </p:sp>
      <p:pic>
        <p:nvPicPr>
          <p:cNvPr id="12" name="図 11">
            <a:extLst>
              <a:ext uri="{FF2B5EF4-FFF2-40B4-BE49-F238E27FC236}">
                <a16:creationId xmlns:a16="http://schemas.microsoft.com/office/drawing/2014/main" id="{39A3B9F8-BE53-BA8C-E813-24EBDC2408B3}"/>
              </a:ext>
            </a:extLst>
          </p:cNvPr>
          <p:cNvPicPr>
            <a:picLocks noChangeAspect="1"/>
          </p:cNvPicPr>
          <p:nvPr/>
        </p:nvPicPr>
        <p:blipFill>
          <a:blip r:embed="rId3"/>
          <a:stretch>
            <a:fillRect/>
          </a:stretch>
        </p:blipFill>
        <p:spPr>
          <a:xfrm>
            <a:off x="3578679" y="1946306"/>
            <a:ext cx="6327321" cy="4585386"/>
          </a:xfrm>
          <a:prstGeom prst="rect">
            <a:avLst/>
          </a:prstGeom>
        </p:spPr>
      </p:pic>
      <p:sp>
        <p:nvSpPr>
          <p:cNvPr id="13" name="テキスト ボックス 12">
            <a:extLst>
              <a:ext uri="{FF2B5EF4-FFF2-40B4-BE49-F238E27FC236}">
                <a16:creationId xmlns:a16="http://schemas.microsoft.com/office/drawing/2014/main" id="{B2DFA490-1259-B7B1-DE90-B786AB7481A2}"/>
              </a:ext>
            </a:extLst>
          </p:cNvPr>
          <p:cNvSpPr txBox="1"/>
          <p:nvPr/>
        </p:nvSpPr>
        <p:spPr>
          <a:xfrm>
            <a:off x="3898241" y="1598011"/>
            <a:ext cx="1480457" cy="307777"/>
          </a:xfrm>
          <a:prstGeom prst="rect">
            <a:avLst/>
          </a:prstGeom>
          <a:noFill/>
          <a:ln>
            <a:noFill/>
          </a:ln>
        </p:spPr>
        <p:txBody>
          <a:bodyPr wrap="square" rtlCol="0">
            <a:spAutoFit/>
          </a:bodyPr>
          <a:lstStyle/>
          <a:p>
            <a:pPr algn="ctr"/>
            <a:r>
              <a:rPr kumimoji="1" lang="ja-JP" altLang="en-US" sz="1400" b="1" dirty="0">
                <a:solidFill>
                  <a:srgbClr val="0070C0"/>
                </a:solidFill>
              </a:rPr>
              <a:t>ドメイン適用前</a:t>
            </a:r>
          </a:p>
        </p:txBody>
      </p:sp>
      <p:sp>
        <p:nvSpPr>
          <p:cNvPr id="14" name="テキスト ボックス 13">
            <a:extLst>
              <a:ext uri="{FF2B5EF4-FFF2-40B4-BE49-F238E27FC236}">
                <a16:creationId xmlns:a16="http://schemas.microsoft.com/office/drawing/2014/main" id="{AB102EEA-FCBF-1D3B-016F-B33B09DF96EC}"/>
              </a:ext>
            </a:extLst>
          </p:cNvPr>
          <p:cNvSpPr txBox="1"/>
          <p:nvPr/>
        </p:nvSpPr>
        <p:spPr>
          <a:xfrm>
            <a:off x="5998604" y="1598239"/>
            <a:ext cx="1480457" cy="307777"/>
          </a:xfrm>
          <a:prstGeom prst="rect">
            <a:avLst/>
          </a:prstGeom>
          <a:noFill/>
          <a:ln>
            <a:noFill/>
          </a:ln>
        </p:spPr>
        <p:txBody>
          <a:bodyPr wrap="square" rtlCol="0">
            <a:spAutoFit/>
          </a:bodyPr>
          <a:lstStyle/>
          <a:p>
            <a:pPr algn="ctr"/>
            <a:r>
              <a:rPr kumimoji="1" lang="ja-JP" altLang="en-US" sz="1400" b="1" dirty="0">
                <a:solidFill>
                  <a:srgbClr val="FF0000"/>
                </a:solidFill>
              </a:rPr>
              <a:t>ドメイン適用後</a:t>
            </a:r>
          </a:p>
        </p:txBody>
      </p:sp>
      <p:sp>
        <p:nvSpPr>
          <p:cNvPr id="15" name="テキスト ボックス 14">
            <a:extLst>
              <a:ext uri="{FF2B5EF4-FFF2-40B4-BE49-F238E27FC236}">
                <a16:creationId xmlns:a16="http://schemas.microsoft.com/office/drawing/2014/main" id="{DB69B84F-A349-5CAC-57FC-DABC7E06B196}"/>
              </a:ext>
            </a:extLst>
          </p:cNvPr>
          <p:cNvSpPr txBox="1"/>
          <p:nvPr/>
        </p:nvSpPr>
        <p:spPr>
          <a:xfrm>
            <a:off x="8161072" y="1598312"/>
            <a:ext cx="1480457" cy="307777"/>
          </a:xfrm>
          <a:prstGeom prst="rect">
            <a:avLst/>
          </a:prstGeom>
          <a:noFill/>
          <a:ln>
            <a:noFill/>
          </a:ln>
        </p:spPr>
        <p:txBody>
          <a:bodyPr wrap="square" rtlCol="0">
            <a:spAutoFit/>
          </a:bodyPr>
          <a:lstStyle/>
          <a:p>
            <a:pPr algn="ctr"/>
            <a:r>
              <a:rPr kumimoji="1" lang="ja-JP" altLang="en-US" sz="1400" b="1" dirty="0">
                <a:solidFill>
                  <a:srgbClr val="00B050"/>
                </a:solidFill>
              </a:rPr>
              <a:t>正解</a:t>
            </a:r>
          </a:p>
        </p:txBody>
      </p:sp>
      <p:sp>
        <p:nvSpPr>
          <p:cNvPr id="16" name="テキスト ボックス 15">
            <a:extLst>
              <a:ext uri="{FF2B5EF4-FFF2-40B4-BE49-F238E27FC236}">
                <a16:creationId xmlns:a16="http://schemas.microsoft.com/office/drawing/2014/main" id="{2BD5DC4C-3BDF-4913-CF63-324F9128C115}"/>
              </a:ext>
            </a:extLst>
          </p:cNvPr>
          <p:cNvSpPr txBox="1"/>
          <p:nvPr/>
        </p:nvSpPr>
        <p:spPr>
          <a:xfrm>
            <a:off x="983090" y="2289892"/>
            <a:ext cx="2524420" cy="307777"/>
          </a:xfrm>
          <a:prstGeom prst="rect">
            <a:avLst/>
          </a:prstGeom>
          <a:noFill/>
          <a:ln>
            <a:noFill/>
          </a:ln>
        </p:spPr>
        <p:txBody>
          <a:bodyPr wrap="square" rtlCol="0">
            <a:spAutoFit/>
          </a:bodyPr>
          <a:lstStyle/>
          <a:p>
            <a:pPr algn="r"/>
            <a:r>
              <a:rPr kumimoji="1" lang="en-US" altLang="ja-JP" sz="1400" b="1" dirty="0">
                <a:solidFill>
                  <a:schemeClr val="tx1">
                    <a:lumMod val="75000"/>
                    <a:lumOff val="25000"/>
                  </a:schemeClr>
                </a:solidFill>
              </a:rPr>
              <a:t>KITTI → Cityscapes</a:t>
            </a:r>
            <a:endParaRPr kumimoji="1" lang="ja-JP" altLang="en-US" sz="1400" b="1"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10DF10CE-5F08-867F-7A89-B3913EDFA29A}"/>
              </a:ext>
            </a:extLst>
          </p:cNvPr>
          <p:cNvSpPr txBox="1"/>
          <p:nvPr/>
        </p:nvSpPr>
        <p:spPr>
          <a:xfrm>
            <a:off x="476001" y="3447169"/>
            <a:ext cx="3038025" cy="307777"/>
          </a:xfrm>
          <a:prstGeom prst="rect">
            <a:avLst/>
          </a:prstGeom>
          <a:noFill/>
          <a:ln>
            <a:noFill/>
          </a:ln>
        </p:spPr>
        <p:txBody>
          <a:bodyPr wrap="square" rtlCol="0">
            <a:spAutoFit/>
          </a:bodyPr>
          <a:lstStyle/>
          <a:p>
            <a:pPr algn="r"/>
            <a:r>
              <a:rPr kumimoji="1" lang="en-US" altLang="ja-JP" sz="1400" b="1" dirty="0">
                <a:solidFill>
                  <a:schemeClr val="tx1">
                    <a:lumMod val="75000"/>
                    <a:lumOff val="25000"/>
                  </a:schemeClr>
                </a:solidFill>
              </a:rPr>
              <a:t>Cityscapes → Foggy Cityscapes</a:t>
            </a:r>
            <a:endParaRPr kumimoji="1" lang="ja-JP" altLang="en-US" sz="1400" b="1" dirty="0">
              <a:solidFill>
                <a:schemeClr val="tx1">
                  <a:lumMod val="75000"/>
                  <a:lumOff val="25000"/>
                </a:schemeClr>
              </a:solidFill>
            </a:endParaRPr>
          </a:p>
        </p:txBody>
      </p:sp>
      <p:sp>
        <p:nvSpPr>
          <p:cNvPr id="21" name="テキスト ボックス 20">
            <a:extLst>
              <a:ext uri="{FF2B5EF4-FFF2-40B4-BE49-F238E27FC236}">
                <a16:creationId xmlns:a16="http://schemas.microsoft.com/office/drawing/2014/main" id="{F5090F79-DD84-4B14-CCC7-1554B7B449B5}"/>
              </a:ext>
            </a:extLst>
          </p:cNvPr>
          <p:cNvSpPr txBox="1"/>
          <p:nvPr/>
        </p:nvSpPr>
        <p:spPr>
          <a:xfrm>
            <a:off x="983090" y="4604446"/>
            <a:ext cx="2524420" cy="307777"/>
          </a:xfrm>
          <a:prstGeom prst="rect">
            <a:avLst/>
          </a:prstGeom>
          <a:noFill/>
          <a:ln>
            <a:noFill/>
          </a:ln>
        </p:spPr>
        <p:txBody>
          <a:bodyPr wrap="square" rtlCol="0">
            <a:spAutoFit/>
          </a:bodyPr>
          <a:lstStyle/>
          <a:p>
            <a:pPr algn="r"/>
            <a:r>
              <a:rPr kumimoji="1" lang="en-US" altLang="ja-JP" sz="1400" b="1" dirty="0">
                <a:solidFill>
                  <a:schemeClr val="tx1">
                    <a:lumMod val="75000"/>
                    <a:lumOff val="25000"/>
                  </a:schemeClr>
                </a:solidFill>
              </a:rPr>
              <a:t>Cityscapes → BDD100k</a:t>
            </a:r>
            <a:endParaRPr kumimoji="1" lang="ja-JP" altLang="en-US" sz="1400" b="1" dirty="0">
              <a:solidFill>
                <a:schemeClr val="tx1">
                  <a:lumMod val="75000"/>
                  <a:lumOff val="25000"/>
                </a:schemeClr>
              </a:solidFill>
            </a:endParaRPr>
          </a:p>
        </p:txBody>
      </p:sp>
      <p:sp>
        <p:nvSpPr>
          <p:cNvPr id="22" name="テキスト ボックス 21">
            <a:extLst>
              <a:ext uri="{FF2B5EF4-FFF2-40B4-BE49-F238E27FC236}">
                <a16:creationId xmlns:a16="http://schemas.microsoft.com/office/drawing/2014/main" id="{165DFFC8-570A-10BA-7E0B-F2B25DA289D1}"/>
              </a:ext>
            </a:extLst>
          </p:cNvPr>
          <p:cNvSpPr txBox="1"/>
          <p:nvPr/>
        </p:nvSpPr>
        <p:spPr>
          <a:xfrm>
            <a:off x="983090" y="5838668"/>
            <a:ext cx="2524420" cy="307777"/>
          </a:xfrm>
          <a:prstGeom prst="rect">
            <a:avLst/>
          </a:prstGeom>
          <a:noFill/>
          <a:ln>
            <a:noFill/>
          </a:ln>
        </p:spPr>
        <p:txBody>
          <a:bodyPr wrap="square" rtlCol="0">
            <a:spAutoFit/>
          </a:bodyPr>
          <a:lstStyle/>
          <a:p>
            <a:pPr algn="r"/>
            <a:r>
              <a:rPr kumimoji="1" lang="en-US" altLang="ja-JP" sz="1400" b="1" dirty="0">
                <a:solidFill>
                  <a:schemeClr val="tx1">
                    <a:lumMod val="75000"/>
                    <a:lumOff val="25000"/>
                  </a:schemeClr>
                </a:solidFill>
              </a:rPr>
              <a:t>Cityscapes → BDD100k</a:t>
            </a:r>
            <a:endParaRPr kumimoji="1" lang="ja-JP" altLang="en-US" sz="1400" b="1" dirty="0">
              <a:solidFill>
                <a:schemeClr val="tx1">
                  <a:lumMod val="75000"/>
                  <a:lumOff val="25000"/>
                </a:schemeClr>
              </a:solidFill>
            </a:endParaRPr>
          </a:p>
        </p:txBody>
      </p:sp>
    </p:spTree>
    <p:extLst>
      <p:ext uri="{BB962C8B-B14F-4D97-AF65-F5344CB8AC3E}">
        <p14:creationId xmlns:p14="http://schemas.microsoft.com/office/powerpoint/2010/main" val="406971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9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en-US" altLang="ja-JP" b="1" dirty="0"/>
              <a:t>Progressive Domain Adaptation for Object Detection</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2</a:t>
            </a:fld>
            <a:endParaRPr lang="ja-JP" altLang="en-US"/>
          </a:p>
        </p:txBody>
      </p:sp>
      <p:graphicFrame>
        <p:nvGraphicFramePr>
          <p:cNvPr id="5" name="Group 55">
            <a:extLst>
              <a:ext uri="{FF2B5EF4-FFF2-40B4-BE49-F238E27FC236}">
                <a16:creationId xmlns:a16="http://schemas.microsoft.com/office/drawing/2014/main" id="{9D4D1F7B-EF1E-AB8D-C046-1426A4307597}"/>
              </a:ext>
            </a:extLst>
          </p:cNvPr>
          <p:cNvGraphicFramePr>
            <a:graphicFrameLocks noGrp="1"/>
          </p:cNvGraphicFramePr>
          <p:nvPr/>
        </p:nvGraphicFramePr>
        <p:xfrm>
          <a:off x="450023" y="885459"/>
          <a:ext cx="10479314" cy="672335"/>
        </p:xfrm>
        <a:graphic>
          <a:graphicData uri="http://schemas.openxmlformats.org/drawingml/2006/table">
            <a:tbl>
              <a:tblPr/>
              <a:tblGrid>
                <a:gridCol w="10479314">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目次</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D7BDED92-B3F4-D377-596C-D253EC2904FF}"/>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10000"/>
              </a:lnSpc>
              <a:buFont typeface="+mj-lt"/>
              <a:buAutoNum type="arabicPeriod"/>
            </a:pPr>
            <a:r>
              <a:rPr lang="ja-JP" altLang="en-US" sz="1800" b="1" kern="100" dirty="0">
                <a:solidFill>
                  <a:schemeClr val="tx1">
                    <a:lumMod val="75000"/>
                    <a:lumOff val="25000"/>
                  </a:schemeClr>
                </a:solidFill>
                <a:latin typeface="+mn-ea"/>
                <a:ea typeface="+mn-ea"/>
                <a:cs typeface="Times New Roman" panose="02020603050405020304" pitchFamily="18" charset="0"/>
              </a:rPr>
              <a:t>基本情報</a:t>
            </a:r>
            <a:endParaRPr lang="en-US" altLang="ja-JP" sz="1800" b="1"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400" kern="100" dirty="0">
                <a:solidFill>
                  <a:schemeClr val="tx1">
                    <a:lumMod val="75000"/>
                    <a:lumOff val="25000"/>
                  </a:schemeClr>
                </a:solidFill>
                <a:latin typeface="+mn-ea"/>
                <a:ea typeface="+mn-ea"/>
                <a:cs typeface="Times New Roman" panose="02020603050405020304" pitchFamily="18" charset="0"/>
              </a:rPr>
              <a:t>概要</a:t>
            </a:r>
            <a:endParaRPr lang="en-US" altLang="ja-JP" sz="1400" kern="100" dirty="0">
              <a:solidFill>
                <a:schemeClr val="tx1">
                  <a:lumMod val="75000"/>
                  <a:lumOff val="25000"/>
                </a:schemeClr>
              </a:solidFill>
              <a:latin typeface="+mn-ea"/>
              <a:ea typeface="+mn-ea"/>
              <a:cs typeface="Times New Roman" panose="02020603050405020304" pitchFamily="18" charset="0"/>
            </a:endParaRPr>
          </a:p>
          <a:p>
            <a:pPr marL="457200" indent="-457200">
              <a:lnSpc>
                <a:spcPct val="110000"/>
              </a:lnSpc>
              <a:buFont typeface="+mj-lt"/>
              <a:buAutoNum type="arabicPeriod"/>
            </a:pPr>
            <a:r>
              <a:rPr lang="ja-JP" altLang="en-US" sz="1800" b="1" kern="100" dirty="0">
                <a:solidFill>
                  <a:schemeClr val="tx1">
                    <a:lumMod val="75000"/>
                    <a:lumOff val="25000"/>
                  </a:schemeClr>
                </a:solidFill>
                <a:latin typeface="+mn-ea"/>
                <a:ea typeface="+mn-ea"/>
                <a:cs typeface="Times New Roman" panose="02020603050405020304" pitchFamily="18" charset="0"/>
              </a:rPr>
              <a:t>手法説明</a:t>
            </a:r>
            <a:endParaRPr lang="en-US" altLang="ja-JP" sz="1800" b="1"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400" kern="100" dirty="0">
                <a:solidFill>
                  <a:schemeClr val="tx1">
                    <a:lumMod val="75000"/>
                    <a:lumOff val="25000"/>
                  </a:schemeClr>
                </a:solidFill>
                <a:latin typeface="+mn-ea"/>
                <a:ea typeface="+mn-ea"/>
                <a:cs typeface="Times New Roman" panose="02020603050405020304" pitchFamily="18" charset="0"/>
              </a:rPr>
              <a:t>アルゴリズム①　</a:t>
            </a:r>
            <a:r>
              <a:rPr lang="en-US" altLang="ja-JP" sz="1400" kern="100" dirty="0">
                <a:solidFill>
                  <a:schemeClr val="tx1">
                    <a:lumMod val="75000"/>
                    <a:lumOff val="25000"/>
                  </a:schemeClr>
                </a:solidFill>
                <a:latin typeface="+mn-ea"/>
                <a:ea typeface="+mn-ea"/>
                <a:cs typeface="Times New Roman" panose="02020603050405020304" pitchFamily="18" charset="0"/>
              </a:rPr>
              <a:t>2</a:t>
            </a:r>
            <a:r>
              <a:rPr lang="ja-JP" altLang="en-US" sz="1400" kern="100" dirty="0">
                <a:solidFill>
                  <a:schemeClr val="tx1">
                    <a:lumMod val="75000"/>
                    <a:lumOff val="25000"/>
                  </a:schemeClr>
                </a:solidFill>
                <a:latin typeface="+mn-ea"/>
                <a:ea typeface="+mn-ea"/>
                <a:cs typeface="Times New Roman" panose="02020603050405020304" pitchFamily="18" charset="0"/>
              </a:rPr>
              <a:t>段階のドメイン適応</a:t>
            </a:r>
            <a:endParaRPr lang="en-US" altLang="ja-JP" sz="1400"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400" kern="100" dirty="0">
                <a:solidFill>
                  <a:schemeClr val="tx1">
                    <a:lumMod val="75000"/>
                    <a:lumOff val="25000"/>
                  </a:schemeClr>
                </a:solidFill>
                <a:latin typeface="+mn-ea"/>
                <a:ea typeface="+mn-ea"/>
                <a:cs typeface="Times New Roman" panose="02020603050405020304" pitchFamily="18" charset="0"/>
              </a:rPr>
              <a:t>アルゴリズム②　モデル：</a:t>
            </a:r>
            <a:r>
              <a:rPr lang="en-US" altLang="ja-JP" sz="1400" kern="100" dirty="0">
                <a:solidFill>
                  <a:schemeClr val="tx1">
                    <a:lumMod val="75000"/>
                    <a:lumOff val="25000"/>
                  </a:schemeClr>
                </a:solidFill>
                <a:latin typeface="+mn-ea"/>
                <a:ea typeface="+mn-ea"/>
                <a:cs typeface="Times New Roman" panose="02020603050405020304" pitchFamily="18" charset="0"/>
              </a:rPr>
              <a:t>Adaptation Network</a:t>
            </a:r>
          </a:p>
          <a:p>
            <a:pPr marL="1142949" lvl="1" indent="-457200">
              <a:lnSpc>
                <a:spcPct val="110000"/>
              </a:lnSpc>
            </a:pPr>
            <a:r>
              <a:rPr lang="ja-JP" altLang="en-US" sz="1400" dirty="0">
                <a:solidFill>
                  <a:schemeClr val="tx1"/>
                </a:solidFill>
                <a:latin typeface="+mn-ea"/>
                <a:ea typeface="+mn-ea"/>
                <a:cs typeface="メイリオ" pitchFamily="50" charset="-128"/>
              </a:rPr>
              <a:t>アルゴリズム③　</a:t>
            </a:r>
            <a:r>
              <a:rPr lang="en-US" altLang="ja-JP" sz="1400" dirty="0">
                <a:solidFill>
                  <a:schemeClr val="tx1"/>
                </a:solidFill>
                <a:latin typeface="+mn-ea"/>
                <a:ea typeface="+mn-ea"/>
                <a:cs typeface="メイリオ" pitchFamily="50" charset="-128"/>
              </a:rPr>
              <a:t>1st</a:t>
            </a:r>
            <a:r>
              <a:rPr lang="ja-JP" altLang="en-US" sz="1400" dirty="0">
                <a:solidFill>
                  <a:schemeClr val="tx1"/>
                </a:solidFill>
                <a:latin typeface="+mn-ea"/>
                <a:ea typeface="+mn-ea"/>
                <a:cs typeface="メイリオ" pitchFamily="50" charset="-128"/>
              </a:rPr>
              <a:t>フェーズ：ソースドメイン → 中間ドメイン</a:t>
            </a:r>
            <a:endParaRPr lang="en-US" altLang="ja-JP" sz="1400" dirty="0">
              <a:solidFill>
                <a:schemeClr val="tx1"/>
              </a:solidFill>
              <a:latin typeface="+mn-ea"/>
              <a:ea typeface="+mn-ea"/>
              <a:cs typeface="メイリオ" pitchFamily="50" charset="-128"/>
            </a:endParaRPr>
          </a:p>
          <a:p>
            <a:pPr marL="1142949" lvl="1" indent="-457200">
              <a:lnSpc>
                <a:spcPct val="110000"/>
              </a:lnSpc>
            </a:pPr>
            <a:r>
              <a:rPr lang="ja-JP" altLang="en-US" sz="1400" kern="100" dirty="0">
                <a:solidFill>
                  <a:schemeClr val="tx1"/>
                </a:solidFill>
                <a:latin typeface="+mn-ea"/>
                <a:ea typeface="+mn-ea"/>
                <a:cs typeface="Times New Roman" panose="02020603050405020304" pitchFamily="18" charset="0"/>
              </a:rPr>
              <a:t>アルゴリズム④　</a:t>
            </a:r>
            <a:r>
              <a:rPr lang="en-US" altLang="ja-JP" sz="1400" kern="100" dirty="0">
                <a:solidFill>
                  <a:schemeClr val="tx1"/>
                </a:solidFill>
                <a:latin typeface="+mn-ea"/>
                <a:ea typeface="+mn-ea"/>
                <a:cs typeface="Times New Roman" panose="02020603050405020304" pitchFamily="18" charset="0"/>
              </a:rPr>
              <a:t>2nd</a:t>
            </a:r>
            <a:r>
              <a:rPr lang="ja-JP" altLang="en-US" sz="1400" kern="100" dirty="0">
                <a:solidFill>
                  <a:schemeClr val="tx1"/>
                </a:solidFill>
                <a:latin typeface="+mn-ea"/>
                <a:ea typeface="+mn-ea"/>
                <a:cs typeface="Times New Roman" panose="02020603050405020304" pitchFamily="18" charset="0"/>
              </a:rPr>
              <a:t>フェーズ：中間ドメイン → ターゲットドメイン</a:t>
            </a:r>
            <a:endParaRPr lang="en-US" altLang="ja-JP" sz="1400" kern="100" dirty="0">
              <a:solidFill>
                <a:schemeClr val="tx1"/>
              </a:solidFill>
              <a:latin typeface="+mn-ea"/>
              <a:ea typeface="+mn-ea"/>
              <a:cs typeface="Times New Roman" panose="02020603050405020304" pitchFamily="18" charset="0"/>
            </a:endParaRPr>
          </a:p>
          <a:p>
            <a:pPr marL="1142949" lvl="1" indent="-457200">
              <a:lnSpc>
                <a:spcPct val="110000"/>
              </a:lnSpc>
            </a:pPr>
            <a:r>
              <a:rPr lang="zh-TW" altLang="en-US" sz="1400" kern="100" dirty="0">
                <a:solidFill>
                  <a:schemeClr val="tx1">
                    <a:lumMod val="75000"/>
                    <a:lumOff val="25000"/>
                  </a:schemeClr>
                </a:solidFill>
                <a:latin typeface="+mn-ea"/>
                <a:ea typeface="+mn-ea"/>
                <a:cs typeface="Times New Roman" panose="02020603050405020304" pitchFamily="18" charset="0"/>
              </a:rPr>
              <a:t>重点確認事項</a:t>
            </a:r>
          </a:p>
          <a:p>
            <a:pPr marL="457200" indent="-457200">
              <a:lnSpc>
                <a:spcPct val="110000"/>
              </a:lnSpc>
              <a:buFont typeface="+mj-lt"/>
              <a:buAutoNum type="arabicPeriod"/>
            </a:pPr>
            <a:r>
              <a:rPr lang="ja-JP" altLang="en-US" sz="1800" b="1" kern="100" dirty="0">
                <a:solidFill>
                  <a:schemeClr val="tx1">
                    <a:lumMod val="75000"/>
                    <a:lumOff val="25000"/>
                  </a:schemeClr>
                </a:solidFill>
                <a:latin typeface="+mn-ea"/>
                <a:ea typeface="+mn-ea"/>
                <a:cs typeface="Times New Roman" panose="02020603050405020304" pitchFamily="18" charset="0"/>
              </a:rPr>
              <a:t>検証結果</a:t>
            </a:r>
            <a:endParaRPr lang="en-US" altLang="ja-JP" sz="1800" b="1"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400" kern="100" dirty="0">
                <a:solidFill>
                  <a:schemeClr val="tx1">
                    <a:lumMod val="75000"/>
                    <a:lumOff val="25000"/>
                  </a:schemeClr>
                </a:solidFill>
                <a:latin typeface="+mn-ea"/>
                <a:ea typeface="+mn-ea"/>
                <a:cs typeface="Times New Roman" panose="02020603050405020304" pitchFamily="18" charset="0"/>
              </a:rPr>
              <a:t>検証タスク</a:t>
            </a:r>
            <a:endParaRPr lang="en-US" altLang="ja-JP" sz="1400"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400" kern="100" dirty="0">
                <a:solidFill>
                  <a:schemeClr val="tx1">
                    <a:lumMod val="75000"/>
                    <a:lumOff val="25000"/>
                  </a:schemeClr>
                </a:solidFill>
                <a:latin typeface="+mn-ea"/>
                <a:ea typeface="+mn-ea"/>
                <a:cs typeface="Times New Roman" panose="02020603050405020304" pitchFamily="18" charset="0"/>
              </a:rPr>
              <a:t>使用したデータセット</a:t>
            </a:r>
            <a:endParaRPr lang="en-US" altLang="ja-JP" sz="1400" kern="100" dirty="0">
              <a:solidFill>
                <a:schemeClr val="tx1">
                  <a:lumMod val="75000"/>
                  <a:lumOff val="25000"/>
                </a:schemeClr>
              </a:solidFill>
              <a:latin typeface="+mn-ea"/>
              <a:ea typeface="+mn-ea"/>
              <a:cs typeface="Times New Roman" panose="02020603050405020304" pitchFamily="18" charset="0"/>
            </a:endParaRPr>
          </a:p>
          <a:p>
            <a:pPr marL="1142949" lvl="1" indent="-457200">
              <a:lnSpc>
                <a:spcPct val="110000"/>
              </a:lnSpc>
            </a:pPr>
            <a:r>
              <a:rPr lang="ja-JP" altLang="en-US" sz="1400" kern="100" dirty="0">
                <a:solidFill>
                  <a:schemeClr val="tx1">
                    <a:lumMod val="75000"/>
                    <a:lumOff val="25000"/>
                  </a:schemeClr>
                </a:solidFill>
                <a:latin typeface="+mn-ea"/>
                <a:ea typeface="+mn-ea"/>
                <a:cs typeface="Times New Roman" panose="02020603050405020304" pitchFamily="18" charset="0"/>
              </a:rPr>
              <a:t>評価結果①　</a:t>
            </a:r>
            <a:r>
              <a:rPr lang="en-US" altLang="ja-JP" sz="1400" kern="100" dirty="0">
                <a:solidFill>
                  <a:schemeClr val="tx1">
                    <a:lumMod val="75000"/>
                    <a:lumOff val="25000"/>
                  </a:schemeClr>
                </a:solidFill>
                <a:latin typeface="+mn-ea"/>
                <a:ea typeface="+mn-ea"/>
                <a:cs typeface="Times New Roman" panose="02020603050405020304" pitchFamily="18" charset="0"/>
              </a:rPr>
              <a:t>KITTI </a:t>
            </a:r>
            <a:r>
              <a:rPr lang="ja-JP" altLang="en-US" sz="1400" kern="100" dirty="0">
                <a:solidFill>
                  <a:schemeClr val="tx1">
                    <a:lumMod val="75000"/>
                    <a:lumOff val="25000"/>
                  </a:schemeClr>
                </a:solidFill>
                <a:latin typeface="+mn-ea"/>
                <a:ea typeface="+mn-ea"/>
                <a:cs typeface="Times New Roman" panose="02020603050405020304" pitchFamily="18" charset="0"/>
              </a:rPr>
              <a:t>→ </a:t>
            </a:r>
            <a:r>
              <a:rPr lang="en-US" altLang="ja-JP" sz="1400" kern="100" dirty="0">
                <a:solidFill>
                  <a:schemeClr val="tx1">
                    <a:lumMod val="75000"/>
                    <a:lumOff val="25000"/>
                  </a:schemeClr>
                </a:solidFill>
                <a:latin typeface="+mn-ea"/>
                <a:ea typeface="+mn-ea"/>
                <a:cs typeface="Times New Roman" panose="02020603050405020304" pitchFamily="18" charset="0"/>
              </a:rPr>
              <a:t>Cityscapes</a:t>
            </a:r>
          </a:p>
          <a:p>
            <a:pPr marL="1142949" lvl="1" indent="-457200">
              <a:lnSpc>
                <a:spcPct val="110000"/>
              </a:lnSpc>
            </a:pPr>
            <a:r>
              <a:rPr lang="ja-JP" altLang="en-US" sz="1400" kern="100" dirty="0">
                <a:solidFill>
                  <a:schemeClr val="tx1">
                    <a:lumMod val="75000"/>
                    <a:lumOff val="25000"/>
                  </a:schemeClr>
                </a:solidFill>
                <a:latin typeface="+mn-ea"/>
                <a:ea typeface="+mn-ea"/>
                <a:cs typeface="Times New Roman" panose="02020603050405020304" pitchFamily="18" charset="0"/>
              </a:rPr>
              <a:t>評価結果②　</a:t>
            </a:r>
            <a:r>
              <a:rPr lang="en-US" altLang="ja-JP" sz="1400" kern="100" dirty="0">
                <a:solidFill>
                  <a:schemeClr val="tx1">
                    <a:lumMod val="75000"/>
                    <a:lumOff val="25000"/>
                  </a:schemeClr>
                </a:solidFill>
                <a:latin typeface="+mn-ea"/>
                <a:ea typeface="+mn-ea"/>
                <a:cs typeface="Times New Roman" panose="02020603050405020304" pitchFamily="18" charset="0"/>
              </a:rPr>
              <a:t>Cityscapes </a:t>
            </a:r>
            <a:r>
              <a:rPr lang="ja-JP" altLang="en-US" sz="1400" kern="100" dirty="0">
                <a:solidFill>
                  <a:schemeClr val="tx1">
                    <a:lumMod val="75000"/>
                    <a:lumOff val="25000"/>
                  </a:schemeClr>
                </a:solidFill>
                <a:latin typeface="+mn-ea"/>
                <a:ea typeface="+mn-ea"/>
                <a:cs typeface="Times New Roman" panose="02020603050405020304" pitchFamily="18" charset="0"/>
              </a:rPr>
              <a:t>→ </a:t>
            </a:r>
            <a:r>
              <a:rPr lang="en-US" altLang="ja-JP" sz="1400" kern="100" dirty="0">
                <a:solidFill>
                  <a:schemeClr val="tx1">
                    <a:lumMod val="75000"/>
                    <a:lumOff val="25000"/>
                  </a:schemeClr>
                </a:solidFill>
                <a:latin typeface="+mn-ea"/>
                <a:ea typeface="+mn-ea"/>
                <a:cs typeface="Times New Roman" panose="02020603050405020304" pitchFamily="18" charset="0"/>
              </a:rPr>
              <a:t>Foggy Cityscapes</a:t>
            </a:r>
          </a:p>
          <a:p>
            <a:pPr marL="1142949" lvl="1" indent="-457200">
              <a:lnSpc>
                <a:spcPct val="110000"/>
              </a:lnSpc>
            </a:pPr>
            <a:r>
              <a:rPr lang="ja-JP" altLang="en-US" sz="1400" kern="100" dirty="0">
                <a:solidFill>
                  <a:schemeClr val="tx1">
                    <a:lumMod val="75000"/>
                    <a:lumOff val="25000"/>
                  </a:schemeClr>
                </a:solidFill>
                <a:latin typeface="+mn-ea"/>
                <a:ea typeface="+mn-ea"/>
                <a:cs typeface="Times New Roman" panose="02020603050405020304" pitchFamily="18" charset="0"/>
              </a:rPr>
              <a:t>評価結果③   </a:t>
            </a:r>
            <a:r>
              <a:rPr lang="en-US" altLang="ja-JP" sz="1400" kern="100" dirty="0">
                <a:solidFill>
                  <a:schemeClr val="tx1">
                    <a:lumMod val="75000"/>
                    <a:lumOff val="25000"/>
                  </a:schemeClr>
                </a:solidFill>
                <a:latin typeface="+mn-ea"/>
                <a:ea typeface="+mn-ea"/>
                <a:cs typeface="Times New Roman" panose="02020603050405020304" pitchFamily="18" charset="0"/>
              </a:rPr>
              <a:t>Cityscapes</a:t>
            </a:r>
            <a:r>
              <a:rPr lang="ja-JP" altLang="en-US" sz="1400" kern="100" dirty="0">
                <a:solidFill>
                  <a:schemeClr val="tx1">
                    <a:lumMod val="75000"/>
                    <a:lumOff val="25000"/>
                  </a:schemeClr>
                </a:solidFill>
                <a:latin typeface="+mn-ea"/>
                <a:ea typeface="+mn-ea"/>
                <a:cs typeface="Times New Roman" panose="02020603050405020304" pitchFamily="18" charset="0"/>
              </a:rPr>
              <a:t> → </a:t>
            </a:r>
            <a:r>
              <a:rPr lang="en-US" altLang="ja-JP" sz="1400" kern="100" dirty="0">
                <a:solidFill>
                  <a:schemeClr val="tx1">
                    <a:lumMod val="75000"/>
                    <a:lumOff val="25000"/>
                  </a:schemeClr>
                </a:solidFill>
                <a:latin typeface="+mn-ea"/>
                <a:ea typeface="+mn-ea"/>
                <a:cs typeface="Times New Roman" panose="02020603050405020304" pitchFamily="18" charset="0"/>
              </a:rPr>
              <a:t>BBD100k</a:t>
            </a:r>
          </a:p>
          <a:p>
            <a:pPr marL="1142949" lvl="1" indent="-457200">
              <a:lnSpc>
                <a:spcPct val="110000"/>
              </a:lnSpc>
            </a:pPr>
            <a:r>
              <a:rPr lang="ja-JP" altLang="en-US" sz="1400" kern="100" dirty="0">
                <a:solidFill>
                  <a:schemeClr val="tx1">
                    <a:lumMod val="75000"/>
                    <a:lumOff val="25000"/>
                  </a:schemeClr>
                </a:solidFill>
                <a:latin typeface="+mn-ea"/>
                <a:ea typeface="+mn-ea"/>
                <a:cs typeface="Times New Roman" panose="02020603050405020304" pitchFamily="18" charset="0"/>
              </a:rPr>
              <a:t>評価結果④　定性評価</a:t>
            </a:r>
            <a:endParaRPr lang="en-US" altLang="ja-JP" sz="1400" kern="100" dirty="0">
              <a:solidFill>
                <a:schemeClr val="tx1">
                  <a:lumMod val="75000"/>
                  <a:lumOff val="25000"/>
                </a:schemeClr>
              </a:solidFill>
              <a:latin typeface="+mn-ea"/>
              <a:ea typeface="+mn-ea"/>
              <a:cs typeface="Times New Roman" panose="02020603050405020304" pitchFamily="18" charset="0"/>
            </a:endParaRPr>
          </a:p>
        </p:txBody>
      </p:sp>
    </p:spTree>
    <p:extLst>
      <p:ext uri="{BB962C8B-B14F-4D97-AF65-F5344CB8AC3E}">
        <p14:creationId xmlns:p14="http://schemas.microsoft.com/office/powerpoint/2010/main" val="384421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基本情報</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3</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145159029"/>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概要</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r>
              <a:rPr kumimoji="1" lang="en-US" altLang="ja-JP" sz="2400" b="1" dirty="0"/>
              <a:t>Progressive Domain Adaptation for Object Detection (2020)</a:t>
            </a:r>
            <a:endParaRPr lang="en-US" altLang="ja-JP" sz="2000" b="1" kern="0" dirty="0">
              <a:solidFill>
                <a:schemeClr val="tx1">
                  <a:lumMod val="75000"/>
                  <a:lumOff val="25000"/>
                </a:schemeClr>
              </a:solidFill>
              <a:latin typeface="+mn-ea"/>
              <a:ea typeface="+mn-ea"/>
            </a:endParaRPr>
          </a:p>
          <a:p>
            <a:pPr defTabSz="914400">
              <a:lnSpc>
                <a:spcPct val="110000"/>
              </a:lnSpc>
            </a:pPr>
            <a:r>
              <a:rPr lang="en-US" altLang="ja-JP" sz="1400" dirty="0">
                <a:latin typeface="+mn-ea"/>
                <a:ea typeface="+mn-ea"/>
              </a:rPr>
              <a:t>Han-Kai Hsu1 , Chun-Han Yao1 , Yi-</a:t>
            </a:r>
            <a:r>
              <a:rPr lang="en-US" altLang="ja-JP" sz="1400" dirty="0" err="1">
                <a:latin typeface="+mn-ea"/>
                <a:ea typeface="+mn-ea"/>
              </a:rPr>
              <a:t>Hsuan</a:t>
            </a:r>
            <a:r>
              <a:rPr lang="en-US" altLang="ja-JP" sz="1400" dirty="0">
                <a:latin typeface="+mn-ea"/>
                <a:ea typeface="+mn-ea"/>
              </a:rPr>
              <a:t> Tsai2 , Wei-</a:t>
            </a:r>
            <a:r>
              <a:rPr lang="en-US" altLang="ja-JP" sz="1400" dirty="0" err="1">
                <a:latin typeface="+mn-ea"/>
                <a:ea typeface="+mn-ea"/>
              </a:rPr>
              <a:t>Chih</a:t>
            </a:r>
            <a:r>
              <a:rPr lang="en-US" altLang="ja-JP" sz="1400" dirty="0">
                <a:latin typeface="+mn-ea"/>
                <a:ea typeface="+mn-ea"/>
              </a:rPr>
              <a:t> Hung1 , Hung-Yu Tseng1 , Maneesh Singh3 , and Ming-</a:t>
            </a:r>
            <a:r>
              <a:rPr lang="en-US" altLang="ja-JP" sz="1400" dirty="0" err="1">
                <a:latin typeface="+mn-ea"/>
                <a:ea typeface="+mn-ea"/>
              </a:rPr>
              <a:t>Hsuan</a:t>
            </a:r>
            <a:r>
              <a:rPr lang="en-US" altLang="ja-JP" sz="1400" dirty="0">
                <a:latin typeface="+mn-ea"/>
                <a:ea typeface="+mn-ea"/>
              </a:rPr>
              <a:t> Yang</a:t>
            </a:r>
            <a:endParaRPr lang="en-US" altLang="ja-JP" sz="1400" kern="0" dirty="0">
              <a:solidFill>
                <a:schemeClr val="tx1">
                  <a:lumMod val="75000"/>
                  <a:lumOff val="25000"/>
                </a:schemeClr>
              </a:solidFill>
              <a:latin typeface="+mn-ea"/>
              <a:ea typeface="+mn-ea"/>
            </a:endParaRPr>
          </a:p>
          <a:p>
            <a:pPr defTabSz="914400">
              <a:lnSpc>
                <a:spcPct val="110000"/>
              </a:lnSpc>
            </a:pPr>
            <a:endParaRPr lang="en-US" altLang="ja-JP" sz="2000" kern="0" dirty="0">
              <a:solidFill>
                <a:schemeClr val="tx1">
                  <a:lumMod val="75000"/>
                  <a:lumOff val="25000"/>
                </a:schemeClr>
              </a:solidFill>
              <a:latin typeface="+mn-ea"/>
              <a:ea typeface="+mn-ea"/>
            </a:endParaRPr>
          </a:p>
        </p:txBody>
      </p:sp>
      <p:sp>
        <p:nvSpPr>
          <p:cNvPr id="12" name="テキスト ボックス 11">
            <a:extLst>
              <a:ext uri="{FF2B5EF4-FFF2-40B4-BE49-F238E27FC236}">
                <a16:creationId xmlns:a16="http://schemas.microsoft.com/office/drawing/2014/main" id="{18F3042F-2A39-6056-B411-D1F85B2F60C7}"/>
              </a:ext>
            </a:extLst>
          </p:cNvPr>
          <p:cNvSpPr txBox="1"/>
          <p:nvPr/>
        </p:nvSpPr>
        <p:spPr>
          <a:xfrm>
            <a:off x="675595" y="2851255"/>
            <a:ext cx="5715269" cy="3416320"/>
          </a:xfrm>
          <a:prstGeom prst="rect">
            <a:avLst/>
          </a:prstGeom>
          <a:noFill/>
        </p:spPr>
        <p:txBody>
          <a:bodyPr wrap="square" rtlCol="0">
            <a:spAutoFit/>
          </a:bodyPr>
          <a:lstStyle/>
          <a:p>
            <a:r>
              <a:rPr lang="ja-JP" altLang="en-US" sz="1800" kern="0" dirty="0">
                <a:solidFill>
                  <a:schemeClr val="tx1">
                    <a:lumMod val="75000"/>
                    <a:lumOff val="25000"/>
                  </a:schemeClr>
                </a:solidFill>
                <a:latin typeface="+mn-ea"/>
                <a:ea typeface="+mn-ea"/>
              </a:rPr>
              <a:t>ドメイン</a:t>
            </a:r>
            <a:r>
              <a:rPr lang="ja-JP" altLang="en-US" sz="1800" kern="0" dirty="0">
                <a:solidFill>
                  <a:schemeClr val="tx1">
                    <a:lumMod val="75000"/>
                    <a:lumOff val="25000"/>
                  </a:schemeClr>
                </a:solidFill>
                <a:latin typeface="+mn-ea"/>
              </a:rPr>
              <a:t>適応</a:t>
            </a:r>
            <a:r>
              <a:rPr lang="ja-JP" altLang="en-US" sz="1800" kern="0" dirty="0">
                <a:solidFill>
                  <a:schemeClr val="tx1">
                    <a:lumMod val="75000"/>
                    <a:lumOff val="25000"/>
                  </a:schemeClr>
                </a:solidFill>
                <a:latin typeface="+mn-ea"/>
                <a:ea typeface="+mn-ea"/>
              </a:rPr>
              <a:t>においてドメイン間のギャップが大きいと</a:t>
            </a:r>
            <a:r>
              <a:rPr lang="ja-JP" altLang="en-US" sz="1800" kern="0" dirty="0">
                <a:solidFill>
                  <a:schemeClr val="tx1">
                    <a:lumMod val="75000"/>
                    <a:lumOff val="25000"/>
                  </a:schemeClr>
                </a:solidFill>
                <a:latin typeface="+mn-ea"/>
              </a:rPr>
              <a:t>適応</a:t>
            </a:r>
            <a:r>
              <a:rPr lang="ja-JP" altLang="en-US" sz="1800" kern="0" dirty="0">
                <a:solidFill>
                  <a:schemeClr val="tx1">
                    <a:lumMod val="75000"/>
                    <a:lumOff val="25000"/>
                  </a:schemeClr>
                </a:solidFill>
                <a:latin typeface="+mn-ea"/>
                <a:ea typeface="+mn-ea"/>
              </a:rPr>
              <a:t>が困難になるため、本論文では、</a:t>
            </a:r>
            <a:r>
              <a:rPr lang="ja-JP" altLang="en-US" sz="1800" b="1" kern="0" dirty="0">
                <a:solidFill>
                  <a:schemeClr val="tx1">
                    <a:lumMod val="75000"/>
                    <a:lumOff val="25000"/>
                  </a:schemeClr>
                </a:solidFill>
                <a:latin typeface="+mn-ea"/>
                <a:ea typeface="+mn-ea"/>
              </a:rPr>
              <a:t>ドメイン</a:t>
            </a:r>
            <a:r>
              <a:rPr lang="ja-JP" altLang="en-US" sz="1800" b="1" kern="0" dirty="0">
                <a:solidFill>
                  <a:schemeClr val="tx1">
                    <a:lumMod val="75000"/>
                    <a:lumOff val="25000"/>
                  </a:schemeClr>
                </a:solidFill>
                <a:latin typeface="+mn-ea"/>
              </a:rPr>
              <a:t>適応</a:t>
            </a:r>
            <a:r>
              <a:rPr lang="ja-JP" altLang="en-US" sz="1800" b="1" kern="0" dirty="0">
                <a:solidFill>
                  <a:schemeClr val="tx1">
                    <a:lumMod val="75000"/>
                    <a:lumOff val="25000"/>
                  </a:schemeClr>
                </a:solidFill>
                <a:latin typeface="+mn-ea"/>
                <a:ea typeface="+mn-ea"/>
              </a:rPr>
              <a:t>を二段階</a:t>
            </a:r>
            <a:r>
              <a:rPr lang="ja-JP" altLang="en-US" sz="1800" kern="0" dirty="0">
                <a:solidFill>
                  <a:schemeClr val="tx1">
                    <a:lumMod val="75000"/>
                    <a:lumOff val="25000"/>
                  </a:schemeClr>
                </a:solidFill>
                <a:latin typeface="+mn-ea"/>
                <a:ea typeface="+mn-ea"/>
              </a:rPr>
              <a:t>で行うようにした。</a:t>
            </a:r>
            <a:endParaRPr lang="en-US" altLang="ja-JP" sz="1800" kern="0" dirty="0">
              <a:solidFill>
                <a:schemeClr val="tx1">
                  <a:lumMod val="75000"/>
                  <a:lumOff val="25000"/>
                </a:schemeClr>
              </a:solidFill>
              <a:latin typeface="+mn-ea"/>
              <a:ea typeface="+mn-ea"/>
            </a:endParaRPr>
          </a:p>
          <a:p>
            <a:endParaRPr lang="en-US" altLang="ja-JP" sz="1800" kern="0" dirty="0">
              <a:solidFill>
                <a:schemeClr val="tx1">
                  <a:lumMod val="75000"/>
                  <a:lumOff val="25000"/>
                </a:schemeClr>
              </a:solidFill>
              <a:latin typeface="+mn-ea"/>
            </a:endParaRPr>
          </a:p>
          <a:p>
            <a:r>
              <a:rPr lang="ja-JP" altLang="en-US" sz="1800" kern="0" dirty="0">
                <a:solidFill>
                  <a:schemeClr val="tx1">
                    <a:lumMod val="75000"/>
                    <a:lumOff val="25000"/>
                  </a:schemeClr>
                </a:solidFill>
                <a:latin typeface="+mn-ea"/>
                <a:ea typeface="+mn-ea"/>
              </a:rPr>
              <a:t>ソースドメインから</a:t>
            </a:r>
            <a:r>
              <a:rPr lang="ja-JP" altLang="en-US" sz="1800" b="1" kern="0" dirty="0">
                <a:solidFill>
                  <a:schemeClr val="tx1">
                    <a:lumMod val="75000"/>
                    <a:lumOff val="25000"/>
                  </a:schemeClr>
                </a:solidFill>
                <a:latin typeface="+mn-ea"/>
                <a:ea typeface="+mn-ea"/>
              </a:rPr>
              <a:t>中間ドメイン</a:t>
            </a:r>
            <a:r>
              <a:rPr lang="ja-JP" altLang="en-US" sz="1800" kern="0" dirty="0">
                <a:solidFill>
                  <a:schemeClr val="tx1">
                    <a:lumMod val="75000"/>
                    <a:lumOff val="25000"/>
                  </a:schemeClr>
                </a:solidFill>
                <a:latin typeface="+mn-ea"/>
                <a:ea typeface="+mn-ea"/>
              </a:rPr>
              <a:t>への適応タスクを</a:t>
            </a:r>
            <a:r>
              <a:rPr lang="en-US" altLang="ja-JP" sz="1800" kern="0" dirty="0">
                <a:solidFill>
                  <a:schemeClr val="tx1">
                    <a:lumMod val="75000"/>
                    <a:lumOff val="25000"/>
                  </a:schemeClr>
                </a:solidFill>
                <a:latin typeface="+mn-ea"/>
                <a:ea typeface="+mn-ea"/>
              </a:rPr>
              <a:t>1st</a:t>
            </a:r>
            <a:r>
              <a:rPr lang="ja-JP" altLang="en-US" sz="1800" kern="0" dirty="0">
                <a:solidFill>
                  <a:schemeClr val="tx1">
                    <a:lumMod val="75000"/>
                    <a:lumOff val="25000"/>
                  </a:schemeClr>
                </a:solidFill>
                <a:latin typeface="+mn-ea"/>
                <a:ea typeface="+mn-ea"/>
              </a:rPr>
              <a:t>フェーズとし、中間ドメインからターゲットドメインへの適応タスクを</a:t>
            </a:r>
            <a:r>
              <a:rPr lang="en-US" altLang="ja-JP" sz="1800" kern="0" dirty="0">
                <a:solidFill>
                  <a:schemeClr val="tx1">
                    <a:lumMod val="75000"/>
                    <a:lumOff val="25000"/>
                  </a:schemeClr>
                </a:solidFill>
                <a:latin typeface="+mn-ea"/>
                <a:ea typeface="+mn-ea"/>
              </a:rPr>
              <a:t>2nd</a:t>
            </a:r>
            <a:r>
              <a:rPr lang="ja-JP" altLang="en-US" sz="1800" kern="0" dirty="0">
                <a:solidFill>
                  <a:schemeClr val="tx1">
                    <a:lumMod val="75000"/>
                    <a:lumOff val="25000"/>
                  </a:schemeClr>
                </a:solidFill>
                <a:latin typeface="+mn-ea"/>
                <a:ea typeface="+mn-ea"/>
              </a:rPr>
              <a:t>フェーズとしている。</a:t>
            </a:r>
            <a:endParaRPr lang="en-US" altLang="ja-JP" sz="1800" kern="0" dirty="0">
              <a:solidFill>
                <a:schemeClr val="tx1">
                  <a:lumMod val="75000"/>
                  <a:lumOff val="25000"/>
                </a:schemeClr>
              </a:solidFill>
              <a:latin typeface="+mn-ea"/>
              <a:ea typeface="+mn-ea"/>
            </a:endParaRPr>
          </a:p>
          <a:p>
            <a:r>
              <a:rPr lang="ja-JP" altLang="en-US" sz="1800" kern="0" dirty="0">
                <a:solidFill>
                  <a:schemeClr val="tx1">
                    <a:lumMod val="75000"/>
                    <a:lumOff val="25000"/>
                  </a:schemeClr>
                </a:solidFill>
                <a:latin typeface="+mn-ea"/>
              </a:rPr>
              <a:t>中間ドメインの生成は、</a:t>
            </a:r>
            <a:r>
              <a:rPr lang="en-US" altLang="ja-JP" sz="1800" b="1" kern="0" dirty="0" err="1">
                <a:solidFill>
                  <a:schemeClr val="tx1">
                    <a:lumMod val="75000"/>
                    <a:lumOff val="25000"/>
                  </a:schemeClr>
                </a:solidFill>
                <a:latin typeface="+mn-ea"/>
              </a:rPr>
              <a:t>CycleGAN</a:t>
            </a:r>
            <a:r>
              <a:rPr lang="ja-JP" altLang="en-US" sz="1800" kern="0" dirty="0">
                <a:solidFill>
                  <a:schemeClr val="tx1">
                    <a:lumMod val="75000"/>
                    <a:lumOff val="25000"/>
                  </a:schemeClr>
                </a:solidFill>
                <a:latin typeface="+mn-ea"/>
              </a:rPr>
              <a:t>を使ってターゲットドメインのような画像に画風変換している。</a:t>
            </a:r>
            <a:endParaRPr lang="en-US" altLang="ja-JP" sz="1800" kern="0" dirty="0">
              <a:solidFill>
                <a:schemeClr val="tx1">
                  <a:lumMod val="75000"/>
                  <a:lumOff val="25000"/>
                </a:schemeClr>
              </a:solidFill>
              <a:latin typeface="+mn-ea"/>
              <a:ea typeface="+mn-ea"/>
            </a:endParaRPr>
          </a:p>
          <a:p>
            <a:endParaRPr lang="en-US" altLang="ja-JP" sz="1800" kern="0" dirty="0">
              <a:solidFill>
                <a:schemeClr val="tx1">
                  <a:lumMod val="75000"/>
                  <a:lumOff val="25000"/>
                </a:schemeClr>
              </a:solidFill>
              <a:latin typeface="+mn-ea"/>
            </a:endParaRPr>
          </a:p>
          <a:p>
            <a:r>
              <a:rPr lang="ja-JP" altLang="en-US" sz="1800" kern="0" dirty="0">
                <a:solidFill>
                  <a:schemeClr val="tx1">
                    <a:lumMod val="75000"/>
                    <a:lumOff val="25000"/>
                  </a:schemeClr>
                </a:solidFill>
                <a:latin typeface="+mn-ea"/>
                <a:ea typeface="+mn-ea"/>
              </a:rPr>
              <a:t>また、ラベル位置の情報を固定する為に、敵対的な方法で</a:t>
            </a:r>
            <a:r>
              <a:rPr lang="ja-JP" altLang="en-US" sz="1800" b="1" kern="0" dirty="0">
                <a:solidFill>
                  <a:schemeClr val="tx1">
                    <a:lumMod val="75000"/>
                    <a:lumOff val="25000"/>
                  </a:schemeClr>
                </a:solidFill>
                <a:latin typeface="+mn-ea"/>
                <a:ea typeface="+mn-ea"/>
              </a:rPr>
              <a:t>ドメイン不変な特徴を学習</a:t>
            </a:r>
            <a:r>
              <a:rPr lang="ja-JP" altLang="en-US" sz="1800" kern="0" dirty="0">
                <a:solidFill>
                  <a:schemeClr val="tx1">
                    <a:lumMod val="75000"/>
                    <a:lumOff val="25000"/>
                  </a:schemeClr>
                </a:solidFill>
                <a:latin typeface="+mn-ea"/>
                <a:ea typeface="+mn-ea"/>
              </a:rPr>
              <a:t>するようにしている。</a:t>
            </a:r>
            <a:endParaRPr lang="en-US" altLang="ja-JP" sz="1800" kern="0" dirty="0">
              <a:solidFill>
                <a:schemeClr val="tx1">
                  <a:lumMod val="75000"/>
                  <a:lumOff val="25000"/>
                </a:schemeClr>
              </a:solidFill>
              <a:latin typeface="+mn-ea"/>
              <a:ea typeface="+mn-ea"/>
            </a:endParaRPr>
          </a:p>
        </p:txBody>
      </p:sp>
      <p:pic>
        <p:nvPicPr>
          <p:cNvPr id="20" name="図 19">
            <a:extLst>
              <a:ext uri="{FF2B5EF4-FFF2-40B4-BE49-F238E27FC236}">
                <a16:creationId xmlns:a16="http://schemas.microsoft.com/office/drawing/2014/main" id="{534DC3A0-C790-65E9-2171-96D5D313F8F4}"/>
              </a:ext>
            </a:extLst>
          </p:cNvPr>
          <p:cNvPicPr>
            <a:picLocks noChangeAspect="1"/>
          </p:cNvPicPr>
          <p:nvPr/>
        </p:nvPicPr>
        <p:blipFill>
          <a:blip r:embed="rId3"/>
          <a:stretch>
            <a:fillRect/>
          </a:stretch>
        </p:blipFill>
        <p:spPr>
          <a:xfrm>
            <a:off x="6697536" y="3111040"/>
            <a:ext cx="4808940" cy="2619750"/>
          </a:xfrm>
          <a:prstGeom prst="rect">
            <a:avLst/>
          </a:prstGeom>
        </p:spPr>
      </p:pic>
    </p:spTree>
    <p:extLst>
      <p:ext uri="{BB962C8B-B14F-4D97-AF65-F5344CB8AC3E}">
        <p14:creationId xmlns:p14="http://schemas.microsoft.com/office/powerpoint/2010/main" val="45173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基本情報</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4</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464403756"/>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概要</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r>
              <a:rPr kumimoji="1" lang="en-US" altLang="ja-JP" sz="2400" b="1" dirty="0"/>
              <a:t>Progressive Domain Adaptation for Object Detection (2020)</a:t>
            </a:r>
            <a:endParaRPr lang="en-US" altLang="ja-JP" sz="2000" b="1" kern="0" dirty="0">
              <a:solidFill>
                <a:schemeClr val="tx1">
                  <a:lumMod val="75000"/>
                  <a:lumOff val="25000"/>
                </a:schemeClr>
              </a:solidFill>
              <a:latin typeface="+mn-ea"/>
              <a:ea typeface="+mn-ea"/>
            </a:endParaRPr>
          </a:p>
          <a:p>
            <a:pPr defTabSz="914400">
              <a:lnSpc>
                <a:spcPct val="110000"/>
              </a:lnSpc>
            </a:pPr>
            <a:r>
              <a:rPr lang="en-US" altLang="ja-JP" sz="1400" dirty="0">
                <a:latin typeface="+mn-ea"/>
                <a:ea typeface="+mn-ea"/>
              </a:rPr>
              <a:t>Han-Kai Hsu1 , Chun-Han Yao1 , Yi-</a:t>
            </a:r>
            <a:r>
              <a:rPr lang="en-US" altLang="ja-JP" sz="1400" dirty="0" err="1">
                <a:latin typeface="+mn-ea"/>
                <a:ea typeface="+mn-ea"/>
              </a:rPr>
              <a:t>Hsuan</a:t>
            </a:r>
            <a:r>
              <a:rPr lang="en-US" altLang="ja-JP" sz="1400" dirty="0">
                <a:latin typeface="+mn-ea"/>
                <a:ea typeface="+mn-ea"/>
              </a:rPr>
              <a:t> Tsai2 , Wei-</a:t>
            </a:r>
            <a:r>
              <a:rPr lang="en-US" altLang="ja-JP" sz="1400" dirty="0" err="1">
                <a:latin typeface="+mn-ea"/>
                <a:ea typeface="+mn-ea"/>
              </a:rPr>
              <a:t>Chih</a:t>
            </a:r>
            <a:r>
              <a:rPr lang="en-US" altLang="ja-JP" sz="1400" dirty="0">
                <a:latin typeface="+mn-ea"/>
                <a:ea typeface="+mn-ea"/>
              </a:rPr>
              <a:t> Hung1 , Hung-Yu Tseng1 , Maneesh Singh3 , and Ming-</a:t>
            </a:r>
            <a:r>
              <a:rPr lang="en-US" altLang="ja-JP" sz="1400" dirty="0" err="1">
                <a:latin typeface="+mn-ea"/>
                <a:ea typeface="+mn-ea"/>
              </a:rPr>
              <a:t>Hsuan</a:t>
            </a:r>
            <a:r>
              <a:rPr lang="en-US" altLang="ja-JP" sz="1400" dirty="0">
                <a:latin typeface="+mn-ea"/>
                <a:ea typeface="+mn-ea"/>
              </a:rPr>
              <a:t> Yang</a:t>
            </a:r>
            <a:endParaRPr lang="en-US" altLang="ja-JP" sz="1400" kern="0" dirty="0">
              <a:solidFill>
                <a:schemeClr val="tx1">
                  <a:lumMod val="75000"/>
                  <a:lumOff val="25000"/>
                </a:schemeClr>
              </a:solidFill>
              <a:latin typeface="+mn-ea"/>
              <a:ea typeface="+mn-ea"/>
            </a:endParaRPr>
          </a:p>
        </p:txBody>
      </p:sp>
      <p:graphicFrame>
        <p:nvGraphicFramePr>
          <p:cNvPr id="5" name="表 4">
            <a:extLst>
              <a:ext uri="{FF2B5EF4-FFF2-40B4-BE49-F238E27FC236}">
                <a16:creationId xmlns:a16="http://schemas.microsoft.com/office/drawing/2014/main" id="{74A5E0D9-7F2E-0275-0FF5-565A316B2563}"/>
              </a:ext>
            </a:extLst>
          </p:cNvPr>
          <p:cNvGraphicFramePr>
            <a:graphicFrameLocks noGrp="1"/>
          </p:cNvGraphicFramePr>
          <p:nvPr>
            <p:extLst>
              <p:ext uri="{D42A27DB-BD31-4B8C-83A1-F6EECF244321}">
                <p14:modId xmlns:p14="http://schemas.microsoft.com/office/powerpoint/2010/main" val="591793285"/>
              </p:ext>
            </p:extLst>
          </p:nvPr>
        </p:nvGraphicFramePr>
        <p:xfrm>
          <a:off x="899924" y="3090511"/>
          <a:ext cx="10463321" cy="2145519"/>
        </p:xfrm>
        <a:graphic>
          <a:graphicData uri="http://schemas.openxmlformats.org/drawingml/2006/table">
            <a:tbl>
              <a:tblPr bandRow="1">
                <a:tableStyleId>{5940675A-B579-460E-94D1-54222C63F5DA}</a:tableStyleId>
              </a:tblPr>
              <a:tblGrid>
                <a:gridCol w="2060990">
                  <a:extLst>
                    <a:ext uri="{9D8B030D-6E8A-4147-A177-3AD203B41FA5}">
                      <a16:colId xmlns:a16="http://schemas.microsoft.com/office/drawing/2014/main" val="2231672995"/>
                    </a:ext>
                  </a:extLst>
                </a:gridCol>
                <a:gridCol w="8402331">
                  <a:extLst>
                    <a:ext uri="{9D8B030D-6E8A-4147-A177-3AD203B41FA5}">
                      <a16:colId xmlns:a16="http://schemas.microsoft.com/office/drawing/2014/main" val="2633054024"/>
                    </a:ext>
                  </a:extLst>
                </a:gridCol>
              </a:tblGrid>
              <a:tr h="795918">
                <a:tc>
                  <a:txBody>
                    <a:bodyPr/>
                    <a:lstStyle/>
                    <a:p>
                      <a:pPr algn="l"/>
                      <a:r>
                        <a:rPr kumimoji="1" lang="ja-JP" altLang="en-US" sz="2000" b="1" dirty="0">
                          <a:solidFill>
                            <a:schemeClr val="bg1"/>
                          </a:solidFill>
                        </a:rPr>
                        <a:t>論文</a:t>
                      </a:r>
                      <a:r>
                        <a:rPr kumimoji="1" lang="en-US" altLang="ja-JP" sz="2000" b="1" dirty="0">
                          <a:solidFill>
                            <a:schemeClr val="bg1"/>
                          </a:solidFill>
                        </a:rPr>
                        <a:t>URL</a:t>
                      </a:r>
                      <a:endParaRPr kumimoji="1" lang="ja-JP" altLang="en-US" sz="2000" b="1" dirty="0">
                        <a:solidFill>
                          <a:schemeClr val="bg1"/>
                        </a:solidFill>
                      </a:endParaRPr>
                    </a:p>
                  </a:txBody>
                  <a:tcPr anchor="ctr">
                    <a:solidFill>
                      <a:srgbClr val="002060"/>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1" lang="en-US" altLang="ja-JP" sz="2000" dirty="0">
                          <a:hlinkClick r:id="rId3"/>
                        </a:rPr>
                        <a:t>https://openaccess.thecvf.com/content_WACV_2020/papers/Hsu_Progressive_Domain_Adaptation_for_Object_Detection_WACV_2020_paper.pdf</a:t>
                      </a:r>
                      <a:endParaRPr lang="en-US" altLang="ja-JP" sz="2000" kern="0" dirty="0">
                        <a:solidFill>
                          <a:schemeClr val="tx1">
                            <a:lumMod val="75000"/>
                            <a:lumOff val="25000"/>
                          </a:schemeClr>
                        </a:solidFill>
                      </a:endParaRPr>
                    </a:p>
                  </a:txBody>
                  <a:tcPr anchor="ctr"/>
                </a:tc>
                <a:extLst>
                  <a:ext uri="{0D108BD9-81ED-4DB2-BD59-A6C34878D82A}">
                    <a16:rowId xmlns:a16="http://schemas.microsoft.com/office/drawing/2014/main" val="2091226355"/>
                  </a:ext>
                </a:extLst>
              </a:tr>
              <a:tr h="449867">
                <a:tc>
                  <a:txBody>
                    <a:bodyPr/>
                    <a:lstStyle/>
                    <a:p>
                      <a:pPr algn="l"/>
                      <a:r>
                        <a:rPr kumimoji="1" lang="ja-JP" altLang="en-US" sz="2000" b="1" dirty="0">
                          <a:solidFill>
                            <a:schemeClr val="bg1"/>
                          </a:solidFill>
                        </a:rPr>
                        <a:t>被引用数</a:t>
                      </a:r>
                    </a:p>
                  </a:txBody>
                  <a:tcPr anchor="ctr">
                    <a:solidFill>
                      <a:srgbClr val="002060"/>
                    </a:solidFill>
                  </a:tcPr>
                </a:tc>
                <a:tc>
                  <a:txBody>
                    <a:bodyPr/>
                    <a:lstStyle/>
                    <a:p>
                      <a:r>
                        <a:rPr kumimoji="1" lang="en-US" altLang="ja-JP" sz="2000" dirty="0"/>
                        <a:t>285</a:t>
                      </a:r>
                      <a:r>
                        <a:rPr kumimoji="1" lang="ja-JP" altLang="en-US" sz="2000" dirty="0"/>
                        <a:t>件</a:t>
                      </a:r>
                    </a:p>
                  </a:txBody>
                  <a:tcPr anchor="ctr"/>
                </a:tc>
                <a:extLst>
                  <a:ext uri="{0D108BD9-81ED-4DB2-BD59-A6C34878D82A}">
                    <a16:rowId xmlns:a16="http://schemas.microsoft.com/office/drawing/2014/main" val="2823167107"/>
                  </a:ext>
                </a:extLst>
              </a:tr>
              <a:tr h="449867">
                <a:tc>
                  <a:txBody>
                    <a:bodyPr/>
                    <a:lstStyle/>
                    <a:p>
                      <a:pPr algn="l"/>
                      <a:r>
                        <a:rPr kumimoji="1" lang="en-US" altLang="ja-JP" sz="2000" b="1" dirty="0" err="1">
                          <a:solidFill>
                            <a:schemeClr val="bg1"/>
                          </a:solidFill>
                        </a:rPr>
                        <a:t>Github</a:t>
                      </a:r>
                      <a:r>
                        <a:rPr kumimoji="1" lang="en-US" altLang="ja-JP" sz="2000" b="1" dirty="0">
                          <a:solidFill>
                            <a:schemeClr val="bg1"/>
                          </a:solidFill>
                        </a:rPr>
                        <a:t> URL</a:t>
                      </a:r>
                      <a:endParaRPr kumimoji="1" lang="ja-JP" altLang="en-US" sz="2000" b="1" dirty="0">
                        <a:solidFill>
                          <a:schemeClr val="bg1"/>
                        </a:solidFill>
                      </a:endParaRPr>
                    </a:p>
                  </a:txBody>
                  <a:tcPr anchor="ctr">
                    <a:solidFill>
                      <a:srgbClr val="002060"/>
                    </a:solidFill>
                  </a:tcPr>
                </a:tc>
                <a:tc>
                  <a:txBody>
                    <a:bodyPr/>
                    <a:lstStyle/>
                    <a:p>
                      <a:r>
                        <a:rPr lang="en-US" altLang="ja-JP" sz="2000" b="0" u="none" strike="noStrike" dirty="0">
                          <a:solidFill>
                            <a:srgbClr val="000000"/>
                          </a:solidFill>
                          <a:effectLst/>
                          <a:hlinkClick r:id="rId4"/>
                        </a:rPr>
                        <a:t>https://github.com/kevinhkhsu/DA_detection</a:t>
                      </a:r>
                      <a:endParaRPr kumimoji="1" lang="ja-JP" altLang="en-US" sz="2000" dirty="0"/>
                    </a:p>
                  </a:txBody>
                  <a:tcPr anchor="ctr"/>
                </a:tc>
                <a:extLst>
                  <a:ext uri="{0D108BD9-81ED-4DB2-BD59-A6C34878D82A}">
                    <a16:rowId xmlns:a16="http://schemas.microsoft.com/office/drawing/2014/main" val="2813915110"/>
                  </a:ext>
                </a:extLst>
              </a:tr>
              <a:tr h="449867">
                <a:tc>
                  <a:txBody>
                    <a:bodyPr/>
                    <a:lstStyle/>
                    <a:p>
                      <a:pPr algn="l"/>
                      <a:r>
                        <a:rPr kumimoji="1" lang="en-US" altLang="ja-JP" sz="2000" b="1" dirty="0">
                          <a:solidFill>
                            <a:schemeClr val="bg1"/>
                          </a:solidFill>
                        </a:rPr>
                        <a:t>OSS</a:t>
                      </a:r>
                      <a:r>
                        <a:rPr kumimoji="1" lang="ja-JP" altLang="en-US" sz="2000" b="1" dirty="0">
                          <a:solidFill>
                            <a:schemeClr val="bg1"/>
                          </a:solidFill>
                        </a:rPr>
                        <a:t>ライセンス</a:t>
                      </a:r>
                    </a:p>
                  </a:txBody>
                  <a:tcPr anchor="ctr">
                    <a:solidFill>
                      <a:srgbClr val="002060"/>
                    </a:solidFill>
                  </a:tcPr>
                </a:tc>
                <a:tc>
                  <a:txBody>
                    <a:bodyPr/>
                    <a:lstStyle/>
                    <a:p>
                      <a:r>
                        <a:rPr kumimoji="1" lang="en-US" altLang="ja-JP" sz="2000" dirty="0"/>
                        <a:t>MIT </a:t>
                      </a:r>
                      <a:r>
                        <a:rPr kumimoji="1" lang="en-US" altLang="ja-JP" sz="2000" dirty="0" err="1"/>
                        <a:t>Lisence</a:t>
                      </a:r>
                      <a:endParaRPr kumimoji="1" lang="ja-JP" altLang="en-US" sz="2000" dirty="0"/>
                    </a:p>
                  </a:txBody>
                  <a:tcPr anchor="ctr"/>
                </a:tc>
                <a:extLst>
                  <a:ext uri="{0D108BD9-81ED-4DB2-BD59-A6C34878D82A}">
                    <a16:rowId xmlns:a16="http://schemas.microsoft.com/office/drawing/2014/main" val="4003331719"/>
                  </a:ext>
                </a:extLst>
              </a:tr>
            </a:tbl>
          </a:graphicData>
        </a:graphic>
      </p:graphicFrame>
    </p:spTree>
    <p:extLst>
      <p:ext uri="{BB962C8B-B14F-4D97-AF65-F5344CB8AC3E}">
        <p14:creationId xmlns:p14="http://schemas.microsoft.com/office/powerpoint/2010/main" val="353787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5</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954566386"/>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アルゴリズム①　</a:t>
                      </a:r>
                      <a:r>
                        <a:rPr lang="en-US" altLang="ja-JP" sz="2400" b="1" dirty="0">
                          <a:solidFill>
                            <a:srgbClr val="0071BC"/>
                          </a:solidFill>
                          <a:latin typeface="メイリオ"/>
                          <a:cs typeface="メイリオ" pitchFamily="50" charset="-128"/>
                        </a:rPr>
                        <a:t>2</a:t>
                      </a:r>
                      <a:r>
                        <a:rPr lang="ja-JP" altLang="en-US" sz="2400" b="1" dirty="0">
                          <a:solidFill>
                            <a:srgbClr val="0071BC"/>
                          </a:solidFill>
                          <a:latin typeface="メイリオ"/>
                          <a:cs typeface="メイリオ" pitchFamily="50" charset="-128"/>
                        </a:rPr>
                        <a:t>段階のドメイン適応</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endParaRPr lang="en-US" altLang="ja-JP" sz="2000" kern="0" dirty="0">
              <a:solidFill>
                <a:schemeClr val="tx1">
                  <a:lumMod val="75000"/>
                  <a:lumOff val="25000"/>
                </a:schemeClr>
              </a:solidFill>
              <a:latin typeface="+mn-ea"/>
              <a:ea typeface="+mn-ea"/>
            </a:endParaRPr>
          </a:p>
        </p:txBody>
      </p:sp>
      <p:pic>
        <p:nvPicPr>
          <p:cNvPr id="9" name="図 8">
            <a:extLst>
              <a:ext uri="{FF2B5EF4-FFF2-40B4-BE49-F238E27FC236}">
                <a16:creationId xmlns:a16="http://schemas.microsoft.com/office/drawing/2014/main" id="{55172614-9FB9-1E34-4A07-4D24EC4CEFF1}"/>
              </a:ext>
            </a:extLst>
          </p:cNvPr>
          <p:cNvPicPr>
            <a:picLocks noChangeAspect="1"/>
          </p:cNvPicPr>
          <p:nvPr/>
        </p:nvPicPr>
        <p:blipFill>
          <a:blip r:embed="rId3"/>
          <a:stretch>
            <a:fillRect/>
          </a:stretch>
        </p:blipFill>
        <p:spPr>
          <a:xfrm>
            <a:off x="6978079" y="2526735"/>
            <a:ext cx="2221790" cy="3284617"/>
          </a:xfrm>
          <a:prstGeom prst="rect">
            <a:avLst/>
          </a:prstGeom>
          <a:ln>
            <a:solidFill>
              <a:srgbClr val="002060"/>
            </a:solidFill>
          </a:ln>
        </p:spPr>
      </p:pic>
      <p:pic>
        <p:nvPicPr>
          <p:cNvPr id="12" name="図 11">
            <a:extLst>
              <a:ext uri="{FF2B5EF4-FFF2-40B4-BE49-F238E27FC236}">
                <a16:creationId xmlns:a16="http://schemas.microsoft.com/office/drawing/2014/main" id="{B1FADC15-4A24-1541-C00B-D3AAB47E6414}"/>
              </a:ext>
            </a:extLst>
          </p:cNvPr>
          <p:cNvPicPr>
            <a:picLocks noChangeAspect="1"/>
          </p:cNvPicPr>
          <p:nvPr/>
        </p:nvPicPr>
        <p:blipFill>
          <a:blip r:embed="rId4"/>
          <a:stretch>
            <a:fillRect/>
          </a:stretch>
        </p:blipFill>
        <p:spPr>
          <a:xfrm>
            <a:off x="9335467" y="2526735"/>
            <a:ext cx="2221789" cy="3284617"/>
          </a:xfrm>
          <a:prstGeom prst="rect">
            <a:avLst/>
          </a:prstGeom>
          <a:ln>
            <a:solidFill>
              <a:srgbClr val="002060"/>
            </a:solidFill>
          </a:ln>
        </p:spPr>
      </p:pic>
      <p:sp>
        <p:nvSpPr>
          <p:cNvPr id="13" name="テキスト ボックス 12">
            <a:extLst>
              <a:ext uri="{FF2B5EF4-FFF2-40B4-BE49-F238E27FC236}">
                <a16:creationId xmlns:a16="http://schemas.microsoft.com/office/drawing/2014/main" id="{FA3E5721-0D54-43D8-EB89-8D64442DF5B6}"/>
              </a:ext>
            </a:extLst>
          </p:cNvPr>
          <p:cNvSpPr txBox="1"/>
          <p:nvPr/>
        </p:nvSpPr>
        <p:spPr>
          <a:xfrm>
            <a:off x="7256796" y="2157403"/>
            <a:ext cx="1664356" cy="369332"/>
          </a:xfrm>
          <a:prstGeom prst="rect">
            <a:avLst/>
          </a:prstGeom>
          <a:noFill/>
        </p:spPr>
        <p:txBody>
          <a:bodyPr wrap="square" rtlCol="0">
            <a:spAutoFit/>
          </a:bodyPr>
          <a:lstStyle/>
          <a:p>
            <a:pPr algn="ctr"/>
            <a:r>
              <a:rPr kumimoji="1" lang="en-US" altLang="ja-JP" sz="1800" b="1" dirty="0">
                <a:solidFill>
                  <a:srgbClr val="002060"/>
                </a:solidFill>
              </a:rPr>
              <a:t>1st</a:t>
            </a:r>
            <a:r>
              <a:rPr kumimoji="1" lang="ja-JP" altLang="en-US" sz="1800" b="1" dirty="0">
                <a:solidFill>
                  <a:srgbClr val="002060"/>
                </a:solidFill>
              </a:rPr>
              <a:t>フェーズ</a:t>
            </a:r>
          </a:p>
        </p:txBody>
      </p:sp>
      <p:sp>
        <p:nvSpPr>
          <p:cNvPr id="14" name="テキスト ボックス 13">
            <a:extLst>
              <a:ext uri="{FF2B5EF4-FFF2-40B4-BE49-F238E27FC236}">
                <a16:creationId xmlns:a16="http://schemas.microsoft.com/office/drawing/2014/main" id="{7E8E1B7C-B458-0D55-D486-15E05A619F20}"/>
              </a:ext>
            </a:extLst>
          </p:cNvPr>
          <p:cNvSpPr txBox="1"/>
          <p:nvPr/>
        </p:nvSpPr>
        <p:spPr>
          <a:xfrm>
            <a:off x="9614183" y="2157403"/>
            <a:ext cx="1664356" cy="369332"/>
          </a:xfrm>
          <a:prstGeom prst="rect">
            <a:avLst/>
          </a:prstGeom>
          <a:noFill/>
        </p:spPr>
        <p:txBody>
          <a:bodyPr wrap="square" rtlCol="0">
            <a:spAutoFit/>
          </a:bodyPr>
          <a:lstStyle/>
          <a:p>
            <a:pPr algn="ctr"/>
            <a:r>
              <a:rPr kumimoji="1" lang="en-US" altLang="ja-JP" sz="1800" b="1" dirty="0">
                <a:solidFill>
                  <a:srgbClr val="002060"/>
                </a:solidFill>
              </a:rPr>
              <a:t>2nd</a:t>
            </a:r>
            <a:r>
              <a:rPr kumimoji="1" lang="ja-JP" altLang="en-US" sz="1800" b="1" dirty="0">
                <a:solidFill>
                  <a:srgbClr val="002060"/>
                </a:solidFill>
              </a:rPr>
              <a:t>フェーズ</a:t>
            </a:r>
          </a:p>
        </p:txBody>
      </p:sp>
      <p:sp>
        <p:nvSpPr>
          <p:cNvPr id="15" name="テキスト ボックス 14">
            <a:extLst>
              <a:ext uri="{FF2B5EF4-FFF2-40B4-BE49-F238E27FC236}">
                <a16:creationId xmlns:a16="http://schemas.microsoft.com/office/drawing/2014/main" id="{4FC99E3B-7259-AFA0-9092-912DFA1CF518}"/>
              </a:ext>
            </a:extLst>
          </p:cNvPr>
          <p:cNvSpPr txBox="1"/>
          <p:nvPr/>
        </p:nvSpPr>
        <p:spPr>
          <a:xfrm>
            <a:off x="634744" y="1918942"/>
            <a:ext cx="6249339" cy="4154984"/>
          </a:xfrm>
          <a:prstGeom prst="rect">
            <a:avLst/>
          </a:prstGeom>
          <a:noFill/>
        </p:spPr>
        <p:txBody>
          <a:bodyPr wrap="square" rtlCol="0">
            <a:spAutoFit/>
          </a:bodyPr>
          <a:lstStyle/>
          <a:p>
            <a:pPr defTabSz="914400">
              <a:lnSpc>
                <a:spcPct val="110000"/>
              </a:lnSpc>
            </a:pPr>
            <a:r>
              <a:rPr lang="en-US" altLang="ja-JP" sz="2000" b="1" kern="0" dirty="0">
                <a:solidFill>
                  <a:srgbClr val="002060"/>
                </a:solidFill>
                <a:latin typeface="+mn-ea"/>
                <a:ea typeface="+mn-ea"/>
              </a:rPr>
              <a:t>1st</a:t>
            </a:r>
            <a:r>
              <a:rPr lang="ja-JP" altLang="en-US" sz="2000" b="1" kern="0" dirty="0">
                <a:solidFill>
                  <a:srgbClr val="002060"/>
                </a:solidFill>
                <a:latin typeface="+mn-ea"/>
                <a:ea typeface="+mn-ea"/>
              </a:rPr>
              <a:t>フェーズ：ソースドメイン → 中間ドメイン</a:t>
            </a:r>
            <a:endParaRPr lang="en-US" altLang="ja-JP" sz="2000" b="1" kern="0" dirty="0">
              <a:solidFill>
                <a:srgbClr val="002060"/>
              </a:solidFill>
              <a:latin typeface="+mn-ea"/>
              <a:ea typeface="+mn-ea"/>
            </a:endParaRPr>
          </a:p>
          <a:p>
            <a:pPr marL="285750" indent="-285750" defTabSz="914400">
              <a:lnSpc>
                <a:spcPct val="110000"/>
              </a:lnSpc>
              <a:buFont typeface="Arial" panose="020B0604020202020204" pitchFamily="34" charset="0"/>
              <a:buChar char="•"/>
            </a:pPr>
            <a:r>
              <a:rPr lang="ja-JP" altLang="en-US" sz="1800" kern="0" dirty="0">
                <a:solidFill>
                  <a:schemeClr val="tx1">
                    <a:lumMod val="75000"/>
                    <a:lumOff val="25000"/>
                  </a:schemeClr>
                </a:solidFill>
                <a:latin typeface="+mn-ea"/>
                <a:ea typeface="+mn-ea"/>
              </a:rPr>
              <a:t>「ソース画像</a:t>
            </a:r>
            <a:r>
              <a:rPr lang="en-US" altLang="ja-JP" sz="1800" kern="0" dirty="0">
                <a:solidFill>
                  <a:schemeClr val="tx1">
                    <a:lumMod val="75000"/>
                    <a:lumOff val="25000"/>
                  </a:schemeClr>
                </a:solidFill>
                <a:latin typeface="+mn-ea"/>
                <a:ea typeface="+mn-ea"/>
              </a:rPr>
              <a:t>+</a:t>
            </a:r>
            <a:r>
              <a:rPr lang="ja-JP" altLang="en-US" sz="1800" kern="0" dirty="0">
                <a:solidFill>
                  <a:schemeClr val="tx1">
                    <a:lumMod val="75000"/>
                    <a:lumOff val="25000"/>
                  </a:schemeClr>
                </a:solidFill>
                <a:latin typeface="+mn-ea"/>
                <a:ea typeface="+mn-ea"/>
              </a:rPr>
              <a:t>ラベル」と「中間ドメインの画像」を使って、</a:t>
            </a:r>
            <a:r>
              <a:rPr lang="en-US" altLang="ja-JP" sz="1800" kern="0" dirty="0">
                <a:solidFill>
                  <a:schemeClr val="tx1">
                    <a:lumMod val="75000"/>
                    <a:lumOff val="25000"/>
                  </a:schemeClr>
                </a:solidFill>
                <a:latin typeface="+mn-ea"/>
                <a:ea typeface="+mn-ea"/>
              </a:rPr>
              <a:t>Adaptation Network</a:t>
            </a:r>
            <a:r>
              <a:rPr lang="ja-JP" altLang="en-US" sz="1800" kern="0" dirty="0">
                <a:solidFill>
                  <a:schemeClr val="tx1">
                    <a:lumMod val="75000"/>
                    <a:lumOff val="25000"/>
                  </a:schemeClr>
                </a:solidFill>
                <a:latin typeface="+mn-ea"/>
                <a:ea typeface="+mn-ea"/>
              </a:rPr>
              <a:t>で学習を行う。</a:t>
            </a:r>
            <a:endParaRPr lang="en-US" altLang="ja-JP" sz="1800" kern="0" dirty="0">
              <a:solidFill>
                <a:schemeClr val="tx1">
                  <a:lumMod val="75000"/>
                  <a:lumOff val="25000"/>
                </a:schemeClr>
              </a:solidFill>
              <a:latin typeface="+mn-ea"/>
              <a:ea typeface="+mn-ea"/>
            </a:endParaRPr>
          </a:p>
          <a:p>
            <a:pPr marL="285750" indent="-285750" defTabSz="914400">
              <a:lnSpc>
                <a:spcPct val="110000"/>
              </a:lnSpc>
              <a:buFont typeface="Arial" panose="020B0604020202020204" pitchFamily="34" charset="0"/>
              <a:buChar char="•"/>
            </a:pPr>
            <a:r>
              <a:rPr lang="ja-JP" altLang="en-US" sz="1800" kern="0" dirty="0">
                <a:solidFill>
                  <a:schemeClr val="tx1">
                    <a:lumMod val="75000"/>
                    <a:lumOff val="25000"/>
                  </a:schemeClr>
                </a:solidFill>
                <a:latin typeface="+mn-ea"/>
                <a:ea typeface="+mn-ea"/>
              </a:rPr>
              <a:t>中間ドメインは、</a:t>
            </a:r>
            <a:r>
              <a:rPr lang="en-US" altLang="ja-JP" sz="1800" kern="0" dirty="0" err="1">
                <a:solidFill>
                  <a:schemeClr val="tx1">
                    <a:lumMod val="75000"/>
                    <a:lumOff val="25000"/>
                  </a:schemeClr>
                </a:solidFill>
                <a:latin typeface="+mn-ea"/>
                <a:ea typeface="+mn-ea"/>
              </a:rPr>
              <a:t>CycleGAN</a:t>
            </a:r>
            <a:r>
              <a:rPr lang="ja-JP" altLang="en-US" sz="1800" kern="0" dirty="0">
                <a:solidFill>
                  <a:schemeClr val="tx1">
                    <a:lumMod val="75000"/>
                    <a:lumOff val="25000"/>
                  </a:schemeClr>
                </a:solidFill>
                <a:latin typeface="+mn-ea"/>
                <a:ea typeface="+mn-ea"/>
              </a:rPr>
              <a:t>の</a:t>
            </a:r>
            <a:r>
              <a:rPr lang="en-US" altLang="ja-JP" sz="1800" kern="0" dirty="0">
                <a:solidFill>
                  <a:schemeClr val="tx1">
                    <a:lumMod val="75000"/>
                    <a:lumOff val="25000"/>
                  </a:schemeClr>
                </a:solidFill>
                <a:latin typeface="+mn-ea"/>
                <a:ea typeface="+mn-ea"/>
              </a:rPr>
              <a:t>Generator</a:t>
            </a:r>
            <a:r>
              <a:rPr lang="ja-JP" altLang="en-US" sz="1800" kern="0" dirty="0">
                <a:solidFill>
                  <a:schemeClr val="tx1">
                    <a:lumMod val="75000"/>
                    <a:lumOff val="25000"/>
                  </a:schemeClr>
                </a:solidFill>
                <a:latin typeface="+mn-ea"/>
                <a:ea typeface="+mn-ea"/>
              </a:rPr>
              <a:t>で生成したターゲット風に画風変換した画像を用いる。</a:t>
            </a:r>
            <a:endParaRPr lang="en-US" altLang="ja-JP" sz="1800" kern="0" dirty="0">
              <a:solidFill>
                <a:schemeClr val="tx1">
                  <a:lumMod val="75000"/>
                  <a:lumOff val="25000"/>
                </a:schemeClr>
              </a:solidFill>
              <a:latin typeface="+mn-ea"/>
              <a:ea typeface="+mn-ea"/>
            </a:endParaRPr>
          </a:p>
          <a:p>
            <a:pPr defTabSz="914400">
              <a:lnSpc>
                <a:spcPct val="110000"/>
              </a:lnSpc>
            </a:pPr>
            <a:endParaRPr lang="en-US" altLang="ja-JP" sz="2000" kern="0" dirty="0">
              <a:solidFill>
                <a:schemeClr val="tx1">
                  <a:lumMod val="75000"/>
                  <a:lumOff val="25000"/>
                </a:schemeClr>
              </a:solidFill>
              <a:latin typeface="+mn-ea"/>
              <a:ea typeface="+mn-ea"/>
            </a:endParaRPr>
          </a:p>
          <a:p>
            <a:pPr defTabSz="914400">
              <a:lnSpc>
                <a:spcPct val="110000"/>
              </a:lnSpc>
            </a:pPr>
            <a:r>
              <a:rPr lang="en-US" altLang="ja-JP" sz="2000" b="1" kern="0" dirty="0">
                <a:solidFill>
                  <a:srgbClr val="002060"/>
                </a:solidFill>
                <a:latin typeface="+mn-ea"/>
                <a:ea typeface="+mn-ea"/>
              </a:rPr>
              <a:t>2nd</a:t>
            </a:r>
            <a:r>
              <a:rPr lang="ja-JP" altLang="en-US" sz="2000" b="1" kern="0" dirty="0">
                <a:solidFill>
                  <a:srgbClr val="002060"/>
                </a:solidFill>
                <a:latin typeface="+mn-ea"/>
                <a:ea typeface="+mn-ea"/>
              </a:rPr>
              <a:t>フェーズ：中間ドメイン → ターゲットドメイン</a:t>
            </a:r>
            <a:endParaRPr lang="en-US" altLang="ja-JP" sz="2000" b="1" kern="0" dirty="0">
              <a:solidFill>
                <a:srgbClr val="002060"/>
              </a:solidFill>
              <a:latin typeface="+mn-ea"/>
              <a:ea typeface="+mn-ea"/>
            </a:endParaRPr>
          </a:p>
          <a:p>
            <a:pPr marL="285750" indent="-285750" defTabSz="914400">
              <a:lnSpc>
                <a:spcPct val="110000"/>
              </a:lnSpc>
              <a:buFont typeface="Arial" panose="020B0604020202020204" pitchFamily="34" charset="0"/>
              <a:buChar char="•"/>
            </a:pPr>
            <a:r>
              <a:rPr lang="ja-JP" altLang="en-US" sz="1800" kern="0" dirty="0">
                <a:solidFill>
                  <a:schemeClr val="tx1">
                    <a:lumMod val="75000"/>
                    <a:lumOff val="25000"/>
                  </a:schemeClr>
                </a:solidFill>
                <a:latin typeface="+mn-ea"/>
                <a:ea typeface="+mn-ea"/>
              </a:rPr>
              <a:t>「</a:t>
            </a:r>
            <a:r>
              <a:rPr lang="en-US" altLang="ja-JP" sz="1800" kern="0" dirty="0">
                <a:solidFill>
                  <a:schemeClr val="tx1">
                    <a:lumMod val="75000"/>
                    <a:lumOff val="25000"/>
                  </a:schemeClr>
                </a:solidFill>
                <a:latin typeface="+mn-ea"/>
                <a:ea typeface="+mn-ea"/>
              </a:rPr>
              <a:t>1st</a:t>
            </a:r>
            <a:r>
              <a:rPr lang="ja-JP" altLang="en-US" sz="1800" kern="0" dirty="0">
                <a:solidFill>
                  <a:schemeClr val="tx1">
                    <a:lumMod val="75000"/>
                    <a:lumOff val="25000"/>
                  </a:schemeClr>
                </a:solidFill>
                <a:latin typeface="+mn-ea"/>
                <a:ea typeface="+mn-ea"/>
              </a:rPr>
              <a:t>フェーズで使用した中間ドメインの画像</a:t>
            </a:r>
            <a:r>
              <a:rPr lang="en-US" altLang="ja-JP" sz="1800" kern="0" dirty="0">
                <a:solidFill>
                  <a:schemeClr val="tx1">
                    <a:lumMod val="75000"/>
                    <a:lumOff val="25000"/>
                  </a:schemeClr>
                </a:solidFill>
                <a:latin typeface="+mn-ea"/>
                <a:ea typeface="+mn-ea"/>
              </a:rPr>
              <a:t>+</a:t>
            </a:r>
            <a:r>
              <a:rPr lang="ja-JP" altLang="en-US" sz="1800" kern="0" dirty="0">
                <a:solidFill>
                  <a:schemeClr val="tx1">
                    <a:lumMod val="75000"/>
                    <a:lumOff val="25000"/>
                  </a:schemeClr>
                </a:solidFill>
                <a:latin typeface="+mn-ea"/>
                <a:ea typeface="+mn-ea"/>
              </a:rPr>
              <a:t>ソース画像のラベル」と「ターゲット画像」を使って、</a:t>
            </a:r>
            <a:r>
              <a:rPr lang="en-US" altLang="ja-JP" sz="1800" kern="0" dirty="0">
                <a:solidFill>
                  <a:schemeClr val="tx1">
                    <a:lumMod val="75000"/>
                    <a:lumOff val="25000"/>
                  </a:schemeClr>
                </a:solidFill>
                <a:latin typeface="+mn-ea"/>
                <a:ea typeface="+mn-ea"/>
              </a:rPr>
              <a:t>Adaptation Network</a:t>
            </a:r>
            <a:r>
              <a:rPr lang="ja-JP" altLang="en-US" sz="1800" kern="0" dirty="0">
                <a:solidFill>
                  <a:schemeClr val="tx1">
                    <a:lumMod val="75000"/>
                    <a:lumOff val="25000"/>
                  </a:schemeClr>
                </a:solidFill>
                <a:latin typeface="+mn-ea"/>
                <a:ea typeface="+mn-ea"/>
              </a:rPr>
              <a:t>で学習を行う。</a:t>
            </a:r>
            <a:endParaRPr lang="en-US" altLang="ja-JP" sz="1800" kern="0" dirty="0">
              <a:solidFill>
                <a:schemeClr val="tx1">
                  <a:lumMod val="75000"/>
                  <a:lumOff val="25000"/>
                </a:schemeClr>
              </a:solidFill>
              <a:latin typeface="+mn-ea"/>
              <a:ea typeface="+mn-ea"/>
            </a:endParaRPr>
          </a:p>
          <a:p>
            <a:pPr marL="285750" indent="-285750" defTabSz="914400">
              <a:lnSpc>
                <a:spcPct val="110000"/>
              </a:lnSpc>
              <a:buFont typeface="Arial" panose="020B0604020202020204" pitchFamily="34" charset="0"/>
              <a:buChar char="•"/>
            </a:pPr>
            <a:r>
              <a:rPr lang="en-US" altLang="ja-JP" sz="1800" kern="0" dirty="0" err="1">
                <a:solidFill>
                  <a:schemeClr val="tx1">
                    <a:lumMod val="75000"/>
                    <a:lumOff val="25000"/>
                  </a:schemeClr>
                </a:solidFill>
                <a:latin typeface="+mn-ea"/>
              </a:rPr>
              <a:t>CycleGAN</a:t>
            </a:r>
            <a:r>
              <a:rPr lang="ja-JP" altLang="en-US" sz="1800" kern="0" dirty="0">
                <a:solidFill>
                  <a:schemeClr val="tx1">
                    <a:lumMod val="75000"/>
                    <a:lumOff val="25000"/>
                  </a:schemeClr>
                </a:solidFill>
                <a:latin typeface="+mn-ea"/>
              </a:rPr>
              <a:t>の</a:t>
            </a:r>
            <a:r>
              <a:rPr lang="en-US" altLang="ja-JP" sz="1800" kern="0" dirty="0">
                <a:solidFill>
                  <a:schemeClr val="tx1">
                    <a:lumMod val="75000"/>
                    <a:lumOff val="25000"/>
                  </a:schemeClr>
                </a:solidFill>
                <a:latin typeface="+mn-ea"/>
              </a:rPr>
              <a:t>Discriminator</a:t>
            </a:r>
            <a:r>
              <a:rPr lang="ja-JP" altLang="en-US" sz="1800" kern="0" dirty="0">
                <a:solidFill>
                  <a:schemeClr val="tx1">
                    <a:lumMod val="75000"/>
                    <a:lumOff val="25000"/>
                  </a:schemeClr>
                </a:solidFill>
                <a:latin typeface="+mn-ea"/>
              </a:rPr>
              <a:t>が出力した重みを用いて、ターゲットドメインに近い中間ドメインほど学習に寄与するように調整する。</a:t>
            </a:r>
            <a:endParaRPr lang="en-US" altLang="ja-JP" sz="1800" kern="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249941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6</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09175049"/>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アルゴリズム②　モデル：</a:t>
                      </a:r>
                      <a:r>
                        <a:rPr lang="en-US" altLang="ja-JP" sz="2400" b="1" dirty="0">
                          <a:solidFill>
                            <a:srgbClr val="0071BC"/>
                          </a:solidFill>
                          <a:latin typeface="メイリオ"/>
                          <a:cs typeface="メイリオ" pitchFamily="50" charset="-128"/>
                        </a:rPr>
                        <a:t>Adaptation Network</a:t>
                      </a: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endParaRPr lang="en-US" altLang="ja-JP" sz="2000" b="1" kern="0" dirty="0">
              <a:solidFill>
                <a:schemeClr val="accent1">
                  <a:lumMod val="75000"/>
                </a:schemeClr>
              </a:solidFill>
              <a:latin typeface="+mn-ea"/>
              <a:ea typeface="+mn-ea"/>
            </a:endParaRPr>
          </a:p>
        </p:txBody>
      </p:sp>
      <p:sp>
        <p:nvSpPr>
          <p:cNvPr id="7" name="テキスト ボックス 6">
            <a:extLst>
              <a:ext uri="{FF2B5EF4-FFF2-40B4-BE49-F238E27FC236}">
                <a16:creationId xmlns:a16="http://schemas.microsoft.com/office/drawing/2014/main" id="{948C2D86-644C-F161-DE6A-8C4C0A92DDDE}"/>
              </a:ext>
            </a:extLst>
          </p:cNvPr>
          <p:cNvSpPr txBox="1"/>
          <p:nvPr/>
        </p:nvSpPr>
        <p:spPr>
          <a:xfrm>
            <a:off x="7525403" y="1825415"/>
            <a:ext cx="4067884" cy="3748719"/>
          </a:xfrm>
          <a:prstGeom prst="rect">
            <a:avLst/>
          </a:prstGeom>
          <a:noFill/>
        </p:spPr>
        <p:txBody>
          <a:bodyPr wrap="square" rtlCol="0">
            <a:spAutoFit/>
          </a:bodyPr>
          <a:lstStyle/>
          <a:p>
            <a:pPr marL="342900" indent="-342900" defTabSz="914400">
              <a:lnSpc>
                <a:spcPct val="110000"/>
              </a:lnSpc>
              <a:buFont typeface="+mj-lt"/>
              <a:buAutoNum type="arabicPeriod"/>
            </a:pPr>
            <a:r>
              <a:rPr lang="ja-JP" altLang="en-US" sz="1800" b="1" kern="0" dirty="0">
                <a:solidFill>
                  <a:schemeClr val="accent2">
                    <a:lumMod val="75000"/>
                  </a:schemeClr>
                </a:solidFill>
                <a:latin typeface="+mn-ea"/>
              </a:rPr>
              <a:t>ラベルあり画像とラベルなし画像をエンコーダに通して特徴量を抽出する。</a:t>
            </a:r>
            <a:endParaRPr lang="en-US" altLang="ja-JP" sz="1800" b="1" kern="0" dirty="0">
              <a:solidFill>
                <a:schemeClr val="accent2">
                  <a:lumMod val="75000"/>
                </a:schemeClr>
              </a:solidFill>
              <a:latin typeface="+mn-ea"/>
            </a:endParaRPr>
          </a:p>
          <a:p>
            <a:pPr marL="342900" indent="-342900" defTabSz="914400">
              <a:lnSpc>
                <a:spcPct val="110000"/>
              </a:lnSpc>
              <a:buFont typeface="+mj-lt"/>
              <a:buAutoNum type="arabicPeriod"/>
            </a:pPr>
            <a:endParaRPr lang="en-US" altLang="ja-JP" sz="1800" kern="0" dirty="0">
              <a:solidFill>
                <a:schemeClr val="tx1">
                  <a:lumMod val="75000"/>
                  <a:lumOff val="25000"/>
                </a:schemeClr>
              </a:solidFill>
              <a:latin typeface="+mn-ea"/>
            </a:endParaRPr>
          </a:p>
          <a:p>
            <a:pPr marL="342900" indent="-342900" defTabSz="914400">
              <a:lnSpc>
                <a:spcPct val="110000"/>
              </a:lnSpc>
              <a:buFont typeface="+mj-lt"/>
              <a:buAutoNum type="arabicPeriod"/>
            </a:pPr>
            <a:r>
              <a:rPr lang="ja-JP" altLang="en-US" sz="1800" b="1" kern="0" dirty="0">
                <a:solidFill>
                  <a:schemeClr val="accent4">
                    <a:lumMod val="75000"/>
                  </a:schemeClr>
                </a:solidFill>
                <a:latin typeface="+mn-ea"/>
                <a:ea typeface="+mn-ea"/>
              </a:rPr>
              <a:t>抽出したラベルありの特徴量</a:t>
            </a:r>
            <a:r>
              <a:rPr lang="ja-JP" altLang="en-US" sz="1800" b="1" kern="0" dirty="0">
                <a:solidFill>
                  <a:schemeClr val="accent4">
                    <a:lumMod val="75000"/>
                  </a:schemeClr>
                </a:solidFill>
                <a:latin typeface="+mn-ea"/>
              </a:rPr>
              <a:t>で物体検出タスク（</a:t>
            </a:r>
            <a:r>
              <a:rPr lang="en-US" altLang="ja-JP" sz="1800" b="1" kern="0" dirty="0">
                <a:solidFill>
                  <a:schemeClr val="accent4">
                    <a:lumMod val="75000"/>
                  </a:schemeClr>
                </a:solidFill>
                <a:latin typeface="+mn-ea"/>
              </a:rPr>
              <a:t>Faster R-CNN</a:t>
            </a:r>
            <a:r>
              <a:rPr lang="ja-JP" altLang="en-US" sz="1800" b="1" kern="0" dirty="0">
                <a:solidFill>
                  <a:schemeClr val="accent4">
                    <a:lumMod val="75000"/>
                  </a:schemeClr>
                </a:solidFill>
                <a:latin typeface="+mn-ea"/>
              </a:rPr>
              <a:t>）の学習をする。</a:t>
            </a:r>
            <a:endParaRPr lang="en-US" altLang="ja-JP" sz="1800" b="1" kern="0" dirty="0">
              <a:solidFill>
                <a:schemeClr val="accent4">
                  <a:lumMod val="75000"/>
                </a:schemeClr>
              </a:solidFill>
              <a:latin typeface="+mn-ea"/>
            </a:endParaRPr>
          </a:p>
          <a:p>
            <a:pPr marL="342900" indent="-342900" defTabSz="914400">
              <a:lnSpc>
                <a:spcPct val="110000"/>
              </a:lnSpc>
              <a:buFont typeface="+mj-lt"/>
              <a:buAutoNum type="arabicPeriod"/>
            </a:pPr>
            <a:endParaRPr lang="en-US" altLang="ja-JP" sz="1800" kern="0" dirty="0">
              <a:solidFill>
                <a:schemeClr val="tx1">
                  <a:lumMod val="75000"/>
                  <a:lumOff val="25000"/>
                </a:schemeClr>
              </a:solidFill>
              <a:latin typeface="+mn-ea"/>
              <a:ea typeface="+mn-ea"/>
            </a:endParaRPr>
          </a:p>
          <a:p>
            <a:pPr marL="342900" indent="-342900" defTabSz="914400">
              <a:lnSpc>
                <a:spcPct val="110000"/>
              </a:lnSpc>
              <a:buFont typeface="+mj-lt"/>
              <a:buAutoNum type="arabicPeriod"/>
            </a:pPr>
            <a:r>
              <a:rPr lang="ja-JP" altLang="en-US" sz="1800" b="1" kern="0" dirty="0">
                <a:solidFill>
                  <a:schemeClr val="accent6">
                    <a:lumMod val="75000"/>
                  </a:schemeClr>
                </a:solidFill>
                <a:latin typeface="+mn-ea"/>
                <a:ea typeface="+mn-ea"/>
              </a:rPr>
              <a:t>抽出したラベルありとラベルなしの特徴量でドメイン判別の敵対的な学習をする。（ドメインの普遍性の学習）</a:t>
            </a:r>
            <a:endParaRPr lang="en-US" altLang="ja-JP" sz="1800" b="1" kern="0" dirty="0">
              <a:solidFill>
                <a:schemeClr val="accent6">
                  <a:lumMod val="75000"/>
                </a:schemeClr>
              </a:solidFill>
              <a:latin typeface="+mn-ea"/>
              <a:ea typeface="+mn-ea"/>
            </a:endParaRPr>
          </a:p>
        </p:txBody>
      </p:sp>
      <p:grpSp>
        <p:nvGrpSpPr>
          <p:cNvPr id="5" name="グループ化 4">
            <a:extLst>
              <a:ext uri="{FF2B5EF4-FFF2-40B4-BE49-F238E27FC236}">
                <a16:creationId xmlns:a16="http://schemas.microsoft.com/office/drawing/2014/main" id="{41E09F6B-E43B-2331-B704-AA80A4A16F87}"/>
              </a:ext>
            </a:extLst>
          </p:cNvPr>
          <p:cNvGrpSpPr/>
          <p:nvPr/>
        </p:nvGrpSpPr>
        <p:grpSpPr>
          <a:xfrm>
            <a:off x="696241" y="2153397"/>
            <a:ext cx="6609300" cy="2916634"/>
            <a:chOff x="696241" y="2243195"/>
            <a:chExt cx="6609300" cy="2916634"/>
          </a:xfrm>
        </p:grpSpPr>
        <p:pic>
          <p:nvPicPr>
            <p:cNvPr id="6" name="図 5">
              <a:extLst>
                <a:ext uri="{FF2B5EF4-FFF2-40B4-BE49-F238E27FC236}">
                  <a16:creationId xmlns:a16="http://schemas.microsoft.com/office/drawing/2014/main" id="{C690D313-9D37-5F94-9C88-CF5667066FF3}"/>
                </a:ext>
              </a:extLst>
            </p:cNvPr>
            <p:cNvPicPr>
              <a:picLocks noChangeAspect="1"/>
            </p:cNvPicPr>
            <p:nvPr/>
          </p:nvPicPr>
          <p:blipFill>
            <a:blip r:embed="rId3"/>
            <a:stretch>
              <a:fillRect/>
            </a:stretch>
          </p:blipFill>
          <p:spPr>
            <a:xfrm>
              <a:off x="696241" y="2243195"/>
              <a:ext cx="6609300" cy="2916634"/>
            </a:xfrm>
            <a:prstGeom prst="rect">
              <a:avLst/>
            </a:prstGeom>
            <a:ln>
              <a:solidFill>
                <a:srgbClr val="002060"/>
              </a:solidFill>
            </a:ln>
          </p:spPr>
        </p:pic>
        <p:sp>
          <p:nvSpPr>
            <p:cNvPr id="10" name="四角形: 角を丸くする 9">
              <a:extLst>
                <a:ext uri="{FF2B5EF4-FFF2-40B4-BE49-F238E27FC236}">
                  <a16:creationId xmlns:a16="http://schemas.microsoft.com/office/drawing/2014/main" id="{024CAF19-2FB3-9108-093A-83408EF72E12}"/>
                </a:ext>
              </a:extLst>
            </p:cNvPr>
            <p:cNvSpPr/>
            <p:nvPr/>
          </p:nvSpPr>
          <p:spPr>
            <a:xfrm>
              <a:off x="805543" y="2362200"/>
              <a:ext cx="3200400" cy="2612572"/>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46E4B082-975A-24C5-7694-D88CB3455DD8}"/>
                </a:ext>
              </a:extLst>
            </p:cNvPr>
            <p:cNvSpPr/>
            <p:nvPr/>
          </p:nvSpPr>
          <p:spPr>
            <a:xfrm>
              <a:off x="4115245" y="2362200"/>
              <a:ext cx="3086046" cy="1303867"/>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828A8DAB-26A8-7F08-5E89-964F9DBE9922}"/>
                </a:ext>
              </a:extLst>
            </p:cNvPr>
            <p:cNvSpPr/>
            <p:nvPr/>
          </p:nvSpPr>
          <p:spPr>
            <a:xfrm>
              <a:off x="4115245" y="3744080"/>
              <a:ext cx="3086046" cy="1303867"/>
            </a:xfrm>
            <a:prstGeom prst="round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9" name="テキスト ボックス 18">
            <a:extLst>
              <a:ext uri="{FF2B5EF4-FFF2-40B4-BE49-F238E27FC236}">
                <a16:creationId xmlns:a16="http://schemas.microsoft.com/office/drawing/2014/main" id="{F4EFC50A-D616-DD2C-2565-38DBE42DA483}"/>
              </a:ext>
            </a:extLst>
          </p:cNvPr>
          <p:cNvSpPr txBox="1"/>
          <p:nvPr/>
        </p:nvSpPr>
        <p:spPr>
          <a:xfrm>
            <a:off x="696241" y="5409165"/>
            <a:ext cx="4363109" cy="830997"/>
          </a:xfrm>
          <a:prstGeom prst="rect">
            <a:avLst/>
          </a:prstGeom>
          <a:noFill/>
        </p:spPr>
        <p:txBody>
          <a:bodyPr wrap="square" rtlCol="0">
            <a:spAutoFit/>
          </a:bodyPr>
          <a:lstStyle/>
          <a:p>
            <a:r>
              <a:rPr lang="en-US" altLang="ja-JP" sz="1600" b="1" dirty="0">
                <a:solidFill>
                  <a:schemeClr val="tx1">
                    <a:lumMod val="75000"/>
                    <a:lumOff val="25000"/>
                  </a:schemeClr>
                </a:solidFill>
              </a:rPr>
              <a:t>1</a:t>
            </a:r>
            <a:r>
              <a:rPr lang="en-US" altLang="ja-JP" sz="1600" b="1" baseline="30000" dirty="0">
                <a:solidFill>
                  <a:schemeClr val="tx1">
                    <a:lumMod val="75000"/>
                    <a:lumOff val="25000"/>
                  </a:schemeClr>
                </a:solidFill>
              </a:rPr>
              <a:t>st</a:t>
            </a:r>
            <a:r>
              <a:rPr lang="ja-JP" altLang="en-US" sz="1600" b="1" dirty="0">
                <a:solidFill>
                  <a:schemeClr val="tx1">
                    <a:lumMod val="75000"/>
                    <a:lumOff val="25000"/>
                  </a:schemeClr>
                </a:solidFill>
              </a:rPr>
              <a:t>フェーズの入力</a:t>
            </a:r>
            <a:endParaRPr lang="en-US" altLang="ja-JP" sz="1600" b="1" dirty="0">
              <a:solidFill>
                <a:schemeClr val="tx1">
                  <a:lumMod val="75000"/>
                  <a:lumOff val="25000"/>
                </a:schemeClr>
              </a:solidFill>
            </a:endParaRPr>
          </a:p>
          <a:p>
            <a:r>
              <a:rPr lang="ja-JP" altLang="en-US" sz="1600" dirty="0">
                <a:solidFill>
                  <a:schemeClr val="tx1">
                    <a:lumMod val="75000"/>
                    <a:lumOff val="25000"/>
                  </a:schemeClr>
                </a:solidFill>
              </a:rPr>
              <a:t>ラベルあり：ソースドメイン画像 </a:t>
            </a:r>
            <a:r>
              <a:rPr lang="en-US" altLang="ja-JP" sz="1600" dirty="0">
                <a:solidFill>
                  <a:schemeClr val="tx1">
                    <a:lumMod val="75000"/>
                    <a:lumOff val="25000"/>
                  </a:schemeClr>
                </a:solidFill>
              </a:rPr>
              <a:t>+ </a:t>
            </a:r>
            <a:r>
              <a:rPr lang="ja-JP" altLang="en-US" sz="1600" dirty="0">
                <a:solidFill>
                  <a:schemeClr val="tx1">
                    <a:lumMod val="75000"/>
                    <a:lumOff val="25000"/>
                  </a:schemeClr>
                </a:solidFill>
              </a:rPr>
              <a:t>ラベル</a:t>
            </a:r>
            <a:endParaRPr lang="en-US" altLang="ja-JP" sz="1600" dirty="0">
              <a:solidFill>
                <a:schemeClr val="tx1">
                  <a:lumMod val="75000"/>
                  <a:lumOff val="25000"/>
                </a:schemeClr>
              </a:solidFill>
            </a:endParaRPr>
          </a:p>
          <a:p>
            <a:r>
              <a:rPr kumimoji="1" lang="ja-JP" altLang="en-US" sz="1600" dirty="0">
                <a:solidFill>
                  <a:schemeClr val="tx1">
                    <a:lumMod val="75000"/>
                    <a:lumOff val="25000"/>
                  </a:schemeClr>
                </a:solidFill>
              </a:rPr>
              <a:t>ラベルなし</a:t>
            </a:r>
            <a:r>
              <a:rPr lang="ja-JP" altLang="en-US" sz="1600" dirty="0">
                <a:solidFill>
                  <a:schemeClr val="tx1">
                    <a:lumMod val="75000"/>
                    <a:lumOff val="25000"/>
                  </a:schemeClr>
                </a:solidFill>
              </a:rPr>
              <a:t>：中間ドメイン画像</a:t>
            </a:r>
            <a:endParaRPr kumimoji="1" lang="ja-JP" altLang="en-US" sz="1600" dirty="0">
              <a:solidFill>
                <a:schemeClr val="tx1">
                  <a:lumMod val="75000"/>
                  <a:lumOff val="25000"/>
                </a:schemeClr>
              </a:solidFill>
            </a:endParaRPr>
          </a:p>
        </p:txBody>
      </p:sp>
      <p:sp>
        <p:nvSpPr>
          <p:cNvPr id="20" name="テキスト ボックス 19">
            <a:extLst>
              <a:ext uri="{FF2B5EF4-FFF2-40B4-BE49-F238E27FC236}">
                <a16:creationId xmlns:a16="http://schemas.microsoft.com/office/drawing/2014/main" id="{0A7F64BD-AA54-93D3-6BF5-D3EED7358340}"/>
              </a:ext>
            </a:extLst>
          </p:cNvPr>
          <p:cNvSpPr txBox="1"/>
          <p:nvPr/>
        </p:nvSpPr>
        <p:spPr>
          <a:xfrm>
            <a:off x="5327451" y="5409165"/>
            <a:ext cx="4363109" cy="830997"/>
          </a:xfrm>
          <a:prstGeom prst="rect">
            <a:avLst/>
          </a:prstGeom>
          <a:noFill/>
        </p:spPr>
        <p:txBody>
          <a:bodyPr wrap="square" rtlCol="0">
            <a:spAutoFit/>
          </a:bodyPr>
          <a:lstStyle/>
          <a:p>
            <a:r>
              <a:rPr lang="en-US" altLang="ja-JP" sz="1600" b="1" dirty="0">
                <a:solidFill>
                  <a:schemeClr val="tx1">
                    <a:lumMod val="75000"/>
                    <a:lumOff val="25000"/>
                  </a:schemeClr>
                </a:solidFill>
              </a:rPr>
              <a:t>2</a:t>
            </a:r>
            <a:r>
              <a:rPr lang="en-US" altLang="ja-JP" sz="1600" b="1" baseline="30000" dirty="0">
                <a:solidFill>
                  <a:schemeClr val="tx1">
                    <a:lumMod val="75000"/>
                    <a:lumOff val="25000"/>
                  </a:schemeClr>
                </a:solidFill>
              </a:rPr>
              <a:t>nd</a:t>
            </a:r>
            <a:r>
              <a:rPr lang="ja-JP" altLang="en-US" sz="1600" b="1" dirty="0">
                <a:solidFill>
                  <a:schemeClr val="tx1">
                    <a:lumMod val="75000"/>
                    <a:lumOff val="25000"/>
                  </a:schemeClr>
                </a:solidFill>
              </a:rPr>
              <a:t>フェーズの入力</a:t>
            </a:r>
            <a:endParaRPr lang="en-US" altLang="ja-JP" sz="1600" b="1" dirty="0">
              <a:solidFill>
                <a:schemeClr val="tx1">
                  <a:lumMod val="75000"/>
                  <a:lumOff val="25000"/>
                </a:schemeClr>
              </a:solidFill>
            </a:endParaRPr>
          </a:p>
          <a:p>
            <a:r>
              <a:rPr lang="ja-JP" altLang="en-US" sz="1600" dirty="0">
                <a:solidFill>
                  <a:schemeClr val="tx1">
                    <a:lumMod val="75000"/>
                    <a:lumOff val="25000"/>
                  </a:schemeClr>
                </a:solidFill>
              </a:rPr>
              <a:t>ラベルあり：中間ドメイン画像 </a:t>
            </a:r>
            <a:r>
              <a:rPr lang="en-US" altLang="ja-JP" sz="1600" dirty="0">
                <a:solidFill>
                  <a:schemeClr val="tx1">
                    <a:lumMod val="75000"/>
                    <a:lumOff val="25000"/>
                  </a:schemeClr>
                </a:solidFill>
              </a:rPr>
              <a:t>+ </a:t>
            </a:r>
            <a:r>
              <a:rPr lang="ja-JP" altLang="en-US" sz="1600" dirty="0">
                <a:solidFill>
                  <a:schemeClr val="tx1">
                    <a:lumMod val="75000"/>
                    <a:lumOff val="25000"/>
                  </a:schemeClr>
                </a:solidFill>
              </a:rPr>
              <a:t>ラベル</a:t>
            </a:r>
            <a:endParaRPr lang="en-US" altLang="ja-JP" sz="1600" dirty="0">
              <a:solidFill>
                <a:schemeClr val="tx1">
                  <a:lumMod val="75000"/>
                  <a:lumOff val="25000"/>
                </a:schemeClr>
              </a:solidFill>
            </a:endParaRPr>
          </a:p>
          <a:p>
            <a:r>
              <a:rPr kumimoji="1" lang="ja-JP" altLang="en-US" sz="1600" dirty="0">
                <a:solidFill>
                  <a:schemeClr val="tx1">
                    <a:lumMod val="75000"/>
                    <a:lumOff val="25000"/>
                  </a:schemeClr>
                </a:solidFill>
              </a:rPr>
              <a:t>ラベルなし</a:t>
            </a:r>
            <a:r>
              <a:rPr lang="ja-JP" altLang="en-US" sz="1600" dirty="0">
                <a:solidFill>
                  <a:schemeClr val="tx1">
                    <a:lumMod val="75000"/>
                    <a:lumOff val="25000"/>
                  </a:schemeClr>
                </a:solidFill>
              </a:rPr>
              <a:t>：ターゲットドメイン画像</a:t>
            </a:r>
            <a:endParaRPr kumimoji="1" lang="ja-JP" altLang="en-US" sz="1600" dirty="0">
              <a:solidFill>
                <a:schemeClr val="tx1">
                  <a:lumMod val="75000"/>
                  <a:lumOff val="25000"/>
                </a:schemeClr>
              </a:solidFill>
            </a:endParaRPr>
          </a:p>
        </p:txBody>
      </p:sp>
    </p:spTree>
    <p:extLst>
      <p:ext uri="{BB962C8B-B14F-4D97-AF65-F5344CB8AC3E}">
        <p14:creationId xmlns:p14="http://schemas.microsoft.com/office/powerpoint/2010/main" val="2093980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7</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399298193"/>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marL="0" marR="0" lvl="0" indent="0" algn="l" defTabSz="914400" rtl="0" eaLnBrk="1" fontAlgn="auto" latinLnBrk="0" hangingPunct="1">
                        <a:lnSpc>
                          <a:spcPct val="110000"/>
                        </a:lnSpc>
                        <a:spcBef>
                          <a:spcPts val="2400"/>
                        </a:spcBef>
                        <a:spcAft>
                          <a:spcPts val="1200"/>
                        </a:spcAft>
                        <a:buClrTx/>
                        <a:buSzTx/>
                        <a:buFontTx/>
                        <a:buNone/>
                        <a:tabLst/>
                        <a:defRPr/>
                      </a:pPr>
                      <a:r>
                        <a:rPr lang="ja-JP" altLang="en-US" sz="2400" b="1" dirty="0">
                          <a:solidFill>
                            <a:srgbClr val="0071BC"/>
                          </a:solidFill>
                          <a:latin typeface="メイリオ"/>
                          <a:cs typeface="メイリオ" pitchFamily="50" charset="-128"/>
                        </a:rPr>
                        <a:t>アルゴリズム③　</a:t>
                      </a:r>
                      <a:r>
                        <a:rPr lang="en-US" altLang="ja-JP" sz="2400" b="1" kern="0" dirty="0">
                          <a:solidFill>
                            <a:schemeClr val="accent1">
                              <a:lumMod val="75000"/>
                            </a:schemeClr>
                          </a:solidFill>
                          <a:latin typeface="+mn-ea"/>
                          <a:ea typeface="+mn-ea"/>
                        </a:rPr>
                        <a:t>1st</a:t>
                      </a:r>
                      <a:r>
                        <a:rPr lang="ja-JP" altLang="en-US" sz="2400" b="1" kern="0" dirty="0">
                          <a:solidFill>
                            <a:schemeClr val="accent1">
                              <a:lumMod val="75000"/>
                            </a:schemeClr>
                          </a:solidFill>
                          <a:latin typeface="+mn-ea"/>
                          <a:ea typeface="+mn-ea"/>
                        </a:rPr>
                        <a:t>フェーズ：ソースドメイン → 中間ドメイン</a:t>
                      </a:r>
                      <a:endParaRPr lang="en-US" altLang="ja-JP" sz="2400" b="1" kern="0" dirty="0">
                        <a:solidFill>
                          <a:schemeClr val="accent1">
                            <a:lumMod val="75000"/>
                          </a:schemeClr>
                        </a:solidFill>
                        <a:latin typeface="+mn-ea"/>
                        <a:ea typeface="+mn-ea"/>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r>
              <a:rPr lang="ja-JP" altLang="en-US" sz="2000" b="1" kern="0" dirty="0">
                <a:solidFill>
                  <a:schemeClr val="accent1">
                    <a:lumMod val="75000"/>
                  </a:schemeClr>
                </a:solidFill>
                <a:latin typeface="+mn-ea"/>
                <a:ea typeface="+mn-ea"/>
              </a:rPr>
              <a:t>中間ドメインの生成</a:t>
            </a:r>
            <a:endParaRPr lang="en-US" altLang="ja-JP" sz="2000" b="1" kern="0" dirty="0">
              <a:solidFill>
                <a:schemeClr val="accent1">
                  <a:lumMod val="75000"/>
                </a:schemeClr>
              </a:solidFill>
              <a:latin typeface="+mn-ea"/>
              <a:ea typeface="+mn-ea"/>
            </a:endParaRPr>
          </a:p>
          <a:p>
            <a:pPr defTabSz="914400"/>
            <a:r>
              <a:rPr lang="en-US" altLang="ja-JP" sz="2000" kern="0" dirty="0" err="1">
                <a:solidFill>
                  <a:schemeClr val="tx1">
                    <a:lumMod val="75000"/>
                    <a:lumOff val="25000"/>
                  </a:schemeClr>
                </a:solidFill>
                <a:latin typeface="+mn-ea"/>
                <a:ea typeface="+mn-ea"/>
              </a:rPr>
              <a:t>CycleGAN</a:t>
            </a:r>
            <a:r>
              <a:rPr lang="ja-JP" altLang="en-US" sz="2000" kern="0" dirty="0">
                <a:solidFill>
                  <a:schemeClr val="tx1">
                    <a:lumMod val="75000"/>
                    <a:lumOff val="25000"/>
                  </a:schemeClr>
                </a:solidFill>
                <a:latin typeface="+mn-ea"/>
                <a:ea typeface="+mn-ea"/>
              </a:rPr>
              <a:t>を使用してソース画像をターゲット画像風に変換した</a:t>
            </a:r>
            <a:r>
              <a:rPr lang="ja-JP" altLang="en-US" sz="2000" b="1" kern="0" dirty="0">
                <a:solidFill>
                  <a:schemeClr val="tx1">
                    <a:lumMod val="75000"/>
                    <a:lumOff val="25000"/>
                  </a:schemeClr>
                </a:solidFill>
                <a:latin typeface="+mn-ea"/>
                <a:ea typeface="+mn-ea"/>
              </a:rPr>
              <a:t>中間ドメイン</a:t>
            </a:r>
            <a:r>
              <a:rPr lang="ja-JP" altLang="en-US" sz="2000" kern="0" dirty="0">
                <a:solidFill>
                  <a:schemeClr val="tx1">
                    <a:lumMod val="75000"/>
                    <a:lumOff val="25000"/>
                  </a:schemeClr>
                </a:solidFill>
                <a:latin typeface="+mn-ea"/>
                <a:ea typeface="+mn-ea"/>
              </a:rPr>
              <a:t>の画像を生成する。</a:t>
            </a:r>
            <a:r>
              <a:rPr lang="en-US" altLang="ja-JP" sz="2000" kern="0" dirty="0" err="1">
                <a:solidFill>
                  <a:schemeClr val="tx1">
                    <a:lumMod val="75000"/>
                    <a:lumOff val="25000"/>
                  </a:schemeClr>
                </a:solidFill>
                <a:latin typeface="+mn-ea"/>
                <a:ea typeface="+mn-ea"/>
              </a:rPr>
              <a:t>CycleGAN</a:t>
            </a:r>
            <a:r>
              <a:rPr lang="ja-JP" altLang="en-US" sz="2000" kern="0" dirty="0">
                <a:solidFill>
                  <a:schemeClr val="tx1">
                    <a:lumMod val="75000"/>
                    <a:lumOff val="25000"/>
                  </a:schemeClr>
                </a:solidFill>
                <a:latin typeface="+mn-ea"/>
                <a:ea typeface="+mn-ea"/>
              </a:rPr>
              <a:t>による画風変換はセマンティックな情報が保持されている為、ソース画像のセマンティックラベルやバウンディングボックスなどの</a:t>
            </a:r>
            <a:r>
              <a:rPr lang="ja-JP" altLang="en-US" sz="2000" b="1" kern="0" dirty="0">
                <a:solidFill>
                  <a:schemeClr val="tx1">
                    <a:lumMod val="75000"/>
                    <a:lumOff val="25000"/>
                  </a:schemeClr>
                </a:solidFill>
                <a:latin typeface="+mn-ea"/>
                <a:ea typeface="+mn-ea"/>
              </a:rPr>
              <a:t>ラベルデータをそのまま使用</a:t>
            </a:r>
            <a:r>
              <a:rPr lang="ja-JP" altLang="en-US" sz="2000" kern="0" dirty="0">
                <a:solidFill>
                  <a:schemeClr val="tx1">
                    <a:lumMod val="75000"/>
                    <a:lumOff val="25000"/>
                  </a:schemeClr>
                </a:solidFill>
                <a:latin typeface="+mn-ea"/>
                <a:ea typeface="+mn-ea"/>
              </a:rPr>
              <a:t>することができる。</a:t>
            </a:r>
            <a:endParaRPr lang="en-US" altLang="ja-JP" sz="2000" kern="0" dirty="0">
              <a:solidFill>
                <a:schemeClr val="tx1">
                  <a:lumMod val="75000"/>
                  <a:lumOff val="25000"/>
                </a:schemeClr>
              </a:solidFill>
              <a:latin typeface="+mn-ea"/>
              <a:ea typeface="+mn-ea"/>
            </a:endParaRPr>
          </a:p>
        </p:txBody>
      </p:sp>
      <p:pic>
        <p:nvPicPr>
          <p:cNvPr id="5" name="図 4">
            <a:extLst>
              <a:ext uri="{FF2B5EF4-FFF2-40B4-BE49-F238E27FC236}">
                <a16:creationId xmlns:a16="http://schemas.microsoft.com/office/drawing/2014/main" id="{8D74FEFD-0FCD-36D3-8FDD-B85B9E697D05}"/>
              </a:ext>
            </a:extLst>
          </p:cNvPr>
          <p:cNvPicPr>
            <a:picLocks noChangeAspect="1"/>
          </p:cNvPicPr>
          <p:nvPr/>
        </p:nvPicPr>
        <p:blipFill>
          <a:blip r:embed="rId3"/>
          <a:stretch>
            <a:fillRect/>
          </a:stretch>
        </p:blipFill>
        <p:spPr>
          <a:xfrm>
            <a:off x="896462" y="3370428"/>
            <a:ext cx="3343275" cy="2809875"/>
          </a:xfrm>
          <a:prstGeom prst="rect">
            <a:avLst/>
          </a:prstGeom>
          <a:ln>
            <a:solidFill>
              <a:srgbClr val="002060"/>
            </a:solidFill>
          </a:ln>
        </p:spPr>
      </p:pic>
      <p:sp>
        <p:nvSpPr>
          <p:cNvPr id="6" name="コンテンツ プレースホルダー 2">
            <a:extLst>
              <a:ext uri="{FF2B5EF4-FFF2-40B4-BE49-F238E27FC236}">
                <a16:creationId xmlns:a16="http://schemas.microsoft.com/office/drawing/2014/main" id="{BBD03930-3F26-8319-6ACC-95B3D328ECCF}"/>
              </a:ext>
            </a:extLst>
          </p:cNvPr>
          <p:cNvSpPr txBox="1">
            <a:spLocks/>
          </p:cNvSpPr>
          <p:nvPr/>
        </p:nvSpPr>
        <p:spPr>
          <a:xfrm>
            <a:off x="4426468" y="4194898"/>
            <a:ext cx="6749327" cy="1211377"/>
          </a:xfrm>
          <a:prstGeom prst="rect">
            <a:avLst/>
          </a:prstGeom>
          <a:no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r>
              <a:rPr lang="ja-JP" altLang="en-US" sz="1800" b="1" kern="0" dirty="0">
                <a:solidFill>
                  <a:srgbClr val="FF0000"/>
                </a:solidFill>
                <a:latin typeface="+mn-ea"/>
                <a:ea typeface="+mn-ea"/>
              </a:rPr>
              <a:t>赤</a:t>
            </a:r>
            <a:r>
              <a:rPr lang="ja-JP" altLang="en-US" sz="1800" kern="0" dirty="0">
                <a:solidFill>
                  <a:schemeClr val="tx1">
                    <a:lumMod val="75000"/>
                    <a:lumOff val="25000"/>
                  </a:schemeClr>
                </a:solidFill>
                <a:latin typeface="+mn-ea"/>
                <a:ea typeface="+mn-ea"/>
              </a:rPr>
              <a:t>：ソースドメイン</a:t>
            </a:r>
            <a:r>
              <a:rPr lang="en-US" altLang="ja-JP" sz="1800" kern="0" dirty="0">
                <a:solidFill>
                  <a:schemeClr val="tx1">
                    <a:lumMod val="75000"/>
                    <a:lumOff val="25000"/>
                  </a:schemeClr>
                </a:solidFill>
                <a:latin typeface="+mn-ea"/>
                <a:ea typeface="+mn-ea"/>
              </a:rPr>
              <a:t>(KITTI)</a:t>
            </a:r>
            <a:r>
              <a:rPr lang="ja-JP" altLang="en-US" sz="1800" kern="0" dirty="0">
                <a:solidFill>
                  <a:schemeClr val="tx1">
                    <a:lumMod val="75000"/>
                    <a:lumOff val="25000"/>
                  </a:schemeClr>
                </a:solidFill>
                <a:latin typeface="+mn-ea"/>
                <a:ea typeface="+mn-ea"/>
              </a:rPr>
              <a:t>の特徴量</a:t>
            </a:r>
            <a:endParaRPr lang="en-US" altLang="ja-JP" sz="1800" kern="0" dirty="0">
              <a:solidFill>
                <a:schemeClr val="tx1">
                  <a:lumMod val="75000"/>
                  <a:lumOff val="25000"/>
                </a:schemeClr>
              </a:solidFill>
              <a:latin typeface="+mn-ea"/>
              <a:ea typeface="+mn-ea"/>
            </a:endParaRPr>
          </a:p>
          <a:p>
            <a:pPr defTabSz="914400"/>
            <a:r>
              <a:rPr lang="ja-JP" altLang="en-US" sz="1800" b="1" kern="0" dirty="0">
                <a:solidFill>
                  <a:srgbClr val="00FF00"/>
                </a:solidFill>
                <a:latin typeface="+mn-ea"/>
                <a:ea typeface="+mn-ea"/>
              </a:rPr>
              <a:t>緑</a:t>
            </a:r>
            <a:r>
              <a:rPr lang="ja-JP" altLang="en-US" sz="1800" kern="0" dirty="0">
                <a:solidFill>
                  <a:schemeClr val="tx1">
                    <a:lumMod val="75000"/>
                    <a:lumOff val="25000"/>
                  </a:schemeClr>
                </a:solidFill>
                <a:latin typeface="+mn-ea"/>
                <a:ea typeface="+mn-ea"/>
              </a:rPr>
              <a:t>：ターゲットドメイン</a:t>
            </a:r>
            <a:r>
              <a:rPr lang="en-US" altLang="ja-JP" sz="1800" kern="0" dirty="0">
                <a:solidFill>
                  <a:schemeClr val="tx1">
                    <a:lumMod val="75000"/>
                    <a:lumOff val="25000"/>
                  </a:schemeClr>
                </a:solidFill>
                <a:latin typeface="+mn-ea"/>
                <a:ea typeface="+mn-ea"/>
              </a:rPr>
              <a:t>(Cityscapes)</a:t>
            </a:r>
            <a:r>
              <a:rPr lang="ja-JP" altLang="en-US" sz="1800" kern="0" dirty="0">
                <a:solidFill>
                  <a:schemeClr val="tx1">
                    <a:lumMod val="75000"/>
                    <a:lumOff val="25000"/>
                  </a:schemeClr>
                </a:solidFill>
                <a:latin typeface="+mn-ea"/>
                <a:ea typeface="+mn-ea"/>
              </a:rPr>
              <a:t>の特徴量</a:t>
            </a:r>
            <a:endParaRPr lang="en-US" altLang="ja-JP" sz="1800" kern="0" dirty="0">
              <a:solidFill>
                <a:schemeClr val="tx1">
                  <a:lumMod val="75000"/>
                  <a:lumOff val="25000"/>
                </a:schemeClr>
              </a:solidFill>
              <a:latin typeface="+mn-ea"/>
              <a:ea typeface="+mn-ea"/>
            </a:endParaRPr>
          </a:p>
          <a:p>
            <a:pPr defTabSz="914400"/>
            <a:r>
              <a:rPr lang="ja-JP" altLang="en-US" sz="1800" b="1" kern="0" dirty="0">
                <a:solidFill>
                  <a:srgbClr val="0E00C0"/>
                </a:solidFill>
                <a:latin typeface="+mn-ea"/>
                <a:ea typeface="+mn-ea"/>
              </a:rPr>
              <a:t>青</a:t>
            </a:r>
            <a:r>
              <a:rPr lang="ja-JP" altLang="en-US" sz="1800" kern="0" dirty="0">
                <a:solidFill>
                  <a:schemeClr val="tx1">
                    <a:lumMod val="75000"/>
                    <a:lumOff val="25000"/>
                  </a:schemeClr>
                </a:solidFill>
                <a:latin typeface="+mn-ea"/>
                <a:ea typeface="+mn-ea"/>
              </a:rPr>
              <a:t>：</a:t>
            </a:r>
            <a:r>
              <a:rPr lang="en-US" altLang="ja-JP" sz="1800" kern="0" dirty="0">
                <a:solidFill>
                  <a:schemeClr val="tx1">
                    <a:lumMod val="75000"/>
                    <a:lumOff val="25000"/>
                  </a:schemeClr>
                </a:solidFill>
                <a:latin typeface="+mn-ea"/>
                <a:ea typeface="+mn-ea"/>
              </a:rPr>
              <a:t> </a:t>
            </a:r>
            <a:r>
              <a:rPr lang="ja-JP" altLang="en-US" sz="1800" kern="0" dirty="0">
                <a:solidFill>
                  <a:schemeClr val="tx1">
                    <a:lumMod val="75000"/>
                    <a:lumOff val="25000"/>
                  </a:schemeClr>
                </a:solidFill>
                <a:latin typeface="+mn-ea"/>
                <a:ea typeface="+mn-ea"/>
              </a:rPr>
              <a:t>中間ドメイン</a:t>
            </a:r>
            <a:r>
              <a:rPr lang="en-US" altLang="ja-JP" sz="1800" kern="0" dirty="0">
                <a:solidFill>
                  <a:schemeClr val="tx1">
                    <a:lumMod val="75000"/>
                    <a:lumOff val="25000"/>
                  </a:schemeClr>
                </a:solidFill>
                <a:latin typeface="+mn-ea"/>
                <a:ea typeface="+mn-ea"/>
              </a:rPr>
              <a:t>(KITTI</a:t>
            </a:r>
            <a:r>
              <a:rPr lang="ja-JP" altLang="en-US" sz="1800" kern="0" dirty="0">
                <a:solidFill>
                  <a:schemeClr val="tx1">
                    <a:lumMod val="75000"/>
                    <a:lumOff val="25000"/>
                  </a:schemeClr>
                </a:solidFill>
                <a:latin typeface="+mn-ea"/>
                <a:ea typeface="+mn-ea"/>
              </a:rPr>
              <a:t>→</a:t>
            </a:r>
            <a:r>
              <a:rPr lang="en-US" altLang="ja-JP" sz="1800" kern="0" dirty="0">
                <a:solidFill>
                  <a:schemeClr val="tx1">
                    <a:lumMod val="75000"/>
                    <a:lumOff val="25000"/>
                  </a:schemeClr>
                </a:solidFill>
                <a:latin typeface="+mn-ea"/>
                <a:ea typeface="+mn-ea"/>
              </a:rPr>
              <a:t>Cityscapes</a:t>
            </a:r>
            <a:r>
              <a:rPr lang="ja-JP" altLang="en-US" sz="1800" kern="0" dirty="0">
                <a:solidFill>
                  <a:schemeClr val="tx1">
                    <a:lumMod val="75000"/>
                    <a:lumOff val="25000"/>
                  </a:schemeClr>
                </a:solidFill>
                <a:latin typeface="+mn-ea"/>
                <a:ea typeface="+mn-ea"/>
              </a:rPr>
              <a:t>の生成画像</a:t>
            </a:r>
            <a:r>
              <a:rPr lang="en-US" altLang="ja-JP" sz="1800" kern="0" dirty="0">
                <a:solidFill>
                  <a:schemeClr val="tx1">
                    <a:lumMod val="75000"/>
                    <a:lumOff val="25000"/>
                  </a:schemeClr>
                </a:solidFill>
                <a:latin typeface="+mn-ea"/>
                <a:ea typeface="+mn-ea"/>
              </a:rPr>
              <a:t>)</a:t>
            </a:r>
            <a:r>
              <a:rPr lang="ja-JP" altLang="en-US" sz="1800" kern="0" dirty="0">
                <a:solidFill>
                  <a:schemeClr val="tx1">
                    <a:lumMod val="75000"/>
                    <a:lumOff val="25000"/>
                  </a:schemeClr>
                </a:solidFill>
                <a:latin typeface="+mn-ea"/>
                <a:ea typeface="+mn-ea"/>
              </a:rPr>
              <a:t>の特徴量</a:t>
            </a:r>
            <a:endParaRPr lang="en-US" altLang="ja-JP" sz="1800" kern="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299100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8</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385610147"/>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marL="0" marR="0" lvl="0" indent="0" algn="l" defTabSz="914400" rtl="0" eaLnBrk="1" fontAlgn="auto" latinLnBrk="0" hangingPunct="1">
                        <a:lnSpc>
                          <a:spcPct val="110000"/>
                        </a:lnSpc>
                        <a:spcBef>
                          <a:spcPts val="2400"/>
                        </a:spcBef>
                        <a:spcAft>
                          <a:spcPts val="1200"/>
                        </a:spcAft>
                        <a:buClrTx/>
                        <a:buSzTx/>
                        <a:buFontTx/>
                        <a:buNone/>
                        <a:tabLst/>
                        <a:defRPr/>
                      </a:pPr>
                      <a:r>
                        <a:rPr lang="ja-JP" altLang="en-US" sz="2400" b="1" dirty="0">
                          <a:solidFill>
                            <a:srgbClr val="0071BC"/>
                          </a:solidFill>
                          <a:latin typeface="メイリオ"/>
                          <a:cs typeface="メイリオ" pitchFamily="50" charset="-128"/>
                        </a:rPr>
                        <a:t>アルゴリズム④　</a:t>
                      </a:r>
                      <a:r>
                        <a:rPr lang="en-US" altLang="ja-JP" sz="2400" b="1" kern="0" dirty="0">
                          <a:solidFill>
                            <a:schemeClr val="accent1">
                              <a:lumMod val="75000"/>
                            </a:schemeClr>
                          </a:solidFill>
                          <a:latin typeface="+mn-ea"/>
                          <a:ea typeface="+mn-ea"/>
                        </a:rPr>
                        <a:t>2nd</a:t>
                      </a:r>
                      <a:r>
                        <a:rPr lang="ja-JP" altLang="en-US" sz="2400" b="1" kern="0" dirty="0">
                          <a:solidFill>
                            <a:schemeClr val="accent1">
                              <a:lumMod val="75000"/>
                            </a:schemeClr>
                          </a:solidFill>
                          <a:latin typeface="+mn-ea"/>
                          <a:ea typeface="+mn-ea"/>
                        </a:rPr>
                        <a:t>フェーズ：中間ドメイン → ターゲットドメイン</a:t>
                      </a:r>
                      <a:endParaRPr lang="en-US" altLang="ja-JP" sz="2400" b="1" kern="0" dirty="0">
                        <a:solidFill>
                          <a:schemeClr val="accent1">
                            <a:lumMod val="75000"/>
                          </a:schemeClr>
                        </a:solidFill>
                        <a:latin typeface="+mn-ea"/>
                        <a:ea typeface="+mn-ea"/>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defTabSz="914400">
              <a:lnSpc>
                <a:spcPct val="110000"/>
              </a:lnSpc>
            </a:pPr>
            <a:r>
              <a:rPr lang="ja-JP" altLang="en-US" sz="2000" b="1" kern="0" dirty="0">
                <a:solidFill>
                  <a:schemeClr val="accent1">
                    <a:lumMod val="75000"/>
                  </a:schemeClr>
                </a:solidFill>
                <a:latin typeface="+mn-ea"/>
                <a:ea typeface="+mn-ea"/>
              </a:rPr>
              <a:t>中間ドメインの有効度に基づいた損失関数の重み付け</a:t>
            </a:r>
            <a:endParaRPr lang="en-US" altLang="ja-JP" sz="2000" b="1" kern="0" dirty="0">
              <a:solidFill>
                <a:schemeClr val="accent1">
                  <a:lumMod val="75000"/>
                </a:schemeClr>
              </a:solidFill>
              <a:latin typeface="+mn-ea"/>
              <a:ea typeface="+mn-ea"/>
            </a:endParaRPr>
          </a:p>
          <a:p>
            <a:pPr defTabSz="914400"/>
            <a:r>
              <a:rPr lang="ja-JP" altLang="en-US" sz="1800" kern="0" dirty="0">
                <a:solidFill>
                  <a:schemeClr val="tx1">
                    <a:lumMod val="75000"/>
                    <a:lumOff val="25000"/>
                  </a:schemeClr>
                </a:solidFill>
                <a:latin typeface="+mn-ea"/>
                <a:ea typeface="+mn-ea"/>
              </a:rPr>
              <a:t>中間ドメインの生成が上手くいかない場合、学習に悪影響を及ぼしてしまう。このような</a:t>
            </a:r>
            <a:r>
              <a:rPr lang="ja-JP" altLang="en-US" sz="1800" b="1" kern="0" dirty="0">
                <a:solidFill>
                  <a:schemeClr val="tx1">
                    <a:lumMod val="75000"/>
                    <a:lumOff val="25000"/>
                  </a:schemeClr>
                </a:solidFill>
                <a:latin typeface="+mn-ea"/>
                <a:ea typeface="+mn-ea"/>
              </a:rPr>
              <a:t>上手く行えていない生成画像に対して損失関数に対する寄与を小さくする</a:t>
            </a:r>
            <a:r>
              <a:rPr lang="ja-JP" altLang="en-US" sz="1800" kern="0" dirty="0">
                <a:solidFill>
                  <a:schemeClr val="tx1">
                    <a:lumMod val="75000"/>
                    <a:lumOff val="25000"/>
                  </a:schemeClr>
                </a:solidFill>
                <a:latin typeface="+mn-ea"/>
                <a:ea typeface="+mn-ea"/>
              </a:rPr>
              <a:t>。</a:t>
            </a:r>
            <a:endParaRPr lang="en-US" altLang="ja-JP" sz="2000" kern="0" dirty="0">
              <a:solidFill>
                <a:schemeClr val="tx1">
                  <a:lumMod val="75000"/>
                  <a:lumOff val="25000"/>
                </a:schemeClr>
              </a:solidFill>
              <a:latin typeface="+mn-ea"/>
              <a:ea typeface="+mn-ea"/>
            </a:endParaRPr>
          </a:p>
        </p:txBody>
      </p:sp>
      <p:pic>
        <p:nvPicPr>
          <p:cNvPr id="7" name="図 6">
            <a:extLst>
              <a:ext uri="{FF2B5EF4-FFF2-40B4-BE49-F238E27FC236}">
                <a16:creationId xmlns:a16="http://schemas.microsoft.com/office/drawing/2014/main" id="{A17B5C6C-F566-1FC4-9A23-1494E6219910}"/>
              </a:ext>
            </a:extLst>
          </p:cNvPr>
          <p:cNvPicPr>
            <a:picLocks noChangeAspect="1"/>
          </p:cNvPicPr>
          <p:nvPr/>
        </p:nvPicPr>
        <p:blipFill>
          <a:blip r:embed="rId3"/>
          <a:stretch>
            <a:fillRect/>
          </a:stretch>
        </p:blipFill>
        <p:spPr>
          <a:xfrm>
            <a:off x="706123" y="2821188"/>
            <a:ext cx="2038350" cy="561975"/>
          </a:xfrm>
          <a:prstGeom prst="rect">
            <a:avLst/>
          </a:prstGeom>
        </p:spPr>
      </p:pic>
      <p:sp>
        <p:nvSpPr>
          <p:cNvPr id="8" name="テキスト ボックス 7">
            <a:extLst>
              <a:ext uri="{FF2B5EF4-FFF2-40B4-BE49-F238E27FC236}">
                <a16:creationId xmlns:a16="http://schemas.microsoft.com/office/drawing/2014/main" id="{A0EA333B-6086-B561-EE2E-0EE336506723}"/>
              </a:ext>
            </a:extLst>
          </p:cNvPr>
          <p:cNvSpPr txBox="1"/>
          <p:nvPr/>
        </p:nvSpPr>
        <p:spPr>
          <a:xfrm>
            <a:off x="3753048" y="2824846"/>
            <a:ext cx="7524551" cy="646331"/>
          </a:xfrm>
          <a:prstGeom prst="rect">
            <a:avLst/>
          </a:prstGeom>
          <a:noFill/>
        </p:spPr>
        <p:txBody>
          <a:bodyPr wrap="square" rtlCol="0">
            <a:spAutoFit/>
          </a:bodyPr>
          <a:lstStyle/>
          <a:p>
            <a:r>
              <a:rPr kumimoji="1" lang="en-US" altLang="ja-JP" sz="1800" dirty="0">
                <a:solidFill>
                  <a:schemeClr val="tx1">
                    <a:lumMod val="75000"/>
                    <a:lumOff val="25000"/>
                  </a:schemeClr>
                </a:solidFill>
                <a:latin typeface="+mn-ea"/>
              </a:rPr>
              <a:t>PT(I)</a:t>
            </a:r>
            <a:r>
              <a:rPr kumimoji="1" lang="ja-JP" altLang="en-US" sz="1800" dirty="0">
                <a:solidFill>
                  <a:schemeClr val="tx1">
                    <a:lumMod val="75000"/>
                    <a:lumOff val="25000"/>
                  </a:schemeClr>
                </a:solidFill>
                <a:latin typeface="+mn-ea"/>
              </a:rPr>
              <a:t>：中間ドメイン画像がターゲット画像に属する可能性</a:t>
            </a:r>
            <a:endParaRPr kumimoji="1" lang="en-US" altLang="ja-JP" sz="1800" dirty="0">
              <a:solidFill>
                <a:schemeClr val="tx1">
                  <a:lumMod val="75000"/>
                  <a:lumOff val="25000"/>
                </a:schemeClr>
              </a:solidFill>
              <a:latin typeface="+mn-ea"/>
            </a:endParaRPr>
          </a:p>
          <a:p>
            <a:r>
              <a:rPr kumimoji="1" lang="en-US" altLang="ja-JP" sz="1800" dirty="0">
                <a:solidFill>
                  <a:schemeClr val="tx1">
                    <a:lumMod val="75000"/>
                    <a:lumOff val="25000"/>
                  </a:schemeClr>
                </a:solidFill>
                <a:latin typeface="+mn-ea"/>
              </a:rPr>
              <a:t>PS(I)</a:t>
            </a:r>
            <a:r>
              <a:rPr kumimoji="1" lang="ja-JP" altLang="en-US" sz="1800" dirty="0">
                <a:solidFill>
                  <a:schemeClr val="tx1">
                    <a:lumMod val="75000"/>
                    <a:lumOff val="25000"/>
                  </a:schemeClr>
                </a:solidFill>
                <a:latin typeface="+mn-ea"/>
              </a:rPr>
              <a:t>：中間ドメイン画像がソース画像に属する可能性</a:t>
            </a:r>
          </a:p>
        </p:txBody>
      </p:sp>
      <p:pic>
        <p:nvPicPr>
          <p:cNvPr id="9" name="図 8">
            <a:extLst>
              <a:ext uri="{FF2B5EF4-FFF2-40B4-BE49-F238E27FC236}">
                <a16:creationId xmlns:a16="http://schemas.microsoft.com/office/drawing/2014/main" id="{8C8B3A6A-C833-48CF-EA1C-3052A7290FAA}"/>
              </a:ext>
            </a:extLst>
          </p:cNvPr>
          <p:cNvPicPr>
            <a:picLocks noChangeAspect="1"/>
          </p:cNvPicPr>
          <p:nvPr/>
        </p:nvPicPr>
        <p:blipFill>
          <a:blip r:embed="rId4"/>
          <a:stretch>
            <a:fillRect/>
          </a:stretch>
        </p:blipFill>
        <p:spPr>
          <a:xfrm>
            <a:off x="706123" y="3518969"/>
            <a:ext cx="2790825" cy="552450"/>
          </a:xfrm>
          <a:prstGeom prst="rect">
            <a:avLst/>
          </a:prstGeom>
        </p:spPr>
      </p:pic>
      <p:sp>
        <p:nvSpPr>
          <p:cNvPr id="10" name="テキスト ボックス 9">
            <a:extLst>
              <a:ext uri="{FF2B5EF4-FFF2-40B4-BE49-F238E27FC236}">
                <a16:creationId xmlns:a16="http://schemas.microsoft.com/office/drawing/2014/main" id="{10687028-1600-E43B-532D-E2C4E7D9B604}"/>
              </a:ext>
            </a:extLst>
          </p:cNvPr>
          <p:cNvSpPr txBox="1"/>
          <p:nvPr/>
        </p:nvSpPr>
        <p:spPr>
          <a:xfrm>
            <a:off x="3753048" y="3494485"/>
            <a:ext cx="7524551" cy="646331"/>
          </a:xfrm>
          <a:prstGeom prst="rect">
            <a:avLst/>
          </a:prstGeom>
          <a:noFill/>
        </p:spPr>
        <p:txBody>
          <a:bodyPr wrap="square" rtlCol="0">
            <a:spAutoFit/>
          </a:bodyPr>
          <a:lstStyle/>
          <a:p>
            <a:r>
              <a:rPr kumimoji="1" lang="ja-JP" altLang="en-US" sz="1800" b="1" dirty="0">
                <a:solidFill>
                  <a:schemeClr val="tx1">
                    <a:lumMod val="75000"/>
                    <a:lumOff val="25000"/>
                  </a:schemeClr>
                </a:solidFill>
                <a:latin typeface="+mn-ea"/>
              </a:rPr>
              <a:t>生成画像の損失関数には上記の係数を掛け合わせる</a:t>
            </a:r>
            <a:endParaRPr kumimoji="1" lang="en-US" altLang="ja-JP" sz="1800" b="1" dirty="0">
              <a:solidFill>
                <a:schemeClr val="tx1">
                  <a:lumMod val="75000"/>
                  <a:lumOff val="25000"/>
                </a:schemeClr>
              </a:solidFill>
              <a:latin typeface="+mn-ea"/>
            </a:endParaRPr>
          </a:p>
          <a:p>
            <a:r>
              <a:rPr lang="ja-JP" altLang="en-US" sz="1800" dirty="0">
                <a:solidFill>
                  <a:schemeClr val="tx1">
                    <a:lumMod val="75000"/>
                    <a:lumOff val="25000"/>
                  </a:schemeClr>
                </a:solidFill>
                <a:latin typeface="+mn-ea"/>
              </a:rPr>
              <a:t>ラベル付きのターゲット画像に関しては</a:t>
            </a:r>
            <a:r>
              <a:rPr lang="en-US" altLang="ja-JP" sz="1800" dirty="0">
                <a:solidFill>
                  <a:schemeClr val="tx1">
                    <a:lumMod val="75000"/>
                    <a:lumOff val="25000"/>
                  </a:schemeClr>
                </a:solidFill>
                <a:latin typeface="+mn-ea"/>
              </a:rPr>
              <a:t>1</a:t>
            </a:r>
            <a:r>
              <a:rPr lang="ja-JP" altLang="en-US" sz="1800" dirty="0">
                <a:solidFill>
                  <a:schemeClr val="tx1">
                    <a:lumMod val="75000"/>
                    <a:lumOff val="25000"/>
                  </a:schemeClr>
                </a:solidFill>
                <a:latin typeface="+mn-ea"/>
              </a:rPr>
              <a:t>になる</a:t>
            </a:r>
            <a:endParaRPr kumimoji="1" lang="en-US" altLang="ja-JP" sz="1800" dirty="0">
              <a:solidFill>
                <a:schemeClr val="tx1">
                  <a:lumMod val="75000"/>
                  <a:lumOff val="25000"/>
                </a:schemeClr>
              </a:solidFill>
              <a:latin typeface="+mn-ea"/>
            </a:endParaRPr>
          </a:p>
        </p:txBody>
      </p:sp>
      <p:grpSp>
        <p:nvGrpSpPr>
          <p:cNvPr id="22" name="グループ化 21">
            <a:extLst>
              <a:ext uri="{FF2B5EF4-FFF2-40B4-BE49-F238E27FC236}">
                <a16:creationId xmlns:a16="http://schemas.microsoft.com/office/drawing/2014/main" id="{A49A05CE-1FF2-11EF-30ED-5A5FEB57DA47}"/>
              </a:ext>
            </a:extLst>
          </p:cNvPr>
          <p:cNvGrpSpPr/>
          <p:nvPr/>
        </p:nvGrpSpPr>
        <p:grpSpPr>
          <a:xfrm>
            <a:off x="706123" y="4517651"/>
            <a:ext cx="4010025" cy="904875"/>
            <a:chOff x="3737491" y="4520370"/>
            <a:chExt cx="4010025" cy="904875"/>
          </a:xfrm>
        </p:grpSpPr>
        <p:pic>
          <p:nvPicPr>
            <p:cNvPr id="12" name="図 11">
              <a:extLst>
                <a:ext uri="{FF2B5EF4-FFF2-40B4-BE49-F238E27FC236}">
                  <a16:creationId xmlns:a16="http://schemas.microsoft.com/office/drawing/2014/main" id="{ECC0CD92-9C72-9644-7974-8C61633E5005}"/>
                </a:ext>
              </a:extLst>
            </p:cNvPr>
            <p:cNvPicPr>
              <a:picLocks noChangeAspect="1"/>
            </p:cNvPicPr>
            <p:nvPr/>
          </p:nvPicPr>
          <p:blipFill>
            <a:blip r:embed="rId5"/>
            <a:stretch>
              <a:fillRect/>
            </a:stretch>
          </p:blipFill>
          <p:spPr>
            <a:xfrm>
              <a:off x="3737491" y="4520370"/>
              <a:ext cx="4010025" cy="904875"/>
            </a:xfrm>
            <a:prstGeom prst="rect">
              <a:avLst/>
            </a:prstGeom>
          </p:spPr>
        </p:pic>
        <p:sp>
          <p:nvSpPr>
            <p:cNvPr id="14" name="四角形: 角を丸くする 13">
              <a:extLst>
                <a:ext uri="{FF2B5EF4-FFF2-40B4-BE49-F238E27FC236}">
                  <a16:creationId xmlns:a16="http://schemas.microsoft.com/office/drawing/2014/main" id="{8F8FEFAB-127D-52E4-E0D2-C77EE95FAB5A}"/>
                </a:ext>
              </a:extLst>
            </p:cNvPr>
            <p:cNvSpPr/>
            <p:nvPr/>
          </p:nvSpPr>
          <p:spPr>
            <a:xfrm>
              <a:off x="5541433" y="4673601"/>
              <a:ext cx="478367" cy="3683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grpSp>
        <p:nvGrpSpPr>
          <p:cNvPr id="23" name="グループ化 22">
            <a:extLst>
              <a:ext uri="{FF2B5EF4-FFF2-40B4-BE49-F238E27FC236}">
                <a16:creationId xmlns:a16="http://schemas.microsoft.com/office/drawing/2014/main" id="{4EE40AE2-EDD5-8E6F-15B5-1A8FD4A1FC8B}"/>
              </a:ext>
            </a:extLst>
          </p:cNvPr>
          <p:cNvGrpSpPr/>
          <p:nvPr/>
        </p:nvGrpSpPr>
        <p:grpSpPr>
          <a:xfrm>
            <a:off x="5256562" y="4510940"/>
            <a:ext cx="2977357" cy="1637745"/>
            <a:chOff x="8300243" y="4599847"/>
            <a:chExt cx="2977357" cy="1637745"/>
          </a:xfrm>
        </p:grpSpPr>
        <p:pic>
          <p:nvPicPr>
            <p:cNvPr id="19" name="図 18">
              <a:extLst>
                <a:ext uri="{FF2B5EF4-FFF2-40B4-BE49-F238E27FC236}">
                  <a16:creationId xmlns:a16="http://schemas.microsoft.com/office/drawing/2014/main" id="{72751894-B579-DC65-2BA4-7E07449FD660}"/>
                </a:ext>
              </a:extLst>
            </p:cNvPr>
            <p:cNvPicPr>
              <a:picLocks noChangeAspect="1"/>
            </p:cNvPicPr>
            <p:nvPr/>
          </p:nvPicPr>
          <p:blipFill>
            <a:blip r:embed="rId6"/>
            <a:stretch>
              <a:fillRect/>
            </a:stretch>
          </p:blipFill>
          <p:spPr>
            <a:xfrm>
              <a:off x="8300243" y="4599847"/>
              <a:ext cx="2977357" cy="1637745"/>
            </a:xfrm>
            <a:prstGeom prst="rect">
              <a:avLst/>
            </a:prstGeom>
          </p:spPr>
        </p:pic>
        <p:sp>
          <p:nvSpPr>
            <p:cNvPr id="16" name="四角形: 角を丸くする 15">
              <a:extLst>
                <a:ext uri="{FF2B5EF4-FFF2-40B4-BE49-F238E27FC236}">
                  <a16:creationId xmlns:a16="http://schemas.microsoft.com/office/drawing/2014/main" id="{9D8FA90E-E861-D7D2-FAF8-848BDF102C3A}"/>
                </a:ext>
              </a:extLst>
            </p:cNvPr>
            <p:cNvSpPr/>
            <p:nvPr/>
          </p:nvSpPr>
          <p:spPr>
            <a:xfrm>
              <a:off x="9334500" y="5005917"/>
              <a:ext cx="963084" cy="48423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sp>
        <p:nvSpPr>
          <p:cNvPr id="17" name="吹き出し: 線 16">
            <a:extLst>
              <a:ext uri="{FF2B5EF4-FFF2-40B4-BE49-F238E27FC236}">
                <a16:creationId xmlns:a16="http://schemas.microsoft.com/office/drawing/2014/main" id="{136769D6-8166-18EF-B002-8F96FFC14073}"/>
              </a:ext>
            </a:extLst>
          </p:cNvPr>
          <p:cNvSpPr/>
          <p:nvPr/>
        </p:nvSpPr>
        <p:spPr>
          <a:xfrm>
            <a:off x="8441352" y="5557413"/>
            <a:ext cx="3164364" cy="677577"/>
          </a:xfrm>
          <a:prstGeom prst="borderCallout1">
            <a:avLst>
              <a:gd name="adj1" fmla="val 27724"/>
              <a:gd name="adj2" fmla="val -418"/>
              <a:gd name="adj3" fmla="val -58538"/>
              <a:gd name="adj4" fmla="val -36190"/>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solidFill>
              </a:rPr>
              <a:t>ターゲットドメインに近づくほど重みが大きい</a:t>
            </a:r>
            <a:endParaRPr kumimoji="1" lang="ja-JP" altLang="en-US" sz="1800" dirty="0">
              <a:solidFill>
                <a:schemeClr val="tx1"/>
              </a:solidFill>
            </a:endParaRPr>
          </a:p>
        </p:txBody>
      </p:sp>
      <p:sp>
        <p:nvSpPr>
          <p:cNvPr id="21" name="テキスト ボックス 20">
            <a:extLst>
              <a:ext uri="{FF2B5EF4-FFF2-40B4-BE49-F238E27FC236}">
                <a16:creationId xmlns:a16="http://schemas.microsoft.com/office/drawing/2014/main" id="{3A36791D-0442-0242-FDD3-4ED1E3BF37DF}"/>
              </a:ext>
            </a:extLst>
          </p:cNvPr>
          <p:cNvSpPr txBox="1"/>
          <p:nvPr/>
        </p:nvSpPr>
        <p:spPr>
          <a:xfrm>
            <a:off x="509782" y="4141608"/>
            <a:ext cx="10767817" cy="369332"/>
          </a:xfrm>
          <a:prstGeom prst="rect">
            <a:avLst/>
          </a:prstGeom>
          <a:noFill/>
        </p:spPr>
        <p:txBody>
          <a:bodyPr wrap="square">
            <a:spAutoFit/>
          </a:bodyPr>
          <a:lstStyle/>
          <a:p>
            <a:r>
              <a:rPr lang="ja-JP" altLang="en-US" sz="1800" kern="0" dirty="0">
                <a:solidFill>
                  <a:schemeClr val="tx1">
                    <a:lumMod val="75000"/>
                    <a:lumOff val="25000"/>
                  </a:schemeClr>
                </a:solidFill>
                <a:latin typeface="+mn-ea"/>
                <a:ea typeface="+mn-ea"/>
              </a:rPr>
              <a:t>最終的な損失関数は、敵対的な損失関数と物体検出の損失関数を足し合わせて次のようになる。</a:t>
            </a:r>
            <a:endParaRPr lang="ja-JP" altLang="en-US" dirty="0"/>
          </a:p>
        </p:txBody>
      </p:sp>
      <p:sp>
        <p:nvSpPr>
          <p:cNvPr id="13" name="吹き出し: 線 12">
            <a:extLst>
              <a:ext uri="{FF2B5EF4-FFF2-40B4-BE49-F238E27FC236}">
                <a16:creationId xmlns:a16="http://schemas.microsoft.com/office/drawing/2014/main" id="{24FE484D-EEDD-C0B3-8E47-FB9AC8D219C8}"/>
              </a:ext>
            </a:extLst>
          </p:cNvPr>
          <p:cNvSpPr/>
          <p:nvPr/>
        </p:nvSpPr>
        <p:spPr>
          <a:xfrm>
            <a:off x="1221007" y="5557414"/>
            <a:ext cx="2980255" cy="677577"/>
          </a:xfrm>
          <a:prstGeom prst="borderCallout1">
            <a:avLst>
              <a:gd name="adj1" fmla="val -712"/>
              <a:gd name="adj2" fmla="val 49838"/>
              <a:gd name="adj3" fmla="val -75655"/>
              <a:gd name="adj4" fmla="val 51129"/>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800" dirty="0">
                <a:solidFill>
                  <a:schemeClr val="tx1"/>
                </a:solidFill>
              </a:rPr>
              <a:t>物体検出の</a:t>
            </a:r>
            <a:r>
              <a:rPr lang="ja-JP" altLang="en-US" sz="1800" kern="0" dirty="0">
                <a:solidFill>
                  <a:schemeClr val="tx1">
                    <a:lumMod val="75000"/>
                    <a:lumOff val="25000"/>
                  </a:schemeClr>
                </a:solidFill>
                <a:latin typeface="+mn-ea"/>
                <a:ea typeface="+mn-ea"/>
              </a:rPr>
              <a:t>損失関数</a:t>
            </a:r>
            <a:r>
              <a:rPr kumimoji="1" lang="ja-JP" altLang="en-US" sz="1800" kern="0" dirty="0">
                <a:solidFill>
                  <a:schemeClr val="tx1">
                    <a:lumMod val="75000"/>
                    <a:lumOff val="25000"/>
                  </a:schemeClr>
                </a:solidFill>
                <a:latin typeface="+mn-ea"/>
              </a:rPr>
              <a:t>に変換の度合いをかけ合わせる</a:t>
            </a:r>
            <a:endParaRPr kumimoji="1" lang="ja-JP" altLang="en-US" sz="1800" dirty="0">
              <a:solidFill>
                <a:schemeClr val="tx1"/>
              </a:solidFill>
            </a:endParaRPr>
          </a:p>
        </p:txBody>
      </p:sp>
    </p:spTree>
    <p:extLst>
      <p:ext uri="{BB962C8B-B14F-4D97-AF65-F5344CB8AC3E}">
        <p14:creationId xmlns:p14="http://schemas.microsoft.com/office/powerpoint/2010/main" val="290372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563A9-F201-BD5C-3CD9-F8819198B657}"/>
              </a:ext>
            </a:extLst>
          </p:cNvPr>
          <p:cNvSpPr>
            <a:spLocks noGrp="1"/>
          </p:cNvSpPr>
          <p:nvPr>
            <p:ph type="title"/>
          </p:nvPr>
        </p:nvSpPr>
        <p:spPr/>
        <p:txBody>
          <a:bodyPr/>
          <a:lstStyle/>
          <a:p>
            <a:r>
              <a:rPr lang="ja-JP" altLang="en-US" b="1" dirty="0"/>
              <a:t>手法説明</a:t>
            </a:r>
            <a:endParaRPr kumimoji="1" lang="ja-JP" altLang="en-US" b="1" dirty="0"/>
          </a:p>
        </p:txBody>
      </p:sp>
      <p:sp>
        <p:nvSpPr>
          <p:cNvPr id="4" name="スライド番号プレースホルダー 3">
            <a:extLst>
              <a:ext uri="{FF2B5EF4-FFF2-40B4-BE49-F238E27FC236}">
                <a16:creationId xmlns:a16="http://schemas.microsoft.com/office/drawing/2014/main" id="{44C7C078-82EB-1EA9-81B1-CAA3AEAEAB53}"/>
              </a:ext>
            </a:extLst>
          </p:cNvPr>
          <p:cNvSpPr>
            <a:spLocks noGrp="1"/>
          </p:cNvSpPr>
          <p:nvPr>
            <p:ph type="sldNum" sz="quarter" idx="12"/>
          </p:nvPr>
        </p:nvSpPr>
        <p:spPr/>
        <p:txBody>
          <a:bodyPr/>
          <a:lstStyle/>
          <a:p>
            <a:fld id="{58559E05-BCEC-45BC-9BA0-4ACA84666899}" type="slidenum">
              <a:rPr lang="ja-JP" altLang="en-US" smtClean="0"/>
              <a:pPr/>
              <a:t>9</a:t>
            </a:fld>
            <a:endParaRPr lang="ja-JP" altLang="en-US"/>
          </a:p>
        </p:txBody>
      </p:sp>
      <p:graphicFrame>
        <p:nvGraphicFramePr>
          <p:cNvPr id="11" name="Group 55">
            <a:extLst>
              <a:ext uri="{FF2B5EF4-FFF2-40B4-BE49-F238E27FC236}">
                <a16:creationId xmlns:a16="http://schemas.microsoft.com/office/drawing/2014/main" id="{949081E5-BA79-20EC-C85C-3C9D9D90D6F5}"/>
              </a:ext>
            </a:extLst>
          </p:cNvPr>
          <p:cNvGraphicFramePr>
            <a:graphicFrameLocks noGrp="1"/>
          </p:cNvGraphicFramePr>
          <p:nvPr>
            <p:extLst>
              <p:ext uri="{D42A27DB-BD31-4B8C-83A1-F6EECF244321}">
                <p14:modId xmlns:p14="http://schemas.microsoft.com/office/powerpoint/2010/main" val="2288417509"/>
              </p:ext>
            </p:extLst>
          </p:nvPr>
        </p:nvGraphicFramePr>
        <p:xfrm>
          <a:off x="450023" y="885459"/>
          <a:ext cx="11363126" cy="672335"/>
        </p:xfrm>
        <a:graphic>
          <a:graphicData uri="http://schemas.openxmlformats.org/drawingml/2006/table">
            <a:tbl>
              <a:tblPr/>
              <a:tblGrid>
                <a:gridCol w="11363126">
                  <a:extLst>
                    <a:ext uri="{9D8B030D-6E8A-4147-A177-3AD203B41FA5}">
                      <a16:colId xmlns:a16="http://schemas.microsoft.com/office/drawing/2014/main" val="20000"/>
                    </a:ext>
                  </a:extLst>
                </a:gridCol>
              </a:tblGrid>
              <a:tr h="633899">
                <a:tc>
                  <a:txBody>
                    <a:bodyPr/>
                    <a:lstStyle/>
                    <a:p>
                      <a:pPr algn="l" defTabSz="914400">
                        <a:lnSpc>
                          <a:spcPct val="110000"/>
                        </a:lnSpc>
                        <a:spcBef>
                          <a:spcPts val="2400"/>
                        </a:spcBef>
                        <a:spcAft>
                          <a:spcPts val="1200"/>
                        </a:spcAft>
                      </a:pPr>
                      <a:r>
                        <a:rPr lang="ja-JP" altLang="en-US" sz="2400" b="1" dirty="0">
                          <a:solidFill>
                            <a:srgbClr val="0071BC"/>
                          </a:solidFill>
                          <a:latin typeface="メイリオ"/>
                          <a:cs typeface="メイリオ" pitchFamily="50" charset="-128"/>
                        </a:rPr>
                        <a:t>重点確認事項</a:t>
                      </a:r>
                      <a:endParaRPr lang="en-US" altLang="ja-JP" sz="2400" b="1" dirty="0">
                        <a:solidFill>
                          <a:srgbClr val="0071BC"/>
                        </a:solidFill>
                        <a:latin typeface="メイリオ"/>
                        <a:cs typeface="メイリオ" pitchFamily="50" charset="-128"/>
                      </a:endParaRPr>
                    </a:p>
                  </a:txBody>
                  <a:tcPr marL="288000" marR="180000" marT="144000" marB="125999" anchor="ctr" horzOverflow="overflow">
                    <a:lnL w="76200" cap="flat" cmpd="sng" algn="ctr">
                      <a:solidFill>
                        <a:srgbClr val="3083ED"/>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noFill/>
                      <a:prstDash val="solid"/>
                      <a:round/>
                      <a:headEnd type="none" w="med" len="med"/>
                      <a:tailEnd type="none" w="med" len="med"/>
                    </a:lnB>
                    <a:lnTlToBr>
                      <a:noFill/>
                    </a:lnTlToBr>
                    <a:lnBlToTr>
                      <a:noFill/>
                    </a:lnBlToTr>
                    <a:solidFill>
                      <a:srgbClr val="FFFFFF">
                        <a:lumMod val="95000"/>
                      </a:srgbClr>
                    </a:solidFill>
                  </a:tcPr>
                </a:tc>
                <a:extLst>
                  <a:ext uri="{0D108BD9-81ED-4DB2-BD59-A6C34878D82A}">
                    <a16:rowId xmlns:a16="http://schemas.microsoft.com/office/drawing/2014/main" val="10001"/>
                  </a:ext>
                </a:extLst>
              </a:tr>
            </a:tbl>
          </a:graphicData>
        </a:graphic>
      </p:graphicFrame>
      <p:sp>
        <p:nvSpPr>
          <p:cNvPr id="3" name="コンテンツ プレースホルダー 2">
            <a:extLst>
              <a:ext uri="{FF2B5EF4-FFF2-40B4-BE49-F238E27FC236}">
                <a16:creationId xmlns:a16="http://schemas.microsoft.com/office/drawing/2014/main" id="{F0F5FC3C-35CD-3E54-7FDF-9DD91E21B49D}"/>
              </a:ext>
            </a:extLst>
          </p:cNvPr>
          <p:cNvSpPr txBox="1">
            <a:spLocks/>
          </p:cNvSpPr>
          <p:nvPr/>
        </p:nvSpPr>
        <p:spPr>
          <a:xfrm>
            <a:off x="450022" y="1698171"/>
            <a:ext cx="11363127" cy="4672573"/>
          </a:xfrm>
          <a:prstGeom prst="rect">
            <a:avLst/>
          </a:prstGeom>
          <a:solidFill>
            <a:srgbClr val="F2F2F2"/>
          </a:solidFill>
          <a:ln>
            <a:noFill/>
          </a:ln>
        </p:spPr>
        <p:txBody>
          <a:bodyPr vert="horz" lIns="90000" tIns="46800" rIns="90000" bIns="46800" anchor="t" anchorCtr="0" compatLnSpc="1">
            <a:noAutofit/>
          </a:bodyPr>
          <a:lstStyle>
            <a:lvl1pPr marL="0" marR="0" indent="0" algn="l" rtl="0" eaLnBrk="1" hangingPunct="1">
              <a:lnSpc>
                <a:spcPct val="100000"/>
              </a:lnSpc>
              <a:spcBef>
                <a:spcPts val="799"/>
              </a:spcBef>
              <a:spcAft>
                <a:spcPts val="0"/>
              </a:spcAft>
              <a:tabLst>
                <a:tab pos="571277" algn="l"/>
                <a:tab pos="1485609" algn="l"/>
                <a:tab pos="2399941" algn="l"/>
                <a:tab pos="3314274" algn="l"/>
                <a:tab pos="4228605" algn="l"/>
                <a:tab pos="5142939" algn="l"/>
                <a:tab pos="6057271" algn="l"/>
                <a:tab pos="6971603" algn="l"/>
                <a:tab pos="7885936" algn="l"/>
                <a:tab pos="8800268" algn="l"/>
                <a:tab pos="9714601" algn="l"/>
              </a:tabLst>
              <a:defRPr kumimoji="1" lang="en-US" altLang="ja-JP" sz="3200" b="0" i="0" u="none" strike="noStrike" cap="none" baseline="0">
                <a:ln>
                  <a:noFill/>
                </a:ln>
                <a:solidFill>
                  <a:srgbClr val="525252"/>
                </a:solidFill>
                <a:latin typeface="Noto Sans CJK JP" panose="020B0500000000000000" pitchFamily="34" charset="-128"/>
                <a:ea typeface="Noto Sans CJK JP" panose="020B0500000000000000" pitchFamily="34" charset="-128"/>
              </a:defRPr>
            </a:lvl1pPr>
            <a:lvl2pPr marL="685749" indent="-228583" algn="l" defTabSz="914333" rtl="0" eaLnBrk="1" latinLnBrk="0" hangingPunct="1">
              <a:lnSpc>
                <a:spcPct val="90000"/>
              </a:lnSpc>
              <a:spcBef>
                <a:spcPts val="500"/>
              </a:spcBef>
              <a:buFont typeface="Arial" panose="020B0604020202020204" pitchFamily="34" charset="0"/>
              <a:buChar char="•"/>
              <a:defRPr kumimoji="1" sz="2400" kern="1200">
                <a:solidFill>
                  <a:srgbClr val="525252"/>
                </a:solidFill>
                <a:latin typeface="Noto Sans CJK JP" panose="020B0500000000000000" pitchFamily="34" charset="-128"/>
                <a:ea typeface="Noto Sans CJK JP" panose="020B0500000000000000" pitchFamily="34" charset="-128"/>
                <a:cs typeface="+mn-cs"/>
              </a:defRPr>
            </a:lvl2pPr>
            <a:lvl3pPr marL="1142915" indent="-228583" algn="l" defTabSz="914333" rtl="0" eaLnBrk="1" latinLnBrk="0" hangingPunct="1">
              <a:lnSpc>
                <a:spcPct val="90000"/>
              </a:lnSpc>
              <a:spcBef>
                <a:spcPts val="500"/>
              </a:spcBef>
              <a:buFont typeface="Arial" panose="020B0604020202020204" pitchFamily="34" charset="0"/>
              <a:buChar char="•"/>
              <a:defRPr kumimoji="1" sz="2000" kern="1200">
                <a:solidFill>
                  <a:srgbClr val="525252"/>
                </a:solidFill>
                <a:latin typeface="Noto Sans CJK JP" panose="020B0500000000000000" pitchFamily="34" charset="-128"/>
                <a:ea typeface="Noto Sans CJK JP" panose="020B0500000000000000" pitchFamily="34" charset="-128"/>
                <a:cs typeface="+mn-cs"/>
              </a:defRPr>
            </a:lvl3pPr>
            <a:lvl4pPr marL="1600082"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4pPr>
            <a:lvl5pPr marL="2057247" indent="-228583" algn="l" defTabSz="914333" rtl="0" eaLnBrk="1" latinLnBrk="0" hangingPunct="1">
              <a:lnSpc>
                <a:spcPct val="90000"/>
              </a:lnSpc>
              <a:spcBef>
                <a:spcPts val="500"/>
              </a:spcBef>
              <a:buFont typeface="Arial" panose="020B0604020202020204" pitchFamily="34" charset="0"/>
              <a:buChar char="•"/>
              <a:defRPr kumimoji="1" sz="1800" kern="1200">
                <a:solidFill>
                  <a:srgbClr val="525252"/>
                </a:solidFill>
                <a:latin typeface="Noto Sans CJK JP" panose="020B0500000000000000" pitchFamily="34" charset="-128"/>
                <a:ea typeface="Noto Sans CJK JP" panose="020B0500000000000000" pitchFamily="34" charset="-128"/>
                <a:cs typeface="+mn-cs"/>
              </a:defRPr>
            </a:lvl5pPr>
            <a:lvl6pPr marL="25144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80"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6"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3" indent="-228583" algn="l" defTabSz="914333"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900" indent="-342900" defTabSz="914400">
              <a:lnSpc>
                <a:spcPct val="110000"/>
              </a:lnSpc>
              <a:buFont typeface="Arial" panose="020B0604020202020204" pitchFamily="34" charset="0"/>
              <a:buChar char="•"/>
            </a:pPr>
            <a:r>
              <a:rPr lang="ja-JP" altLang="en-US" sz="2000" b="1" kern="100" dirty="0">
                <a:solidFill>
                  <a:schemeClr val="tx1">
                    <a:lumMod val="75000"/>
                    <a:lumOff val="25000"/>
                  </a:schemeClr>
                </a:solidFill>
                <a:latin typeface="+mn-ea"/>
                <a:ea typeface="+mn-ea"/>
                <a:cs typeface="Times New Roman" panose="02020603050405020304" pitchFamily="18" charset="0"/>
              </a:rPr>
              <a:t>画風変換・画像生成の効果がどの部分にあるか</a:t>
            </a:r>
            <a:endParaRPr lang="en-US" altLang="ja-JP" sz="2000" b="1" kern="100" dirty="0">
              <a:solidFill>
                <a:schemeClr val="tx1">
                  <a:lumMod val="75000"/>
                  <a:lumOff val="25000"/>
                </a:schemeClr>
              </a:solidFill>
              <a:latin typeface="+mn-ea"/>
              <a:ea typeface="+mn-ea"/>
              <a:cs typeface="Times New Roman" panose="02020603050405020304" pitchFamily="18" charset="0"/>
            </a:endParaRPr>
          </a:p>
          <a:p>
            <a:pPr marL="1028649" lvl="1" indent="-342900" defTabSz="914400">
              <a:lnSpc>
                <a:spcPct val="110000"/>
              </a:lnSpc>
              <a:buFont typeface="Wingdings" panose="05000000000000000000" pitchFamily="2" charset="2"/>
              <a:buChar char="Ø"/>
            </a:pPr>
            <a:r>
              <a:rPr lang="ja-JP" altLang="en-US" sz="1800" kern="100" dirty="0">
                <a:solidFill>
                  <a:schemeClr val="tx1">
                    <a:lumMod val="75000"/>
                    <a:lumOff val="25000"/>
                  </a:schemeClr>
                </a:solidFill>
                <a:latin typeface="+mn-ea"/>
                <a:ea typeface="+mn-ea"/>
                <a:cs typeface="Times New Roman" panose="02020603050405020304" pitchFamily="18" charset="0"/>
              </a:rPr>
              <a:t>ドメインギャップが大きい適応タスクにおいて、中間ドメインを用いて段階的に適応していくことでギャップが大きいドメイン適応においても高精度に適応できる。その中間ドメインの生成を画風変換モデルの</a:t>
            </a:r>
            <a:r>
              <a:rPr lang="en-US" altLang="ja-JP" sz="1800" kern="100" dirty="0" err="1">
                <a:solidFill>
                  <a:schemeClr val="tx1">
                    <a:lumMod val="75000"/>
                    <a:lumOff val="25000"/>
                  </a:schemeClr>
                </a:solidFill>
                <a:latin typeface="+mn-ea"/>
                <a:ea typeface="+mn-ea"/>
                <a:cs typeface="Times New Roman" panose="02020603050405020304" pitchFamily="18" charset="0"/>
              </a:rPr>
              <a:t>CycleGAN</a:t>
            </a:r>
            <a:r>
              <a:rPr lang="ja-JP" altLang="en-US" sz="1800" kern="100" dirty="0">
                <a:solidFill>
                  <a:schemeClr val="tx1">
                    <a:lumMod val="75000"/>
                    <a:lumOff val="25000"/>
                  </a:schemeClr>
                </a:solidFill>
                <a:latin typeface="+mn-ea"/>
                <a:ea typeface="+mn-ea"/>
                <a:cs typeface="Times New Roman" panose="02020603050405020304" pitchFamily="18" charset="0"/>
              </a:rPr>
              <a:t>を用いて実現している。</a:t>
            </a:r>
            <a:r>
              <a:rPr lang="en-US" altLang="ja-JP" sz="1800" kern="100" dirty="0" err="1">
                <a:solidFill>
                  <a:schemeClr val="tx1">
                    <a:lumMod val="75000"/>
                    <a:lumOff val="25000"/>
                  </a:schemeClr>
                </a:solidFill>
                <a:latin typeface="+mn-ea"/>
                <a:ea typeface="+mn-ea"/>
                <a:cs typeface="Times New Roman" panose="02020603050405020304" pitchFamily="18" charset="0"/>
              </a:rPr>
              <a:t>CycleGAN</a:t>
            </a:r>
            <a:r>
              <a:rPr lang="ja-JP" altLang="en-US" sz="1800" kern="100" dirty="0">
                <a:solidFill>
                  <a:schemeClr val="tx1">
                    <a:lumMod val="75000"/>
                    <a:lumOff val="25000"/>
                  </a:schemeClr>
                </a:solidFill>
                <a:latin typeface="+mn-ea"/>
                <a:ea typeface="+mn-ea"/>
                <a:cs typeface="Times New Roman" panose="02020603050405020304" pitchFamily="18" charset="0"/>
              </a:rPr>
              <a:t>の画風変換を用いることで、物体の位置情報はそのままにターゲットドメインの画風に変換出来る為、中間ドメインとターゲットドメインとの二段階目のドメイン適応時に、中間ドメインのラベルとしてソースドメインのラベルを流用することが出来る。</a:t>
            </a:r>
            <a:endParaRPr lang="en-US" altLang="ja-JP" sz="1800" kern="100" dirty="0">
              <a:solidFill>
                <a:schemeClr val="tx1">
                  <a:lumMod val="75000"/>
                  <a:lumOff val="25000"/>
                </a:schemeClr>
              </a:solidFill>
              <a:latin typeface="+mn-ea"/>
              <a:ea typeface="+mn-ea"/>
              <a:cs typeface="Times New Roman" panose="02020603050405020304" pitchFamily="18" charset="0"/>
            </a:endParaRPr>
          </a:p>
          <a:p>
            <a:pPr marL="1028649" lvl="1" indent="-342900" defTabSz="914400">
              <a:lnSpc>
                <a:spcPct val="110000"/>
              </a:lnSpc>
              <a:buFont typeface="Wingdings" panose="05000000000000000000" pitchFamily="2" charset="2"/>
              <a:buChar char="Ø"/>
            </a:pPr>
            <a:endParaRPr lang="en-US" altLang="ja-JP" sz="1200" kern="100" dirty="0">
              <a:solidFill>
                <a:schemeClr val="tx1">
                  <a:lumMod val="75000"/>
                  <a:lumOff val="25000"/>
                </a:schemeClr>
              </a:solidFill>
              <a:latin typeface="+mn-ea"/>
              <a:ea typeface="+mn-ea"/>
              <a:cs typeface="Times New Roman" panose="02020603050405020304" pitchFamily="18" charset="0"/>
            </a:endParaRPr>
          </a:p>
          <a:p>
            <a:pPr marL="342900" indent="-342900">
              <a:lnSpc>
                <a:spcPct val="110000"/>
              </a:lnSpc>
              <a:buFont typeface="Arial" panose="020B0604020202020204" pitchFamily="34" charset="0"/>
              <a:buChar char="•"/>
            </a:pPr>
            <a:r>
              <a:rPr lang="en-US" altLang="ja-JP" sz="2000" b="1" kern="100" dirty="0">
                <a:solidFill>
                  <a:schemeClr val="tx1">
                    <a:lumMod val="75000"/>
                    <a:lumOff val="25000"/>
                  </a:schemeClr>
                </a:solidFill>
                <a:latin typeface="+mn-ea"/>
                <a:ea typeface="+mn-ea"/>
                <a:cs typeface="Times New Roman" panose="02020603050405020304" pitchFamily="18" charset="0"/>
              </a:rPr>
              <a:t>(</a:t>
            </a:r>
            <a:r>
              <a:rPr lang="ja-JP" altLang="en-US" sz="2000" b="1" kern="100" dirty="0">
                <a:solidFill>
                  <a:schemeClr val="tx1">
                    <a:lumMod val="75000"/>
                    <a:lumOff val="25000"/>
                  </a:schemeClr>
                </a:solidFill>
                <a:latin typeface="+mn-ea"/>
                <a:ea typeface="+mn-ea"/>
                <a:cs typeface="Times New Roman" panose="02020603050405020304" pitchFamily="18" charset="0"/>
              </a:rPr>
              <a:t>画風変換の場合</a:t>
            </a:r>
            <a:r>
              <a:rPr lang="en-US" altLang="ja-JP" sz="2000" b="1" kern="100" dirty="0">
                <a:solidFill>
                  <a:schemeClr val="tx1">
                    <a:lumMod val="75000"/>
                    <a:lumOff val="25000"/>
                  </a:schemeClr>
                </a:solidFill>
                <a:latin typeface="+mn-ea"/>
                <a:ea typeface="+mn-ea"/>
                <a:cs typeface="Times New Roman" panose="02020603050405020304" pitchFamily="18" charset="0"/>
              </a:rPr>
              <a:t>) </a:t>
            </a:r>
            <a:r>
              <a:rPr lang="ja-JP" altLang="en-US" sz="2000" b="1" kern="100" dirty="0">
                <a:solidFill>
                  <a:schemeClr val="tx1">
                    <a:lumMod val="75000"/>
                    <a:lumOff val="25000"/>
                  </a:schemeClr>
                </a:solidFill>
                <a:latin typeface="+mn-ea"/>
                <a:ea typeface="+mn-ea"/>
                <a:cs typeface="Times New Roman" panose="02020603050405020304" pitchFamily="18" charset="0"/>
              </a:rPr>
              <a:t>前段に画風変換、後段に画像認識を組み合わせるような手法の場合には、</a:t>
            </a:r>
            <a:r>
              <a:rPr lang="en-US" altLang="ja-JP" sz="2000" b="1" kern="100" dirty="0">
                <a:solidFill>
                  <a:schemeClr val="tx1">
                    <a:lumMod val="75000"/>
                    <a:lumOff val="25000"/>
                  </a:schemeClr>
                </a:solidFill>
                <a:latin typeface="+mn-ea"/>
                <a:ea typeface="+mn-ea"/>
                <a:cs typeface="Times New Roman" panose="02020603050405020304" pitchFamily="18" charset="0"/>
              </a:rPr>
              <a:t>End-to-End</a:t>
            </a:r>
            <a:r>
              <a:rPr lang="ja-JP" altLang="en-US" sz="2000" b="1" kern="100" dirty="0">
                <a:solidFill>
                  <a:schemeClr val="tx1">
                    <a:lumMod val="75000"/>
                    <a:lumOff val="25000"/>
                  </a:schemeClr>
                </a:solidFill>
                <a:latin typeface="+mn-ea"/>
                <a:ea typeface="+mn-ea"/>
                <a:cs typeface="Times New Roman" panose="02020603050405020304" pitchFamily="18" charset="0"/>
              </a:rPr>
              <a:t>の画風変換を明示的に行わない手法に対する優位性があるかどうか</a:t>
            </a:r>
            <a:endParaRPr lang="en-US" altLang="ja-JP" sz="2000" b="1" kern="100" dirty="0">
              <a:solidFill>
                <a:schemeClr val="tx1">
                  <a:lumMod val="75000"/>
                  <a:lumOff val="25000"/>
                </a:schemeClr>
              </a:solidFill>
              <a:latin typeface="+mn-ea"/>
              <a:ea typeface="+mn-ea"/>
              <a:cs typeface="Times New Roman" panose="02020603050405020304" pitchFamily="18" charset="0"/>
            </a:endParaRPr>
          </a:p>
          <a:p>
            <a:pPr marL="1028649" lvl="1" indent="-342900">
              <a:lnSpc>
                <a:spcPct val="110000"/>
              </a:lnSpc>
              <a:buFont typeface="Wingdings" panose="05000000000000000000" pitchFamily="2" charset="2"/>
              <a:buChar char="Ø"/>
            </a:pPr>
            <a:r>
              <a:rPr lang="ja-JP" altLang="en-US" sz="1800" kern="100" dirty="0">
                <a:solidFill>
                  <a:schemeClr val="tx1">
                    <a:lumMod val="75000"/>
                    <a:lumOff val="25000"/>
                  </a:schemeClr>
                </a:solidFill>
                <a:latin typeface="+mn-ea"/>
                <a:ea typeface="+mn-ea"/>
                <a:cs typeface="Times New Roman" panose="02020603050405020304" pitchFamily="18" charset="0"/>
              </a:rPr>
              <a:t>従来の画風変換（本論文では中間ドメインの生成部分）を行わない手法と比較して、ドメイン間のギャップが大きい場合のドメイン適応でも高精度に学習することが可能である。</a:t>
            </a:r>
            <a:endParaRPr lang="en-US" altLang="ja-JP" sz="1200" kern="100" dirty="0">
              <a:solidFill>
                <a:schemeClr val="tx1">
                  <a:lumMod val="75000"/>
                  <a:lumOff val="25000"/>
                </a:schemeClr>
              </a:solidFill>
              <a:latin typeface="+mn-ea"/>
              <a:ea typeface="+mn-ea"/>
              <a:cs typeface="Times New Roman" panose="02020603050405020304" pitchFamily="18" charset="0"/>
            </a:endParaRPr>
          </a:p>
          <a:p>
            <a:pPr marL="1028649" lvl="1" indent="-342900">
              <a:lnSpc>
                <a:spcPct val="110000"/>
              </a:lnSpc>
              <a:buFont typeface="Wingdings" panose="05000000000000000000" pitchFamily="2" charset="2"/>
              <a:buChar char="Ø"/>
            </a:pPr>
            <a:r>
              <a:rPr lang="ja-JP" altLang="en-US" sz="1800" kern="100" dirty="0">
                <a:solidFill>
                  <a:schemeClr val="tx1">
                    <a:lumMod val="75000"/>
                    <a:lumOff val="25000"/>
                  </a:schemeClr>
                </a:solidFill>
                <a:latin typeface="+mn-ea"/>
                <a:ea typeface="+mn-ea"/>
                <a:cs typeface="Times New Roman" panose="02020603050405020304" pitchFamily="18" charset="0"/>
              </a:rPr>
              <a:t>二段階目のドメイン適応時に、</a:t>
            </a:r>
            <a:r>
              <a:rPr lang="en-US" altLang="ja-JP" sz="1800" kern="100" dirty="0" err="1">
                <a:solidFill>
                  <a:schemeClr val="tx1">
                    <a:lumMod val="75000"/>
                    <a:lumOff val="25000"/>
                  </a:schemeClr>
                </a:solidFill>
                <a:latin typeface="+mn-ea"/>
                <a:ea typeface="+mn-ea"/>
                <a:cs typeface="Times New Roman" panose="02020603050405020304" pitchFamily="18" charset="0"/>
              </a:rPr>
              <a:t>CycleGAN</a:t>
            </a:r>
            <a:r>
              <a:rPr lang="ja-JP" altLang="en-US" sz="1800" kern="100" dirty="0">
                <a:solidFill>
                  <a:schemeClr val="tx1">
                    <a:lumMod val="75000"/>
                    <a:lumOff val="25000"/>
                  </a:schemeClr>
                </a:solidFill>
                <a:latin typeface="+mn-ea"/>
                <a:ea typeface="+mn-ea"/>
                <a:cs typeface="Times New Roman" panose="02020603050405020304" pitchFamily="18" charset="0"/>
              </a:rPr>
              <a:t>の</a:t>
            </a:r>
            <a:r>
              <a:rPr lang="en-US" altLang="ja-JP" sz="1800" kern="100" dirty="0">
                <a:solidFill>
                  <a:schemeClr val="tx1">
                    <a:lumMod val="75000"/>
                    <a:lumOff val="25000"/>
                  </a:schemeClr>
                </a:solidFill>
                <a:latin typeface="+mn-ea"/>
                <a:ea typeface="+mn-ea"/>
                <a:cs typeface="Times New Roman" panose="02020603050405020304" pitchFamily="18" charset="0"/>
              </a:rPr>
              <a:t>Discriminator</a:t>
            </a:r>
            <a:r>
              <a:rPr lang="ja-JP" altLang="en-US" sz="1800" kern="100" dirty="0">
                <a:solidFill>
                  <a:schemeClr val="tx1">
                    <a:lumMod val="75000"/>
                    <a:lumOff val="25000"/>
                  </a:schemeClr>
                </a:solidFill>
                <a:latin typeface="+mn-ea"/>
                <a:ea typeface="+mn-ea"/>
                <a:cs typeface="Times New Roman" panose="02020603050405020304" pitchFamily="18" charset="0"/>
              </a:rPr>
              <a:t>を用いて生成した中間ドメインがターゲットに近いか識別して、近しいものほど学習に寄与するように調整している。</a:t>
            </a:r>
            <a:endParaRPr lang="en-US" altLang="ja-JP" sz="2800" kern="100" dirty="0">
              <a:solidFill>
                <a:schemeClr val="tx1">
                  <a:lumMod val="75000"/>
                  <a:lumOff val="25000"/>
                </a:schemeClr>
              </a:solidFill>
              <a:latin typeface="+mn-ea"/>
              <a:ea typeface="+mn-ea"/>
              <a:cs typeface="Times New Roman" panose="02020603050405020304" pitchFamily="18" charset="0"/>
            </a:endParaRPr>
          </a:p>
        </p:txBody>
      </p:sp>
    </p:spTree>
    <p:extLst>
      <p:ext uri="{BB962C8B-B14F-4D97-AF65-F5344CB8AC3E}">
        <p14:creationId xmlns:p14="http://schemas.microsoft.com/office/powerpoint/2010/main" val="2837119081"/>
      </p:ext>
    </p:extLst>
  </p:cSld>
  <p:clrMapOvr>
    <a:masterClrMapping/>
  </p:clrMapOvr>
</p:sld>
</file>

<file path=ppt/theme/theme1.xml><?xml version="1.0" encoding="utf-8"?>
<a:theme xmlns:a="http://schemas.openxmlformats.org/drawingml/2006/main" name="新デザイ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Tahoma"/>
        <a:ea typeface="メイリオ"/>
        <a:cs typeface=""/>
      </a:majorFont>
      <a:minorFont>
        <a:latin typeface="Tahoma"/>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40000"/>
            <a:lumOff val="60000"/>
          </a:schemeClr>
        </a:solidFill>
        <a:ln>
          <a:solidFill>
            <a:srgbClr val="0070C0"/>
          </a:solidFill>
        </a:ln>
      </a:spPr>
      <a:bodyPr rtlCol="0" anchor="ctr"/>
      <a:lstStyle>
        <a:defPPr algn="ctr">
          <a:defRPr kumimoji="1"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コニカミノルタ様_提案書.pptx" id="{39F39269-0EE2-4F15-ACD8-9AFDD1EC0825}" vid="{6A7AB3D3-3163-4F64-AA11-1C07A598312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DB5EF1E7BAB154CBD9FC9DC9B69EC03" ma:contentTypeVersion="7" ma:contentTypeDescription="新しいドキュメントを作成します。" ma:contentTypeScope="" ma:versionID="52ff6df4aa5a9d050167ea2361267b7e">
  <xsd:schema xmlns:xsd="http://www.w3.org/2001/XMLSchema" xmlns:xs="http://www.w3.org/2001/XMLSchema" xmlns:p="http://schemas.microsoft.com/office/2006/metadata/properties" xmlns:ns3="ab0cf05c-d632-4f06-8477-75bfac6113d8" xmlns:ns4="3160741c-c791-4da9-94b5-ceb4cfc37045" targetNamespace="http://schemas.microsoft.com/office/2006/metadata/properties" ma:root="true" ma:fieldsID="a1af1d9ab9575afef83bdd6de20a624a" ns3:_="" ns4:_="">
    <xsd:import namespace="ab0cf05c-d632-4f06-8477-75bfac6113d8"/>
    <xsd:import namespace="3160741c-c791-4da9-94b5-ceb4cfc37045"/>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0cf05c-d632-4f06-8477-75bfac6113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60741c-c791-4da9-94b5-ceb4cfc37045" elementFormDefault="qualified">
    <xsd:import namespace="http://schemas.microsoft.com/office/2006/documentManagement/types"/>
    <xsd:import namespace="http://schemas.microsoft.com/office/infopath/2007/PartnerControls"/>
    <xsd:element name="SharedWithUsers" ma:index="11"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共有相手の詳細情報" ma:internalName="SharedWithDetails" ma:readOnly="true">
      <xsd:simpleType>
        <xsd:restriction base="dms:Note">
          <xsd:maxLength value="255"/>
        </xsd:restriction>
      </xsd:simpleType>
    </xsd:element>
    <xsd:element name="SharingHintHash" ma:index="13"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b0cf05c-d632-4f06-8477-75bfac6113d8" xsi:nil="true"/>
  </documentManagement>
</p:properties>
</file>

<file path=customXml/itemProps1.xml><?xml version="1.0" encoding="utf-8"?>
<ds:datastoreItem xmlns:ds="http://schemas.openxmlformats.org/officeDocument/2006/customXml" ds:itemID="{B074D093-D2E3-41DC-AD10-AA836904EE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0cf05c-d632-4f06-8477-75bfac6113d8"/>
    <ds:schemaRef ds:uri="3160741c-c791-4da9-94b5-ceb4cfc370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234CC1-64BF-4F43-B73D-3CFE2A69CC7C}">
  <ds:schemaRefs>
    <ds:schemaRef ds:uri="http://schemas.microsoft.com/sharepoint/v3/contenttype/forms"/>
  </ds:schemaRefs>
</ds:datastoreItem>
</file>

<file path=customXml/itemProps3.xml><?xml version="1.0" encoding="utf-8"?>
<ds:datastoreItem xmlns:ds="http://schemas.openxmlformats.org/officeDocument/2006/customXml" ds:itemID="{56684DE9-9F31-407D-A2FA-B455F196F4EF}">
  <ds:schemaRefs>
    <ds:schemaRef ds:uri="http://purl.org/dc/dcmitype/"/>
    <ds:schemaRef ds:uri="http://purl.org/dc/terms/"/>
    <ds:schemaRef ds:uri="ab0cf05c-d632-4f06-8477-75bfac6113d8"/>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3160741c-c791-4da9-94b5-ceb4cfc37045"/>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テンプレート</Template>
  <TotalTime>16236</TotalTime>
  <Words>1748</Words>
  <Application>Microsoft Office PowerPoint</Application>
  <PresentationFormat>ワイド画面</PresentationFormat>
  <Paragraphs>201</Paragraphs>
  <Slides>16</Slides>
  <Notes>15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Noto Sans CJK JP</vt:lpstr>
      <vt:lpstr>メイリオ</vt:lpstr>
      <vt:lpstr>游ゴシック</vt:lpstr>
      <vt:lpstr>Arial</vt:lpstr>
      <vt:lpstr>Tahoma</vt:lpstr>
      <vt:lpstr>Wingdings</vt:lpstr>
      <vt:lpstr>新デザイン</vt:lpstr>
      <vt:lpstr>No.49 Progressive Domain Adaptation  for Object Detection 論文詳細</vt:lpstr>
      <vt:lpstr>Progressive Domain Adaptation for Object Detection</vt:lpstr>
      <vt:lpstr>基本情報</vt:lpstr>
      <vt:lpstr>基本情報</vt:lpstr>
      <vt:lpstr>手法説明</vt:lpstr>
      <vt:lpstr>手法説明</vt:lpstr>
      <vt:lpstr>手法説明</vt:lpstr>
      <vt:lpstr>手法説明</vt:lpstr>
      <vt:lpstr>手法説明</vt:lpstr>
      <vt:lpstr>検証結果</vt:lpstr>
      <vt:lpstr>検証結果</vt:lpstr>
      <vt:lpstr>検証結果</vt:lpstr>
      <vt:lpstr>検証結果</vt:lpstr>
      <vt:lpstr>検証結果</vt:lpstr>
      <vt:lpstr>検証結果</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学習・推論結果</dc:title>
  <dc:creator>竹内 晴哉</dc:creator>
  <cp:lastModifiedBy>進藤 佑樹</cp:lastModifiedBy>
  <cp:revision>229</cp:revision>
  <cp:lastPrinted>2017-09-09T03:04:02Z</cp:lastPrinted>
  <dcterms:created xsi:type="dcterms:W3CDTF">2017-08-17T08:13:19Z</dcterms:created>
  <dcterms:modified xsi:type="dcterms:W3CDTF">2023-12-12T04:52:29Z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0x010100DDB5EF1E7BAB154CBD9FC9DC9B69EC03</vt:lpwstr>
  </property>
</Properties>
</file>