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911" r:id="rId2"/>
    <p:sldId id="909" r:id="rId3"/>
    <p:sldId id="938" r:id="rId4"/>
    <p:sldId id="939" r:id="rId5"/>
    <p:sldId id="940" r:id="rId6"/>
    <p:sldId id="960" r:id="rId7"/>
    <p:sldId id="941" r:id="rId8"/>
    <p:sldId id="942" r:id="rId9"/>
    <p:sldId id="943" r:id="rId10"/>
    <p:sldId id="944" r:id="rId11"/>
    <p:sldId id="945" r:id="rId12"/>
    <p:sldId id="946" r:id="rId13"/>
    <p:sldId id="947" r:id="rId14"/>
    <p:sldId id="948" r:id="rId15"/>
    <p:sldId id="949" r:id="rId16"/>
    <p:sldId id="950" r:id="rId17"/>
    <p:sldId id="951" r:id="rId18"/>
    <p:sldId id="952" r:id="rId19"/>
    <p:sldId id="953" r:id="rId20"/>
    <p:sldId id="954" r:id="rId21"/>
    <p:sldId id="955" r:id="rId22"/>
    <p:sldId id="956" r:id="rId23"/>
    <p:sldId id="957" r:id="rId24"/>
    <p:sldId id="958" r:id="rId25"/>
    <p:sldId id="959" r:id="rId26"/>
    <p:sldId id="961" r:id="rId27"/>
    <p:sldId id="962" r:id="rId28"/>
    <p:sldId id="963" r:id="rId29"/>
    <p:sldId id="964" r:id="rId30"/>
    <p:sldId id="965" r:id="rId31"/>
    <p:sldId id="966" r:id="rId32"/>
    <p:sldId id="968" r:id="rId33"/>
    <p:sldId id="269" r:id="rId34"/>
  </p:sldIdLst>
  <p:sldSz cx="12192000" cy="6858000"/>
  <p:notesSz cx="7099300" cy="10234613"/>
  <p:defaultTextStyle>
    <a:defPPr>
      <a:defRPr lang="ja-JP"/>
    </a:defPPr>
    <a:lvl1pPr marL="0" algn="l" defTabSz="1000793" rtl="0" eaLnBrk="1" latinLnBrk="0" hangingPunct="1">
      <a:defRPr kumimoji="1" sz="1969" kern="1200">
        <a:solidFill>
          <a:schemeClr val="tx1"/>
        </a:solidFill>
        <a:latin typeface="+mn-lt"/>
        <a:ea typeface="+mn-ea"/>
        <a:cs typeface="+mn-cs"/>
      </a:defRPr>
    </a:lvl1pPr>
    <a:lvl2pPr marL="500397" algn="l" defTabSz="1000793" rtl="0" eaLnBrk="1" latinLnBrk="0" hangingPunct="1">
      <a:defRPr kumimoji="1" sz="1969" kern="1200">
        <a:solidFill>
          <a:schemeClr val="tx1"/>
        </a:solidFill>
        <a:latin typeface="+mn-lt"/>
        <a:ea typeface="+mn-ea"/>
        <a:cs typeface="+mn-cs"/>
      </a:defRPr>
    </a:lvl2pPr>
    <a:lvl3pPr marL="1000793" algn="l" defTabSz="1000793" rtl="0" eaLnBrk="1" latinLnBrk="0" hangingPunct="1">
      <a:defRPr kumimoji="1" sz="1969" kern="1200">
        <a:solidFill>
          <a:schemeClr val="tx1"/>
        </a:solidFill>
        <a:latin typeface="+mn-lt"/>
        <a:ea typeface="+mn-ea"/>
        <a:cs typeface="+mn-cs"/>
      </a:defRPr>
    </a:lvl3pPr>
    <a:lvl4pPr marL="1501189" algn="l" defTabSz="1000793" rtl="0" eaLnBrk="1" latinLnBrk="0" hangingPunct="1">
      <a:defRPr kumimoji="1" sz="1969" kern="1200">
        <a:solidFill>
          <a:schemeClr val="tx1"/>
        </a:solidFill>
        <a:latin typeface="+mn-lt"/>
        <a:ea typeface="+mn-ea"/>
        <a:cs typeface="+mn-cs"/>
      </a:defRPr>
    </a:lvl4pPr>
    <a:lvl5pPr marL="2001585" algn="l" defTabSz="1000793" rtl="0" eaLnBrk="1" latinLnBrk="0" hangingPunct="1">
      <a:defRPr kumimoji="1" sz="1969" kern="1200">
        <a:solidFill>
          <a:schemeClr val="tx1"/>
        </a:solidFill>
        <a:latin typeface="+mn-lt"/>
        <a:ea typeface="+mn-ea"/>
        <a:cs typeface="+mn-cs"/>
      </a:defRPr>
    </a:lvl5pPr>
    <a:lvl6pPr marL="2501982" algn="l" defTabSz="1000793" rtl="0" eaLnBrk="1" latinLnBrk="0" hangingPunct="1">
      <a:defRPr kumimoji="1" sz="1969" kern="1200">
        <a:solidFill>
          <a:schemeClr val="tx1"/>
        </a:solidFill>
        <a:latin typeface="+mn-lt"/>
        <a:ea typeface="+mn-ea"/>
        <a:cs typeface="+mn-cs"/>
      </a:defRPr>
    </a:lvl6pPr>
    <a:lvl7pPr marL="3002378" algn="l" defTabSz="1000793" rtl="0" eaLnBrk="1" latinLnBrk="0" hangingPunct="1">
      <a:defRPr kumimoji="1" sz="1969" kern="1200">
        <a:solidFill>
          <a:schemeClr val="tx1"/>
        </a:solidFill>
        <a:latin typeface="+mn-lt"/>
        <a:ea typeface="+mn-ea"/>
        <a:cs typeface="+mn-cs"/>
      </a:defRPr>
    </a:lvl7pPr>
    <a:lvl8pPr marL="3502775" algn="l" defTabSz="1000793" rtl="0" eaLnBrk="1" latinLnBrk="0" hangingPunct="1">
      <a:defRPr kumimoji="1" sz="1969" kern="1200">
        <a:solidFill>
          <a:schemeClr val="tx1"/>
        </a:solidFill>
        <a:latin typeface="+mn-lt"/>
        <a:ea typeface="+mn-ea"/>
        <a:cs typeface="+mn-cs"/>
      </a:defRPr>
    </a:lvl8pPr>
    <a:lvl9pPr marL="4003171" algn="l" defTabSz="1000793" rtl="0" eaLnBrk="1" latinLnBrk="0" hangingPunct="1">
      <a:defRPr kumimoji="1" sz="19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62626"/>
    <a:srgbClr val="595959"/>
    <a:srgbClr val="8FAADC"/>
    <a:srgbClr val="828282"/>
    <a:srgbClr val="525252"/>
    <a:srgbClr val="535E62"/>
    <a:srgbClr val="FF99CC"/>
    <a:srgbClr val="FF66CC"/>
    <a:srgbClr val="5899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76" autoAdjust="0"/>
  </p:normalViewPr>
  <p:slideViewPr>
    <p:cSldViewPr snapToGrid="0">
      <p:cViewPr varScale="1">
        <p:scale>
          <a:sx n="62" d="100"/>
          <a:sy n="62" d="100"/>
        </p:scale>
        <p:origin x="1032"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58688D3-BA35-4390-94C2-30CDBB736216}"/>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r>
              <a:rPr kumimoji="1" lang="en-US" altLang="ja-JP"/>
              <a:t>M1-3514</a:t>
            </a:r>
            <a:endParaRPr kumimoji="1" lang="ja-JP" altLang="en-US"/>
          </a:p>
        </p:txBody>
      </p:sp>
      <p:sp>
        <p:nvSpPr>
          <p:cNvPr id="3" name="日付プレースホルダー 2">
            <a:extLst>
              <a:ext uri="{FF2B5EF4-FFF2-40B4-BE49-F238E27FC236}">
                <a16:creationId xmlns:a16="http://schemas.microsoft.com/office/drawing/2014/main" id="{244C5D87-C1A3-4A53-B222-A3481B5D6573}"/>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7F149B6-72FD-48DC-B830-639313C6A2D0}" type="datetimeFigureOut">
              <a:rPr kumimoji="1" lang="ja-JP" altLang="en-US" smtClean="0"/>
              <a:t>2023/3/13</a:t>
            </a:fld>
            <a:endParaRPr kumimoji="1" lang="ja-JP" altLang="en-US"/>
          </a:p>
        </p:txBody>
      </p:sp>
      <p:sp>
        <p:nvSpPr>
          <p:cNvPr id="4" name="フッター プレースホルダー 3">
            <a:extLst>
              <a:ext uri="{FF2B5EF4-FFF2-40B4-BE49-F238E27FC236}">
                <a16:creationId xmlns:a16="http://schemas.microsoft.com/office/drawing/2014/main" id="{8160950F-1AF2-4111-881B-D7DCFF5F5424}"/>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B483ADB-387C-4F4C-A7FA-67538F30242C}"/>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C598489E-A2A7-4476-9198-205B011A25B1}" type="slidenum">
              <a:rPr kumimoji="1" lang="ja-JP" altLang="en-US" smtClean="0"/>
              <a:t>‹#›</a:t>
            </a:fld>
            <a:endParaRPr kumimoji="1" lang="ja-JP" altLang="en-US"/>
          </a:p>
        </p:txBody>
      </p:sp>
    </p:spTree>
    <p:extLst>
      <p:ext uri="{BB962C8B-B14F-4D97-AF65-F5344CB8AC3E}">
        <p14:creationId xmlns:p14="http://schemas.microsoft.com/office/powerpoint/2010/main" val="90195514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kumimoji="1" lang="en-US" altLang="ja-JP"/>
              <a:t>M1-3514</a:t>
            </a:r>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47C12851-3109-4739-BEB8-903908018599}" type="datetimeFigureOut">
              <a:rPr kumimoji="1" lang="ja-JP" altLang="en-US" smtClean="0"/>
              <a:t>2023/3/13</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1D73523-41ED-47A6-87AA-39ABBA3F9C24}" type="slidenum">
              <a:rPr kumimoji="1" lang="ja-JP" altLang="en-US" smtClean="0"/>
              <a:t>‹#›</a:t>
            </a:fld>
            <a:endParaRPr kumimoji="1" lang="ja-JP" altLang="en-US"/>
          </a:p>
        </p:txBody>
      </p:sp>
    </p:spTree>
    <p:extLst>
      <p:ext uri="{BB962C8B-B14F-4D97-AF65-F5344CB8AC3E}">
        <p14:creationId xmlns:p14="http://schemas.microsoft.com/office/powerpoint/2010/main" val="452108745"/>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r>
              <a:rPr kumimoji="1" lang="en-US" altLang="ja-JP"/>
              <a:t>M1-3514</a:t>
            </a:r>
            <a:endParaRPr kumimoji="1" lang="ja-JP" altLang="en-US"/>
          </a:p>
        </p:txBody>
      </p:sp>
    </p:spTree>
    <p:extLst>
      <p:ext uri="{BB962C8B-B14F-4D97-AF65-F5344CB8AC3E}">
        <p14:creationId xmlns:p14="http://schemas.microsoft.com/office/powerpoint/2010/main" val="329064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p:nvPr>
        </p:nvSpPr>
        <p:spPr/>
        <p:txBody>
          <a:bodyPr/>
          <a:lstStyle/>
          <a:p>
            <a:r>
              <a:rPr kumimoji="1" lang="en-US" altLang="ja-JP"/>
              <a:t>M1-3514</a:t>
            </a:r>
            <a:endParaRPr kumimoji="1" lang="ja-JP" altLang="en-US"/>
          </a:p>
        </p:txBody>
      </p:sp>
    </p:spTree>
    <p:extLst>
      <p:ext uri="{BB962C8B-B14F-4D97-AF65-F5344CB8AC3E}">
        <p14:creationId xmlns:p14="http://schemas.microsoft.com/office/powerpoint/2010/main" val="4176969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solidFill>
          <a:schemeClr val="bg1">
            <a:lumMod val="95000"/>
            <a:alpha val="0"/>
          </a:schemeClr>
        </a:solidFill>
        <a:effectLst/>
      </p:bgPr>
    </p:bg>
    <p:spTree>
      <p:nvGrpSpPr>
        <p:cNvPr id="1" name=""/>
        <p:cNvGrpSpPr/>
        <p:nvPr/>
      </p:nvGrpSpPr>
      <p:grpSpPr>
        <a:xfrm>
          <a:off x="0" y="0"/>
          <a:ext cx="0" cy="0"/>
          <a:chOff x="0" y="0"/>
          <a:chExt cx="0" cy="0"/>
        </a:xfrm>
      </p:grpSpPr>
      <p:sp>
        <p:nvSpPr>
          <p:cNvPr id="14" name="タイトル 1"/>
          <p:cNvSpPr>
            <a:spLocks noGrp="1"/>
          </p:cNvSpPr>
          <p:nvPr>
            <p:ph type="ctrTitle" hasCustomPrompt="1"/>
          </p:nvPr>
        </p:nvSpPr>
        <p:spPr>
          <a:xfrm>
            <a:off x="623455" y="1412776"/>
            <a:ext cx="10734455" cy="2016223"/>
          </a:xfrm>
          <a:ln>
            <a:noFill/>
          </a:ln>
        </p:spPr>
        <p:txBody>
          <a:bodyPr anchor="b" anchorCtr="1">
            <a:normAutofit/>
          </a:bodyPr>
          <a:lstStyle>
            <a:lvl1pPr algn="ctr">
              <a:defRPr sz="4200">
                <a:solidFill>
                  <a:srgbClr val="525252"/>
                </a:solidFill>
                <a:latin typeface="Noto Sans CJK JP" panose="020B0500000000000000" pitchFamily="34" charset="-128"/>
                <a:ea typeface="Noto Sans CJK JP" panose="020B0500000000000000" pitchFamily="34" charset="-128"/>
              </a:defRPr>
            </a:lvl1pPr>
          </a:lstStyle>
          <a:p>
            <a:r>
              <a:rPr kumimoji="1" lang="ja-JP" altLang="en-US"/>
              <a:t>マスター タイトルの書式設定</a:t>
            </a:r>
          </a:p>
        </p:txBody>
      </p:sp>
      <p:sp>
        <p:nvSpPr>
          <p:cNvPr id="15" name="サブタイトル 2"/>
          <p:cNvSpPr>
            <a:spLocks noGrp="1"/>
          </p:cNvSpPr>
          <p:nvPr>
            <p:ph type="subTitle" idx="1" hasCustomPrompt="1"/>
          </p:nvPr>
        </p:nvSpPr>
        <p:spPr>
          <a:xfrm>
            <a:off x="4428892" y="3802330"/>
            <a:ext cx="3123579" cy="466228"/>
          </a:xfrm>
        </p:spPr>
        <p:txBody>
          <a:bodyPr>
            <a:normAutofit/>
          </a:bodyPr>
          <a:lstStyle>
            <a:lvl1pPr marL="0" indent="0" algn="ctr">
              <a:buNone/>
              <a:defRPr sz="1800">
                <a:solidFill>
                  <a:srgbClr val="828282"/>
                </a:solidFill>
                <a:latin typeface="Noto Sans CJK JP" panose="020B0500000000000000" pitchFamily="34" charset="-128"/>
                <a:ea typeface="Noto Sans CJK JP" panose="020B0500000000000000" pitchFamily="34" charset="-128"/>
              </a:defRPr>
            </a:lvl1pPr>
            <a:lvl2pPr marL="640035" indent="0" algn="ctr">
              <a:buNone/>
              <a:defRPr>
                <a:solidFill>
                  <a:schemeClr val="tx1">
                    <a:tint val="75000"/>
                  </a:schemeClr>
                </a:solidFill>
              </a:defRPr>
            </a:lvl2pPr>
            <a:lvl3pPr marL="1280068" indent="0" algn="ctr">
              <a:buNone/>
              <a:defRPr>
                <a:solidFill>
                  <a:schemeClr val="tx1">
                    <a:tint val="75000"/>
                  </a:schemeClr>
                </a:solidFill>
              </a:defRPr>
            </a:lvl3pPr>
            <a:lvl4pPr marL="1920103" indent="0" algn="ctr">
              <a:buNone/>
              <a:defRPr>
                <a:solidFill>
                  <a:schemeClr val="tx1">
                    <a:tint val="75000"/>
                  </a:schemeClr>
                </a:solidFill>
              </a:defRPr>
            </a:lvl4pPr>
            <a:lvl5pPr marL="2560136" indent="0" algn="ctr">
              <a:buNone/>
              <a:defRPr>
                <a:solidFill>
                  <a:schemeClr val="tx1">
                    <a:tint val="75000"/>
                  </a:schemeClr>
                </a:solidFill>
              </a:defRPr>
            </a:lvl5pPr>
            <a:lvl6pPr marL="3200171" indent="0" algn="ctr">
              <a:buNone/>
              <a:defRPr>
                <a:solidFill>
                  <a:schemeClr val="tx1">
                    <a:tint val="75000"/>
                  </a:schemeClr>
                </a:solidFill>
              </a:defRPr>
            </a:lvl6pPr>
            <a:lvl7pPr marL="3840206" indent="0" algn="ctr">
              <a:buNone/>
              <a:defRPr>
                <a:solidFill>
                  <a:schemeClr val="tx1">
                    <a:tint val="75000"/>
                  </a:schemeClr>
                </a:solidFill>
              </a:defRPr>
            </a:lvl7pPr>
            <a:lvl8pPr marL="4480240" indent="0" algn="ctr">
              <a:buNone/>
              <a:defRPr>
                <a:solidFill>
                  <a:schemeClr val="tx1">
                    <a:tint val="75000"/>
                  </a:schemeClr>
                </a:solidFill>
              </a:defRPr>
            </a:lvl8pPr>
            <a:lvl9pPr marL="5120274" indent="0" algn="ctr">
              <a:buNone/>
              <a:defRPr>
                <a:solidFill>
                  <a:schemeClr val="tx1">
                    <a:tint val="75000"/>
                  </a:schemeClr>
                </a:solidFill>
              </a:defRPr>
            </a:lvl9pPr>
          </a:lstStyle>
          <a:p>
            <a:r>
              <a:rPr kumimoji="1" lang="en-US" altLang="ja-JP"/>
              <a:t>2018</a:t>
            </a:r>
            <a:r>
              <a:rPr kumimoji="1" lang="ja-JP" altLang="en-US"/>
              <a:t>年</a:t>
            </a:r>
            <a:r>
              <a:rPr kumimoji="1" lang="en-US" altLang="ja-JP"/>
              <a:t>5</a:t>
            </a:r>
            <a:r>
              <a:rPr kumimoji="1" lang="ja-JP" altLang="en-US"/>
              <a:t>月</a:t>
            </a:r>
            <a:r>
              <a:rPr kumimoji="1" lang="en-US" altLang="ja-JP"/>
              <a:t>9</a:t>
            </a:r>
            <a:r>
              <a:rPr kumimoji="1" lang="ja-JP" altLang="en-US"/>
              <a:t>日</a:t>
            </a:r>
          </a:p>
        </p:txBody>
      </p:sp>
      <p:grpSp>
        <p:nvGrpSpPr>
          <p:cNvPr id="19" name="Group 18">
            <a:extLst>
              <a:ext uri="{FF2B5EF4-FFF2-40B4-BE49-F238E27FC236}">
                <a16:creationId xmlns:a16="http://schemas.microsoft.com/office/drawing/2014/main" id="{1156B7C6-873A-8645-99F9-F2F3C8BBA04D}"/>
              </a:ext>
            </a:extLst>
          </p:cNvPr>
          <p:cNvGrpSpPr/>
          <p:nvPr userDrawn="1"/>
        </p:nvGrpSpPr>
        <p:grpSpPr>
          <a:xfrm>
            <a:off x="-5" y="1"/>
            <a:ext cx="3358113" cy="1484783"/>
            <a:chOff x="-5" y="1"/>
            <a:chExt cx="3358113" cy="1484783"/>
          </a:xfrm>
        </p:grpSpPr>
        <p:sp>
          <p:nvSpPr>
            <p:cNvPr id="23" name="Right Triangle 22">
              <a:extLst>
                <a:ext uri="{FF2B5EF4-FFF2-40B4-BE49-F238E27FC236}">
                  <a16:creationId xmlns:a16="http://schemas.microsoft.com/office/drawing/2014/main" id="{10532400-AC72-D94B-8EB0-463DE47B6F5D}"/>
                </a:ext>
              </a:extLst>
            </p:cNvPr>
            <p:cNvSpPr/>
            <p:nvPr/>
          </p:nvSpPr>
          <p:spPr>
            <a:xfrm rot="5400000">
              <a:off x="396600" y="-39660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EBA72EC7-AF17-3A4D-8F9B-CC412D1163F6}"/>
                </a:ext>
              </a:extLst>
            </p:cNvPr>
            <p:cNvSpPr/>
            <p:nvPr/>
          </p:nvSpPr>
          <p:spPr>
            <a:xfrm rot="5400000">
              <a:off x="936658" y="-936662"/>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519DF01A-83AE-8E4C-A82F-5829BAA28776}"/>
                </a:ext>
              </a:extLst>
            </p:cNvPr>
            <p:cNvSpPr/>
            <p:nvPr/>
          </p:nvSpPr>
          <p:spPr>
            <a:xfrm rot="5400000">
              <a:off x="1260698" y="-1260698"/>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F415D6E-F234-AB49-BBF9-A63BDE47EBA4}"/>
              </a:ext>
            </a:extLst>
          </p:cNvPr>
          <p:cNvGrpSpPr/>
          <p:nvPr userDrawn="1"/>
        </p:nvGrpSpPr>
        <p:grpSpPr>
          <a:xfrm>
            <a:off x="8830716" y="5373217"/>
            <a:ext cx="3358113" cy="1484783"/>
            <a:chOff x="8830716" y="5373217"/>
            <a:chExt cx="3358113" cy="1484783"/>
          </a:xfrm>
        </p:grpSpPr>
        <p:sp>
          <p:nvSpPr>
            <p:cNvPr id="27" name="Right Triangle 26">
              <a:extLst>
                <a:ext uri="{FF2B5EF4-FFF2-40B4-BE49-F238E27FC236}">
                  <a16:creationId xmlns:a16="http://schemas.microsoft.com/office/drawing/2014/main" id="{0A94AD37-48DC-774A-B1C7-88A59DCF7E18}"/>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FFC58DEF-B30E-C949-A316-59E001628E28}"/>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4CDE73CD-FF29-1D42-B28C-A5AF180A1016}"/>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E8974D4-ACD2-7A41-A841-2B655B9A25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1340" y="4964766"/>
            <a:ext cx="1848589" cy="1124744"/>
          </a:xfrm>
          <a:prstGeom prst="rect">
            <a:avLst/>
          </a:prstGeom>
        </p:spPr>
      </p:pic>
    </p:spTree>
    <p:extLst>
      <p:ext uri="{BB962C8B-B14F-4D97-AF65-F5344CB8AC3E}">
        <p14:creationId xmlns:p14="http://schemas.microsoft.com/office/powerpoint/2010/main" val="375798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355680" y="1019158"/>
            <a:ext cx="10972800" cy="4882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フッター プレースホルダー 4"/>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r>
              <a:rPr lang="en-US" altLang="ja-JP"/>
              <a:t>M1-3514</a:t>
            </a:r>
            <a:endParaRPr lang="ja-JP" altLang="en-US"/>
          </a:p>
        </p:txBody>
      </p:sp>
      <p:sp>
        <p:nvSpPr>
          <p:cNvPr id="6" name="スライド番号プレースホルダー 5"/>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143660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496301" y="872836"/>
            <a:ext cx="2832100" cy="5070764"/>
          </a:xfrm>
        </p:spPr>
        <p:txBody>
          <a:bodyPr vert="eaVert"/>
          <a:lstStyle>
            <a:lvl1pPr>
              <a:defRPr>
                <a:solidFill>
                  <a:srgbClr val="525252"/>
                </a:solidFill>
              </a:defRPr>
            </a:lvl1p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0" y="872835"/>
            <a:ext cx="8293101" cy="5070763"/>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フッター プレースホルダー 4"/>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r>
              <a:rPr lang="en-US" altLang="ja-JP"/>
              <a:t>M1-3514</a:t>
            </a:r>
            <a:endParaRPr lang="ja-JP" altLang="en-US"/>
          </a:p>
        </p:txBody>
      </p:sp>
      <p:sp>
        <p:nvSpPr>
          <p:cNvPr id="6" name="スライド番号プレースホルダー 5"/>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412656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終わり">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77BDD1-3A8B-9941-A37C-BCB49F581599}"/>
              </a:ext>
            </a:extLst>
          </p:cNvPr>
          <p:cNvGrpSpPr/>
          <p:nvPr userDrawn="1"/>
        </p:nvGrpSpPr>
        <p:grpSpPr>
          <a:xfrm>
            <a:off x="-5" y="1"/>
            <a:ext cx="3358113" cy="1484783"/>
            <a:chOff x="-5" y="1"/>
            <a:chExt cx="3358113" cy="1484783"/>
          </a:xfrm>
        </p:grpSpPr>
        <p:sp>
          <p:nvSpPr>
            <p:cNvPr id="8" name="Right Triangle 7">
              <a:extLst>
                <a:ext uri="{FF2B5EF4-FFF2-40B4-BE49-F238E27FC236}">
                  <a16:creationId xmlns:a16="http://schemas.microsoft.com/office/drawing/2014/main" id="{24E158BB-328A-7E42-B347-01571F5E91C6}"/>
                </a:ext>
              </a:extLst>
            </p:cNvPr>
            <p:cNvSpPr/>
            <p:nvPr/>
          </p:nvSpPr>
          <p:spPr>
            <a:xfrm rot="5400000">
              <a:off x="396600" y="-39660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E925C866-11E3-2445-82E0-EBED04046604}"/>
                </a:ext>
              </a:extLst>
            </p:cNvPr>
            <p:cNvSpPr/>
            <p:nvPr/>
          </p:nvSpPr>
          <p:spPr>
            <a:xfrm rot="5400000">
              <a:off x="936658" y="-936662"/>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4DBF2B80-F941-8140-BA54-D4077612878B}"/>
                </a:ext>
              </a:extLst>
            </p:cNvPr>
            <p:cNvSpPr/>
            <p:nvPr/>
          </p:nvSpPr>
          <p:spPr>
            <a:xfrm rot="5400000">
              <a:off x="1260698" y="-1260698"/>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6938AF-7537-CE4E-AFE4-B6976ED23403}"/>
              </a:ext>
            </a:extLst>
          </p:cNvPr>
          <p:cNvGrpSpPr/>
          <p:nvPr userDrawn="1"/>
        </p:nvGrpSpPr>
        <p:grpSpPr>
          <a:xfrm>
            <a:off x="8830716" y="5373217"/>
            <a:ext cx="3358113" cy="1484783"/>
            <a:chOff x="8830716" y="5373217"/>
            <a:chExt cx="3358113" cy="1484783"/>
          </a:xfrm>
        </p:grpSpPr>
        <p:sp>
          <p:nvSpPr>
            <p:cNvPr id="12" name="Right Triangle 11">
              <a:extLst>
                <a:ext uri="{FF2B5EF4-FFF2-40B4-BE49-F238E27FC236}">
                  <a16:creationId xmlns:a16="http://schemas.microsoft.com/office/drawing/2014/main" id="{BBA336B7-492D-6143-A54A-05C3E405E2FA}"/>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523FFEFA-C8D6-444F-A461-41EFA9503F1F}"/>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96D6BED8-D427-664B-B342-D9AEB808B6E8}"/>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図 11">
            <a:extLst>
              <a:ext uri="{FF2B5EF4-FFF2-40B4-BE49-F238E27FC236}">
                <a16:creationId xmlns:a16="http://schemas.microsoft.com/office/drawing/2014/main" id="{2A325704-639B-2841-929E-A6C90C531B52}"/>
              </a:ext>
            </a:extLst>
          </p:cNvPr>
          <p:cNvPicPr>
            <a:picLocks noChangeAspect="1"/>
          </p:cNvPicPr>
          <p:nvPr userDrawn="1"/>
        </p:nvPicPr>
        <p:blipFill>
          <a:blip r:embed="rId2"/>
          <a:stretch>
            <a:fillRect/>
          </a:stretch>
        </p:blipFill>
        <p:spPr>
          <a:xfrm>
            <a:off x="5835650" y="5029763"/>
            <a:ext cx="520700" cy="520700"/>
          </a:xfrm>
          <a:prstGeom prst="rect">
            <a:avLst/>
          </a:prstGeom>
        </p:spPr>
      </p:pic>
      <p:sp>
        <p:nvSpPr>
          <p:cNvPr id="2" name="TextBox 1">
            <a:extLst>
              <a:ext uri="{FF2B5EF4-FFF2-40B4-BE49-F238E27FC236}">
                <a16:creationId xmlns:a16="http://schemas.microsoft.com/office/drawing/2014/main" id="{E1B7CBD5-635C-1F4D-9993-C234F297EC3F}"/>
              </a:ext>
            </a:extLst>
          </p:cNvPr>
          <p:cNvSpPr txBox="1"/>
          <p:nvPr userDrawn="1"/>
        </p:nvSpPr>
        <p:spPr>
          <a:xfrm>
            <a:off x="5340825" y="5617237"/>
            <a:ext cx="1510350" cy="246221"/>
          </a:xfrm>
          <a:prstGeom prst="rect">
            <a:avLst/>
          </a:prstGeom>
          <a:noFill/>
        </p:spPr>
        <p:txBody>
          <a:bodyPr wrap="none" rtlCol="0">
            <a:spAutoFit/>
          </a:bodyPr>
          <a:lstStyle/>
          <a:p>
            <a:pPr algn="ctr"/>
            <a:r>
              <a:rPr lang="en-US" sz="1000" err="1">
                <a:solidFill>
                  <a:srgbClr val="535E62"/>
                </a:solidFill>
                <a:latin typeface="Noto Sans CJK JP" panose="020B0500000000000000" pitchFamily="34" charset="-128"/>
                <a:ea typeface="Noto Sans CJK JP" panose="020B0500000000000000" pitchFamily="34" charset="-128"/>
              </a:rPr>
              <a:t>www.compmind.co.jp</a:t>
            </a:r>
            <a:endParaRPr lang="en-US" sz="1000">
              <a:solidFill>
                <a:srgbClr val="535E62"/>
              </a:solidFill>
              <a:latin typeface="Noto Sans CJK JP" panose="020B0500000000000000" pitchFamily="34" charset="-128"/>
              <a:ea typeface="Noto Sans CJK JP" panose="020B0500000000000000" pitchFamily="34" charset="-128"/>
            </a:endParaRPr>
          </a:p>
        </p:txBody>
      </p:sp>
      <p:pic>
        <p:nvPicPr>
          <p:cNvPr id="17" name="Picture 16">
            <a:extLst>
              <a:ext uri="{FF2B5EF4-FFF2-40B4-BE49-F238E27FC236}">
                <a16:creationId xmlns:a16="http://schemas.microsoft.com/office/drawing/2014/main" id="{2BC4F982-4358-7045-8EAA-079E68140B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7359" y="1491269"/>
            <a:ext cx="3117283" cy="1896660"/>
          </a:xfrm>
          <a:prstGeom prst="rect">
            <a:avLst/>
          </a:prstGeom>
        </p:spPr>
      </p:pic>
      <p:pic>
        <p:nvPicPr>
          <p:cNvPr id="19" name="図 18">
            <a:extLst>
              <a:ext uri="{FF2B5EF4-FFF2-40B4-BE49-F238E27FC236}">
                <a16:creationId xmlns:a16="http://schemas.microsoft.com/office/drawing/2014/main" id="{8166CFDA-5768-42DC-9E6C-D2C1AC77429C}"/>
              </a:ext>
            </a:extLst>
          </p:cNvPr>
          <p:cNvPicPr>
            <a:picLocks noChangeAspect="1"/>
          </p:cNvPicPr>
          <p:nvPr userDrawn="1"/>
        </p:nvPicPr>
        <p:blipFill>
          <a:blip r:embed="rId4"/>
          <a:stretch>
            <a:fillRect/>
          </a:stretch>
        </p:blipFill>
        <p:spPr>
          <a:xfrm>
            <a:off x="4728020" y="3656749"/>
            <a:ext cx="2704155" cy="836712"/>
          </a:xfrm>
          <a:prstGeom prst="rect">
            <a:avLst/>
          </a:prstGeom>
        </p:spPr>
      </p:pic>
    </p:spTree>
    <p:extLst>
      <p:ext uri="{BB962C8B-B14F-4D97-AF65-F5344CB8AC3E}">
        <p14:creationId xmlns:p14="http://schemas.microsoft.com/office/powerpoint/2010/main" val="399760441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FD7B7142-1EA8-4167-A99C-C1B488813976}"/>
              </a:ext>
            </a:extLst>
          </p:cNvPr>
          <p:cNvSpPr/>
          <p:nvPr userDrawn="1"/>
        </p:nvSpPr>
        <p:spPr>
          <a:xfrm>
            <a:off x="1" y="478972"/>
            <a:ext cx="12191999" cy="6379028"/>
          </a:xfrm>
          <a:prstGeom prst="rect">
            <a:avLst/>
          </a:prstGeom>
          <a:gradFill>
            <a:gsLst>
              <a:gs pos="50000">
                <a:srgbClr val="00BDFF"/>
              </a:gs>
              <a:gs pos="100000">
                <a:srgbClr val="4C61E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スライド番号プレースホルダー 5"/>
          <p:cNvSpPr>
            <a:spLocks noGrp="1"/>
          </p:cNvSpPr>
          <p:nvPr>
            <p:ph type="sldNum" sz="quarter" idx="12"/>
          </p:nvPr>
        </p:nvSpPr>
        <p:spPr/>
        <p:txBody>
          <a:bodyPr/>
          <a:lstStyle>
            <a:lvl1pPr algn="r">
              <a:defRPr>
                <a:solidFill>
                  <a:schemeClr val="bg1"/>
                </a:solidFill>
                <a:latin typeface="Noto Sans CJK JP" panose="020B0500000000000000" pitchFamily="34" charset="-128"/>
                <a:ea typeface="Noto Sans CJK JP" panose="020B0500000000000000" pitchFamily="34" charset="-128"/>
              </a:defRPr>
            </a:lvl1pPr>
          </a:lstStyle>
          <a:p>
            <a:fld id="{58559E05-BCEC-45BC-9BA0-4ACA84666899}" type="slidenum">
              <a:rPr lang="ja-JP" altLang="en-US" smtClean="0"/>
              <a:pPr/>
              <a:t>‹#›</a:t>
            </a:fld>
            <a:endParaRPr lang="ja-JP" altLang="en-US"/>
          </a:p>
        </p:txBody>
      </p:sp>
      <p:sp>
        <p:nvSpPr>
          <p:cNvPr id="7" name="タイトル 1">
            <a:extLst>
              <a:ext uri="{FF2B5EF4-FFF2-40B4-BE49-F238E27FC236}">
                <a16:creationId xmlns:a16="http://schemas.microsoft.com/office/drawing/2014/main" id="{FE28CB7A-A186-45DA-8E1B-5B6067C3F071}"/>
              </a:ext>
            </a:extLst>
          </p:cNvPr>
          <p:cNvSpPr>
            <a:spLocks noGrp="1"/>
          </p:cNvSpPr>
          <p:nvPr>
            <p:ph type="title"/>
          </p:nvPr>
        </p:nvSpPr>
        <p:spPr>
          <a:xfrm>
            <a:off x="584944" y="3017044"/>
            <a:ext cx="5626386" cy="823912"/>
          </a:xfrm>
        </p:spPr>
        <p:txBody>
          <a:bodyPr/>
          <a:lstStyle>
            <a:lvl1pPr>
              <a:defRPr sz="3200" b="1">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403863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906000" cy="617838"/>
          </a:xfrm>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lvl1pPr algn="r">
              <a:defRPr>
                <a:solidFill>
                  <a:schemeClr val="bg1"/>
                </a:solidFill>
                <a:latin typeface="Noto Sans CJK JP" panose="020B0500000000000000" pitchFamily="34" charset="-128"/>
                <a:ea typeface="Noto Sans CJK JP" panose="020B0500000000000000" pitchFamily="34" charset="-128"/>
              </a:defRPr>
            </a:lvl1pPr>
          </a:lstStyle>
          <a:p>
            <a:fld id="{58559E05-BCEC-45BC-9BA0-4ACA84666899}" type="slidenum">
              <a:rPr lang="ja-JP" altLang="en-US" smtClean="0"/>
              <a:pPr/>
              <a:t>‹#›</a:t>
            </a:fld>
            <a:endParaRPr lang="ja-JP" altLang="en-US"/>
          </a:p>
        </p:txBody>
      </p:sp>
    </p:spTree>
    <p:extLst>
      <p:ext uri="{BB962C8B-B14F-4D97-AF65-F5344CB8AC3E}">
        <p14:creationId xmlns:p14="http://schemas.microsoft.com/office/powerpoint/2010/main" val="59896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693740"/>
            <a:ext cx="10515600" cy="2852737"/>
          </a:xfrm>
        </p:spPr>
        <p:txBody>
          <a:bodyPr anchor="b"/>
          <a:lstStyle>
            <a:lvl1pPr>
              <a:defRPr sz="4799">
                <a:solidFill>
                  <a:srgbClr val="52525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3700276"/>
            <a:ext cx="10515600" cy="1373375"/>
          </a:xfrm>
        </p:spPr>
        <p:txBody>
          <a:bodyPr/>
          <a:lstStyle>
            <a:lvl1pPr marL="0" indent="0">
              <a:buNone/>
              <a:defRPr sz="2400">
                <a:solidFill>
                  <a:srgbClr val="828282"/>
                </a:solidFill>
              </a:defRPr>
            </a:lvl1pPr>
            <a:lvl2pPr marL="457166" indent="0">
              <a:buNone/>
              <a:defRPr sz="2000">
                <a:solidFill>
                  <a:schemeClr val="tx1">
                    <a:tint val="75000"/>
                  </a:schemeClr>
                </a:solidFill>
              </a:defRPr>
            </a:lvl2pPr>
            <a:lvl3pPr marL="914333"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1" indent="0">
              <a:buNone/>
              <a:defRPr sz="1600">
                <a:solidFill>
                  <a:schemeClr val="tx1">
                    <a:tint val="75000"/>
                  </a:schemeClr>
                </a:solidFill>
              </a:defRPr>
            </a:lvl6pPr>
            <a:lvl7pPr marL="2742997" indent="0">
              <a:buNone/>
              <a:defRPr sz="1600">
                <a:solidFill>
                  <a:schemeClr val="tx1">
                    <a:tint val="75000"/>
                  </a:schemeClr>
                </a:solidFill>
              </a:defRPr>
            </a:lvl7pPr>
            <a:lvl8pPr marL="3200163" indent="0">
              <a:buNone/>
              <a:defRPr sz="1600">
                <a:solidFill>
                  <a:schemeClr val="tx1">
                    <a:tint val="75000"/>
                  </a:schemeClr>
                </a:solidFill>
              </a:defRPr>
            </a:lvl8pPr>
            <a:lvl9pPr marL="3657329"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525252"/>
                </a:solidFill>
              </a:defRPr>
            </a:lvl1pPr>
          </a:lstStyle>
          <a:p>
            <a:endParaRPr lang="ja-JP" altLang="en-US"/>
          </a:p>
        </p:txBody>
      </p:sp>
      <p:sp>
        <p:nvSpPr>
          <p:cNvPr id="6" name="スライド番号プレースホルダー 5"/>
          <p:cNvSpPr>
            <a:spLocks noGrp="1"/>
          </p:cNvSpPr>
          <p:nvPr>
            <p:ph type="sldNum" sz="quarter" idx="12"/>
          </p:nvPr>
        </p:nvSpPr>
        <p:spPr/>
        <p:txBody>
          <a:bodyPr/>
          <a:lstStyle>
            <a:lvl1pPr algn="r">
              <a:defRPr>
                <a:solidFill>
                  <a:schemeClr val="bg1">
                    <a:lumMod val="95000"/>
                  </a:schemeClr>
                </a:solidFill>
              </a:defRPr>
            </a:lvl1pPr>
          </a:lstStyle>
          <a:p>
            <a:fld id="{58559E05-BCEC-45BC-9BA0-4ACA84666899}" type="slidenum">
              <a:rPr lang="ja-JP" altLang="en-US" smtClean="0"/>
              <a:pPr/>
              <a:t>‹#›</a:t>
            </a:fld>
            <a:endParaRPr lang="ja-JP" altLang="en-US"/>
          </a:p>
        </p:txBody>
      </p:sp>
    </p:spTree>
    <p:extLst>
      <p:ext uri="{BB962C8B-B14F-4D97-AF65-F5344CB8AC3E}">
        <p14:creationId xmlns:p14="http://schemas.microsoft.com/office/powerpoint/2010/main" val="410757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355599" y="1019176"/>
            <a:ext cx="5384801" cy="4525963"/>
          </a:xfrm>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943599" y="1019176"/>
            <a:ext cx="5384801" cy="4525963"/>
          </a:xfrm>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6096000" y="13038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r>
              <a:rPr lang="en-US" altLang="ja-JP"/>
              <a:t>M1-3514</a:t>
            </a:r>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87900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7" y="866777"/>
            <a:ext cx="10515600" cy="823912"/>
          </a:xfrm>
        </p:spPr>
        <p:txBody>
          <a:bodyPr/>
          <a:lstStyle>
            <a:lvl1pPr>
              <a:defRPr>
                <a:solidFill>
                  <a:srgbClr val="52525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40318" y="1681163"/>
            <a:ext cx="5158316" cy="823912"/>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31" indent="0">
              <a:buNone/>
              <a:defRPr sz="1600" b="1"/>
            </a:lvl6pPr>
            <a:lvl7pPr marL="2742997" indent="0">
              <a:buNone/>
              <a:defRPr sz="1600" b="1"/>
            </a:lvl7pPr>
            <a:lvl8pPr marL="3200163" indent="0">
              <a:buNone/>
              <a:defRPr sz="1600" b="1"/>
            </a:lvl8pPr>
            <a:lvl9pPr marL="3657329"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40318" y="2505076"/>
            <a:ext cx="5158316"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717" cy="823912"/>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31" indent="0">
              <a:buNone/>
              <a:defRPr sz="1600" b="1"/>
            </a:lvl6pPr>
            <a:lvl7pPr marL="2742997" indent="0">
              <a:buNone/>
              <a:defRPr sz="1600" b="1"/>
            </a:lvl7pPr>
            <a:lvl8pPr marL="3200163" indent="0">
              <a:buNone/>
              <a:defRPr sz="1600" b="1"/>
            </a:lvl8pPr>
            <a:lvl9pPr marL="3657329"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6"/>
            <a:ext cx="518371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66438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4" name="フッター プレースホルダー 3"/>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r>
              <a:rPr lang="en-US" altLang="ja-JP"/>
              <a:t>M1-3514</a:t>
            </a:r>
            <a:endParaRPr lang="ja-JP" altLang="en-US"/>
          </a:p>
        </p:txBody>
      </p:sp>
      <p:sp>
        <p:nvSpPr>
          <p:cNvPr id="5" name="スライド番号プレースホルダー 4"/>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3652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3" name="フッター プレースホルダー 2"/>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r>
              <a:rPr lang="en-US" altLang="ja-JP"/>
              <a:t>M1-3514</a:t>
            </a:r>
            <a:endParaRPr lang="ja-JP" altLang="en-US"/>
          </a:p>
        </p:txBody>
      </p:sp>
      <p:sp>
        <p:nvSpPr>
          <p:cNvPr id="4" name="スライド番号プレースホルダー 3"/>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47587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6083" y="987426"/>
            <a:ext cx="3932767" cy="1600200"/>
          </a:xfrm>
        </p:spPr>
        <p:txBody>
          <a:bodyPr anchor="b"/>
          <a:lstStyle>
            <a:lvl1pPr>
              <a:defRPr sz="3200">
                <a:solidFill>
                  <a:srgbClr val="525252"/>
                </a:solidFill>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718"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6083" y="2587626"/>
            <a:ext cx="3932767" cy="3282948"/>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31" indent="0">
              <a:buNone/>
              <a:defRPr sz="1000"/>
            </a:lvl6pPr>
            <a:lvl7pPr marL="2742997" indent="0">
              <a:buNone/>
              <a:defRPr sz="1000"/>
            </a:lvl7pPr>
            <a:lvl8pPr marL="3200163" indent="0">
              <a:buNone/>
              <a:defRPr sz="1000"/>
            </a:lvl8pPr>
            <a:lvl9pPr marL="365732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r>
              <a:rPr lang="en-US" altLang="ja-JP"/>
              <a:t>M1-3514</a:t>
            </a:r>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153343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6083" y="987426"/>
            <a:ext cx="3932767" cy="1600200"/>
          </a:xfrm>
        </p:spPr>
        <p:txBody>
          <a:bodyPr anchor="b"/>
          <a:lstStyle>
            <a:lvl1pPr>
              <a:defRPr sz="3200">
                <a:solidFill>
                  <a:srgbClr val="525252"/>
                </a:solidFill>
              </a:defRPr>
            </a:lvl1pPr>
          </a:lstStyle>
          <a:p>
            <a:r>
              <a:rPr kumimoji="1" lang="ja-JP" altLang="en-US"/>
              <a:t>マスター タイトルの書式設定</a:t>
            </a:r>
          </a:p>
        </p:txBody>
      </p:sp>
      <p:sp>
        <p:nvSpPr>
          <p:cNvPr id="3" name="図プレースホルダー 2"/>
          <p:cNvSpPr>
            <a:spLocks noGrp="1"/>
          </p:cNvSpPr>
          <p:nvPr>
            <p:ph type="pic" idx="1"/>
          </p:nvPr>
        </p:nvSpPr>
        <p:spPr>
          <a:xfrm>
            <a:off x="5183718" y="987426"/>
            <a:ext cx="6172199" cy="4873625"/>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31" indent="0">
              <a:buNone/>
              <a:defRPr sz="2000"/>
            </a:lvl6pPr>
            <a:lvl7pPr marL="2742997" indent="0">
              <a:buNone/>
              <a:defRPr sz="2000"/>
            </a:lvl7pPr>
            <a:lvl8pPr marL="3200163" indent="0">
              <a:buNone/>
              <a:defRPr sz="2000"/>
            </a:lvl8pPr>
            <a:lvl9pPr marL="3657329"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836083" y="2587626"/>
            <a:ext cx="3932767" cy="3282948"/>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31" indent="0">
              <a:buNone/>
              <a:defRPr sz="1000"/>
            </a:lvl6pPr>
            <a:lvl7pPr marL="2742997" indent="0">
              <a:buNone/>
              <a:defRPr sz="1000"/>
            </a:lvl7pPr>
            <a:lvl8pPr marL="3200163" indent="0">
              <a:buNone/>
              <a:defRPr sz="1000"/>
            </a:lvl8pPr>
            <a:lvl9pPr marL="365732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r>
              <a:rPr lang="en-US" altLang="ja-JP"/>
              <a:t>M1-3514</a:t>
            </a:r>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6044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77121C-43A4-464D-A003-9231D97CD753}"/>
              </a:ext>
            </a:extLst>
          </p:cNvPr>
          <p:cNvSpPr/>
          <p:nvPr userDrawn="1"/>
        </p:nvSpPr>
        <p:spPr>
          <a:xfrm>
            <a:off x="-1" y="1"/>
            <a:ext cx="12188825" cy="648000"/>
          </a:xfrm>
          <a:prstGeom prst="rect">
            <a:avLst/>
          </a:prstGeom>
          <a:gradFill>
            <a:gsLst>
              <a:gs pos="50000">
                <a:srgbClr val="00BDFF"/>
              </a:gs>
              <a:gs pos="100000">
                <a:srgbClr val="4C61E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8DEA0B-2BF5-BB40-A4E3-155449D05369}"/>
              </a:ext>
            </a:extLst>
          </p:cNvPr>
          <p:cNvGrpSpPr/>
          <p:nvPr userDrawn="1"/>
        </p:nvGrpSpPr>
        <p:grpSpPr>
          <a:xfrm>
            <a:off x="8830716" y="5373217"/>
            <a:ext cx="3358113" cy="1484783"/>
            <a:chOff x="8830716" y="5373217"/>
            <a:chExt cx="3358113" cy="1484783"/>
          </a:xfrm>
        </p:grpSpPr>
        <p:sp>
          <p:nvSpPr>
            <p:cNvPr id="18" name="Right Triangle 17">
              <a:extLst>
                <a:ext uri="{FF2B5EF4-FFF2-40B4-BE49-F238E27FC236}">
                  <a16:creationId xmlns:a16="http://schemas.microsoft.com/office/drawing/2014/main" id="{6F39F408-F41D-8649-978D-5B33B2A4D3C0}"/>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0F6826A8-2135-BA4A-87E2-7EEC2433A8D4}"/>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ACAD28DC-8482-794E-8EEE-2878D372727A}"/>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タイトル プレースホルダー 2"/>
          <p:cNvSpPr txBox="1">
            <a:spLocks noGrp="1"/>
          </p:cNvSpPr>
          <p:nvPr>
            <p:ph type="title"/>
          </p:nvPr>
        </p:nvSpPr>
        <p:spPr>
          <a:xfrm>
            <a:off x="138546" y="-1"/>
            <a:ext cx="9772292" cy="648001"/>
          </a:xfrm>
          <a:prstGeom prst="rect">
            <a:avLst/>
          </a:prstGeom>
          <a:noFill/>
          <a:ln>
            <a:noFill/>
          </a:ln>
        </p:spPr>
        <p:txBody>
          <a:bodyPr vert="horz" lIns="90000" tIns="46800" rIns="90000" bIns="46800" anchor="ctr" anchorCtr="0" compatLnSpc="1"/>
          <a:lstStyle/>
          <a:p>
            <a:endParaRPr lang="en-US" altLang="ja-JP"/>
          </a:p>
        </p:txBody>
      </p:sp>
      <p:sp>
        <p:nvSpPr>
          <p:cNvPr id="4" name="テキスト プレースホルダー 3"/>
          <p:cNvSpPr txBox="1">
            <a:spLocks noGrp="1"/>
          </p:cNvSpPr>
          <p:nvPr>
            <p:ph type="body" idx="1"/>
          </p:nvPr>
        </p:nvSpPr>
        <p:spPr>
          <a:xfrm>
            <a:off x="355680" y="1019159"/>
            <a:ext cx="10972800" cy="4525920"/>
          </a:xfrm>
          <a:prstGeom prst="rect">
            <a:avLst/>
          </a:prstGeom>
          <a:noFill/>
          <a:ln>
            <a:noFill/>
          </a:ln>
        </p:spPr>
        <p:txBody>
          <a:bodyPr vert="horz" lIns="90000" tIns="46800" rIns="90000" bIns="46800" anchor="t" anchorCtr="0" compatLnSpc="1">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7" name="スライド番号プレースホルダー 6"/>
          <p:cNvSpPr txBox="1">
            <a:spLocks noGrp="1"/>
          </p:cNvSpPr>
          <p:nvPr>
            <p:ph type="sldNum" sz="quarter" idx="4"/>
          </p:nvPr>
        </p:nvSpPr>
        <p:spPr>
          <a:xfrm>
            <a:off x="8968670" y="6410961"/>
            <a:ext cx="2844480" cy="244440"/>
          </a:xfrm>
          <a:prstGeom prst="rect">
            <a:avLst/>
          </a:prstGeom>
          <a:noFill/>
          <a:ln>
            <a:noFill/>
          </a:ln>
        </p:spPr>
        <p:txBody>
          <a:bodyPr vert="horz" wrap="square" lIns="90000" tIns="46800" rIns="90000" bIns="46800" anchor="t" anchorCtr="0" compatLnSpc="1">
            <a:noAutofit/>
          </a:bodyPr>
          <a:lstStyle>
            <a:lvl1pPr marL="0" marR="0" lvl="0" indent="0" algn="r" rtl="0" hangingPunct="0">
              <a:lnSpc>
                <a:spcPct val="100000"/>
              </a:lnSpc>
              <a:spcBef>
                <a:spcPts val="0"/>
              </a:spcBef>
              <a:spcAft>
                <a:spcPts val="0"/>
              </a:spcAft>
              <a:buNone/>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lang="en-US" sz="1800" b="0" i="0" u="none" strike="noStrike" baseline="0">
                <a:solidFill>
                  <a:schemeClr val="bg1"/>
                </a:solidFill>
                <a:latin typeface="Noto Sans CJK JP" panose="020B0500000000000000" pitchFamily="34" charset="-128"/>
                <a:ea typeface="Noto Sans CJK JP" panose="020B0500000000000000" pitchFamily="34" charset="-128"/>
                <a:cs typeface="Noto Sans CJK JP" panose="020B0500000000000000" pitchFamily="34" charset="-128"/>
              </a:defRPr>
            </a:lvl1pPr>
          </a:lstStyle>
          <a:p>
            <a:fld id="{58559E05-BCEC-45BC-9BA0-4ACA84666899}" type="slidenum">
              <a:rPr lang="ja-JP" altLang="en-US" smtClean="0"/>
              <a:pPr/>
              <a:t>‹#›</a:t>
            </a:fld>
            <a:endParaRPr lang="ja-JP" altLang="en-US"/>
          </a:p>
        </p:txBody>
      </p:sp>
      <p:pic>
        <p:nvPicPr>
          <p:cNvPr id="8" name="Picture 7">
            <a:extLst>
              <a:ext uri="{FF2B5EF4-FFF2-40B4-BE49-F238E27FC236}">
                <a16:creationId xmlns:a16="http://schemas.microsoft.com/office/drawing/2014/main" id="{D5FDFB26-3440-2247-BD1B-7CD297A00C0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071689" y="159900"/>
            <a:ext cx="1933804" cy="317064"/>
          </a:xfrm>
          <a:prstGeom prst="rect">
            <a:avLst/>
          </a:prstGeom>
        </p:spPr>
      </p:pic>
      <p:sp>
        <p:nvSpPr>
          <p:cNvPr id="2" name="フッター プレースホルダー 5">
            <a:extLst>
              <a:ext uri="{FF2B5EF4-FFF2-40B4-BE49-F238E27FC236}">
                <a16:creationId xmlns:a16="http://schemas.microsoft.com/office/drawing/2014/main" id="{8E43C6AB-04E6-BCF4-00E5-10F8439084F0}"/>
              </a:ext>
            </a:extLst>
          </p:cNvPr>
          <p:cNvSpPr>
            <a:spLocks noGrp="1"/>
          </p:cNvSpPr>
          <p:nvPr>
            <p:ph type="ftr" sz="quarter" idx="3"/>
          </p:nvPr>
        </p:nvSpPr>
        <p:spPr>
          <a:xfrm>
            <a:off x="6096000" y="13038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r>
              <a:rPr lang="en-US" altLang="ja-JP"/>
              <a:t>M1-3514</a:t>
            </a:r>
            <a:endParaRPr lang="ja-JP" altLang="en-US"/>
          </a:p>
        </p:txBody>
      </p:sp>
    </p:spTree>
    <p:extLst>
      <p:ext uri="{BB962C8B-B14F-4D97-AF65-F5344CB8AC3E}">
        <p14:creationId xmlns:p14="http://schemas.microsoft.com/office/powerpoint/2010/main" val="3101168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dt="0"/>
  <p:txStyles>
    <p:titleStyle>
      <a:lvl1pPr marL="0" marR="0" indent="0" algn="l" rtl="0" eaLnBrk="1" hangingPunct="1">
        <a:lnSpc>
          <a:spcPct val="100000"/>
        </a:lnSpc>
        <a:spcBef>
          <a:spcPts val="0"/>
        </a:spcBef>
        <a:spcAft>
          <a:spcPts val="0"/>
        </a:spcAft>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kumimoji="1" lang="en-US" altLang="ja-JP" sz="2800" b="0" i="0" u="none" strike="noStrike" cap="none" baseline="0">
          <a:ln>
            <a:noFill/>
          </a:ln>
          <a:solidFill>
            <a:schemeClr val="bg1"/>
          </a:solidFill>
          <a:latin typeface="Noto Sans CJK JP" panose="020B0500000000000000" pitchFamily="34" charset="-128"/>
          <a:ea typeface="Noto Sans CJK JP" panose="020B0500000000000000" pitchFamily="34" charset="-128"/>
        </a:defRPr>
      </a:lvl1pPr>
    </p:titleStyle>
    <p:body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3" rtl="0" eaLnBrk="1" latinLnBrk="0" hangingPunct="1">
        <a:defRPr kumimoji="1" sz="1800" kern="1200">
          <a:solidFill>
            <a:schemeClr val="tx1"/>
          </a:solidFill>
          <a:latin typeface="+mn-lt"/>
          <a:ea typeface="+mn-ea"/>
          <a:cs typeface="+mn-cs"/>
        </a:defRPr>
      </a:lvl1pPr>
      <a:lvl2pPr marL="457166" algn="l" defTabSz="914333" rtl="0" eaLnBrk="1" latinLnBrk="0" hangingPunct="1">
        <a:defRPr kumimoji="1" sz="1800" kern="1200">
          <a:solidFill>
            <a:schemeClr val="tx1"/>
          </a:solidFill>
          <a:latin typeface="+mn-lt"/>
          <a:ea typeface="+mn-ea"/>
          <a:cs typeface="+mn-cs"/>
        </a:defRPr>
      </a:lvl2pPr>
      <a:lvl3pPr marL="914333" algn="l" defTabSz="914333" rtl="0" eaLnBrk="1" latinLnBrk="0" hangingPunct="1">
        <a:defRPr kumimoji="1" sz="1800" kern="1200">
          <a:solidFill>
            <a:schemeClr val="tx1"/>
          </a:solidFill>
          <a:latin typeface="+mn-lt"/>
          <a:ea typeface="+mn-ea"/>
          <a:cs typeface="+mn-cs"/>
        </a:defRPr>
      </a:lvl3pPr>
      <a:lvl4pPr marL="1371498" algn="l" defTabSz="914333" rtl="0" eaLnBrk="1" latinLnBrk="0" hangingPunct="1">
        <a:defRPr kumimoji="1" sz="1800" kern="1200">
          <a:solidFill>
            <a:schemeClr val="tx1"/>
          </a:solidFill>
          <a:latin typeface="+mn-lt"/>
          <a:ea typeface="+mn-ea"/>
          <a:cs typeface="+mn-cs"/>
        </a:defRPr>
      </a:lvl4pPr>
      <a:lvl5pPr marL="1828664" algn="l" defTabSz="914333" rtl="0" eaLnBrk="1" latinLnBrk="0" hangingPunct="1">
        <a:defRPr kumimoji="1" sz="1800" kern="1200">
          <a:solidFill>
            <a:schemeClr val="tx1"/>
          </a:solidFill>
          <a:latin typeface="+mn-lt"/>
          <a:ea typeface="+mn-ea"/>
          <a:cs typeface="+mn-cs"/>
        </a:defRPr>
      </a:lvl5pPr>
      <a:lvl6pPr marL="2285831" algn="l" defTabSz="914333" rtl="0" eaLnBrk="1" latinLnBrk="0" hangingPunct="1">
        <a:defRPr kumimoji="1" sz="1800" kern="1200">
          <a:solidFill>
            <a:schemeClr val="tx1"/>
          </a:solidFill>
          <a:latin typeface="+mn-lt"/>
          <a:ea typeface="+mn-ea"/>
          <a:cs typeface="+mn-cs"/>
        </a:defRPr>
      </a:lvl6pPr>
      <a:lvl7pPr marL="2742997" algn="l" defTabSz="914333" rtl="0" eaLnBrk="1" latinLnBrk="0" hangingPunct="1">
        <a:defRPr kumimoji="1" sz="1800" kern="1200">
          <a:solidFill>
            <a:schemeClr val="tx1"/>
          </a:solidFill>
          <a:latin typeface="+mn-lt"/>
          <a:ea typeface="+mn-ea"/>
          <a:cs typeface="+mn-cs"/>
        </a:defRPr>
      </a:lvl7pPr>
      <a:lvl8pPr marL="3200163" algn="l" defTabSz="914333" rtl="0" eaLnBrk="1" latinLnBrk="0" hangingPunct="1">
        <a:defRPr kumimoji="1" sz="1800" kern="1200">
          <a:solidFill>
            <a:schemeClr val="tx1"/>
          </a:solidFill>
          <a:latin typeface="+mn-lt"/>
          <a:ea typeface="+mn-ea"/>
          <a:cs typeface="+mn-cs"/>
        </a:defRPr>
      </a:lvl8pPr>
      <a:lvl9pPr marL="3657329" algn="l" defTabSz="9143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0ED61-E304-44E2-96BA-E6F6DF45739C}"/>
              </a:ext>
            </a:extLst>
          </p:cNvPr>
          <p:cNvSpPr>
            <a:spLocks noGrp="1"/>
          </p:cNvSpPr>
          <p:nvPr>
            <p:ph type="ctrTitle"/>
          </p:nvPr>
        </p:nvSpPr>
        <p:spPr>
          <a:xfrm>
            <a:off x="1442553" y="2444232"/>
            <a:ext cx="9306894" cy="1433274"/>
          </a:xfrm>
        </p:spPr>
        <p:txBody>
          <a:bodyPr>
            <a:normAutofit/>
          </a:bodyPr>
          <a:lstStyle/>
          <a:p>
            <a:pPr algn="ctr"/>
            <a:r>
              <a:rPr kumimoji="1" lang="ja-JP" altLang="en-US" sz="3200" dirty="0"/>
              <a:t>調査資料</a:t>
            </a:r>
            <a:br>
              <a:rPr kumimoji="1" lang="en-US" altLang="ja-JP" sz="3200" dirty="0"/>
            </a:br>
            <a:r>
              <a:rPr lang="ja-JP" altLang="en-US" sz="3200" dirty="0"/>
              <a:t>㈱コンピューターマインド</a:t>
            </a:r>
            <a:r>
              <a:rPr kumimoji="1" lang="ja-JP" altLang="en-US" sz="3200" dirty="0"/>
              <a:t>　</a:t>
            </a:r>
            <a:r>
              <a:rPr lang="ja-JP" altLang="en-US" sz="3200" dirty="0"/>
              <a:t>竹内晴哉</a:t>
            </a:r>
            <a:endParaRPr kumimoji="1" lang="ja-JP" altLang="en-US" sz="3200" dirty="0"/>
          </a:p>
        </p:txBody>
      </p:sp>
      <p:sp>
        <p:nvSpPr>
          <p:cNvPr id="3" name="字幕 2">
            <a:extLst>
              <a:ext uri="{FF2B5EF4-FFF2-40B4-BE49-F238E27FC236}">
                <a16:creationId xmlns:a16="http://schemas.microsoft.com/office/drawing/2014/main" id="{DBC273EF-8AE8-4D6F-BF9F-D8729F4EF538}"/>
              </a:ext>
            </a:extLst>
          </p:cNvPr>
          <p:cNvSpPr>
            <a:spLocks noGrp="1"/>
          </p:cNvSpPr>
          <p:nvPr>
            <p:ph type="subTitle" idx="1"/>
          </p:nvPr>
        </p:nvSpPr>
        <p:spPr>
          <a:xfrm>
            <a:off x="8965095" y="5119621"/>
            <a:ext cx="2641885" cy="566438"/>
          </a:xfrm>
        </p:spPr>
        <p:txBody>
          <a:bodyPr>
            <a:normAutofit/>
          </a:bodyPr>
          <a:lstStyle/>
          <a:p>
            <a:r>
              <a:rPr kumimoji="1" lang="en-US" altLang="ja-JP" sz="2000" dirty="0">
                <a:solidFill>
                  <a:schemeClr val="tx1"/>
                </a:solidFill>
              </a:rPr>
              <a:t>2023</a:t>
            </a:r>
            <a:r>
              <a:rPr kumimoji="1" lang="ja-JP" altLang="en-US" sz="2000" dirty="0">
                <a:solidFill>
                  <a:schemeClr val="tx1"/>
                </a:solidFill>
              </a:rPr>
              <a:t>年</a:t>
            </a:r>
            <a:r>
              <a:rPr kumimoji="1" lang="en-US" altLang="ja-JP" sz="2000" dirty="0">
                <a:solidFill>
                  <a:schemeClr val="tx1"/>
                </a:solidFill>
              </a:rPr>
              <a:t>3</a:t>
            </a:r>
            <a:r>
              <a:rPr kumimoji="1" lang="ja-JP" altLang="en-US" sz="2000" dirty="0">
                <a:solidFill>
                  <a:schemeClr val="tx1"/>
                </a:solidFill>
              </a:rPr>
              <a:t>月</a:t>
            </a:r>
            <a:r>
              <a:rPr kumimoji="1" lang="en-US" altLang="ja-JP" sz="2000" dirty="0">
                <a:solidFill>
                  <a:schemeClr val="tx1"/>
                </a:solidFill>
              </a:rPr>
              <a:t>2</a:t>
            </a:r>
            <a:r>
              <a:rPr kumimoji="1" lang="ja-JP" altLang="en-US" sz="2000" dirty="0">
                <a:solidFill>
                  <a:schemeClr val="tx1"/>
                </a:solidFill>
              </a:rPr>
              <a:t>日</a:t>
            </a:r>
          </a:p>
        </p:txBody>
      </p:sp>
    </p:spTree>
    <p:extLst>
      <p:ext uri="{BB962C8B-B14F-4D97-AF65-F5344CB8AC3E}">
        <p14:creationId xmlns:p14="http://schemas.microsoft.com/office/powerpoint/2010/main" val="405850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65620-9C6F-DED3-AFD8-DE83E0B39AF6}"/>
              </a:ext>
            </a:extLst>
          </p:cNvPr>
          <p:cNvSpPr>
            <a:spLocks noGrp="1"/>
          </p:cNvSpPr>
          <p:nvPr>
            <p:ph type="title"/>
          </p:nvPr>
        </p:nvSpPr>
        <p:spPr/>
        <p:txBody>
          <a:bodyPr/>
          <a:lstStyle/>
          <a:p>
            <a:r>
              <a:rPr kumimoji="1" lang="en-US" altLang="ja-JP" dirty="0"/>
              <a:t>1</a:t>
            </a:r>
            <a:r>
              <a:rPr kumimoji="1" lang="ja-JP" altLang="en-US" dirty="0"/>
              <a:t>　</a:t>
            </a:r>
            <a:r>
              <a:rPr kumimoji="1" lang="en-US" altLang="ja-JP" dirty="0" err="1"/>
              <a:t>PointNet</a:t>
            </a:r>
            <a:endParaRPr kumimoji="1" lang="ja-JP" altLang="en-US" dirty="0"/>
          </a:p>
        </p:txBody>
      </p:sp>
      <p:sp>
        <p:nvSpPr>
          <p:cNvPr id="3" name="フッター プレースホルダー 2">
            <a:extLst>
              <a:ext uri="{FF2B5EF4-FFF2-40B4-BE49-F238E27FC236}">
                <a16:creationId xmlns:a16="http://schemas.microsoft.com/office/drawing/2014/main" id="{202B29BE-5002-5A30-A0BA-AA5013DA4FFB}"/>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7A699030-2C55-786A-3B32-2AFBE7AE4BD1}"/>
              </a:ext>
            </a:extLst>
          </p:cNvPr>
          <p:cNvSpPr txBox="1"/>
          <p:nvPr/>
        </p:nvSpPr>
        <p:spPr>
          <a:xfrm>
            <a:off x="336885" y="925265"/>
            <a:ext cx="6096000" cy="395365"/>
          </a:xfrm>
          <a:prstGeom prst="rect">
            <a:avLst/>
          </a:prstGeom>
          <a:noFill/>
        </p:spPr>
        <p:txBody>
          <a:bodyPr wrap="square">
            <a:spAutoFit/>
          </a:bodyPr>
          <a:lstStyle/>
          <a:p>
            <a:r>
              <a:rPr kumimoji="1" lang="en-US" altLang="ja-JP" b="1" dirty="0">
                <a:solidFill>
                  <a:schemeClr val="tx1"/>
                </a:solidFill>
              </a:rPr>
              <a:t>Segmentation Network</a:t>
            </a:r>
            <a:r>
              <a:rPr kumimoji="1" lang="ja-JP" altLang="en-US" b="1" dirty="0">
                <a:solidFill>
                  <a:schemeClr val="tx1"/>
                </a:solidFill>
              </a:rPr>
              <a:t>の改良版</a:t>
            </a:r>
            <a:endParaRPr lang="en-US" altLang="ja-JP" b="1" dirty="0"/>
          </a:p>
        </p:txBody>
      </p:sp>
      <p:sp>
        <p:nvSpPr>
          <p:cNvPr id="6" name="テキスト ボックス 5">
            <a:extLst>
              <a:ext uri="{FF2B5EF4-FFF2-40B4-BE49-F238E27FC236}">
                <a16:creationId xmlns:a16="http://schemas.microsoft.com/office/drawing/2014/main" id="{7B6A7A6F-5EF2-4E03-4801-ACC3942C92B2}"/>
              </a:ext>
            </a:extLst>
          </p:cNvPr>
          <p:cNvSpPr txBox="1"/>
          <p:nvPr/>
        </p:nvSpPr>
        <p:spPr>
          <a:xfrm>
            <a:off x="675173" y="1529975"/>
            <a:ext cx="11515424" cy="954107"/>
          </a:xfrm>
          <a:prstGeom prst="rect">
            <a:avLst/>
          </a:prstGeom>
          <a:noFill/>
        </p:spPr>
        <p:txBody>
          <a:bodyPr wrap="square">
            <a:spAutoFit/>
          </a:bodyPr>
          <a:lstStyle/>
          <a:p>
            <a:r>
              <a:rPr lang="ja-JP" altLang="en-US" sz="2800" dirty="0"/>
              <a:t>論文では</a:t>
            </a:r>
            <a:r>
              <a:rPr lang="en-US" altLang="ja-JP" sz="2800" dirty="0"/>
              <a:t>one-hot</a:t>
            </a:r>
            <a:r>
              <a:rPr lang="ja-JP" altLang="en-US" sz="2800" dirty="0"/>
              <a:t> </a:t>
            </a:r>
            <a:r>
              <a:rPr lang="en-US" altLang="ja-JP" sz="2800" dirty="0"/>
              <a:t>vector</a:t>
            </a:r>
            <a:r>
              <a:rPr lang="ja-JP" altLang="en-US" sz="2800" dirty="0"/>
              <a:t> 、</a:t>
            </a:r>
            <a:r>
              <a:rPr lang="en-US" altLang="ja-JP" sz="2800" dirty="0" err="1"/>
              <a:t>skiplink</a:t>
            </a:r>
            <a:r>
              <a:rPr lang="ja-JP" altLang="en-US" sz="2800" dirty="0"/>
              <a:t>を追加した改良バージョンも紹介されている</a:t>
            </a:r>
            <a:endParaRPr lang="en-US" altLang="ja-JP" sz="2800" dirty="0"/>
          </a:p>
        </p:txBody>
      </p:sp>
      <p:pic>
        <p:nvPicPr>
          <p:cNvPr id="8" name="図 7">
            <a:extLst>
              <a:ext uri="{FF2B5EF4-FFF2-40B4-BE49-F238E27FC236}">
                <a16:creationId xmlns:a16="http://schemas.microsoft.com/office/drawing/2014/main" id="{C92C9934-FBD4-1E3D-789D-9D64FF49F3AB}"/>
              </a:ext>
            </a:extLst>
          </p:cNvPr>
          <p:cNvPicPr>
            <a:picLocks noChangeAspect="1"/>
          </p:cNvPicPr>
          <p:nvPr/>
        </p:nvPicPr>
        <p:blipFill>
          <a:blip r:embed="rId2"/>
          <a:stretch>
            <a:fillRect/>
          </a:stretch>
        </p:blipFill>
        <p:spPr>
          <a:xfrm>
            <a:off x="675173" y="2659696"/>
            <a:ext cx="7921992" cy="3209909"/>
          </a:xfrm>
          <a:prstGeom prst="rect">
            <a:avLst/>
          </a:prstGeom>
        </p:spPr>
      </p:pic>
    </p:spTree>
    <p:extLst>
      <p:ext uri="{BB962C8B-B14F-4D97-AF65-F5344CB8AC3E}">
        <p14:creationId xmlns:p14="http://schemas.microsoft.com/office/powerpoint/2010/main" val="291591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9B8AE7-601B-61BC-B5CA-AE7DF15E1B94}"/>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690C4E41-AF8F-C450-D0B6-17150D5392CC}"/>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251FC371-B7A6-6B49-A686-7F3D1D8F8F44}"/>
              </a:ext>
            </a:extLst>
          </p:cNvPr>
          <p:cNvSpPr txBox="1"/>
          <p:nvPr/>
        </p:nvSpPr>
        <p:spPr>
          <a:xfrm>
            <a:off x="417095" y="877138"/>
            <a:ext cx="6096000" cy="395365"/>
          </a:xfrm>
          <a:prstGeom prst="rect">
            <a:avLst/>
          </a:prstGeom>
          <a:noFill/>
        </p:spPr>
        <p:txBody>
          <a:bodyPr wrap="square">
            <a:spAutoFit/>
          </a:bodyPr>
          <a:lstStyle/>
          <a:p>
            <a:r>
              <a:rPr lang="en-US" altLang="ja-JP" b="1" dirty="0" err="1"/>
              <a:t>PointNet</a:t>
            </a:r>
            <a:r>
              <a:rPr lang="en-US" altLang="ja-JP" b="1" dirty="0"/>
              <a:t>++</a:t>
            </a:r>
            <a:r>
              <a:rPr lang="ja-JP" altLang="en-US" b="1" dirty="0"/>
              <a:t>とは</a:t>
            </a:r>
            <a:endParaRPr lang="en-US" altLang="ja-JP" b="1" dirty="0"/>
          </a:p>
        </p:txBody>
      </p:sp>
      <p:sp>
        <p:nvSpPr>
          <p:cNvPr id="6" name="テキスト ボックス 5">
            <a:extLst>
              <a:ext uri="{FF2B5EF4-FFF2-40B4-BE49-F238E27FC236}">
                <a16:creationId xmlns:a16="http://schemas.microsoft.com/office/drawing/2014/main" id="{CDB55520-B7BA-085E-7555-E655646BC810}"/>
              </a:ext>
            </a:extLst>
          </p:cNvPr>
          <p:cNvSpPr txBox="1"/>
          <p:nvPr/>
        </p:nvSpPr>
        <p:spPr>
          <a:xfrm>
            <a:off x="676576" y="1457763"/>
            <a:ext cx="11515424" cy="3539430"/>
          </a:xfrm>
          <a:prstGeom prst="rect">
            <a:avLst/>
          </a:prstGeom>
          <a:noFill/>
        </p:spPr>
        <p:txBody>
          <a:bodyPr wrap="square">
            <a:spAutoFit/>
          </a:bodyPr>
          <a:lstStyle/>
          <a:p>
            <a:r>
              <a:rPr lang="en-US" altLang="ja-JP" sz="2800" dirty="0" err="1"/>
              <a:t>PointNet</a:t>
            </a:r>
            <a:r>
              <a:rPr lang="ja-JP" altLang="en-US" sz="2800" dirty="0"/>
              <a:t>の改良版以下の点で</a:t>
            </a:r>
            <a:r>
              <a:rPr lang="en-US" altLang="ja-JP" sz="2800" dirty="0" err="1"/>
              <a:t>PointNet</a:t>
            </a:r>
            <a:r>
              <a:rPr lang="ja-JP" altLang="en-US" sz="2800" dirty="0"/>
              <a:t>に改良している</a:t>
            </a:r>
            <a:endParaRPr lang="en-US" altLang="ja-JP" sz="2800" dirty="0"/>
          </a:p>
          <a:p>
            <a:r>
              <a:rPr lang="ja-JP" altLang="en-US" sz="2800" dirty="0"/>
              <a:t>・</a:t>
            </a:r>
            <a:r>
              <a:rPr lang="en-US" altLang="ja-JP" sz="2800" dirty="0" err="1"/>
              <a:t>PointNet</a:t>
            </a:r>
            <a:r>
              <a:rPr lang="ja-JP" altLang="en-US" sz="2800" dirty="0"/>
              <a:t>に対して階層的な</a:t>
            </a:r>
            <a:r>
              <a:rPr lang="en-US" altLang="ja-JP" sz="2800" dirty="0"/>
              <a:t>Grouping</a:t>
            </a:r>
            <a:r>
              <a:rPr lang="ja-JP" altLang="en-US" sz="2800" dirty="0"/>
              <a:t>を追加してよりローカルな場所の特徴量を抽出できるようになった</a:t>
            </a:r>
            <a:endParaRPr lang="en-US" altLang="ja-JP" sz="2800" dirty="0"/>
          </a:p>
          <a:p>
            <a:endParaRPr lang="en-US" altLang="ja-JP" sz="2800" dirty="0"/>
          </a:p>
          <a:p>
            <a:r>
              <a:rPr lang="ja-JP" altLang="en-US" sz="2800" dirty="0"/>
              <a:t>・異なる</a:t>
            </a:r>
            <a:r>
              <a:rPr lang="en-US" altLang="ja-JP" sz="2800" dirty="0"/>
              <a:t>scale</a:t>
            </a:r>
            <a:r>
              <a:rPr lang="ja-JP" altLang="en-US" sz="2800" dirty="0"/>
              <a:t>で</a:t>
            </a:r>
            <a:r>
              <a:rPr lang="en-US" altLang="ja-JP" sz="2800" dirty="0"/>
              <a:t>Grouping</a:t>
            </a:r>
            <a:r>
              <a:rPr lang="ja-JP" altLang="en-US" sz="2800" dirty="0"/>
              <a:t>を行うことで、点群の密度がまばらな場合でも対応できるようになった。</a:t>
            </a:r>
            <a:endParaRPr lang="en-US" altLang="ja-JP" sz="2800" dirty="0"/>
          </a:p>
          <a:p>
            <a:r>
              <a:rPr lang="en-US" altLang="ja-JP" sz="2800" dirty="0"/>
              <a:t>(</a:t>
            </a:r>
            <a:r>
              <a:rPr lang="ja-JP" altLang="en-US" sz="2800" dirty="0"/>
              <a:t>様々なカーネルサイズで</a:t>
            </a:r>
            <a:r>
              <a:rPr lang="en-US" altLang="ja-JP" sz="2800" dirty="0"/>
              <a:t>CNN</a:t>
            </a:r>
            <a:r>
              <a:rPr lang="ja-JP" altLang="en-US" sz="2800" dirty="0"/>
              <a:t>するようなもの</a:t>
            </a:r>
            <a:r>
              <a:rPr lang="en-US" altLang="ja-JP" sz="2800" dirty="0"/>
              <a:t>)</a:t>
            </a:r>
          </a:p>
          <a:p>
            <a:endParaRPr lang="en-US" altLang="ja-JP" sz="2800" dirty="0"/>
          </a:p>
        </p:txBody>
      </p:sp>
      <p:pic>
        <p:nvPicPr>
          <p:cNvPr id="8" name="図 7">
            <a:extLst>
              <a:ext uri="{FF2B5EF4-FFF2-40B4-BE49-F238E27FC236}">
                <a16:creationId xmlns:a16="http://schemas.microsoft.com/office/drawing/2014/main" id="{7CFCF2FD-3BFD-4328-D765-32910AD7A6C4}"/>
              </a:ext>
            </a:extLst>
          </p:cNvPr>
          <p:cNvPicPr>
            <a:picLocks noChangeAspect="1"/>
          </p:cNvPicPr>
          <p:nvPr/>
        </p:nvPicPr>
        <p:blipFill>
          <a:blip r:embed="rId2"/>
          <a:stretch>
            <a:fillRect/>
          </a:stretch>
        </p:blipFill>
        <p:spPr>
          <a:xfrm>
            <a:off x="691189" y="4452126"/>
            <a:ext cx="5821906" cy="2405874"/>
          </a:xfrm>
          <a:prstGeom prst="rect">
            <a:avLst/>
          </a:prstGeom>
        </p:spPr>
      </p:pic>
    </p:spTree>
    <p:extLst>
      <p:ext uri="{BB962C8B-B14F-4D97-AF65-F5344CB8AC3E}">
        <p14:creationId xmlns:p14="http://schemas.microsoft.com/office/powerpoint/2010/main" val="40626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C9BB9-0176-EE84-461C-1C988C041667}"/>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04FBAD55-95B7-0E73-2DD9-67303F7845D3}"/>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3E2F50B0-1C0E-047D-8BE1-A409F1A2F172}"/>
              </a:ext>
            </a:extLst>
          </p:cNvPr>
          <p:cNvSpPr txBox="1"/>
          <p:nvPr/>
        </p:nvSpPr>
        <p:spPr>
          <a:xfrm>
            <a:off x="417095" y="877138"/>
            <a:ext cx="6096000" cy="395365"/>
          </a:xfrm>
          <a:prstGeom prst="rect">
            <a:avLst/>
          </a:prstGeom>
          <a:noFill/>
        </p:spPr>
        <p:txBody>
          <a:bodyPr wrap="square">
            <a:spAutoFit/>
          </a:bodyPr>
          <a:lstStyle/>
          <a:p>
            <a:r>
              <a:rPr lang="en-US" altLang="ja-JP" b="1" dirty="0"/>
              <a:t>Set abstraction</a:t>
            </a:r>
            <a:r>
              <a:rPr lang="ja-JP" altLang="en-US" b="1" dirty="0"/>
              <a:t>①</a:t>
            </a:r>
            <a:endParaRPr lang="en-US" altLang="ja-JP" b="1" dirty="0"/>
          </a:p>
        </p:txBody>
      </p:sp>
      <p:pic>
        <p:nvPicPr>
          <p:cNvPr id="7" name="図 6">
            <a:extLst>
              <a:ext uri="{FF2B5EF4-FFF2-40B4-BE49-F238E27FC236}">
                <a16:creationId xmlns:a16="http://schemas.microsoft.com/office/drawing/2014/main" id="{7C67C30A-3878-E623-800F-9C873A235067}"/>
              </a:ext>
            </a:extLst>
          </p:cNvPr>
          <p:cNvPicPr>
            <a:picLocks noChangeAspect="1"/>
          </p:cNvPicPr>
          <p:nvPr/>
        </p:nvPicPr>
        <p:blipFill>
          <a:blip r:embed="rId2"/>
          <a:stretch>
            <a:fillRect/>
          </a:stretch>
        </p:blipFill>
        <p:spPr>
          <a:xfrm>
            <a:off x="6095998" y="1501641"/>
            <a:ext cx="5752251" cy="3784771"/>
          </a:xfrm>
          <a:prstGeom prst="rect">
            <a:avLst/>
          </a:prstGeom>
        </p:spPr>
      </p:pic>
      <p:sp>
        <p:nvSpPr>
          <p:cNvPr id="9" name="テキスト ボックス 8">
            <a:extLst>
              <a:ext uri="{FF2B5EF4-FFF2-40B4-BE49-F238E27FC236}">
                <a16:creationId xmlns:a16="http://schemas.microsoft.com/office/drawing/2014/main" id="{A9ADA4B8-ACFD-A88D-583A-9D35F158F760}"/>
              </a:ext>
            </a:extLst>
          </p:cNvPr>
          <p:cNvSpPr txBox="1"/>
          <p:nvPr/>
        </p:nvSpPr>
        <p:spPr>
          <a:xfrm>
            <a:off x="170630" y="1404221"/>
            <a:ext cx="6096000" cy="4708981"/>
          </a:xfrm>
          <a:prstGeom prst="rect">
            <a:avLst/>
          </a:prstGeom>
          <a:noFill/>
        </p:spPr>
        <p:txBody>
          <a:bodyPr wrap="square">
            <a:spAutoFit/>
          </a:bodyPr>
          <a:lstStyle/>
          <a:p>
            <a:r>
              <a:rPr lang="ja-JP" altLang="en-US" sz="2000" dirty="0"/>
              <a:t>階層的な特徴量抽出のために一つの階層に</a:t>
            </a:r>
            <a:r>
              <a:rPr lang="en-US" altLang="ja-JP" sz="2000" dirty="0" err="1"/>
              <a:t>Setabstraction</a:t>
            </a:r>
            <a:r>
              <a:rPr lang="ja-JP" altLang="en-US" sz="2000" dirty="0"/>
              <a:t>という層がついており、</a:t>
            </a:r>
            <a:endParaRPr lang="en-US" altLang="ja-JP" sz="2000" dirty="0"/>
          </a:p>
          <a:p>
            <a:r>
              <a:rPr lang="en-US" altLang="ja-JP" sz="2000" dirty="0"/>
              <a:t>Set abstraction</a:t>
            </a:r>
            <a:r>
              <a:rPr lang="ja-JP" altLang="en-US" sz="2000" dirty="0"/>
              <a:t>は以下の</a:t>
            </a:r>
            <a:r>
              <a:rPr lang="en-US" altLang="ja-JP" sz="2000" dirty="0"/>
              <a:t>3</a:t>
            </a:r>
            <a:r>
              <a:rPr lang="ja-JP" altLang="en-US" sz="2000" dirty="0"/>
              <a:t>つの層から構成されている</a:t>
            </a:r>
            <a:endParaRPr lang="en-US" altLang="ja-JP" sz="2000" dirty="0"/>
          </a:p>
          <a:p>
            <a:endParaRPr lang="en-US" altLang="ja-JP" sz="2000" dirty="0"/>
          </a:p>
          <a:p>
            <a:r>
              <a:rPr lang="ja-JP" altLang="en-US" sz="2000" dirty="0"/>
              <a:t>・</a:t>
            </a:r>
            <a:r>
              <a:rPr lang="en-US" altLang="ja-JP" sz="2000" dirty="0"/>
              <a:t>Sampling layer</a:t>
            </a:r>
          </a:p>
          <a:p>
            <a:r>
              <a:rPr lang="en-US" altLang="ja-JP" sz="2000" dirty="0"/>
              <a:t>  </a:t>
            </a:r>
            <a:r>
              <a:rPr lang="ja-JP" altLang="en-US" sz="2000" dirty="0"/>
              <a:t>　セントロイドとなる点をいくつか抽出</a:t>
            </a:r>
            <a:endParaRPr lang="en-US" altLang="ja-JP" sz="2000" dirty="0"/>
          </a:p>
          <a:p>
            <a:endParaRPr lang="en-US" altLang="ja-JP" sz="2000" dirty="0"/>
          </a:p>
          <a:p>
            <a:r>
              <a:rPr lang="ja-JP" altLang="en-US" sz="2000" dirty="0"/>
              <a:t>・</a:t>
            </a:r>
            <a:r>
              <a:rPr lang="en-US" altLang="ja-JP" sz="2000" dirty="0"/>
              <a:t>Grouping layer</a:t>
            </a:r>
          </a:p>
          <a:p>
            <a:r>
              <a:rPr lang="ja-JP" altLang="en-US" sz="2000" dirty="0"/>
              <a:t>　　</a:t>
            </a:r>
            <a:r>
              <a:rPr lang="en-US" altLang="ja-JP" sz="2000" dirty="0"/>
              <a:t>Ball query</a:t>
            </a:r>
            <a:r>
              <a:rPr lang="ja-JP" altLang="en-US" sz="2000" dirty="0"/>
              <a:t>を用いてグルーピングを行う。</a:t>
            </a:r>
            <a:endParaRPr lang="en-US" altLang="ja-JP" sz="2000" dirty="0"/>
          </a:p>
          <a:p>
            <a:endParaRPr lang="en-US" altLang="ja-JP" sz="2000" dirty="0"/>
          </a:p>
          <a:p>
            <a:r>
              <a:rPr lang="ja-JP" altLang="en-US" sz="2000" dirty="0"/>
              <a:t>・</a:t>
            </a:r>
            <a:r>
              <a:rPr lang="en-US" altLang="ja-JP" sz="2000" dirty="0" err="1"/>
              <a:t>PointNet</a:t>
            </a:r>
            <a:r>
              <a:rPr lang="en-US" altLang="ja-JP" sz="2000" dirty="0"/>
              <a:t> layer</a:t>
            </a:r>
          </a:p>
          <a:p>
            <a:r>
              <a:rPr lang="ja-JP" altLang="en-US" sz="2000" dirty="0"/>
              <a:t>　　それぞれのグループで特徴量を抽出する</a:t>
            </a:r>
            <a:endParaRPr lang="en-US" altLang="ja-JP" sz="2000" dirty="0"/>
          </a:p>
          <a:p>
            <a:endParaRPr lang="en-US" altLang="ja-JP" sz="2000" dirty="0"/>
          </a:p>
          <a:p>
            <a:endParaRPr lang="en-US" altLang="ja-JP" sz="2000" dirty="0"/>
          </a:p>
          <a:p>
            <a:endParaRPr lang="en-US" altLang="ja-JP" sz="2000" dirty="0"/>
          </a:p>
        </p:txBody>
      </p:sp>
      <p:sp>
        <p:nvSpPr>
          <p:cNvPr id="10" name="フローチャート: 代替処理 9">
            <a:extLst>
              <a:ext uri="{FF2B5EF4-FFF2-40B4-BE49-F238E27FC236}">
                <a16:creationId xmlns:a16="http://schemas.microsoft.com/office/drawing/2014/main" id="{18D527AB-3AD8-DD93-B165-EE20B6E025B5}"/>
              </a:ext>
            </a:extLst>
          </p:cNvPr>
          <p:cNvSpPr/>
          <p:nvPr/>
        </p:nvSpPr>
        <p:spPr>
          <a:xfrm>
            <a:off x="6406304" y="1784104"/>
            <a:ext cx="2288517" cy="3731446"/>
          </a:xfrm>
          <a:prstGeom prst="flowChartAlternate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フローチャート: 代替処理 10">
            <a:extLst>
              <a:ext uri="{FF2B5EF4-FFF2-40B4-BE49-F238E27FC236}">
                <a16:creationId xmlns:a16="http://schemas.microsoft.com/office/drawing/2014/main" id="{4451ADA1-D9C9-13EC-5927-DCBA42F3CB1E}"/>
              </a:ext>
            </a:extLst>
          </p:cNvPr>
          <p:cNvSpPr/>
          <p:nvPr/>
        </p:nvSpPr>
        <p:spPr>
          <a:xfrm>
            <a:off x="8694821" y="1784104"/>
            <a:ext cx="2288517" cy="3731446"/>
          </a:xfrm>
          <a:prstGeom prst="flowChartAlternate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吹き出し: 折線 11">
            <a:extLst>
              <a:ext uri="{FF2B5EF4-FFF2-40B4-BE49-F238E27FC236}">
                <a16:creationId xmlns:a16="http://schemas.microsoft.com/office/drawing/2014/main" id="{02035B28-A79C-F2CE-4D11-049B03B72E1B}"/>
              </a:ext>
            </a:extLst>
          </p:cNvPr>
          <p:cNvSpPr/>
          <p:nvPr/>
        </p:nvSpPr>
        <p:spPr>
          <a:xfrm>
            <a:off x="1680675" y="5515550"/>
            <a:ext cx="4624906" cy="531793"/>
          </a:xfrm>
          <a:prstGeom prst="borderCallout2">
            <a:avLst>
              <a:gd name="adj1" fmla="val 64594"/>
              <a:gd name="adj2" fmla="val 100011"/>
              <a:gd name="adj3" fmla="val 63236"/>
              <a:gd name="adj4" fmla="val 111543"/>
              <a:gd name="adj5" fmla="val 1276"/>
              <a:gd name="adj6" fmla="val 119430"/>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一つの階層に一つの</a:t>
            </a:r>
            <a:r>
              <a:rPr lang="en-US" altLang="ja-JP" sz="2000" dirty="0">
                <a:solidFill>
                  <a:schemeClr val="tx1"/>
                </a:solidFill>
              </a:rPr>
              <a:t>Set abstraction</a:t>
            </a:r>
          </a:p>
        </p:txBody>
      </p:sp>
      <p:sp>
        <p:nvSpPr>
          <p:cNvPr id="13" name="吹き出し: 折線 12">
            <a:extLst>
              <a:ext uri="{FF2B5EF4-FFF2-40B4-BE49-F238E27FC236}">
                <a16:creationId xmlns:a16="http://schemas.microsoft.com/office/drawing/2014/main" id="{B635F2B2-BB68-F8EC-2EA9-151D288B17AE}"/>
              </a:ext>
            </a:extLst>
          </p:cNvPr>
          <p:cNvSpPr/>
          <p:nvPr/>
        </p:nvSpPr>
        <p:spPr>
          <a:xfrm>
            <a:off x="417095" y="6189407"/>
            <a:ext cx="8237821" cy="531793"/>
          </a:xfrm>
          <a:prstGeom prst="borderCallout2">
            <a:avLst>
              <a:gd name="adj1" fmla="val 64594"/>
              <a:gd name="adj2" fmla="val 100011"/>
              <a:gd name="adj3" fmla="val 63236"/>
              <a:gd name="adj4" fmla="val 111543"/>
              <a:gd name="adj5" fmla="val -125422"/>
              <a:gd name="adj6" fmla="val 11498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次の階層では前の階層のセントロイドをさらにグループ分けする</a:t>
            </a:r>
            <a:endParaRPr lang="en-US" altLang="ja-JP" sz="2000" dirty="0">
              <a:solidFill>
                <a:schemeClr val="tx1"/>
              </a:solidFill>
            </a:endParaRPr>
          </a:p>
        </p:txBody>
      </p:sp>
    </p:spTree>
    <p:extLst>
      <p:ext uri="{BB962C8B-B14F-4D97-AF65-F5344CB8AC3E}">
        <p14:creationId xmlns:p14="http://schemas.microsoft.com/office/powerpoint/2010/main" val="3758741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9ED70B-512B-8909-B5FE-D8EC900E0265}"/>
              </a:ext>
            </a:extLst>
          </p:cNvPr>
          <p:cNvSpPr>
            <a:spLocks noGrp="1"/>
          </p:cNvSpPr>
          <p:nvPr>
            <p:ph type="title"/>
          </p:nvPr>
        </p:nvSpPr>
        <p:spPr>
          <a:xfrm>
            <a:off x="256673" y="0"/>
            <a:ext cx="9772292" cy="648001"/>
          </a:xfrm>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961C022A-4146-37D6-EF48-F7C3F5EC1CC7}"/>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4EC5F5C1-FC11-9C47-7150-FE38BF3A7F92}"/>
              </a:ext>
            </a:extLst>
          </p:cNvPr>
          <p:cNvSpPr txBox="1"/>
          <p:nvPr/>
        </p:nvSpPr>
        <p:spPr>
          <a:xfrm>
            <a:off x="256673" y="762569"/>
            <a:ext cx="6914147" cy="395365"/>
          </a:xfrm>
          <a:prstGeom prst="rect">
            <a:avLst/>
          </a:prstGeom>
          <a:noFill/>
        </p:spPr>
        <p:txBody>
          <a:bodyPr wrap="square">
            <a:spAutoFit/>
          </a:bodyPr>
          <a:lstStyle/>
          <a:p>
            <a:r>
              <a:rPr lang="en-US" altLang="ja-JP" b="1" dirty="0"/>
              <a:t>Set abstraction</a:t>
            </a:r>
            <a:r>
              <a:rPr lang="ja-JP" altLang="en-US" b="1" dirty="0"/>
              <a:t>②</a:t>
            </a:r>
            <a:r>
              <a:rPr lang="en-US" altLang="ja-JP" b="1" dirty="0"/>
              <a:t>(Sampling layer</a:t>
            </a:r>
            <a:r>
              <a:rPr lang="ja-JP" altLang="en-US" b="1" dirty="0"/>
              <a:t>　</a:t>
            </a:r>
            <a:r>
              <a:rPr lang="en-US" altLang="ja-JP" b="1" dirty="0"/>
              <a:t>Grouping layer)</a:t>
            </a:r>
          </a:p>
        </p:txBody>
      </p:sp>
      <p:sp>
        <p:nvSpPr>
          <p:cNvPr id="6" name="テキスト ボックス 5">
            <a:extLst>
              <a:ext uri="{FF2B5EF4-FFF2-40B4-BE49-F238E27FC236}">
                <a16:creationId xmlns:a16="http://schemas.microsoft.com/office/drawing/2014/main" id="{680381DF-7AE1-E80A-C33B-8CB3E8587F74}"/>
              </a:ext>
            </a:extLst>
          </p:cNvPr>
          <p:cNvSpPr txBox="1"/>
          <p:nvPr/>
        </p:nvSpPr>
        <p:spPr>
          <a:xfrm>
            <a:off x="256673" y="1179152"/>
            <a:ext cx="11518232" cy="6863417"/>
          </a:xfrm>
          <a:prstGeom prst="rect">
            <a:avLst/>
          </a:prstGeom>
          <a:noFill/>
        </p:spPr>
        <p:txBody>
          <a:bodyPr wrap="square">
            <a:spAutoFit/>
          </a:bodyPr>
          <a:lstStyle/>
          <a:p>
            <a:r>
              <a:rPr lang="en-US" altLang="ja-JP" sz="2000" b="1" dirty="0"/>
              <a:t>Sampling layer</a:t>
            </a:r>
            <a:r>
              <a:rPr lang="ja-JP" altLang="en-US" sz="2000" b="1" dirty="0"/>
              <a:t>　</a:t>
            </a:r>
            <a:endParaRPr lang="en-US" altLang="ja-JP" sz="2000" b="1" dirty="0"/>
          </a:p>
          <a:p>
            <a:endParaRPr lang="en-US" altLang="ja-JP" sz="2000" dirty="0"/>
          </a:p>
          <a:p>
            <a:r>
              <a:rPr lang="en-US" altLang="ja-JP" sz="2000" dirty="0"/>
              <a:t>FPS</a:t>
            </a:r>
            <a:r>
              <a:rPr lang="ja-JP" altLang="en-US" sz="2000" dirty="0"/>
              <a:t>法を用いて、</a:t>
            </a:r>
            <a:r>
              <a:rPr lang="en-US" altLang="ja-JP" sz="2000" dirty="0"/>
              <a:t>N</a:t>
            </a:r>
            <a:r>
              <a:rPr lang="ja-JP" altLang="en-US" sz="2000" dirty="0"/>
              <a:t>個の点群の中から</a:t>
            </a:r>
            <a:r>
              <a:rPr lang="en-US" altLang="ja-JP" sz="2000" dirty="0"/>
              <a:t>N´</a:t>
            </a:r>
            <a:r>
              <a:rPr lang="ja-JP" altLang="en-US" sz="2000" dirty="0"/>
              <a:t>個の代表点を抽出する</a:t>
            </a:r>
            <a:r>
              <a:rPr lang="en-US" altLang="ja-JP" sz="2000" dirty="0"/>
              <a:t>(</a:t>
            </a:r>
            <a:r>
              <a:rPr lang="ja-JP" altLang="en-US" sz="2000" dirty="0"/>
              <a:t>論文だと最初の</a:t>
            </a:r>
            <a:r>
              <a:rPr lang="en-US" altLang="ja-JP" sz="2000" dirty="0"/>
              <a:t>N´</a:t>
            </a:r>
            <a:r>
              <a:rPr lang="ja-JP" altLang="en-US" sz="2000" dirty="0"/>
              <a:t>は</a:t>
            </a:r>
            <a:r>
              <a:rPr lang="en-US" altLang="ja-JP" sz="2000" dirty="0"/>
              <a:t>1024</a:t>
            </a:r>
            <a:r>
              <a:rPr lang="ja-JP" altLang="en-US" sz="2000" dirty="0"/>
              <a:t>くらい</a:t>
            </a:r>
            <a:r>
              <a:rPr lang="en-US" altLang="ja-JP" sz="2000" dirty="0"/>
              <a:t>)</a:t>
            </a:r>
          </a:p>
          <a:p>
            <a:endParaRPr lang="en-US" altLang="ja-JP" sz="2000" dirty="0"/>
          </a:p>
          <a:p>
            <a:r>
              <a:rPr lang="en-US" altLang="ja-JP" sz="2000" dirty="0"/>
              <a:t>FPS</a:t>
            </a:r>
            <a:r>
              <a:rPr lang="ja-JP" altLang="en-US" sz="2000" dirty="0"/>
              <a:t>法とは</a:t>
            </a:r>
            <a:endParaRPr lang="en-US" altLang="ja-JP" sz="2000" dirty="0"/>
          </a:p>
          <a:p>
            <a:r>
              <a:rPr lang="ja-JP" altLang="en-US" sz="2000" dirty="0"/>
              <a:t>　最初にある</a:t>
            </a:r>
            <a:r>
              <a:rPr lang="en-US" altLang="ja-JP" sz="2000" dirty="0"/>
              <a:t>1</a:t>
            </a:r>
            <a:r>
              <a:rPr lang="ja-JP" altLang="en-US" sz="2000" dirty="0"/>
              <a:t>点をランダムに抽出したあとに</a:t>
            </a:r>
            <a:endParaRPr lang="en-US" altLang="ja-JP" sz="2000" dirty="0"/>
          </a:p>
          <a:p>
            <a:r>
              <a:rPr lang="ja-JP" altLang="en-US" sz="2000" dirty="0"/>
              <a:t>　ある点からすべての抽出点の中で一番近い距離を</a:t>
            </a:r>
            <a:r>
              <a:rPr lang="en-US" altLang="ja-JP" sz="2000" dirty="0"/>
              <a:t>d</a:t>
            </a:r>
            <a:r>
              <a:rPr lang="ja-JP" altLang="en-US" sz="2000" dirty="0"/>
              <a:t>としたときに</a:t>
            </a:r>
            <a:endParaRPr lang="en-US" altLang="ja-JP" sz="2000" dirty="0"/>
          </a:p>
          <a:p>
            <a:r>
              <a:rPr lang="ja-JP" altLang="en-US" sz="2000" dirty="0"/>
              <a:t>　一番大きな</a:t>
            </a:r>
            <a:r>
              <a:rPr lang="en-US" altLang="ja-JP" sz="2000" dirty="0"/>
              <a:t>d</a:t>
            </a:r>
            <a:r>
              <a:rPr lang="ja-JP" altLang="en-US" sz="2000" dirty="0"/>
              <a:t>を持つ点を次に抽出するアルゴリズム</a:t>
            </a:r>
            <a:endParaRPr lang="en-US" altLang="ja-JP" sz="2000" dirty="0"/>
          </a:p>
          <a:p>
            <a:r>
              <a:rPr lang="ja-JP" altLang="en-US" sz="2000" dirty="0"/>
              <a:t>　</a:t>
            </a:r>
            <a:r>
              <a:rPr lang="en-US" altLang="ja-JP" sz="2000" dirty="0"/>
              <a:t>random-sampling</a:t>
            </a:r>
            <a:r>
              <a:rPr lang="ja-JP" altLang="en-US" sz="2000" dirty="0"/>
              <a:t>と比較して、点群全体を包括的に抽出することができる。</a:t>
            </a:r>
            <a:endParaRPr lang="en-US" altLang="ja-JP" sz="2000" dirty="0"/>
          </a:p>
          <a:p>
            <a:endParaRPr lang="en-US" altLang="ja-JP" sz="2000" dirty="0"/>
          </a:p>
          <a:p>
            <a:r>
              <a:rPr lang="en-US" altLang="ja-JP" sz="2000" b="1" dirty="0"/>
              <a:t>Grouping layer</a:t>
            </a:r>
            <a:endParaRPr lang="en-US" altLang="ja-JP" sz="2000" dirty="0"/>
          </a:p>
          <a:p>
            <a:r>
              <a:rPr lang="ja-JP" altLang="en-US" sz="2000" dirty="0"/>
              <a:t>　抽出した点から指定した半径以内にある点をすべてグルーピングして地域的な領域を作る</a:t>
            </a:r>
            <a:r>
              <a:rPr lang="en-US" altLang="ja-JP" sz="2000" dirty="0"/>
              <a:t>Ball query  (</a:t>
            </a:r>
            <a:r>
              <a:rPr lang="ja-JP" altLang="en-US" sz="2000" dirty="0"/>
              <a:t>領域が重なることも全然あり得るので</a:t>
            </a:r>
            <a:r>
              <a:rPr lang="en-US" altLang="ja-JP" sz="2000" dirty="0"/>
              <a:t>k</a:t>
            </a:r>
            <a:r>
              <a:rPr lang="ja-JP" altLang="en-US" sz="2000" dirty="0"/>
              <a:t>近傍法とは異なる</a:t>
            </a:r>
            <a:r>
              <a:rPr lang="en-US" altLang="ja-JP" sz="2000" dirty="0"/>
              <a:t>)</a:t>
            </a:r>
          </a:p>
          <a:p>
            <a:endParaRPr lang="en-US" altLang="ja-JP" sz="2000" dirty="0"/>
          </a:p>
          <a:p>
            <a:r>
              <a:rPr lang="en-US" altLang="ja-JP" sz="2000" dirty="0"/>
              <a:t>Input  N×(</a:t>
            </a:r>
            <a:r>
              <a:rPr lang="en-US" altLang="ja-JP" sz="2000" dirty="0" err="1"/>
              <a:t>d+C</a:t>
            </a:r>
            <a:r>
              <a:rPr lang="en-US" altLang="ja-JP" sz="2000" dirty="0"/>
              <a:t>)  </a:t>
            </a:r>
            <a:r>
              <a:rPr lang="ja-JP" altLang="en-US" sz="2000" dirty="0"/>
              <a:t>　→　</a:t>
            </a:r>
            <a:r>
              <a:rPr lang="en-US" altLang="ja-JP" sz="2000" dirty="0"/>
              <a:t>Output  N´×K×(d</a:t>
            </a:r>
            <a:r>
              <a:rPr lang="ja-JP" altLang="en-US" sz="2000" dirty="0"/>
              <a:t>＋</a:t>
            </a:r>
            <a:r>
              <a:rPr lang="en-US" altLang="ja-JP" sz="2000" dirty="0"/>
              <a:t>C)</a:t>
            </a:r>
          </a:p>
          <a:p>
            <a:r>
              <a:rPr lang="en-US" altLang="ja-JP" sz="2000" dirty="0"/>
              <a:t> d</a:t>
            </a:r>
            <a:r>
              <a:rPr lang="ja-JP" altLang="en-US" sz="2000" dirty="0"/>
              <a:t>：空間次元　</a:t>
            </a:r>
            <a:r>
              <a:rPr lang="en-US" altLang="ja-JP" sz="2000" dirty="0"/>
              <a:t>C:RGB</a:t>
            </a:r>
            <a:r>
              <a:rPr lang="ja-JP" altLang="en-US" sz="2000" dirty="0"/>
              <a:t>やデプス、反射強度などの特徴量の次元 </a:t>
            </a:r>
            <a:endParaRPr lang="en-US" altLang="ja-JP" sz="2000" dirty="0"/>
          </a:p>
          <a:p>
            <a:r>
              <a:rPr lang="en-US" altLang="ja-JP" sz="2000" dirty="0"/>
              <a:t> K</a:t>
            </a:r>
            <a:r>
              <a:rPr lang="ja-JP" altLang="en-US" sz="2000" dirty="0"/>
              <a:t>：グループの中の点の個数</a:t>
            </a:r>
            <a:endParaRPr lang="en-US" altLang="ja-JP" sz="2000" dirty="0"/>
          </a:p>
          <a:p>
            <a:r>
              <a:rPr lang="ja-JP" altLang="en-US" sz="2000" dirty="0"/>
              <a:t> </a:t>
            </a:r>
            <a:r>
              <a:rPr lang="en-US" altLang="ja-JP" sz="2000" dirty="0"/>
              <a:t>N</a:t>
            </a:r>
            <a:r>
              <a:rPr lang="ja-JP" altLang="en-US" sz="2000" dirty="0"/>
              <a:t>：元の階層の点の数　</a:t>
            </a:r>
            <a:r>
              <a:rPr lang="en-US" altLang="ja-JP" sz="2000" dirty="0"/>
              <a:t> N´</a:t>
            </a:r>
            <a:r>
              <a:rPr lang="ja-JP" altLang="en-US" sz="2000" dirty="0"/>
              <a:t>：次の階層のセントロイドの数</a:t>
            </a:r>
            <a:r>
              <a:rPr lang="en-US" altLang="ja-JP" sz="2000" dirty="0"/>
              <a:t>(</a:t>
            </a:r>
            <a:r>
              <a:rPr lang="ja-JP" altLang="en-US" sz="2000" dirty="0"/>
              <a:t>領域、グループの個数</a:t>
            </a:r>
            <a:r>
              <a:rPr lang="en-US" altLang="ja-JP" sz="2000" dirty="0"/>
              <a:t>)</a:t>
            </a:r>
          </a:p>
          <a:p>
            <a:endParaRPr lang="en-US" altLang="ja-JP" sz="2000" dirty="0"/>
          </a:p>
          <a:p>
            <a:endParaRPr lang="en-US" altLang="ja-JP" sz="2000" dirty="0"/>
          </a:p>
          <a:p>
            <a:endParaRPr lang="en-US" altLang="ja-JP" sz="2000" dirty="0"/>
          </a:p>
          <a:p>
            <a:endParaRPr lang="en-US" altLang="ja-JP" sz="2000" dirty="0"/>
          </a:p>
        </p:txBody>
      </p:sp>
    </p:spTree>
    <p:extLst>
      <p:ext uri="{BB962C8B-B14F-4D97-AF65-F5344CB8AC3E}">
        <p14:creationId xmlns:p14="http://schemas.microsoft.com/office/powerpoint/2010/main" val="356273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07BB15-85C8-D29A-1369-F498DB9665B2}"/>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37FBB382-5B80-0D03-17FC-2F73A08373A8}"/>
              </a:ext>
            </a:extLst>
          </p:cNvPr>
          <p:cNvSpPr>
            <a:spLocks noGrp="1"/>
          </p:cNvSpPr>
          <p:nvPr>
            <p:ph type="ftr" sz="quarter" idx="11"/>
          </p:nvPr>
        </p:nvSpPr>
        <p:spPr/>
        <p:txBody>
          <a:bodyPr/>
          <a:lstStyle/>
          <a:p>
            <a:r>
              <a:rPr lang="en-US" altLang="ja-JP"/>
              <a:t>M1-3514</a:t>
            </a:r>
            <a:endParaRPr lang="ja-JP" altLang="en-US"/>
          </a:p>
        </p:txBody>
      </p:sp>
      <p:sp>
        <p:nvSpPr>
          <p:cNvPr id="7" name="テキスト ボックス 6">
            <a:extLst>
              <a:ext uri="{FF2B5EF4-FFF2-40B4-BE49-F238E27FC236}">
                <a16:creationId xmlns:a16="http://schemas.microsoft.com/office/drawing/2014/main" id="{5018CB7B-8F8F-95E2-874E-161CDAF9E559}"/>
              </a:ext>
            </a:extLst>
          </p:cNvPr>
          <p:cNvSpPr txBox="1"/>
          <p:nvPr/>
        </p:nvSpPr>
        <p:spPr>
          <a:xfrm>
            <a:off x="138546" y="918038"/>
            <a:ext cx="6096000" cy="395365"/>
          </a:xfrm>
          <a:prstGeom prst="rect">
            <a:avLst/>
          </a:prstGeom>
          <a:noFill/>
        </p:spPr>
        <p:txBody>
          <a:bodyPr wrap="square">
            <a:spAutoFit/>
          </a:bodyPr>
          <a:lstStyle/>
          <a:p>
            <a:r>
              <a:rPr lang="en-US" altLang="ja-JP" b="1" dirty="0"/>
              <a:t>Set abstraction</a:t>
            </a:r>
            <a:r>
              <a:rPr lang="ja-JP" altLang="en-US" b="1" dirty="0"/>
              <a:t>③</a:t>
            </a:r>
            <a:r>
              <a:rPr lang="en-US" altLang="ja-JP" b="1" dirty="0"/>
              <a:t>(</a:t>
            </a:r>
            <a:r>
              <a:rPr lang="en-US" altLang="ja-JP" b="1" dirty="0" err="1"/>
              <a:t>PointNet</a:t>
            </a:r>
            <a:r>
              <a:rPr lang="en-US" altLang="ja-JP" b="1" dirty="0"/>
              <a:t> layer)</a:t>
            </a:r>
          </a:p>
        </p:txBody>
      </p:sp>
      <p:sp>
        <p:nvSpPr>
          <p:cNvPr id="8" name="テキスト ボックス 7">
            <a:extLst>
              <a:ext uri="{FF2B5EF4-FFF2-40B4-BE49-F238E27FC236}">
                <a16:creationId xmlns:a16="http://schemas.microsoft.com/office/drawing/2014/main" id="{0880FCC0-97ED-B963-A0E7-302526FE89FE}"/>
              </a:ext>
            </a:extLst>
          </p:cNvPr>
          <p:cNvSpPr txBox="1"/>
          <p:nvPr/>
        </p:nvSpPr>
        <p:spPr>
          <a:xfrm>
            <a:off x="138546" y="1502688"/>
            <a:ext cx="11141242" cy="5355312"/>
          </a:xfrm>
          <a:prstGeom prst="rect">
            <a:avLst/>
          </a:prstGeom>
          <a:noFill/>
        </p:spPr>
        <p:txBody>
          <a:bodyPr wrap="square">
            <a:spAutoFit/>
          </a:bodyPr>
          <a:lstStyle/>
          <a:p>
            <a:r>
              <a:rPr lang="en-US" altLang="ja-JP" sz="1800" dirty="0"/>
              <a:t> </a:t>
            </a:r>
            <a:r>
              <a:rPr lang="ja-JP" altLang="en-US" sz="2400" dirty="0"/>
              <a:t>　それぞれの分割した領域から地域的な特徴量を抽出する</a:t>
            </a:r>
            <a:endParaRPr lang="en-US" altLang="ja-JP" sz="2400" dirty="0"/>
          </a:p>
          <a:p>
            <a:endParaRPr lang="en-US" altLang="ja-JP" sz="2400" dirty="0"/>
          </a:p>
          <a:p>
            <a:r>
              <a:rPr lang="ja-JP" altLang="en-US" sz="2400" dirty="0"/>
              <a:t>　　</a:t>
            </a:r>
            <a:r>
              <a:rPr lang="en-US" altLang="ja-JP" sz="2400" dirty="0"/>
              <a:t>Input N´×K×(d</a:t>
            </a:r>
            <a:r>
              <a:rPr lang="ja-JP" altLang="en-US" sz="2400" dirty="0"/>
              <a:t>＋</a:t>
            </a:r>
            <a:r>
              <a:rPr lang="en-US" altLang="ja-JP" sz="2400" dirty="0"/>
              <a:t>C)</a:t>
            </a:r>
            <a:r>
              <a:rPr lang="ja-JP" altLang="en-US" sz="2400" dirty="0"/>
              <a:t>　　→　　</a:t>
            </a:r>
            <a:r>
              <a:rPr lang="en-US" altLang="ja-JP" sz="2400" dirty="0"/>
              <a:t>Output   N´× (d</a:t>
            </a:r>
            <a:r>
              <a:rPr lang="ja-JP" altLang="en-US" sz="2400" dirty="0"/>
              <a:t>＋</a:t>
            </a:r>
            <a:r>
              <a:rPr lang="en-US" altLang="ja-JP" sz="2400" dirty="0"/>
              <a:t>C´)</a:t>
            </a:r>
          </a:p>
          <a:p>
            <a:endParaRPr lang="en-US" altLang="ja-JP" sz="2400" dirty="0"/>
          </a:p>
          <a:p>
            <a:r>
              <a:rPr lang="en-US" altLang="ja-JP" sz="2400" dirty="0"/>
              <a:t> d</a:t>
            </a:r>
            <a:r>
              <a:rPr lang="ja-JP" altLang="en-US" sz="2400" dirty="0"/>
              <a:t>：空間次元　</a:t>
            </a:r>
            <a:endParaRPr lang="en-US" altLang="ja-JP" sz="2400" dirty="0"/>
          </a:p>
          <a:p>
            <a:r>
              <a:rPr lang="en-US" altLang="ja-JP" sz="2400" dirty="0"/>
              <a:t> C:RGB</a:t>
            </a:r>
            <a:r>
              <a:rPr lang="ja-JP" altLang="en-US" sz="2400" dirty="0"/>
              <a:t>やデプス、反射強度などの特徴量の次元 </a:t>
            </a:r>
            <a:endParaRPr lang="en-US" altLang="ja-JP" sz="2400" dirty="0"/>
          </a:p>
          <a:p>
            <a:r>
              <a:rPr lang="en-US" altLang="ja-JP" sz="2400" dirty="0"/>
              <a:t> K</a:t>
            </a:r>
            <a:r>
              <a:rPr lang="ja-JP" altLang="en-US" sz="2400" dirty="0"/>
              <a:t>：グループの中の点の個数</a:t>
            </a:r>
            <a:endParaRPr lang="en-US" altLang="ja-JP" sz="2400" dirty="0"/>
          </a:p>
          <a:p>
            <a:r>
              <a:rPr lang="en-US" altLang="ja-JP" sz="2400" dirty="0"/>
              <a:t>N´:</a:t>
            </a:r>
            <a:r>
              <a:rPr lang="ja-JP" altLang="en-US" sz="2400" dirty="0"/>
              <a:t>領域の数</a:t>
            </a:r>
            <a:endParaRPr lang="en-US" altLang="ja-JP" sz="2400" dirty="0"/>
          </a:p>
          <a:p>
            <a:r>
              <a:rPr lang="en-US" altLang="ja-JP" sz="2400" dirty="0"/>
              <a:t>C´</a:t>
            </a:r>
            <a:r>
              <a:rPr lang="ja-JP" altLang="en-US" sz="2400" dirty="0"/>
              <a:t>：地域的特徴量ベクトルの次元</a:t>
            </a:r>
            <a:endParaRPr lang="en-US" altLang="ja-JP" sz="2400" dirty="0"/>
          </a:p>
          <a:p>
            <a:endParaRPr lang="en-US" altLang="ja-JP" sz="2400" dirty="0"/>
          </a:p>
          <a:p>
            <a:r>
              <a:rPr lang="ja-JP" altLang="en-US" sz="2400" dirty="0"/>
              <a:t>この時すべての点の座標はセントロイドからの相対座標に変換される</a:t>
            </a:r>
            <a:endParaRPr lang="en-US" altLang="ja-JP" sz="2400" dirty="0"/>
          </a:p>
          <a:p>
            <a:endParaRPr lang="en-US" altLang="ja-JP" sz="2400" dirty="0"/>
          </a:p>
          <a:p>
            <a:endParaRPr lang="en-US" altLang="ja-JP" sz="1800" dirty="0"/>
          </a:p>
          <a:p>
            <a:endParaRPr lang="en-US" altLang="ja-JP" sz="1800" dirty="0"/>
          </a:p>
          <a:p>
            <a:r>
              <a:rPr lang="ja-JP" altLang="en-US" sz="1800" dirty="0"/>
              <a:t>　</a:t>
            </a:r>
            <a:endParaRPr lang="en-US" altLang="ja-JP" sz="1800" dirty="0"/>
          </a:p>
        </p:txBody>
      </p:sp>
      <p:pic>
        <p:nvPicPr>
          <p:cNvPr id="14" name="図 13">
            <a:extLst>
              <a:ext uri="{FF2B5EF4-FFF2-40B4-BE49-F238E27FC236}">
                <a16:creationId xmlns:a16="http://schemas.microsoft.com/office/drawing/2014/main" id="{9A4B063F-1C1B-118E-6902-2712589ECB60}"/>
              </a:ext>
            </a:extLst>
          </p:cNvPr>
          <p:cNvPicPr>
            <a:picLocks noChangeAspect="1"/>
          </p:cNvPicPr>
          <p:nvPr/>
        </p:nvPicPr>
        <p:blipFill>
          <a:blip r:embed="rId2"/>
          <a:stretch>
            <a:fillRect/>
          </a:stretch>
        </p:blipFill>
        <p:spPr>
          <a:xfrm>
            <a:off x="268955" y="5655794"/>
            <a:ext cx="9953625" cy="638175"/>
          </a:xfrm>
          <a:prstGeom prst="rect">
            <a:avLst/>
          </a:prstGeom>
        </p:spPr>
      </p:pic>
    </p:spTree>
    <p:extLst>
      <p:ext uri="{BB962C8B-B14F-4D97-AF65-F5344CB8AC3E}">
        <p14:creationId xmlns:p14="http://schemas.microsoft.com/office/powerpoint/2010/main" val="355660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B9451A-C010-22C1-D3DE-ED8CD552DB0A}"/>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26CAAF51-6B50-7665-F6D0-6A9BF697C441}"/>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00776213-F867-F7AA-92E5-F537008B81E9}"/>
              </a:ext>
            </a:extLst>
          </p:cNvPr>
          <p:cNvSpPr txBox="1"/>
          <p:nvPr/>
        </p:nvSpPr>
        <p:spPr>
          <a:xfrm>
            <a:off x="347093" y="885954"/>
            <a:ext cx="7679463" cy="395365"/>
          </a:xfrm>
          <a:prstGeom prst="rect">
            <a:avLst/>
          </a:prstGeom>
          <a:noFill/>
        </p:spPr>
        <p:txBody>
          <a:bodyPr wrap="square">
            <a:spAutoFit/>
          </a:bodyPr>
          <a:lstStyle/>
          <a:p>
            <a:r>
              <a:rPr lang="en-US" altLang="ja-JP" b="1" dirty="0"/>
              <a:t>Set abstraction</a:t>
            </a:r>
            <a:r>
              <a:rPr lang="ja-JP" altLang="en-US" b="1" dirty="0"/>
              <a:t>④</a:t>
            </a:r>
            <a:r>
              <a:rPr lang="en-US" altLang="ja-JP" b="1" dirty="0"/>
              <a:t>(</a:t>
            </a:r>
            <a:r>
              <a:rPr lang="ja-JP" altLang="en-US" b="1" dirty="0"/>
              <a:t>密度がまばらな点群へのアプローチ</a:t>
            </a:r>
            <a:r>
              <a:rPr lang="en-US" altLang="ja-JP" b="1" dirty="0"/>
              <a:t>)</a:t>
            </a:r>
          </a:p>
        </p:txBody>
      </p:sp>
      <p:sp>
        <p:nvSpPr>
          <p:cNvPr id="5" name="テキスト ボックス 4">
            <a:extLst>
              <a:ext uri="{FF2B5EF4-FFF2-40B4-BE49-F238E27FC236}">
                <a16:creationId xmlns:a16="http://schemas.microsoft.com/office/drawing/2014/main" id="{0C7EFBFA-D3D9-8D40-EAF7-A2FB173CCF92}"/>
              </a:ext>
            </a:extLst>
          </p:cNvPr>
          <p:cNvSpPr txBox="1"/>
          <p:nvPr/>
        </p:nvSpPr>
        <p:spPr>
          <a:xfrm>
            <a:off x="347094" y="1281319"/>
            <a:ext cx="11141242" cy="6832640"/>
          </a:xfrm>
          <a:prstGeom prst="rect">
            <a:avLst/>
          </a:prstGeom>
          <a:noFill/>
        </p:spPr>
        <p:txBody>
          <a:bodyPr wrap="square">
            <a:spAutoFit/>
          </a:bodyPr>
          <a:lstStyle/>
          <a:p>
            <a:r>
              <a:rPr lang="en-US" altLang="ja-JP" sz="1800" dirty="0"/>
              <a:t> </a:t>
            </a:r>
            <a:r>
              <a:rPr lang="ja-JP" altLang="en-US" sz="2400" dirty="0"/>
              <a:t>　点群の密度がまばらであることはよくあることなので、</a:t>
            </a:r>
            <a:r>
              <a:rPr lang="en-US" altLang="ja-JP" sz="2400" dirty="0" err="1"/>
              <a:t>PointNet</a:t>
            </a:r>
            <a:r>
              <a:rPr lang="ja-JP" altLang="en-US" sz="2400" dirty="0"/>
              <a:t>＋＋では密度がまばらでも様々なスケールで特徴量を抽出する方法が</a:t>
            </a:r>
            <a:r>
              <a:rPr lang="en-US" altLang="ja-JP" sz="2400" dirty="0"/>
              <a:t>2</a:t>
            </a:r>
            <a:r>
              <a:rPr lang="ja-JP" altLang="en-US" sz="2400" dirty="0"/>
              <a:t>つ紹介されている</a:t>
            </a:r>
            <a:endParaRPr lang="en-US" altLang="ja-JP" sz="2400" dirty="0"/>
          </a:p>
          <a:p>
            <a:endParaRPr lang="en-US" altLang="ja-JP" sz="2400" dirty="0"/>
          </a:p>
          <a:p>
            <a:r>
              <a:rPr lang="ja-JP" altLang="en-US" sz="2400" dirty="0"/>
              <a:t>・</a:t>
            </a:r>
            <a:r>
              <a:rPr lang="en-US" altLang="ja-JP" sz="2400" dirty="0"/>
              <a:t>Multi-scale grouping (MSG)</a:t>
            </a:r>
            <a:r>
              <a:rPr lang="ja-JP" altLang="en-US" sz="2400" dirty="0"/>
              <a:t>法（左図）</a:t>
            </a:r>
            <a:endParaRPr lang="en-US" altLang="ja-JP" sz="2400" dirty="0"/>
          </a:p>
          <a:p>
            <a:r>
              <a:rPr lang="ja-JP" altLang="en-US" sz="2400" dirty="0"/>
              <a:t>　</a:t>
            </a:r>
            <a:r>
              <a:rPr lang="en-US" altLang="ja-JP" sz="2400" dirty="0"/>
              <a:t>Grouping layer</a:t>
            </a:r>
            <a:r>
              <a:rPr lang="ja-JP" altLang="en-US" sz="2400" dirty="0"/>
              <a:t>で様々な半径を用いて</a:t>
            </a:r>
            <a:r>
              <a:rPr lang="en-US" altLang="ja-JP" sz="2400" dirty="0"/>
              <a:t>grouping</a:t>
            </a:r>
            <a:r>
              <a:rPr lang="ja-JP" altLang="en-US" sz="2400" dirty="0"/>
              <a:t>を行う。</a:t>
            </a:r>
            <a:endParaRPr lang="en-US" altLang="ja-JP" sz="2400" dirty="0"/>
          </a:p>
          <a:p>
            <a:r>
              <a:rPr lang="ja-JP" altLang="en-US" sz="2400" dirty="0"/>
              <a:t>　計算コストが高い</a:t>
            </a:r>
            <a:endParaRPr lang="en-US" altLang="ja-JP" sz="2400" dirty="0"/>
          </a:p>
          <a:p>
            <a:endParaRPr lang="en-US" altLang="ja-JP" sz="2400" dirty="0"/>
          </a:p>
          <a:p>
            <a:r>
              <a:rPr lang="ja-JP" altLang="en-US" sz="2400" dirty="0"/>
              <a:t>・</a:t>
            </a:r>
            <a:r>
              <a:rPr lang="en-US" altLang="ja-JP" sz="2400" dirty="0"/>
              <a:t>Multi-resolution grouping (MRG)</a:t>
            </a:r>
            <a:r>
              <a:rPr lang="ja-JP" altLang="en-US" sz="2400" dirty="0"/>
              <a:t> （右図）</a:t>
            </a:r>
            <a:endParaRPr lang="en-US" altLang="ja-JP" sz="2400" dirty="0"/>
          </a:p>
          <a:p>
            <a:r>
              <a:rPr lang="ja-JP" altLang="en-US" sz="2400" dirty="0"/>
              <a:t>　ある</a:t>
            </a:r>
            <a:r>
              <a:rPr lang="en-US" altLang="ja-JP" sz="2000" dirty="0"/>
              <a:t>Li</a:t>
            </a:r>
            <a:r>
              <a:rPr lang="ja-JP" altLang="en-US" sz="2000" dirty="0"/>
              <a:t>レベルの</a:t>
            </a:r>
            <a:r>
              <a:rPr lang="ja-JP" altLang="en-US" sz="2400" dirty="0"/>
              <a:t>階層のグループがあったときに以下の二つの</a:t>
            </a:r>
            <a:endParaRPr lang="en-US" altLang="ja-JP" sz="2400" dirty="0"/>
          </a:p>
          <a:p>
            <a:r>
              <a:rPr lang="ja-JP" altLang="en-US" sz="2400" dirty="0"/>
              <a:t>　特徴量を組み合わせて、新しい特徴量を組み合わせる</a:t>
            </a:r>
            <a:endParaRPr lang="en-US" altLang="ja-JP" sz="2400" dirty="0"/>
          </a:p>
          <a:p>
            <a:r>
              <a:rPr lang="ja-JP" altLang="en-US" sz="2400" dirty="0"/>
              <a:t>　計算コストは低い</a:t>
            </a:r>
            <a:endParaRPr lang="en-US" altLang="ja-JP" sz="2400" dirty="0"/>
          </a:p>
          <a:p>
            <a:endParaRPr lang="en-US" altLang="ja-JP" sz="2400" dirty="0"/>
          </a:p>
          <a:p>
            <a:r>
              <a:rPr lang="ja-JP" altLang="en-US" sz="2400" dirty="0"/>
              <a:t>①そのグループに属する下の</a:t>
            </a:r>
            <a:r>
              <a:rPr lang="en-US" altLang="ja-JP" sz="2400" dirty="0"/>
              <a:t>Li−1</a:t>
            </a:r>
            <a:r>
              <a:rPr lang="ja-JP" altLang="en-US" sz="2400" dirty="0"/>
              <a:t>レベル階層</a:t>
            </a:r>
            <a:r>
              <a:rPr lang="ja-JP" altLang="en-US" sz="2000" dirty="0"/>
              <a:t>の</a:t>
            </a:r>
            <a:r>
              <a:rPr lang="ja-JP" altLang="en-US" sz="2400" dirty="0"/>
              <a:t>グループの特徴量の集約</a:t>
            </a:r>
            <a:endParaRPr lang="en-US" altLang="ja-JP" sz="2400" dirty="0"/>
          </a:p>
          <a:p>
            <a:r>
              <a:rPr lang="ja-JP" altLang="en-US" sz="2400" dirty="0"/>
              <a:t>②そのグループに属するすべての点群をから抽出した特徴量</a:t>
            </a:r>
            <a:endParaRPr lang="en-US" altLang="ja-JP" sz="2400" dirty="0"/>
          </a:p>
          <a:p>
            <a:endParaRPr lang="en-US" altLang="ja-JP" sz="2400" dirty="0"/>
          </a:p>
          <a:p>
            <a:endParaRPr lang="en-US" altLang="ja-JP" sz="2400" dirty="0"/>
          </a:p>
          <a:p>
            <a:endParaRPr lang="en-US" altLang="ja-JP" sz="1800" dirty="0"/>
          </a:p>
          <a:p>
            <a:endParaRPr lang="en-US" altLang="ja-JP" sz="1800" dirty="0"/>
          </a:p>
          <a:p>
            <a:r>
              <a:rPr lang="ja-JP" altLang="en-US" sz="1800" dirty="0"/>
              <a:t>　</a:t>
            </a:r>
            <a:endParaRPr lang="en-US" altLang="ja-JP" sz="1800" dirty="0"/>
          </a:p>
        </p:txBody>
      </p:sp>
      <p:pic>
        <p:nvPicPr>
          <p:cNvPr id="7" name="図 6">
            <a:extLst>
              <a:ext uri="{FF2B5EF4-FFF2-40B4-BE49-F238E27FC236}">
                <a16:creationId xmlns:a16="http://schemas.microsoft.com/office/drawing/2014/main" id="{4D9180F6-6108-758E-712B-0B8148C93275}"/>
              </a:ext>
            </a:extLst>
          </p:cNvPr>
          <p:cNvPicPr>
            <a:picLocks noChangeAspect="1"/>
          </p:cNvPicPr>
          <p:nvPr/>
        </p:nvPicPr>
        <p:blipFill>
          <a:blip r:embed="rId2"/>
          <a:stretch>
            <a:fillRect/>
          </a:stretch>
        </p:blipFill>
        <p:spPr>
          <a:xfrm>
            <a:off x="8939952" y="2309559"/>
            <a:ext cx="2901771" cy="2976817"/>
          </a:xfrm>
          <a:prstGeom prst="rect">
            <a:avLst/>
          </a:prstGeom>
        </p:spPr>
      </p:pic>
    </p:spTree>
    <p:extLst>
      <p:ext uri="{BB962C8B-B14F-4D97-AF65-F5344CB8AC3E}">
        <p14:creationId xmlns:p14="http://schemas.microsoft.com/office/powerpoint/2010/main" val="65066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378C-23FA-FA76-94FE-2AE20BAED6A4}"/>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22FAF4E9-7A61-04C7-8910-69A599FD87BC}"/>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754497CA-37F0-9343-484E-10B00EFE63B1}"/>
              </a:ext>
            </a:extLst>
          </p:cNvPr>
          <p:cNvSpPr txBox="1"/>
          <p:nvPr/>
        </p:nvSpPr>
        <p:spPr>
          <a:xfrm>
            <a:off x="331051" y="789702"/>
            <a:ext cx="6096000" cy="395365"/>
          </a:xfrm>
          <a:prstGeom prst="rect">
            <a:avLst/>
          </a:prstGeom>
          <a:noFill/>
        </p:spPr>
        <p:txBody>
          <a:bodyPr wrap="square">
            <a:spAutoFit/>
          </a:bodyPr>
          <a:lstStyle/>
          <a:p>
            <a:r>
              <a:rPr lang="en-US" altLang="ja-JP" b="1" dirty="0"/>
              <a:t>Classification Network Architectures</a:t>
            </a:r>
            <a:r>
              <a:rPr lang="ja-JP" altLang="en-US" b="1" dirty="0"/>
              <a:t>①</a:t>
            </a:r>
            <a:endParaRPr lang="en-US" altLang="ja-JP" b="1" dirty="0"/>
          </a:p>
        </p:txBody>
      </p:sp>
      <p:sp>
        <p:nvSpPr>
          <p:cNvPr id="9" name="テキスト ボックス 8">
            <a:extLst>
              <a:ext uri="{FF2B5EF4-FFF2-40B4-BE49-F238E27FC236}">
                <a16:creationId xmlns:a16="http://schemas.microsoft.com/office/drawing/2014/main" id="{3BD539F8-E866-9636-259A-6E21EBFFCDC7}"/>
              </a:ext>
            </a:extLst>
          </p:cNvPr>
          <p:cNvSpPr txBox="1"/>
          <p:nvPr/>
        </p:nvSpPr>
        <p:spPr>
          <a:xfrm>
            <a:off x="723717" y="1185067"/>
            <a:ext cx="11406668" cy="3046988"/>
          </a:xfrm>
          <a:prstGeom prst="rect">
            <a:avLst/>
          </a:prstGeom>
          <a:noFill/>
        </p:spPr>
        <p:txBody>
          <a:bodyPr wrap="square">
            <a:spAutoFit/>
          </a:bodyPr>
          <a:lstStyle/>
          <a:p>
            <a:r>
              <a:rPr lang="ja-JP" altLang="en-US" sz="2400" dirty="0"/>
              <a:t>定義</a:t>
            </a:r>
            <a:endParaRPr lang="nb-NO" altLang="ja-JP" sz="2400" dirty="0"/>
          </a:p>
          <a:p>
            <a:r>
              <a:rPr lang="nb-NO" altLang="ja-JP" sz="2400" dirty="0"/>
              <a:t>SA(K,r,[l1, ..., ld])  </a:t>
            </a:r>
            <a:r>
              <a:rPr lang="ja-JP" altLang="en-US" sz="2400" dirty="0"/>
              <a:t>・・</a:t>
            </a:r>
            <a:r>
              <a:rPr lang="en-US" altLang="ja-JP" sz="2400" dirty="0"/>
              <a:t>set abstraction (SA) </a:t>
            </a:r>
            <a:r>
              <a:rPr lang="ja-JP" altLang="en-US" sz="2400" dirty="0"/>
              <a:t>　</a:t>
            </a:r>
            <a:r>
              <a:rPr lang="en-US" altLang="ja-JP" sz="2400" dirty="0"/>
              <a:t>K:</a:t>
            </a:r>
            <a:r>
              <a:rPr lang="ja-JP" altLang="en-US" sz="2400" dirty="0"/>
              <a:t>領域の個数、</a:t>
            </a:r>
            <a:r>
              <a:rPr lang="en-US" altLang="ja-JP" sz="2400" dirty="0"/>
              <a:t>r:</a:t>
            </a:r>
            <a:r>
              <a:rPr lang="ja-JP" altLang="en-US" sz="2400" dirty="0"/>
              <a:t>領域の半径</a:t>
            </a:r>
            <a:endParaRPr lang="en-US" altLang="ja-JP" sz="2400" dirty="0"/>
          </a:p>
          <a:p>
            <a:r>
              <a:rPr lang="ja-JP" altLang="en-US" sz="2400" dirty="0"/>
              <a:t>　　　　　　　　　　</a:t>
            </a:r>
            <a:r>
              <a:rPr lang="en-US" altLang="ja-JP" sz="2400" dirty="0"/>
              <a:t>d:</a:t>
            </a:r>
            <a:r>
              <a:rPr lang="ja-JP" altLang="en-US" sz="2400" dirty="0"/>
              <a:t>全結合層の個数、</a:t>
            </a:r>
            <a:r>
              <a:rPr lang="en-US" altLang="ja-JP" sz="2400" dirty="0"/>
              <a:t>li:</a:t>
            </a:r>
            <a:r>
              <a:rPr lang="ja-JP" altLang="en-US" sz="2400" dirty="0"/>
              <a:t>結合層の出力　</a:t>
            </a:r>
            <a:endParaRPr lang="en-US" altLang="ja-JP" sz="2400" dirty="0"/>
          </a:p>
          <a:p>
            <a:r>
              <a:rPr lang="en-US" altLang="ja-JP" sz="2400" dirty="0"/>
              <a:t>SA([l1, ...</a:t>
            </a:r>
            <a:r>
              <a:rPr lang="en-US" altLang="ja-JP" sz="2400" dirty="0" err="1"/>
              <a:t>ld</a:t>
            </a:r>
            <a:r>
              <a:rPr lang="en-US" altLang="ja-JP" sz="2400" dirty="0"/>
              <a:t>])</a:t>
            </a:r>
            <a:r>
              <a:rPr lang="ja-JP" altLang="en-US" sz="2400" dirty="0"/>
              <a:t>・・・大域的な階層の</a:t>
            </a:r>
            <a:r>
              <a:rPr lang="en-US" altLang="ja-JP" sz="2400" dirty="0"/>
              <a:t>set abstraction </a:t>
            </a:r>
          </a:p>
          <a:p>
            <a:r>
              <a:rPr lang="ja-JP" altLang="en-US" sz="2400" dirty="0"/>
              <a:t>　　　　　　　　　　</a:t>
            </a:r>
            <a:r>
              <a:rPr lang="en-US" altLang="ja-JP" sz="2400" dirty="0"/>
              <a:t>d:</a:t>
            </a:r>
            <a:r>
              <a:rPr lang="ja-JP" altLang="en-US" sz="2400" dirty="0"/>
              <a:t>全結合層の個数、</a:t>
            </a:r>
            <a:r>
              <a:rPr lang="en-US" altLang="ja-JP" sz="2400" dirty="0"/>
              <a:t>li:</a:t>
            </a:r>
            <a:r>
              <a:rPr lang="ja-JP" altLang="en-US" sz="2400" dirty="0"/>
              <a:t>結合層の出力　</a:t>
            </a:r>
            <a:endParaRPr lang="en-US" altLang="ja-JP" sz="2400" dirty="0"/>
          </a:p>
          <a:p>
            <a:endParaRPr lang="en-US" altLang="ja-JP" sz="2400" dirty="0"/>
          </a:p>
          <a:p>
            <a:r>
              <a:rPr lang="en-US" altLang="ja-JP" sz="2400" dirty="0"/>
              <a:t>FC(</a:t>
            </a:r>
            <a:r>
              <a:rPr lang="en-US" altLang="ja-JP" sz="2400" dirty="0" err="1"/>
              <a:t>l,dp</a:t>
            </a:r>
            <a:r>
              <a:rPr lang="en-US" altLang="ja-JP" sz="2400" dirty="0"/>
              <a:t>) </a:t>
            </a:r>
            <a:r>
              <a:rPr lang="ja-JP" altLang="en-US" sz="2400" dirty="0"/>
              <a:t>　・・・全結合層、</a:t>
            </a:r>
            <a:r>
              <a:rPr lang="en-US" altLang="ja-JP" sz="2400" dirty="0" err="1"/>
              <a:t>dp:dropout</a:t>
            </a:r>
            <a:r>
              <a:rPr lang="en-US" altLang="ja-JP" sz="2400" dirty="0"/>
              <a:t> ratio</a:t>
            </a:r>
          </a:p>
          <a:p>
            <a:endParaRPr lang="en-US" altLang="ja-JP" sz="2400" dirty="0"/>
          </a:p>
        </p:txBody>
      </p:sp>
      <p:pic>
        <p:nvPicPr>
          <p:cNvPr id="11" name="図 10">
            <a:extLst>
              <a:ext uri="{FF2B5EF4-FFF2-40B4-BE49-F238E27FC236}">
                <a16:creationId xmlns:a16="http://schemas.microsoft.com/office/drawing/2014/main" id="{C2832DAE-A5DE-1607-56EA-3C31E0C44C85}"/>
              </a:ext>
            </a:extLst>
          </p:cNvPr>
          <p:cNvPicPr>
            <a:picLocks noChangeAspect="1"/>
          </p:cNvPicPr>
          <p:nvPr/>
        </p:nvPicPr>
        <p:blipFill>
          <a:blip r:embed="rId2"/>
          <a:stretch>
            <a:fillRect/>
          </a:stretch>
        </p:blipFill>
        <p:spPr>
          <a:xfrm>
            <a:off x="2566737" y="3873148"/>
            <a:ext cx="5165558" cy="2371772"/>
          </a:xfrm>
          <a:prstGeom prst="rect">
            <a:avLst/>
          </a:prstGeom>
        </p:spPr>
      </p:pic>
    </p:spTree>
    <p:extLst>
      <p:ext uri="{BB962C8B-B14F-4D97-AF65-F5344CB8AC3E}">
        <p14:creationId xmlns:p14="http://schemas.microsoft.com/office/powerpoint/2010/main" val="4091000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CB957E-8230-61AA-DD3E-C0B251A34EB8}"/>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38A2B651-DB5E-CC02-28BB-D3C846AE12F5}"/>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8C28F69E-4411-9C30-C77C-CBA99D72D0B0}"/>
              </a:ext>
            </a:extLst>
          </p:cNvPr>
          <p:cNvSpPr txBox="1"/>
          <p:nvPr/>
        </p:nvSpPr>
        <p:spPr>
          <a:xfrm>
            <a:off x="138546" y="845055"/>
            <a:ext cx="6096000" cy="395365"/>
          </a:xfrm>
          <a:prstGeom prst="rect">
            <a:avLst/>
          </a:prstGeom>
          <a:noFill/>
        </p:spPr>
        <p:txBody>
          <a:bodyPr wrap="square">
            <a:spAutoFit/>
          </a:bodyPr>
          <a:lstStyle/>
          <a:p>
            <a:r>
              <a:rPr lang="en-US" altLang="ja-JP" b="1" dirty="0"/>
              <a:t>Classification Network Architectures</a:t>
            </a:r>
            <a:r>
              <a:rPr lang="ja-JP" altLang="en-US" b="1" dirty="0"/>
              <a:t>②</a:t>
            </a:r>
            <a:endParaRPr lang="en-US" altLang="ja-JP" b="1" dirty="0"/>
          </a:p>
        </p:txBody>
      </p:sp>
      <p:pic>
        <p:nvPicPr>
          <p:cNvPr id="11" name="図 10">
            <a:extLst>
              <a:ext uri="{FF2B5EF4-FFF2-40B4-BE49-F238E27FC236}">
                <a16:creationId xmlns:a16="http://schemas.microsoft.com/office/drawing/2014/main" id="{349B8C06-C449-E8BA-986B-9253C73685AF}"/>
              </a:ext>
            </a:extLst>
          </p:cNvPr>
          <p:cNvPicPr>
            <a:picLocks noChangeAspect="1"/>
          </p:cNvPicPr>
          <p:nvPr/>
        </p:nvPicPr>
        <p:blipFill>
          <a:blip r:embed="rId3"/>
          <a:stretch>
            <a:fillRect/>
          </a:stretch>
        </p:blipFill>
        <p:spPr>
          <a:xfrm>
            <a:off x="4441150" y="1262458"/>
            <a:ext cx="7138737" cy="3277759"/>
          </a:xfrm>
          <a:prstGeom prst="rect">
            <a:avLst/>
          </a:prstGeom>
        </p:spPr>
      </p:pic>
      <p:sp>
        <p:nvSpPr>
          <p:cNvPr id="12" name="正方形/長方形 11">
            <a:extLst>
              <a:ext uri="{FF2B5EF4-FFF2-40B4-BE49-F238E27FC236}">
                <a16:creationId xmlns:a16="http://schemas.microsoft.com/office/drawing/2014/main" id="{7A64E297-1430-B6A8-66DD-3BD080DAC710}"/>
              </a:ext>
            </a:extLst>
          </p:cNvPr>
          <p:cNvSpPr/>
          <p:nvPr/>
        </p:nvSpPr>
        <p:spPr>
          <a:xfrm>
            <a:off x="417094" y="1511370"/>
            <a:ext cx="3256548"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SA(512, 0.2, [64, 64, 128])</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C5DA03FA-DD2F-7695-57E0-C4FB97E71B1F}"/>
              </a:ext>
            </a:extLst>
          </p:cNvPr>
          <p:cNvSpPr/>
          <p:nvPr/>
        </p:nvSpPr>
        <p:spPr>
          <a:xfrm>
            <a:off x="388193" y="2378117"/>
            <a:ext cx="3593432"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SA(128, 0.4, [128, 128, 256])</a:t>
            </a:r>
            <a:endParaRPr kumimoji="1" lang="ja-JP" altLang="en-US" dirty="0">
              <a:solidFill>
                <a:schemeClr val="tx1"/>
              </a:solidFill>
            </a:endParaRPr>
          </a:p>
        </p:txBody>
      </p:sp>
      <p:sp>
        <p:nvSpPr>
          <p:cNvPr id="16" name="正方形/長方形 15">
            <a:extLst>
              <a:ext uri="{FF2B5EF4-FFF2-40B4-BE49-F238E27FC236}">
                <a16:creationId xmlns:a16="http://schemas.microsoft.com/office/drawing/2014/main" id="{31696F15-6531-DF6C-9740-BE3B02125455}"/>
              </a:ext>
            </a:extLst>
          </p:cNvPr>
          <p:cNvSpPr/>
          <p:nvPr/>
        </p:nvSpPr>
        <p:spPr>
          <a:xfrm>
            <a:off x="388193" y="3136237"/>
            <a:ext cx="3593432" cy="5092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SA(128, 0.4, [128, 128, 256])</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88CF7E93-C0E3-D5B8-BC81-71517921224C}"/>
              </a:ext>
            </a:extLst>
          </p:cNvPr>
          <p:cNvSpPr/>
          <p:nvPr/>
        </p:nvSpPr>
        <p:spPr>
          <a:xfrm>
            <a:off x="401051" y="3880340"/>
            <a:ext cx="3593432"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SA([256, 512, 1024])</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27FC441F-DA81-10FC-4F9C-0FB3E7DDBA17}"/>
              </a:ext>
            </a:extLst>
          </p:cNvPr>
          <p:cNvSpPr/>
          <p:nvPr/>
        </p:nvSpPr>
        <p:spPr>
          <a:xfrm>
            <a:off x="388193" y="4612566"/>
            <a:ext cx="3256548"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 C(512, 0.5)</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E5838C44-CCA1-0309-900B-BB1EC0002A6A}"/>
              </a:ext>
            </a:extLst>
          </p:cNvPr>
          <p:cNvSpPr/>
          <p:nvPr/>
        </p:nvSpPr>
        <p:spPr>
          <a:xfrm>
            <a:off x="368967" y="5344792"/>
            <a:ext cx="3256548" cy="5275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 C(512, 0.5)</a:t>
            </a:r>
            <a:endParaRPr kumimoji="1" lang="ja-JP" altLang="en-US" dirty="0">
              <a:solidFill>
                <a:schemeClr val="tx1"/>
              </a:solidFill>
            </a:endParaRPr>
          </a:p>
        </p:txBody>
      </p:sp>
      <p:sp>
        <p:nvSpPr>
          <p:cNvPr id="24" name="正方形/長方形 23">
            <a:extLst>
              <a:ext uri="{FF2B5EF4-FFF2-40B4-BE49-F238E27FC236}">
                <a16:creationId xmlns:a16="http://schemas.microsoft.com/office/drawing/2014/main" id="{D26C0725-CDDA-83DC-6A95-46D0D952ED75}"/>
              </a:ext>
            </a:extLst>
          </p:cNvPr>
          <p:cNvSpPr/>
          <p:nvPr/>
        </p:nvSpPr>
        <p:spPr>
          <a:xfrm>
            <a:off x="368967" y="6055196"/>
            <a:ext cx="3256548"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 F C(K)</a:t>
            </a:r>
            <a:endParaRPr kumimoji="1" lang="ja-JP" altLang="en-US" dirty="0">
              <a:solidFill>
                <a:schemeClr val="tx1"/>
              </a:solidFill>
            </a:endParaRPr>
          </a:p>
        </p:txBody>
      </p:sp>
      <p:sp>
        <p:nvSpPr>
          <p:cNvPr id="25" name="矢印: 下 24">
            <a:extLst>
              <a:ext uri="{FF2B5EF4-FFF2-40B4-BE49-F238E27FC236}">
                <a16:creationId xmlns:a16="http://schemas.microsoft.com/office/drawing/2014/main" id="{C86C469B-B025-E39A-E11C-902A5A6213B7}"/>
              </a:ext>
            </a:extLst>
          </p:cNvPr>
          <p:cNvSpPr/>
          <p:nvPr/>
        </p:nvSpPr>
        <p:spPr>
          <a:xfrm>
            <a:off x="43220" y="2225647"/>
            <a:ext cx="230421" cy="2839586"/>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6" name="吹き出し: 折線 25">
            <a:extLst>
              <a:ext uri="{FF2B5EF4-FFF2-40B4-BE49-F238E27FC236}">
                <a16:creationId xmlns:a16="http://schemas.microsoft.com/office/drawing/2014/main" id="{302669FD-0E00-8ECD-E8DD-13433EA1CFCF}"/>
              </a:ext>
            </a:extLst>
          </p:cNvPr>
          <p:cNvSpPr/>
          <p:nvPr/>
        </p:nvSpPr>
        <p:spPr>
          <a:xfrm>
            <a:off x="5024692" y="4782363"/>
            <a:ext cx="5880366" cy="1602396"/>
          </a:xfrm>
          <a:prstGeom prst="borderCallout2">
            <a:avLst>
              <a:gd name="adj1" fmla="val 4833"/>
              <a:gd name="adj2" fmla="val -211"/>
              <a:gd name="adj3" fmla="val 5545"/>
              <a:gd name="adj4" fmla="val -6700"/>
              <a:gd name="adj5" fmla="val 20340"/>
              <a:gd name="adj6" fmla="val -21325"/>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最初</a:t>
            </a:r>
            <a:r>
              <a:rPr kumimoji="1" lang="en-US" altLang="ja-JP" dirty="0">
                <a:solidFill>
                  <a:schemeClr val="tx1"/>
                </a:solidFill>
              </a:rPr>
              <a:t>512</a:t>
            </a:r>
            <a:r>
              <a:rPr lang="ja-JP" altLang="en-US" dirty="0">
                <a:solidFill>
                  <a:schemeClr val="tx1"/>
                </a:solidFill>
              </a:rPr>
              <a:t>、次に</a:t>
            </a:r>
            <a:r>
              <a:rPr lang="en-US" altLang="ja-JP" dirty="0">
                <a:solidFill>
                  <a:schemeClr val="tx1"/>
                </a:solidFill>
              </a:rPr>
              <a:t>128</a:t>
            </a:r>
            <a:r>
              <a:rPr lang="ja-JP" altLang="en-US" dirty="0">
                <a:solidFill>
                  <a:schemeClr val="tx1"/>
                </a:solidFill>
              </a:rPr>
              <a:t>この領域に分割して地域的な特徴量を抽出、その後一つにまとめた大域的な特徴量を抽出して、全結合層に渡している</a:t>
            </a:r>
            <a:endParaRPr kumimoji="1" lang="ja-JP" altLang="en-US" dirty="0">
              <a:solidFill>
                <a:schemeClr val="tx1"/>
              </a:solidFill>
            </a:endParaRPr>
          </a:p>
        </p:txBody>
      </p:sp>
    </p:spTree>
    <p:extLst>
      <p:ext uri="{BB962C8B-B14F-4D97-AF65-F5344CB8AC3E}">
        <p14:creationId xmlns:p14="http://schemas.microsoft.com/office/powerpoint/2010/main" val="1860341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54FD8-AF87-4B01-178B-316636C09132}"/>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endParaRPr kumimoji="1" lang="ja-JP" altLang="en-US" b="1" dirty="0"/>
          </a:p>
        </p:txBody>
      </p:sp>
      <p:sp>
        <p:nvSpPr>
          <p:cNvPr id="3" name="フッター プレースホルダー 2">
            <a:extLst>
              <a:ext uri="{FF2B5EF4-FFF2-40B4-BE49-F238E27FC236}">
                <a16:creationId xmlns:a16="http://schemas.microsoft.com/office/drawing/2014/main" id="{FCFDF6B8-3363-1B53-EBF1-0EB237EB809F}"/>
              </a:ext>
            </a:extLst>
          </p:cNvPr>
          <p:cNvSpPr>
            <a:spLocks noGrp="1"/>
          </p:cNvSpPr>
          <p:nvPr>
            <p:ph type="ftr" sz="quarter" idx="11"/>
          </p:nvPr>
        </p:nvSpPr>
        <p:spPr/>
        <p:txBody>
          <a:bodyPr/>
          <a:lstStyle/>
          <a:p>
            <a:r>
              <a:rPr lang="en-US" altLang="ja-JP" dirty="0"/>
              <a:t>M1-3514</a:t>
            </a:r>
            <a:endParaRPr lang="ja-JP" altLang="en-US" dirty="0"/>
          </a:p>
        </p:txBody>
      </p:sp>
      <p:sp>
        <p:nvSpPr>
          <p:cNvPr id="4" name="テキスト ボックス 3">
            <a:extLst>
              <a:ext uri="{FF2B5EF4-FFF2-40B4-BE49-F238E27FC236}">
                <a16:creationId xmlns:a16="http://schemas.microsoft.com/office/drawing/2014/main" id="{DDC2D493-B043-5AF4-9F0A-1F8AFBA8DBDD}"/>
              </a:ext>
            </a:extLst>
          </p:cNvPr>
          <p:cNvSpPr txBox="1"/>
          <p:nvPr/>
        </p:nvSpPr>
        <p:spPr>
          <a:xfrm>
            <a:off x="138545" y="845055"/>
            <a:ext cx="7048317" cy="395365"/>
          </a:xfrm>
          <a:prstGeom prst="rect">
            <a:avLst/>
          </a:prstGeom>
          <a:noFill/>
        </p:spPr>
        <p:txBody>
          <a:bodyPr wrap="square">
            <a:spAutoFit/>
          </a:bodyPr>
          <a:lstStyle/>
          <a:p>
            <a:r>
              <a:rPr lang="en-US" altLang="ja-JP" b="1" dirty="0"/>
              <a:t>Classification Network Architectures</a:t>
            </a:r>
            <a:r>
              <a:rPr lang="ja-JP" altLang="en-US" b="1" dirty="0"/>
              <a:t>③　</a:t>
            </a:r>
            <a:r>
              <a:rPr lang="en-US" altLang="ja-JP" b="1" dirty="0"/>
              <a:t>(MSG</a:t>
            </a:r>
            <a:r>
              <a:rPr lang="ja-JP" altLang="en-US" b="1" dirty="0"/>
              <a:t>法</a:t>
            </a:r>
            <a:r>
              <a:rPr lang="en-US" altLang="ja-JP" b="1" dirty="0"/>
              <a:t>)</a:t>
            </a:r>
          </a:p>
        </p:txBody>
      </p:sp>
      <p:sp>
        <p:nvSpPr>
          <p:cNvPr id="5" name="テキスト ボックス 4">
            <a:extLst>
              <a:ext uri="{FF2B5EF4-FFF2-40B4-BE49-F238E27FC236}">
                <a16:creationId xmlns:a16="http://schemas.microsoft.com/office/drawing/2014/main" id="{4EC93FB7-9962-7A6C-3D35-1D7D7C09B4B6}"/>
              </a:ext>
            </a:extLst>
          </p:cNvPr>
          <p:cNvSpPr txBox="1"/>
          <p:nvPr/>
        </p:nvSpPr>
        <p:spPr>
          <a:xfrm>
            <a:off x="392666" y="1366897"/>
            <a:ext cx="11406668" cy="2062103"/>
          </a:xfrm>
          <a:prstGeom prst="rect">
            <a:avLst/>
          </a:prstGeom>
          <a:noFill/>
        </p:spPr>
        <p:txBody>
          <a:bodyPr wrap="square">
            <a:spAutoFit/>
          </a:bodyPr>
          <a:lstStyle/>
          <a:p>
            <a:r>
              <a:rPr lang="ja-JP" altLang="en-US" sz="2400" dirty="0"/>
              <a:t>定義</a:t>
            </a:r>
            <a:endParaRPr lang="nb-NO" altLang="ja-JP" sz="2400" dirty="0"/>
          </a:p>
          <a:p>
            <a:r>
              <a:rPr lang="pt-BR" altLang="ja-JP" sz="2000" dirty="0"/>
              <a:t>SA(K, [r (1), ..., r(m) ], [[l (1) 1 , ..., l(1) d ],...,[l (m) 1 , ..., l(m) d ]])</a:t>
            </a:r>
          </a:p>
          <a:p>
            <a:endParaRPr lang="pt-BR" altLang="ja-JP" sz="2000" b="1" dirty="0"/>
          </a:p>
          <a:p>
            <a:r>
              <a:rPr lang="pt-BR" altLang="ja-JP" sz="2000" dirty="0"/>
              <a:t>M</a:t>
            </a:r>
            <a:r>
              <a:rPr lang="ja-JP" altLang="en-US" sz="2000" dirty="0"/>
              <a:t>個のスケール、半径</a:t>
            </a:r>
            <a:r>
              <a:rPr lang="pt-BR" altLang="ja-JP" sz="2000" dirty="0"/>
              <a:t>r (1), ..., r(m) </a:t>
            </a:r>
            <a:r>
              <a:rPr lang="ja-JP" altLang="en-US" sz="2000" dirty="0"/>
              <a:t>のスケールでグルーピングを行い</a:t>
            </a:r>
            <a:endParaRPr lang="en-US" altLang="ja-JP" sz="2000" dirty="0"/>
          </a:p>
          <a:p>
            <a:r>
              <a:rPr lang="ja-JP" altLang="en-US" sz="2000" dirty="0"/>
              <a:t>それぞれ、</a:t>
            </a:r>
            <a:r>
              <a:rPr lang="pt-BR" altLang="ja-JP" sz="2000" dirty="0"/>
              <a:t> l (i) 1 , ..., l(i) d </a:t>
            </a:r>
            <a:r>
              <a:rPr lang="ja-JP" altLang="en-US" sz="2000" dirty="0"/>
              <a:t>個の出力がある</a:t>
            </a:r>
            <a:r>
              <a:rPr lang="en-US" altLang="ja-JP" sz="2000" dirty="0"/>
              <a:t>d</a:t>
            </a:r>
            <a:r>
              <a:rPr lang="ja-JP" altLang="en-US" sz="2000" dirty="0"/>
              <a:t>個の全結合層を持つ</a:t>
            </a:r>
            <a:endParaRPr lang="pt-BR" altLang="ja-JP" sz="2000" dirty="0"/>
          </a:p>
          <a:p>
            <a:endParaRPr lang="en-US" altLang="ja-JP" sz="2400" b="1" dirty="0"/>
          </a:p>
        </p:txBody>
      </p:sp>
      <p:sp>
        <p:nvSpPr>
          <p:cNvPr id="6" name="正方形/長方形 5">
            <a:extLst>
              <a:ext uri="{FF2B5EF4-FFF2-40B4-BE49-F238E27FC236}">
                <a16:creationId xmlns:a16="http://schemas.microsoft.com/office/drawing/2014/main" id="{0608B569-936A-E5CE-D3A0-CB36883AFE40}"/>
              </a:ext>
            </a:extLst>
          </p:cNvPr>
          <p:cNvSpPr/>
          <p:nvPr/>
        </p:nvSpPr>
        <p:spPr>
          <a:xfrm>
            <a:off x="327963" y="3159111"/>
            <a:ext cx="9563648" cy="47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SA(512, [0.1, 0.2, 0.4], [[32, 32, 64], [64, 64, 128], [64, 96, 128]])</a:t>
            </a:r>
            <a:endParaRPr kumimoji="1" lang="ja-JP" altLang="en-US" sz="2400" dirty="0">
              <a:solidFill>
                <a:schemeClr val="tx1"/>
              </a:solidFill>
            </a:endParaRPr>
          </a:p>
        </p:txBody>
      </p:sp>
      <p:sp>
        <p:nvSpPr>
          <p:cNvPr id="7" name="正方形/長方形 6">
            <a:extLst>
              <a:ext uri="{FF2B5EF4-FFF2-40B4-BE49-F238E27FC236}">
                <a16:creationId xmlns:a16="http://schemas.microsoft.com/office/drawing/2014/main" id="{434A47B3-8096-B4AA-ED4E-93C789DEEA8F}"/>
              </a:ext>
            </a:extLst>
          </p:cNvPr>
          <p:cNvSpPr/>
          <p:nvPr/>
        </p:nvSpPr>
        <p:spPr>
          <a:xfrm>
            <a:off x="347190" y="3818200"/>
            <a:ext cx="10384978" cy="47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SA(128, [0.2, 0.4, 0.8], [[64, 64, 128], [128, 128, 256], [128, 128, 256]])</a:t>
            </a:r>
            <a:endParaRPr kumimoji="1" lang="ja-JP" altLang="en-US" sz="2400" dirty="0">
              <a:solidFill>
                <a:schemeClr val="tx1"/>
              </a:solidFill>
            </a:endParaRPr>
          </a:p>
        </p:txBody>
      </p:sp>
      <p:sp>
        <p:nvSpPr>
          <p:cNvPr id="8" name="正方形/長方形 7">
            <a:extLst>
              <a:ext uri="{FF2B5EF4-FFF2-40B4-BE49-F238E27FC236}">
                <a16:creationId xmlns:a16="http://schemas.microsoft.com/office/drawing/2014/main" id="{8C11CE90-B20D-59E5-320C-57D44A9AF16E}"/>
              </a:ext>
            </a:extLst>
          </p:cNvPr>
          <p:cNvSpPr/>
          <p:nvPr/>
        </p:nvSpPr>
        <p:spPr>
          <a:xfrm>
            <a:off x="347190" y="4445540"/>
            <a:ext cx="3214157" cy="47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tx1"/>
                </a:solidFill>
              </a:rPr>
              <a:t>SA([256, 512, 1024])</a:t>
            </a:r>
            <a:endParaRPr kumimoji="1" lang="ja-JP" altLang="en-US" sz="2400" dirty="0">
              <a:solidFill>
                <a:schemeClr val="tx1"/>
              </a:solidFill>
            </a:endParaRPr>
          </a:p>
        </p:txBody>
      </p:sp>
      <p:sp>
        <p:nvSpPr>
          <p:cNvPr id="13" name="矢印: 下 12">
            <a:extLst>
              <a:ext uri="{FF2B5EF4-FFF2-40B4-BE49-F238E27FC236}">
                <a16:creationId xmlns:a16="http://schemas.microsoft.com/office/drawing/2014/main" id="{727344AB-D399-953A-90DD-087B045EC45A}"/>
              </a:ext>
            </a:extLst>
          </p:cNvPr>
          <p:cNvSpPr/>
          <p:nvPr/>
        </p:nvSpPr>
        <p:spPr>
          <a:xfrm>
            <a:off x="1641447" y="4951325"/>
            <a:ext cx="625642" cy="476280"/>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959CB021-C70C-2BF4-A6D8-4F22310687F9}"/>
              </a:ext>
            </a:extLst>
          </p:cNvPr>
          <p:cNvSpPr/>
          <p:nvPr/>
        </p:nvSpPr>
        <p:spPr>
          <a:xfrm>
            <a:off x="347190" y="5536665"/>
            <a:ext cx="3214157" cy="47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あとは同じ</a:t>
            </a:r>
          </a:p>
        </p:txBody>
      </p:sp>
      <p:sp>
        <p:nvSpPr>
          <p:cNvPr id="15" name="吹き出し: 折線 14">
            <a:extLst>
              <a:ext uri="{FF2B5EF4-FFF2-40B4-BE49-F238E27FC236}">
                <a16:creationId xmlns:a16="http://schemas.microsoft.com/office/drawing/2014/main" id="{CCE4C246-8F91-60F5-573D-090B0E640261}"/>
              </a:ext>
            </a:extLst>
          </p:cNvPr>
          <p:cNvSpPr/>
          <p:nvPr/>
        </p:nvSpPr>
        <p:spPr>
          <a:xfrm>
            <a:off x="4165439" y="4570435"/>
            <a:ext cx="7722128" cy="1602396"/>
          </a:xfrm>
          <a:prstGeom prst="borderCallout2">
            <a:avLst>
              <a:gd name="adj1" fmla="val 4833"/>
              <a:gd name="adj2" fmla="val -211"/>
              <a:gd name="adj3" fmla="val 5545"/>
              <a:gd name="adj4" fmla="val -6700"/>
              <a:gd name="adj5" fmla="val -20706"/>
              <a:gd name="adj6" fmla="val -782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最初</a:t>
            </a:r>
            <a:r>
              <a:rPr lang="en-US" altLang="ja-JP" dirty="0">
                <a:solidFill>
                  <a:schemeClr val="tx1"/>
                </a:solidFill>
              </a:rPr>
              <a:t>0.1,0.2,0.4</a:t>
            </a:r>
            <a:r>
              <a:rPr lang="ja-JP" altLang="en-US" dirty="0">
                <a:solidFill>
                  <a:schemeClr val="tx1"/>
                </a:solidFill>
              </a:rPr>
              <a:t>の異なる半径で</a:t>
            </a:r>
            <a:r>
              <a:rPr lang="en-US" altLang="ja-JP" dirty="0">
                <a:solidFill>
                  <a:schemeClr val="tx1"/>
                </a:solidFill>
              </a:rPr>
              <a:t>512</a:t>
            </a:r>
            <a:r>
              <a:rPr lang="ja-JP" altLang="en-US" dirty="0">
                <a:solidFill>
                  <a:schemeClr val="tx1"/>
                </a:solidFill>
              </a:rPr>
              <a:t>個の領域の特徴量を抽出し</a:t>
            </a:r>
            <a:endParaRPr lang="en-US" altLang="ja-JP" dirty="0">
              <a:solidFill>
                <a:schemeClr val="tx1"/>
              </a:solidFill>
            </a:endParaRPr>
          </a:p>
          <a:p>
            <a:pPr algn="ctr"/>
            <a:r>
              <a:rPr lang="ja-JP" altLang="en-US" dirty="0">
                <a:solidFill>
                  <a:schemeClr val="tx1"/>
                </a:solidFill>
              </a:rPr>
              <a:t>次に</a:t>
            </a:r>
            <a:r>
              <a:rPr lang="en-US" altLang="ja-JP" sz="2000" dirty="0">
                <a:solidFill>
                  <a:schemeClr val="tx1"/>
                </a:solidFill>
              </a:rPr>
              <a:t>0.2, 0.4, 0.8</a:t>
            </a:r>
            <a:r>
              <a:rPr lang="ja-JP" altLang="en-US" sz="2000" dirty="0">
                <a:solidFill>
                  <a:schemeClr val="tx1"/>
                </a:solidFill>
              </a:rPr>
              <a:t>の半径で</a:t>
            </a:r>
            <a:r>
              <a:rPr lang="en-US" altLang="ja-JP" sz="2000" dirty="0">
                <a:solidFill>
                  <a:schemeClr val="tx1"/>
                </a:solidFill>
              </a:rPr>
              <a:t>128</a:t>
            </a:r>
            <a:r>
              <a:rPr lang="ja-JP" altLang="en-US" sz="2000" dirty="0">
                <a:solidFill>
                  <a:schemeClr val="tx1"/>
                </a:solidFill>
              </a:rPr>
              <a:t>個の領域で特徴量を抽出</a:t>
            </a:r>
            <a:endParaRPr lang="en-US" altLang="ja-JP" sz="2000" dirty="0">
              <a:solidFill>
                <a:schemeClr val="tx1"/>
              </a:solidFill>
            </a:endParaRPr>
          </a:p>
          <a:p>
            <a:pPr algn="ctr"/>
            <a:r>
              <a:rPr lang="ja-JP" altLang="en-US" sz="2000" dirty="0">
                <a:solidFill>
                  <a:schemeClr val="tx1"/>
                </a:solidFill>
              </a:rPr>
              <a:t>それをもとに大域的な特徴量を抽出している</a:t>
            </a:r>
            <a:endParaRPr lang="en-US" altLang="ja-JP" dirty="0">
              <a:solidFill>
                <a:schemeClr val="tx1"/>
              </a:solidFill>
            </a:endParaRPr>
          </a:p>
          <a:p>
            <a:pPr algn="ctr"/>
            <a:endParaRPr kumimoji="1" lang="en-US" altLang="ja-JP" dirty="0">
              <a:solidFill>
                <a:schemeClr val="tx1"/>
              </a:solidFill>
            </a:endParaRPr>
          </a:p>
          <a:p>
            <a:pPr algn="ctr"/>
            <a:endParaRPr kumimoji="1" lang="ja-JP" altLang="en-US" dirty="0">
              <a:solidFill>
                <a:schemeClr val="tx1"/>
              </a:solidFill>
            </a:endParaRPr>
          </a:p>
        </p:txBody>
      </p:sp>
      <p:pic>
        <p:nvPicPr>
          <p:cNvPr id="17" name="図 16">
            <a:extLst>
              <a:ext uri="{FF2B5EF4-FFF2-40B4-BE49-F238E27FC236}">
                <a16:creationId xmlns:a16="http://schemas.microsoft.com/office/drawing/2014/main" id="{C0D3A534-D3CE-96EF-997A-12BA3B90127A}"/>
              </a:ext>
            </a:extLst>
          </p:cNvPr>
          <p:cNvPicPr>
            <a:picLocks noChangeAspect="1"/>
          </p:cNvPicPr>
          <p:nvPr/>
        </p:nvPicPr>
        <p:blipFill>
          <a:blip r:embed="rId2"/>
          <a:stretch>
            <a:fillRect/>
          </a:stretch>
        </p:blipFill>
        <p:spPr>
          <a:xfrm>
            <a:off x="9775908" y="1000985"/>
            <a:ext cx="1495425" cy="1733550"/>
          </a:xfrm>
          <a:prstGeom prst="rect">
            <a:avLst/>
          </a:prstGeom>
        </p:spPr>
      </p:pic>
    </p:spTree>
    <p:extLst>
      <p:ext uri="{BB962C8B-B14F-4D97-AF65-F5344CB8AC3E}">
        <p14:creationId xmlns:p14="http://schemas.microsoft.com/office/powerpoint/2010/main" val="97040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CD4EB-79D3-F491-B4A2-61DA9C000F2E}"/>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AC97442B-97A6-1856-82A0-471C4AED3560}"/>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8669E976-0606-BB3B-7ECA-3C8E4E1A60C0}"/>
              </a:ext>
            </a:extLst>
          </p:cNvPr>
          <p:cNvSpPr txBox="1"/>
          <p:nvPr/>
        </p:nvSpPr>
        <p:spPr>
          <a:xfrm>
            <a:off x="275228" y="805833"/>
            <a:ext cx="7780421" cy="395365"/>
          </a:xfrm>
          <a:prstGeom prst="rect">
            <a:avLst/>
          </a:prstGeom>
          <a:noFill/>
        </p:spPr>
        <p:txBody>
          <a:bodyPr wrap="square">
            <a:spAutoFit/>
          </a:bodyPr>
          <a:lstStyle/>
          <a:p>
            <a:r>
              <a:rPr lang="en-US" altLang="ja-JP" b="1" dirty="0"/>
              <a:t>Classification Network Architectures</a:t>
            </a:r>
            <a:r>
              <a:rPr lang="ja-JP" altLang="en-US" b="1" dirty="0"/>
              <a:t>④　</a:t>
            </a:r>
            <a:r>
              <a:rPr lang="en-US" altLang="ja-JP" b="1" dirty="0"/>
              <a:t>(MRG</a:t>
            </a:r>
            <a:r>
              <a:rPr lang="ja-JP" altLang="en-US" b="1" dirty="0"/>
              <a:t>法</a:t>
            </a:r>
            <a:r>
              <a:rPr lang="en-US" altLang="ja-JP" b="1" dirty="0"/>
              <a:t>)</a:t>
            </a:r>
          </a:p>
        </p:txBody>
      </p:sp>
      <p:sp>
        <p:nvSpPr>
          <p:cNvPr id="6" name="正方形/長方形 5">
            <a:extLst>
              <a:ext uri="{FF2B5EF4-FFF2-40B4-BE49-F238E27FC236}">
                <a16:creationId xmlns:a16="http://schemas.microsoft.com/office/drawing/2014/main" id="{9F03AE6A-21CE-B5FF-C0E5-717CE2CA141F}"/>
              </a:ext>
            </a:extLst>
          </p:cNvPr>
          <p:cNvSpPr/>
          <p:nvPr/>
        </p:nvSpPr>
        <p:spPr>
          <a:xfrm>
            <a:off x="417094" y="1201198"/>
            <a:ext cx="3256548"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SA(512, 0.2, [64, 64, 128])</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018A94F0-5A96-4ABB-2D2B-21CE21DFD1F2}"/>
              </a:ext>
            </a:extLst>
          </p:cNvPr>
          <p:cNvSpPr/>
          <p:nvPr/>
        </p:nvSpPr>
        <p:spPr>
          <a:xfrm>
            <a:off x="417093" y="1858173"/>
            <a:ext cx="3481139"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SA(64, 0.4, [128, 128, 256])</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7F11D7D9-161F-2781-0045-839C4E6775D3}"/>
              </a:ext>
            </a:extLst>
          </p:cNvPr>
          <p:cNvSpPr/>
          <p:nvPr/>
        </p:nvSpPr>
        <p:spPr>
          <a:xfrm>
            <a:off x="4269712" y="1840121"/>
            <a:ext cx="7571874"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SA(64, 0.4, [64, 128, 256]) using r = 0.4 regions of original points</a:t>
            </a:r>
            <a:endParaRPr kumimoji="1" lang="ja-JP" altLang="en-US" dirty="0">
              <a:solidFill>
                <a:schemeClr val="tx1"/>
              </a:solidFill>
            </a:endParaRPr>
          </a:p>
        </p:txBody>
      </p:sp>
      <p:sp>
        <p:nvSpPr>
          <p:cNvPr id="11" name="吹き出し: 折線 10">
            <a:extLst>
              <a:ext uri="{FF2B5EF4-FFF2-40B4-BE49-F238E27FC236}">
                <a16:creationId xmlns:a16="http://schemas.microsoft.com/office/drawing/2014/main" id="{980DA536-78ED-2AEB-15E5-68ABA4C84FC8}"/>
              </a:ext>
            </a:extLst>
          </p:cNvPr>
          <p:cNvSpPr/>
          <p:nvPr/>
        </p:nvSpPr>
        <p:spPr>
          <a:xfrm>
            <a:off x="6654957" y="2573680"/>
            <a:ext cx="5208179" cy="857153"/>
          </a:xfrm>
          <a:prstGeom prst="borderCallout2">
            <a:avLst>
              <a:gd name="adj1" fmla="val 22493"/>
              <a:gd name="adj2" fmla="val -622"/>
              <a:gd name="adj3" fmla="val 26009"/>
              <a:gd name="adj4" fmla="val -15006"/>
              <a:gd name="adj5" fmla="val -17600"/>
              <a:gd name="adj6" fmla="val -20085"/>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左の階層のセントロイドと同じ点を使って</a:t>
            </a:r>
            <a:endParaRPr lang="en-US" altLang="ja-JP" dirty="0">
              <a:solidFill>
                <a:schemeClr val="tx1"/>
              </a:solidFill>
            </a:endParaRPr>
          </a:p>
          <a:p>
            <a:pPr algn="ctr"/>
            <a:r>
              <a:rPr lang="ja-JP" altLang="en-US" dirty="0">
                <a:solidFill>
                  <a:schemeClr val="tx1"/>
                </a:solidFill>
              </a:rPr>
              <a:t>最初の点群をグルーピングして特徴量を抽出</a:t>
            </a:r>
            <a:r>
              <a:rPr lang="en-US" altLang="ja-JP" dirty="0">
                <a:solidFill>
                  <a:schemeClr val="tx1"/>
                </a:solidFill>
              </a:rPr>
              <a:t> </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99E7B4E3-CF49-C27F-DC8A-B0845D01D5A4}"/>
              </a:ext>
            </a:extLst>
          </p:cNvPr>
          <p:cNvSpPr/>
          <p:nvPr/>
        </p:nvSpPr>
        <p:spPr>
          <a:xfrm>
            <a:off x="2205788" y="3505497"/>
            <a:ext cx="3481139"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SA(256, 512, 1024)</a:t>
            </a:r>
            <a:endParaRPr kumimoji="1" lang="ja-JP" altLang="en-US" dirty="0">
              <a:solidFill>
                <a:schemeClr val="tx1"/>
              </a:solidFill>
            </a:endParaRPr>
          </a:p>
        </p:txBody>
      </p:sp>
      <p:sp>
        <p:nvSpPr>
          <p:cNvPr id="13" name="矢印: 右 12">
            <a:extLst>
              <a:ext uri="{FF2B5EF4-FFF2-40B4-BE49-F238E27FC236}">
                <a16:creationId xmlns:a16="http://schemas.microsoft.com/office/drawing/2014/main" id="{D8E446BE-2591-0A55-DB89-1CBC23E7B433}"/>
              </a:ext>
            </a:extLst>
          </p:cNvPr>
          <p:cNvSpPr/>
          <p:nvPr/>
        </p:nvSpPr>
        <p:spPr>
          <a:xfrm rot="3329845">
            <a:off x="2419570" y="2642485"/>
            <a:ext cx="946484" cy="4489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矢印: 右 13">
            <a:extLst>
              <a:ext uri="{FF2B5EF4-FFF2-40B4-BE49-F238E27FC236}">
                <a16:creationId xmlns:a16="http://schemas.microsoft.com/office/drawing/2014/main" id="{7A845E21-E40D-FD0F-45F5-1E0411755F77}"/>
              </a:ext>
            </a:extLst>
          </p:cNvPr>
          <p:cNvSpPr/>
          <p:nvPr/>
        </p:nvSpPr>
        <p:spPr>
          <a:xfrm rot="7341001">
            <a:off x="4339388" y="2639728"/>
            <a:ext cx="946484" cy="4489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5" name="吹き出し: 折線 14">
            <a:extLst>
              <a:ext uri="{FF2B5EF4-FFF2-40B4-BE49-F238E27FC236}">
                <a16:creationId xmlns:a16="http://schemas.microsoft.com/office/drawing/2014/main" id="{D9C9F6B5-D6F6-BE57-534B-7F67DEE86843}"/>
              </a:ext>
            </a:extLst>
          </p:cNvPr>
          <p:cNvSpPr/>
          <p:nvPr/>
        </p:nvSpPr>
        <p:spPr>
          <a:xfrm>
            <a:off x="6336631" y="3563408"/>
            <a:ext cx="5855369" cy="871090"/>
          </a:xfrm>
          <a:prstGeom prst="borderCallout2">
            <a:avLst>
              <a:gd name="adj1" fmla="val 22493"/>
              <a:gd name="adj2" fmla="val -622"/>
              <a:gd name="adj3" fmla="val 24137"/>
              <a:gd name="adj4" fmla="val -14111"/>
              <a:gd name="adj5" fmla="val -43472"/>
              <a:gd name="adj6" fmla="val -39763"/>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二つの経路から得られた特徴量を合算して</a:t>
            </a:r>
            <a:endParaRPr kumimoji="1" lang="en-US" altLang="ja-JP" dirty="0">
              <a:solidFill>
                <a:schemeClr val="tx1"/>
              </a:solidFill>
            </a:endParaRPr>
          </a:p>
          <a:p>
            <a:pPr algn="ctr"/>
            <a:r>
              <a:rPr lang="ja-JP" altLang="en-US" dirty="0">
                <a:solidFill>
                  <a:schemeClr val="tx1"/>
                </a:solidFill>
              </a:rPr>
              <a:t>大域的な特徴量を抽出</a:t>
            </a:r>
            <a:endParaRPr kumimoji="1" lang="en-US" altLang="ja-JP" dirty="0">
              <a:solidFill>
                <a:schemeClr val="tx1"/>
              </a:solidFill>
            </a:endParaRPr>
          </a:p>
        </p:txBody>
      </p:sp>
      <p:sp>
        <p:nvSpPr>
          <p:cNvPr id="16" name="正方形/長方形 15">
            <a:extLst>
              <a:ext uri="{FF2B5EF4-FFF2-40B4-BE49-F238E27FC236}">
                <a16:creationId xmlns:a16="http://schemas.microsoft.com/office/drawing/2014/main" id="{CA6E27B9-3048-BDA8-B5A5-A642132665B9}"/>
              </a:ext>
            </a:extLst>
          </p:cNvPr>
          <p:cNvSpPr/>
          <p:nvPr/>
        </p:nvSpPr>
        <p:spPr>
          <a:xfrm>
            <a:off x="106461" y="4943275"/>
            <a:ext cx="599805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SA(64, 128, 256, 512) using all original points.</a:t>
            </a:r>
            <a:endParaRPr kumimoji="1" lang="ja-JP" altLang="en-US" dirty="0">
              <a:solidFill>
                <a:schemeClr val="tx1"/>
              </a:solidFill>
            </a:endParaRPr>
          </a:p>
        </p:txBody>
      </p:sp>
      <p:sp>
        <p:nvSpPr>
          <p:cNvPr id="17" name="矢印: 右 16">
            <a:extLst>
              <a:ext uri="{FF2B5EF4-FFF2-40B4-BE49-F238E27FC236}">
                <a16:creationId xmlns:a16="http://schemas.microsoft.com/office/drawing/2014/main" id="{41A8549B-F0B1-3F52-EAF4-7FD7A83708DF}"/>
              </a:ext>
            </a:extLst>
          </p:cNvPr>
          <p:cNvSpPr/>
          <p:nvPr/>
        </p:nvSpPr>
        <p:spPr>
          <a:xfrm rot="1881323">
            <a:off x="5754957" y="4466842"/>
            <a:ext cx="1725994" cy="4489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8" name="矢印: 右 17">
            <a:extLst>
              <a:ext uri="{FF2B5EF4-FFF2-40B4-BE49-F238E27FC236}">
                <a16:creationId xmlns:a16="http://schemas.microsoft.com/office/drawing/2014/main" id="{FB11BE47-F092-A87A-0777-7FAE4E445089}"/>
              </a:ext>
            </a:extLst>
          </p:cNvPr>
          <p:cNvSpPr/>
          <p:nvPr/>
        </p:nvSpPr>
        <p:spPr>
          <a:xfrm>
            <a:off x="6514665" y="5386162"/>
            <a:ext cx="946484" cy="448948"/>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9" name="吹き出し: 折線 18">
            <a:extLst>
              <a:ext uri="{FF2B5EF4-FFF2-40B4-BE49-F238E27FC236}">
                <a16:creationId xmlns:a16="http://schemas.microsoft.com/office/drawing/2014/main" id="{2CDC5A08-31CC-ADC4-8741-438C86ACE67F}"/>
              </a:ext>
            </a:extLst>
          </p:cNvPr>
          <p:cNvSpPr/>
          <p:nvPr/>
        </p:nvSpPr>
        <p:spPr>
          <a:xfrm>
            <a:off x="417093" y="5814084"/>
            <a:ext cx="5998050" cy="757998"/>
          </a:xfrm>
          <a:prstGeom prst="borderCallout2">
            <a:avLst>
              <a:gd name="adj1" fmla="val 22493"/>
              <a:gd name="adj2" fmla="val -622"/>
              <a:gd name="adj3" fmla="val 2973"/>
              <a:gd name="adj4" fmla="val -3383"/>
              <a:gd name="adj5" fmla="val -38028"/>
              <a:gd name="adj6" fmla="val -286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すべての元となる点群から大域的な特徴量を抽出</a:t>
            </a:r>
            <a:endParaRPr kumimoji="1" lang="en-US" altLang="ja-JP" dirty="0">
              <a:solidFill>
                <a:schemeClr val="tx1"/>
              </a:solidFill>
            </a:endParaRPr>
          </a:p>
        </p:txBody>
      </p:sp>
      <p:sp>
        <p:nvSpPr>
          <p:cNvPr id="20" name="正方形/長方形 19">
            <a:extLst>
              <a:ext uri="{FF2B5EF4-FFF2-40B4-BE49-F238E27FC236}">
                <a16:creationId xmlns:a16="http://schemas.microsoft.com/office/drawing/2014/main" id="{69261F4A-90D9-E51E-CE6B-E00F11B84209}"/>
              </a:ext>
            </a:extLst>
          </p:cNvPr>
          <p:cNvSpPr/>
          <p:nvPr/>
        </p:nvSpPr>
        <p:spPr>
          <a:xfrm>
            <a:off x="7720730" y="4949708"/>
            <a:ext cx="4222259" cy="13218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異なる経路から得られた大域的な特徴量を組み合わせる</a:t>
            </a:r>
            <a:endParaRPr lang="en-US" altLang="ja-JP" sz="2400" dirty="0">
              <a:solidFill>
                <a:schemeClr val="tx1"/>
              </a:solidFill>
            </a:endParaRPr>
          </a:p>
          <a:p>
            <a:pPr algn="ctr"/>
            <a:r>
              <a:rPr lang="ja-JP" altLang="en-US" sz="2400" dirty="0">
                <a:solidFill>
                  <a:schemeClr val="tx1"/>
                </a:solidFill>
              </a:rPr>
              <a:t>あとは同じ</a:t>
            </a:r>
            <a:endParaRPr lang="en-US" altLang="ja-JP" sz="2400" dirty="0">
              <a:solidFill>
                <a:schemeClr val="tx1"/>
              </a:solidFill>
            </a:endParaRPr>
          </a:p>
        </p:txBody>
      </p:sp>
      <p:pic>
        <p:nvPicPr>
          <p:cNvPr id="22" name="図 21">
            <a:extLst>
              <a:ext uri="{FF2B5EF4-FFF2-40B4-BE49-F238E27FC236}">
                <a16:creationId xmlns:a16="http://schemas.microsoft.com/office/drawing/2014/main" id="{D55DFF46-8725-4721-ED52-418FCFF24B50}"/>
              </a:ext>
            </a:extLst>
          </p:cNvPr>
          <p:cNvPicPr>
            <a:picLocks noChangeAspect="1"/>
          </p:cNvPicPr>
          <p:nvPr/>
        </p:nvPicPr>
        <p:blipFill>
          <a:blip r:embed="rId2"/>
          <a:stretch>
            <a:fillRect/>
          </a:stretch>
        </p:blipFill>
        <p:spPr>
          <a:xfrm>
            <a:off x="304934" y="2839155"/>
            <a:ext cx="1285875" cy="1847850"/>
          </a:xfrm>
          <a:prstGeom prst="rect">
            <a:avLst/>
          </a:prstGeom>
        </p:spPr>
      </p:pic>
    </p:spTree>
    <p:extLst>
      <p:ext uri="{BB962C8B-B14F-4D97-AF65-F5344CB8AC3E}">
        <p14:creationId xmlns:p14="http://schemas.microsoft.com/office/powerpoint/2010/main" val="354119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DA078DF-12B5-41B2-B990-3D3BC8031670}"/>
              </a:ext>
            </a:extLst>
          </p:cNvPr>
          <p:cNvSpPr>
            <a:spLocks noGrp="1"/>
          </p:cNvSpPr>
          <p:nvPr>
            <p:ph type="sldNum" sz="quarter" idx="12"/>
          </p:nvPr>
        </p:nvSpPr>
        <p:spPr/>
        <p:txBody>
          <a:bodyPr/>
          <a:lstStyle/>
          <a:p>
            <a:fld id="{58559E05-BCEC-45BC-9BA0-4ACA84666899}" type="slidenum">
              <a:rPr lang="ja-JP" altLang="en-US" smtClean="0"/>
              <a:pPr/>
              <a:t>2</a:t>
            </a:fld>
            <a:endParaRPr lang="ja-JP" altLang="en-US"/>
          </a:p>
        </p:txBody>
      </p:sp>
      <p:sp>
        <p:nvSpPr>
          <p:cNvPr id="3" name="タイトル 2">
            <a:extLst>
              <a:ext uri="{FF2B5EF4-FFF2-40B4-BE49-F238E27FC236}">
                <a16:creationId xmlns:a16="http://schemas.microsoft.com/office/drawing/2014/main" id="{81CB7BBE-C076-4ACF-9696-93783D0316F2}"/>
              </a:ext>
            </a:extLst>
          </p:cNvPr>
          <p:cNvSpPr>
            <a:spLocks noGrp="1"/>
          </p:cNvSpPr>
          <p:nvPr>
            <p:ph type="title"/>
          </p:nvPr>
        </p:nvSpPr>
        <p:spPr>
          <a:xfrm>
            <a:off x="398963" y="816285"/>
            <a:ext cx="10181027" cy="4701112"/>
          </a:xfrm>
        </p:spPr>
        <p:txBody>
          <a:bodyPr/>
          <a:lstStyle/>
          <a:p>
            <a:r>
              <a:rPr lang="ja-JP" altLang="en-US" sz="3200" dirty="0"/>
              <a:t>点群処理アルゴリズムの紹介</a:t>
            </a:r>
            <a:br>
              <a:rPr lang="en-US" altLang="ja-JP" sz="3200" dirty="0"/>
            </a:br>
            <a:r>
              <a:rPr lang="en-US" altLang="ja-JP" dirty="0"/>
              <a:t>1.PointNet</a:t>
            </a:r>
            <a:br>
              <a:rPr lang="en-US" altLang="ja-JP" dirty="0"/>
            </a:br>
            <a:r>
              <a:rPr lang="en-US" altLang="ja-JP" dirty="0"/>
              <a:t>2.PointNet ++</a:t>
            </a:r>
            <a:br>
              <a:rPr lang="en-US" altLang="ja-JP" dirty="0"/>
            </a:br>
            <a:r>
              <a:rPr lang="en-US" altLang="ja-JP" dirty="0"/>
              <a:t>3.VoxelNet</a:t>
            </a:r>
            <a:br>
              <a:rPr lang="en-US" altLang="ja-JP" dirty="0"/>
            </a:br>
            <a:r>
              <a:rPr lang="en-US" altLang="ja-JP" dirty="0"/>
              <a:t>4.PointPillor</a:t>
            </a:r>
            <a:br>
              <a:rPr lang="en-US" altLang="ja-JP" dirty="0"/>
            </a:br>
            <a:r>
              <a:rPr lang="en-US" altLang="ja-JP" dirty="0"/>
              <a:t>	5.Point Transformer</a:t>
            </a:r>
            <a:br>
              <a:rPr lang="en-US" altLang="ja-JP" sz="3200" dirty="0"/>
            </a:br>
            <a:endParaRPr lang="en-US" altLang="ja-JP" sz="3200" dirty="0"/>
          </a:p>
        </p:txBody>
      </p:sp>
    </p:spTree>
    <p:extLst>
      <p:ext uri="{BB962C8B-B14F-4D97-AF65-F5344CB8AC3E}">
        <p14:creationId xmlns:p14="http://schemas.microsoft.com/office/powerpoint/2010/main" val="405178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8427D6-3179-08D1-67F5-C6D820E1FE4D}"/>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9E2EE7DD-A5B2-9408-D50E-3A93BB22DCE2}"/>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61283CDC-B753-2942-513E-0E9408BE45DE}"/>
              </a:ext>
            </a:extLst>
          </p:cNvPr>
          <p:cNvSpPr txBox="1"/>
          <p:nvPr/>
        </p:nvSpPr>
        <p:spPr>
          <a:xfrm>
            <a:off x="304799" y="870001"/>
            <a:ext cx="8951496" cy="395365"/>
          </a:xfrm>
          <a:prstGeom prst="rect">
            <a:avLst/>
          </a:prstGeom>
          <a:noFill/>
        </p:spPr>
        <p:txBody>
          <a:bodyPr wrap="square">
            <a:spAutoFit/>
          </a:bodyPr>
          <a:lstStyle/>
          <a:p>
            <a:r>
              <a:rPr lang="en-US" altLang="ja-JP" b="1" dirty="0"/>
              <a:t>Segmentation</a:t>
            </a:r>
            <a:r>
              <a:rPr lang="ja-JP" altLang="en-US" b="1" dirty="0"/>
              <a:t> </a:t>
            </a:r>
            <a:r>
              <a:rPr lang="en-US" altLang="ja-JP" b="1" dirty="0"/>
              <a:t>Network Architectures</a:t>
            </a:r>
            <a:r>
              <a:rPr lang="ja-JP" altLang="en-US" b="1" dirty="0"/>
              <a:t>①</a:t>
            </a:r>
            <a:r>
              <a:rPr lang="en-US" altLang="ja-JP" b="1" dirty="0"/>
              <a:t>(Point Feature Propagation)</a:t>
            </a:r>
          </a:p>
        </p:txBody>
      </p:sp>
      <p:sp>
        <p:nvSpPr>
          <p:cNvPr id="7" name="テキスト ボックス 6">
            <a:extLst>
              <a:ext uri="{FF2B5EF4-FFF2-40B4-BE49-F238E27FC236}">
                <a16:creationId xmlns:a16="http://schemas.microsoft.com/office/drawing/2014/main" id="{F2F2F612-6AC1-D332-9698-5A236532F561}"/>
              </a:ext>
            </a:extLst>
          </p:cNvPr>
          <p:cNvSpPr txBox="1"/>
          <p:nvPr/>
        </p:nvSpPr>
        <p:spPr>
          <a:xfrm>
            <a:off x="417093" y="1265366"/>
            <a:ext cx="11566359" cy="5849935"/>
          </a:xfrm>
          <a:prstGeom prst="rect">
            <a:avLst/>
          </a:prstGeom>
          <a:noFill/>
        </p:spPr>
        <p:txBody>
          <a:bodyPr wrap="square">
            <a:spAutoFit/>
          </a:bodyPr>
          <a:lstStyle/>
          <a:p>
            <a:r>
              <a:rPr lang="en-US" altLang="ja-JP" dirty="0"/>
              <a:t>Segmentation</a:t>
            </a:r>
            <a:r>
              <a:rPr lang="ja-JP" altLang="en-US" dirty="0"/>
              <a:t>では元の点群それぞれの特徴量をしってそこからクラス分けを行いたい</a:t>
            </a:r>
            <a:endParaRPr lang="en-US" altLang="ja-JP" dirty="0"/>
          </a:p>
          <a:p>
            <a:r>
              <a:rPr lang="ja-JP" altLang="en-US" dirty="0"/>
              <a:t>　　　　　　　　　　　　　　　　　↓</a:t>
            </a:r>
            <a:endParaRPr lang="en-US" altLang="ja-JP" dirty="0"/>
          </a:p>
          <a:p>
            <a:r>
              <a:rPr lang="ja-JP" altLang="en-US" dirty="0"/>
              <a:t>しかし、すべての元の点の特徴量をひとつの点ずつ計算するのはコストが大きい</a:t>
            </a:r>
            <a:endParaRPr lang="en-US" altLang="ja-JP" dirty="0"/>
          </a:p>
          <a:p>
            <a:r>
              <a:rPr lang="ja-JP" altLang="en-US" dirty="0"/>
              <a:t>　　　　　　　　　　　　　　　　　↓</a:t>
            </a:r>
            <a:endParaRPr lang="en-US" altLang="ja-JP" dirty="0"/>
          </a:p>
          <a:p>
            <a:r>
              <a:rPr lang="ja-JP" altLang="en-US" dirty="0"/>
              <a:t>上の階層の特徴量を下の階層の特徴点に伝播させる</a:t>
            </a:r>
            <a:r>
              <a:rPr lang="en-US" altLang="ja-JP" dirty="0"/>
              <a:t>(Point Feature Propagation)</a:t>
            </a:r>
            <a:r>
              <a:rPr lang="ja-JP" altLang="en-US" dirty="0"/>
              <a:t>ことで解決</a:t>
            </a:r>
            <a:endParaRPr lang="en-US" altLang="ja-JP" dirty="0"/>
          </a:p>
          <a:p>
            <a:r>
              <a:rPr lang="ja-JP" altLang="en-US" dirty="0"/>
              <a:t>距離に応じた</a:t>
            </a:r>
            <a:r>
              <a:rPr lang="en-US" altLang="ja-JP" dirty="0"/>
              <a:t>Point Feature Propagation</a:t>
            </a:r>
            <a:r>
              <a:rPr lang="ja-JP" altLang="en-US" dirty="0"/>
              <a:t>と</a:t>
            </a:r>
            <a:r>
              <a:rPr lang="en-US" altLang="ja-JP" dirty="0"/>
              <a:t>skip link</a:t>
            </a:r>
            <a:r>
              <a:rPr lang="ja-JP" altLang="en-US" dirty="0"/>
              <a:t>を使う</a:t>
            </a:r>
            <a:endParaRPr lang="en-US" altLang="ja-JP" dirty="0"/>
          </a:p>
          <a:p>
            <a:r>
              <a:rPr lang="ja-JP" altLang="en-US" dirty="0"/>
              <a:t>　　　　　　　　　　　　　　　　　↓</a:t>
            </a:r>
            <a:endParaRPr lang="en-US" altLang="ja-JP" dirty="0"/>
          </a:p>
          <a:p>
            <a:r>
              <a:rPr lang="en-US" altLang="ja-JP" dirty="0"/>
              <a:t>level l</a:t>
            </a:r>
            <a:r>
              <a:rPr lang="ja-JP" altLang="en-US" dirty="0"/>
              <a:t>の階層と</a:t>
            </a:r>
            <a:r>
              <a:rPr lang="en-US" altLang="ja-JP" dirty="0"/>
              <a:t>level l-1</a:t>
            </a:r>
            <a:r>
              <a:rPr lang="ja-JP" altLang="en-US" dirty="0"/>
              <a:t>の階層に</a:t>
            </a:r>
            <a:r>
              <a:rPr lang="en-US" altLang="ja-JP" dirty="0" err="1"/>
              <a:t>Nl</a:t>
            </a:r>
            <a:r>
              <a:rPr lang="ja-JP" altLang="en-US" dirty="0"/>
              <a:t>、</a:t>
            </a:r>
            <a:r>
              <a:rPr lang="en-US" altLang="ja-JP" dirty="0"/>
              <a:t> Nl−1</a:t>
            </a:r>
            <a:r>
              <a:rPr lang="ja-JP" altLang="en-US" dirty="0"/>
              <a:t>個ののポイントがある</a:t>
            </a:r>
            <a:r>
              <a:rPr lang="en-US" altLang="ja-JP" dirty="0"/>
              <a:t>l (</a:t>
            </a:r>
            <a:r>
              <a:rPr lang="en-US" altLang="ja-JP" dirty="0" err="1"/>
              <a:t>Nl</a:t>
            </a:r>
            <a:r>
              <a:rPr lang="en-US" altLang="ja-JP" dirty="0"/>
              <a:t> ≤ Nl−1)</a:t>
            </a:r>
          </a:p>
          <a:p>
            <a:endParaRPr lang="en-US" altLang="ja-JP" dirty="0"/>
          </a:p>
          <a:p>
            <a:r>
              <a:rPr lang="en-US" altLang="ja-JP" dirty="0"/>
              <a:t>Nl−1</a:t>
            </a:r>
            <a:r>
              <a:rPr lang="ja-JP" altLang="en-US" dirty="0"/>
              <a:t>のポイントは上の階層</a:t>
            </a:r>
            <a:r>
              <a:rPr lang="en-US" altLang="ja-JP" dirty="0"/>
              <a:t>(</a:t>
            </a:r>
            <a:r>
              <a:rPr lang="en-US" altLang="ja-JP" dirty="0" err="1"/>
              <a:t>Nl</a:t>
            </a:r>
            <a:r>
              <a:rPr lang="ja-JP" altLang="en-US" dirty="0"/>
              <a:t>個のポイント</a:t>
            </a:r>
            <a:r>
              <a:rPr lang="en-US" altLang="ja-JP" dirty="0"/>
              <a:t>)</a:t>
            </a:r>
            <a:r>
              <a:rPr lang="ja-JP" altLang="en-US" dirty="0"/>
              <a:t>の中で最も近い</a:t>
            </a:r>
            <a:r>
              <a:rPr lang="en-US" altLang="ja-JP" dirty="0"/>
              <a:t>k</a:t>
            </a:r>
            <a:r>
              <a:rPr lang="ja-JP" altLang="en-US" dirty="0"/>
              <a:t>個のポイントから特徴量を距離に応じて伝播させてもらう</a:t>
            </a:r>
            <a:r>
              <a:rPr lang="en-US" altLang="ja-JP" dirty="0"/>
              <a:t>(k=3</a:t>
            </a:r>
            <a:r>
              <a:rPr lang="ja-JP" altLang="en-US" dirty="0"/>
              <a:t>　であることが多い</a:t>
            </a:r>
            <a:r>
              <a:rPr lang="en-US" altLang="ja-JP" dirty="0"/>
              <a:t>)</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pic>
        <p:nvPicPr>
          <p:cNvPr id="9" name="図 8">
            <a:extLst>
              <a:ext uri="{FF2B5EF4-FFF2-40B4-BE49-F238E27FC236}">
                <a16:creationId xmlns:a16="http://schemas.microsoft.com/office/drawing/2014/main" id="{3EF2B553-CB43-DA88-21A4-CE13E847E115}"/>
              </a:ext>
            </a:extLst>
          </p:cNvPr>
          <p:cNvPicPr>
            <a:picLocks noChangeAspect="1"/>
          </p:cNvPicPr>
          <p:nvPr/>
        </p:nvPicPr>
        <p:blipFill>
          <a:blip r:embed="rId2"/>
          <a:stretch>
            <a:fillRect/>
          </a:stretch>
        </p:blipFill>
        <p:spPr>
          <a:xfrm>
            <a:off x="208548" y="4813478"/>
            <a:ext cx="7619999" cy="1233759"/>
          </a:xfrm>
          <a:prstGeom prst="rect">
            <a:avLst/>
          </a:prstGeom>
        </p:spPr>
      </p:pic>
      <p:sp>
        <p:nvSpPr>
          <p:cNvPr id="10" name="吹き出し: 折線 9">
            <a:extLst>
              <a:ext uri="{FF2B5EF4-FFF2-40B4-BE49-F238E27FC236}">
                <a16:creationId xmlns:a16="http://schemas.microsoft.com/office/drawing/2014/main" id="{23C995F3-BFA9-8891-00EC-9A8D948172E9}"/>
              </a:ext>
            </a:extLst>
          </p:cNvPr>
          <p:cNvSpPr/>
          <p:nvPr/>
        </p:nvSpPr>
        <p:spPr>
          <a:xfrm>
            <a:off x="7940841" y="4403209"/>
            <a:ext cx="4042612" cy="1602396"/>
          </a:xfrm>
          <a:prstGeom prst="borderCallout2">
            <a:avLst>
              <a:gd name="adj1" fmla="val 4833"/>
              <a:gd name="adj2" fmla="val -211"/>
              <a:gd name="adj3" fmla="val 5545"/>
              <a:gd name="adj4" fmla="val -29342"/>
              <a:gd name="adj5" fmla="val 45368"/>
              <a:gd name="adj6" fmla="val -44773"/>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level</a:t>
            </a:r>
            <a:r>
              <a:rPr kumimoji="1" lang="ja-JP" altLang="en-US" dirty="0">
                <a:solidFill>
                  <a:schemeClr val="tx1"/>
                </a:solidFill>
              </a:rPr>
              <a:t>　</a:t>
            </a:r>
            <a:r>
              <a:rPr kumimoji="1" lang="en-US" altLang="ja-JP" dirty="0">
                <a:solidFill>
                  <a:schemeClr val="tx1"/>
                </a:solidFill>
              </a:rPr>
              <a:t>l</a:t>
            </a:r>
            <a:r>
              <a:rPr kumimoji="1" lang="ja-JP" altLang="en-US" dirty="0">
                <a:solidFill>
                  <a:schemeClr val="tx1"/>
                </a:solidFill>
              </a:rPr>
              <a:t>の特徴量</a:t>
            </a:r>
            <a:r>
              <a:rPr lang="ja-JP" altLang="en-US" dirty="0">
                <a:solidFill>
                  <a:schemeClr val="tx1"/>
                </a:solidFill>
              </a:rPr>
              <a:t>の</a:t>
            </a:r>
            <a:r>
              <a:rPr kumimoji="1" lang="ja-JP" altLang="en-US" dirty="0">
                <a:solidFill>
                  <a:schemeClr val="tx1"/>
                </a:solidFill>
              </a:rPr>
              <a:t>次元は</a:t>
            </a:r>
            <a:r>
              <a:rPr kumimoji="1" lang="en-US" altLang="ja-JP" dirty="0">
                <a:solidFill>
                  <a:schemeClr val="tx1"/>
                </a:solidFill>
              </a:rPr>
              <a:t>(</a:t>
            </a:r>
            <a:r>
              <a:rPr kumimoji="1" lang="en-US" altLang="ja-JP" dirty="0" err="1">
                <a:solidFill>
                  <a:schemeClr val="tx1"/>
                </a:solidFill>
              </a:rPr>
              <a:t>C+d</a:t>
            </a:r>
            <a:r>
              <a:rPr kumimoji="1" lang="en-US" altLang="ja-JP" dirty="0">
                <a:solidFill>
                  <a:schemeClr val="tx1"/>
                </a:solidFill>
              </a:rPr>
              <a:t>)</a:t>
            </a:r>
          </a:p>
          <a:p>
            <a:pPr algn="ctr"/>
            <a:r>
              <a:rPr kumimoji="1" lang="ja-JP" altLang="en-US" dirty="0">
                <a:solidFill>
                  <a:schemeClr val="tx1"/>
                </a:solidFill>
              </a:rPr>
              <a:t>　デフォルトは</a:t>
            </a:r>
            <a:r>
              <a:rPr kumimoji="1" lang="en-US" altLang="ja-JP" dirty="0">
                <a:solidFill>
                  <a:schemeClr val="tx1"/>
                </a:solidFill>
              </a:rPr>
              <a:t>P=2</a:t>
            </a:r>
            <a:endParaRPr lang="en-US" altLang="ja-JP" dirty="0">
              <a:solidFill>
                <a:schemeClr val="tx1"/>
              </a:solidFill>
            </a:endParaRPr>
          </a:p>
          <a:p>
            <a:pPr algn="ctr"/>
            <a:r>
              <a:rPr kumimoji="1" lang="ja-JP" altLang="en-US" dirty="0">
                <a:solidFill>
                  <a:schemeClr val="tx1"/>
                </a:solidFill>
              </a:rPr>
              <a:t>距離の二乗に反比例して</a:t>
            </a:r>
            <a:endParaRPr kumimoji="1" lang="en-US" altLang="ja-JP" dirty="0">
              <a:solidFill>
                <a:schemeClr val="tx1"/>
              </a:solidFill>
            </a:endParaRPr>
          </a:p>
          <a:p>
            <a:pPr algn="ctr"/>
            <a:r>
              <a:rPr kumimoji="1" lang="ja-JP" altLang="en-US" dirty="0">
                <a:solidFill>
                  <a:schemeClr val="tx1"/>
                </a:solidFill>
              </a:rPr>
              <a:t>特徴量が伝播する</a:t>
            </a:r>
            <a:endParaRPr kumimoji="1" lang="en-US" altLang="ja-JP" dirty="0">
              <a:solidFill>
                <a:schemeClr val="tx1"/>
              </a:solidFill>
            </a:endParaRPr>
          </a:p>
          <a:p>
            <a:pPr algn="ctr"/>
            <a:endParaRPr kumimoji="1" lang="ja-JP" altLang="en-US" dirty="0">
              <a:solidFill>
                <a:schemeClr val="tx1"/>
              </a:solidFill>
            </a:endParaRPr>
          </a:p>
        </p:txBody>
      </p:sp>
    </p:spTree>
    <p:extLst>
      <p:ext uri="{BB962C8B-B14F-4D97-AF65-F5344CB8AC3E}">
        <p14:creationId xmlns:p14="http://schemas.microsoft.com/office/powerpoint/2010/main" val="64478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C91D-8BCD-292D-964C-2D8C2944794C}"/>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4A787622-7098-53CC-2599-85A32E509832}"/>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11166B25-2EC1-CAA6-2109-1813C6B30580}"/>
              </a:ext>
            </a:extLst>
          </p:cNvPr>
          <p:cNvSpPr txBox="1"/>
          <p:nvPr/>
        </p:nvSpPr>
        <p:spPr>
          <a:xfrm>
            <a:off x="0" y="797812"/>
            <a:ext cx="7251032" cy="395365"/>
          </a:xfrm>
          <a:prstGeom prst="rect">
            <a:avLst/>
          </a:prstGeom>
          <a:noFill/>
        </p:spPr>
        <p:txBody>
          <a:bodyPr wrap="square">
            <a:spAutoFit/>
          </a:bodyPr>
          <a:lstStyle/>
          <a:p>
            <a:r>
              <a:rPr lang="en-US" altLang="ja-JP" b="1" dirty="0"/>
              <a:t>Segmentation</a:t>
            </a:r>
            <a:r>
              <a:rPr lang="ja-JP" altLang="en-US" b="1" dirty="0"/>
              <a:t> </a:t>
            </a:r>
            <a:r>
              <a:rPr lang="en-US" altLang="ja-JP" b="1" dirty="0"/>
              <a:t>Network Architectures</a:t>
            </a:r>
            <a:r>
              <a:rPr lang="ja-JP" altLang="en-US" b="1" dirty="0"/>
              <a:t>②</a:t>
            </a:r>
            <a:r>
              <a:rPr lang="en-US" altLang="ja-JP" b="1" dirty="0"/>
              <a:t>(</a:t>
            </a:r>
            <a:r>
              <a:rPr lang="en-US" altLang="ja-JP" b="1" dirty="0" err="1"/>
              <a:t>skiplink</a:t>
            </a:r>
            <a:r>
              <a:rPr lang="en-US" altLang="ja-JP" b="1" dirty="0"/>
              <a:t>)</a:t>
            </a:r>
          </a:p>
        </p:txBody>
      </p:sp>
      <p:pic>
        <p:nvPicPr>
          <p:cNvPr id="7" name="図 6">
            <a:extLst>
              <a:ext uri="{FF2B5EF4-FFF2-40B4-BE49-F238E27FC236}">
                <a16:creationId xmlns:a16="http://schemas.microsoft.com/office/drawing/2014/main" id="{82FEFC20-A064-6800-A0BD-483486B51291}"/>
              </a:ext>
            </a:extLst>
          </p:cNvPr>
          <p:cNvPicPr>
            <a:picLocks noChangeAspect="1"/>
          </p:cNvPicPr>
          <p:nvPr/>
        </p:nvPicPr>
        <p:blipFill>
          <a:blip r:embed="rId2"/>
          <a:stretch>
            <a:fillRect/>
          </a:stretch>
        </p:blipFill>
        <p:spPr>
          <a:xfrm>
            <a:off x="291895" y="1115597"/>
            <a:ext cx="9465593" cy="4116547"/>
          </a:xfrm>
          <a:prstGeom prst="rect">
            <a:avLst/>
          </a:prstGeom>
        </p:spPr>
      </p:pic>
      <p:sp>
        <p:nvSpPr>
          <p:cNvPr id="8" name="フローチャート: 代替処理 7">
            <a:extLst>
              <a:ext uri="{FF2B5EF4-FFF2-40B4-BE49-F238E27FC236}">
                <a16:creationId xmlns:a16="http://schemas.microsoft.com/office/drawing/2014/main" id="{227CDCC3-14D1-4D83-D9B2-700D29E1FDFD}"/>
              </a:ext>
            </a:extLst>
          </p:cNvPr>
          <p:cNvSpPr/>
          <p:nvPr/>
        </p:nvSpPr>
        <p:spPr>
          <a:xfrm>
            <a:off x="1171074" y="1315453"/>
            <a:ext cx="7988968" cy="513347"/>
          </a:xfrm>
          <a:prstGeom prst="flowChartAlternate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吹き出し: 線 8">
            <a:extLst>
              <a:ext uri="{FF2B5EF4-FFF2-40B4-BE49-F238E27FC236}">
                <a16:creationId xmlns:a16="http://schemas.microsoft.com/office/drawing/2014/main" id="{12F89DCE-B0B7-EAFC-A3E8-EB7B0ACD44FC}"/>
              </a:ext>
            </a:extLst>
          </p:cNvPr>
          <p:cNvSpPr/>
          <p:nvPr/>
        </p:nvSpPr>
        <p:spPr>
          <a:xfrm>
            <a:off x="395545" y="5029201"/>
            <a:ext cx="9361943" cy="1048585"/>
          </a:xfrm>
          <a:prstGeom prst="borderCallout1">
            <a:avLst>
              <a:gd name="adj1" fmla="val 3529"/>
              <a:gd name="adj2" fmla="val 76360"/>
              <a:gd name="adj3" fmla="val -309310"/>
              <a:gd name="adj4" fmla="val 8873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Point Feature Propagation</a:t>
            </a:r>
            <a:r>
              <a:rPr kumimoji="1" lang="ja-JP" altLang="en-US" dirty="0">
                <a:solidFill>
                  <a:schemeClr val="tx1"/>
                </a:solidFill>
              </a:rPr>
              <a:t>させた特徴量と同じ階層の</a:t>
            </a:r>
            <a:r>
              <a:rPr lang="en-US" altLang="ja-JP" dirty="0" err="1">
                <a:solidFill>
                  <a:schemeClr val="tx1"/>
                </a:solidFill>
              </a:rPr>
              <a:t>SetAbstraction</a:t>
            </a:r>
            <a:r>
              <a:rPr lang="en-US" altLang="ja-JP" dirty="0">
                <a:solidFill>
                  <a:schemeClr val="tx1"/>
                </a:solidFill>
              </a:rPr>
              <a:t> </a:t>
            </a:r>
            <a:r>
              <a:rPr lang="ja-JP" altLang="en-US" dirty="0">
                <a:solidFill>
                  <a:schemeClr val="tx1"/>
                </a:solidFill>
              </a:rPr>
              <a:t>で抽出した特徴量を結合</a:t>
            </a:r>
            <a:r>
              <a:rPr lang="en-US" altLang="ja-JP" dirty="0">
                <a:solidFill>
                  <a:schemeClr val="tx1"/>
                </a:solidFill>
              </a:rPr>
              <a:t>(skip link)</a:t>
            </a:r>
            <a:r>
              <a:rPr lang="ja-JP" altLang="en-US" dirty="0">
                <a:solidFill>
                  <a:schemeClr val="tx1"/>
                </a:solidFill>
              </a:rPr>
              <a:t>させて、その階層の点の特徴量にする</a:t>
            </a:r>
            <a:endParaRPr lang="en-US" altLang="ja-JP" dirty="0">
              <a:solidFill>
                <a:schemeClr val="tx1"/>
              </a:solidFill>
            </a:endParaRPr>
          </a:p>
          <a:p>
            <a:pPr algn="ctr"/>
            <a:r>
              <a:rPr kumimoji="1" lang="ja-JP" altLang="en-US" dirty="0">
                <a:solidFill>
                  <a:schemeClr val="tx1"/>
                </a:solidFill>
              </a:rPr>
              <a:t>そこで得られた特徴量をまた次の階層に</a:t>
            </a:r>
            <a:r>
              <a:rPr kumimoji="1" lang="en-US" altLang="ja-JP" dirty="0">
                <a:solidFill>
                  <a:schemeClr val="tx1"/>
                </a:solidFill>
              </a:rPr>
              <a:t>Propagation</a:t>
            </a:r>
            <a:r>
              <a:rPr kumimoji="1" lang="ja-JP" altLang="en-US" dirty="0">
                <a:solidFill>
                  <a:schemeClr val="tx1"/>
                </a:solidFill>
              </a:rPr>
              <a:t>させる</a:t>
            </a:r>
          </a:p>
        </p:txBody>
      </p:sp>
    </p:spTree>
    <p:extLst>
      <p:ext uri="{BB962C8B-B14F-4D97-AF65-F5344CB8AC3E}">
        <p14:creationId xmlns:p14="http://schemas.microsoft.com/office/powerpoint/2010/main" val="80238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878EA9-75B8-D892-4E3E-CB994C443ADD}"/>
              </a:ext>
            </a:extLst>
          </p:cNvPr>
          <p:cNvSpPr>
            <a:spLocks noGrp="1"/>
          </p:cNvSpPr>
          <p:nvPr>
            <p:ph type="title"/>
          </p:nvPr>
        </p:nvSpPr>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3" name="フッター プレースホルダー 2">
            <a:extLst>
              <a:ext uri="{FF2B5EF4-FFF2-40B4-BE49-F238E27FC236}">
                <a16:creationId xmlns:a16="http://schemas.microsoft.com/office/drawing/2014/main" id="{CC0DE332-05E9-1783-CE93-D4CCFF51586F}"/>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D6A25756-7DCF-99AD-3559-C2F06DDA1B9F}"/>
              </a:ext>
            </a:extLst>
          </p:cNvPr>
          <p:cNvSpPr txBox="1"/>
          <p:nvPr/>
        </p:nvSpPr>
        <p:spPr>
          <a:xfrm>
            <a:off x="138546" y="813854"/>
            <a:ext cx="8791074" cy="395365"/>
          </a:xfrm>
          <a:prstGeom prst="rect">
            <a:avLst/>
          </a:prstGeom>
          <a:noFill/>
        </p:spPr>
        <p:txBody>
          <a:bodyPr wrap="square">
            <a:spAutoFit/>
          </a:bodyPr>
          <a:lstStyle/>
          <a:p>
            <a:r>
              <a:rPr lang="en-US" altLang="ja-JP" b="1" dirty="0"/>
              <a:t>Segmentation</a:t>
            </a:r>
            <a:r>
              <a:rPr lang="ja-JP" altLang="en-US" b="1" dirty="0"/>
              <a:t> </a:t>
            </a:r>
            <a:r>
              <a:rPr lang="en-US" altLang="ja-JP" b="1" dirty="0"/>
              <a:t>Network Architectures</a:t>
            </a:r>
            <a:r>
              <a:rPr lang="ja-JP" altLang="en-US" b="1" dirty="0"/>
              <a:t>③</a:t>
            </a:r>
            <a:endParaRPr lang="en-US" altLang="ja-JP" b="1" dirty="0"/>
          </a:p>
        </p:txBody>
      </p:sp>
      <p:sp>
        <p:nvSpPr>
          <p:cNvPr id="6" name="テキスト ボックス 5">
            <a:extLst>
              <a:ext uri="{FF2B5EF4-FFF2-40B4-BE49-F238E27FC236}">
                <a16:creationId xmlns:a16="http://schemas.microsoft.com/office/drawing/2014/main" id="{B1E7001B-8F17-188A-000A-E0296D63D7E6}"/>
              </a:ext>
            </a:extLst>
          </p:cNvPr>
          <p:cNvSpPr txBox="1"/>
          <p:nvPr/>
        </p:nvSpPr>
        <p:spPr>
          <a:xfrm>
            <a:off x="440791" y="1200874"/>
            <a:ext cx="11406668" cy="1138773"/>
          </a:xfrm>
          <a:prstGeom prst="rect">
            <a:avLst/>
          </a:prstGeom>
          <a:noFill/>
        </p:spPr>
        <p:txBody>
          <a:bodyPr wrap="square">
            <a:spAutoFit/>
          </a:bodyPr>
          <a:lstStyle/>
          <a:p>
            <a:r>
              <a:rPr lang="ja-JP" altLang="en-US" sz="2400" dirty="0"/>
              <a:t>定義</a:t>
            </a:r>
            <a:r>
              <a:rPr lang="nb-NO" altLang="ja-JP" sz="2400" dirty="0"/>
              <a:t>    </a:t>
            </a:r>
            <a:r>
              <a:rPr lang="en-US" altLang="ja-JP" sz="2400" dirty="0"/>
              <a:t>FP</a:t>
            </a:r>
            <a:r>
              <a:rPr lang="en-US" altLang="ja-JP" sz="2000" dirty="0"/>
              <a:t>(l1, ..., </a:t>
            </a:r>
            <a:r>
              <a:rPr lang="en-US" altLang="ja-JP" sz="2000" dirty="0" err="1"/>
              <a:t>ld</a:t>
            </a:r>
            <a:r>
              <a:rPr lang="en-US" altLang="ja-JP" sz="2000" dirty="0"/>
              <a:t>) :feature propagation    d:</a:t>
            </a:r>
            <a:r>
              <a:rPr lang="ja-JP" altLang="en-US" sz="2000" dirty="0"/>
              <a:t>全結合層の数 </a:t>
            </a:r>
            <a:r>
              <a:rPr lang="en-US" altLang="ja-JP" sz="2000" dirty="0"/>
              <a:t>li : </a:t>
            </a:r>
            <a:r>
              <a:rPr lang="ja-JP" altLang="en-US" sz="2000" dirty="0"/>
              <a:t>結合層の出力</a:t>
            </a:r>
            <a:r>
              <a:rPr lang="en-US" altLang="ja-JP" sz="2000" dirty="0"/>
              <a:t> </a:t>
            </a:r>
          </a:p>
          <a:p>
            <a:endParaRPr lang="en-US" altLang="ja-JP" sz="2000" dirty="0"/>
          </a:p>
          <a:p>
            <a:endParaRPr lang="en-US" altLang="ja-JP" sz="2400" dirty="0"/>
          </a:p>
        </p:txBody>
      </p:sp>
      <p:sp>
        <p:nvSpPr>
          <p:cNvPr id="7" name="正方形/長方形 6">
            <a:extLst>
              <a:ext uri="{FF2B5EF4-FFF2-40B4-BE49-F238E27FC236}">
                <a16:creationId xmlns:a16="http://schemas.microsoft.com/office/drawing/2014/main" id="{E654CE88-C7F3-FC18-0284-68DE091E6FB9}"/>
              </a:ext>
            </a:extLst>
          </p:cNvPr>
          <p:cNvSpPr/>
          <p:nvPr/>
        </p:nvSpPr>
        <p:spPr>
          <a:xfrm>
            <a:off x="507839" y="2723483"/>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SA(1024, 0.1, [32, 32, 64])</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55C05C63-19E8-B746-6259-66731BF64B93}"/>
              </a:ext>
            </a:extLst>
          </p:cNvPr>
          <p:cNvSpPr/>
          <p:nvPr/>
        </p:nvSpPr>
        <p:spPr>
          <a:xfrm>
            <a:off x="507839" y="3376919"/>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 SA(256, 0.2, [64, 64, 128]) </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ABA13461-F072-EB63-D69F-CA61B963E3B3}"/>
              </a:ext>
            </a:extLst>
          </p:cNvPr>
          <p:cNvSpPr/>
          <p:nvPr/>
        </p:nvSpPr>
        <p:spPr>
          <a:xfrm>
            <a:off x="507839" y="4081185"/>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 SA(64, 0.4, [128, 128, 256])</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43309158-158D-52E1-CEDE-B51D8D0F2397}"/>
              </a:ext>
            </a:extLst>
          </p:cNvPr>
          <p:cNvSpPr/>
          <p:nvPr/>
        </p:nvSpPr>
        <p:spPr>
          <a:xfrm>
            <a:off x="507839" y="4760967"/>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  SA(16, 0.8, [256, 256, 512]) </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2475731D-171E-2FFB-AD16-8A91BBB6744A}"/>
              </a:ext>
            </a:extLst>
          </p:cNvPr>
          <p:cNvSpPr/>
          <p:nvPr/>
        </p:nvSpPr>
        <p:spPr>
          <a:xfrm>
            <a:off x="4534083" y="4107151"/>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  F P(256, 256)</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7C462149-0962-71E7-1D3A-9AF54AFFB55A}"/>
              </a:ext>
            </a:extLst>
          </p:cNvPr>
          <p:cNvSpPr/>
          <p:nvPr/>
        </p:nvSpPr>
        <p:spPr>
          <a:xfrm>
            <a:off x="4534083" y="3449781"/>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  F P(256, 256)</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C089CE4A-7081-4331-5F63-979996E49D9A}"/>
              </a:ext>
            </a:extLst>
          </p:cNvPr>
          <p:cNvSpPr/>
          <p:nvPr/>
        </p:nvSpPr>
        <p:spPr>
          <a:xfrm>
            <a:off x="4534083" y="2779904"/>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  F P(256, 128)</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1827A664-8303-2566-5780-FEE64D03B3DA}"/>
              </a:ext>
            </a:extLst>
          </p:cNvPr>
          <p:cNvSpPr/>
          <p:nvPr/>
        </p:nvSpPr>
        <p:spPr>
          <a:xfrm>
            <a:off x="4534083" y="2106304"/>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nn-NO" altLang="ja-JP" dirty="0">
                <a:solidFill>
                  <a:schemeClr val="tx1"/>
                </a:solidFill>
              </a:rPr>
              <a:t>F P(128, 128, 128, 128, K)</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4D0078B8-5745-F0EF-9BBE-5F340F1924DF}"/>
              </a:ext>
            </a:extLst>
          </p:cNvPr>
          <p:cNvSpPr/>
          <p:nvPr/>
        </p:nvSpPr>
        <p:spPr>
          <a:xfrm>
            <a:off x="507839" y="2070047"/>
            <a:ext cx="3657600"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最初の点群</a:t>
            </a:r>
            <a:endParaRPr kumimoji="1" lang="ja-JP" altLang="en-US" dirty="0">
              <a:solidFill>
                <a:schemeClr val="tx1"/>
              </a:solidFill>
            </a:endParaRPr>
          </a:p>
        </p:txBody>
      </p:sp>
      <p:cxnSp>
        <p:nvCxnSpPr>
          <p:cNvPr id="17" name="直線コネクタ 16">
            <a:extLst>
              <a:ext uri="{FF2B5EF4-FFF2-40B4-BE49-F238E27FC236}">
                <a16:creationId xmlns:a16="http://schemas.microsoft.com/office/drawing/2014/main" id="{05EBCC7D-8F93-D7BB-27B1-28572FCCF1A1}"/>
              </a:ext>
            </a:extLst>
          </p:cNvPr>
          <p:cNvCxnSpPr>
            <a:cxnSpLocks/>
          </p:cNvCxnSpPr>
          <p:nvPr/>
        </p:nvCxnSpPr>
        <p:spPr>
          <a:xfrm>
            <a:off x="4379494" y="2070047"/>
            <a:ext cx="0" cy="3560732"/>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20" name="矢印: 下 19">
            <a:extLst>
              <a:ext uri="{FF2B5EF4-FFF2-40B4-BE49-F238E27FC236}">
                <a16:creationId xmlns:a16="http://schemas.microsoft.com/office/drawing/2014/main" id="{6E57F898-405E-E633-971B-FF239409A2C8}"/>
              </a:ext>
            </a:extLst>
          </p:cNvPr>
          <p:cNvSpPr/>
          <p:nvPr/>
        </p:nvSpPr>
        <p:spPr>
          <a:xfrm>
            <a:off x="138546" y="1939119"/>
            <a:ext cx="302245" cy="391624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1" name="矢印: 下 20">
            <a:extLst>
              <a:ext uri="{FF2B5EF4-FFF2-40B4-BE49-F238E27FC236}">
                <a16:creationId xmlns:a16="http://schemas.microsoft.com/office/drawing/2014/main" id="{02D0B433-074A-1587-34A5-4C013E9412C0}"/>
              </a:ext>
            </a:extLst>
          </p:cNvPr>
          <p:cNvSpPr/>
          <p:nvPr/>
        </p:nvSpPr>
        <p:spPr>
          <a:xfrm rot="10800000">
            <a:off x="8318198" y="2014876"/>
            <a:ext cx="302245" cy="391624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3" name="矢印: 上カーブ 22">
            <a:extLst>
              <a:ext uri="{FF2B5EF4-FFF2-40B4-BE49-F238E27FC236}">
                <a16:creationId xmlns:a16="http://schemas.microsoft.com/office/drawing/2014/main" id="{B0F077DA-E313-EDC6-B9B3-1EC1B7AC6D49}"/>
              </a:ext>
            </a:extLst>
          </p:cNvPr>
          <p:cNvSpPr/>
          <p:nvPr/>
        </p:nvSpPr>
        <p:spPr>
          <a:xfrm>
            <a:off x="3271317" y="5519654"/>
            <a:ext cx="2679031" cy="523220"/>
          </a:xfrm>
          <a:prstGeom prst="curved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5" name="直線コネクタ 24">
            <a:extLst>
              <a:ext uri="{FF2B5EF4-FFF2-40B4-BE49-F238E27FC236}">
                <a16:creationId xmlns:a16="http://schemas.microsoft.com/office/drawing/2014/main" id="{55762151-85FF-FBE2-E7FF-ECAEDE533AF0}"/>
              </a:ext>
            </a:extLst>
          </p:cNvPr>
          <p:cNvCxnSpPr>
            <a:cxnSpLocks/>
          </p:cNvCxnSpPr>
          <p:nvPr/>
        </p:nvCxnSpPr>
        <p:spPr>
          <a:xfrm>
            <a:off x="289668" y="2708979"/>
            <a:ext cx="9111006"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B9E6F70-7054-E854-7D9F-7B2FD8B4EF45}"/>
              </a:ext>
            </a:extLst>
          </p:cNvPr>
          <p:cNvCxnSpPr>
            <a:cxnSpLocks/>
          </p:cNvCxnSpPr>
          <p:nvPr/>
        </p:nvCxnSpPr>
        <p:spPr>
          <a:xfrm>
            <a:off x="289668" y="3376919"/>
            <a:ext cx="9111006"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077BB94-2AD2-9C10-B0CA-18862CE9D9C1}"/>
              </a:ext>
            </a:extLst>
          </p:cNvPr>
          <p:cNvCxnSpPr>
            <a:cxnSpLocks/>
          </p:cNvCxnSpPr>
          <p:nvPr/>
        </p:nvCxnSpPr>
        <p:spPr>
          <a:xfrm>
            <a:off x="289668" y="4011630"/>
            <a:ext cx="9111006"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8A81441-9CFE-2D67-BBAC-7EF87DCEF3CA}"/>
              </a:ext>
            </a:extLst>
          </p:cNvPr>
          <p:cNvCxnSpPr>
            <a:cxnSpLocks/>
          </p:cNvCxnSpPr>
          <p:nvPr/>
        </p:nvCxnSpPr>
        <p:spPr>
          <a:xfrm>
            <a:off x="356716" y="4760967"/>
            <a:ext cx="9043958"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39CF6647-915A-6F27-FC1E-68F2E60D7B0B}"/>
              </a:ext>
            </a:extLst>
          </p:cNvPr>
          <p:cNvSpPr txBox="1"/>
          <p:nvPr/>
        </p:nvSpPr>
        <p:spPr>
          <a:xfrm>
            <a:off x="8929619" y="2193941"/>
            <a:ext cx="1818591" cy="395365"/>
          </a:xfrm>
          <a:prstGeom prst="rect">
            <a:avLst/>
          </a:prstGeom>
          <a:noFill/>
        </p:spPr>
        <p:txBody>
          <a:bodyPr wrap="square" rtlCol="0">
            <a:spAutoFit/>
          </a:bodyPr>
          <a:lstStyle/>
          <a:p>
            <a:r>
              <a:rPr kumimoji="1" lang="ja-JP" altLang="en-US" dirty="0"/>
              <a:t>第０階層</a:t>
            </a:r>
          </a:p>
        </p:txBody>
      </p:sp>
      <p:sp>
        <p:nvSpPr>
          <p:cNvPr id="32" name="テキスト ボックス 31">
            <a:extLst>
              <a:ext uri="{FF2B5EF4-FFF2-40B4-BE49-F238E27FC236}">
                <a16:creationId xmlns:a16="http://schemas.microsoft.com/office/drawing/2014/main" id="{B1BD4CE0-8479-8421-313E-403A4D547338}"/>
              </a:ext>
            </a:extLst>
          </p:cNvPr>
          <p:cNvSpPr txBox="1"/>
          <p:nvPr/>
        </p:nvSpPr>
        <p:spPr>
          <a:xfrm>
            <a:off x="8929619" y="2941632"/>
            <a:ext cx="1818591" cy="395365"/>
          </a:xfrm>
          <a:prstGeom prst="rect">
            <a:avLst/>
          </a:prstGeom>
          <a:noFill/>
        </p:spPr>
        <p:txBody>
          <a:bodyPr wrap="square" rtlCol="0">
            <a:spAutoFit/>
          </a:bodyPr>
          <a:lstStyle/>
          <a:p>
            <a:r>
              <a:rPr kumimoji="1" lang="ja-JP" altLang="en-US" dirty="0"/>
              <a:t>第</a:t>
            </a:r>
            <a:r>
              <a:rPr kumimoji="1" lang="en-US" altLang="ja-JP" dirty="0"/>
              <a:t>1</a:t>
            </a:r>
            <a:r>
              <a:rPr kumimoji="1" lang="ja-JP" altLang="en-US" dirty="0"/>
              <a:t>階層</a:t>
            </a:r>
          </a:p>
        </p:txBody>
      </p:sp>
      <p:sp>
        <p:nvSpPr>
          <p:cNvPr id="33" name="テキスト ボックス 32">
            <a:extLst>
              <a:ext uri="{FF2B5EF4-FFF2-40B4-BE49-F238E27FC236}">
                <a16:creationId xmlns:a16="http://schemas.microsoft.com/office/drawing/2014/main" id="{C7853A8C-FEA3-C4F0-48B0-DED040CF239B}"/>
              </a:ext>
            </a:extLst>
          </p:cNvPr>
          <p:cNvSpPr txBox="1"/>
          <p:nvPr/>
        </p:nvSpPr>
        <p:spPr>
          <a:xfrm>
            <a:off x="8977383" y="3591992"/>
            <a:ext cx="1818591" cy="395365"/>
          </a:xfrm>
          <a:prstGeom prst="rect">
            <a:avLst/>
          </a:prstGeom>
          <a:noFill/>
        </p:spPr>
        <p:txBody>
          <a:bodyPr wrap="square" rtlCol="0">
            <a:spAutoFit/>
          </a:bodyPr>
          <a:lstStyle/>
          <a:p>
            <a:r>
              <a:rPr kumimoji="1" lang="ja-JP" altLang="en-US" dirty="0"/>
              <a:t>第</a:t>
            </a:r>
            <a:r>
              <a:rPr lang="en-US" altLang="ja-JP" dirty="0"/>
              <a:t>2</a:t>
            </a:r>
            <a:r>
              <a:rPr kumimoji="1" lang="ja-JP" altLang="en-US" dirty="0"/>
              <a:t>階層</a:t>
            </a:r>
          </a:p>
        </p:txBody>
      </p:sp>
      <p:sp>
        <p:nvSpPr>
          <p:cNvPr id="34" name="テキスト ボックス 33">
            <a:extLst>
              <a:ext uri="{FF2B5EF4-FFF2-40B4-BE49-F238E27FC236}">
                <a16:creationId xmlns:a16="http://schemas.microsoft.com/office/drawing/2014/main" id="{9C102D73-1CBD-5088-47EB-E7A370A17696}"/>
              </a:ext>
            </a:extLst>
          </p:cNvPr>
          <p:cNvSpPr txBox="1"/>
          <p:nvPr/>
        </p:nvSpPr>
        <p:spPr>
          <a:xfrm>
            <a:off x="8977382" y="4250976"/>
            <a:ext cx="1818591" cy="395365"/>
          </a:xfrm>
          <a:prstGeom prst="rect">
            <a:avLst/>
          </a:prstGeom>
          <a:noFill/>
        </p:spPr>
        <p:txBody>
          <a:bodyPr wrap="square" rtlCol="0">
            <a:spAutoFit/>
          </a:bodyPr>
          <a:lstStyle/>
          <a:p>
            <a:r>
              <a:rPr kumimoji="1" lang="ja-JP" altLang="en-US" dirty="0"/>
              <a:t>第</a:t>
            </a:r>
            <a:r>
              <a:rPr kumimoji="1" lang="en-US" altLang="ja-JP" dirty="0"/>
              <a:t>3</a:t>
            </a:r>
            <a:r>
              <a:rPr kumimoji="1" lang="ja-JP" altLang="en-US" dirty="0"/>
              <a:t>階層</a:t>
            </a:r>
          </a:p>
        </p:txBody>
      </p:sp>
      <p:sp>
        <p:nvSpPr>
          <p:cNvPr id="35" name="テキスト ボックス 34">
            <a:extLst>
              <a:ext uri="{FF2B5EF4-FFF2-40B4-BE49-F238E27FC236}">
                <a16:creationId xmlns:a16="http://schemas.microsoft.com/office/drawing/2014/main" id="{93DDC64E-5DAF-52FD-A6D8-4DD00F38C92D}"/>
              </a:ext>
            </a:extLst>
          </p:cNvPr>
          <p:cNvSpPr txBox="1"/>
          <p:nvPr/>
        </p:nvSpPr>
        <p:spPr>
          <a:xfrm>
            <a:off x="9001542" y="4950681"/>
            <a:ext cx="1818591" cy="395365"/>
          </a:xfrm>
          <a:prstGeom prst="rect">
            <a:avLst/>
          </a:prstGeom>
          <a:noFill/>
        </p:spPr>
        <p:txBody>
          <a:bodyPr wrap="square" rtlCol="0">
            <a:spAutoFit/>
          </a:bodyPr>
          <a:lstStyle/>
          <a:p>
            <a:r>
              <a:rPr kumimoji="1" lang="ja-JP" altLang="en-US" dirty="0"/>
              <a:t>第</a:t>
            </a:r>
            <a:r>
              <a:rPr lang="en-US" altLang="ja-JP" dirty="0"/>
              <a:t>4</a:t>
            </a:r>
            <a:r>
              <a:rPr kumimoji="1" lang="ja-JP" altLang="en-US" dirty="0"/>
              <a:t>階層</a:t>
            </a:r>
          </a:p>
        </p:txBody>
      </p:sp>
      <p:sp>
        <p:nvSpPr>
          <p:cNvPr id="36" name="矢印: 右 35">
            <a:extLst>
              <a:ext uri="{FF2B5EF4-FFF2-40B4-BE49-F238E27FC236}">
                <a16:creationId xmlns:a16="http://schemas.microsoft.com/office/drawing/2014/main" id="{3486B5AC-A42E-E853-4585-B0ECDAF6A8F9}"/>
              </a:ext>
            </a:extLst>
          </p:cNvPr>
          <p:cNvSpPr/>
          <p:nvPr/>
        </p:nvSpPr>
        <p:spPr>
          <a:xfrm rot="18649230">
            <a:off x="4055119" y="2662309"/>
            <a:ext cx="561474" cy="2417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0" name="矢印: 右 39">
            <a:extLst>
              <a:ext uri="{FF2B5EF4-FFF2-40B4-BE49-F238E27FC236}">
                <a16:creationId xmlns:a16="http://schemas.microsoft.com/office/drawing/2014/main" id="{9E75EBCB-0E15-3061-B75A-EEAC312A66F0}"/>
              </a:ext>
            </a:extLst>
          </p:cNvPr>
          <p:cNvSpPr/>
          <p:nvPr/>
        </p:nvSpPr>
        <p:spPr>
          <a:xfrm rot="18649230">
            <a:off x="4126831" y="3969838"/>
            <a:ext cx="561474" cy="2417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1" name="矢印: 右 40">
            <a:extLst>
              <a:ext uri="{FF2B5EF4-FFF2-40B4-BE49-F238E27FC236}">
                <a16:creationId xmlns:a16="http://schemas.microsoft.com/office/drawing/2014/main" id="{B3E0E59A-37B1-FC28-F73F-6E0815A2D505}"/>
              </a:ext>
            </a:extLst>
          </p:cNvPr>
          <p:cNvSpPr/>
          <p:nvPr/>
        </p:nvSpPr>
        <p:spPr>
          <a:xfrm rot="18649230">
            <a:off x="4076300" y="3360366"/>
            <a:ext cx="561474" cy="241715"/>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42" name="吹き出し: 折線 41">
            <a:extLst>
              <a:ext uri="{FF2B5EF4-FFF2-40B4-BE49-F238E27FC236}">
                <a16:creationId xmlns:a16="http://schemas.microsoft.com/office/drawing/2014/main" id="{3269F673-8DE2-491C-1830-13BCBE80DFC9}"/>
              </a:ext>
            </a:extLst>
          </p:cNvPr>
          <p:cNvSpPr/>
          <p:nvPr/>
        </p:nvSpPr>
        <p:spPr>
          <a:xfrm>
            <a:off x="4760594" y="5022577"/>
            <a:ext cx="1793203" cy="270421"/>
          </a:xfrm>
          <a:prstGeom prst="borderCallout2">
            <a:avLst>
              <a:gd name="adj1" fmla="val 4833"/>
              <a:gd name="adj2" fmla="val -211"/>
              <a:gd name="adj3" fmla="val 5545"/>
              <a:gd name="adj4" fmla="val -9384"/>
              <a:gd name="adj5" fmla="val -288138"/>
              <a:gd name="adj6" fmla="val -21325"/>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Skip link</a:t>
            </a:r>
            <a:endParaRPr kumimoji="1" lang="ja-JP" altLang="en-US" dirty="0">
              <a:solidFill>
                <a:schemeClr val="tx1"/>
              </a:solidFill>
            </a:endParaRPr>
          </a:p>
        </p:txBody>
      </p:sp>
      <p:sp>
        <p:nvSpPr>
          <p:cNvPr id="43" name="吹き出し: 折線 42">
            <a:extLst>
              <a:ext uri="{FF2B5EF4-FFF2-40B4-BE49-F238E27FC236}">
                <a16:creationId xmlns:a16="http://schemas.microsoft.com/office/drawing/2014/main" id="{81ED9B12-9A97-960A-370A-B7A0C8265CA1}"/>
              </a:ext>
            </a:extLst>
          </p:cNvPr>
          <p:cNvSpPr/>
          <p:nvPr/>
        </p:nvSpPr>
        <p:spPr>
          <a:xfrm>
            <a:off x="8896829" y="1598256"/>
            <a:ext cx="3359268" cy="555763"/>
          </a:xfrm>
          <a:prstGeom prst="borderCallout2">
            <a:avLst>
              <a:gd name="adj1" fmla="val 45244"/>
              <a:gd name="adj2" fmla="val -211"/>
              <a:gd name="adj3" fmla="val 48843"/>
              <a:gd name="adj4" fmla="val -18836"/>
              <a:gd name="adj5" fmla="val 137736"/>
              <a:gd name="adj6" fmla="val -4525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最後の</a:t>
            </a:r>
            <a:r>
              <a:rPr lang="en-US" altLang="ja-JP" dirty="0">
                <a:solidFill>
                  <a:schemeClr val="tx1"/>
                </a:solidFill>
              </a:rPr>
              <a:t>2</a:t>
            </a:r>
            <a:r>
              <a:rPr lang="ja-JP" altLang="en-US" dirty="0">
                <a:solidFill>
                  <a:schemeClr val="tx1"/>
                </a:solidFill>
              </a:rPr>
              <a:t>層は</a:t>
            </a:r>
            <a:r>
              <a:rPr lang="en-US" altLang="ja-JP" dirty="0">
                <a:solidFill>
                  <a:schemeClr val="tx1"/>
                </a:solidFill>
              </a:rPr>
              <a:t>drop ratio 0.5</a:t>
            </a:r>
            <a:endParaRPr kumimoji="1" lang="en-US" altLang="ja-JP" dirty="0">
              <a:solidFill>
                <a:schemeClr val="tx1"/>
              </a:solidFill>
            </a:endParaRPr>
          </a:p>
        </p:txBody>
      </p:sp>
      <p:sp>
        <p:nvSpPr>
          <p:cNvPr id="44" name="吹き出し: 線 43">
            <a:extLst>
              <a:ext uri="{FF2B5EF4-FFF2-40B4-BE49-F238E27FC236}">
                <a16:creationId xmlns:a16="http://schemas.microsoft.com/office/drawing/2014/main" id="{497868F1-2EC7-4491-6493-C036985C38B5}"/>
              </a:ext>
            </a:extLst>
          </p:cNvPr>
          <p:cNvSpPr/>
          <p:nvPr/>
        </p:nvSpPr>
        <p:spPr>
          <a:xfrm>
            <a:off x="5723878" y="6026645"/>
            <a:ext cx="4605357" cy="536446"/>
          </a:xfrm>
          <a:prstGeom prst="borderCallout1">
            <a:avLst>
              <a:gd name="adj1" fmla="val -17404"/>
              <a:gd name="adj2" fmla="val 22160"/>
              <a:gd name="adj3" fmla="val -659192"/>
              <a:gd name="adj4" fmla="val 40635"/>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最終的にすべての点を</a:t>
            </a:r>
            <a:r>
              <a:rPr lang="en-US" altLang="ja-JP" dirty="0">
                <a:solidFill>
                  <a:schemeClr val="tx1"/>
                </a:solidFill>
              </a:rPr>
              <a:t>k</a:t>
            </a:r>
            <a:r>
              <a:rPr lang="ja-JP" altLang="en-US" dirty="0">
                <a:solidFill>
                  <a:schemeClr val="tx1"/>
                </a:solidFill>
              </a:rPr>
              <a:t>クラスに分類</a:t>
            </a:r>
            <a:endParaRPr kumimoji="1" lang="ja-JP" altLang="en-US" dirty="0">
              <a:solidFill>
                <a:schemeClr val="tx1"/>
              </a:solidFill>
            </a:endParaRPr>
          </a:p>
        </p:txBody>
      </p:sp>
    </p:spTree>
    <p:extLst>
      <p:ext uri="{BB962C8B-B14F-4D97-AF65-F5344CB8AC3E}">
        <p14:creationId xmlns:p14="http://schemas.microsoft.com/office/powerpoint/2010/main" val="4028887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BB921728-3A73-CB3C-AECD-9E9DE785E67E}"/>
              </a:ext>
            </a:extLst>
          </p:cNvPr>
          <p:cNvSpPr>
            <a:spLocks noGrp="1"/>
          </p:cNvSpPr>
          <p:nvPr>
            <p:ph type="ftr" sz="quarter" idx="11"/>
          </p:nvPr>
        </p:nvSpPr>
        <p:spPr/>
        <p:txBody>
          <a:bodyPr/>
          <a:lstStyle/>
          <a:p>
            <a:r>
              <a:rPr lang="en-US" altLang="ja-JP"/>
              <a:t>M1-3514</a:t>
            </a:r>
            <a:endParaRPr lang="ja-JP" altLang="en-US"/>
          </a:p>
        </p:txBody>
      </p:sp>
      <p:sp>
        <p:nvSpPr>
          <p:cNvPr id="4" name="タイトル 1">
            <a:extLst>
              <a:ext uri="{FF2B5EF4-FFF2-40B4-BE49-F238E27FC236}">
                <a16:creationId xmlns:a16="http://schemas.microsoft.com/office/drawing/2014/main" id="{6A182F96-5D92-7D34-2693-0B8C2A1F0E85}"/>
              </a:ext>
            </a:extLst>
          </p:cNvPr>
          <p:cNvSpPr>
            <a:spLocks noGrp="1"/>
          </p:cNvSpPr>
          <p:nvPr>
            <p:ph type="title"/>
          </p:nvPr>
        </p:nvSpPr>
        <p:spPr>
          <a:xfrm>
            <a:off x="138113" y="0"/>
            <a:ext cx="9772650" cy="647700"/>
          </a:xfrm>
        </p:spPr>
        <p:txBody>
          <a:bodyPr/>
          <a:lstStyle/>
          <a:p>
            <a:r>
              <a:rPr lang="en-US" altLang="ja-JP" dirty="0"/>
              <a:t>2</a:t>
            </a:r>
            <a:r>
              <a:rPr kumimoji="1" lang="ja-JP" altLang="en-US" dirty="0"/>
              <a:t>　</a:t>
            </a:r>
            <a:r>
              <a:rPr kumimoji="1" lang="en-US" altLang="ja-JP" dirty="0" err="1"/>
              <a:t>PointNet</a:t>
            </a:r>
            <a:r>
              <a:rPr kumimoji="1" lang="ja-JP" altLang="en-US" dirty="0"/>
              <a:t>＋＋</a:t>
            </a:r>
          </a:p>
        </p:txBody>
      </p:sp>
      <p:sp>
        <p:nvSpPr>
          <p:cNvPr id="5" name="テキスト ボックス 4">
            <a:extLst>
              <a:ext uri="{FF2B5EF4-FFF2-40B4-BE49-F238E27FC236}">
                <a16:creationId xmlns:a16="http://schemas.microsoft.com/office/drawing/2014/main" id="{42121AE2-C582-9F41-04D9-A83C44576B20}"/>
              </a:ext>
            </a:extLst>
          </p:cNvPr>
          <p:cNvSpPr txBox="1"/>
          <p:nvPr/>
        </p:nvSpPr>
        <p:spPr>
          <a:xfrm>
            <a:off x="138546" y="813854"/>
            <a:ext cx="8791074" cy="395365"/>
          </a:xfrm>
          <a:prstGeom prst="rect">
            <a:avLst/>
          </a:prstGeom>
          <a:noFill/>
        </p:spPr>
        <p:txBody>
          <a:bodyPr wrap="square">
            <a:spAutoFit/>
          </a:bodyPr>
          <a:lstStyle/>
          <a:p>
            <a:r>
              <a:rPr lang="ja-JP" altLang="en-US" b="1" dirty="0"/>
              <a:t>補足</a:t>
            </a:r>
            <a:endParaRPr lang="en-US" altLang="ja-JP" b="1" dirty="0"/>
          </a:p>
        </p:txBody>
      </p:sp>
      <p:sp>
        <p:nvSpPr>
          <p:cNvPr id="6" name="テキスト ボックス 5">
            <a:extLst>
              <a:ext uri="{FF2B5EF4-FFF2-40B4-BE49-F238E27FC236}">
                <a16:creationId xmlns:a16="http://schemas.microsoft.com/office/drawing/2014/main" id="{1CA75E60-00EA-CEAC-4D45-1BEA3ED0DDFB}"/>
              </a:ext>
            </a:extLst>
          </p:cNvPr>
          <p:cNvSpPr txBox="1"/>
          <p:nvPr/>
        </p:nvSpPr>
        <p:spPr>
          <a:xfrm>
            <a:off x="392664" y="1209219"/>
            <a:ext cx="11406668" cy="2985433"/>
          </a:xfrm>
          <a:prstGeom prst="rect">
            <a:avLst/>
          </a:prstGeom>
          <a:noFill/>
        </p:spPr>
        <p:txBody>
          <a:bodyPr wrap="square">
            <a:spAutoFit/>
          </a:bodyPr>
          <a:lstStyle/>
          <a:p>
            <a:r>
              <a:rPr lang="ja-JP" altLang="en-US" sz="2400" dirty="0"/>
              <a:t>・最後のクラス予測以外のすべての結合層は</a:t>
            </a:r>
            <a:r>
              <a:rPr lang="en-US" altLang="ja-JP" sz="2000" dirty="0"/>
              <a:t>batch normalization</a:t>
            </a:r>
            <a:r>
              <a:rPr lang="ja-JP" altLang="en-US" sz="2000" dirty="0"/>
              <a:t>と</a:t>
            </a:r>
            <a:r>
              <a:rPr lang="en-US" altLang="ja-JP" sz="2000" dirty="0" err="1"/>
              <a:t>ReLU</a:t>
            </a:r>
            <a:r>
              <a:rPr lang="ja-JP" altLang="en-US" sz="2000" dirty="0"/>
              <a:t>適用</a:t>
            </a:r>
            <a:endParaRPr lang="en-US" altLang="ja-JP" sz="2000" dirty="0"/>
          </a:p>
          <a:p>
            <a:endParaRPr lang="en-US" altLang="ja-JP" sz="2000" dirty="0"/>
          </a:p>
          <a:p>
            <a:r>
              <a:rPr lang="ja-JP" altLang="en-US" sz="2000" dirty="0"/>
              <a:t>・</a:t>
            </a:r>
            <a:r>
              <a:rPr lang="en-US" altLang="ja-JP" sz="2000" dirty="0"/>
              <a:t>MRG</a:t>
            </a:r>
            <a:r>
              <a:rPr lang="ja-JP" altLang="en-US" sz="2000" dirty="0"/>
              <a:t>法、</a:t>
            </a:r>
            <a:r>
              <a:rPr lang="en-US" altLang="ja-JP" sz="2000" dirty="0"/>
              <a:t>MSG</a:t>
            </a:r>
            <a:r>
              <a:rPr lang="ja-JP" altLang="en-US" sz="2000" dirty="0"/>
              <a:t>法はもちろん</a:t>
            </a:r>
            <a:r>
              <a:rPr lang="en-US" altLang="ja-JP" sz="2000" dirty="0"/>
              <a:t>Segmentation Network </a:t>
            </a:r>
            <a:r>
              <a:rPr lang="ja-JP" altLang="en-US" sz="2000" dirty="0"/>
              <a:t>にも応用できる</a:t>
            </a:r>
            <a:endParaRPr lang="en-US" altLang="ja-JP" sz="2000" dirty="0"/>
          </a:p>
          <a:p>
            <a:r>
              <a:rPr lang="en-US" altLang="ja-JP" sz="2000" dirty="0"/>
              <a:t> </a:t>
            </a:r>
          </a:p>
          <a:p>
            <a:r>
              <a:rPr lang="ja-JP" altLang="en-US" sz="2000" dirty="0"/>
              <a:t>・距離空間としてユーグリッド距離ではなく、ほかの距離空間を使用することも有効</a:t>
            </a:r>
            <a:endParaRPr lang="en-US" altLang="ja-JP" sz="2000" dirty="0"/>
          </a:p>
          <a:p>
            <a:endParaRPr lang="en-US" altLang="ja-JP" sz="2000" dirty="0"/>
          </a:p>
          <a:p>
            <a:r>
              <a:rPr lang="ja-JP" altLang="en-US" sz="2000" dirty="0"/>
              <a:t>例：</a:t>
            </a:r>
            <a:r>
              <a:rPr lang="en-US" altLang="ja-JP" sz="2000" dirty="0"/>
              <a:t>Geodesic distances(</a:t>
            </a:r>
            <a:r>
              <a:rPr lang="ja-JP" altLang="en-US" sz="2000" dirty="0"/>
              <a:t>測地線距離</a:t>
            </a:r>
            <a:r>
              <a:rPr lang="en-US" altLang="ja-JP" sz="2000" dirty="0"/>
              <a:t>)</a:t>
            </a:r>
            <a:r>
              <a:rPr lang="ja-JP" altLang="en-US" sz="2000" dirty="0"/>
              <a:t>を使用することで、犬や猫などの形が変化しうる</a:t>
            </a:r>
            <a:endParaRPr lang="en-US" altLang="ja-JP" sz="2000" dirty="0"/>
          </a:p>
          <a:p>
            <a:r>
              <a:rPr lang="ja-JP" altLang="en-US" sz="2000" dirty="0"/>
              <a:t>　　物体に対してのクラス分類精度が向上した。どんなポーズでも分類可能</a:t>
            </a:r>
            <a:endParaRPr lang="en-US" altLang="ja-JP" sz="2000" dirty="0"/>
          </a:p>
          <a:p>
            <a:endParaRPr lang="en-US" altLang="ja-JP" sz="2400" dirty="0"/>
          </a:p>
        </p:txBody>
      </p:sp>
      <p:sp>
        <p:nvSpPr>
          <p:cNvPr id="7" name="Rectangle 1">
            <a:extLst>
              <a:ext uri="{FF2B5EF4-FFF2-40B4-BE49-F238E27FC236}">
                <a16:creationId xmlns:a16="http://schemas.microsoft.com/office/drawing/2014/main" id="{18327251-5ADA-556B-CDFA-332F5B9A706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DC1EEA8-9A22-F614-808B-3BBCC8746F67}"/>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369FCC09-63AF-BE8F-11FF-334409DA8D4D}"/>
              </a:ext>
            </a:extLst>
          </p:cNvPr>
          <p:cNvPicPr>
            <a:picLocks noChangeAspect="1"/>
          </p:cNvPicPr>
          <p:nvPr/>
        </p:nvPicPr>
        <p:blipFill>
          <a:blip r:embed="rId2"/>
          <a:stretch>
            <a:fillRect/>
          </a:stretch>
        </p:blipFill>
        <p:spPr>
          <a:xfrm>
            <a:off x="9649051" y="2920617"/>
            <a:ext cx="2150281" cy="1715300"/>
          </a:xfrm>
          <a:prstGeom prst="rect">
            <a:avLst/>
          </a:prstGeom>
        </p:spPr>
      </p:pic>
    </p:spTree>
    <p:extLst>
      <p:ext uri="{BB962C8B-B14F-4D97-AF65-F5344CB8AC3E}">
        <p14:creationId xmlns:p14="http://schemas.microsoft.com/office/powerpoint/2010/main" val="1201924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7EFD97-F254-70F3-7E76-90BCB46495BD}"/>
              </a:ext>
            </a:extLst>
          </p:cNvPr>
          <p:cNvSpPr>
            <a:spLocks noGrp="1"/>
          </p:cNvSpPr>
          <p:nvPr>
            <p:ph type="title"/>
          </p:nvPr>
        </p:nvSpPr>
        <p:spPr/>
        <p:txBody>
          <a:bodyPr/>
          <a:lstStyle/>
          <a:p>
            <a:br>
              <a:rPr lang="en-US" altLang="ja-JP" dirty="0"/>
            </a:br>
            <a:br>
              <a:rPr lang="en-US" altLang="ja-JP" dirty="0"/>
            </a:br>
            <a:endParaRPr lang="en-US" altLang="ja-JP" dirty="0"/>
          </a:p>
        </p:txBody>
      </p:sp>
      <p:sp>
        <p:nvSpPr>
          <p:cNvPr id="3" name="フッター プレースホルダー 2">
            <a:extLst>
              <a:ext uri="{FF2B5EF4-FFF2-40B4-BE49-F238E27FC236}">
                <a16:creationId xmlns:a16="http://schemas.microsoft.com/office/drawing/2014/main" id="{2E436B8B-5F9C-30C2-D7F0-45DD3A19E784}"/>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80DF06DA-2DAF-8502-627C-F7D908007AB4}"/>
              </a:ext>
            </a:extLst>
          </p:cNvPr>
          <p:cNvSpPr txBox="1"/>
          <p:nvPr/>
        </p:nvSpPr>
        <p:spPr>
          <a:xfrm>
            <a:off x="336884" y="925265"/>
            <a:ext cx="6096000" cy="395365"/>
          </a:xfrm>
          <a:prstGeom prst="rect">
            <a:avLst/>
          </a:prstGeom>
          <a:noFill/>
        </p:spPr>
        <p:txBody>
          <a:bodyPr wrap="square">
            <a:spAutoFit/>
          </a:bodyPr>
          <a:lstStyle/>
          <a:p>
            <a:r>
              <a:rPr lang="en-US" altLang="ja-JP" b="1" dirty="0" err="1"/>
              <a:t>VoxelNet</a:t>
            </a:r>
            <a:r>
              <a:rPr lang="ja-JP" altLang="en-US" b="1" dirty="0"/>
              <a:t>とは</a:t>
            </a:r>
            <a:endParaRPr lang="en-US" altLang="ja-JP" b="1" dirty="0"/>
          </a:p>
        </p:txBody>
      </p:sp>
      <p:sp>
        <p:nvSpPr>
          <p:cNvPr id="6" name="テキスト ボックス 5">
            <a:extLst>
              <a:ext uri="{FF2B5EF4-FFF2-40B4-BE49-F238E27FC236}">
                <a16:creationId xmlns:a16="http://schemas.microsoft.com/office/drawing/2014/main" id="{5B0DBCEC-AA6C-F204-7265-17F492BCF44B}"/>
              </a:ext>
            </a:extLst>
          </p:cNvPr>
          <p:cNvSpPr txBox="1"/>
          <p:nvPr/>
        </p:nvSpPr>
        <p:spPr>
          <a:xfrm>
            <a:off x="138546" y="1502688"/>
            <a:ext cx="11141242" cy="1292662"/>
          </a:xfrm>
          <a:prstGeom prst="rect">
            <a:avLst/>
          </a:prstGeom>
          <a:noFill/>
        </p:spPr>
        <p:txBody>
          <a:bodyPr wrap="square">
            <a:spAutoFit/>
          </a:bodyPr>
          <a:lstStyle/>
          <a:p>
            <a:r>
              <a:rPr lang="en-US" altLang="ja-JP" sz="1800" dirty="0"/>
              <a:t> </a:t>
            </a:r>
            <a:r>
              <a:rPr lang="ja-JP" altLang="en-US" sz="2400" dirty="0"/>
              <a:t>　</a:t>
            </a:r>
            <a:endParaRPr lang="en-US" altLang="ja-JP" sz="2400" dirty="0"/>
          </a:p>
          <a:p>
            <a:endParaRPr lang="en-US" altLang="ja-JP" sz="1800" dirty="0"/>
          </a:p>
          <a:p>
            <a:endParaRPr lang="en-US" altLang="ja-JP" sz="1800" dirty="0"/>
          </a:p>
          <a:p>
            <a:r>
              <a:rPr lang="ja-JP" altLang="en-US" sz="1800" dirty="0"/>
              <a:t>　</a:t>
            </a:r>
            <a:endParaRPr lang="en-US" altLang="ja-JP" sz="1800" dirty="0"/>
          </a:p>
        </p:txBody>
      </p:sp>
      <p:sp>
        <p:nvSpPr>
          <p:cNvPr id="7" name="テキスト ボックス 6">
            <a:extLst>
              <a:ext uri="{FF2B5EF4-FFF2-40B4-BE49-F238E27FC236}">
                <a16:creationId xmlns:a16="http://schemas.microsoft.com/office/drawing/2014/main" id="{CFEE3792-BEF1-F653-94FB-C26BFAC739FF}"/>
              </a:ext>
            </a:extLst>
          </p:cNvPr>
          <p:cNvSpPr txBox="1"/>
          <p:nvPr/>
        </p:nvSpPr>
        <p:spPr>
          <a:xfrm>
            <a:off x="392664" y="1367062"/>
            <a:ext cx="11406668" cy="4216539"/>
          </a:xfrm>
          <a:prstGeom prst="rect">
            <a:avLst/>
          </a:prstGeom>
          <a:noFill/>
        </p:spPr>
        <p:txBody>
          <a:bodyPr wrap="square">
            <a:spAutoFit/>
          </a:bodyPr>
          <a:lstStyle/>
          <a:p>
            <a:r>
              <a:rPr lang="ja-JP" altLang="en-US" sz="2400" dirty="0"/>
              <a:t>点群が属する</a:t>
            </a:r>
            <a:r>
              <a:rPr lang="en-US" altLang="ja-JP" sz="2400" dirty="0"/>
              <a:t>3</a:t>
            </a:r>
            <a:r>
              <a:rPr lang="ja-JP" altLang="en-US" sz="2400" dirty="0"/>
              <a:t>次元空間を細かな</a:t>
            </a:r>
            <a:r>
              <a:rPr lang="en-US" altLang="ja-JP" sz="2400" dirty="0" err="1"/>
              <a:t>Voxcel</a:t>
            </a:r>
            <a:r>
              <a:rPr lang="ja-JP" altLang="en-US" sz="2400" dirty="0"/>
              <a:t>に分割し、地域的な特徴量を抽出した後に</a:t>
            </a:r>
            <a:endParaRPr lang="en-US" altLang="ja-JP" sz="2400" dirty="0"/>
          </a:p>
          <a:p>
            <a:r>
              <a:rPr lang="en-US" altLang="ja-JP" sz="2400" dirty="0"/>
              <a:t>3</a:t>
            </a:r>
            <a:r>
              <a:rPr lang="ja-JP" altLang="en-US" sz="2400" dirty="0"/>
              <a:t>次元</a:t>
            </a:r>
            <a:r>
              <a:rPr lang="en-US" altLang="ja-JP" sz="2400" dirty="0"/>
              <a:t>CNN</a:t>
            </a:r>
            <a:r>
              <a:rPr lang="ja-JP" altLang="en-US" sz="2400" dirty="0"/>
              <a:t>、</a:t>
            </a:r>
            <a:r>
              <a:rPr lang="en-US" altLang="ja-JP" sz="2400" dirty="0"/>
              <a:t>RPN</a:t>
            </a:r>
            <a:r>
              <a:rPr lang="ja-JP" altLang="en-US" sz="2400" dirty="0"/>
              <a:t>を使用することで、</a:t>
            </a:r>
            <a:r>
              <a:rPr lang="en-US" altLang="ja-JP" sz="2400" dirty="0"/>
              <a:t>3</a:t>
            </a:r>
            <a:r>
              <a:rPr lang="ja-JP" altLang="en-US" sz="2400" dirty="0"/>
              <a:t>次元で物体検知を行うアルゴリズム</a:t>
            </a:r>
            <a:endParaRPr lang="en-US" altLang="ja-JP" sz="2400" dirty="0"/>
          </a:p>
          <a:p>
            <a:endParaRPr lang="en-US" altLang="ja-JP" sz="2400" dirty="0"/>
          </a:p>
          <a:p>
            <a:r>
              <a:rPr lang="en-US" altLang="ja-JP" sz="2400" dirty="0"/>
              <a:t>(</a:t>
            </a:r>
            <a:r>
              <a:rPr lang="en-US" altLang="ja-JP" sz="2400" dirty="0" err="1"/>
              <a:t>PointNet</a:t>
            </a:r>
            <a:r>
              <a:rPr lang="ja-JP" altLang="en-US" sz="2400" dirty="0"/>
              <a:t>とは違いすべての点群を扱うわけではないので計算負荷が小さい</a:t>
            </a:r>
            <a:r>
              <a:rPr lang="en-US" altLang="ja-JP" sz="2400" dirty="0"/>
              <a:t>)</a:t>
            </a:r>
          </a:p>
          <a:p>
            <a:endParaRPr lang="en-US" altLang="ja-JP" sz="2400" dirty="0"/>
          </a:p>
          <a:p>
            <a:r>
              <a:rPr lang="ja-JP" altLang="en-US" sz="2400" dirty="0"/>
              <a:t>・</a:t>
            </a:r>
            <a:r>
              <a:rPr lang="en-US" altLang="ja-JP" sz="2000" dirty="0"/>
              <a:t>Feature Learning Network</a:t>
            </a:r>
          </a:p>
          <a:p>
            <a:endParaRPr lang="en-US" altLang="ja-JP" sz="2000" dirty="0"/>
          </a:p>
          <a:p>
            <a:r>
              <a:rPr lang="ja-JP" altLang="en-US" sz="2000" dirty="0"/>
              <a:t>・</a:t>
            </a:r>
            <a:r>
              <a:rPr lang="en-US" altLang="ja-JP" sz="2000" dirty="0"/>
              <a:t>Convolutional Middle Layer</a:t>
            </a:r>
          </a:p>
          <a:p>
            <a:endParaRPr lang="en-US" altLang="ja-JP" sz="2000" dirty="0"/>
          </a:p>
          <a:p>
            <a:r>
              <a:rPr lang="ja-JP" altLang="en-US" sz="2000" dirty="0"/>
              <a:t>・</a:t>
            </a:r>
            <a:r>
              <a:rPr lang="en-US" altLang="ja-JP" sz="2000" dirty="0"/>
              <a:t>Region Proposal Network</a:t>
            </a:r>
          </a:p>
          <a:p>
            <a:endParaRPr lang="en-US" altLang="ja-JP" sz="2000" dirty="0"/>
          </a:p>
          <a:p>
            <a:r>
              <a:rPr lang="ja-JP" altLang="en-US" sz="2000" dirty="0"/>
              <a:t>の</a:t>
            </a:r>
            <a:r>
              <a:rPr lang="en-US" altLang="ja-JP" sz="2000" dirty="0"/>
              <a:t>3</a:t>
            </a:r>
            <a:r>
              <a:rPr lang="ja-JP" altLang="en-US" sz="2000" dirty="0"/>
              <a:t>つの層から構成される</a:t>
            </a:r>
            <a:endParaRPr lang="en-US" altLang="ja-JP" sz="2400" dirty="0"/>
          </a:p>
        </p:txBody>
      </p:sp>
      <p:pic>
        <p:nvPicPr>
          <p:cNvPr id="11" name="図 10">
            <a:extLst>
              <a:ext uri="{FF2B5EF4-FFF2-40B4-BE49-F238E27FC236}">
                <a16:creationId xmlns:a16="http://schemas.microsoft.com/office/drawing/2014/main" id="{27B11ACE-714E-8ABE-771D-47EF0D08781E}"/>
              </a:ext>
            </a:extLst>
          </p:cNvPr>
          <p:cNvPicPr>
            <a:picLocks noChangeAspect="1"/>
          </p:cNvPicPr>
          <p:nvPr/>
        </p:nvPicPr>
        <p:blipFill>
          <a:blip r:embed="rId2"/>
          <a:stretch>
            <a:fillRect/>
          </a:stretch>
        </p:blipFill>
        <p:spPr>
          <a:xfrm>
            <a:off x="4645520" y="3112022"/>
            <a:ext cx="6762073" cy="3452109"/>
          </a:xfrm>
          <a:prstGeom prst="rect">
            <a:avLst/>
          </a:prstGeom>
        </p:spPr>
      </p:pic>
      <p:sp>
        <p:nvSpPr>
          <p:cNvPr id="12" name="タイトル 1">
            <a:extLst>
              <a:ext uri="{FF2B5EF4-FFF2-40B4-BE49-F238E27FC236}">
                <a16:creationId xmlns:a16="http://schemas.microsoft.com/office/drawing/2014/main" id="{E2784A77-15A2-7CD7-7470-03EB456CF7F8}"/>
              </a:ext>
            </a:extLst>
          </p:cNvPr>
          <p:cNvSpPr txBox="1">
            <a:spLocks/>
          </p:cNvSpPr>
          <p:nvPr/>
        </p:nvSpPr>
        <p:spPr>
          <a:xfrm>
            <a:off x="138113" y="0"/>
            <a:ext cx="9772650" cy="647700"/>
          </a:xfrm>
          <a:prstGeom prst="rect">
            <a:avLst/>
          </a:prstGeom>
          <a:noFill/>
          <a:ln>
            <a:noFill/>
          </a:ln>
        </p:spPr>
        <p:txBody>
          <a:bodyPr vert="horz" lIns="90000" tIns="46800" rIns="90000" bIns="46800" anchor="ctr" anchorCtr="0" compatLnSpc="1"/>
          <a:lstStyle>
            <a:lvl1pPr marL="0" marR="0" indent="0" algn="l" rtl="0" eaLnBrk="1" hangingPunct="1">
              <a:lnSpc>
                <a:spcPct val="100000"/>
              </a:lnSpc>
              <a:spcBef>
                <a:spcPts val="0"/>
              </a:spcBef>
              <a:spcAft>
                <a:spcPts val="0"/>
              </a:spcAft>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kumimoji="1" lang="en-US" altLang="ja-JP" sz="2800" b="0" i="0" u="none" strike="noStrike" cap="none" baseline="0">
                <a:ln>
                  <a:noFill/>
                </a:ln>
                <a:solidFill>
                  <a:schemeClr val="bg1"/>
                </a:solidFill>
                <a:latin typeface="Noto Sans CJK JP" panose="020B0500000000000000" pitchFamily="34" charset="-128"/>
                <a:ea typeface="Noto Sans CJK JP" panose="020B0500000000000000" pitchFamily="34" charset="-128"/>
              </a:defRPr>
            </a:lvl1pPr>
          </a:lstStyle>
          <a:p>
            <a:pPr defTabSz="914400"/>
            <a:r>
              <a:rPr lang="en-US" altLang="ja-JP" kern="0" dirty="0"/>
              <a:t>3</a:t>
            </a:r>
            <a:r>
              <a:rPr lang="ja-JP" altLang="en-US" kern="0" dirty="0"/>
              <a:t>　</a:t>
            </a:r>
            <a:r>
              <a:rPr lang="en-US" kern="0" dirty="0" err="1"/>
              <a:t>VoxelNet</a:t>
            </a:r>
            <a:endParaRPr lang="en-US" altLang="ja-JP" kern="0" dirty="0"/>
          </a:p>
        </p:txBody>
      </p:sp>
    </p:spTree>
    <p:extLst>
      <p:ext uri="{BB962C8B-B14F-4D97-AF65-F5344CB8AC3E}">
        <p14:creationId xmlns:p14="http://schemas.microsoft.com/office/powerpoint/2010/main" val="785812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8BE304A0-E41E-59EA-40F1-C8572706BB8C}"/>
              </a:ext>
            </a:extLst>
          </p:cNvPr>
          <p:cNvSpPr>
            <a:spLocks noGrp="1"/>
          </p:cNvSpPr>
          <p:nvPr>
            <p:ph type="ftr" sz="quarter" idx="11"/>
          </p:nvPr>
        </p:nvSpPr>
        <p:spPr/>
        <p:txBody>
          <a:bodyPr/>
          <a:lstStyle/>
          <a:p>
            <a:r>
              <a:rPr lang="en-US" altLang="ja-JP"/>
              <a:t>M1-3514</a:t>
            </a:r>
            <a:endParaRPr lang="ja-JP" altLang="en-US"/>
          </a:p>
        </p:txBody>
      </p:sp>
      <p:sp>
        <p:nvSpPr>
          <p:cNvPr id="5" name="タイトル 4">
            <a:extLst>
              <a:ext uri="{FF2B5EF4-FFF2-40B4-BE49-F238E27FC236}">
                <a16:creationId xmlns:a16="http://schemas.microsoft.com/office/drawing/2014/main" id="{BA77FEC5-A452-249A-65A3-2BEB0D1E4876}"/>
              </a:ext>
            </a:extLst>
          </p:cNvPr>
          <p:cNvSpPr>
            <a:spLocks noGrp="1"/>
          </p:cNvSpPr>
          <p:nvPr>
            <p:ph type="title"/>
          </p:nvPr>
        </p:nvSpPr>
        <p:spPr>
          <a:xfrm>
            <a:off x="138546" y="200968"/>
            <a:ext cx="9772292" cy="648001"/>
          </a:xfrm>
        </p:spPr>
        <p:txBody>
          <a:bodyPr/>
          <a:lstStyle/>
          <a:p>
            <a:r>
              <a:rPr lang="en-US" altLang="ja-JP" kern="0" dirty="0"/>
              <a:t>3</a:t>
            </a:r>
            <a:r>
              <a:rPr lang="ja-JP" altLang="en-US" kern="0" dirty="0"/>
              <a:t>　</a:t>
            </a:r>
            <a:r>
              <a:rPr lang="en-US" altLang="ja-JP" kern="0" dirty="0" err="1"/>
              <a:t>VoxelNet</a:t>
            </a:r>
            <a:br>
              <a:rPr lang="en-US" altLang="ja-JP" kern="0" dirty="0"/>
            </a:br>
            <a:endParaRPr lang="ja-JP" altLang="en-US" dirty="0"/>
          </a:p>
        </p:txBody>
      </p:sp>
      <p:sp>
        <p:nvSpPr>
          <p:cNvPr id="7" name="テキスト ボックス 6">
            <a:extLst>
              <a:ext uri="{FF2B5EF4-FFF2-40B4-BE49-F238E27FC236}">
                <a16:creationId xmlns:a16="http://schemas.microsoft.com/office/drawing/2014/main" id="{1BA4D842-2BAF-2FA1-46A6-94F34F73E40F}"/>
              </a:ext>
            </a:extLst>
          </p:cNvPr>
          <p:cNvSpPr txBox="1"/>
          <p:nvPr/>
        </p:nvSpPr>
        <p:spPr>
          <a:xfrm>
            <a:off x="336884" y="925265"/>
            <a:ext cx="10026316" cy="395365"/>
          </a:xfrm>
          <a:prstGeom prst="rect">
            <a:avLst/>
          </a:prstGeom>
          <a:noFill/>
        </p:spPr>
        <p:txBody>
          <a:bodyPr wrap="square">
            <a:spAutoFit/>
          </a:bodyPr>
          <a:lstStyle/>
          <a:p>
            <a:r>
              <a:rPr lang="en-US" altLang="ja-JP" b="1" dirty="0"/>
              <a:t>Feature Learning Network</a:t>
            </a:r>
            <a:r>
              <a:rPr lang="ja-JP" altLang="en-US" b="1" dirty="0"/>
              <a:t>①</a:t>
            </a:r>
            <a:r>
              <a:rPr lang="en-US" altLang="ja-JP" b="1" dirty="0"/>
              <a:t>(Voxel Partition</a:t>
            </a:r>
            <a:r>
              <a:rPr lang="ja-JP" altLang="en-US" b="1" dirty="0"/>
              <a:t>→</a:t>
            </a:r>
            <a:r>
              <a:rPr lang="en-US" altLang="ja-JP" b="1" dirty="0"/>
              <a:t>Grouping</a:t>
            </a:r>
            <a:r>
              <a:rPr lang="ja-JP" altLang="en-US" b="1" dirty="0"/>
              <a:t>→</a:t>
            </a:r>
            <a:r>
              <a:rPr lang="en-US" altLang="ja-JP" b="1" dirty="0"/>
              <a:t>Random Sampling T)</a:t>
            </a:r>
          </a:p>
        </p:txBody>
      </p:sp>
      <p:sp>
        <p:nvSpPr>
          <p:cNvPr id="8" name="テキスト ボックス 7">
            <a:extLst>
              <a:ext uri="{FF2B5EF4-FFF2-40B4-BE49-F238E27FC236}">
                <a16:creationId xmlns:a16="http://schemas.microsoft.com/office/drawing/2014/main" id="{08E5286C-652C-963E-5F05-75AFEEB937B2}"/>
              </a:ext>
            </a:extLst>
          </p:cNvPr>
          <p:cNvSpPr txBox="1"/>
          <p:nvPr/>
        </p:nvSpPr>
        <p:spPr>
          <a:xfrm>
            <a:off x="392664" y="1818397"/>
            <a:ext cx="11406668" cy="4893647"/>
          </a:xfrm>
          <a:prstGeom prst="rect">
            <a:avLst/>
          </a:prstGeom>
          <a:noFill/>
        </p:spPr>
        <p:txBody>
          <a:bodyPr wrap="square">
            <a:spAutoFit/>
          </a:bodyPr>
          <a:lstStyle/>
          <a:p>
            <a:r>
              <a:rPr lang="ja-JP" altLang="en-US" sz="2400" b="1" dirty="0"/>
              <a:t>①</a:t>
            </a:r>
            <a:r>
              <a:rPr lang="en-US" altLang="ja-JP" sz="2400" b="1" dirty="0"/>
              <a:t> Voxel Partition</a:t>
            </a:r>
          </a:p>
          <a:p>
            <a:r>
              <a:rPr lang="ja-JP" altLang="en-US" sz="2400" b="1" dirty="0"/>
              <a:t>　</a:t>
            </a:r>
            <a:r>
              <a:rPr lang="en-US" altLang="ja-JP" sz="2400" dirty="0"/>
              <a:t>3</a:t>
            </a:r>
            <a:r>
              <a:rPr lang="ja-JP" altLang="en-US" sz="2400" dirty="0"/>
              <a:t>次元空間を同じ単位の細かい</a:t>
            </a:r>
            <a:r>
              <a:rPr lang="en-US" altLang="ja-JP" sz="2400" dirty="0"/>
              <a:t>Voxel</a:t>
            </a:r>
            <a:r>
              <a:rPr lang="ja-JP" altLang="en-US" sz="2400" dirty="0"/>
              <a:t>に分割する</a:t>
            </a:r>
            <a:endParaRPr lang="en-US" altLang="ja-JP" sz="2400" dirty="0"/>
          </a:p>
          <a:p>
            <a:endParaRPr lang="en-US" altLang="ja-JP" sz="2400" b="1" dirty="0"/>
          </a:p>
          <a:p>
            <a:r>
              <a:rPr lang="ja-JP" altLang="en-US" sz="2400" b="1" dirty="0"/>
              <a:t>②</a:t>
            </a:r>
            <a:r>
              <a:rPr lang="en-US" altLang="ja-JP" sz="2400" b="1" dirty="0"/>
              <a:t>Grouping</a:t>
            </a:r>
          </a:p>
          <a:p>
            <a:r>
              <a:rPr lang="ja-JP" altLang="en-US" sz="2400" b="1" dirty="0"/>
              <a:t>　</a:t>
            </a:r>
            <a:r>
              <a:rPr lang="ja-JP" altLang="en-US" sz="2400" dirty="0"/>
              <a:t>各点群がどの</a:t>
            </a:r>
            <a:r>
              <a:rPr lang="en-US" altLang="ja-JP" sz="2400" dirty="0"/>
              <a:t>Voxel</a:t>
            </a:r>
            <a:r>
              <a:rPr lang="ja-JP" altLang="en-US" sz="2400" dirty="0"/>
              <a:t>に所属するのか</a:t>
            </a:r>
            <a:endParaRPr lang="en-US" altLang="ja-JP" sz="2400" dirty="0"/>
          </a:p>
          <a:p>
            <a:endParaRPr lang="en-US" altLang="ja-JP" sz="2400" dirty="0"/>
          </a:p>
          <a:p>
            <a:r>
              <a:rPr lang="ja-JP" altLang="en-US" sz="2400" b="1" dirty="0"/>
              <a:t>③</a:t>
            </a:r>
            <a:r>
              <a:rPr lang="en-US" altLang="ja-JP" sz="2400" b="1" dirty="0"/>
              <a:t>Random Sampling</a:t>
            </a:r>
          </a:p>
          <a:p>
            <a:r>
              <a:rPr lang="ja-JP" altLang="en-US" sz="2400" b="1" dirty="0"/>
              <a:t>　</a:t>
            </a:r>
            <a:r>
              <a:rPr lang="ja-JP" altLang="en-US" sz="2400" dirty="0"/>
              <a:t>上限</a:t>
            </a:r>
            <a:r>
              <a:rPr lang="en-US" altLang="ja-JP" sz="2400" dirty="0"/>
              <a:t>T</a:t>
            </a:r>
            <a:r>
              <a:rPr lang="ja-JP" altLang="en-US" sz="2400" dirty="0"/>
              <a:t>を設定して、各</a:t>
            </a:r>
            <a:r>
              <a:rPr lang="en-US" altLang="ja-JP" sz="2400" dirty="0"/>
              <a:t>Voxel</a:t>
            </a:r>
            <a:r>
              <a:rPr lang="ja-JP" altLang="en-US" sz="2400" dirty="0"/>
              <a:t>で上限</a:t>
            </a:r>
            <a:r>
              <a:rPr lang="en-US" altLang="ja-JP" sz="2400" dirty="0"/>
              <a:t>T</a:t>
            </a:r>
            <a:r>
              <a:rPr lang="ja-JP" altLang="en-US" sz="2400" dirty="0"/>
              <a:t>まで点群を</a:t>
            </a:r>
            <a:r>
              <a:rPr lang="en-US" altLang="ja-JP" sz="2400" dirty="0"/>
              <a:t>Random Sampling</a:t>
            </a:r>
            <a:r>
              <a:rPr lang="ja-JP" altLang="en-US" sz="2400" dirty="0"/>
              <a:t>する</a:t>
            </a:r>
            <a:endParaRPr lang="en-US" altLang="ja-JP" sz="2400" dirty="0"/>
          </a:p>
          <a:p>
            <a:r>
              <a:rPr lang="ja-JP" altLang="en-US" sz="2400" dirty="0"/>
              <a:t>　以下のメリットがある</a:t>
            </a:r>
            <a:endParaRPr lang="en-US" altLang="ja-JP" sz="2400" dirty="0"/>
          </a:p>
          <a:p>
            <a:r>
              <a:rPr lang="ja-JP" altLang="en-US" sz="2400" dirty="0"/>
              <a:t>　・計算負荷を減らす</a:t>
            </a:r>
            <a:endParaRPr lang="en-US" altLang="ja-JP" sz="2400" dirty="0"/>
          </a:p>
          <a:p>
            <a:r>
              <a:rPr lang="ja-JP" altLang="en-US" sz="2400" dirty="0"/>
              <a:t>　・</a:t>
            </a:r>
            <a:r>
              <a:rPr lang="en-US" altLang="ja-JP" sz="2400" dirty="0"/>
              <a:t>Voxel</a:t>
            </a:r>
            <a:r>
              <a:rPr lang="ja-JP" altLang="en-US" sz="2400" dirty="0"/>
              <a:t>間の不均衡を少なくする</a:t>
            </a:r>
            <a:endParaRPr lang="en-US" altLang="ja-JP" sz="2400" dirty="0"/>
          </a:p>
          <a:p>
            <a:r>
              <a:rPr lang="ja-JP" altLang="en-US" sz="2400" dirty="0"/>
              <a:t>　　</a:t>
            </a:r>
            <a:endParaRPr lang="en-US" altLang="ja-JP" sz="2400" dirty="0"/>
          </a:p>
          <a:p>
            <a:endParaRPr lang="en-US" altLang="ja-JP" sz="2400" b="1" dirty="0"/>
          </a:p>
        </p:txBody>
      </p:sp>
    </p:spTree>
    <p:extLst>
      <p:ext uri="{BB962C8B-B14F-4D97-AF65-F5344CB8AC3E}">
        <p14:creationId xmlns:p14="http://schemas.microsoft.com/office/powerpoint/2010/main" val="2981834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611653-7088-29F5-71C7-288756827E78}"/>
              </a:ext>
            </a:extLst>
          </p:cNvPr>
          <p:cNvSpPr>
            <a:spLocks noGrp="1"/>
          </p:cNvSpPr>
          <p:nvPr>
            <p:ph type="title"/>
          </p:nvPr>
        </p:nvSpPr>
        <p:spPr>
          <a:xfrm>
            <a:off x="138546" y="256673"/>
            <a:ext cx="9772292" cy="648001"/>
          </a:xfrm>
        </p:spPr>
        <p:txBody>
          <a:bodyPr/>
          <a:lstStyle/>
          <a:p>
            <a:r>
              <a:rPr lang="en-US" altLang="ja-JP" kern="0" dirty="0"/>
              <a:t>3</a:t>
            </a:r>
            <a:r>
              <a:rPr lang="ja-JP" altLang="en-US" kern="0" dirty="0"/>
              <a:t>　</a:t>
            </a:r>
            <a:r>
              <a:rPr lang="en-US" altLang="ja-JP" kern="0" dirty="0" err="1"/>
              <a:t>VoxelNet</a:t>
            </a:r>
            <a:br>
              <a:rPr lang="en-US" altLang="ja-JP" kern="0" dirty="0"/>
            </a:br>
            <a:endParaRPr kumimoji="1" lang="ja-JP" altLang="en-US" dirty="0"/>
          </a:p>
        </p:txBody>
      </p:sp>
      <p:sp>
        <p:nvSpPr>
          <p:cNvPr id="3" name="フッター プレースホルダー 2">
            <a:extLst>
              <a:ext uri="{FF2B5EF4-FFF2-40B4-BE49-F238E27FC236}">
                <a16:creationId xmlns:a16="http://schemas.microsoft.com/office/drawing/2014/main" id="{45A977EC-B09E-8374-71FA-02BF1A501144}"/>
              </a:ext>
            </a:extLst>
          </p:cNvPr>
          <p:cNvSpPr>
            <a:spLocks noGrp="1"/>
          </p:cNvSpPr>
          <p:nvPr>
            <p:ph type="ftr" sz="quarter" idx="11"/>
          </p:nvPr>
        </p:nvSpPr>
        <p:spPr>
          <a:xfrm>
            <a:off x="4670346" y="6331237"/>
            <a:ext cx="3861118" cy="476280"/>
          </a:xfrm>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DFBE4A5A-011A-B288-13AD-D48F4F735EB0}"/>
              </a:ext>
            </a:extLst>
          </p:cNvPr>
          <p:cNvSpPr txBox="1"/>
          <p:nvPr/>
        </p:nvSpPr>
        <p:spPr>
          <a:xfrm>
            <a:off x="138546" y="706991"/>
            <a:ext cx="10497370" cy="395365"/>
          </a:xfrm>
          <a:prstGeom prst="rect">
            <a:avLst/>
          </a:prstGeom>
          <a:noFill/>
        </p:spPr>
        <p:txBody>
          <a:bodyPr wrap="square">
            <a:spAutoFit/>
          </a:bodyPr>
          <a:lstStyle/>
          <a:p>
            <a:r>
              <a:rPr lang="en-US" altLang="ja-JP" b="1" dirty="0"/>
              <a:t>Feature Learning Network</a:t>
            </a:r>
            <a:r>
              <a:rPr lang="ja-JP" altLang="en-US" b="1" dirty="0"/>
              <a:t>②</a:t>
            </a:r>
            <a:r>
              <a:rPr lang="en-US" altLang="ja-JP" b="1" dirty="0"/>
              <a:t>(Stacked Voxel Feature Encoding)</a:t>
            </a:r>
            <a:endParaRPr lang="ja-JP" altLang="en-US" dirty="0"/>
          </a:p>
        </p:txBody>
      </p:sp>
      <p:sp>
        <p:nvSpPr>
          <p:cNvPr id="6" name="テキスト ボックス 5">
            <a:extLst>
              <a:ext uri="{FF2B5EF4-FFF2-40B4-BE49-F238E27FC236}">
                <a16:creationId xmlns:a16="http://schemas.microsoft.com/office/drawing/2014/main" id="{400D873D-FEA9-7787-C728-79748506D788}"/>
              </a:ext>
            </a:extLst>
          </p:cNvPr>
          <p:cNvSpPr txBox="1"/>
          <p:nvPr/>
        </p:nvSpPr>
        <p:spPr>
          <a:xfrm>
            <a:off x="392664" y="1181050"/>
            <a:ext cx="11406668" cy="1569660"/>
          </a:xfrm>
          <a:prstGeom prst="rect">
            <a:avLst/>
          </a:prstGeom>
          <a:noFill/>
        </p:spPr>
        <p:txBody>
          <a:bodyPr wrap="square">
            <a:spAutoFit/>
          </a:bodyPr>
          <a:lstStyle/>
          <a:p>
            <a:r>
              <a:rPr lang="ja-JP" altLang="en-US" sz="2400" dirty="0"/>
              <a:t>まず、ある</a:t>
            </a:r>
            <a:r>
              <a:rPr lang="en-US" altLang="ja-JP" sz="2400" dirty="0"/>
              <a:t>Voxel</a:t>
            </a:r>
            <a:r>
              <a:rPr lang="ja-JP" altLang="en-US" sz="2400" dirty="0"/>
              <a:t>の中にある点群から特徴量を抽出して各特徴量ごとに</a:t>
            </a:r>
            <a:r>
              <a:rPr lang="en-US" altLang="ja-JP" sz="2400" dirty="0" err="1"/>
              <a:t>Maxpooling</a:t>
            </a:r>
            <a:r>
              <a:rPr lang="ja-JP" altLang="en-US" sz="2400" dirty="0"/>
              <a:t>を行い地域的な特徴量を抽出、その後、元の点群の特徴量に地域的な特徴量を結合させる。</a:t>
            </a:r>
            <a:endParaRPr lang="en-US" altLang="ja-JP" sz="2400" dirty="0"/>
          </a:p>
          <a:p>
            <a:r>
              <a:rPr lang="en-US" altLang="ja-JP" sz="2400" dirty="0" err="1"/>
              <a:t>Voxcel</a:t>
            </a:r>
            <a:r>
              <a:rPr lang="ja-JP" altLang="en-US" sz="2400" dirty="0"/>
              <a:t>単位で</a:t>
            </a:r>
            <a:r>
              <a:rPr lang="en-US" altLang="ja-JP" sz="2400" dirty="0" err="1"/>
              <a:t>PointNet</a:t>
            </a:r>
            <a:r>
              <a:rPr lang="ja-JP" altLang="en-US" sz="2400" dirty="0"/>
              <a:t>を行っているようなもの！！</a:t>
            </a:r>
            <a:endParaRPr lang="en-US" altLang="ja-JP" sz="2400" dirty="0"/>
          </a:p>
        </p:txBody>
      </p:sp>
      <p:pic>
        <p:nvPicPr>
          <p:cNvPr id="8" name="図 7">
            <a:extLst>
              <a:ext uri="{FF2B5EF4-FFF2-40B4-BE49-F238E27FC236}">
                <a16:creationId xmlns:a16="http://schemas.microsoft.com/office/drawing/2014/main" id="{2B134CE4-0A4B-9489-07A9-F9D08D084BFB}"/>
              </a:ext>
            </a:extLst>
          </p:cNvPr>
          <p:cNvPicPr>
            <a:picLocks noChangeAspect="1"/>
          </p:cNvPicPr>
          <p:nvPr/>
        </p:nvPicPr>
        <p:blipFill>
          <a:blip r:embed="rId2"/>
          <a:stretch>
            <a:fillRect/>
          </a:stretch>
        </p:blipFill>
        <p:spPr>
          <a:xfrm>
            <a:off x="714185" y="2982251"/>
            <a:ext cx="5381813" cy="3418201"/>
          </a:xfrm>
          <a:prstGeom prst="rect">
            <a:avLst/>
          </a:prstGeom>
        </p:spPr>
      </p:pic>
      <p:sp>
        <p:nvSpPr>
          <p:cNvPr id="9" name="吹き出し: 線 8">
            <a:extLst>
              <a:ext uri="{FF2B5EF4-FFF2-40B4-BE49-F238E27FC236}">
                <a16:creationId xmlns:a16="http://schemas.microsoft.com/office/drawing/2014/main" id="{99F014B3-3451-BDC9-9858-4CF77AF4A383}"/>
              </a:ext>
            </a:extLst>
          </p:cNvPr>
          <p:cNvSpPr/>
          <p:nvPr/>
        </p:nvSpPr>
        <p:spPr>
          <a:xfrm>
            <a:off x="5900762" y="5111804"/>
            <a:ext cx="5261404" cy="474641"/>
          </a:xfrm>
          <a:prstGeom prst="borderCallout1">
            <a:avLst>
              <a:gd name="adj1" fmla="val 5059"/>
              <a:gd name="adj2" fmla="val 27695"/>
              <a:gd name="adj3" fmla="val -16250"/>
              <a:gd name="adj4" fmla="val -38915"/>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全結合層を通して点ごとの特徴量を抽出</a:t>
            </a:r>
          </a:p>
        </p:txBody>
      </p:sp>
      <p:sp>
        <p:nvSpPr>
          <p:cNvPr id="10" name="フローチャート: 代替処理 9">
            <a:extLst>
              <a:ext uri="{FF2B5EF4-FFF2-40B4-BE49-F238E27FC236}">
                <a16:creationId xmlns:a16="http://schemas.microsoft.com/office/drawing/2014/main" id="{8030A5E9-B761-B541-B0F7-858CA511F84D}"/>
              </a:ext>
            </a:extLst>
          </p:cNvPr>
          <p:cNvSpPr/>
          <p:nvPr/>
        </p:nvSpPr>
        <p:spPr>
          <a:xfrm>
            <a:off x="2406315" y="3388703"/>
            <a:ext cx="1572127" cy="1873108"/>
          </a:xfrm>
          <a:prstGeom prst="flowChartAlternate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フローチャート: 代替処理 10">
            <a:extLst>
              <a:ext uri="{FF2B5EF4-FFF2-40B4-BE49-F238E27FC236}">
                <a16:creationId xmlns:a16="http://schemas.microsoft.com/office/drawing/2014/main" id="{DFD52B94-4CBF-1B15-20AC-9EA46A2106D1}"/>
              </a:ext>
            </a:extLst>
          </p:cNvPr>
          <p:cNvSpPr/>
          <p:nvPr/>
        </p:nvSpPr>
        <p:spPr>
          <a:xfrm>
            <a:off x="4098445" y="3132065"/>
            <a:ext cx="1628587" cy="2598547"/>
          </a:xfrm>
          <a:prstGeom prst="flowChartAlternateProcess">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70C0"/>
              </a:solidFill>
            </a:endParaRPr>
          </a:p>
        </p:txBody>
      </p:sp>
      <p:sp>
        <p:nvSpPr>
          <p:cNvPr id="12" name="吹き出し: 線 11">
            <a:extLst>
              <a:ext uri="{FF2B5EF4-FFF2-40B4-BE49-F238E27FC236}">
                <a16:creationId xmlns:a16="http://schemas.microsoft.com/office/drawing/2014/main" id="{9F1D2862-7D8A-AE53-3826-2137AC1E1313}"/>
              </a:ext>
            </a:extLst>
          </p:cNvPr>
          <p:cNvSpPr/>
          <p:nvPr/>
        </p:nvSpPr>
        <p:spPr>
          <a:xfrm>
            <a:off x="6600905" y="3089858"/>
            <a:ext cx="5020773" cy="1050508"/>
          </a:xfrm>
          <a:prstGeom prst="borderCallout1">
            <a:avLst>
              <a:gd name="adj1" fmla="val 33112"/>
              <a:gd name="adj2" fmla="val -1381"/>
              <a:gd name="adj3" fmla="val 54277"/>
              <a:gd name="adj4" fmla="val -16660"/>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特徴量ごとに</a:t>
            </a:r>
            <a:r>
              <a:rPr kumimoji="1" lang="en-US" altLang="ja-JP" dirty="0" err="1">
                <a:solidFill>
                  <a:schemeClr val="tx1"/>
                </a:solidFill>
              </a:rPr>
              <a:t>Maxpooling</a:t>
            </a:r>
            <a:r>
              <a:rPr kumimoji="1" lang="ja-JP" altLang="en-US" dirty="0">
                <a:solidFill>
                  <a:schemeClr val="tx1"/>
                </a:solidFill>
              </a:rPr>
              <a:t>を行い得られた地域的な特徴量と、元の点ごとの特徴量を組み合わせて新しい、点ごとの特徴量にする</a:t>
            </a:r>
          </a:p>
        </p:txBody>
      </p:sp>
    </p:spTree>
    <p:extLst>
      <p:ext uri="{BB962C8B-B14F-4D97-AF65-F5344CB8AC3E}">
        <p14:creationId xmlns:p14="http://schemas.microsoft.com/office/powerpoint/2010/main" val="2727539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0808C-8FBA-F752-C5B1-07BFF25E79EF}"/>
              </a:ext>
            </a:extLst>
          </p:cNvPr>
          <p:cNvSpPr>
            <a:spLocks noGrp="1"/>
          </p:cNvSpPr>
          <p:nvPr>
            <p:ph type="title"/>
          </p:nvPr>
        </p:nvSpPr>
        <p:spPr>
          <a:xfrm>
            <a:off x="138546" y="168884"/>
            <a:ext cx="9772292" cy="648001"/>
          </a:xfrm>
        </p:spPr>
        <p:txBody>
          <a:bodyPr/>
          <a:lstStyle/>
          <a:p>
            <a:r>
              <a:rPr lang="en-US" altLang="ja-JP" kern="0" dirty="0"/>
              <a:t>3</a:t>
            </a:r>
            <a:r>
              <a:rPr lang="ja-JP" altLang="en-US" kern="0" dirty="0"/>
              <a:t>　</a:t>
            </a:r>
            <a:r>
              <a:rPr lang="en-US" altLang="ja-JP" kern="0" dirty="0" err="1"/>
              <a:t>VoxelNet</a:t>
            </a:r>
            <a:br>
              <a:rPr lang="en-US" altLang="ja-JP" kern="0" dirty="0"/>
            </a:br>
            <a:endParaRPr kumimoji="1" lang="ja-JP" altLang="en-US" dirty="0"/>
          </a:p>
        </p:txBody>
      </p:sp>
      <p:sp>
        <p:nvSpPr>
          <p:cNvPr id="3" name="フッター プレースホルダー 2">
            <a:extLst>
              <a:ext uri="{FF2B5EF4-FFF2-40B4-BE49-F238E27FC236}">
                <a16:creationId xmlns:a16="http://schemas.microsoft.com/office/drawing/2014/main" id="{B1972EC5-6838-F8E1-CA6B-23B7F84A05D9}"/>
              </a:ext>
            </a:extLst>
          </p:cNvPr>
          <p:cNvSpPr>
            <a:spLocks noGrp="1"/>
          </p:cNvSpPr>
          <p:nvPr>
            <p:ph type="ftr" sz="quarter" idx="11"/>
          </p:nvPr>
        </p:nvSpPr>
        <p:spPr/>
        <p:txBody>
          <a:bodyPr/>
          <a:lstStyle/>
          <a:p>
            <a:r>
              <a:rPr lang="en-US" altLang="ja-JP"/>
              <a:t>M1-3514</a:t>
            </a:r>
            <a:endParaRPr lang="ja-JP" altLang="en-US"/>
          </a:p>
        </p:txBody>
      </p:sp>
      <p:sp>
        <p:nvSpPr>
          <p:cNvPr id="8" name="テキスト ボックス 7">
            <a:extLst>
              <a:ext uri="{FF2B5EF4-FFF2-40B4-BE49-F238E27FC236}">
                <a16:creationId xmlns:a16="http://schemas.microsoft.com/office/drawing/2014/main" id="{BFA7F60E-24C4-D57A-BBE2-8B2F0FB5CB3D}"/>
              </a:ext>
            </a:extLst>
          </p:cNvPr>
          <p:cNvSpPr txBox="1"/>
          <p:nvPr/>
        </p:nvSpPr>
        <p:spPr>
          <a:xfrm>
            <a:off x="138546" y="706991"/>
            <a:ext cx="10497370" cy="395365"/>
          </a:xfrm>
          <a:prstGeom prst="rect">
            <a:avLst/>
          </a:prstGeom>
          <a:noFill/>
        </p:spPr>
        <p:txBody>
          <a:bodyPr wrap="square">
            <a:spAutoFit/>
          </a:bodyPr>
          <a:lstStyle/>
          <a:p>
            <a:r>
              <a:rPr lang="en-US" altLang="ja-JP" b="1" dirty="0"/>
              <a:t>Feature Learning Network</a:t>
            </a:r>
            <a:r>
              <a:rPr lang="ja-JP" altLang="en-US" b="1" dirty="0"/>
              <a:t>③</a:t>
            </a:r>
            <a:r>
              <a:rPr lang="en-US" altLang="ja-JP" b="1" dirty="0"/>
              <a:t>(Stacked Voxel Feature Encoding)</a:t>
            </a:r>
            <a:endParaRPr lang="ja-JP" altLang="en-US" dirty="0"/>
          </a:p>
        </p:txBody>
      </p:sp>
      <p:pic>
        <p:nvPicPr>
          <p:cNvPr id="10" name="図 9">
            <a:extLst>
              <a:ext uri="{FF2B5EF4-FFF2-40B4-BE49-F238E27FC236}">
                <a16:creationId xmlns:a16="http://schemas.microsoft.com/office/drawing/2014/main" id="{BAFC7B6D-3F24-E223-D260-1B68C419D8E3}"/>
              </a:ext>
            </a:extLst>
          </p:cNvPr>
          <p:cNvPicPr>
            <a:picLocks noChangeAspect="1"/>
          </p:cNvPicPr>
          <p:nvPr/>
        </p:nvPicPr>
        <p:blipFill>
          <a:blip r:embed="rId2"/>
          <a:stretch>
            <a:fillRect/>
          </a:stretch>
        </p:blipFill>
        <p:spPr>
          <a:xfrm>
            <a:off x="1713751" y="2035006"/>
            <a:ext cx="6621881" cy="4209914"/>
          </a:xfrm>
          <a:prstGeom prst="rect">
            <a:avLst/>
          </a:prstGeom>
        </p:spPr>
      </p:pic>
      <p:sp>
        <p:nvSpPr>
          <p:cNvPr id="12" name="テキスト ボックス 11">
            <a:extLst>
              <a:ext uri="{FF2B5EF4-FFF2-40B4-BE49-F238E27FC236}">
                <a16:creationId xmlns:a16="http://schemas.microsoft.com/office/drawing/2014/main" id="{B036D502-0EC8-4EAD-794E-6531C24867E5}"/>
              </a:ext>
            </a:extLst>
          </p:cNvPr>
          <p:cNvSpPr txBox="1"/>
          <p:nvPr/>
        </p:nvSpPr>
        <p:spPr>
          <a:xfrm>
            <a:off x="452692" y="1143908"/>
            <a:ext cx="11049497" cy="698396"/>
          </a:xfrm>
          <a:prstGeom prst="rect">
            <a:avLst/>
          </a:prstGeom>
          <a:noFill/>
        </p:spPr>
        <p:txBody>
          <a:bodyPr wrap="square">
            <a:spAutoFit/>
          </a:bodyPr>
          <a:lstStyle/>
          <a:p>
            <a:r>
              <a:rPr lang="ja-JP" altLang="en-US" dirty="0"/>
              <a:t>先ほど説明した</a:t>
            </a:r>
            <a:r>
              <a:rPr lang="en-US" altLang="ja-JP" dirty="0"/>
              <a:t>VFE</a:t>
            </a:r>
            <a:r>
              <a:rPr lang="ja-JP" altLang="en-US" dirty="0"/>
              <a:t>層を何層か直列に接続し、最終的に全結合層→特徴量ごとの</a:t>
            </a:r>
            <a:r>
              <a:rPr lang="en-US" altLang="ja-JP" dirty="0" err="1"/>
              <a:t>MaxPooling</a:t>
            </a:r>
            <a:endParaRPr lang="en-US" altLang="ja-JP" dirty="0"/>
          </a:p>
          <a:p>
            <a:r>
              <a:rPr lang="ja-JP" altLang="en-US" dirty="0"/>
              <a:t>を行うことで最終的な</a:t>
            </a:r>
            <a:r>
              <a:rPr lang="en-US" altLang="ja-JP" dirty="0" err="1"/>
              <a:t>Voxcel</a:t>
            </a:r>
            <a:r>
              <a:rPr lang="ja-JP" altLang="en-US" dirty="0"/>
              <a:t>の特徴量を抽出する</a:t>
            </a:r>
          </a:p>
        </p:txBody>
      </p:sp>
    </p:spTree>
    <p:extLst>
      <p:ext uri="{BB962C8B-B14F-4D97-AF65-F5344CB8AC3E}">
        <p14:creationId xmlns:p14="http://schemas.microsoft.com/office/powerpoint/2010/main" val="107559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62AA6C72-7328-66F1-5660-ACDD018E2261}"/>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19049C76-7264-3AFE-CED8-874EFDB4A8CA}"/>
              </a:ext>
            </a:extLst>
          </p:cNvPr>
          <p:cNvSpPr txBox="1"/>
          <p:nvPr/>
        </p:nvSpPr>
        <p:spPr>
          <a:xfrm>
            <a:off x="298788" y="1102356"/>
            <a:ext cx="8807116" cy="4093428"/>
          </a:xfrm>
          <a:prstGeom prst="rect">
            <a:avLst/>
          </a:prstGeom>
          <a:noFill/>
        </p:spPr>
        <p:txBody>
          <a:bodyPr wrap="square">
            <a:spAutoFit/>
          </a:bodyPr>
          <a:lstStyle/>
          <a:p>
            <a:r>
              <a:rPr lang="en-US" altLang="ja-JP" sz="2000" dirty="0"/>
              <a:t>n</a:t>
            </a:r>
            <a:r>
              <a:rPr lang="ja-JP" altLang="en-US" sz="2000" dirty="0"/>
              <a:t>番目の</a:t>
            </a:r>
            <a:r>
              <a:rPr lang="en-US" altLang="ja-JP" sz="2000" dirty="0"/>
              <a:t>VFE</a:t>
            </a:r>
            <a:r>
              <a:rPr lang="ja-JP" altLang="en-US" sz="2000" dirty="0"/>
              <a:t>層を</a:t>
            </a:r>
            <a:r>
              <a:rPr lang="en-US" altLang="ja-JP" sz="2000" dirty="0"/>
              <a:t>VFE Layer-n</a:t>
            </a:r>
            <a:r>
              <a:rPr lang="ja-JP" altLang="en-US" sz="2000" dirty="0"/>
              <a:t>とする</a:t>
            </a:r>
            <a:endParaRPr lang="en-US" altLang="ja-JP" sz="2000" dirty="0"/>
          </a:p>
          <a:p>
            <a:r>
              <a:rPr lang="en-US" altLang="ja-JP" sz="2000" dirty="0"/>
              <a:t>VFE Layer-1</a:t>
            </a:r>
            <a:r>
              <a:rPr lang="ja-JP" altLang="en-US" sz="2000" dirty="0"/>
              <a:t>だけ少し特殊なので補足</a:t>
            </a:r>
            <a:endParaRPr lang="en-US" altLang="ja-JP" sz="2000" dirty="0"/>
          </a:p>
          <a:p>
            <a:endParaRPr lang="en-US" altLang="ja-JP" sz="2000" dirty="0"/>
          </a:p>
          <a:p>
            <a:r>
              <a:rPr lang="ja-JP" altLang="en-US" sz="2000" dirty="0"/>
              <a:t>ある</a:t>
            </a:r>
            <a:r>
              <a:rPr lang="en-US" altLang="ja-JP" sz="2000" dirty="0"/>
              <a:t>Voxel</a:t>
            </a:r>
            <a:r>
              <a:rPr lang="ja-JP" altLang="en-US" sz="2000" dirty="0"/>
              <a:t>にある点群の集合を</a:t>
            </a:r>
            <a:r>
              <a:rPr lang="en-US" altLang="ja-JP" sz="2000" dirty="0"/>
              <a:t>V</a:t>
            </a:r>
            <a:r>
              <a:rPr lang="ja-JP" altLang="en-US" sz="2000" dirty="0"/>
              <a:t>とする</a:t>
            </a:r>
            <a:endParaRPr lang="en-US" altLang="ja-JP" sz="2000" dirty="0"/>
          </a:p>
          <a:p>
            <a:r>
              <a:rPr lang="en-US" altLang="ja-JP" sz="2000" dirty="0"/>
              <a:t>V = {pi = [xi, </a:t>
            </a:r>
            <a:r>
              <a:rPr lang="en-US" altLang="ja-JP" sz="2000" dirty="0" err="1"/>
              <a:t>yi</a:t>
            </a:r>
            <a:r>
              <a:rPr lang="en-US" altLang="ja-JP" sz="2000" dirty="0"/>
              <a:t>, zi, </a:t>
            </a:r>
            <a:r>
              <a:rPr lang="en-US" altLang="ja-JP" sz="2000" dirty="0" err="1"/>
              <a:t>ri</a:t>
            </a:r>
            <a:r>
              <a:rPr lang="en-US" altLang="ja-JP" sz="2000" dirty="0"/>
              <a:t>]  ∈ R4}</a:t>
            </a:r>
            <a:r>
              <a:rPr lang="en-US" altLang="ja-JP" sz="2000" dirty="0" err="1"/>
              <a:t>i</a:t>
            </a:r>
            <a:r>
              <a:rPr lang="en-US" altLang="ja-JP" sz="2000" dirty="0"/>
              <a:t>=1...t </a:t>
            </a:r>
            <a:r>
              <a:rPr lang="ja-JP" altLang="en-US" sz="2000" dirty="0"/>
              <a:t>　</a:t>
            </a:r>
            <a:r>
              <a:rPr lang="en-US" altLang="ja-JP" sz="2000" dirty="0" err="1"/>
              <a:t>ri</a:t>
            </a:r>
            <a:r>
              <a:rPr lang="ja-JP" altLang="en-US" sz="2000" dirty="0"/>
              <a:t>は反射強度などの他のチャンネル</a:t>
            </a:r>
            <a:endParaRPr lang="en-US" altLang="ja-JP" sz="2000" dirty="0"/>
          </a:p>
          <a:p>
            <a:endParaRPr lang="en-US" altLang="ja-JP" sz="2000" dirty="0"/>
          </a:p>
          <a:p>
            <a:r>
              <a:rPr lang="ja-JP" altLang="en-US" sz="2000" dirty="0"/>
              <a:t>ここに</a:t>
            </a:r>
            <a:r>
              <a:rPr lang="en-US" altLang="ja-JP" sz="2000" dirty="0" err="1"/>
              <a:t>Vocel</a:t>
            </a:r>
            <a:r>
              <a:rPr lang="ja-JP" altLang="en-US" sz="2000" dirty="0"/>
              <a:t>の中心からの相対座標を付け加えて最初の入力にする</a:t>
            </a:r>
            <a:endParaRPr lang="en-US" altLang="ja-JP" sz="2000" dirty="0"/>
          </a:p>
          <a:p>
            <a:endParaRPr lang="en-US" altLang="ja-JP" sz="2000" dirty="0"/>
          </a:p>
          <a:p>
            <a:r>
              <a:rPr lang="en-US" altLang="ja-JP" sz="2000" dirty="0"/>
              <a:t>Vin = {</a:t>
            </a:r>
            <a:r>
              <a:rPr lang="en-US" altLang="ja-JP" sz="2000" dirty="0" err="1"/>
              <a:t>pˆi</a:t>
            </a:r>
            <a:r>
              <a:rPr lang="en-US" altLang="ja-JP" sz="2000" dirty="0"/>
              <a:t> =[xi, </a:t>
            </a:r>
            <a:r>
              <a:rPr lang="en-US" altLang="ja-JP" sz="2000" dirty="0" err="1"/>
              <a:t>yi</a:t>
            </a:r>
            <a:r>
              <a:rPr lang="en-US" altLang="ja-JP" sz="2000" dirty="0"/>
              <a:t>, zi, </a:t>
            </a:r>
            <a:r>
              <a:rPr lang="en-US" altLang="ja-JP" sz="2000" dirty="0" err="1"/>
              <a:t>ri</a:t>
            </a:r>
            <a:r>
              <a:rPr lang="en-US" altLang="ja-JP" sz="2000" dirty="0"/>
              <a:t>, xi −</a:t>
            </a:r>
            <a:r>
              <a:rPr lang="en-US" altLang="ja-JP" sz="2000" dirty="0" err="1"/>
              <a:t>vx</a:t>
            </a:r>
            <a:r>
              <a:rPr lang="en-US" altLang="ja-JP" sz="2000" dirty="0"/>
              <a:t>, </a:t>
            </a:r>
            <a:r>
              <a:rPr lang="en-US" altLang="ja-JP" sz="2000" dirty="0" err="1"/>
              <a:t>yi</a:t>
            </a:r>
            <a:r>
              <a:rPr lang="en-US" altLang="ja-JP" sz="2000" dirty="0"/>
              <a:t> −</a:t>
            </a:r>
            <a:r>
              <a:rPr lang="en-US" altLang="ja-JP" sz="2000" dirty="0" err="1"/>
              <a:t>vy</a:t>
            </a:r>
            <a:r>
              <a:rPr lang="en-US" altLang="ja-JP" sz="2000" dirty="0"/>
              <a:t>, zi −</a:t>
            </a:r>
            <a:r>
              <a:rPr lang="en-US" altLang="ja-JP" sz="2000" dirty="0" err="1"/>
              <a:t>vz</a:t>
            </a:r>
            <a:r>
              <a:rPr lang="en-US" altLang="ja-JP" sz="2000" dirty="0"/>
              <a:t>] ∈ R7}</a:t>
            </a:r>
            <a:r>
              <a:rPr lang="en-US" altLang="ja-JP" sz="2000" dirty="0" err="1"/>
              <a:t>i</a:t>
            </a:r>
            <a:r>
              <a:rPr lang="en-US" altLang="ja-JP" sz="2000" dirty="0"/>
              <a:t>=1...t</a:t>
            </a:r>
          </a:p>
          <a:p>
            <a:endParaRPr lang="en-US" altLang="ja-JP" sz="2000" dirty="0"/>
          </a:p>
          <a:p>
            <a:endParaRPr lang="en-US" altLang="ja-JP" sz="2000" dirty="0"/>
          </a:p>
          <a:p>
            <a:endParaRPr lang="en-US" altLang="ja-JP" sz="2000" dirty="0"/>
          </a:p>
          <a:p>
            <a:endParaRPr lang="en-US" altLang="ja-JP" sz="2000" dirty="0"/>
          </a:p>
        </p:txBody>
      </p:sp>
      <p:sp>
        <p:nvSpPr>
          <p:cNvPr id="5" name="タイトル 1">
            <a:extLst>
              <a:ext uri="{FF2B5EF4-FFF2-40B4-BE49-F238E27FC236}">
                <a16:creationId xmlns:a16="http://schemas.microsoft.com/office/drawing/2014/main" id="{CAF6DAAF-43EB-CB26-1504-1096173BF981}"/>
              </a:ext>
            </a:extLst>
          </p:cNvPr>
          <p:cNvSpPr>
            <a:spLocks noGrp="1"/>
          </p:cNvSpPr>
          <p:nvPr>
            <p:ph type="title"/>
          </p:nvPr>
        </p:nvSpPr>
        <p:spPr>
          <a:xfrm>
            <a:off x="138367" y="184926"/>
            <a:ext cx="9772650" cy="647700"/>
          </a:xfrm>
        </p:spPr>
        <p:txBody>
          <a:bodyPr/>
          <a:lstStyle/>
          <a:p>
            <a:r>
              <a:rPr lang="en-US" altLang="ja-JP" kern="0" dirty="0"/>
              <a:t>3</a:t>
            </a:r>
            <a:r>
              <a:rPr lang="ja-JP" altLang="en-US" kern="0" dirty="0"/>
              <a:t>　</a:t>
            </a:r>
            <a:r>
              <a:rPr lang="en-US" altLang="ja-JP" kern="0" dirty="0" err="1"/>
              <a:t>VoxelNet</a:t>
            </a:r>
            <a:br>
              <a:rPr lang="en-US" altLang="ja-JP" kern="0" dirty="0"/>
            </a:br>
            <a:endParaRPr kumimoji="1" lang="ja-JP" altLang="en-US" dirty="0"/>
          </a:p>
        </p:txBody>
      </p:sp>
      <p:sp>
        <p:nvSpPr>
          <p:cNvPr id="6" name="テキスト ボックス 5">
            <a:extLst>
              <a:ext uri="{FF2B5EF4-FFF2-40B4-BE49-F238E27FC236}">
                <a16:creationId xmlns:a16="http://schemas.microsoft.com/office/drawing/2014/main" id="{B271D74A-E0C7-94DC-A4BB-B7EDE5C8AB6B}"/>
              </a:ext>
            </a:extLst>
          </p:cNvPr>
          <p:cNvSpPr txBox="1"/>
          <p:nvPr/>
        </p:nvSpPr>
        <p:spPr>
          <a:xfrm>
            <a:off x="138546" y="706991"/>
            <a:ext cx="10497370" cy="395365"/>
          </a:xfrm>
          <a:prstGeom prst="rect">
            <a:avLst/>
          </a:prstGeom>
          <a:noFill/>
        </p:spPr>
        <p:txBody>
          <a:bodyPr wrap="square">
            <a:spAutoFit/>
          </a:bodyPr>
          <a:lstStyle/>
          <a:p>
            <a:r>
              <a:rPr lang="en-US" altLang="ja-JP" b="1" dirty="0"/>
              <a:t>Feature Learning Network</a:t>
            </a:r>
            <a:r>
              <a:rPr lang="ja-JP" altLang="en-US" b="1" dirty="0"/>
              <a:t>④</a:t>
            </a:r>
            <a:r>
              <a:rPr lang="en-US" altLang="ja-JP" b="1" dirty="0"/>
              <a:t>(Stacked Voxel Feature Encoding)</a:t>
            </a:r>
            <a:endParaRPr lang="ja-JP" altLang="en-US" dirty="0"/>
          </a:p>
        </p:txBody>
      </p:sp>
    </p:spTree>
    <p:extLst>
      <p:ext uri="{BB962C8B-B14F-4D97-AF65-F5344CB8AC3E}">
        <p14:creationId xmlns:p14="http://schemas.microsoft.com/office/powerpoint/2010/main" val="2608126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99177-D576-8B46-3AAA-5043B8042FB4}"/>
              </a:ext>
            </a:extLst>
          </p:cNvPr>
          <p:cNvSpPr>
            <a:spLocks noGrp="1"/>
          </p:cNvSpPr>
          <p:nvPr>
            <p:ph type="title"/>
          </p:nvPr>
        </p:nvSpPr>
        <p:spPr/>
        <p:txBody>
          <a:bodyPr/>
          <a:lstStyle/>
          <a:p>
            <a:r>
              <a:rPr lang="en-US" altLang="ja-JP" kern="0" dirty="0"/>
              <a:t>3</a:t>
            </a:r>
            <a:r>
              <a:rPr lang="ja-JP" altLang="en-US" kern="0" dirty="0"/>
              <a:t>　</a:t>
            </a:r>
            <a:r>
              <a:rPr lang="en-US" altLang="ja-JP" kern="0" dirty="0" err="1"/>
              <a:t>VoxelNet</a:t>
            </a:r>
            <a:endParaRPr kumimoji="1" lang="ja-JP" altLang="en-US" dirty="0"/>
          </a:p>
        </p:txBody>
      </p:sp>
      <p:sp>
        <p:nvSpPr>
          <p:cNvPr id="3" name="フッター プレースホルダー 2">
            <a:extLst>
              <a:ext uri="{FF2B5EF4-FFF2-40B4-BE49-F238E27FC236}">
                <a16:creationId xmlns:a16="http://schemas.microsoft.com/office/drawing/2014/main" id="{712D3D9D-CF1D-4CBA-6810-F2D95DF6A9A0}"/>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FEC1AC30-531F-E5D4-0F15-55EA6B338868}"/>
              </a:ext>
            </a:extLst>
          </p:cNvPr>
          <p:cNvSpPr txBox="1"/>
          <p:nvPr/>
        </p:nvSpPr>
        <p:spPr>
          <a:xfrm>
            <a:off x="138546" y="706991"/>
            <a:ext cx="10497370" cy="395365"/>
          </a:xfrm>
          <a:prstGeom prst="rect">
            <a:avLst/>
          </a:prstGeom>
          <a:noFill/>
        </p:spPr>
        <p:txBody>
          <a:bodyPr wrap="square">
            <a:spAutoFit/>
          </a:bodyPr>
          <a:lstStyle/>
          <a:p>
            <a:r>
              <a:rPr lang="en-US" altLang="ja-JP" b="1" dirty="0"/>
              <a:t>Convolutional Middle Layers</a:t>
            </a:r>
            <a:endParaRPr lang="ja-JP" altLang="en-US" dirty="0"/>
          </a:p>
        </p:txBody>
      </p:sp>
      <p:sp>
        <p:nvSpPr>
          <p:cNvPr id="5" name="テキスト ボックス 4">
            <a:extLst>
              <a:ext uri="{FF2B5EF4-FFF2-40B4-BE49-F238E27FC236}">
                <a16:creationId xmlns:a16="http://schemas.microsoft.com/office/drawing/2014/main" id="{FEFEC1BE-70E0-BD6B-6042-91E77DE9468D}"/>
              </a:ext>
            </a:extLst>
          </p:cNvPr>
          <p:cNvSpPr txBox="1"/>
          <p:nvPr/>
        </p:nvSpPr>
        <p:spPr>
          <a:xfrm>
            <a:off x="298787" y="1102356"/>
            <a:ext cx="11492159" cy="6863417"/>
          </a:xfrm>
          <a:prstGeom prst="rect">
            <a:avLst/>
          </a:prstGeom>
          <a:noFill/>
        </p:spPr>
        <p:txBody>
          <a:bodyPr wrap="square">
            <a:spAutoFit/>
          </a:bodyPr>
          <a:lstStyle/>
          <a:p>
            <a:r>
              <a:rPr lang="ja-JP" altLang="en-US" sz="2000" dirty="0"/>
              <a:t>定義</a:t>
            </a:r>
            <a:endParaRPr lang="en-US" altLang="ja-JP" sz="2000" dirty="0"/>
          </a:p>
          <a:p>
            <a:r>
              <a:rPr lang="en-US" altLang="ja-JP" sz="2000" dirty="0" err="1"/>
              <a:t>ConvMD</a:t>
            </a:r>
            <a:r>
              <a:rPr lang="en-US" altLang="ja-JP" sz="2000" dirty="0"/>
              <a:t>(</a:t>
            </a:r>
            <a:r>
              <a:rPr lang="en-US" altLang="ja-JP" sz="2000" dirty="0" err="1"/>
              <a:t>cin</a:t>
            </a:r>
            <a:r>
              <a:rPr lang="en-US" altLang="ja-JP" sz="2000" dirty="0"/>
              <a:t>, </a:t>
            </a:r>
            <a:r>
              <a:rPr lang="en-US" altLang="ja-JP" sz="2000" dirty="0" err="1"/>
              <a:t>cout</a:t>
            </a:r>
            <a:r>
              <a:rPr lang="en-US" altLang="ja-JP" sz="2000" dirty="0"/>
              <a:t>, k, s, p) </a:t>
            </a:r>
          </a:p>
          <a:p>
            <a:r>
              <a:rPr lang="ja-JP" altLang="en-US" sz="2000" dirty="0"/>
              <a:t>　</a:t>
            </a:r>
            <a:r>
              <a:rPr lang="en-US" altLang="ja-JP" sz="2000" dirty="0"/>
              <a:t>M</a:t>
            </a:r>
            <a:r>
              <a:rPr lang="ja-JP" altLang="en-US" sz="2000" dirty="0"/>
              <a:t>：次元　</a:t>
            </a:r>
            <a:r>
              <a:rPr lang="en-US" altLang="ja-JP" sz="2000" dirty="0" err="1"/>
              <a:t>cin</a:t>
            </a:r>
            <a:r>
              <a:rPr lang="ja-JP" altLang="en-US" sz="2000" dirty="0"/>
              <a:t>：入力チャネル数　</a:t>
            </a:r>
            <a:r>
              <a:rPr lang="en-US" altLang="ja-JP" sz="2000" dirty="0" err="1"/>
              <a:t>cout</a:t>
            </a:r>
            <a:r>
              <a:rPr lang="ja-JP" altLang="en-US" sz="2000" dirty="0"/>
              <a:t>：出力チャネル数　</a:t>
            </a:r>
            <a:r>
              <a:rPr lang="en-US" altLang="ja-JP" sz="2000" dirty="0"/>
              <a:t>k:</a:t>
            </a:r>
            <a:r>
              <a:rPr lang="ja-JP" altLang="en-US" sz="2000" dirty="0"/>
              <a:t>カーネルサイズ</a:t>
            </a:r>
            <a:endParaRPr lang="en-US" altLang="ja-JP" sz="2000" dirty="0"/>
          </a:p>
          <a:p>
            <a:r>
              <a:rPr lang="ja-JP" altLang="en-US" sz="2000" dirty="0"/>
              <a:t>　</a:t>
            </a:r>
            <a:r>
              <a:rPr lang="en-US" altLang="ja-JP" sz="2000" dirty="0"/>
              <a:t>s</a:t>
            </a:r>
            <a:r>
              <a:rPr lang="ja-JP" altLang="en-US" sz="2000" dirty="0"/>
              <a:t>：ストライド　</a:t>
            </a:r>
            <a:r>
              <a:rPr lang="en-US" altLang="ja-JP" sz="2000" dirty="0"/>
              <a:t>p:</a:t>
            </a:r>
            <a:r>
              <a:rPr lang="ja-JP" altLang="en-US" sz="2000" dirty="0"/>
              <a:t>パディング</a:t>
            </a:r>
            <a:endParaRPr lang="en-US" altLang="ja-JP" sz="2000" dirty="0"/>
          </a:p>
          <a:p>
            <a:endParaRPr lang="en-US" altLang="ja-JP" sz="2000" dirty="0"/>
          </a:p>
          <a:p>
            <a:r>
              <a:rPr lang="ja-JP" altLang="en-US" sz="2000" dirty="0"/>
              <a:t>　</a:t>
            </a:r>
            <a:r>
              <a:rPr lang="en-US" altLang="ja-JP" sz="2000" dirty="0"/>
              <a:t>3</a:t>
            </a:r>
            <a:r>
              <a:rPr lang="ja-JP" altLang="en-US" sz="2000" dirty="0"/>
              <a:t>次元畳み込みを通して、</a:t>
            </a:r>
            <a:r>
              <a:rPr lang="en-US" altLang="ja-JP" sz="2000" dirty="0" err="1"/>
              <a:t>x,y,z</a:t>
            </a:r>
            <a:r>
              <a:rPr lang="ja-JP" altLang="en-US" sz="2000" dirty="0"/>
              <a:t>の情報を</a:t>
            </a:r>
            <a:r>
              <a:rPr lang="en-US" altLang="ja-JP" sz="2000" dirty="0" err="1"/>
              <a:t>y,z</a:t>
            </a:r>
            <a:r>
              <a:rPr lang="ja-JP" altLang="en-US" sz="2000" dirty="0"/>
              <a:t>などの二次元情報に落とし込む</a:t>
            </a:r>
            <a:endParaRPr lang="en-US" altLang="ja-JP" sz="2000" dirty="0"/>
          </a:p>
          <a:p>
            <a:endParaRPr lang="en-US" altLang="ja-JP" sz="2000" dirty="0"/>
          </a:p>
          <a:p>
            <a:r>
              <a:rPr lang="ja-JP" altLang="en-US" sz="2000" dirty="0"/>
              <a:t>　例：入力サイズが　</a:t>
            </a:r>
            <a:r>
              <a:rPr lang="en-US" altLang="ja-JP" sz="2000" dirty="0"/>
              <a:t>(C×D×H×W) </a:t>
            </a:r>
            <a:r>
              <a:rPr lang="ja-JP" altLang="en-US" sz="2000" dirty="0"/>
              <a:t>が</a:t>
            </a:r>
            <a:r>
              <a:rPr lang="en-US" altLang="ja-JP" sz="2000" dirty="0"/>
              <a:t>128×10×400×352 </a:t>
            </a:r>
            <a:r>
              <a:rPr lang="ja-JP" altLang="en-US" sz="2000" dirty="0"/>
              <a:t>だとする</a:t>
            </a:r>
            <a:endParaRPr lang="en-US" altLang="ja-JP" sz="2000" dirty="0"/>
          </a:p>
          <a:p>
            <a:endParaRPr lang="en-US" altLang="ja-JP" sz="2000" dirty="0"/>
          </a:p>
          <a:p>
            <a:r>
              <a:rPr lang="ja-JP" altLang="en-US" sz="2000" dirty="0"/>
              <a:t>　　</a:t>
            </a:r>
            <a:r>
              <a:rPr lang="en-US" altLang="ja-JP" sz="2000" dirty="0"/>
              <a:t>3</a:t>
            </a:r>
            <a:r>
              <a:rPr lang="ja-JP" altLang="en-US" sz="2000" dirty="0"/>
              <a:t>つの</a:t>
            </a:r>
            <a:r>
              <a:rPr lang="en-US" altLang="ja-JP" sz="2000" dirty="0"/>
              <a:t>3</a:t>
            </a:r>
            <a:r>
              <a:rPr lang="ja-JP" altLang="en-US" sz="2000" dirty="0"/>
              <a:t>次元畳み込み</a:t>
            </a:r>
            <a:endParaRPr lang="en-US" altLang="ja-JP" sz="2000" dirty="0"/>
          </a:p>
          <a:p>
            <a:r>
              <a:rPr lang="ja-JP" altLang="en-US" sz="2000" dirty="0"/>
              <a:t>　　</a:t>
            </a:r>
            <a:r>
              <a:rPr lang="it-IT" altLang="ja-JP" sz="2000" dirty="0"/>
              <a:t>Conv3D(128, 64, 3, (2,1,1), (1,1,1))</a:t>
            </a:r>
          </a:p>
          <a:p>
            <a:r>
              <a:rPr lang="ja-JP" altLang="en-US" sz="2000" dirty="0"/>
              <a:t>　　　　　　↓</a:t>
            </a:r>
            <a:endParaRPr lang="en-US" altLang="ja-JP" sz="2000" dirty="0"/>
          </a:p>
          <a:p>
            <a:r>
              <a:rPr lang="ja-JP" altLang="en-US" sz="2000" dirty="0"/>
              <a:t>　　</a:t>
            </a:r>
            <a:r>
              <a:rPr lang="it-IT" altLang="ja-JP" sz="2000" dirty="0"/>
              <a:t>Conv3D(64, 64, 3, (1,1,1), (0,1,1))</a:t>
            </a:r>
          </a:p>
          <a:p>
            <a:r>
              <a:rPr lang="ja-JP" altLang="en-US" sz="2000" dirty="0"/>
              <a:t>　　　　　　↓</a:t>
            </a:r>
            <a:endParaRPr lang="en-US" altLang="ja-JP" sz="2000" dirty="0"/>
          </a:p>
          <a:p>
            <a:r>
              <a:rPr lang="ja-JP" altLang="en-US" sz="2000" dirty="0"/>
              <a:t>　　</a:t>
            </a:r>
            <a:r>
              <a:rPr lang="it-IT" altLang="ja-JP" sz="2000" dirty="0"/>
              <a:t>Conv3D(64, 64, 3, (2,1,1), (1,1,1))</a:t>
            </a:r>
          </a:p>
          <a:p>
            <a:r>
              <a:rPr lang="ja-JP" altLang="en-US" sz="2000" dirty="0"/>
              <a:t>を通して、</a:t>
            </a:r>
            <a:r>
              <a:rPr lang="en-US" altLang="ja-JP" sz="2000" dirty="0"/>
              <a:t>D</a:t>
            </a:r>
            <a:r>
              <a:rPr lang="ja-JP" altLang="en-US" sz="2000" dirty="0"/>
              <a:t>方向のストライドだけ変えることで　</a:t>
            </a:r>
            <a:r>
              <a:rPr lang="en-US" altLang="ja-JP" sz="2000" dirty="0"/>
              <a:t>64 × 2 × 400 × 352</a:t>
            </a:r>
            <a:r>
              <a:rPr lang="ja-JP" altLang="en-US" sz="2000" dirty="0"/>
              <a:t>　のデータにする</a:t>
            </a:r>
            <a:endParaRPr lang="en-US" altLang="ja-JP" sz="2000" dirty="0"/>
          </a:p>
          <a:p>
            <a:r>
              <a:rPr lang="ja-JP" altLang="en-US" sz="2000" dirty="0"/>
              <a:t>　その後、</a:t>
            </a:r>
            <a:r>
              <a:rPr lang="en-US" altLang="ja-JP" sz="2000" dirty="0"/>
              <a:t>d</a:t>
            </a:r>
            <a:r>
              <a:rPr lang="ja-JP" altLang="en-US" sz="2000" dirty="0"/>
              <a:t>方向の情報をチャンネルに加えて、</a:t>
            </a:r>
            <a:r>
              <a:rPr lang="en-US" altLang="ja-JP" sz="2000" dirty="0"/>
              <a:t>128 × 400 × 352</a:t>
            </a:r>
            <a:r>
              <a:rPr lang="ja-JP" altLang="en-US" sz="2000" dirty="0"/>
              <a:t>の二次元マップにする。</a:t>
            </a:r>
            <a:endParaRPr lang="en-US" altLang="ja-JP" sz="2000" dirty="0"/>
          </a:p>
          <a:p>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p:txBody>
      </p:sp>
    </p:spTree>
    <p:extLst>
      <p:ext uri="{BB962C8B-B14F-4D97-AF65-F5344CB8AC3E}">
        <p14:creationId xmlns:p14="http://schemas.microsoft.com/office/powerpoint/2010/main" val="313887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5737E2-8E61-94A0-0557-1306148433F2}"/>
              </a:ext>
            </a:extLst>
          </p:cNvPr>
          <p:cNvSpPr>
            <a:spLocks noGrp="1"/>
          </p:cNvSpPr>
          <p:nvPr>
            <p:ph type="title"/>
          </p:nvPr>
        </p:nvSpPr>
        <p:spPr/>
        <p:txBody>
          <a:bodyPr/>
          <a:lstStyle/>
          <a:p>
            <a:r>
              <a:rPr kumimoji="1" lang="en-US" altLang="ja-JP" dirty="0"/>
              <a:t>1</a:t>
            </a:r>
            <a:r>
              <a:rPr kumimoji="1" lang="ja-JP" altLang="en-US" dirty="0"/>
              <a:t>　</a:t>
            </a:r>
            <a:r>
              <a:rPr kumimoji="1" lang="en-US" altLang="ja-JP" dirty="0" err="1"/>
              <a:t>PointNet</a:t>
            </a:r>
            <a:endParaRPr kumimoji="1" lang="ja-JP" altLang="en-US" dirty="0"/>
          </a:p>
        </p:txBody>
      </p:sp>
      <p:sp>
        <p:nvSpPr>
          <p:cNvPr id="15" name="テキスト ボックス 14">
            <a:extLst>
              <a:ext uri="{FF2B5EF4-FFF2-40B4-BE49-F238E27FC236}">
                <a16:creationId xmlns:a16="http://schemas.microsoft.com/office/drawing/2014/main" id="{61005A00-5BB7-F54D-32AE-7ADE0414F0A9}"/>
              </a:ext>
            </a:extLst>
          </p:cNvPr>
          <p:cNvSpPr txBox="1"/>
          <p:nvPr/>
        </p:nvSpPr>
        <p:spPr>
          <a:xfrm>
            <a:off x="138546" y="898218"/>
            <a:ext cx="10811521" cy="395365"/>
          </a:xfrm>
          <a:prstGeom prst="rect">
            <a:avLst/>
          </a:prstGeom>
          <a:noFill/>
        </p:spPr>
        <p:txBody>
          <a:bodyPr wrap="square" rtlCol="0">
            <a:spAutoFit/>
          </a:bodyPr>
          <a:lstStyle/>
          <a:p>
            <a:r>
              <a:rPr lang="en-US" altLang="ja-JP" b="1" dirty="0" err="1"/>
              <a:t>PointNet</a:t>
            </a:r>
            <a:r>
              <a:rPr lang="ja-JP" altLang="en-US" b="1" dirty="0"/>
              <a:t>とは</a:t>
            </a:r>
            <a:endParaRPr lang="en-US" altLang="ja-JP" b="1" dirty="0"/>
          </a:p>
        </p:txBody>
      </p:sp>
      <p:sp>
        <p:nvSpPr>
          <p:cNvPr id="8" name="テキスト ボックス 7">
            <a:extLst>
              <a:ext uri="{FF2B5EF4-FFF2-40B4-BE49-F238E27FC236}">
                <a16:creationId xmlns:a16="http://schemas.microsoft.com/office/drawing/2014/main" id="{8DFCEDB3-90B3-3D15-DA87-DCB68A7063E9}"/>
              </a:ext>
            </a:extLst>
          </p:cNvPr>
          <p:cNvSpPr txBox="1"/>
          <p:nvPr/>
        </p:nvSpPr>
        <p:spPr>
          <a:xfrm>
            <a:off x="676576" y="1457763"/>
            <a:ext cx="11515424" cy="1815882"/>
          </a:xfrm>
          <a:prstGeom prst="rect">
            <a:avLst/>
          </a:prstGeom>
          <a:noFill/>
        </p:spPr>
        <p:txBody>
          <a:bodyPr wrap="square">
            <a:spAutoFit/>
          </a:bodyPr>
          <a:lstStyle/>
          <a:p>
            <a:r>
              <a:rPr lang="ja-JP" altLang="en-US" sz="2800" dirty="0"/>
              <a:t>点群に対して、点群同士の相互的な位置関係を学習できる</a:t>
            </a:r>
            <a:endParaRPr lang="en-US" altLang="ja-JP" sz="2800" dirty="0"/>
          </a:p>
          <a:p>
            <a:r>
              <a:rPr lang="ja-JP" altLang="en-US" sz="2800" dirty="0"/>
              <a:t>入力点群の学習順番、入力点群の回転、剛体変換に対して不変</a:t>
            </a:r>
            <a:endParaRPr lang="en-US" altLang="ja-JP" sz="2800" dirty="0"/>
          </a:p>
          <a:p>
            <a:endParaRPr lang="en-US" altLang="ja-JP" sz="2800" dirty="0"/>
          </a:p>
          <a:p>
            <a:r>
              <a:rPr lang="ja-JP" altLang="en-US" sz="2800" dirty="0"/>
              <a:t>以下の二つのネットワークから構成される。</a:t>
            </a:r>
            <a:endParaRPr lang="en-US" altLang="ja-JP" sz="2800" dirty="0"/>
          </a:p>
        </p:txBody>
      </p:sp>
      <p:pic>
        <p:nvPicPr>
          <p:cNvPr id="4" name="図 3">
            <a:extLst>
              <a:ext uri="{FF2B5EF4-FFF2-40B4-BE49-F238E27FC236}">
                <a16:creationId xmlns:a16="http://schemas.microsoft.com/office/drawing/2014/main" id="{3ECFD1C4-0202-8EB5-A618-4260383F010C}"/>
              </a:ext>
            </a:extLst>
          </p:cNvPr>
          <p:cNvPicPr>
            <a:picLocks noChangeAspect="1"/>
          </p:cNvPicPr>
          <p:nvPr/>
        </p:nvPicPr>
        <p:blipFill>
          <a:blip r:embed="rId2"/>
          <a:stretch>
            <a:fillRect/>
          </a:stretch>
        </p:blipFill>
        <p:spPr>
          <a:xfrm>
            <a:off x="4735582" y="3584356"/>
            <a:ext cx="7251780" cy="2799947"/>
          </a:xfrm>
          <a:prstGeom prst="rect">
            <a:avLst/>
          </a:prstGeom>
        </p:spPr>
      </p:pic>
      <p:sp>
        <p:nvSpPr>
          <p:cNvPr id="7" name="吹き出し: 折線 6">
            <a:extLst>
              <a:ext uri="{FF2B5EF4-FFF2-40B4-BE49-F238E27FC236}">
                <a16:creationId xmlns:a16="http://schemas.microsoft.com/office/drawing/2014/main" id="{B7198990-F4D3-5360-ADE0-84174B96742C}"/>
              </a:ext>
            </a:extLst>
          </p:cNvPr>
          <p:cNvSpPr/>
          <p:nvPr/>
        </p:nvSpPr>
        <p:spPr>
          <a:xfrm>
            <a:off x="138546" y="3584356"/>
            <a:ext cx="3176337" cy="576461"/>
          </a:xfrm>
          <a:prstGeom prst="borderCallout2">
            <a:avLst>
              <a:gd name="adj1" fmla="val 102236"/>
              <a:gd name="adj2" fmla="val 93182"/>
              <a:gd name="adj3" fmla="val 110584"/>
              <a:gd name="adj4" fmla="val 101514"/>
              <a:gd name="adj5" fmla="val 148677"/>
              <a:gd name="adj6" fmla="val 1437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Classification Network</a:t>
            </a:r>
            <a:endParaRPr kumimoji="1" lang="ja-JP" altLang="en-US" dirty="0">
              <a:solidFill>
                <a:schemeClr val="tx1"/>
              </a:solidFill>
            </a:endParaRPr>
          </a:p>
        </p:txBody>
      </p:sp>
      <p:sp>
        <p:nvSpPr>
          <p:cNvPr id="9" name="吹き出し: 折線 8">
            <a:extLst>
              <a:ext uri="{FF2B5EF4-FFF2-40B4-BE49-F238E27FC236}">
                <a16:creationId xmlns:a16="http://schemas.microsoft.com/office/drawing/2014/main" id="{4E72864B-890E-4942-0A32-EAB1B7AC73E7}"/>
              </a:ext>
            </a:extLst>
          </p:cNvPr>
          <p:cNvSpPr/>
          <p:nvPr/>
        </p:nvSpPr>
        <p:spPr>
          <a:xfrm>
            <a:off x="531577" y="5383321"/>
            <a:ext cx="3176337" cy="576461"/>
          </a:xfrm>
          <a:prstGeom prst="borderCallout2">
            <a:avLst>
              <a:gd name="adj1" fmla="val 102236"/>
              <a:gd name="adj2" fmla="val 93182"/>
              <a:gd name="adj3" fmla="val 110584"/>
              <a:gd name="adj4" fmla="val 101514"/>
              <a:gd name="adj5" fmla="val 131980"/>
              <a:gd name="adj6" fmla="val 23363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Segmentation Network</a:t>
            </a:r>
            <a:endParaRPr kumimoji="1" lang="ja-JP" altLang="en-US" dirty="0">
              <a:solidFill>
                <a:schemeClr val="tx1"/>
              </a:solidFill>
            </a:endParaRPr>
          </a:p>
        </p:txBody>
      </p:sp>
    </p:spTree>
    <p:extLst>
      <p:ext uri="{BB962C8B-B14F-4D97-AF65-F5344CB8AC3E}">
        <p14:creationId xmlns:p14="http://schemas.microsoft.com/office/powerpoint/2010/main" val="1224678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B2588C-9307-6273-EDDD-2E2AAEDB9EDC}"/>
              </a:ext>
            </a:extLst>
          </p:cNvPr>
          <p:cNvSpPr>
            <a:spLocks noGrp="1"/>
          </p:cNvSpPr>
          <p:nvPr>
            <p:ph type="title"/>
          </p:nvPr>
        </p:nvSpPr>
        <p:spPr/>
        <p:txBody>
          <a:bodyPr/>
          <a:lstStyle/>
          <a:p>
            <a:r>
              <a:rPr lang="en-US" altLang="ja-JP" kern="0" dirty="0"/>
              <a:t>3</a:t>
            </a:r>
            <a:r>
              <a:rPr lang="ja-JP" altLang="en-US" kern="0" dirty="0"/>
              <a:t>　</a:t>
            </a:r>
            <a:r>
              <a:rPr lang="en-US" altLang="ja-JP" kern="0" dirty="0" err="1"/>
              <a:t>VoxelNet</a:t>
            </a:r>
            <a:endParaRPr kumimoji="1" lang="ja-JP" altLang="en-US" dirty="0"/>
          </a:p>
        </p:txBody>
      </p:sp>
      <p:sp>
        <p:nvSpPr>
          <p:cNvPr id="3" name="フッター プレースホルダー 2">
            <a:extLst>
              <a:ext uri="{FF2B5EF4-FFF2-40B4-BE49-F238E27FC236}">
                <a16:creationId xmlns:a16="http://schemas.microsoft.com/office/drawing/2014/main" id="{50305CF3-659E-99B2-EC4A-9733F9EA2D44}"/>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9AE06ED5-9277-08E3-9585-6F4E5C896B34}"/>
              </a:ext>
            </a:extLst>
          </p:cNvPr>
          <p:cNvSpPr txBox="1"/>
          <p:nvPr/>
        </p:nvSpPr>
        <p:spPr>
          <a:xfrm>
            <a:off x="138546" y="706991"/>
            <a:ext cx="10497370" cy="395365"/>
          </a:xfrm>
          <a:prstGeom prst="rect">
            <a:avLst/>
          </a:prstGeom>
          <a:noFill/>
        </p:spPr>
        <p:txBody>
          <a:bodyPr wrap="square">
            <a:spAutoFit/>
          </a:bodyPr>
          <a:lstStyle/>
          <a:p>
            <a:r>
              <a:rPr lang="en-US" altLang="ja-JP" b="1" dirty="0"/>
              <a:t> Region Proposal Network(RPN)</a:t>
            </a:r>
            <a:endParaRPr lang="ja-JP" altLang="en-US" dirty="0"/>
          </a:p>
        </p:txBody>
      </p:sp>
      <p:pic>
        <p:nvPicPr>
          <p:cNvPr id="6" name="図 5">
            <a:extLst>
              <a:ext uri="{FF2B5EF4-FFF2-40B4-BE49-F238E27FC236}">
                <a16:creationId xmlns:a16="http://schemas.microsoft.com/office/drawing/2014/main" id="{2F7116E9-D54E-82AB-6397-934E46014435}"/>
              </a:ext>
            </a:extLst>
          </p:cNvPr>
          <p:cNvPicPr>
            <a:picLocks noChangeAspect="1"/>
          </p:cNvPicPr>
          <p:nvPr/>
        </p:nvPicPr>
        <p:blipFill>
          <a:blip r:embed="rId2"/>
          <a:stretch>
            <a:fillRect/>
          </a:stretch>
        </p:blipFill>
        <p:spPr>
          <a:xfrm>
            <a:off x="818147" y="3701977"/>
            <a:ext cx="9817769" cy="3019223"/>
          </a:xfrm>
          <a:prstGeom prst="rect">
            <a:avLst/>
          </a:prstGeom>
        </p:spPr>
      </p:pic>
      <p:sp>
        <p:nvSpPr>
          <p:cNvPr id="7" name="テキスト ボックス 6">
            <a:extLst>
              <a:ext uri="{FF2B5EF4-FFF2-40B4-BE49-F238E27FC236}">
                <a16:creationId xmlns:a16="http://schemas.microsoft.com/office/drawing/2014/main" id="{6D564F77-8CF5-4073-544E-DC09983A4E28}"/>
              </a:ext>
            </a:extLst>
          </p:cNvPr>
          <p:cNvSpPr txBox="1"/>
          <p:nvPr/>
        </p:nvSpPr>
        <p:spPr>
          <a:xfrm>
            <a:off x="621134" y="749279"/>
            <a:ext cx="8807116" cy="4401205"/>
          </a:xfrm>
          <a:prstGeom prst="rect">
            <a:avLst/>
          </a:prstGeom>
          <a:noFill/>
        </p:spPr>
        <p:txBody>
          <a:bodyPr wrap="square">
            <a:spAutoFit/>
          </a:bodyPr>
          <a:lstStyle/>
          <a:p>
            <a:endParaRPr lang="en-US" altLang="ja-JP" sz="2000" dirty="0"/>
          </a:p>
          <a:p>
            <a:r>
              <a:rPr lang="en-US" altLang="ja-JP" sz="2000" dirty="0"/>
              <a:t>Convolutional Middle Layers</a:t>
            </a:r>
            <a:r>
              <a:rPr lang="ja-JP" altLang="en-US" sz="2000" dirty="0"/>
              <a:t>で得られた</a:t>
            </a:r>
            <a:r>
              <a:rPr lang="en-US" altLang="ja-JP" sz="2000" dirty="0"/>
              <a:t>2D</a:t>
            </a:r>
            <a:r>
              <a:rPr lang="ja-JP" altLang="en-US" sz="2000" dirty="0"/>
              <a:t>マップをストライド</a:t>
            </a:r>
            <a:r>
              <a:rPr lang="en-US" altLang="ja-JP" sz="2000" dirty="0"/>
              <a:t>2</a:t>
            </a:r>
            <a:r>
              <a:rPr lang="ja-JP" altLang="en-US" sz="2000" dirty="0"/>
              <a:t>の</a:t>
            </a:r>
            <a:r>
              <a:rPr lang="en-US" altLang="ja-JP" sz="2000" dirty="0"/>
              <a:t>2D</a:t>
            </a:r>
            <a:r>
              <a:rPr lang="ja-JP" altLang="en-US" sz="2000" dirty="0"/>
              <a:t>畳み込みで</a:t>
            </a:r>
            <a:r>
              <a:rPr lang="en-US" altLang="ja-JP" sz="2000" dirty="0"/>
              <a:t>3</a:t>
            </a:r>
            <a:r>
              <a:rPr lang="ja-JP" altLang="en-US" sz="2000" dirty="0"/>
              <a:t>つのサイズに畳み込んだものを、逆畳み込みでサイズを統一してつなげている。</a:t>
            </a:r>
            <a:r>
              <a:rPr lang="en-US" altLang="ja-JP" sz="2000" dirty="0"/>
              <a:t>(</a:t>
            </a:r>
            <a:r>
              <a:rPr lang="ja-JP" altLang="en-US" sz="2000" dirty="0"/>
              <a:t>様々なスケールで物体検知ができるように</a:t>
            </a:r>
            <a:r>
              <a:rPr lang="en-US" altLang="ja-JP" sz="2000" dirty="0"/>
              <a:t>)</a:t>
            </a:r>
          </a:p>
          <a:p>
            <a:r>
              <a:rPr lang="ja-JP" altLang="en-US" sz="2000" dirty="0"/>
              <a:t>すべての畳み込みの後に</a:t>
            </a:r>
            <a:r>
              <a:rPr lang="en-US" altLang="ja-JP" sz="2000" dirty="0"/>
              <a:t>BN</a:t>
            </a:r>
            <a:r>
              <a:rPr lang="ja-JP" altLang="en-US" sz="2000" dirty="0"/>
              <a:t>と</a:t>
            </a:r>
            <a:r>
              <a:rPr lang="en-US" altLang="ja-JP" sz="2000" dirty="0" err="1"/>
              <a:t>RelU</a:t>
            </a:r>
            <a:r>
              <a:rPr lang="ja-JP" altLang="en-US" sz="2000" dirty="0"/>
              <a:t>適用　</a:t>
            </a:r>
            <a:endParaRPr lang="en-US" altLang="ja-JP" sz="2000" dirty="0"/>
          </a:p>
          <a:p>
            <a:r>
              <a:rPr lang="ja-JP" altLang="en-US" sz="2000" dirty="0"/>
              <a:t>最終的に</a:t>
            </a:r>
            <a:endParaRPr lang="en-US" altLang="ja-JP" sz="2000" dirty="0"/>
          </a:p>
          <a:p>
            <a:r>
              <a:rPr lang="ja-JP" altLang="en-US" sz="2000" dirty="0"/>
              <a:t>①</a:t>
            </a:r>
            <a:r>
              <a:rPr lang="en-US" altLang="ja-JP" sz="2000" dirty="0"/>
              <a:t>probability score map</a:t>
            </a:r>
          </a:p>
          <a:p>
            <a:r>
              <a:rPr lang="ja-JP" altLang="en-US" sz="2000" dirty="0"/>
              <a:t>②</a:t>
            </a:r>
            <a:r>
              <a:rPr lang="en-US" altLang="ja-JP" sz="2000" dirty="0"/>
              <a:t>regression map</a:t>
            </a:r>
            <a:r>
              <a:rPr lang="ja-JP" altLang="en-US" sz="2000" dirty="0"/>
              <a:t>　　　　　　</a:t>
            </a:r>
            <a:endParaRPr lang="en-US" altLang="ja-JP" sz="2000" dirty="0"/>
          </a:p>
          <a:p>
            <a:r>
              <a:rPr lang="ja-JP" altLang="en-US" sz="2000" dirty="0"/>
              <a:t>の</a:t>
            </a:r>
            <a:r>
              <a:rPr lang="en-US" altLang="ja-JP" sz="2000" dirty="0"/>
              <a:t>2</a:t>
            </a:r>
            <a:r>
              <a:rPr lang="ja-JP" altLang="en-US" sz="2000" dirty="0"/>
              <a:t>つを得る</a:t>
            </a:r>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p:txBody>
      </p:sp>
    </p:spTree>
    <p:extLst>
      <p:ext uri="{BB962C8B-B14F-4D97-AF65-F5344CB8AC3E}">
        <p14:creationId xmlns:p14="http://schemas.microsoft.com/office/powerpoint/2010/main" val="472291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5726806C-BDCE-A1BB-C980-C322AB7579C6}"/>
              </a:ext>
            </a:extLst>
          </p:cNvPr>
          <p:cNvSpPr>
            <a:spLocks noGrp="1"/>
          </p:cNvSpPr>
          <p:nvPr>
            <p:ph type="ftr" sz="quarter" idx="11"/>
          </p:nvPr>
        </p:nvSpPr>
        <p:spPr/>
        <p:txBody>
          <a:bodyPr/>
          <a:lstStyle/>
          <a:p>
            <a:r>
              <a:rPr lang="en-US" altLang="ja-JP"/>
              <a:t>M1-3514</a:t>
            </a:r>
            <a:endParaRPr lang="ja-JP" altLang="en-US"/>
          </a:p>
        </p:txBody>
      </p:sp>
      <p:sp>
        <p:nvSpPr>
          <p:cNvPr id="4" name="タイトル 1">
            <a:extLst>
              <a:ext uri="{FF2B5EF4-FFF2-40B4-BE49-F238E27FC236}">
                <a16:creationId xmlns:a16="http://schemas.microsoft.com/office/drawing/2014/main" id="{E3C74A41-C11E-7288-97A2-02F8E1DA38B2}"/>
              </a:ext>
            </a:extLst>
          </p:cNvPr>
          <p:cNvSpPr>
            <a:spLocks noGrp="1"/>
          </p:cNvSpPr>
          <p:nvPr>
            <p:ph type="title"/>
          </p:nvPr>
        </p:nvSpPr>
        <p:spPr>
          <a:xfrm>
            <a:off x="138113" y="0"/>
            <a:ext cx="9772650" cy="647700"/>
          </a:xfrm>
        </p:spPr>
        <p:txBody>
          <a:bodyPr/>
          <a:lstStyle/>
          <a:p>
            <a:r>
              <a:rPr lang="en-US" altLang="ja-JP" dirty="0"/>
              <a:t>4.PointPillor</a:t>
            </a:r>
            <a:endParaRPr kumimoji="1" lang="ja-JP" altLang="en-US" dirty="0"/>
          </a:p>
        </p:txBody>
      </p:sp>
      <p:sp>
        <p:nvSpPr>
          <p:cNvPr id="6" name="テキスト ボックス 5">
            <a:extLst>
              <a:ext uri="{FF2B5EF4-FFF2-40B4-BE49-F238E27FC236}">
                <a16:creationId xmlns:a16="http://schemas.microsoft.com/office/drawing/2014/main" id="{905B22BC-A1D6-8770-2A53-461046A920DC}"/>
              </a:ext>
            </a:extLst>
          </p:cNvPr>
          <p:cNvSpPr txBox="1"/>
          <p:nvPr/>
        </p:nvSpPr>
        <p:spPr>
          <a:xfrm>
            <a:off x="138113" y="798132"/>
            <a:ext cx="6096000" cy="395365"/>
          </a:xfrm>
          <a:prstGeom prst="rect">
            <a:avLst/>
          </a:prstGeom>
          <a:noFill/>
        </p:spPr>
        <p:txBody>
          <a:bodyPr wrap="square">
            <a:spAutoFit/>
          </a:bodyPr>
          <a:lstStyle/>
          <a:p>
            <a:r>
              <a:rPr lang="en-US" altLang="ja-JP" b="1" dirty="0" err="1"/>
              <a:t>PointPillort</a:t>
            </a:r>
            <a:r>
              <a:rPr lang="ja-JP" altLang="en-US" b="1" dirty="0"/>
              <a:t>とは</a:t>
            </a:r>
            <a:endParaRPr lang="en-US" altLang="ja-JP" b="1" dirty="0"/>
          </a:p>
        </p:txBody>
      </p:sp>
      <p:sp>
        <p:nvSpPr>
          <p:cNvPr id="8" name="テキスト ボックス 7">
            <a:extLst>
              <a:ext uri="{FF2B5EF4-FFF2-40B4-BE49-F238E27FC236}">
                <a16:creationId xmlns:a16="http://schemas.microsoft.com/office/drawing/2014/main" id="{DBDB4DA8-39C0-D289-617D-640092903B56}"/>
              </a:ext>
            </a:extLst>
          </p:cNvPr>
          <p:cNvSpPr txBox="1"/>
          <p:nvPr/>
        </p:nvSpPr>
        <p:spPr>
          <a:xfrm>
            <a:off x="481262" y="1272176"/>
            <a:ext cx="10748211" cy="4637808"/>
          </a:xfrm>
          <a:prstGeom prst="rect">
            <a:avLst/>
          </a:prstGeom>
          <a:noFill/>
        </p:spPr>
        <p:txBody>
          <a:bodyPr wrap="square">
            <a:spAutoFit/>
          </a:bodyPr>
          <a:lstStyle/>
          <a:p>
            <a:r>
              <a:rPr lang="en-US" altLang="ja-JP" kern="0" dirty="0" err="1"/>
              <a:t>VoxelNet</a:t>
            </a:r>
            <a:r>
              <a:rPr lang="ja-JP" altLang="en-US" kern="0" dirty="0"/>
              <a:t>を</a:t>
            </a:r>
            <a:r>
              <a:rPr lang="en-US" altLang="ja-JP" kern="0" dirty="0"/>
              <a:t>2D</a:t>
            </a:r>
            <a:r>
              <a:rPr lang="ja-JP" altLang="en-US" kern="0" dirty="0"/>
              <a:t>物体検出に特化させることでスピードを向上させたもの</a:t>
            </a:r>
            <a:endParaRPr lang="en-US" altLang="ja-JP" kern="0" dirty="0"/>
          </a:p>
          <a:p>
            <a:endParaRPr lang="en-US" altLang="ja-JP" kern="0" dirty="0"/>
          </a:p>
          <a:p>
            <a:r>
              <a:rPr lang="en-US" altLang="ja-JP" kern="0" dirty="0" err="1"/>
              <a:t>VoxelNet</a:t>
            </a:r>
            <a:r>
              <a:rPr lang="ja-JP" altLang="en-US" kern="0" dirty="0"/>
              <a:t>は</a:t>
            </a:r>
            <a:r>
              <a:rPr lang="en-US" altLang="ja-JP" kern="0" dirty="0"/>
              <a:t>3</a:t>
            </a:r>
            <a:r>
              <a:rPr lang="ja-JP" altLang="en-US" kern="0" dirty="0"/>
              <a:t>次元畳み込みを行い、最終的に</a:t>
            </a:r>
            <a:r>
              <a:rPr lang="en-US" altLang="ja-JP" kern="0" dirty="0"/>
              <a:t>2D</a:t>
            </a:r>
            <a:r>
              <a:rPr lang="ja-JP" altLang="en-US" kern="0" dirty="0"/>
              <a:t>の特徴量マップを生成していたので</a:t>
            </a:r>
            <a:endParaRPr lang="en-US" altLang="ja-JP" kern="0" dirty="0"/>
          </a:p>
          <a:p>
            <a:r>
              <a:rPr lang="ja-JP" altLang="en-US" kern="0" dirty="0"/>
              <a:t>その分計算コストがあがっていた。</a:t>
            </a:r>
            <a:endParaRPr lang="en-US" altLang="ja-JP" kern="0" dirty="0"/>
          </a:p>
          <a:p>
            <a:endParaRPr lang="en-US" altLang="ja-JP" kern="0" dirty="0"/>
          </a:p>
          <a:p>
            <a:r>
              <a:rPr lang="en-US" altLang="ja-JP" kern="0" dirty="0" err="1"/>
              <a:t>VoxelNet</a:t>
            </a:r>
            <a:r>
              <a:rPr lang="ja-JP" altLang="en-US" kern="0" dirty="0"/>
              <a:t>との違い</a:t>
            </a:r>
            <a:endParaRPr lang="en-US" altLang="ja-JP" kern="0" dirty="0"/>
          </a:p>
          <a:p>
            <a:r>
              <a:rPr lang="ja-JP" altLang="en-US" kern="0" dirty="0"/>
              <a:t>　・最初に点群を</a:t>
            </a:r>
            <a:r>
              <a:rPr lang="en-US" altLang="ja-JP" kern="0" dirty="0"/>
              <a:t>D×W</a:t>
            </a:r>
            <a:r>
              <a:rPr lang="ja-JP" altLang="en-US" kern="0" dirty="0"/>
              <a:t>方向の四角柱の領域に分割する</a:t>
            </a:r>
            <a:endParaRPr lang="en-US" altLang="ja-JP" kern="0" dirty="0"/>
          </a:p>
          <a:p>
            <a:endParaRPr lang="en-US" altLang="ja-JP" kern="0" dirty="0"/>
          </a:p>
          <a:p>
            <a:r>
              <a:rPr lang="ja-JP" altLang="en-US" kern="0" dirty="0"/>
              <a:t>　・点群の特徴量を</a:t>
            </a:r>
            <a:r>
              <a:rPr lang="en-US" altLang="ja-JP" dirty="0"/>
              <a:t>x, y, z , r , xc, </a:t>
            </a:r>
            <a:r>
              <a:rPr lang="en-US" altLang="ja-JP" dirty="0" err="1"/>
              <a:t>yc</a:t>
            </a:r>
            <a:r>
              <a:rPr lang="en-US" altLang="ja-JP" dirty="0"/>
              <a:t>, </a:t>
            </a:r>
            <a:r>
              <a:rPr lang="en-US" altLang="ja-JP" dirty="0" err="1"/>
              <a:t>zc</a:t>
            </a:r>
            <a:r>
              <a:rPr lang="en-US" altLang="ja-JP" dirty="0"/>
              <a:t>, </a:t>
            </a:r>
            <a:r>
              <a:rPr lang="en-US" altLang="ja-JP" dirty="0" err="1"/>
              <a:t>xp</a:t>
            </a:r>
            <a:r>
              <a:rPr lang="en-US" altLang="ja-JP" dirty="0"/>
              <a:t>, </a:t>
            </a:r>
            <a:r>
              <a:rPr lang="en-US" altLang="ja-JP" dirty="0" err="1"/>
              <a:t>yp</a:t>
            </a:r>
            <a:r>
              <a:rPr lang="ja-JP" altLang="en-US" dirty="0"/>
              <a:t>　の９個の特徴量を持たせる</a:t>
            </a:r>
            <a:endParaRPr lang="en-US" altLang="ja-JP" dirty="0"/>
          </a:p>
          <a:p>
            <a:r>
              <a:rPr lang="ja-JP" altLang="en-US" kern="0" dirty="0"/>
              <a:t>　　</a:t>
            </a:r>
            <a:r>
              <a:rPr lang="en-US" altLang="ja-JP" dirty="0"/>
              <a:t> xc, </a:t>
            </a:r>
            <a:r>
              <a:rPr lang="en-US" altLang="ja-JP" dirty="0" err="1"/>
              <a:t>yc</a:t>
            </a:r>
            <a:r>
              <a:rPr lang="en-US" altLang="ja-JP" dirty="0"/>
              <a:t>, </a:t>
            </a:r>
            <a:r>
              <a:rPr lang="en-US" altLang="ja-JP" dirty="0" err="1"/>
              <a:t>zc</a:t>
            </a:r>
            <a:r>
              <a:rPr lang="ja-JP" altLang="en-US" dirty="0"/>
              <a:t>、四角柱領域内の点の重心からの相対距離</a:t>
            </a:r>
            <a:endParaRPr lang="en-US" altLang="ja-JP" dirty="0"/>
          </a:p>
          <a:p>
            <a:r>
              <a:rPr lang="ja-JP" altLang="en-US" kern="0" dirty="0"/>
              <a:t>　　</a:t>
            </a:r>
            <a:r>
              <a:rPr lang="en-US" altLang="ja-JP" dirty="0" err="1"/>
              <a:t>xp</a:t>
            </a:r>
            <a:r>
              <a:rPr lang="en-US" altLang="ja-JP" dirty="0"/>
              <a:t>, </a:t>
            </a:r>
            <a:r>
              <a:rPr lang="en-US" altLang="ja-JP" dirty="0" err="1"/>
              <a:t>yp</a:t>
            </a:r>
            <a:r>
              <a:rPr lang="ja-JP" altLang="en-US" dirty="0"/>
              <a:t>　四角柱の中心からの相対距離</a:t>
            </a:r>
            <a:endParaRPr lang="en-US" altLang="ja-JP" kern="0" dirty="0"/>
          </a:p>
          <a:p>
            <a:endParaRPr lang="en-US" altLang="ja-JP" kern="0" dirty="0"/>
          </a:p>
          <a:p>
            <a:endParaRPr lang="en-US" altLang="ja-JP" kern="0" dirty="0"/>
          </a:p>
          <a:p>
            <a:r>
              <a:rPr lang="ja-JP" altLang="en-US" kern="0" dirty="0"/>
              <a:t>　</a:t>
            </a:r>
            <a:endParaRPr lang="en-US" altLang="ja-JP" kern="0" dirty="0"/>
          </a:p>
          <a:p>
            <a:endParaRPr lang="ja-JP" altLang="en-US" dirty="0"/>
          </a:p>
        </p:txBody>
      </p:sp>
    </p:spTree>
    <p:extLst>
      <p:ext uri="{BB962C8B-B14F-4D97-AF65-F5344CB8AC3E}">
        <p14:creationId xmlns:p14="http://schemas.microsoft.com/office/powerpoint/2010/main" val="3256785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19218-C728-AD37-2A6A-C9641D34C847}"/>
              </a:ext>
            </a:extLst>
          </p:cNvPr>
          <p:cNvSpPr>
            <a:spLocks noGrp="1"/>
          </p:cNvSpPr>
          <p:nvPr>
            <p:ph type="title"/>
          </p:nvPr>
        </p:nvSpPr>
        <p:spPr/>
        <p:txBody>
          <a:bodyPr/>
          <a:lstStyle/>
          <a:p>
            <a:r>
              <a:rPr lang="en-US" altLang="ja-JP" dirty="0"/>
              <a:t>4.PointPillor</a:t>
            </a:r>
            <a:endParaRPr kumimoji="1" lang="ja-JP" altLang="en-US" dirty="0"/>
          </a:p>
        </p:txBody>
      </p:sp>
      <p:sp>
        <p:nvSpPr>
          <p:cNvPr id="3" name="フッター プレースホルダー 2">
            <a:extLst>
              <a:ext uri="{FF2B5EF4-FFF2-40B4-BE49-F238E27FC236}">
                <a16:creationId xmlns:a16="http://schemas.microsoft.com/office/drawing/2014/main" id="{67966C8B-46AC-E896-BA60-3922E59EF503}"/>
              </a:ext>
            </a:extLst>
          </p:cNvPr>
          <p:cNvSpPr>
            <a:spLocks noGrp="1"/>
          </p:cNvSpPr>
          <p:nvPr>
            <p:ph type="ftr" sz="quarter" idx="11"/>
          </p:nvPr>
        </p:nvSpPr>
        <p:spPr/>
        <p:txBody>
          <a:bodyPr/>
          <a:lstStyle/>
          <a:p>
            <a:r>
              <a:rPr lang="en-US" altLang="ja-JP"/>
              <a:t>M1-3514</a:t>
            </a:r>
            <a:endParaRPr lang="ja-JP" altLang="en-US"/>
          </a:p>
        </p:txBody>
      </p:sp>
      <p:pic>
        <p:nvPicPr>
          <p:cNvPr id="5" name="図 4">
            <a:extLst>
              <a:ext uri="{FF2B5EF4-FFF2-40B4-BE49-F238E27FC236}">
                <a16:creationId xmlns:a16="http://schemas.microsoft.com/office/drawing/2014/main" id="{B2528DC1-D0EC-E03F-ACC3-01B00EA0EEED}"/>
              </a:ext>
            </a:extLst>
          </p:cNvPr>
          <p:cNvPicPr>
            <a:picLocks noChangeAspect="1"/>
          </p:cNvPicPr>
          <p:nvPr/>
        </p:nvPicPr>
        <p:blipFill>
          <a:blip r:embed="rId2"/>
          <a:stretch>
            <a:fillRect/>
          </a:stretch>
        </p:blipFill>
        <p:spPr>
          <a:xfrm>
            <a:off x="689243" y="2310406"/>
            <a:ext cx="8670898" cy="3661611"/>
          </a:xfrm>
          <a:prstGeom prst="rect">
            <a:avLst/>
          </a:prstGeom>
        </p:spPr>
      </p:pic>
      <p:sp>
        <p:nvSpPr>
          <p:cNvPr id="7" name="テキスト ボックス 6">
            <a:extLst>
              <a:ext uri="{FF2B5EF4-FFF2-40B4-BE49-F238E27FC236}">
                <a16:creationId xmlns:a16="http://schemas.microsoft.com/office/drawing/2014/main" id="{E9AD773B-3DF8-17F2-C85D-730867908D83}"/>
              </a:ext>
            </a:extLst>
          </p:cNvPr>
          <p:cNvSpPr txBox="1"/>
          <p:nvPr/>
        </p:nvSpPr>
        <p:spPr>
          <a:xfrm>
            <a:off x="385011" y="885983"/>
            <a:ext cx="6096000" cy="395365"/>
          </a:xfrm>
          <a:prstGeom prst="rect">
            <a:avLst/>
          </a:prstGeom>
          <a:noFill/>
        </p:spPr>
        <p:txBody>
          <a:bodyPr wrap="square">
            <a:spAutoFit/>
          </a:bodyPr>
          <a:lstStyle/>
          <a:p>
            <a:r>
              <a:rPr lang="en-US" altLang="ja-JP" b="1" dirty="0" err="1"/>
              <a:t>PointPillort</a:t>
            </a:r>
            <a:r>
              <a:rPr lang="ja-JP" altLang="en-US" b="1" dirty="0"/>
              <a:t>アーキテクチュア</a:t>
            </a:r>
            <a:endParaRPr lang="en-US" altLang="ja-JP" b="1" dirty="0"/>
          </a:p>
        </p:txBody>
      </p:sp>
    </p:spTree>
    <p:extLst>
      <p:ext uri="{BB962C8B-B14F-4D97-AF65-F5344CB8AC3E}">
        <p14:creationId xmlns:p14="http://schemas.microsoft.com/office/powerpoint/2010/main" val="61074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9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52A36-A6D0-0133-CB2F-3EA7ABAABA83}"/>
              </a:ext>
            </a:extLst>
          </p:cNvPr>
          <p:cNvSpPr>
            <a:spLocks noGrp="1"/>
          </p:cNvSpPr>
          <p:nvPr>
            <p:ph type="title"/>
          </p:nvPr>
        </p:nvSpPr>
        <p:spPr/>
        <p:txBody>
          <a:bodyPr/>
          <a:lstStyle/>
          <a:p>
            <a:r>
              <a:rPr kumimoji="1" lang="en-US" altLang="ja-JP" dirty="0"/>
              <a:t>1</a:t>
            </a:r>
            <a:r>
              <a:rPr kumimoji="1" lang="ja-JP" altLang="en-US" dirty="0"/>
              <a:t>　</a:t>
            </a:r>
            <a:r>
              <a:rPr kumimoji="1" lang="en-US" altLang="ja-JP" dirty="0" err="1"/>
              <a:t>PointNet</a:t>
            </a:r>
            <a:endParaRPr kumimoji="1" lang="ja-JP" altLang="en-US" dirty="0"/>
          </a:p>
        </p:txBody>
      </p:sp>
      <p:sp>
        <p:nvSpPr>
          <p:cNvPr id="3" name="フッター プレースホルダー 2">
            <a:extLst>
              <a:ext uri="{FF2B5EF4-FFF2-40B4-BE49-F238E27FC236}">
                <a16:creationId xmlns:a16="http://schemas.microsoft.com/office/drawing/2014/main" id="{020CBF84-FC5E-8836-FFAE-E2BFAB293DBC}"/>
              </a:ext>
            </a:extLst>
          </p:cNvPr>
          <p:cNvSpPr>
            <a:spLocks noGrp="1"/>
          </p:cNvSpPr>
          <p:nvPr>
            <p:ph type="ftr" sz="quarter" idx="11"/>
          </p:nvPr>
        </p:nvSpPr>
        <p:spPr/>
        <p:txBody>
          <a:bodyPr/>
          <a:lstStyle/>
          <a:p>
            <a:r>
              <a:rPr lang="en-US" altLang="ja-JP" dirty="0"/>
              <a:t>M1-3514</a:t>
            </a:r>
            <a:endParaRPr lang="ja-JP" altLang="en-US" dirty="0"/>
          </a:p>
        </p:txBody>
      </p:sp>
      <p:sp>
        <p:nvSpPr>
          <p:cNvPr id="4" name="テキスト ボックス 3">
            <a:extLst>
              <a:ext uri="{FF2B5EF4-FFF2-40B4-BE49-F238E27FC236}">
                <a16:creationId xmlns:a16="http://schemas.microsoft.com/office/drawing/2014/main" id="{E4DCCFCE-9B7F-3B7E-18B2-428B871B6986}"/>
              </a:ext>
            </a:extLst>
          </p:cNvPr>
          <p:cNvSpPr txBox="1"/>
          <p:nvPr/>
        </p:nvSpPr>
        <p:spPr>
          <a:xfrm>
            <a:off x="347093" y="868916"/>
            <a:ext cx="10811521" cy="395365"/>
          </a:xfrm>
          <a:prstGeom prst="rect">
            <a:avLst/>
          </a:prstGeom>
          <a:noFill/>
        </p:spPr>
        <p:txBody>
          <a:bodyPr wrap="square" rtlCol="0">
            <a:spAutoFit/>
          </a:bodyPr>
          <a:lstStyle/>
          <a:p>
            <a:r>
              <a:rPr lang="en-US" altLang="ja-JP" b="1" dirty="0"/>
              <a:t>Classification Network</a:t>
            </a:r>
            <a:r>
              <a:rPr lang="ja-JP" altLang="en-US" b="1" dirty="0"/>
              <a:t>①</a:t>
            </a:r>
            <a:endParaRPr lang="en-US" altLang="ja-JP" b="1" dirty="0"/>
          </a:p>
        </p:txBody>
      </p:sp>
      <p:pic>
        <p:nvPicPr>
          <p:cNvPr id="6" name="図 5">
            <a:extLst>
              <a:ext uri="{FF2B5EF4-FFF2-40B4-BE49-F238E27FC236}">
                <a16:creationId xmlns:a16="http://schemas.microsoft.com/office/drawing/2014/main" id="{6CA77778-C058-9C4A-0C55-665736B9F707}"/>
              </a:ext>
            </a:extLst>
          </p:cNvPr>
          <p:cNvPicPr>
            <a:picLocks noChangeAspect="1"/>
          </p:cNvPicPr>
          <p:nvPr/>
        </p:nvPicPr>
        <p:blipFill>
          <a:blip r:embed="rId2"/>
          <a:stretch>
            <a:fillRect/>
          </a:stretch>
        </p:blipFill>
        <p:spPr>
          <a:xfrm>
            <a:off x="1199896" y="3228949"/>
            <a:ext cx="8220075" cy="1524000"/>
          </a:xfrm>
          <a:prstGeom prst="rect">
            <a:avLst/>
          </a:prstGeom>
        </p:spPr>
      </p:pic>
      <p:sp>
        <p:nvSpPr>
          <p:cNvPr id="7" name="テキスト ボックス 6">
            <a:extLst>
              <a:ext uri="{FF2B5EF4-FFF2-40B4-BE49-F238E27FC236}">
                <a16:creationId xmlns:a16="http://schemas.microsoft.com/office/drawing/2014/main" id="{DE3DC6C4-91B8-9900-D011-ED689322298E}"/>
              </a:ext>
            </a:extLst>
          </p:cNvPr>
          <p:cNvSpPr txBox="1"/>
          <p:nvPr/>
        </p:nvSpPr>
        <p:spPr>
          <a:xfrm>
            <a:off x="785332" y="1413067"/>
            <a:ext cx="9049205" cy="1815882"/>
          </a:xfrm>
          <a:prstGeom prst="rect">
            <a:avLst/>
          </a:prstGeom>
          <a:noFill/>
        </p:spPr>
        <p:txBody>
          <a:bodyPr wrap="square">
            <a:spAutoFit/>
          </a:bodyPr>
          <a:lstStyle/>
          <a:p>
            <a:r>
              <a:rPr lang="ja-JP" altLang="en-US" sz="2800" dirty="0"/>
              <a:t>クラス分類のためのネットワーク、主に</a:t>
            </a:r>
            <a:r>
              <a:rPr lang="en-US" altLang="ja-JP" sz="2800" dirty="0"/>
              <a:t>2</a:t>
            </a:r>
            <a:r>
              <a:rPr lang="ja-JP" altLang="en-US" sz="2800" dirty="0"/>
              <a:t>種類の層から成り立つ</a:t>
            </a:r>
            <a:endParaRPr lang="en-US" altLang="ja-JP" sz="2800" dirty="0"/>
          </a:p>
          <a:p>
            <a:r>
              <a:rPr lang="ja-JP" altLang="en-US" sz="2800" dirty="0"/>
              <a:t>①</a:t>
            </a:r>
            <a:r>
              <a:rPr lang="en-US" altLang="ja-JP" sz="2800" dirty="0"/>
              <a:t>transform</a:t>
            </a:r>
            <a:r>
              <a:rPr lang="ja-JP" altLang="en-US" sz="2800" dirty="0"/>
              <a:t>層</a:t>
            </a:r>
            <a:r>
              <a:rPr lang="en-US" altLang="ja-JP" sz="2800" dirty="0"/>
              <a:t>(</a:t>
            </a:r>
            <a:r>
              <a:rPr lang="ja-JP" altLang="en-US" sz="2800" dirty="0"/>
              <a:t>アフィン変換</a:t>
            </a:r>
            <a:r>
              <a:rPr lang="en-US" altLang="ja-JP" sz="2800" dirty="0"/>
              <a:t>)</a:t>
            </a:r>
          </a:p>
          <a:p>
            <a:r>
              <a:rPr lang="ja-JP" altLang="en-US" sz="2800" dirty="0"/>
              <a:t>②</a:t>
            </a:r>
            <a:r>
              <a:rPr lang="en-US" altLang="ja-JP" sz="2800" dirty="0"/>
              <a:t>MLP(</a:t>
            </a:r>
            <a:r>
              <a:rPr lang="ja-JP" altLang="en-US" sz="2800" dirty="0"/>
              <a:t>多層パーセプトロン層</a:t>
            </a:r>
            <a:r>
              <a:rPr lang="en-US" altLang="ja-JP" sz="2800" dirty="0"/>
              <a:t>)</a:t>
            </a:r>
          </a:p>
        </p:txBody>
      </p:sp>
      <p:sp>
        <p:nvSpPr>
          <p:cNvPr id="8" name="吹き出し: 折線 7">
            <a:extLst>
              <a:ext uri="{FF2B5EF4-FFF2-40B4-BE49-F238E27FC236}">
                <a16:creationId xmlns:a16="http://schemas.microsoft.com/office/drawing/2014/main" id="{23CC6995-9A41-A771-3ECD-655B08CA0E0E}"/>
              </a:ext>
            </a:extLst>
          </p:cNvPr>
          <p:cNvSpPr/>
          <p:nvPr/>
        </p:nvSpPr>
        <p:spPr>
          <a:xfrm>
            <a:off x="7428220" y="2139971"/>
            <a:ext cx="4330643" cy="576461"/>
          </a:xfrm>
          <a:prstGeom prst="borderCallout2">
            <a:avLst>
              <a:gd name="adj1" fmla="val 46578"/>
              <a:gd name="adj2" fmla="val -2272"/>
              <a:gd name="adj3" fmla="val 52144"/>
              <a:gd name="adj4" fmla="val -17172"/>
              <a:gd name="adj5" fmla="val 318431"/>
              <a:gd name="adj6" fmla="val -6282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rPr>
              <a:t>Input</a:t>
            </a:r>
            <a:r>
              <a:rPr kumimoji="1" lang="ja-JP" altLang="en-US" sz="2000" dirty="0">
                <a:solidFill>
                  <a:schemeClr val="tx1"/>
                </a:solidFill>
              </a:rPr>
              <a:t>と</a:t>
            </a:r>
            <a:r>
              <a:rPr kumimoji="1" lang="en-US" altLang="ja-JP" sz="2000" dirty="0">
                <a:solidFill>
                  <a:schemeClr val="tx1"/>
                </a:solidFill>
              </a:rPr>
              <a:t>feature</a:t>
            </a:r>
            <a:r>
              <a:rPr kumimoji="1" lang="ja-JP" altLang="en-US" sz="2000" dirty="0">
                <a:solidFill>
                  <a:schemeClr val="tx1"/>
                </a:solidFill>
              </a:rPr>
              <a:t>で二つの</a:t>
            </a:r>
            <a:r>
              <a:rPr kumimoji="1" lang="en-US" altLang="ja-JP" sz="2000" dirty="0">
                <a:solidFill>
                  <a:schemeClr val="tx1"/>
                </a:solidFill>
              </a:rPr>
              <a:t>transform</a:t>
            </a:r>
            <a:r>
              <a:rPr kumimoji="1" lang="ja-JP" altLang="en-US" sz="2000" dirty="0">
                <a:solidFill>
                  <a:schemeClr val="tx1"/>
                </a:solidFill>
              </a:rPr>
              <a:t>層</a:t>
            </a:r>
            <a:endParaRPr kumimoji="1" lang="ja-JP" altLang="en-US" dirty="0">
              <a:solidFill>
                <a:schemeClr val="tx1"/>
              </a:solidFill>
            </a:endParaRPr>
          </a:p>
        </p:txBody>
      </p:sp>
      <p:sp>
        <p:nvSpPr>
          <p:cNvPr id="9" name="吹き出し: 折線 8">
            <a:extLst>
              <a:ext uri="{FF2B5EF4-FFF2-40B4-BE49-F238E27FC236}">
                <a16:creationId xmlns:a16="http://schemas.microsoft.com/office/drawing/2014/main" id="{4ACA98E5-1B22-63BC-A593-856172C520FC}"/>
              </a:ext>
            </a:extLst>
          </p:cNvPr>
          <p:cNvSpPr/>
          <p:nvPr/>
        </p:nvSpPr>
        <p:spPr>
          <a:xfrm>
            <a:off x="4481975" y="4980328"/>
            <a:ext cx="7089163" cy="979454"/>
          </a:xfrm>
          <a:prstGeom prst="borderCallout2">
            <a:avLst>
              <a:gd name="adj1" fmla="val 46578"/>
              <a:gd name="adj2" fmla="val -2272"/>
              <a:gd name="adj3" fmla="val 47230"/>
              <a:gd name="adj4" fmla="val -11967"/>
              <a:gd name="adj5" fmla="val -52774"/>
              <a:gd name="adj6" fmla="val -1747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随所に多層パーセプトロン</a:t>
            </a:r>
            <a:endParaRPr lang="en-US" altLang="ja-JP" sz="2000" dirty="0">
              <a:solidFill>
                <a:schemeClr val="tx1"/>
              </a:solidFill>
            </a:endParaRPr>
          </a:p>
          <a:p>
            <a:pPr algn="ctr"/>
            <a:r>
              <a:rPr lang="ja-JP" altLang="en-US" sz="2000" dirty="0">
                <a:solidFill>
                  <a:schemeClr val="tx1"/>
                </a:solidFill>
              </a:rPr>
              <a:t>すべての層に</a:t>
            </a:r>
            <a:r>
              <a:rPr lang="en-US" altLang="ja-JP" sz="2000" dirty="0" err="1">
                <a:solidFill>
                  <a:schemeClr val="tx1"/>
                </a:solidFill>
              </a:rPr>
              <a:t>Batchnorm</a:t>
            </a:r>
            <a:r>
              <a:rPr lang="en-US" altLang="ja-JP" sz="2000" dirty="0">
                <a:solidFill>
                  <a:schemeClr val="tx1"/>
                </a:solidFill>
              </a:rPr>
              <a:t> </a:t>
            </a:r>
            <a:r>
              <a:rPr lang="ja-JP" altLang="en-US" sz="2000" dirty="0">
                <a:solidFill>
                  <a:schemeClr val="tx1"/>
                </a:solidFill>
              </a:rPr>
              <a:t>と</a:t>
            </a:r>
            <a:r>
              <a:rPr lang="en-US" altLang="ja-JP" sz="2000" dirty="0" err="1">
                <a:solidFill>
                  <a:schemeClr val="tx1"/>
                </a:solidFill>
              </a:rPr>
              <a:t>ReLU</a:t>
            </a:r>
            <a:endParaRPr lang="en-US" altLang="ja-JP" sz="2000" dirty="0">
              <a:solidFill>
                <a:schemeClr val="tx1"/>
              </a:solidFill>
            </a:endParaRPr>
          </a:p>
        </p:txBody>
      </p:sp>
    </p:spTree>
    <p:extLst>
      <p:ext uri="{BB962C8B-B14F-4D97-AF65-F5344CB8AC3E}">
        <p14:creationId xmlns:p14="http://schemas.microsoft.com/office/powerpoint/2010/main" val="184692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5C87DB-920D-D3BA-77A8-3E26CF180BBB}"/>
              </a:ext>
            </a:extLst>
          </p:cNvPr>
          <p:cNvSpPr>
            <a:spLocks noGrp="1"/>
          </p:cNvSpPr>
          <p:nvPr>
            <p:ph type="title"/>
          </p:nvPr>
        </p:nvSpPr>
        <p:spPr/>
        <p:txBody>
          <a:bodyPr/>
          <a:lstStyle/>
          <a:p>
            <a:r>
              <a:rPr kumimoji="1" lang="en-US" altLang="ja-JP" dirty="0"/>
              <a:t>1</a:t>
            </a:r>
            <a:r>
              <a:rPr kumimoji="1" lang="ja-JP" altLang="en-US" dirty="0"/>
              <a:t>　</a:t>
            </a:r>
            <a:r>
              <a:rPr kumimoji="1" lang="en-US" altLang="ja-JP" dirty="0" err="1"/>
              <a:t>PointNet</a:t>
            </a:r>
            <a:endParaRPr kumimoji="1" lang="ja-JP" altLang="en-US" dirty="0"/>
          </a:p>
        </p:txBody>
      </p:sp>
      <p:sp>
        <p:nvSpPr>
          <p:cNvPr id="3" name="フッター プレースホルダー 2">
            <a:extLst>
              <a:ext uri="{FF2B5EF4-FFF2-40B4-BE49-F238E27FC236}">
                <a16:creationId xmlns:a16="http://schemas.microsoft.com/office/drawing/2014/main" id="{3BE823CE-5540-613D-DC8A-5EF9A3A630CF}"/>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0BB6320F-BD05-C739-67F6-1A24D5411AFF}"/>
              </a:ext>
            </a:extLst>
          </p:cNvPr>
          <p:cNvSpPr txBox="1"/>
          <p:nvPr/>
        </p:nvSpPr>
        <p:spPr>
          <a:xfrm>
            <a:off x="138546" y="898218"/>
            <a:ext cx="10811521" cy="400110"/>
          </a:xfrm>
          <a:prstGeom prst="rect">
            <a:avLst/>
          </a:prstGeom>
          <a:noFill/>
        </p:spPr>
        <p:txBody>
          <a:bodyPr wrap="square" rtlCol="0">
            <a:spAutoFit/>
          </a:bodyPr>
          <a:lstStyle/>
          <a:p>
            <a:r>
              <a:rPr lang="en-US" altLang="ja-JP" sz="2000" b="1" dirty="0"/>
              <a:t>transform</a:t>
            </a:r>
            <a:r>
              <a:rPr lang="ja-JP" altLang="en-US" sz="2000" b="1" dirty="0"/>
              <a:t>層①</a:t>
            </a:r>
            <a:endParaRPr lang="en-US" altLang="ja-JP" b="1" dirty="0"/>
          </a:p>
        </p:txBody>
      </p:sp>
      <p:sp>
        <p:nvSpPr>
          <p:cNvPr id="5" name="テキスト ボックス 4">
            <a:extLst>
              <a:ext uri="{FF2B5EF4-FFF2-40B4-BE49-F238E27FC236}">
                <a16:creationId xmlns:a16="http://schemas.microsoft.com/office/drawing/2014/main" id="{C32FCA2B-2CE7-69A5-5C3D-E7F5E622C91D}"/>
              </a:ext>
            </a:extLst>
          </p:cNvPr>
          <p:cNvSpPr txBox="1"/>
          <p:nvPr/>
        </p:nvSpPr>
        <p:spPr>
          <a:xfrm>
            <a:off x="785332" y="1413067"/>
            <a:ext cx="11406668" cy="3108543"/>
          </a:xfrm>
          <a:prstGeom prst="rect">
            <a:avLst/>
          </a:prstGeom>
          <a:noFill/>
        </p:spPr>
        <p:txBody>
          <a:bodyPr wrap="square">
            <a:spAutoFit/>
          </a:bodyPr>
          <a:lstStyle/>
          <a:p>
            <a:r>
              <a:rPr lang="en-US" altLang="ja-JP" sz="2800" dirty="0"/>
              <a:t>Q:</a:t>
            </a:r>
            <a:r>
              <a:rPr lang="ja-JP" altLang="en-US" sz="2800" dirty="0"/>
              <a:t>そもそもなぜ、点群同士の相互的な位置関係を学習できるのか？？</a:t>
            </a:r>
            <a:endParaRPr lang="en-US" altLang="ja-JP" sz="2800" dirty="0"/>
          </a:p>
          <a:p>
            <a:endParaRPr lang="en-US" altLang="ja-JP" sz="2800" dirty="0"/>
          </a:p>
          <a:p>
            <a:r>
              <a:rPr lang="en-US" altLang="ja-JP" sz="2800" dirty="0"/>
              <a:t>A:</a:t>
            </a:r>
            <a:r>
              <a:rPr lang="ja-JP" altLang="en-US" sz="2800" dirty="0"/>
              <a:t>点群にアフィン変換</a:t>
            </a:r>
            <a:r>
              <a:rPr lang="en-US" altLang="ja-JP" sz="2800" dirty="0"/>
              <a:t>(</a:t>
            </a:r>
            <a:r>
              <a:rPr lang="ja-JP" altLang="en-US" sz="2800" dirty="0"/>
              <a:t>剛体変換に近い</a:t>
            </a:r>
            <a:r>
              <a:rPr lang="en-US" altLang="ja-JP" sz="2800" dirty="0"/>
              <a:t>)</a:t>
            </a:r>
            <a:r>
              <a:rPr lang="ja-JP" altLang="en-US" sz="2800" dirty="0"/>
              <a:t>をしても同じ特徴量を抽出できるようにしているから</a:t>
            </a:r>
            <a:endParaRPr lang="en-US" altLang="ja-JP" sz="2800" dirty="0"/>
          </a:p>
          <a:p>
            <a:r>
              <a:rPr lang="ja-JP" altLang="en-US" sz="2800" dirty="0"/>
              <a:t>→点群の座標に直行行列を掛け合わしても特徴量が不変</a:t>
            </a:r>
            <a:endParaRPr lang="en-US" altLang="ja-JP" sz="2800" dirty="0"/>
          </a:p>
          <a:p>
            <a:r>
              <a:rPr lang="ja-JP" altLang="en-US" sz="2800" dirty="0"/>
              <a:t>　要は</a:t>
            </a:r>
            <a:r>
              <a:rPr lang="en-US" altLang="ja-JP" sz="2800" dirty="0" err="1"/>
              <a:t>albumentations</a:t>
            </a:r>
            <a:r>
              <a:rPr lang="ja-JP" altLang="en-US" sz="2800" dirty="0"/>
              <a:t>と同じ</a:t>
            </a:r>
            <a:endParaRPr lang="en-US" altLang="ja-JP" sz="2800" dirty="0"/>
          </a:p>
          <a:p>
            <a:endParaRPr lang="en-US" altLang="ja-JP" sz="2800" dirty="0"/>
          </a:p>
        </p:txBody>
      </p:sp>
      <p:pic>
        <p:nvPicPr>
          <p:cNvPr id="7" name="図 6">
            <a:extLst>
              <a:ext uri="{FF2B5EF4-FFF2-40B4-BE49-F238E27FC236}">
                <a16:creationId xmlns:a16="http://schemas.microsoft.com/office/drawing/2014/main" id="{821A11E9-4353-4E5E-1C4A-E28364FD9D87}"/>
              </a:ext>
            </a:extLst>
          </p:cNvPr>
          <p:cNvPicPr>
            <a:picLocks noChangeAspect="1"/>
          </p:cNvPicPr>
          <p:nvPr/>
        </p:nvPicPr>
        <p:blipFill>
          <a:blip r:embed="rId2"/>
          <a:stretch>
            <a:fillRect/>
          </a:stretch>
        </p:blipFill>
        <p:spPr>
          <a:xfrm>
            <a:off x="215632" y="4159670"/>
            <a:ext cx="5880366" cy="1800112"/>
          </a:xfrm>
          <a:prstGeom prst="rect">
            <a:avLst/>
          </a:prstGeom>
        </p:spPr>
      </p:pic>
      <p:sp>
        <p:nvSpPr>
          <p:cNvPr id="8" name="吹き出し: 折線 7">
            <a:extLst>
              <a:ext uri="{FF2B5EF4-FFF2-40B4-BE49-F238E27FC236}">
                <a16:creationId xmlns:a16="http://schemas.microsoft.com/office/drawing/2014/main" id="{EA4501DC-96E5-8781-BA90-742B314EC6A1}"/>
              </a:ext>
            </a:extLst>
          </p:cNvPr>
          <p:cNvSpPr/>
          <p:nvPr/>
        </p:nvSpPr>
        <p:spPr>
          <a:xfrm>
            <a:off x="6095998" y="3877455"/>
            <a:ext cx="5880366" cy="1652453"/>
          </a:xfrm>
          <a:prstGeom prst="borderCallout2">
            <a:avLst>
              <a:gd name="adj1" fmla="val 4833"/>
              <a:gd name="adj2" fmla="val -211"/>
              <a:gd name="adj3" fmla="val 5545"/>
              <a:gd name="adj4" fmla="val -6700"/>
              <a:gd name="adj5" fmla="val 19369"/>
              <a:gd name="adj6" fmla="val -1232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入力点群の</a:t>
            </a:r>
            <a:r>
              <a:rPr lang="en-US" altLang="ja-JP" dirty="0">
                <a:solidFill>
                  <a:schemeClr val="tx1"/>
                </a:solidFill>
              </a:rPr>
              <a:t>3</a:t>
            </a:r>
            <a:r>
              <a:rPr lang="ja-JP" altLang="en-US" dirty="0">
                <a:solidFill>
                  <a:schemeClr val="tx1"/>
                </a:solidFill>
              </a:rPr>
              <a:t>次元空間、特徴量の</a:t>
            </a:r>
            <a:r>
              <a:rPr lang="en-US" altLang="ja-JP" dirty="0">
                <a:solidFill>
                  <a:schemeClr val="tx1"/>
                </a:solidFill>
              </a:rPr>
              <a:t>64</a:t>
            </a:r>
            <a:r>
              <a:rPr lang="ja-JP" altLang="en-US" dirty="0">
                <a:solidFill>
                  <a:schemeClr val="tx1"/>
                </a:solidFill>
              </a:rPr>
              <a:t>次元空間</a:t>
            </a:r>
            <a:endParaRPr lang="en-US" altLang="ja-JP" dirty="0">
              <a:solidFill>
                <a:schemeClr val="tx1"/>
              </a:solidFill>
            </a:endParaRPr>
          </a:p>
          <a:p>
            <a:pPr algn="ctr"/>
            <a:r>
              <a:rPr lang="ja-JP" altLang="en-US" dirty="0">
                <a:solidFill>
                  <a:schemeClr val="tx1"/>
                </a:solidFill>
              </a:rPr>
              <a:t>それぞれの</a:t>
            </a:r>
            <a:r>
              <a:rPr kumimoji="1" lang="ja-JP" altLang="en-US" dirty="0">
                <a:solidFill>
                  <a:schemeClr val="tx1"/>
                </a:solidFill>
              </a:rPr>
              <a:t>の</a:t>
            </a:r>
            <a:r>
              <a:rPr kumimoji="1" lang="en-US" altLang="ja-JP" dirty="0">
                <a:solidFill>
                  <a:schemeClr val="tx1"/>
                </a:solidFill>
              </a:rPr>
              <a:t>transform</a:t>
            </a:r>
            <a:r>
              <a:rPr kumimoji="1" lang="ja-JP" altLang="en-US" dirty="0">
                <a:solidFill>
                  <a:schemeClr val="tx1"/>
                </a:solidFill>
              </a:rPr>
              <a:t>層で</a:t>
            </a:r>
            <a:r>
              <a:rPr kumimoji="1" lang="en-US" altLang="ja-JP" dirty="0">
                <a:solidFill>
                  <a:schemeClr val="tx1"/>
                </a:solidFill>
              </a:rPr>
              <a:t>3×3,64×64</a:t>
            </a:r>
            <a:r>
              <a:rPr kumimoji="1" lang="ja-JP" altLang="en-US" dirty="0">
                <a:solidFill>
                  <a:schemeClr val="tx1"/>
                </a:solidFill>
              </a:rPr>
              <a:t>の直行行列を掛け合わしてアフィン変換を行っている</a:t>
            </a:r>
          </a:p>
        </p:txBody>
      </p:sp>
    </p:spTree>
    <p:extLst>
      <p:ext uri="{BB962C8B-B14F-4D97-AF65-F5344CB8AC3E}">
        <p14:creationId xmlns:p14="http://schemas.microsoft.com/office/powerpoint/2010/main" val="101021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6B4FDF-186B-298C-ADCB-561ECBFE9194}"/>
              </a:ext>
            </a:extLst>
          </p:cNvPr>
          <p:cNvSpPr>
            <a:spLocks noGrp="1"/>
          </p:cNvSpPr>
          <p:nvPr>
            <p:ph type="title"/>
          </p:nvPr>
        </p:nvSpPr>
        <p:spPr/>
        <p:txBody>
          <a:bodyPr/>
          <a:lstStyle/>
          <a:p>
            <a:r>
              <a:rPr kumimoji="1" lang="en-US" altLang="ja-JP" dirty="0"/>
              <a:t>1</a:t>
            </a:r>
            <a:r>
              <a:rPr kumimoji="1" lang="ja-JP" altLang="en-US" dirty="0"/>
              <a:t>　</a:t>
            </a:r>
            <a:r>
              <a:rPr kumimoji="1" lang="en-US" altLang="ja-JP" dirty="0" err="1"/>
              <a:t>PointNet</a:t>
            </a:r>
            <a:endParaRPr kumimoji="1" lang="ja-JP" altLang="en-US" dirty="0"/>
          </a:p>
        </p:txBody>
      </p:sp>
      <p:sp>
        <p:nvSpPr>
          <p:cNvPr id="3" name="フッター プレースホルダー 2">
            <a:extLst>
              <a:ext uri="{FF2B5EF4-FFF2-40B4-BE49-F238E27FC236}">
                <a16:creationId xmlns:a16="http://schemas.microsoft.com/office/drawing/2014/main" id="{A743024E-4FA1-7CE7-7BB5-B9A431FAC92D}"/>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8FA3F068-9C94-14E0-A739-17C9C7319508}"/>
              </a:ext>
            </a:extLst>
          </p:cNvPr>
          <p:cNvSpPr txBox="1"/>
          <p:nvPr/>
        </p:nvSpPr>
        <p:spPr>
          <a:xfrm>
            <a:off x="352926" y="1018491"/>
            <a:ext cx="6096000" cy="369332"/>
          </a:xfrm>
          <a:prstGeom prst="rect">
            <a:avLst/>
          </a:prstGeom>
          <a:noFill/>
        </p:spPr>
        <p:txBody>
          <a:bodyPr wrap="square">
            <a:spAutoFit/>
          </a:bodyPr>
          <a:lstStyle/>
          <a:p>
            <a:r>
              <a:rPr lang="en-US" altLang="ja-JP" sz="1800" b="1" dirty="0"/>
              <a:t>transform</a:t>
            </a:r>
            <a:r>
              <a:rPr lang="ja-JP" altLang="en-US" sz="1800" b="1" dirty="0"/>
              <a:t>層③</a:t>
            </a:r>
            <a:endParaRPr lang="en-US" altLang="ja-JP" b="1" dirty="0"/>
          </a:p>
        </p:txBody>
      </p:sp>
      <p:sp>
        <p:nvSpPr>
          <p:cNvPr id="5" name="テキスト ボックス 4">
            <a:extLst>
              <a:ext uri="{FF2B5EF4-FFF2-40B4-BE49-F238E27FC236}">
                <a16:creationId xmlns:a16="http://schemas.microsoft.com/office/drawing/2014/main" id="{7EEECC77-AAC3-93B5-20B6-5F1341769E14}"/>
              </a:ext>
            </a:extLst>
          </p:cNvPr>
          <p:cNvSpPr txBox="1"/>
          <p:nvPr/>
        </p:nvSpPr>
        <p:spPr>
          <a:xfrm>
            <a:off x="785332" y="1413067"/>
            <a:ext cx="11406668" cy="4832092"/>
          </a:xfrm>
          <a:prstGeom prst="rect">
            <a:avLst/>
          </a:prstGeom>
          <a:noFill/>
        </p:spPr>
        <p:txBody>
          <a:bodyPr wrap="square">
            <a:spAutoFit/>
          </a:bodyPr>
          <a:lstStyle/>
          <a:p>
            <a:r>
              <a:rPr lang="ja-JP" altLang="en-US" sz="2800" dirty="0"/>
              <a:t>数学的な補足</a:t>
            </a:r>
            <a:endParaRPr lang="en-US" altLang="ja-JP" sz="2800" dirty="0"/>
          </a:p>
          <a:p>
            <a:r>
              <a:rPr lang="en-US" altLang="ja-JP" sz="2800" dirty="0"/>
              <a:t>A</a:t>
            </a:r>
            <a:r>
              <a:rPr lang="ja-JP" altLang="en-US" sz="2800" dirty="0"/>
              <a:t>：直行行列　</a:t>
            </a:r>
            <a:r>
              <a:rPr lang="en-US" altLang="ja-JP" sz="2800" dirty="0"/>
              <a:t>t(A)A=I </a:t>
            </a:r>
          </a:p>
          <a:p>
            <a:r>
              <a:rPr lang="en-US" altLang="ja-JP" sz="2800" dirty="0" err="1"/>
              <a:t>x,y</a:t>
            </a:r>
            <a:r>
              <a:rPr lang="en-US" altLang="ja-JP" sz="2800" dirty="0"/>
              <a:t> </a:t>
            </a:r>
            <a:r>
              <a:rPr lang="ja-JP" altLang="en-US" sz="2800" dirty="0"/>
              <a:t>：ベクトル　</a:t>
            </a:r>
            <a:r>
              <a:rPr lang="en-US" altLang="ja-JP" sz="2800" dirty="0"/>
              <a:t>I</a:t>
            </a:r>
            <a:r>
              <a:rPr lang="ja-JP" altLang="en-US" sz="2800" dirty="0"/>
              <a:t>　単位行列</a:t>
            </a:r>
            <a:endParaRPr lang="en-US" altLang="ja-JP" sz="2800" dirty="0"/>
          </a:p>
          <a:p>
            <a:endParaRPr lang="en-US" altLang="ja-JP" sz="2800" dirty="0"/>
          </a:p>
          <a:p>
            <a:r>
              <a:rPr lang="ja-JP" altLang="en-US" sz="2800" dirty="0"/>
              <a:t>直行行列をかけてもベクトルの内積は不変</a:t>
            </a:r>
            <a:endParaRPr lang="en-US" altLang="ja-JP" sz="2800" dirty="0"/>
          </a:p>
          <a:p>
            <a:r>
              <a:rPr lang="en-US" altLang="ja-JP" sz="2800" dirty="0"/>
              <a:t>Ax</a:t>
            </a:r>
            <a:r>
              <a:rPr lang="ja-JP" altLang="en-US" sz="2800" dirty="0"/>
              <a:t>・</a:t>
            </a:r>
            <a:r>
              <a:rPr lang="en-US" altLang="ja-JP" sz="2800" dirty="0"/>
              <a:t>Ay=t(Ay)Ax=t(y)t(A)Ax=t(y)x=x</a:t>
            </a:r>
            <a:r>
              <a:rPr lang="ja-JP" altLang="en-US" sz="2800" dirty="0"/>
              <a:t>・</a:t>
            </a:r>
            <a:r>
              <a:rPr lang="en-US" altLang="ja-JP" sz="2800" dirty="0"/>
              <a:t>y</a:t>
            </a:r>
          </a:p>
          <a:p>
            <a:endParaRPr lang="en-US" altLang="ja-JP" sz="2800" dirty="0"/>
          </a:p>
          <a:p>
            <a:r>
              <a:rPr lang="en-US" altLang="ja-JP" sz="2800" dirty="0"/>
              <a:t>y=x</a:t>
            </a:r>
            <a:r>
              <a:rPr lang="ja-JP" altLang="en-US" sz="2800" dirty="0"/>
              <a:t>とすればベクトルの大きさも不変であることがわかる</a:t>
            </a:r>
            <a:endParaRPr lang="en-US" altLang="ja-JP" sz="2800" dirty="0"/>
          </a:p>
          <a:p>
            <a:endParaRPr lang="en-US" altLang="ja-JP" sz="2800" dirty="0"/>
          </a:p>
          <a:p>
            <a:r>
              <a:rPr lang="ja-JP" altLang="en-US" sz="2800" dirty="0"/>
              <a:t>直行行列を点群に掛け合わせることで、形を保ったまま</a:t>
            </a:r>
            <a:endParaRPr lang="en-US" altLang="ja-JP" sz="2800" dirty="0"/>
          </a:p>
          <a:p>
            <a:r>
              <a:rPr lang="ja-JP" altLang="en-US" sz="2800" dirty="0"/>
              <a:t>原点まわりでの回転を行うことがわかる</a:t>
            </a:r>
            <a:endParaRPr lang="en-US" altLang="ja-JP" sz="2800" dirty="0"/>
          </a:p>
        </p:txBody>
      </p:sp>
    </p:spTree>
    <p:extLst>
      <p:ext uri="{BB962C8B-B14F-4D97-AF65-F5344CB8AC3E}">
        <p14:creationId xmlns:p14="http://schemas.microsoft.com/office/powerpoint/2010/main" val="4002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79211B-E9DB-38DA-12CB-3FC4097FD03B}"/>
              </a:ext>
            </a:extLst>
          </p:cNvPr>
          <p:cNvSpPr>
            <a:spLocks noGrp="1"/>
          </p:cNvSpPr>
          <p:nvPr>
            <p:ph type="title"/>
          </p:nvPr>
        </p:nvSpPr>
        <p:spPr/>
        <p:txBody>
          <a:bodyPr/>
          <a:lstStyle/>
          <a:p>
            <a:r>
              <a:rPr kumimoji="1" lang="en-US" altLang="ja-JP" dirty="0"/>
              <a:t>1</a:t>
            </a:r>
            <a:r>
              <a:rPr kumimoji="1" lang="ja-JP" altLang="en-US" dirty="0"/>
              <a:t>　</a:t>
            </a:r>
            <a:r>
              <a:rPr kumimoji="1" lang="en-US" altLang="ja-JP" dirty="0" err="1"/>
              <a:t>PointNet</a:t>
            </a:r>
            <a:endParaRPr kumimoji="1" lang="ja-JP" altLang="en-US" dirty="0"/>
          </a:p>
        </p:txBody>
      </p:sp>
      <p:sp>
        <p:nvSpPr>
          <p:cNvPr id="3" name="フッター プレースホルダー 2">
            <a:extLst>
              <a:ext uri="{FF2B5EF4-FFF2-40B4-BE49-F238E27FC236}">
                <a16:creationId xmlns:a16="http://schemas.microsoft.com/office/drawing/2014/main" id="{3AF9F84E-D58E-FCCA-BAE5-8648F919D2A8}"/>
              </a:ext>
            </a:extLst>
          </p:cNvPr>
          <p:cNvSpPr>
            <a:spLocks noGrp="1"/>
          </p:cNvSpPr>
          <p:nvPr>
            <p:ph type="ftr" sz="quarter" idx="11"/>
          </p:nvPr>
        </p:nvSpPr>
        <p:spPr>
          <a:xfrm>
            <a:off x="4518367" y="6244920"/>
            <a:ext cx="3861118" cy="476280"/>
          </a:xfrm>
        </p:spPr>
        <p:txBody>
          <a:bodyPr/>
          <a:lstStyle/>
          <a:p>
            <a:r>
              <a:rPr lang="en-US" altLang="ja-JP" dirty="0"/>
              <a:t>M1-3514</a:t>
            </a:r>
            <a:endParaRPr lang="ja-JP" altLang="en-US" dirty="0"/>
          </a:p>
        </p:txBody>
      </p:sp>
      <p:sp>
        <p:nvSpPr>
          <p:cNvPr id="5" name="テキスト ボックス 4">
            <a:extLst>
              <a:ext uri="{FF2B5EF4-FFF2-40B4-BE49-F238E27FC236}">
                <a16:creationId xmlns:a16="http://schemas.microsoft.com/office/drawing/2014/main" id="{4A52C99B-CC69-C723-F214-CA92DCF4C7D3}"/>
              </a:ext>
            </a:extLst>
          </p:cNvPr>
          <p:cNvSpPr txBox="1"/>
          <p:nvPr/>
        </p:nvSpPr>
        <p:spPr>
          <a:xfrm>
            <a:off x="352926" y="1018491"/>
            <a:ext cx="6096000" cy="369332"/>
          </a:xfrm>
          <a:prstGeom prst="rect">
            <a:avLst/>
          </a:prstGeom>
          <a:noFill/>
        </p:spPr>
        <p:txBody>
          <a:bodyPr wrap="square">
            <a:spAutoFit/>
          </a:bodyPr>
          <a:lstStyle/>
          <a:p>
            <a:r>
              <a:rPr lang="en-US" altLang="ja-JP" sz="1800" b="1" dirty="0"/>
              <a:t>transform</a:t>
            </a:r>
            <a:r>
              <a:rPr lang="ja-JP" altLang="en-US" sz="1800" b="1" dirty="0"/>
              <a:t>層②</a:t>
            </a:r>
            <a:endParaRPr lang="en-US" altLang="ja-JP" b="1" dirty="0"/>
          </a:p>
        </p:txBody>
      </p:sp>
      <p:sp>
        <p:nvSpPr>
          <p:cNvPr id="6" name="テキスト ボックス 5">
            <a:extLst>
              <a:ext uri="{FF2B5EF4-FFF2-40B4-BE49-F238E27FC236}">
                <a16:creationId xmlns:a16="http://schemas.microsoft.com/office/drawing/2014/main" id="{5CDA71E4-F97B-C442-8FDF-69C7D971D309}"/>
              </a:ext>
            </a:extLst>
          </p:cNvPr>
          <p:cNvSpPr txBox="1"/>
          <p:nvPr/>
        </p:nvSpPr>
        <p:spPr>
          <a:xfrm>
            <a:off x="785332" y="1413067"/>
            <a:ext cx="11406668" cy="523220"/>
          </a:xfrm>
          <a:prstGeom prst="rect">
            <a:avLst/>
          </a:prstGeom>
          <a:noFill/>
        </p:spPr>
        <p:txBody>
          <a:bodyPr wrap="square">
            <a:spAutoFit/>
          </a:bodyPr>
          <a:lstStyle/>
          <a:p>
            <a:r>
              <a:rPr lang="ja-JP" altLang="en-US" sz="2800" dirty="0"/>
              <a:t>直交行列生成ネットワーク。</a:t>
            </a:r>
            <a:endParaRPr lang="en-US" altLang="ja-JP" sz="2800" dirty="0"/>
          </a:p>
        </p:txBody>
      </p:sp>
      <p:sp>
        <p:nvSpPr>
          <p:cNvPr id="7" name="正方形/長方形 6">
            <a:extLst>
              <a:ext uri="{FF2B5EF4-FFF2-40B4-BE49-F238E27FC236}">
                <a16:creationId xmlns:a16="http://schemas.microsoft.com/office/drawing/2014/main" id="{360B9030-D251-59DC-C1B0-F68B3DCB3A28}"/>
              </a:ext>
            </a:extLst>
          </p:cNvPr>
          <p:cNvSpPr/>
          <p:nvPr/>
        </p:nvSpPr>
        <p:spPr>
          <a:xfrm>
            <a:off x="657726" y="2389088"/>
            <a:ext cx="2807369"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MLP(64,128,1024)</a:t>
            </a:r>
            <a:endParaRPr kumimoji="1" lang="ja-JP" altLang="en-US" dirty="0">
              <a:solidFill>
                <a:schemeClr val="tx1"/>
              </a:solidFill>
            </a:endParaRPr>
          </a:p>
        </p:txBody>
      </p:sp>
      <p:sp>
        <p:nvSpPr>
          <p:cNvPr id="8" name="矢印: 下 7">
            <a:extLst>
              <a:ext uri="{FF2B5EF4-FFF2-40B4-BE49-F238E27FC236}">
                <a16:creationId xmlns:a16="http://schemas.microsoft.com/office/drawing/2014/main" id="{D2B52374-E1B5-1894-84FF-047A8F914025}"/>
              </a:ext>
            </a:extLst>
          </p:cNvPr>
          <p:cNvSpPr/>
          <p:nvPr/>
        </p:nvSpPr>
        <p:spPr>
          <a:xfrm>
            <a:off x="1676397" y="3018919"/>
            <a:ext cx="770022" cy="52322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7B88FBC9-1432-1F0C-B394-A9BA7F3ECFAC}"/>
              </a:ext>
            </a:extLst>
          </p:cNvPr>
          <p:cNvSpPr/>
          <p:nvPr/>
        </p:nvSpPr>
        <p:spPr>
          <a:xfrm>
            <a:off x="657725" y="3567383"/>
            <a:ext cx="2807369"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MaxPooling</a:t>
            </a:r>
            <a:endParaRPr kumimoji="1" lang="ja-JP" altLang="en-US" dirty="0">
              <a:solidFill>
                <a:schemeClr val="tx1"/>
              </a:solidFill>
            </a:endParaRPr>
          </a:p>
        </p:txBody>
      </p:sp>
      <p:sp>
        <p:nvSpPr>
          <p:cNvPr id="10" name="吹き出し: 折線 9">
            <a:extLst>
              <a:ext uri="{FF2B5EF4-FFF2-40B4-BE49-F238E27FC236}">
                <a16:creationId xmlns:a16="http://schemas.microsoft.com/office/drawing/2014/main" id="{BEB4A6BD-7E7E-09D7-6315-75D122BCDD19}"/>
              </a:ext>
            </a:extLst>
          </p:cNvPr>
          <p:cNvSpPr/>
          <p:nvPr/>
        </p:nvSpPr>
        <p:spPr>
          <a:xfrm>
            <a:off x="4444093" y="2019137"/>
            <a:ext cx="2807370" cy="857153"/>
          </a:xfrm>
          <a:prstGeom prst="borderCallout2">
            <a:avLst>
              <a:gd name="adj1" fmla="val 18750"/>
              <a:gd name="adj2" fmla="val -8333"/>
              <a:gd name="adj3" fmla="val 24137"/>
              <a:gd name="adj4" fmla="val -24851"/>
              <a:gd name="adj5" fmla="val 75978"/>
              <a:gd name="adj6" fmla="val -3487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出力が</a:t>
            </a:r>
            <a:r>
              <a:rPr lang="en-US" altLang="ja-JP" dirty="0">
                <a:solidFill>
                  <a:schemeClr val="tx1"/>
                </a:solidFill>
              </a:rPr>
              <a:t>64,128,1024</a:t>
            </a:r>
            <a:r>
              <a:rPr lang="ja-JP" altLang="en-US" dirty="0">
                <a:solidFill>
                  <a:schemeClr val="tx1"/>
                </a:solidFill>
              </a:rPr>
              <a:t>の</a:t>
            </a:r>
            <a:endParaRPr lang="en-US" altLang="ja-JP" dirty="0">
              <a:solidFill>
                <a:schemeClr val="tx1"/>
              </a:solidFill>
            </a:endParaRPr>
          </a:p>
          <a:p>
            <a:pPr algn="ctr"/>
            <a:r>
              <a:rPr kumimoji="1" lang="ja-JP" altLang="en-US" dirty="0">
                <a:solidFill>
                  <a:schemeClr val="tx1"/>
                </a:solidFill>
              </a:rPr>
              <a:t>多層パーセプトロン</a:t>
            </a:r>
          </a:p>
        </p:txBody>
      </p:sp>
      <p:sp>
        <p:nvSpPr>
          <p:cNvPr id="11" name="吹き出し: 折線 10">
            <a:extLst>
              <a:ext uri="{FF2B5EF4-FFF2-40B4-BE49-F238E27FC236}">
                <a16:creationId xmlns:a16="http://schemas.microsoft.com/office/drawing/2014/main" id="{5641C537-004B-49DD-E11C-D94C05284E70}"/>
              </a:ext>
            </a:extLst>
          </p:cNvPr>
          <p:cNvSpPr/>
          <p:nvPr/>
        </p:nvSpPr>
        <p:spPr>
          <a:xfrm>
            <a:off x="4316189" y="3216786"/>
            <a:ext cx="3063179" cy="788932"/>
          </a:xfrm>
          <a:prstGeom prst="borderCallout2">
            <a:avLst>
              <a:gd name="adj1" fmla="val 18750"/>
              <a:gd name="adj2" fmla="val -8333"/>
              <a:gd name="adj3" fmla="val 24137"/>
              <a:gd name="adj4" fmla="val -24851"/>
              <a:gd name="adj5" fmla="val 61319"/>
              <a:gd name="adj6" fmla="val -28118"/>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すべての点でマックスプーリング</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EB90CF5F-7750-5EB2-3DA7-D3AD167F9564}"/>
              </a:ext>
            </a:extLst>
          </p:cNvPr>
          <p:cNvSpPr/>
          <p:nvPr/>
        </p:nvSpPr>
        <p:spPr>
          <a:xfrm>
            <a:off x="657725" y="4766485"/>
            <a:ext cx="2807369"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FC(512,256)</a:t>
            </a:r>
            <a:endParaRPr kumimoji="1" lang="ja-JP" altLang="en-US" dirty="0">
              <a:solidFill>
                <a:schemeClr val="tx1"/>
              </a:solidFill>
            </a:endParaRPr>
          </a:p>
        </p:txBody>
      </p:sp>
      <p:sp>
        <p:nvSpPr>
          <p:cNvPr id="13" name="矢印: 下 12">
            <a:extLst>
              <a:ext uri="{FF2B5EF4-FFF2-40B4-BE49-F238E27FC236}">
                <a16:creationId xmlns:a16="http://schemas.microsoft.com/office/drawing/2014/main" id="{8B2C08AE-0699-7287-CA7F-B9716B74AC67}"/>
              </a:ext>
            </a:extLst>
          </p:cNvPr>
          <p:cNvSpPr/>
          <p:nvPr/>
        </p:nvSpPr>
        <p:spPr>
          <a:xfrm>
            <a:off x="1676397" y="4189706"/>
            <a:ext cx="770022" cy="52322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4" name="矢印: 下 13">
            <a:extLst>
              <a:ext uri="{FF2B5EF4-FFF2-40B4-BE49-F238E27FC236}">
                <a16:creationId xmlns:a16="http://schemas.microsoft.com/office/drawing/2014/main" id="{BD37C3CE-2806-CC0B-C4DB-857A8944DCCC}"/>
              </a:ext>
            </a:extLst>
          </p:cNvPr>
          <p:cNvSpPr/>
          <p:nvPr/>
        </p:nvSpPr>
        <p:spPr>
          <a:xfrm>
            <a:off x="1730442" y="5439342"/>
            <a:ext cx="770022" cy="52322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131E77A0-2A03-9D3F-0F62-563C04BDDE6D}"/>
              </a:ext>
            </a:extLst>
          </p:cNvPr>
          <p:cNvSpPr/>
          <p:nvPr/>
        </p:nvSpPr>
        <p:spPr>
          <a:xfrm>
            <a:off x="569491" y="5959840"/>
            <a:ext cx="3072067"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3×3</a:t>
            </a:r>
            <a:r>
              <a:rPr kumimoji="1" lang="ja-JP" altLang="en-US" dirty="0">
                <a:solidFill>
                  <a:schemeClr val="tx1"/>
                </a:solidFill>
              </a:rPr>
              <a:t>または</a:t>
            </a:r>
            <a:r>
              <a:rPr kumimoji="1" lang="en-US" altLang="ja-JP" dirty="0">
                <a:solidFill>
                  <a:schemeClr val="tx1"/>
                </a:solidFill>
              </a:rPr>
              <a:t>64×64</a:t>
            </a:r>
            <a:r>
              <a:rPr kumimoji="1" lang="ja-JP" altLang="en-US" dirty="0">
                <a:solidFill>
                  <a:schemeClr val="tx1"/>
                </a:solidFill>
              </a:rPr>
              <a:t>の行列</a:t>
            </a:r>
          </a:p>
        </p:txBody>
      </p:sp>
      <p:sp>
        <p:nvSpPr>
          <p:cNvPr id="16" name="吹き出し: 折線 15">
            <a:extLst>
              <a:ext uri="{FF2B5EF4-FFF2-40B4-BE49-F238E27FC236}">
                <a16:creationId xmlns:a16="http://schemas.microsoft.com/office/drawing/2014/main" id="{A2581A29-9BA4-F776-810D-D5D1613ADDC3}"/>
              </a:ext>
            </a:extLst>
          </p:cNvPr>
          <p:cNvSpPr/>
          <p:nvPr/>
        </p:nvSpPr>
        <p:spPr>
          <a:xfrm>
            <a:off x="4370212" y="4623942"/>
            <a:ext cx="3063178" cy="595543"/>
          </a:xfrm>
          <a:prstGeom prst="borderCallout2">
            <a:avLst>
              <a:gd name="adj1" fmla="val 18750"/>
              <a:gd name="adj2" fmla="val -8333"/>
              <a:gd name="adj3" fmla="val 24137"/>
              <a:gd name="adj4" fmla="val -24851"/>
              <a:gd name="adj5" fmla="val 74787"/>
              <a:gd name="adj6" fmla="val -35835"/>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全結合層</a:t>
            </a:r>
            <a:r>
              <a:rPr lang="en-US" altLang="ja-JP" dirty="0">
                <a:solidFill>
                  <a:schemeClr val="tx1"/>
                </a:solidFill>
              </a:rPr>
              <a:t>dropout ratio 0.7</a:t>
            </a:r>
            <a:endParaRPr kumimoji="1" lang="ja-JP" altLang="en-US" dirty="0">
              <a:solidFill>
                <a:schemeClr val="tx1"/>
              </a:solidFill>
            </a:endParaRPr>
          </a:p>
        </p:txBody>
      </p:sp>
      <p:pic>
        <p:nvPicPr>
          <p:cNvPr id="18" name="図 17">
            <a:extLst>
              <a:ext uri="{FF2B5EF4-FFF2-40B4-BE49-F238E27FC236}">
                <a16:creationId xmlns:a16="http://schemas.microsoft.com/office/drawing/2014/main" id="{E99625FA-B157-AB4D-1793-FB74E3932CD3}"/>
              </a:ext>
            </a:extLst>
          </p:cNvPr>
          <p:cNvPicPr>
            <a:picLocks noChangeAspect="1"/>
          </p:cNvPicPr>
          <p:nvPr/>
        </p:nvPicPr>
        <p:blipFill>
          <a:blip r:embed="rId2"/>
          <a:stretch>
            <a:fillRect/>
          </a:stretch>
        </p:blipFill>
        <p:spPr>
          <a:xfrm>
            <a:off x="3877979" y="5442063"/>
            <a:ext cx="3063179" cy="761785"/>
          </a:xfrm>
          <a:prstGeom prst="rect">
            <a:avLst/>
          </a:prstGeom>
        </p:spPr>
      </p:pic>
      <p:sp>
        <p:nvSpPr>
          <p:cNvPr id="22" name="吹き出し: 折線 21">
            <a:extLst>
              <a:ext uri="{FF2B5EF4-FFF2-40B4-BE49-F238E27FC236}">
                <a16:creationId xmlns:a16="http://schemas.microsoft.com/office/drawing/2014/main" id="{19842C01-E69B-D4D5-8A88-010CF5055B6E}"/>
              </a:ext>
            </a:extLst>
          </p:cNvPr>
          <p:cNvSpPr/>
          <p:nvPr/>
        </p:nvSpPr>
        <p:spPr>
          <a:xfrm>
            <a:off x="8647515" y="2019137"/>
            <a:ext cx="3301097" cy="1558005"/>
          </a:xfrm>
          <a:prstGeom prst="borderCallout2">
            <a:avLst>
              <a:gd name="adj1" fmla="val 18750"/>
              <a:gd name="adj2" fmla="val -8333"/>
              <a:gd name="adj3" fmla="val 19780"/>
              <a:gd name="adj4" fmla="val -9178"/>
              <a:gd name="adj5" fmla="val 98371"/>
              <a:gd name="adj6" fmla="val -23923"/>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最後の出力層以外は</a:t>
            </a:r>
            <a:endParaRPr kumimoji="1" lang="en-US" altLang="ja-JP" dirty="0">
              <a:solidFill>
                <a:schemeClr val="tx1"/>
              </a:solidFill>
            </a:endParaRPr>
          </a:p>
          <a:p>
            <a:pPr algn="ctr"/>
            <a:r>
              <a:rPr lang="en-US" altLang="ja-JP" dirty="0" err="1">
                <a:solidFill>
                  <a:schemeClr val="tx1"/>
                </a:solidFill>
              </a:rPr>
              <a:t>ReLU</a:t>
            </a:r>
            <a:r>
              <a:rPr lang="en-US" altLang="ja-JP" dirty="0">
                <a:solidFill>
                  <a:schemeClr val="tx1"/>
                </a:solidFill>
              </a:rPr>
              <a:t> </a:t>
            </a:r>
            <a:r>
              <a:rPr lang="ja-JP" altLang="en-US" dirty="0">
                <a:solidFill>
                  <a:schemeClr val="tx1"/>
                </a:solidFill>
              </a:rPr>
              <a:t>＋</a:t>
            </a:r>
            <a:r>
              <a:rPr lang="en-US" altLang="ja-JP" dirty="0" err="1">
                <a:solidFill>
                  <a:schemeClr val="tx1"/>
                </a:solidFill>
              </a:rPr>
              <a:t>batchnormalization</a:t>
            </a:r>
            <a:endParaRPr lang="en-US" altLang="ja-JP" dirty="0">
              <a:solidFill>
                <a:schemeClr val="tx1"/>
              </a:solidFill>
            </a:endParaRPr>
          </a:p>
          <a:p>
            <a:pPr algn="ctr"/>
            <a:r>
              <a:rPr lang="ja-JP" altLang="en-US" dirty="0">
                <a:solidFill>
                  <a:schemeClr val="tx1"/>
                </a:solidFill>
              </a:rPr>
              <a:t>また、この部分はすべての</a:t>
            </a:r>
            <a:endParaRPr lang="en-US" altLang="ja-JP" dirty="0">
              <a:solidFill>
                <a:schemeClr val="tx1"/>
              </a:solidFill>
            </a:endParaRPr>
          </a:p>
          <a:p>
            <a:pPr algn="ctr"/>
            <a:r>
              <a:rPr lang="en-US" altLang="ja-JP" dirty="0">
                <a:solidFill>
                  <a:schemeClr val="tx1"/>
                </a:solidFill>
              </a:rPr>
              <a:t>Transform</a:t>
            </a:r>
            <a:r>
              <a:rPr lang="ja-JP" altLang="en-US" dirty="0">
                <a:solidFill>
                  <a:schemeClr val="tx1"/>
                </a:solidFill>
              </a:rPr>
              <a:t>層で共有</a:t>
            </a:r>
            <a:endParaRPr lang="en-US" altLang="ja-JP" dirty="0">
              <a:solidFill>
                <a:schemeClr val="tx1"/>
              </a:solidFill>
            </a:endParaRPr>
          </a:p>
        </p:txBody>
      </p:sp>
      <p:sp>
        <p:nvSpPr>
          <p:cNvPr id="23" name="吹き出し: 折線 22">
            <a:extLst>
              <a:ext uri="{FF2B5EF4-FFF2-40B4-BE49-F238E27FC236}">
                <a16:creationId xmlns:a16="http://schemas.microsoft.com/office/drawing/2014/main" id="{779F89B8-6695-1362-C39C-3B05C0C0B5B5}"/>
              </a:ext>
            </a:extLst>
          </p:cNvPr>
          <p:cNvSpPr/>
          <p:nvPr/>
        </p:nvSpPr>
        <p:spPr>
          <a:xfrm>
            <a:off x="7832123" y="5289705"/>
            <a:ext cx="4006951" cy="1193355"/>
          </a:xfrm>
          <a:prstGeom prst="borderCallout2">
            <a:avLst>
              <a:gd name="adj1" fmla="val 18750"/>
              <a:gd name="adj2" fmla="val -8333"/>
              <a:gd name="adj3" fmla="val 21443"/>
              <a:gd name="adj4" fmla="val -21935"/>
              <a:gd name="adj5" fmla="val 46578"/>
              <a:gd name="adj6" fmla="val -2588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損失関数にこの項を追加して出力行列が直行行列になるようにする</a:t>
            </a:r>
            <a:endParaRPr kumimoji="1" lang="en-US" altLang="ja-JP" dirty="0">
              <a:solidFill>
                <a:schemeClr val="tx1"/>
              </a:solidFill>
            </a:endParaRPr>
          </a:p>
          <a:p>
            <a:pPr algn="ctr"/>
            <a:r>
              <a:rPr kumimoji="1" lang="ja-JP" altLang="en-US" dirty="0">
                <a:solidFill>
                  <a:schemeClr val="tx1"/>
                </a:solidFill>
              </a:rPr>
              <a:t>初期値は単位行列</a:t>
            </a:r>
            <a:r>
              <a:rPr kumimoji="1" lang="en-US" altLang="ja-JP" dirty="0">
                <a:solidFill>
                  <a:schemeClr val="tx1"/>
                </a:solidFill>
              </a:rPr>
              <a:t>I</a:t>
            </a:r>
            <a:endParaRPr kumimoji="1" lang="ja-JP" altLang="en-US" dirty="0">
              <a:solidFill>
                <a:schemeClr val="tx1"/>
              </a:solidFill>
            </a:endParaRPr>
          </a:p>
        </p:txBody>
      </p:sp>
      <p:sp>
        <p:nvSpPr>
          <p:cNvPr id="24" name="四角形: 角を丸くする 23">
            <a:extLst>
              <a:ext uri="{FF2B5EF4-FFF2-40B4-BE49-F238E27FC236}">
                <a16:creationId xmlns:a16="http://schemas.microsoft.com/office/drawing/2014/main" id="{709234B5-9DAA-32AB-FCD3-AA4ECBD7FC72}"/>
              </a:ext>
            </a:extLst>
          </p:cNvPr>
          <p:cNvSpPr/>
          <p:nvPr/>
        </p:nvSpPr>
        <p:spPr>
          <a:xfrm>
            <a:off x="352926" y="1908321"/>
            <a:ext cx="7479197" cy="353374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305997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C59363-B9C1-F209-FE81-7CCAE49D6EC6}"/>
              </a:ext>
            </a:extLst>
          </p:cNvPr>
          <p:cNvSpPr>
            <a:spLocks noGrp="1"/>
          </p:cNvSpPr>
          <p:nvPr>
            <p:ph type="title"/>
          </p:nvPr>
        </p:nvSpPr>
        <p:spPr/>
        <p:txBody>
          <a:bodyPr/>
          <a:lstStyle/>
          <a:p>
            <a:r>
              <a:rPr kumimoji="1" lang="en-US" altLang="ja-JP" dirty="0"/>
              <a:t>1</a:t>
            </a:r>
            <a:r>
              <a:rPr kumimoji="1" lang="ja-JP" altLang="en-US" dirty="0"/>
              <a:t>　</a:t>
            </a:r>
            <a:r>
              <a:rPr kumimoji="1" lang="en-US" altLang="ja-JP" dirty="0" err="1"/>
              <a:t>PointNet</a:t>
            </a:r>
            <a:endParaRPr kumimoji="1" lang="ja-JP" altLang="en-US" dirty="0"/>
          </a:p>
        </p:txBody>
      </p:sp>
      <p:sp>
        <p:nvSpPr>
          <p:cNvPr id="3" name="フッター プレースホルダー 2">
            <a:extLst>
              <a:ext uri="{FF2B5EF4-FFF2-40B4-BE49-F238E27FC236}">
                <a16:creationId xmlns:a16="http://schemas.microsoft.com/office/drawing/2014/main" id="{6A4AF05E-039E-A953-8A69-D44B648F22D2}"/>
              </a:ext>
            </a:extLst>
          </p:cNvPr>
          <p:cNvSpPr>
            <a:spLocks noGrp="1"/>
          </p:cNvSpPr>
          <p:nvPr>
            <p:ph type="ftr" sz="quarter" idx="11"/>
          </p:nvPr>
        </p:nvSpPr>
        <p:spPr/>
        <p:txBody>
          <a:bodyPr/>
          <a:lstStyle/>
          <a:p>
            <a:r>
              <a:rPr lang="en-US" altLang="ja-JP"/>
              <a:t>M1-3514</a:t>
            </a:r>
            <a:endParaRPr lang="ja-JP" altLang="en-US"/>
          </a:p>
        </p:txBody>
      </p:sp>
      <p:sp>
        <p:nvSpPr>
          <p:cNvPr id="5" name="テキスト ボックス 4">
            <a:extLst>
              <a:ext uri="{FF2B5EF4-FFF2-40B4-BE49-F238E27FC236}">
                <a16:creationId xmlns:a16="http://schemas.microsoft.com/office/drawing/2014/main" id="{2C146306-FB02-4590-8767-F175636EE5CF}"/>
              </a:ext>
            </a:extLst>
          </p:cNvPr>
          <p:cNvSpPr txBox="1"/>
          <p:nvPr/>
        </p:nvSpPr>
        <p:spPr>
          <a:xfrm>
            <a:off x="138546" y="934989"/>
            <a:ext cx="10811521" cy="395365"/>
          </a:xfrm>
          <a:prstGeom prst="rect">
            <a:avLst/>
          </a:prstGeom>
          <a:noFill/>
        </p:spPr>
        <p:txBody>
          <a:bodyPr wrap="square" rtlCol="0">
            <a:spAutoFit/>
          </a:bodyPr>
          <a:lstStyle/>
          <a:p>
            <a:r>
              <a:rPr lang="en-US" altLang="ja-JP" b="1" dirty="0"/>
              <a:t>Classification Network</a:t>
            </a:r>
            <a:r>
              <a:rPr lang="ja-JP" altLang="en-US" b="1" dirty="0"/>
              <a:t>の続き</a:t>
            </a:r>
            <a:endParaRPr lang="en-US" altLang="ja-JP" b="1" dirty="0"/>
          </a:p>
        </p:txBody>
      </p:sp>
      <p:pic>
        <p:nvPicPr>
          <p:cNvPr id="6" name="図 5">
            <a:extLst>
              <a:ext uri="{FF2B5EF4-FFF2-40B4-BE49-F238E27FC236}">
                <a16:creationId xmlns:a16="http://schemas.microsoft.com/office/drawing/2014/main" id="{26281FCE-895D-1FB2-4E71-81D726215DD1}"/>
              </a:ext>
            </a:extLst>
          </p:cNvPr>
          <p:cNvPicPr>
            <a:picLocks noChangeAspect="1"/>
          </p:cNvPicPr>
          <p:nvPr/>
        </p:nvPicPr>
        <p:blipFill>
          <a:blip r:embed="rId2"/>
          <a:stretch>
            <a:fillRect/>
          </a:stretch>
        </p:blipFill>
        <p:spPr>
          <a:xfrm>
            <a:off x="429875" y="1581283"/>
            <a:ext cx="8220075" cy="1524000"/>
          </a:xfrm>
          <a:prstGeom prst="rect">
            <a:avLst/>
          </a:prstGeom>
        </p:spPr>
      </p:pic>
      <p:sp>
        <p:nvSpPr>
          <p:cNvPr id="8" name="四角形: 角を丸くする 7">
            <a:extLst>
              <a:ext uri="{FF2B5EF4-FFF2-40B4-BE49-F238E27FC236}">
                <a16:creationId xmlns:a16="http://schemas.microsoft.com/office/drawing/2014/main" id="{4D77426B-3CD0-85CA-7433-D1188BB59B00}"/>
              </a:ext>
            </a:extLst>
          </p:cNvPr>
          <p:cNvSpPr/>
          <p:nvPr/>
        </p:nvSpPr>
        <p:spPr>
          <a:xfrm>
            <a:off x="6352674" y="1843971"/>
            <a:ext cx="1155031" cy="12613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9" name="吹き出し: 線 8">
            <a:extLst>
              <a:ext uri="{FF2B5EF4-FFF2-40B4-BE49-F238E27FC236}">
                <a16:creationId xmlns:a16="http://schemas.microsoft.com/office/drawing/2014/main" id="{8CFADABE-3C6C-6682-79A1-F993AFA35588}"/>
              </a:ext>
            </a:extLst>
          </p:cNvPr>
          <p:cNvSpPr/>
          <p:nvPr/>
        </p:nvSpPr>
        <p:spPr>
          <a:xfrm>
            <a:off x="138546" y="3520468"/>
            <a:ext cx="8042928" cy="875069"/>
          </a:xfrm>
          <a:prstGeom prst="borderCallout1">
            <a:avLst>
              <a:gd name="adj1" fmla="val 106"/>
              <a:gd name="adj2" fmla="val 49880"/>
              <a:gd name="adj3" fmla="val -45928"/>
              <a:gd name="adj4" fmla="val 77699"/>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solidFill>
                  <a:schemeClr val="tx1"/>
                </a:solidFill>
              </a:rPr>
              <a:t>すべての点で</a:t>
            </a:r>
            <a:r>
              <a:rPr lang="en-US" altLang="ja-JP" sz="1800" dirty="0" err="1">
                <a:solidFill>
                  <a:schemeClr val="tx1"/>
                </a:solidFill>
              </a:rPr>
              <a:t>MazPooling</a:t>
            </a:r>
            <a:r>
              <a:rPr lang="ja-JP" altLang="en-US" sz="1800" dirty="0">
                <a:solidFill>
                  <a:schemeClr val="tx1"/>
                </a:solidFill>
              </a:rPr>
              <a:t>を行って大域的特徴量を抽出</a:t>
            </a:r>
            <a:endParaRPr lang="en-US" altLang="ja-JP" sz="1800" dirty="0">
              <a:solidFill>
                <a:schemeClr val="tx1"/>
              </a:solidFill>
            </a:endParaRPr>
          </a:p>
          <a:p>
            <a:pPr algn="ctr"/>
            <a:r>
              <a:rPr lang="en-US" altLang="ja-JP" sz="1800" dirty="0">
                <a:solidFill>
                  <a:schemeClr val="tx1"/>
                </a:solidFill>
              </a:rPr>
              <a:t>※</a:t>
            </a:r>
            <a:r>
              <a:rPr lang="ja-JP" altLang="en-US" sz="1800" dirty="0">
                <a:solidFill>
                  <a:schemeClr val="tx1"/>
                </a:solidFill>
              </a:rPr>
              <a:t>これによって点群の入力の順番に対してほとんど不変な特徴量を抽出</a:t>
            </a:r>
            <a:endParaRPr lang="en-US" altLang="ja-JP" sz="1800" dirty="0">
              <a:solidFill>
                <a:schemeClr val="tx1"/>
              </a:solidFill>
            </a:endParaRPr>
          </a:p>
        </p:txBody>
      </p:sp>
      <p:sp>
        <p:nvSpPr>
          <p:cNvPr id="10" name="フローチャート: 代替処理 9">
            <a:extLst>
              <a:ext uri="{FF2B5EF4-FFF2-40B4-BE49-F238E27FC236}">
                <a16:creationId xmlns:a16="http://schemas.microsoft.com/office/drawing/2014/main" id="{3729F64E-7DEF-CBF0-4DCE-FD35C263C4E9}"/>
              </a:ext>
            </a:extLst>
          </p:cNvPr>
          <p:cNvSpPr/>
          <p:nvPr/>
        </p:nvSpPr>
        <p:spPr>
          <a:xfrm>
            <a:off x="7507705" y="1843971"/>
            <a:ext cx="1010653" cy="1261312"/>
          </a:xfrm>
          <a:prstGeom prst="flowChartAlternateProcess">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吹き出し: 線 10">
            <a:extLst>
              <a:ext uri="{FF2B5EF4-FFF2-40B4-BE49-F238E27FC236}">
                <a16:creationId xmlns:a16="http://schemas.microsoft.com/office/drawing/2014/main" id="{8E4DB1F7-C077-6F5B-8A94-056883C3FC31}"/>
              </a:ext>
            </a:extLst>
          </p:cNvPr>
          <p:cNvSpPr/>
          <p:nvPr/>
        </p:nvSpPr>
        <p:spPr>
          <a:xfrm>
            <a:off x="1480979" y="4810722"/>
            <a:ext cx="8042928" cy="1017878"/>
          </a:xfrm>
          <a:prstGeom prst="borderCallout1">
            <a:avLst>
              <a:gd name="adj1" fmla="val 1939"/>
              <a:gd name="adj2" fmla="val 96752"/>
              <a:gd name="adj3" fmla="val -216419"/>
              <a:gd name="adj4" fmla="val 86276"/>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solidFill>
                  <a:schemeClr val="tx1"/>
                </a:solidFill>
              </a:rPr>
              <a:t>MLP(512,256,k)</a:t>
            </a:r>
            <a:r>
              <a:rPr lang="ja-JP" altLang="en-US" sz="1800" dirty="0">
                <a:solidFill>
                  <a:schemeClr val="tx1"/>
                </a:solidFill>
              </a:rPr>
              <a:t>で最終的に</a:t>
            </a:r>
            <a:r>
              <a:rPr lang="en-US" altLang="ja-JP" sz="1800" dirty="0">
                <a:solidFill>
                  <a:schemeClr val="tx1"/>
                </a:solidFill>
              </a:rPr>
              <a:t>k</a:t>
            </a:r>
            <a:r>
              <a:rPr lang="ja-JP" altLang="en-US" sz="1800" dirty="0">
                <a:solidFill>
                  <a:schemeClr val="tx1"/>
                </a:solidFill>
              </a:rPr>
              <a:t>個の特徴量を抽出</a:t>
            </a:r>
            <a:r>
              <a:rPr lang="en-US" altLang="ja-JP" sz="1800" dirty="0">
                <a:solidFill>
                  <a:schemeClr val="tx1"/>
                </a:solidFill>
              </a:rPr>
              <a:t>(k</a:t>
            </a:r>
            <a:r>
              <a:rPr lang="ja-JP" altLang="en-US" sz="1800" dirty="0">
                <a:solidFill>
                  <a:schemeClr val="tx1"/>
                </a:solidFill>
              </a:rPr>
              <a:t>はクラス数</a:t>
            </a:r>
            <a:r>
              <a:rPr lang="en-US" altLang="ja-JP" sz="1800" dirty="0">
                <a:solidFill>
                  <a:schemeClr val="tx1"/>
                </a:solidFill>
              </a:rPr>
              <a:t>)</a:t>
            </a:r>
          </a:p>
          <a:p>
            <a:pPr algn="ctr"/>
            <a:r>
              <a:rPr lang="ja-JP" altLang="en-US" sz="1800" dirty="0">
                <a:solidFill>
                  <a:schemeClr val="tx1"/>
                </a:solidFill>
              </a:rPr>
              <a:t>最後の</a:t>
            </a:r>
            <a:r>
              <a:rPr lang="en-US" altLang="ja-JP" sz="1800" dirty="0">
                <a:solidFill>
                  <a:schemeClr val="tx1"/>
                </a:solidFill>
              </a:rPr>
              <a:t>256output</a:t>
            </a:r>
            <a:r>
              <a:rPr lang="ja-JP" altLang="en-US" sz="1800" dirty="0">
                <a:solidFill>
                  <a:schemeClr val="tx1"/>
                </a:solidFill>
              </a:rPr>
              <a:t>結合層は</a:t>
            </a:r>
            <a:r>
              <a:rPr lang="en-US" altLang="ja-JP" sz="1800" dirty="0">
                <a:solidFill>
                  <a:schemeClr val="tx1"/>
                </a:solidFill>
              </a:rPr>
              <a:t>0.7</a:t>
            </a:r>
            <a:r>
              <a:rPr lang="ja-JP" altLang="en-US" sz="1800" dirty="0">
                <a:solidFill>
                  <a:schemeClr val="tx1"/>
                </a:solidFill>
              </a:rPr>
              <a:t>の</a:t>
            </a:r>
            <a:r>
              <a:rPr lang="en-US" altLang="ja-JP" sz="1800" dirty="0">
                <a:solidFill>
                  <a:schemeClr val="tx1"/>
                </a:solidFill>
              </a:rPr>
              <a:t>drop</a:t>
            </a:r>
          </a:p>
          <a:p>
            <a:pPr algn="ctr"/>
            <a:r>
              <a:rPr lang="en-US" altLang="ja-JP" sz="1800" dirty="0">
                <a:solidFill>
                  <a:schemeClr val="tx1"/>
                </a:solidFill>
              </a:rPr>
              <a:t> decay rate</a:t>
            </a:r>
            <a:r>
              <a:rPr lang="ja-JP" altLang="en-US" sz="1800" dirty="0">
                <a:solidFill>
                  <a:schemeClr val="tx1"/>
                </a:solidFill>
              </a:rPr>
              <a:t>は</a:t>
            </a:r>
            <a:r>
              <a:rPr lang="en-US" altLang="ja-JP" sz="1800" dirty="0">
                <a:solidFill>
                  <a:schemeClr val="tx1"/>
                </a:solidFill>
              </a:rPr>
              <a:t>0.5</a:t>
            </a:r>
            <a:r>
              <a:rPr lang="ja-JP" altLang="en-US" sz="1800" dirty="0">
                <a:solidFill>
                  <a:schemeClr val="tx1"/>
                </a:solidFill>
              </a:rPr>
              <a:t>から徐々に</a:t>
            </a:r>
            <a:r>
              <a:rPr lang="en-US" altLang="ja-JP" sz="1800" dirty="0">
                <a:solidFill>
                  <a:schemeClr val="tx1"/>
                </a:solidFill>
              </a:rPr>
              <a:t>0.99</a:t>
            </a:r>
            <a:r>
              <a:rPr lang="ja-JP" altLang="en-US" sz="1800" dirty="0">
                <a:solidFill>
                  <a:schemeClr val="tx1"/>
                </a:solidFill>
              </a:rPr>
              <a:t>にあげる</a:t>
            </a:r>
            <a:endParaRPr lang="en-US" altLang="ja-JP" sz="1800" dirty="0">
              <a:solidFill>
                <a:schemeClr val="tx1"/>
              </a:solidFill>
            </a:endParaRPr>
          </a:p>
        </p:txBody>
      </p:sp>
    </p:spTree>
    <p:extLst>
      <p:ext uri="{BB962C8B-B14F-4D97-AF65-F5344CB8AC3E}">
        <p14:creationId xmlns:p14="http://schemas.microsoft.com/office/powerpoint/2010/main" val="302680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FC2F7-CD7C-2538-4910-9AAAB5E58736}"/>
              </a:ext>
            </a:extLst>
          </p:cNvPr>
          <p:cNvSpPr>
            <a:spLocks noGrp="1"/>
          </p:cNvSpPr>
          <p:nvPr>
            <p:ph type="title"/>
          </p:nvPr>
        </p:nvSpPr>
        <p:spPr/>
        <p:txBody>
          <a:bodyPr/>
          <a:lstStyle/>
          <a:p>
            <a:r>
              <a:rPr kumimoji="1" lang="en-US" altLang="ja-JP" dirty="0"/>
              <a:t>1</a:t>
            </a:r>
            <a:r>
              <a:rPr kumimoji="1" lang="ja-JP" altLang="en-US" dirty="0"/>
              <a:t>　</a:t>
            </a:r>
            <a:r>
              <a:rPr kumimoji="1" lang="en-US" altLang="ja-JP" dirty="0" err="1"/>
              <a:t>PointNet</a:t>
            </a:r>
            <a:endParaRPr kumimoji="1" lang="ja-JP" altLang="en-US" dirty="0"/>
          </a:p>
        </p:txBody>
      </p:sp>
      <p:sp>
        <p:nvSpPr>
          <p:cNvPr id="3" name="フッター プレースホルダー 2">
            <a:extLst>
              <a:ext uri="{FF2B5EF4-FFF2-40B4-BE49-F238E27FC236}">
                <a16:creationId xmlns:a16="http://schemas.microsoft.com/office/drawing/2014/main" id="{378C3D3A-B832-F93D-8AB8-2ABE5AF8FF85}"/>
              </a:ext>
            </a:extLst>
          </p:cNvPr>
          <p:cNvSpPr>
            <a:spLocks noGrp="1"/>
          </p:cNvSpPr>
          <p:nvPr>
            <p:ph type="ftr" sz="quarter" idx="11"/>
          </p:nvPr>
        </p:nvSpPr>
        <p:spPr/>
        <p:txBody>
          <a:bodyPr/>
          <a:lstStyle/>
          <a:p>
            <a:r>
              <a:rPr lang="en-US" altLang="ja-JP"/>
              <a:t>M1-3514</a:t>
            </a:r>
            <a:endParaRPr lang="ja-JP" altLang="en-US"/>
          </a:p>
        </p:txBody>
      </p:sp>
      <p:sp>
        <p:nvSpPr>
          <p:cNvPr id="4" name="テキスト ボックス 3">
            <a:extLst>
              <a:ext uri="{FF2B5EF4-FFF2-40B4-BE49-F238E27FC236}">
                <a16:creationId xmlns:a16="http://schemas.microsoft.com/office/drawing/2014/main" id="{73EC3C3D-86B5-09CF-8CE4-66FB90F30A7C}"/>
              </a:ext>
            </a:extLst>
          </p:cNvPr>
          <p:cNvSpPr txBox="1"/>
          <p:nvPr/>
        </p:nvSpPr>
        <p:spPr>
          <a:xfrm>
            <a:off x="138546" y="951031"/>
            <a:ext cx="10811521" cy="395365"/>
          </a:xfrm>
          <a:prstGeom prst="rect">
            <a:avLst/>
          </a:prstGeom>
          <a:noFill/>
        </p:spPr>
        <p:txBody>
          <a:bodyPr wrap="square" rtlCol="0">
            <a:spAutoFit/>
          </a:bodyPr>
          <a:lstStyle/>
          <a:p>
            <a:r>
              <a:rPr kumimoji="1" lang="en-US" altLang="ja-JP" b="1" dirty="0">
                <a:solidFill>
                  <a:schemeClr val="tx1"/>
                </a:solidFill>
              </a:rPr>
              <a:t>Segmentation Network</a:t>
            </a:r>
            <a:endParaRPr lang="en-US" altLang="ja-JP" b="1" dirty="0"/>
          </a:p>
        </p:txBody>
      </p:sp>
      <p:pic>
        <p:nvPicPr>
          <p:cNvPr id="5" name="図 4">
            <a:extLst>
              <a:ext uri="{FF2B5EF4-FFF2-40B4-BE49-F238E27FC236}">
                <a16:creationId xmlns:a16="http://schemas.microsoft.com/office/drawing/2014/main" id="{9F08B88F-96E8-8599-1D87-37B885BC2ACD}"/>
              </a:ext>
            </a:extLst>
          </p:cNvPr>
          <p:cNvPicPr>
            <a:picLocks noChangeAspect="1"/>
          </p:cNvPicPr>
          <p:nvPr/>
        </p:nvPicPr>
        <p:blipFill>
          <a:blip r:embed="rId2"/>
          <a:stretch>
            <a:fillRect/>
          </a:stretch>
        </p:blipFill>
        <p:spPr>
          <a:xfrm>
            <a:off x="459338" y="1950352"/>
            <a:ext cx="7251780" cy="2799947"/>
          </a:xfrm>
          <a:prstGeom prst="rect">
            <a:avLst/>
          </a:prstGeom>
        </p:spPr>
      </p:pic>
      <p:sp>
        <p:nvSpPr>
          <p:cNvPr id="6" name="フローチャート: 代替処理 5">
            <a:extLst>
              <a:ext uri="{FF2B5EF4-FFF2-40B4-BE49-F238E27FC236}">
                <a16:creationId xmlns:a16="http://schemas.microsoft.com/office/drawing/2014/main" id="{B8D97579-068A-4834-9906-29937818CF13}"/>
              </a:ext>
            </a:extLst>
          </p:cNvPr>
          <p:cNvSpPr/>
          <p:nvPr/>
        </p:nvSpPr>
        <p:spPr>
          <a:xfrm>
            <a:off x="3561348" y="3258001"/>
            <a:ext cx="1620253" cy="1609922"/>
          </a:xfrm>
          <a:prstGeom prst="flowChartAlternate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テキスト ボックス 6">
            <a:extLst>
              <a:ext uri="{FF2B5EF4-FFF2-40B4-BE49-F238E27FC236}">
                <a16:creationId xmlns:a16="http://schemas.microsoft.com/office/drawing/2014/main" id="{35454E2A-CC1E-9658-E00C-B8E437102BC9}"/>
              </a:ext>
            </a:extLst>
          </p:cNvPr>
          <p:cNvSpPr txBox="1"/>
          <p:nvPr/>
        </p:nvSpPr>
        <p:spPr>
          <a:xfrm>
            <a:off x="676576" y="1457763"/>
            <a:ext cx="11515424" cy="523220"/>
          </a:xfrm>
          <a:prstGeom prst="rect">
            <a:avLst/>
          </a:prstGeom>
          <a:noFill/>
        </p:spPr>
        <p:txBody>
          <a:bodyPr wrap="square">
            <a:spAutoFit/>
          </a:bodyPr>
          <a:lstStyle/>
          <a:p>
            <a:r>
              <a:rPr lang="ja-JP" altLang="en-US" sz="2800" dirty="0"/>
              <a:t>各点ごとのクラス分類を行う、</a:t>
            </a:r>
            <a:r>
              <a:rPr lang="en-US" altLang="ja-JP" sz="2800" dirty="0"/>
              <a:t>Classification Network</a:t>
            </a:r>
            <a:r>
              <a:rPr lang="ja-JP" altLang="en-US" sz="2800" dirty="0"/>
              <a:t>の拡張</a:t>
            </a:r>
            <a:endParaRPr lang="en-US" altLang="ja-JP" sz="2800" dirty="0"/>
          </a:p>
        </p:txBody>
      </p:sp>
      <p:sp>
        <p:nvSpPr>
          <p:cNvPr id="8" name="吹き出し: 線 7">
            <a:extLst>
              <a:ext uri="{FF2B5EF4-FFF2-40B4-BE49-F238E27FC236}">
                <a16:creationId xmlns:a16="http://schemas.microsoft.com/office/drawing/2014/main" id="{4056CEE8-9D37-D064-DEA4-4F49B5BDB127}"/>
              </a:ext>
            </a:extLst>
          </p:cNvPr>
          <p:cNvSpPr/>
          <p:nvPr/>
        </p:nvSpPr>
        <p:spPr>
          <a:xfrm>
            <a:off x="459338" y="5182879"/>
            <a:ext cx="7251780" cy="875069"/>
          </a:xfrm>
          <a:prstGeom prst="borderCallout1">
            <a:avLst>
              <a:gd name="adj1" fmla="val 106"/>
              <a:gd name="adj2" fmla="val 49880"/>
              <a:gd name="adj3" fmla="val -33095"/>
              <a:gd name="adj4" fmla="val 4739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a:solidFill>
                  <a:schemeClr val="tx1"/>
                </a:solidFill>
              </a:rPr>
              <a:t>Classification Network</a:t>
            </a:r>
            <a:r>
              <a:rPr lang="ja-JP" altLang="en-US" sz="1800" dirty="0">
                <a:solidFill>
                  <a:schemeClr val="tx1"/>
                </a:solidFill>
              </a:rPr>
              <a:t>で得られた大域的特徴量</a:t>
            </a:r>
            <a:r>
              <a:rPr lang="en-US" altLang="ja-JP" sz="1800" dirty="0">
                <a:solidFill>
                  <a:schemeClr val="tx1"/>
                </a:solidFill>
              </a:rPr>
              <a:t>(1024)</a:t>
            </a:r>
            <a:r>
              <a:rPr lang="ja-JP" altLang="en-US" sz="1800" dirty="0">
                <a:solidFill>
                  <a:schemeClr val="tx1"/>
                </a:solidFill>
              </a:rPr>
              <a:t>と</a:t>
            </a:r>
            <a:endParaRPr lang="en-US" altLang="ja-JP" sz="1800" dirty="0">
              <a:solidFill>
                <a:schemeClr val="tx1"/>
              </a:solidFill>
            </a:endParaRPr>
          </a:p>
          <a:p>
            <a:pPr algn="ctr"/>
            <a:r>
              <a:rPr lang="ja-JP" altLang="en-US" sz="1800" dirty="0">
                <a:solidFill>
                  <a:schemeClr val="tx1"/>
                </a:solidFill>
              </a:rPr>
              <a:t>各点ごとの特徴量</a:t>
            </a:r>
            <a:r>
              <a:rPr lang="en-US" altLang="ja-JP" sz="1800" dirty="0">
                <a:solidFill>
                  <a:schemeClr val="tx1"/>
                </a:solidFill>
              </a:rPr>
              <a:t>(n×64)</a:t>
            </a:r>
            <a:r>
              <a:rPr lang="ja-JP" altLang="en-US" sz="1800" dirty="0">
                <a:solidFill>
                  <a:schemeClr val="tx1"/>
                </a:solidFill>
              </a:rPr>
              <a:t>をくっつけて</a:t>
            </a:r>
            <a:r>
              <a:rPr lang="en-US" altLang="ja-JP" sz="1800" dirty="0">
                <a:solidFill>
                  <a:schemeClr val="tx1"/>
                </a:solidFill>
              </a:rPr>
              <a:t>n×1088</a:t>
            </a:r>
            <a:r>
              <a:rPr lang="ja-JP" altLang="en-US" sz="1800" dirty="0">
                <a:solidFill>
                  <a:schemeClr val="tx1"/>
                </a:solidFill>
              </a:rPr>
              <a:t>の量を生成</a:t>
            </a:r>
            <a:endParaRPr lang="en-US" altLang="ja-JP" sz="1800" dirty="0">
              <a:solidFill>
                <a:schemeClr val="tx1"/>
              </a:solidFill>
            </a:endParaRPr>
          </a:p>
        </p:txBody>
      </p:sp>
      <p:sp>
        <p:nvSpPr>
          <p:cNvPr id="9" name="フローチャート: 代替処理 8">
            <a:extLst>
              <a:ext uri="{FF2B5EF4-FFF2-40B4-BE49-F238E27FC236}">
                <a16:creationId xmlns:a16="http://schemas.microsoft.com/office/drawing/2014/main" id="{2506BAFE-5C3E-15BD-FA06-60FDBBF5E8C2}"/>
              </a:ext>
            </a:extLst>
          </p:cNvPr>
          <p:cNvSpPr/>
          <p:nvPr/>
        </p:nvSpPr>
        <p:spPr>
          <a:xfrm>
            <a:off x="6692444" y="3350325"/>
            <a:ext cx="1018674" cy="1132356"/>
          </a:xfrm>
          <a:prstGeom prst="flowChartAlternateProcess">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 name="吹き出し: 線 9">
            <a:extLst>
              <a:ext uri="{FF2B5EF4-FFF2-40B4-BE49-F238E27FC236}">
                <a16:creationId xmlns:a16="http://schemas.microsoft.com/office/drawing/2014/main" id="{57209984-0849-5320-A785-FB135FEAE372}"/>
              </a:ext>
            </a:extLst>
          </p:cNvPr>
          <p:cNvSpPr/>
          <p:nvPr/>
        </p:nvSpPr>
        <p:spPr>
          <a:xfrm>
            <a:off x="8153210" y="3258002"/>
            <a:ext cx="3596697" cy="864820"/>
          </a:xfrm>
          <a:prstGeom prst="borderCallout1">
            <a:avLst>
              <a:gd name="adj1" fmla="val 23888"/>
              <a:gd name="adj2" fmla="val 817"/>
              <a:gd name="adj3" fmla="val 34041"/>
              <a:gd name="adj4" fmla="val -11483"/>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dirty="0">
                <a:solidFill>
                  <a:schemeClr val="tx1"/>
                </a:solidFill>
              </a:rPr>
              <a:t>最終的に各点ごとに</a:t>
            </a:r>
            <a:r>
              <a:rPr lang="en-US" altLang="ja-JP" sz="1800" dirty="0">
                <a:solidFill>
                  <a:schemeClr val="tx1"/>
                </a:solidFill>
              </a:rPr>
              <a:t>k</a:t>
            </a:r>
            <a:r>
              <a:rPr lang="ja-JP" altLang="en-US" sz="1800" dirty="0">
                <a:solidFill>
                  <a:schemeClr val="tx1"/>
                </a:solidFill>
              </a:rPr>
              <a:t>個のクラスに分類する</a:t>
            </a:r>
            <a:r>
              <a:rPr lang="en-US" altLang="ja-JP" sz="1800" dirty="0">
                <a:solidFill>
                  <a:schemeClr val="tx1"/>
                </a:solidFill>
              </a:rPr>
              <a:t>(</a:t>
            </a:r>
            <a:r>
              <a:rPr lang="en-US" altLang="ja-JP" sz="1800" dirty="0" err="1">
                <a:solidFill>
                  <a:schemeClr val="tx1"/>
                </a:solidFill>
              </a:rPr>
              <a:t>n×k</a:t>
            </a:r>
            <a:r>
              <a:rPr lang="en-US" altLang="ja-JP" sz="1800" dirty="0">
                <a:solidFill>
                  <a:schemeClr val="tx1"/>
                </a:solidFill>
              </a:rPr>
              <a:t>)</a:t>
            </a:r>
          </a:p>
        </p:txBody>
      </p:sp>
    </p:spTree>
    <p:extLst>
      <p:ext uri="{BB962C8B-B14F-4D97-AF65-F5344CB8AC3E}">
        <p14:creationId xmlns:p14="http://schemas.microsoft.com/office/powerpoint/2010/main" val="3175482140"/>
      </p:ext>
    </p:extLst>
  </p:cSld>
  <p:clrMapOvr>
    <a:masterClrMapping/>
  </p:clrMapOvr>
</p:sld>
</file>

<file path=ppt/theme/theme1.xml><?xml version="1.0" encoding="utf-8"?>
<a:theme xmlns:a="http://schemas.openxmlformats.org/drawingml/2006/main" name="新デザイ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ahoma"/>
        <a:ea typeface="メイリオ"/>
        <a:cs typeface=""/>
      </a:majorFont>
      <a:minorFont>
        <a:latin typeface="Tahom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コニカミノルタ様_提案書.pptx" id="{39F39269-0EE2-4F15-ACD8-9AFDD1EC0825}" vid="{6A7AB3D3-3163-4F64-AA11-1C07A59831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テンプレート</Template>
  <TotalTime>10029</TotalTime>
  <Words>3160</Words>
  <Application>Microsoft Office PowerPoint</Application>
  <PresentationFormat>ワイド画面</PresentationFormat>
  <Paragraphs>398</Paragraphs>
  <Slides>33</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Noto Sans CJK JP</vt:lpstr>
      <vt:lpstr>游ゴシック</vt:lpstr>
      <vt:lpstr>Arial</vt:lpstr>
      <vt:lpstr>Tahoma</vt:lpstr>
      <vt:lpstr>新デザイン</vt:lpstr>
      <vt:lpstr>調査資料 ㈱コンピューターマインド　竹内晴哉</vt:lpstr>
      <vt:lpstr>点群処理アルゴリズムの紹介 1.PointNet 2.PointNet ++ 3.VoxelNet 4.PointPillor  5.Point Transformer </vt:lpstr>
      <vt:lpstr>1　PointNet</vt:lpstr>
      <vt:lpstr>1　PointNet</vt:lpstr>
      <vt:lpstr>1　PointNet</vt:lpstr>
      <vt:lpstr>1　PointNet</vt:lpstr>
      <vt:lpstr>1　PointNet</vt:lpstr>
      <vt:lpstr>1　PointNet</vt:lpstr>
      <vt:lpstr>1　PointNet</vt:lpstr>
      <vt:lpstr>1　PointNet</vt:lpstr>
      <vt:lpstr>2　PointNet＋＋</vt:lpstr>
      <vt:lpstr>2　PointNet＋＋</vt:lpstr>
      <vt:lpstr>2　PointNet＋＋</vt:lpstr>
      <vt:lpstr>2　PointNet＋＋</vt:lpstr>
      <vt:lpstr>2　PointNet＋＋</vt:lpstr>
      <vt:lpstr>2　PointNet＋＋</vt:lpstr>
      <vt:lpstr>2　PointNet＋＋</vt:lpstr>
      <vt:lpstr>2　PointNet＋＋</vt:lpstr>
      <vt:lpstr>2　PointNet＋＋</vt:lpstr>
      <vt:lpstr>2　PointNet＋＋</vt:lpstr>
      <vt:lpstr>2　PointNet＋＋</vt:lpstr>
      <vt:lpstr>2　PointNet＋＋</vt:lpstr>
      <vt:lpstr>2　PointNet＋＋</vt:lpstr>
      <vt:lpstr>  </vt:lpstr>
      <vt:lpstr>3　VoxelNet </vt:lpstr>
      <vt:lpstr>3　VoxelNet </vt:lpstr>
      <vt:lpstr>3　VoxelNet </vt:lpstr>
      <vt:lpstr>3　VoxelNet </vt:lpstr>
      <vt:lpstr>3　VoxelNet</vt:lpstr>
      <vt:lpstr>3　VoxelNet</vt:lpstr>
      <vt:lpstr>4.PointPillor</vt:lpstr>
      <vt:lpstr>4.PointPillor</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学習・推論結果</dc:title>
  <dc:creator>minowa yoshiro</dc:creator>
  <cp:lastModifiedBy>竹内 晴哉</cp:lastModifiedBy>
  <cp:revision>182</cp:revision>
  <cp:lastPrinted>2017-09-09T03:04:02Z</cp:lastPrinted>
  <dcterms:created xsi:type="dcterms:W3CDTF">2017-08-17T08:13:19Z</dcterms:created>
  <dcterms:modified xsi:type="dcterms:W3CDTF">2023-03-13T06:54:10Z</dcterms:modified>
</cp:coreProperties>
</file>