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16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04646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14838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221836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9624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47096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3539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24569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182418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75778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284829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BE4E419-A5C1-4450-A2B0-321FAD2EA25B}" type="datetimeFigureOut">
              <a:rPr kumimoji="1" lang="ja-JP" altLang="en-US" smtClean="0"/>
              <a:t>2023/3/26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13090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4E419-A5C1-4450-A2B0-321FAD2EA25B}" type="datetimeFigureOut">
              <a:rPr kumimoji="1" lang="ja-JP" altLang="en-US" smtClean="0"/>
              <a:t>2023/3/26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CF497-0DBD-427D-B972-FDBD77CD60DC}" type="slidenum">
              <a:rPr kumimoji="1" lang="ja-JP" altLang="en-US" smtClean="0"/>
              <a:t>‹#›</a:t>
            </a:fld>
            <a:endParaRPr kumimoji="1" lang="ja-JP" altLang="en-US"/>
          </a:p>
        </p:txBody>
      </p:sp>
    </p:spTree>
    <p:extLst>
      <p:ext uri="{BB962C8B-B14F-4D97-AF65-F5344CB8AC3E}">
        <p14:creationId xmlns:p14="http://schemas.microsoft.com/office/powerpoint/2010/main" val="3334315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ja/%E6%81%90%E7%AB%9C-%E3%83%86%E3%82%A3%E3%83%A9%E3%83%8E%E3%82%B5%E3%82%A6%E3%83%AB%E3%82%B9-%E3%83%AC%E3%83%83%E3%82%AF%E3%82%B9-%E3%83%96%E3%83%A9%E3%83%83%E3%82%AF-%E3%82%B7%E3%83%AB%E3%82%A8%E3%83%83%E3%83%88-%E3%82%B8%E3%83%A5%E3%83%A9%E7%B4%80-30963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697A5-ECD5-6764-84B9-2A67BA661F8A}"/>
              </a:ext>
            </a:extLst>
          </p:cNvPr>
          <p:cNvSpPr>
            <a:spLocks noGrp="1"/>
          </p:cNvSpPr>
          <p:nvPr>
            <p:ph type="ctrTitle"/>
          </p:nvPr>
        </p:nvSpPr>
        <p:spPr/>
        <p:txBody>
          <a:bodyPr/>
          <a:lstStyle/>
          <a:p>
            <a:r>
              <a:rPr lang="ja-JP" altLang="en-US" dirty="0"/>
              <a:t>オフライン強化学習</a:t>
            </a:r>
            <a:endParaRPr kumimoji="1" lang="ja-JP" altLang="en-US" dirty="0"/>
          </a:p>
        </p:txBody>
      </p:sp>
      <p:sp>
        <p:nvSpPr>
          <p:cNvPr id="3" name="字幕 2">
            <a:extLst>
              <a:ext uri="{FF2B5EF4-FFF2-40B4-BE49-F238E27FC236}">
                <a16:creationId xmlns:a16="http://schemas.microsoft.com/office/drawing/2014/main" id="{D042B42B-6CB3-B244-62F9-C2D49017FE38}"/>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4848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EE4C6-1A9A-1A77-785D-3DF183B04526}"/>
              </a:ext>
            </a:extLst>
          </p:cNvPr>
          <p:cNvSpPr>
            <a:spLocks noGrp="1"/>
          </p:cNvSpPr>
          <p:nvPr>
            <p:ph type="title"/>
          </p:nvPr>
        </p:nvSpPr>
        <p:spPr/>
        <p:txBody>
          <a:bodyPr/>
          <a:lstStyle/>
          <a:p>
            <a:r>
              <a:rPr kumimoji="1" lang="en-US" altLang="ja-JP" dirty="0"/>
              <a:t>2. Importance Sampling</a:t>
            </a:r>
            <a:r>
              <a:rPr kumimoji="1" lang="ja-JP" altLang="en-US" dirty="0"/>
              <a:t>を用いたオフライン強化学習法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9B172CF-02D2-7946-9943-3F849F5AB9DC}"/>
                  </a:ext>
                </a:extLst>
              </p:cNvPr>
              <p:cNvSpPr>
                <a:spLocks noGrp="1"/>
              </p:cNvSpPr>
              <p:nvPr>
                <p:ph idx="1"/>
              </p:nvPr>
            </p:nvSpPr>
            <p:spPr/>
            <p:txBody>
              <a:bodyPr/>
              <a:lstStyle/>
              <a:p>
                <a:r>
                  <a:rPr kumimoji="1" lang="ja-JP" altLang="en-US" dirty="0"/>
                  <a:t>したがって、前頁の</a:t>
                </a:r>
                <a14:m>
                  <m:oMath xmlns:m="http://schemas.openxmlformats.org/officeDocument/2006/math">
                    <m:sSub>
                      <m:sSubPr>
                        <m:ctrlPr>
                          <a:rPr lang="en-US" altLang="ja-JP" sz="2800" b="0" i="1" smtClean="0">
                            <a:latin typeface="Cambria Math" panose="02040503050406030204" pitchFamily="18" charset="0"/>
                          </a:rPr>
                        </m:ctrlPr>
                      </m:sSubPr>
                      <m:e>
                        <m:r>
                          <m:rPr>
                            <m:sty m:val="p"/>
                          </m:rPr>
                          <a:rPr lang="en-US" altLang="ja-JP" sz="2800" b="0" i="0" smtClean="0">
                            <a:latin typeface="Cambria Math" panose="02040503050406030204" pitchFamily="18" charset="0"/>
                          </a:rPr>
                          <m:t>∇</m:t>
                        </m:r>
                      </m:e>
                      <m:sub>
                        <m:r>
                          <a:rPr lang="en-US" altLang="ja-JP" sz="2800" b="0" i="1" smtClean="0">
                            <a:latin typeface="Cambria Math" panose="02040503050406030204" pitchFamily="18" charset="0"/>
                          </a:rPr>
                          <m:t>𝜃</m:t>
                        </m:r>
                      </m:sub>
                    </m:sSub>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𝜋</m:t>
                            </m:r>
                          </m:e>
                          <m:sub>
                            <m:r>
                              <a:rPr lang="en-US" altLang="ja-JP" sz="2800" b="0" i="1" smtClean="0">
                                <a:latin typeface="Cambria Math" panose="02040503050406030204" pitchFamily="18" charset="0"/>
                              </a:rPr>
                              <m:t>𝜃</m:t>
                            </m:r>
                          </m:sub>
                        </m:sSub>
                      </m:e>
                    </m:d>
                  </m:oMath>
                </a14:m>
                <a:r>
                  <a:rPr kumimoji="1" lang="ja-JP" altLang="en-US" dirty="0"/>
                  <a:t>についてデータセット内で</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パターンのサンプリング</a:t>
                </a:r>
                <a14:m>
                  <m:oMath xmlns:m="http://schemas.openxmlformats.org/officeDocument/2006/math">
                    <m:sSubSup>
                      <m:sSubSupPr>
                        <m:ctrlPr>
                          <a:rPr lang="en-US" altLang="ja-JP" b="0" i="1" smtClean="0">
                            <a:latin typeface="Cambria Math" panose="02040503050406030204" pitchFamily="18" charset="0"/>
                          </a:rPr>
                        </m:ctrlPr>
                      </m:sSubSupPr>
                      <m:e>
                        <m:d>
                          <m:dPr>
                            <m:begChr m:val="{"/>
                            <m:endChr m:val="}"/>
                            <m:ctrlPr>
                              <a:rPr lang="en-US" altLang="ja-JP" i="1">
                                <a:latin typeface="Cambria Math" panose="02040503050406030204" pitchFamily="18" charset="0"/>
                              </a:rPr>
                            </m:ctrlPr>
                          </m:dPr>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𝑠</m:t>
                                    </m:r>
                                  </m:e>
                                  <m:sub>
                                    <m:r>
                                      <a:rPr lang="en-US" altLang="ja-JP" i="1">
                                        <a:latin typeface="Cambria Math" panose="02040503050406030204" pitchFamily="18" charset="0"/>
                                      </a:rPr>
                                      <m:t>0</m:t>
                                    </m:r>
                                  </m:sub>
                                  <m:sup>
                                    <m:r>
                                      <a:rPr lang="en-US" altLang="ja-JP" i="1">
                                        <a:latin typeface="Cambria Math" panose="02040503050406030204" pitchFamily="18" charset="0"/>
                                      </a:rPr>
                                      <m:t>𝑖</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0</m:t>
                                    </m:r>
                                  </m:sub>
                                  <m:sup>
                                    <m:r>
                                      <a:rPr lang="en-US" altLang="ja-JP" i="1">
                                        <a:latin typeface="Cambria Math" panose="02040503050406030204" pitchFamily="18" charset="0"/>
                                      </a:rPr>
                                      <m:t>𝑖</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𝑟</m:t>
                                    </m:r>
                                  </m:e>
                                  <m:sub>
                                    <m:r>
                                      <a:rPr lang="en-US" altLang="ja-JP" i="1">
                                        <a:latin typeface="Cambria Math" panose="02040503050406030204" pitchFamily="18" charset="0"/>
                                      </a:rPr>
                                      <m:t>0</m:t>
                                    </m:r>
                                  </m:sub>
                                  <m:sup>
                                    <m:r>
                                      <a:rPr lang="en-US" altLang="ja-JP" i="1">
                                        <a:latin typeface="Cambria Math" panose="02040503050406030204" pitchFamily="18" charset="0"/>
                                      </a:rPr>
                                      <m:t>𝑖</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𝑠</m:t>
                                    </m:r>
                                  </m:e>
                                  <m:sub>
                                    <m:r>
                                      <a:rPr lang="en-US" altLang="ja-JP" i="1">
                                        <a:latin typeface="Cambria Math" panose="02040503050406030204" pitchFamily="18" charset="0"/>
                                      </a:rPr>
                                      <m:t>1</m:t>
                                    </m:r>
                                  </m:sub>
                                  <m:sup>
                                    <m:r>
                                      <a:rPr lang="en-US" altLang="ja-JP" i="1">
                                        <a:latin typeface="Cambria Math" panose="02040503050406030204" pitchFamily="18" charset="0"/>
                                      </a:rPr>
                                      <m:t>𝑖</m:t>
                                    </m:r>
                                  </m:sup>
                                </m:sSubSup>
                                <m:r>
                                  <a:rPr lang="en-US" altLang="ja-JP" i="1">
                                    <a:latin typeface="Cambria Math" panose="02040503050406030204" pitchFamily="18" charset="0"/>
                                  </a:rPr>
                                  <m:t>,⋯</m:t>
                                </m:r>
                              </m:e>
                            </m:d>
                          </m:e>
                        </m:d>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sSubSup>
                  </m:oMath>
                </a14:m>
                <a:r>
                  <a:rPr kumimoji="1" lang="ja-JP" altLang="en-US" dirty="0"/>
                  <a:t>を行うことで、収益の勾配が計算できることから</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𝜃</m:t>
                        </m:r>
                      </m:sub>
                    </m:sSub>
                  </m:oMath>
                </a14:m>
                <a:r>
                  <a:rPr kumimoji="1" lang="ja-JP" altLang="en-US" dirty="0"/>
                  <a:t>を最適化する</a:t>
                </a:r>
                <a:r>
                  <a:rPr lang="ja-JP" altLang="en-US" dirty="0"/>
                  <a:t>ことで収益を最大化できる</a:t>
                </a:r>
                <a:endParaRPr lang="en-US" altLang="ja-JP" dirty="0"/>
              </a:p>
              <a:p>
                <a:endParaRPr lang="en-US" altLang="ja-JP" dirty="0"/>
              </a:p>
              <a:p>
                <a:r>
                  <a:rPr kumimoji="1" lang="ja-JP" altLang="en-US" dirty="0"/>
                  <a:t>しかしながら、この方策勾配定理を用いた手法は一般的に分散が大きく収束が良くないことが知られている</a:t>
                </a:r>
              </a:p>
            </p:txBody>
          </p:sp>
        </mc:Choice>
        <mc:Fallback xmlns="">
          <p:sp>
            <p:nvSpPr>
              <p:cNvPr id="3" name="コンテンツ プレースホルダー 2">
                <a:extLst>
                  <a:ext uri="{FF2B5EF4-FFF2-40B4-BE49-F238E27FC236}">
                    <a16:creationId xmlns:a16="http://schemas.microsoft.com/office/drawing/2014/main" id="{59B172CF-02D2-7946-9943-3F849F5AB9DC}"/>
                  </a:ext>
                </a:extLst>
              </p:cNvPr>
              <p:cNvSpPr>
                <a:spLocks noGrp="1" noRot="1" noChangeAspect="1" noMove="1" noResize="1" noEditPoints="1" noAdjustHandles="1" noChangeArrowheads="1" noChangeShapeType="1" noTextEdit="1"/>
              </p:cNvSpPr>
              <p:nvPr>
                <p:ph idx="1"/>
              </p:nvPr>
            </p:nvSpPr>
            <p:spPr>
              <a:blipFill>
                <a:blip r:embed="rId2"/>
                <a:stretch>
                  <a:fillRect l="-1391" t="-2241"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564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A0D67-3479-0012-A37E-22B3669250E2}"/>
              </a:ext>
            </a:extLst>
          </p:cNvPr>
          <p:cNvSpPr>
            <a:spLocks noGrp="1"/>
          </p:cNvSpPr>
          <p:nvPr>
            <p:ph type="title"/>
          </p:nvPr>
        </p:nvSpPr>
        <p:spPr/>
        <p:txBody>
          <a:bodyPr>
            <a:normAutofit/>
          </a:bodyPr>
          <a:lstStyle/>
          <a:p>
            <a:r>
              <a:rPr kumimoji="1" lang="en-US" altLang="ja-JP" dirty="0"/>
              <a:t>3.</a:t>
            </a:r>
            <a:r>
              <a:rPr kumimoji="1" lang="ja-JP" altLang="en-US" dirty="0"/>
              <a:t>分布変化を制限するオフライン強化学習</a:t>
            </a:r>
          </a:p>
        </p:txBody>
      </p:sp>
      <p:sp>
        <p:nvSpPr>
          <p:cNvPr id="3" name="コンテンツ プレースホルダー 2">
            <a:extLst>
              <a:ext uri="{FF2B5EF4-FFF2-40B4-BE49-F238E27FC236}">
                <a16:creationId xmlns:a16="http://schemas.microsoft.com/office/drawing/2014/main" id="{875CDC0C-AFC6-59AA-A9B6-7D24B6ACF032}"/>
              </a:ext>
            </a:extLst>
          </p:cNvPr>
          <p:cNvSpPr>
            <a:spLocks noGrp="1"/>
          </p:cNvSpPr>
          <p:nvPr>
            <p:ph idx="1"/>
          </p:nvPr>
        </p:nvSpPr>
        <p:spPr/>
        <p:txBody>
          <a:bodyPr/>
          <a:lstStyle/>
          <a:p>
            <a:r>
              <a:rPr kumimoji="1" lang="en-US" altLang="ja-JP" dirty="0"/>
              <a:t>1</a:t>
            </a:r>
            <a:r>
              <a:rPr kumimoji="1" lang="ja-JP" altLang="en-US" dirty="0"/>
              <a:t>章で述べた通りオフライン強化学習の難しさは</a:t>
            </a:r>
            <a:r>
              <a:rPr lang="ja-JP" altLang="en-US" dirty="0"/>
              <a:t>データ収集とモデル訓練時の方策が異なり、分布シフトや収集時のデータの外のケースを評価する際の誤差に起因する</a:t>
            </a:r>
            <a:endParaRPr lang="en-US" altLang="ja-JP" dirty="0"/>
          </a:p>
          <a:p>
            <a:endParaRPr kumimoji="1" lang="en-US" altLang="ja-JP" dirty="0"/>
          </a:p>
          <a:p>
            <a:r>
              <a:rPr lang="ja-JP" altLang="en-US" dirty="0"/>
              <a:t>したがって、データ収集時の分布から近しい分布の中で方策を最適化すれば上記の問題を回避可能</a:t>
            </a:r>
            <a:endParaRPr kumimoji="1" lang="ja-JP" altLang="en-US" dirty="0"/>
          </a:p>
        </p:txBody>
      </p:sp>
    </p:spTree>
    <p:extLst>
      <p:ext uri="{BB962C8B-B14F-4D97-AF65-F5344CB8AC3E}">
        <p14:creationId xmlns:p14="http://schemas.microsoft.com/office/powerpoint/2010/main" val="234916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73857-EE27-EBC6-E42B-DE05A6DBF64A}"/>
              </a:ext>
            </a:extLst>
          </p:cNvPr>
          <p:cNvSpPr>
            <a:spLocks noGrp="1"/>
          </p:cNvSpPr>
          <p:nvPr>
            <p:ph type="title"/>
          </p:nvPr>
        </p:nvSpPr>
        <p:spPr/>
        <p:txBody>
          <a:bodyPr/>
          <a:lstStyle/>
          <a:p>
            <a:r>
              <a:rPr kumimoji="1" lang="en-US" altLang="ja-JP" dirty="0"/>
              <a:t>3.</a:t>
            </a:r>
            <a:r>
              <a:rPr kumimoji="1" lang="ja-JP" altLang="en-US" dirty="0"/>
              <a:t>分布変化を制限するオフライン強化学習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0CC9B91-ACFA-6F71-F009-70AE15678A9D}"/>
                  </a:ext>
                </a:extLst>
              </p:cNvPr>
              <p:cNvSpPr>
                <a:spLocks noGrp="1"/>
              </p:cNvSpPr>
              <p:nvPr>
                <p:ph idx="1"/>
              </p:nvPr>
            </p:nvSpPr>
            <p:spPr/>
            <p:txBody>
              <a:bodyPr/>
              <a:lstStyle/>
              <a:p>
                <a:r>
                  <a:rPr kumimoji="1" lang="ja-JP" altLang="en-US" dirty="0"/>
                  <a:t>分布を制限して方策を最適化するためには、次の条件を満たす範囲でパラメータ</a:t>
                </a:r>
                <a14:m>
                  <m:oMath xmlns:m="http://schemas.openxmlformats.org/officeDocument/2006/math">
                    <m:r>
                      <a:rPr kumimoji="1" lang="en-US" altLang="ja-JP" b="0" i="1" smtClean="0">
                        <a:latin typeface="Cambria Math" panose="02040503050406030204" pitchFamily="18" charset="0"/>
                      </a:rPr>
                      <m:t>𝜃</m:t>
                    </m:r>
                  </m:oMath>
                </a14:m>
                <a:r>
                  <a:rPr kumimoji="1" lang="ja-JP" altLang="en-US" dirty="0"/>
                  <a:t>を最適化すればよい</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は分布</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の距離を表す関数</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𝜃</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𝛽</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𝜖</m:t>
                      </m:r>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0CC9B91-ACFA-6F71-F009-70AE15678A9D}"/>
                  </a:ext>
                </a:extLst>
              </p:cNvPr>
              <p:cNvSpPr>
                <a:spLocks noGrp="1" noRot="1" noChangeAspect="1" noMove="1" noResize="1" noEditPoints="1" noAdjustHandles="1" noChangeArrowheads="1" noChangeShapeType="1" noTextEdit="1"/>
              </p:cNvSpPr>
              <p:nvPr>
                <p:ph idx="1"/>
              </p:nvPr>
            </p:nvSpPr>
            <p:spPr>
              <a:blipFill>
                <a:blip r:embed="rId2"/>
                <a:stretch>
                  <a:fillRect l="-1391" t="-2241"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638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A1EBA6-54AE-536C-E97A-65893C5F44A0}"/>
              </a:ext>
            </a:extLst>
          </p:cNvPr>
          <p:cNvSpPr>
            <a:spLocks noGrp="1"/>
          </p:cNvSpPr>
          <p:nvPr>
            <p:ph type="title"/>
          </p:nvPr>
        </p:nvSpPr>
        <p:spPr/>
        <p:txBody>
          <a:bodyPr/>
          <a:lstStyle/>
          <a:p>
            <a:r>
              <a:rPr kumimoji="1" lang="en-US" altLang="ja-JP" dirty="0"/>
              <a:t>3.</a:t>
            </a:r>
            <a:r>
              <a:rPr kumimoji="1" lang="ja-JP" altLang="en-US" dirty="0"/>
              <a:t>分布変化を制限するオフライン強化学習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029D0E0-E9EA-E785-0449-ADA35ABF2A15}"/>
                  </a:ext>
                </a:extLst>
              </p:cNvPr>
              <p:cNvSpPr>
                <a:spLocks noGrp="1"/>
              </p:cNvSpPr>
              <p:nvPr>
                <p:ph idx="1"/>
              </p:nvPr>
            </p:nvSpPr>
            <p:spPr/>
            <p:txBody>
              <a:bodyPr/>
              <a:lstStyle/>
              <a:p>
                <a:r>
                  <a:rPr kumimoji="1" lang="en-US" altLang="ja-JP" dirty="0"/>
                  <a:t>Actor-Critic</a:t>
                </a:r>
                <a:r>
                  <a:rPr kumimoji="1" lang="ja-JP" altLang="en-US" dirty="0"/>
                  <a:t>な手法の場合</a:t>
                </a:r>
                <a:endParaRPr kumimoji="1" lang="en-US" altLang="ja-JP" dirty="0"/>
              </a:p>
              <a:p>
                <a:pPr lvl="1"/>
                <a:r>
                  <a:rPr lang="en-US" altLang="ja-JP" dirty="0"/>
                  <a:t>Actor-Critic</a:t>
                </a:r>
                <a:r>
                  <a:rPr lang="ja-JP" altLang="en-US" dirty="0"/>
                  <a:t>な手法では、行動価値関数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𝑘</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e>
                    </m:d>
                  </m:oMath>
                </a14:m>
                <a:r>
                  <a:rPr kumimoji="1" lang="ja-JP" altLang="en-US" dirty="0"/>
                  <a:t>と方策</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𝜃</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oMath>
                </a14:m>
                <a:r>
                  <a:rPr kumimoji="1" lang="ja-JP" altLang="en-US" dirty="0"/>
                  <a:t>の両者を最適化する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1800" b="0" i="1" smtClean="0">
                              <a:latin typeface="Cambria Math" panose="02040503050406030204" pitchFamily="18" charset="0"/>
                            </a:rPr>
                          </m:ctrlPr>
                        </m:sSubSupPr>
                        <m:e>
                          <m:acc>
                            <m:accPr>
                              <m:chr m:val="̂"/>
                              <m:ctrlPr>
                                <a:rPr kumimoji="1" lang="en-US" altLang="ja-JP" sz="1800" i="1" smtClean="0">
                                  <a:latin typeface="Cambria Math" panose="02040503050406030204" pitchFamily="18" charset="0"/>
                                </a:rPr>
                              </m:ctrlPr>
                            </m:accPr>
                            <m:e>
                              <m:r>
                                <a:rPr kumimoji="1" lang="en-US" altLang="ja-JP" sz="1800" b="0" i="1" smtClean="0">
                                  <a:latin typeface="Cambria Math" panose="02040503050406030204" pitchFamily="18" charset="0"/>
                                </a:rPr>
                                <m:t>𝑄</m:t>
                              </m:r>
                            </m:e>
                          </m:acc>
                        </m:e>
                        <m:sub>
                          <m:r>
                            <a:rPr kumimoji="1" lang="en-US" altLang="ja-JP" sz="1800" b="0" i="1" smtClean="0">
                              <a:latin typeface="Cambria Math" panose="02040503050406030204" pitchFamily="18" charset="0"/>
                            </a:rPr>
                            <m:t>𝑘</m:t>
                          </m:r>
                          <m:r>
                            <a:rPr kumimoji="1" lang="en-US" altLang="ja-JP" sz="1800" b="0" i="1" smtClean="0">
                              <a:latin typeface="Cambria Math" panose="02040503050406030204" pitchFamily="18" charset="0"/>
                            </a:rPr>
                            <m:t>+1</m:t>
                          </m:r>
                        </m:sub>
                        <m:sup>
                          <m:r>
                            <a:rPr kumimoji="1" lang="en-US" altLang="ja-JP" sz="1800" b="0" i="1" smtClean="0">
                              <a:latin typeface="Cambria Math" panose="02040503050406030204" pitchFamily="18" charset="0"/>
                            </a:rPr>
                            <m:t>𝜋</m:t>
                          </m:r>
                        </m:sup>
                      </m:sSubSup>
                      <m:r>
                        <a:rPr kumimoji="1" lang="en-US" altLang="ja-JP" sz="1800" b="0" i="1" smtClean="0">
                          <a:latin typeface="Cambria Math" panose="02040503050406030204" pitchFamily="18" charset="0"/>
                          <a:ea typeface="Cambria Math" panose="02040503050406030204" pitchFamily="18" charset="0"/>
                        </a:rPr>
                        <m:t>←</m:t>
                      </m:r>
                      <m:func>
                        <m:funcPr>
                          <m:ctrlPr>
                            <a:rPr kumimoji="1" lang="en-US" altLang="ja-JP" sz="1800" b="0" i="1" smtClean="0">
                              <a:latin typeface="Cambria Math" panose="02040503050406030204" pitchFamily="18" charset="0"/>
                              <a:ea typeface="Cambria Math" panose="02040503050406030204" pitchFamily="18" charset="0"/>
                            </a:rPr>
                          </m:ctrlPr>
                        </m:funcPr>
                        <m:fName>
                          <m:r>
                            <m:rPr>
                              <m:sty m:val="p"/>
                            </m:rPr>
                            <a:rPr kumimoji="1" lang="en-US" altLang="ja-JP" sz="1800" b="0" i="0" smtClean="0">
                              <a:latin typeface="Cambria Math" panose="02040503050406030204" pitchFamily="18" charset="0"/>
                              <a:ea typeface="Cambria Math" panose="02040503050406030204" pitchFamily="18" charset="0"/>
                            </a:rPr>
                            <m:t>arg</m:t>
                          </m:r>
                        </m:fName>
                        <m:e>
                          <m:func>
                            <m:funcPr>
                              <m:ctrlPr>
                                <a:rPr kumimoji="1" lang="en-US" altLang="ja-JP" sz="1800" b="0" i="1" smtClean="0">
                                  <a:latin typeface="Cambria Math" panose="02040503050406030204" pitchFamily="18" charset="0"/>
                                  <a:ea typeface="Cambria Math" panose="02040503050406030204" pitchFamily="18" charset="0"/>
                                </a:rPr>
                              </m:ctrlPr>
                            </m:funcPr>
                            <m:fName>
                              <m:limLow>
                                <m:limLowPr>
                                  <m:ctrlPr>
                                    <a:rPr kumimoji="1" lang="en-US" altLang="ja-JP" sz="1800" b="0" i="1" smtClean="0">
                                      <a:latin typeface="Cambria Math" panose="02040503050406030204" pitchFamily="18" charset="0"/>
                                      <a:ea typeface="Cambria Math" panose="02040503050406030204" pitchFamily="18" charset="0"/>
                                    </a:rPr>
                                  </m:ctrlPr>
                                </m:limLowPr>
                                <m:e>
                                  <m:r>
                                    <m:rPr>
                                      <m:sty m:val="p"/>
                                    </m:rPr>
                                    <a:rPr kumimoji="1" lang="en-US" altLang="ja-JP" sz="1800" b="0" i="0" smtClean="0">
                                      <a:latin typeface="Cambria Math" panose="02040503050406030204" pitchFamily="18" charset="0"/>
                                      <a:ea typeface="Cambria Math" panose="02040503050406030204" pitchFamily="18" charset="0"/>
                                    </a:rPr>
                                    <m:t>min</m:t>
                                  </m:r>
                                </m:e>
                                <m:lim>
                                  <m:r>
                                    <a:rPr kumimoji="1" lang="en-US" altLang="ja-JP" sz="1800" b="0" i="1" smtClean="0">
                                      <a:latin typeface="Cambria Math" panose="02040503050406030204" pitchFamily="18" charset="0"/>
                                      <a:ea typeface="Cambria Math" panose="02040503050406030204" pitchFamily="18" charset="0"/>
                                    </a:rPr>
                                    <m:t>𝑄</m:t>
                                  </m:r>
                                </m:lim>
                              </m:limLow>
                            </m:fName>
                            <m:e>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𝐸</m:t>
                                  </m:r>
                                </m:e>
                                <m:sub>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𝑠</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𝑎</m:t>
                                      </m:r>
                                      <m:r>
                                        <a:rPr kumimoji="1" lang="en-US" altLang="ja-JP" sz="1800" b="0" i="1" smtClean="0">
                                          <a:latin typeface="Cambria Math" panose="02040503050406030204" pitchFamily="18" charset="0"/>
                                          <a:ea typeface="Cambria Math" panose="02040503050406030204" pitchFamily="18" charset="0"/>
                                        </a:rPr>
                                        <m:t>,</m:t>
                                      </m:r>
                                      <m:sSup>
                                        <m:sSupPr>
                                          <m:ctrlPr>
                                            <a:rPr kumimoji="1" lang="en-US" altLang="ja-JP" sz="1800" b="0" i="1" smtClean="0">
                                              <a:latin typeface="Cambria Math" panose="02040503050406030204" pitchFamily="18" charset="0"/>
                                              <a:ea typeface="Cambria Math" panose="02040503050406030204" pitchFamily="18" charset="0"/>
                                            </a:rPr>
                                          </m:ctrlPr>
                                        </m:sSupPr>
                                        <m:e>
                                          <m:r>
                                            <a:rPr kumimoji="1" lang="en-US" altLang="ja-JP" sz="1800" b="0" i="1" smtClean="0">
                                              <a:latin typeface="Cambria Math" panose="02040503050406030204" pitchFamily="18" charset="0"/>
                                              <a:ea typeface="Cambria Math" panose="02040503050406030204" pitchFamily="18" charset="0"/>
                                            </a:rPr>
                                            <m:t>𝑠</m:t>
                                          </m:r>
                                        </m:e>
                                        <m:sup>
                                          <m:r>
                                            <a:rPr kumimoji="1" lang="en-US" altLang="ja-JP" sz="1800" b="0" i="1" smtClean="0">
                                              <a:latin typeface="Cambria Math" panose="02040503050406030204" pitchFamily="18" charset="0"/>
                                              <a:ea typeface="Cambria Math" panose="02040503050406030204" pitchFamily="18" charset="0"/>
                                            </a:rPr>
                                            <m:t>′</m:t>
                                          </m:r>
                                        </m:sup>
                                      </m:sSup>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𝐷</m:t>
                                  </m:r>
                                </m:sub>
                              </m:sSub>
                            </m:e>
                          </m:func>
                          <m:d>
                            <m:dPr>
                              <m:begChr m:val="["/>
                              <m:endChr m:val="]"/>
                              <m:ctrlPr>
                                <a:rPr kumimoji="1" lang="en-US" altLang="ja-JP" sz="1800" b="0" i="1" smtClean="0">
                                  <a:latin typeface="Cambria Math" panose="02040503050406030204" pitchFamily="18" charset="0"/>
                                  <a:ea typeface="Cambria Math" panose="02040503050406030204" pitchFamily="18" charset="0"/>
                                </a:rPr>
                              </m:ctrlPr>
                            </m:dPr>
                            <m:e>
                              <m:sSup>
                                <m:sSupPr>
                                  <m:ctrlPr>
                                    <a:rPr kumimoji="1" lang="en-US" altLang="ja-JP" sz="1800" b="0" i="1" smtClean="0">
                                      <a:latin typeface="Cambria Math" panose="02040503050406030204" pitchFamily="18" charset="0"/>
                                      <a:ea typeface="Cambria Math" panose="02040503050406030204" pitchFamily="18" charset="0"/>
                                    </a:rPr>
                                  </m:ctrlPr>
                                </m:sSupPr>
                                <m:e>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𝑄</m:t>
                                      </m:r>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𝑠</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𝑎</m:t>
                                          </m:r>
                                        </m:e>
                                      </m:d>
                                      <m:r>
                                        <a:rPr kumimoji="1" lang="en-US" altLang="ja-JP" sz="1800" b="0" i="1" smtClean="0">
                                          <a:latin typeface="Cambria Math" panose="02040503050406030204" pitchFamily="18" charset="0"/>
                                          <a:ea typeface="Cambria Math" panose="02040503050406030204" pitchFamily="18" charset="0"/>
                                        </a:rPr>
                                        <m:t>−</m:t>
                                      </m:r>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𝑟</m:t>
                                          </m:r>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𝑠</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𝑎</m:t>
                                              </m:r>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𝛾</m:t>
                                          </m:r>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𝐸</m:t>
                                              </m:r>
                                            </m:e>
                                            <m:sub>
                                              <m:sSup>
                                                <m:sSupPr>
                                                  <m:ctrlPr>
                                                    <a:rPr kumimoji="1" lang="en-US" altLang="ja-JP" sz="1800" b="0" i="1" smtClean="0">
                                                      <a:latin typeface="Cambria Math" panose="02040503050406030204" pitchFamily="18" charset="0"/>
                                                      <a:ea typeface="Cambria Math" panose="02040503050406030204" pitchFamily="18" charset="0"/>
                                                    </a:rPr>
                                                  </m:ctrlPr>
                                                </m:sSupPr>
                                                <m:e>
                                                  <m:r>
                                                    <a:rPr kumimoji="1" lang="en-US" altLang="ja-JP" sz="1800" b="0" i="1" smtClean="0">
                                                      <a:latin typeface="Cambria Math" panose="02040503050406030204" pitchFamily="18" charset="0"/>
                                                      <a:ea typeface="Cambria Math" panose="02040503050406030204" pitchFamily="18" charset="0"/>
                                                    </a:rPr>
                                                    <m:t>𝑎</m:t>
                                                  </m:r>
                                                </m:e>
                                                <m:sup>
                                                  <m:r>
                                                    <a:rPr kumimoji="1" lang="en-US" altLang="ja-JP" sz="1800" b="0" i="1" smtClean="0">
                                                      <a:latin typeface="Cambria Math" panose="02040503050406030204" pitchFamily="18" charset="0"/>
                                                      <a:ea typeface="Cambria Math" panose="02040503050406030204" pitchFamily="18" charset="0"/>
                                                    </a:rPr>
                                                    <m:t>′</m:t>
                                                  </m:r>
                                                </m:sup>
                                              </m:sSup>
                                              <m:r>
                                                <a:rPr kumimoji="1" lang="en-US" altLang="ja-JP" sz="1800" b="0" i="1" smtClean="0">
                                                  <a:latin typeface="Cambria Math" panose="02040503050406030204" pitchFamily="18" charset="0"/>
                                                  <a:ea typeface="Cambria Math" panose="02040503050406030204" pitchFamily="18" charset="0"/>
                                                </a:rPr>
                                                <m:t>~</m:t>
                                              </m:r>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𝜋</m:t>
                                                  </m:r>
                                                </m:e>
                                                <m:sub>
                                                  <m:r>
                                                    <a:rPr kumimoji="1" lang="en-US" altLang="ja-JP" sz="1800" b="0" i="1" smtClean="0">
                                                      <a:latin typeface="Cambria Math" panose="02040503050406030204" pitchFamily="18" charset="0"/>
                                                      <a:ea typeface="Cambria Math" panose="02040503050406030204" pitchFamily="18" charset="0"/>
                                                    </a:rPr>
                                                    <m:t>𝜃</m:t>
                                                  </m:r>
                                                </m:sub>
                                              </m:sSub>
                                              <m:d>
                                                <m:dPr>
                                                  <m:ctrlPr>
                                                    <a:rPr kumimoji="1" lang="en-US" altLang="ja-JP" sz="1800" b="0" i="1" smtClean="0">
                                                      <a:latin typeface="Cambria Math" panose="02040503050406030204" pitchFamily="18" charset="0"/>
                                                      <a:ea typeface="Cambria Math" panose="02040503050406030204" pitchFamily="18" charset="0"/>
                                                    </a:rPr>
                                                  </m:ctrlPr>
                                                </m:dPr>
                                                <m:e>
                                                  <m:sSup>
                                                    <m:sSupPr>
                                                      <m:ctrlPr>
                                                        <a:rPr kumimoji="1" lang="en-US" altLang="ja-JP" sz="1800" b="0" i="1" smtClean="0">
                                                          <a:latin typeface="Cambria Math" panose="02040503050406030204" pitchFamily="18" charset="0"/>
                                                          <a:ea typeface="Cambria Math" panose="02040503050406030204" pitchFamily="18" charset="0"/>
                                                        </a:rPr>
                                                      </m:ctrlPr>
                                                    </m:sSupPr>
                                                    <m:e>
                                                      <m:r>
                                                        <a:rPr kumimoji="1" lang="en-US" altLang="ja-JP" sz="1800" b="0" i="1" smtClean="0">
                                                          <a:latin typeface="Cambria Math" panose="02040503050406030204" pitchFamily="18" charset="0"/>
                                                          <a:ea typeface="Cambria Math" panose="02040503050406030204" pitchFamily="18" charset="0"/>
                                                        </a:rPr>
                                                        <m:t>𝑎</m:t>
                                                      </m:r>
                                                    </m:e>
                                                    <m:sup>
                                                      <m:r>
                                                        <a:rPr kumimoji="1" lang="en-US" altLang="ja-JP" sz="1800" b="0" i="1" smtClean="0">
                                                          <a:latin typeface="Cambria Math" panose="02040503050406030204" pitchFamily="18" charset="0"/>
                                                          <a:ea typeface="Cambria Math" panose="02040503050406030204" pitchFamily="18" charset="0"/>
                                                        </a:rPr>
                                                        <m:t>′</m:t>
                                                      </m:r>
                                                    </m:sup>
                                                  </m:sSup>
                                                  <m:r>
                                                    <a:rPr kumimoji="1" lang="en-US" altLang="ja-JP" sz="1800" b="0" i="1" smtClean="0">
                                                      <a:latin typeface="Cambria Math" panose="02040503050406030204" pitchFamily="18" charset="0"/>
                                                      <a:ea typeface="Cambria Math" panose="02040503050406030204" pitchFamily="18" charset="0"/>
                                                    </a:rPr>
                                                    <m:t>|</m:t>
                                                  </m:r>
                                                  <m:sSup>
                                                    <m:sSupPr>
                                                      <m:ctrlPr>
                                                        <a:rPr kumimoji="1" lang="en-US" altLang="ja-JP" sz="1800" b="0" i="1" smtClean="0">
                                                          <a:latin typeface="Cambria Math" panose="02040503050406030204" pitchFamily="18" charset="0"/>
                                                          <a:ea typeface="Cambria Math" panose="02040503050406030204" pitchFamily="18" charset="0"/>
                                                        </a:rPr>
                                                      </m:ctrlPr>
                                                    </m:sSupPr>
                                                    <m:e>
                                                      <m:r>
                                                        <a:rPr kumimoji="1" lang="en-US" altLang="ja-JP" sz="1800" b="0" i="1" smtClean="0">
                                                          <a:latin typeface="Cambria Math" panose="02040503050406030204" pitchFamily="18" charset="0"/>
                                                          <a:ea typeface="Cambria Math" panose="02040503050406030204" pitchFamily="18" charset="0"/>
                                                        </a:rPr>
                                                        <m:t>𝑠</m:t>
                                                      </m:r>
                                                    </m:e>
                                                    <m:sup>
                                                      <m:r>
                                                        <a:rPr kumimoji="1" lang="en-US" altLang="ja-JP" sz="1800" b="0" i="1" smtClean="0">
                                                          <a:latin typeface="Cambria Math" panose="02040503050406030204" pitchFamily="18" charset="0"/>
                                                          <a:ea typeface="Cambria Math" panose="02040503050406030204" pitchFamily="18" charset="0"/>
                                                        </a:rPr>
                                                        <m:t>′</m:t>
                                                      </m:r>
                                                    </m:sup>
                                                  </m:sSup>
                                                </m:e>
                                              </m:d>
                                            </m:sub>
                                          </m:sSub>
                                          <m:d>
                                            <m:dPr>
                                              <m:begChr m:val="["/>
                                              <m:endChr m:val="]"/>
                                              <m:ctrlPr>
                                                <a:rPr kumimoji="1" lang="en-US" altLang="ja-JP" sz="1800" b="0" i="1" smtClean="0">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𝑄</m:t>
                                                      </m:r>
                                                    </m:e>
                                                  </m:acc>
                                                </m:e>
                                                <m:sub>
                                                  <m:r>
                                                    <a:rPr lang="en-US" altLang="ja-JP" sz="1800" i="1">
                                                      <a:latin typeface="Cambria Math" panose="02040503050406030204" pitchFamily="18" charset="0"/>
                                                    </a:rPr>
                                                    <m:t>𝑘</m:t>
                                                  </m:r>
                                                </m:sub>
                                                <m:sup>
                                                  <m:r>
                                                    <a:rPr lang="en-US" altLang="ja-JP" sz="1800" i="1">
                                                      <a:latin typeface="Cambria Math" panose="02040503050406030204" pitchFamily="18" charset="0"/>
                                                    </a:rPr>
                                                    <m:t>𝜋</m:t>
                                                  </m:r>
                                                </m:sup>
                                              </m:sSubSup>
                                              <m:d>
                                                <m:dPr>
                                                  <m:ctrlPr>
                                                    <a:rPr lang="en-US" altLang="ja-JP" sz="1800" b="0" i="1" smtClean="0">
                                                      <a:latin typeface="Cambria Math" panose="02040503050406030204" pitchFamily="18" charset="0"/>
                                                    </a:rPr>
                                                  </m:ctrlPr>
                                                </m:dPr>
                                                <m:e>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𝑠</m:t>
                                                      </m:r>
                                                    </m:e>
                                                    <m:sup>
                                                      <m:r>
                                                        <a:rPr lang="en-US" altLang="ja-JP" sz="1800" b="0" i="1" smtClean="0">
                                                          <a:latin typeface="Cambria Math" panose="02040503050406030204" pitchFamily="18" charset="0"/>
                                                        </a:rPr>
                                                        <m:t>′</m:t>
                                                      </m:r>
                                                    </m:sup>
                                                  </m:sSup>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𝑎</m:t>
                                                      </m:r>
                                                    </m:e>
                                                    <m:sup>
                                                      <m:r>
                                                        <a:rPr lang="en-US" altLang="ja-JP" sz="1800" b="0" i="1" smtClean="0">
                                                          <a:latin typeface="Cambria Math" panose="02040503050406030204" pitchFamily="18" charset="0"/>
                                                        </a:rPr>
                                                        <m:t>′</m:t>
                                                      </m:r>
                                                    </m:sup>
                                                  </m:sSup>
                                                </m:e>
                                              </m:d>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𝛼𝛾</m:t>
                                          </m:r>
                                          <m:r>
                                            <a:rPr kumimoji="1" lang="en-US" altLang="ja-JP" sz="1800" b="0" i="1" smtClean="0">
                                              <a:latin typeface="Cambria Math" panose="02040503050406030204" pitchFamily="18" charset="0"/>
                                              <a:ea typeface="Cambria Math" panose="02040503050406030204" pitchFamily="18" charset="0"/>
                                            </a:rPr>
                                            <m:t>𝑑</m:t>
                                          </m:r>
                                          <m:d>
                                            <m:dPr>
                                              <m:ctrlPr>
                                                <a:rPr kumimoji="1" lang="en-US" altLang="ja-JP" sz="1800" b="0" i="1" smtClean="0">
                                                  <a:latin typeface="Cambria Math" panose="02040503050406030204" pitchFamily="18" charset="0"/>
                                                  <a:ea typeface="Cambria Math" panose="02040503050406030204" pitchFamily="18" charset="0"/>
                                                </a:rPr>
                                              </m:ctrlPr>
                                            </m:dPr>
                                            <m:e>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𝜋</m:t>
                                                  </m:r>
                                                </m:e>
                                                <m:sub>
                                                  <m:r>
                                                    <a:rPr kumimoji="1" lang="en-US" altLang="ja-JP" sz="1800" b="0" i="1" smtClean="0">
                                                      <a:latin typeface="Cambria Math" panose="02040503050406030204" pitchFamily="18" charset="0"/>
                                                      <a:ea typeface="Cambria Math" panose="02040503050406030204" pitchFamily="18" charset="0"/>
                                                    </a:rPr>
                                                    <m:t>𝜃</m:t>
                                                  </m:r>
                                                </m:sub>
                                              </m:sSub>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m:t>
                                                  </m:r>
                                                  <m:sSup>
                                                    <m:sSupPr>
                                                      <m:ctrlPr>
                                                        <a:rPr kumimoji="1" lang="en-US" altLang="ja-JP" sz="1800" b="0" i="1" smtClean="0">
                                                          <a:latin typeface="Cambria Math" panose="02040503050406030204" pitchFamily="18" charset="0"/>
                                                          <a:ea typeface="Cambria Math" panose="02040503050406030204" pitchFamily="18" charset="0"/>
                                                        </a:rPr>
                                                      </m:ctrlPr>
                                                    </m:sSupPr>
                                                    <m:e>
                                                      <m:r>
                                                        <a:rPr kumimoji="1" lang="en-US" altLang="ja-JP" sz="1800" b="0" i="1" smtClean="0">
                                                          <a:latin typeface="Cambria Math" panose="02040503050406030204" pitchFamily="18" charset="0"/>
                                                          <a:ea typeface="Cambria Math" panose="02040503050406030204" pitchFamily="18" charset="0"/>
                                                        </a:rPr>
                                                        <m:t>𝑠</m:t>
                                                      </m:r>
                                                    </m:e>
                                                    <m:sup>
                                                      <m:r>
                                                        <a:rPr kumimoji="1" lang="en-US" altLang="ja-JP" sz="1800" b="0" i="1" smtClean="0">
                                                          <a:latin typeface="Cambria Math" panose="02040503050406030204" pitchFamily="18" charset="0"/>
                                                          <a:ea typeface="Cambria Math" panose="02040503050406030204" pitchFamily="18" charset="0"/>
                                                        </a:rPr>
                                                        <m:t>′</m:t>
                                                      </m:r>
                                                    </m:sup>
                                                  </m:sSup>
                                                </m:e>
                                              </m:d>
                                              <m:r>
                                                <a:rPr kumimoji="1" lang="en-US" altLang="ja-JP" sz="1800" b="0" i="1" smtClean="0">
                                                  <a:latin typeface="Cambria Math" panose="02040503050406030204" pitchFamily="18" charset="0"/>
                                                  <a:ea typeface="Cambria Math" panose="02040503050406030204" pitchFamily="18" charset="0"/>
                                                </a:rPr>
                                                <m:t>,</m:t>
                                              </m:r>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𝜋</m:t>
                                                  </m:r>
                                                </m:e>
                                                <m:sub>
                                                  <m:r>
                                                    <a:rPr kumimoji="1" lang="en-US" altLang="ja-JP" sz="1800" b="0" i="1" smtClean="0">
                                                      <a:latin typeface="Cambria Math" panose="02040503050406030204" pitchFamily="18" charset="0"/>
                                                      <a:ea typeface="Cambria Math" panose="02040503050406030204" pitchFamily="18" charset="0"/>
                                                    </a:rPr>
                                                    <m:t>𝛽</m:t>
                                                  </m:r>
                                                </m:sub>
                                              </m:sSub>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m:t>
                                                  </m:r>
                                                  <m:sSup>
                                                    <m:sSupPr>
                                                      <m:ctrlPr>
                                                        <a:rPr kumimoji="1" lang="en-US" altLang="ja-JP" sz="1800" b="0" i="1" smtClean="0">
                                                          <a:latin typeface="Cambria Math" panose="02040503050406030204" pitchFamily="18" charset="0"/>
                                                          <a:ea typeface="Cambria Math" panose="02040503050406030204" pitchFamily="18" charset="0"/>
                                                        </a:rPr>
                                                      </m:ctrlPr>
                                                    </m:sSupPr>
                                                    <m:e>
                                                      <m:r>
                                                        <a:rPr kumimoji="1" lang="en-US" altLang="ja-JP" sz="1800" b="0" i="1" smtClean="0">
                                                          <a:latin typeface="Cambria Math" panose="02040503050406030204" pitchFamily="18" charset="0"/>
                                                          <a:ea typeface="Cambria Math" panose="02040503050406030204" pitchFamily="18" charset="0"/>
                                                        </a:rPr>
                                                        <m:t>𝑠</m:t>
                                                      </m:r>
                                                    </m:e>
                                                    <m:sup>
                                                      <m:r>
                                                        <a:rPr kumimoji="1" lang="en-US" altLang="ja-JP" sz="1800" b="0" i="1" smtClean="0">
                                                          <a:latin typeface="Cambria Math" panose="02040503050406030204" pitchFamily="18" charset="0"/>
                                                          <a:ea typeface="Cambria Math" panose="02040503050406030204" pitchFamily="18" charset="0"/>
                                                        </a:rPr>
                                                        <m:t>′</m:t>
                                                      </m:r>
                                                    </m:sup>
                                                  </m:sSup>
                                                </m:e>
                                              </m:d>
                                            </m:e>
                                          </m:d>
                                        </m:e>
                                      </m:d>
                                    </m:e>
                                  </m:d>
                                </m:e>
                                <m:sup>
                                  <m:r>
                                    <a:rPr kumimoji="1" lang="en-US" altLang="ja-JP" sz="1800" b="0" i="1" smtClean="0">
                                      <a:latin typeface="Cambria Math" panose="02040503050406030204" pitchFamily="18" charset="0"/>
                                      <a:ea typeface="Cambria Math" panose="02040503050406030204" pitchFamily="18" charset="0"/>
                                    </a:rPr>
                                    <m:t>2</m:t>
                                  </m:r>
                                </m:sup>
                              </m:sSup>
                            </m:e>
                          </m:d>
                        </m:e>
                      </m:func>
                    </m:oMath>
                  </m:oMathPara>
                </a14:m>
                <a:endParaRPr kumimoji="1" lang="en-US" altLang="ja-JP" sz="18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𝜋</m:t>
                          </m:r>
                        </m:e>
                        <m:sub>
                          <m:r>
                            <a:rPr kumimoji="1" lang="en-US" altLang="ja-JP" sz="1800" b="0" i="1" smtClean="0">
                              <a:latin typeface="Cambria Math" panose="02040503050406030204" pitchFamily="18" charset="0"/>
                            </a:rPr>
                            <m:t>𝜃</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ea typeface="Cambria Math" panose="02040503050406030204" pitchFamily="18" charset="0"/>
                        </a:rPr>
                        <m:t>←</m:t>
                      </m:r>
                      <m:func>
                        <m:funcPr>
                          <m:ctrlPr>
                            <a:rPr kumimoji="1" lang="en-US" altLang="ja-JP" sz="1800" b="0" i="1" smtClean="0">
                              <a:latin typeface="Cambria Math" panose="02040503050406030204" pitchFamily="18" charset="0"/>
                              <a:ea typeface="Cambria Math" panose="02040503050406030204" pitchFamily="18" charset="0"/>
                            </a:rPr>
                          </m:ctrlPr>
                        </m:funcPr>
                        <m:fName>
                          <m:r>
                            <m:rPr>
                              <m:sty m:val="p"/>
                            </m:rPr>
                            <a:rPr kumimoji="1" lang="en-US" altLang="ja-JP" sz="1800" b="0" i="0" smtClean="0">
                              <a:latin typeface="Cambria Math" panose="02040503050406030204" pitchFamily="18" charset="0"/>
                              <a:ea typeface="Cambria Math" panose="02040503050406030204" pitchFamily="18" charset="0"/>
                            </a:rPr>
                            <m:t>arg</m:t>
                          </m:r>
                        </m:fName>
                        <m:e>
                          <m:func>
                            <m:funcPr>
                              <m:ctrlPr>
                                <a:rPr kumimoji="1" lang="en-US" altLang="ja-JP" sz="1800" b="0" i="1" smtClean="0">
                                  <a:latin typeface="Cambria Math" panose="02040503050406030204" pitchFamily="18" charset="0"/>
                                  <a:ea typeface="Cambria Math" panose="02040503050406030204" pitchFamily="18" charset="0"/>
                                </a:rPr>
                              </m:ctrlPr>
                            </m:funcPr>
                            <m:fName>
                              <m:limLow>
                                <m:limLowPr>
                                  <m:ctrlPr>
                                    <a:rPr kumimoji="1" lang="en-US" altLang="ja-JP" sz="1800" b="0" i="1" smtClean="0">
                                      <a:latin typeface="Cambria Math" panose="02040503050406030204" pitchFamily="18" charset="0"/>
                                      <a:ea typeface="Cambria Math" panose="02040503050406030204" pitchFamily="18" charset="0"/>
                                    </a:rPr>
                                  </m:ctrlPr>
                                </m:limLowPr>
                                <m:e>
                                  <m:r>
                                    <m:rPr>
                                      <m:sty m:val="p"/>
                                    </m:rPr>
                                    <a:rPr kumimoji="1" lang="en-US" altLang="ja-JP" sz="1800" b="0" i="0" smtClean="0">
                                      <a:latin typeface="Cambria Math" panose="02040503050406030204" pitchFamily="18" charset="0"/>
                                      <a:ea typeface="Cambria Math" panose="02040503050406030204" pitchFamily="18" charset="0"/>
                                    </a:rPr>
                                    <m:t>max</m:t>
                                  </m:r>
                                </m:e>
                                <m:lim>
                                  <m:r>
                                    <a:rPr kumimoji="1" lang="en-US" altLang="ja-JP" sz="1800" b="0" i="1" smtClean="0">
                                      <a:latin typeface="Cambria Math" panose="02040503050406030204" pitchFamily="18" charset="0"/>
                                      <a:ea typeface="Cambria Math" panose="02040503050406030204" pitchFamily="18" charset="0"/>
                                    </a:rPr>
                                    <m:t>𝜋</m:t>
                                  </m:r>
                                </m:lim>
                              </m:limLow>
                            </m:fName>
                            <m:e>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𝐸</m:t>
                                  </m:r>
                                </m:e>
                                <m:sub>
                                  <m:r>
                                    <a:rPr kumimoji="1" lang="en-US" altLang="ja-JP" sz="1800" b="0" i="1" smtClean="0">
                                      <a:latin typeface="Cambria Math" panose="02040503050406030204" pitchFamily="18" charset="0"/>
                                      <a:ea typeface="Cambria Math" panose="02040503050406030204" pitchFamily="18" charset="0"/>
                                    </a:rPr>
                                    <m:t>𝑠</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𝐷</m:t>
                                  </m:r>
                                </m:sub>
                              </m:sSub>
                            </m:e>
                          </m:func>
                        </m:e>
                      </m:func>
                      <m:d>
                        <m:dPr>
                          <m:begChr m:val="["/>
                          <m:endChr m:val="]"/>
                          <m:ctrlPr>
                            <a:rPr kumimoji="1" lang="en-US" altLang="ja-JP" sz="1800" b="0" i="1" smtClean="0">
                              <a:latin typeface="Cambria Math" panose="02040503050406030204" pitchFamily="18" charset="0"/>
                              <a:ea typeface="Cambria Math" panose="02040503050406030204" pitchFamily="18" charset="0"/>
                            </a:rPr>
                          </m:ctrlPr>
                        </m:dPr>
                        <m:e>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𝐸</m:t>
                              </m:r>
                            </m:e>
                            <m:sub>
                              <m:r>
                                <a:rPr kumimoji="1" lang="en-US" altLang="ja-JP" sz="1800" b="0" i="1" smtClean="0">
                                  <a:latin typeface="Cambria Math" panose="02040503050406030204" pitchFamily="18" charset="0"/>
                                  <a:ea typeface="Cambria Math" panose="02040503050406030204" pitchFamily="18" charset="0"/>
                                </a:rPr>
                                <m:t>𝑎</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𝜋</m:t>
                              </m:r>
                              <m:d>
                                <m:dPr>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𝑎</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𝑠</m:t>
                                  </m:r>
                                </m:e>
                              </m:d>
                            </m:sub>
                          </m:sSub>
                          <m:d>
                            <m:dPr>
                              <m:begChr m:val="["/>
                              <m:endChr m:val="]"/>
                              <m:ctrlPr>
                                <a:rPr kumimoji="1" lang="en-US" altLang="ja-JP" sz="1800" b="0" i="1" smtClean="0">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𝑄</m:t>
                                      </m:r>
                                    </m:e>
                                  </m:acc>
                                </m:e>
                                <m:sub>
                                  <m:r>
                                    <a:rPr lang="en-US" altLang="ja-JP" sz="1800" i="1">
                                      <a:latin typeface="Cambria Math" panose="02040503050406030204" pitchFamily="18" charset="0"/>
                                    </a:rPr>
                                    <m:t>𝑘</m:t>
                                  </m:r>
                                  <m:r>
                                    <a:rPr lang="en-US" altLang="ja-JP" sz="1800" i="1">
                                      <a:latin typeface="Cambria Math" panose="02040503050406030204" pitchFamily="18" charset="0"/>
                                    </a:rPr>
                                    <m:t>+1</m:t>
                                  </m:r>
                                </m:sub>
                                <m:sup>
                                  <m:r>
                                    <a:rPr lang="en-US" altLang="ja-JP" sz="1800" i="1">
                                      <a:latin typeface="Cambria Math" panose="02040503050406030204" pitchFamily="18" charset="0"/>
                                    </a:rPr>
                                    <m:t>𝜋</m:t>
                                  </m:r>
                                </m:sup>
                              </m:sSubSup>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𝑠</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𝑎</m:t>
                                  </m:r>
                                </m:e>
                              </m:d>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𝛼</m:t>
                          </m:r>
                          <m:r>
                            <a:rPr kumimoji="1" lang="en-US" altLang="ja-JP" sz="1800" b="0" i="1" smtClean="0">
                              <a:latin typeface="Cambria Math" panose="02040503050406030204" pitchFamily="18" charset="0"/>
                              <a:ea typeface="Cambria Math" panose="02040503050406030204" pitchFamily="18" charset="0"/>
                            </a:rPr>
                            <m:t>𝑑</m:t>
                          </m:r>
                          <m:d>
                            <m:dPr>
                              <m:ctrlPr>
                                <a:rPr kumimoji="1" lang="en-US" altLang="ja-JP" sz="1800" b="0" i="1" smtClean="0">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𝜋</m:t>
                                  </m:r>
                                </m:e>
                                <m:sub>
                                  <m:r>
                                    <a:rPr lang="en-US" altLang="ja-JP" sz="1800" i="1">
                                      <a:latin typeface="Cambria Math" panose="02040503050406030204" pitchFamily="18" charset="0"/>
                                      <a:ea typeface="Cambria Math" panose="02040503050406030204" pitchFamily="18" charset="0"/>
                                    </a:rPr>
                                    <m:t>𝜃</m:t>
                                  </m:r>
                                </m:sub>
                              </m:sSub>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𝑠</m:t>
                                  </m:r>
                                </m:e>
                              </m:d>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𝜋</m:t>
                                  </m:r>
                                </m:e>
                                <m:sub>
                                  <m:r>
                                    <a:rPr lang="en-US" altLang="ja-JP" sz="1800" i="1">
                                      <a:latin typeface="Cambria Math" panose="02040503050406030204" pitchFamily="18" charset="0"/>
                                      <a:ea typeface="Cambria Math" panose="02040503050406030204" pitchFamily="18" charset="0"/>
                                    </a:rPr>
                                    <m:t>𝛽</m:t>
                                  </m:r>
                                </m:sub>
                              </m:sSub>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𝑠</m:t>
                                  </m:r>
                                </m:e>
                              </m:d>
                            </m:e>
                          </m:d>
                        </m:e>
                      </m:d>
                    </m:oMath>
                  </m:oMathPara>
                </a14:m>
                <a:endParaRPr kumimoji="1" lang="en-US" altLang="ja-JP" sz="1800" dirty="0"/>
              </a:p>
            </p:txBody>
          </p:sp>
        </mc:Choice>
        <mc:Fallback xmlns="">
          <p:sp>
            <p:nvSpPr>
              <p:cNvPr id="3" name="コンテンツ プレースホルダー 2">
                <a:extLst>
                  <a:ext uri="{FF2B5EF4-FFF2-40B4-BE49-F238E27FC236}">
                    <a16:creationId xmlns:a16="http://schemas.microsoft.com/office/drawing/2014/main" id="{2029D0E0-E9EA-E785-0449-ADA35ABF2A15}"/>
                  </a:ext>
                </a:extLst>
              </p:cNvPr>
              <p:cNvSpPr>
                <a:spLocks noGrp="1" noRot="1" noChangeAspect="1" noMove="1" noResize="1" noEditPoints="1" noAdjustHandles="1" noChangeArrowheads="1" noChangeShapeType="1" noTextEdit="1"/>
              </p:cNvSpPr>
              <p:nvPr>
                <p:ph idx="1"/>
              </p:nvPr>
            </p:nvSpPr>
            <p:spPr>
              <a:blipFill>
                <a:blip r:embed="rId2"/>
                <a:stretch>
                  <a:fillRect l="-1391" t="-2381" r="-1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03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C3C13-4700-BB58-03DF-196AB30E56A8}"/>
              </a:ext>
            </a:extLst>
          </p:cNvPr>
          <p:cNvSpPr>
            <a:spLocks noGrp="1"/>
          </p:cNvSpPr>
          <p:nvPr>
            <p:ph type="title"/>
          </p:nvPr>
        </p:nvSpPr>
        <p:spPr/>
        <p:txBody>
          <a:bodyPr/>
          <a:lstStyle/>
          <a:p>
            <a:r>
              <a:rPr kumimoji="1" lang="en-US" altLang="ja-JP" dirty="0"/>
              <a:t>3.</a:t>
            </a:r>
            <a:r>
              <a:rPr kumimoji="1" lang="ja-JP" altLang="en-US" dirty="0"/>
              <a:t>分布変化を制限するオフライン強化学習</a:t>
            </a:r>
          </a:p>
        </p:txBody>
      </p:sp>
      <p:sp>
        <p:nvSpPr>
          <p:cNvPr id="3" name="コンテンツ プレースホルダー 2">
            <a:extLst>
              <a:ext uri="{FF2B5EF4-FFF2-40B4-BE49-F238E27FC236}">
                <a16:creationId xmlns:a16="http://schemas.microsoft.com/office/drawing/2014/main" id="{676A3E3F-E327-B7F9-FEA3-F9B1514E1E8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461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18381-C0B9-215F-1B43-FF3954605A68}"/>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F9275121-8E79-E215-3900-B52A4CAA4F43}"/>
              </a:ext>
            </a:extLst>
          </p:cNvPr>
          <p:cNvSpPr>
            <a:spLocks noGrp="1"/>
          </p:cNvSpPr>
          <p:nvPr>
            <p:ph idx="1"/>
          </p:nvPr>
        </p:nvSpPr>
        <p:spPr/>
        <p:txBody>
          <a:bodyPr/>
          <a:lstStyle/>
          <a:p>
            <a:r>
              <a:rPr lang="en-US" altLang="ja-JP" b="0" i="0" dirty="0">
                <a:solidFill>
                  <a:srgbClr val="222222"/>
                </a:solidFill>
                <a:effectLst/>
                <a:latin typeface="Arial" panose="020B0604020202020204" pitchFamily="34" charset="0"/>
              </a:rPr>
              <a:t>Levine, Sergey, et al. "Offline reinforcement learning: Tutorial, review, and perspectives on open problems." </a:t>
            </a:r>
            <a:r>
              <a:rPr lang="en-US" altLang="ja-JP" b="0" i="1" dirty="0" err="1">
                <a:solidFill>
                  <a:srgbClr val="222222"/>
                </a:solidFill>
                <a:effectLst/>
                <a:latin typeface="Arial" panose="020B0604020202020204" pitchFamily="34" charset="0"/>
              </a:rPr>
              <a:t>arXiv</a:t>
            </a:r>
            <a:r>
              <a:rPr lang="en-US" altLang="ja-JP" b="0" i="1" dirty="0">
                <a:solidFill>
                  <a:srgbClr val="222222"/>
                </a:solidFill>
                <a:effectLst/>
                <a:latin typeface="Arial" panose="020B0604020202020204" pitchFamily="34" charset="0"/>
              </a:rPr>
              <a:t> preprint arXiv:2005.01643</a:t>
            </a:r>
            <a:r>
              <a:rPr lang="en-US" altLang="ja-JP" b="0" i="0" dirty="0">
                <a:solidFill>
                  <a:srgbClr val="222222"/>
                </a:solidFill>
                <a:effectLst/>
                <a:latin typeface="Arial" panose="020B0604020202020204" pitchFamily="34" charset="0"/>
              </a:rPr>
              <a:t> (2020).</a:t>
            </a:r>
          </a:p>
          <a:p>
            <a:r>
              <a:rPr lang="en-US" altLang="ja-JP" b="0" i="0" dirty="0">
                <a:solidFill>
                  <a:srgbClr val="222222"/>
                </a:solidFill>
                <a:effectLst/>
                <a:latin typeface="Arial" panose="020B0604020202020204" pitchFamily="34" charset="0"/>
              </a:rPr>
              <a:t>Kumar, </a:t>
            </a:r>
            <a:r>
              <a:rPr lang="en-US" altLang="ja-JP" b="0" i="0" dirty="0" err="1">
                <a:solidFill>
                  <a:srgbClr val="222222"/>
                </a:solidFill>
                <a:effectLst/>
                <a:latin typeface="Arial" panose="020B0604020202020204" pitchFamily="34" charset="0"/>
              </a:rPr>
              <a:t>Aviral</a:t>
            </a:r>
            <a:r>
              <a:rPr lang="en-US" altLang="ja-JP" b="0" i="0" dirty="0">
                <a:solidFill>
                  <a:srgbClr val="222222"/>
                </a:solidFill>
                <a:effectLst/>
                <a:latin typeface="Arial" panose="020B0604020202020204" pitchFamily="34" charset="0"/>
              </a:rPr>
              <a:t>, et al. "Conservative q-learning for offline reinforcement learning." </a:t>
            </a:r>
            <a:r>
              <a:rPr lang="en-US" altLang="ja-JP" b="0" i="1" dirty="0">
                <a:solidFill>
                  <a:srgbClr val="222222"/>
                </a:solidFill>
                <a:effectLst/>
                <a:latin typeface="Arial" panose="020B0604020202020204" pitchFamily="34" charset="0"/>
              </a:rPr>
              <a:t>Advances in Neural Information Processing Systems</a:t>
            </a:r>
            <a:r>
              <a:rPr lang="en-US" altLang="ja-JP" b="0" i="0" dirty="0">
                <a:solidFill>
                  <a:srgbClr val="222222"/>
                </a:solidFill>
                <a:effectLst/>
                <a:latin typeface="Arial" panose="020B0604020202020204" pitchFamily="34" charset="0"/>
              </a:rPr>
              <a:t> 33 (2020): 1179-1191.</a:t>
            </a:r>
            <a:endParaRPr kumimoji="1" lang="ja-JP" altLang="en-US" dirty="0"/>
          </a:p>
        </p:txBody>
      </p:sp>
    </p:spTree>
    <p:extLst>
      <p:ext uri="{BB962C8B-B14F-4D97-AF65-F5344CB8AC3E}">
        <p14:creationId xmlns:p14="http://schemas.microsoft.com/office/powerpoint/2010/main" val="20748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87001-BE75-5B38-DB2D-9263764E463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235785D-FBA2-A459-759D-3270264E7FC3}"/>
              </a:ext>
            </a:extLst>
          </p:cNvPr>
          <p:cNvSpPr>
            <a:spLocks noGrp="1"/>
          </p:cNvSpPr>
          <p:nvPr>
            <p:ph idx="1"/>
          </p:nvPr>
        </p:nvSpPr>
        <p:spPr/>
        <p:txBody>
          <a:bodyPr/>
          <a:lstStyle/>
          <a:p>
            <a:pPr marL="514350" indent="-514350">
              <a:buFont typeface="+mj-lt"/>
              <a:buAutoNum type="arabicPeriod"/>
            </a:pPr>
            <a:r>
              <a:rPr lang="ja-JP" altLang="en-US" dirty="0"/>
              <a:t>オフライン強化学習とは</a:t>
            </a:r>
            <a:endParaRPr lang="en-US" altLang="ja-JP" dirty="0"/>
          </a:p>
          <a:p>
            <a:pPr marL="514350" indent="-514350">
              <a:buFont typeface="+mj-lt"/>
              <a:buAutoNum type="arabicPeriod"/>
            </a:pPr>
            <a:r>
              <a:rPr kumimoji="1" lang="en-US" altLang="ja-JP" dirty="0"/>
              <a:t>Importance Sampling</a:t>
            </a:r>
            <a:r>
              <a:rPr kumimoji="1" lang="ja-JP" altLang="en-US" dirty="0"/>
              <a:t>を用いたオフライン強化学習法</a:t>
            </a:r>
            <a:endParaRPr kumimoji="1" lang="en-US" altLang="ja-JP" dirty="0"/>
          </a:p>
          <a:p>
            <a:pPr marL="514350" indent="-514350">
              <a:buFont typeface="+mj-lt"/>
              <a:buAutoNum type="arabicPeriod"/>
            </a:pPr>
            <a:r>
              <a:rPr kumimoji="1" lang="ja-JP" altLang="en-US" dirty="0"/>
              <a:t>分布変化を制限するオフライン強化学習</a:t>
            </a:r>
            <a:endParaRPr kumimoji="1" lang="en-US" altLang="ja-JP" dirty="0"/>
          </a:p>
          <a:p>
            <a:pPr marL="514350" indent="-514350">
              <a:buFont typeface="+mj-lt"/>
              <a:buAutoNum type="arabicPeriod"/>
            </a:pPr>
            <a:r>
              <a:rPr lang="ja-JP" altLang="en-US" dirty="0"/>
              <a:t>オフライン強化学習の課題</a:t>
            </a:r>
            <a:endParaRPr kumimoji="1" lang="ja-JP" altLang="en-US" dirty="0"/>
          </a:p>
        </p:txBody>
      </p:sp>
    </p:spTree>
    <p:extLst>
      <p:ext uri="{BB962C8B-B14F-4D97-AF65-F5344CB8AC3E}">
        <p14:creationId xmlns:p14="http://schemas.microsoft.com/office/powerpoint/2010/main" val="48827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811D8-8E7C-3B9B-AFE9-09392A89FF43}"/>
              </a:ext>
            </a:extLst>
          </p:cNvPr>
          <p:cNvSpPr>
            <a:spLocks noGrp="1"/>
          </p:cNvSpPr>
          <p:nvPr>
            <p:ph type="title"/>
          </p:nvPr>
        </p:nvSpPr>
        <p:spPr/>
        <p:txBody>
          <a:bodyPr/>
          <a:lstStyle/>
          <a:p>
            <a:r>
              <a:rPr lang="en-US" altLang="ja-JP" dirty="0"/>
              <a:t>1. </a:t>
            </a:r>
            <a:r>
              <a:rPr lang="ja-JP" altLang="en-US" dirty="0"/>
              <a:t>オフライン強化学習とは</a:t>
            </a:r>
            <a:endParaRPr kumimoji="1" lang="ja-JP" altLang="en-US" dirty="0"/>
          </a:p>
        </p:txBody>
      </p:sp>
      <p:sp>
        <p:nvSpPr>
          <p:cNvPr id="3" name="コンテンツ プレースホルダー 2">
            <a:extLst>
              <a:ext uri="{FF2B5EF4-FFF2-40B4-BE49-F238E27FC236}">
                <a16:creationId xmlns:a16="http://schemas.microsoft.com/office/drawing/2014/main" id="{12B86F38-13E0-4960-624D-E2BA99000A1A}"/>
              </a:ext>
            </a:extLst>
          </p:cNvPr>
          <p:cNvSpPr>
            <a:spLocks noGrp="1"/>
          </p:cNvSpPr>
          <p:nvPr>
            <p:ph idx="1"/>
          </p:nvPr>
        </p:nvSpPr>
        <p:spPr/>
        <p:txBody>
          <a:bodyPr/>
          <a:lstStyle/>
          <a:p>
            <a:r>
              <a:rPr kumimoji="1" lang="ja-JP" altLang="en-US" dirty="0"/>
              <a:t>オフライン強化学習とは環境またはシミュレーターが利用できない状況下での強化学習手法のこと</a:t>
            </a:r>
            <a:endParaRPr kumimoji="1" lang="en-US" altLang="ja-JP" dirty="0"/>
          </a:p>
          <a:p>
            <a:pPr lvl="1"/>
            <a:r>
              <a:rPr kumimoji="1" lang="ja-JP" altLang="en-US" dirty="0"/>
              <a:t>シミュレーターが利用できる場合での強化学習手法はオンライン強化学習と呼ぶ</a:t>
            </a:r>
            <a:endParaRPr kumimoji="1" lang="en-US" altLang="ja-JP" dirty="0"/>
          </a:p>
          <a:p>
            <a:pPr lvl="1"/>
            <a:endParaRPr lang="en-US" altLang="ja-JP" dirty="0"/>
          </a:p>
          <a:p>
            <a:r>
              <a:rPr kumimoji="1" lang="ja-JP" altLang="en-US" dirty="0"/>
              <a:t>オフライン強化学習ではシミュレーターは利用できないため、過去の記録を用いて強化学習を行う</a:t>
            </a:r>
          </a:p>
        </p:txBody>
      </p:sp>
    </p:spTree>
    <p:extLst>
      <p:ext uri="{BB962C8B-B14F-4D97-AF65-F5344CB8AC3E}">
        <p14:creationId xmlns:p14="http://schemas.microsoft.com/office/powerpoint/2010/main" val="61979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137214-07FD-65FD-B235-EEF68F57DDED}"/>
              </a:ext>
            </a:extLst>
          </p:cNvPr>
          <p:cNvSpPr>
            <a:spLocks noGrp="1"/>
          </p:cNvSpPr>
          <p:nvPr>
            <p:ph type="title"/>
          </p:nvPr>
        </p:nvSpPr>
        <p:spPr/>
        <p:txBody>
          <a:bodyPr/>
          <a:lstStyle/>
          <a:p>
            <a:r>
              <a:rPr kumimoji="1" lang="en-US" altLang="ja-JP" dirty="0"/>
              <a:t>1. </a:t>
            </a:r>
            <a:r>
              <a:rPr kumimoji="1" lang="ja-JP" altLang="en-US" dirty="0"/>
              <a:t>オフライン強化学習とは</a:t>
            </a:r>
          </a:p>
        </p:txBody>
      </p:sp>
      <p:sp>
        <p:nvSpPr>
          <p:cNvPr id="3" name="コンテンツ プレースホルダー 2">
            <a:extLst>
              <a:ext uri="{FF2B5EF4-FFF2-40B4-BE49-F238E27FC236}">
                <a16:creationId xmlns:a16="http://schemas.microsoft.com/office/drawing/2014/main" id="{56A359EF-D61F-4DF4-0925-E6A99C4E1E27}"/>
              </a:ext>
            </a:extLst>
          </p:cNvPr>
          <p:cNvSpPr>
            <a:spLocks noGrp="1"/>
          </p:cNvSpPr>
          <p:nvPr>
            <p:ph idx="1"/>
          </p:nvPr>
        </p:nvSpPr>
        <p:spPr/>
        <p:txBody>
          <a:bodyPr/>
          <a:lstStyle/>
          <a:p>
            <a:r>
              <a:rPr kumimoji="1" lang="ja-JP" altLang="en-US" dirty="0"/>
              <a:t>オンライン強化学習との比較</a:t>
            </a:r>
          </a:p>
        </p:txBody>
      </p:sp>
      <p:sp>
        <p:nvSpPr>
          <p:cNvPr id="4" name="四角形: 角を丸くする 3">
            <a:extLst>
              <a:ext uri="{FF2B5EF4-FFF2-40B4-BE49-F238E27FC236}">
                <a16:creationId xmlns:a16="http://schemas.microsoft.com/office/drawing/2014/main" id="{7F79BBAC-0978-3E31-3987-90C7DC9FC256}"/>
              </a:ext>
            </a:extLst>
          </p:cNvPr>
          <p:cNvSpPr/>
          <p:nvPr/>
        </p:nvSpPr>
        <p:spPr>
          <a:xfrm>
            <a:off x="1228987" y="4772423"/>
            <a:ext cx="2357306" cy="17449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シミュレーター</a:t>
            </a: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ja-JP" altLang="en-US" dirty="0">
              <a:solidFill>
                <a:schemeClr val="tx1"/>
              </a:solidFill>
            </a:endParaRPr>
          </a:p>
        </p:txBody>
      </p:sp>
      <p:pic>
        <p:nvPicPr>
          <p:cNvPr id="6" name="図 5" descr="屋外, 爬虫類, 動物, 恐竜 が含まれている画像&#10;&#10;自動的に生成された説明">
            <a:extLst>
              <a:ext uri="{FF2B5EF4-FFF2-40B4-BE49-F238E27FC236}">
                <a16:creationId xmlns:a16="http://schemas.microsoft.com/office/drawing/2014/main" id="{D8096FAD-FEA2-DC9A-0BB6-FE8E1ED48D3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0503" y="5254791"/>
            <a:ext cx="1774274" cy="1182849"/>
          </a:xfrm>
          <a:prstGeom prst="rect">
            <a:avLst/>
          </a:prstGeom>
        </p:spPr>
      </p:pic>
      <p:sp>
        <p:nvSpPr>
          <p:cNvPr id="7" name="スマイル 6">
            <a:extLst>
              <a:ext uri="{FF2B5EF4-FFF2-40B4-BE49-F238E27FC236}">
                <a16:creationId xmlns:a16="http://schemas.microsoft.com/office/drawing/2014/main" id="{0B03242C-0F97-62E6-52AC-A911BB61B5CE}"/>
              </a:ext>
            </a:extLst>
          </p:cNvPr>
          <p:cNvSpPr/>
          <p:nvPr/>
        </p:nvSpPr>
        <p:spPr>
          <a:xfrm>
            <a:off x="2005399" y="3548095"/>
            <a:ext cx="738231" cy="644619"/>
          </a:xfrm>
          <a:prstGeom prst="smileyFac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C0604E6-6185-2C84-5000-89832862F2F9}"/>
              </a:ext>
            </a:extLst>
          </p:cNvPr>
          <p:cNvCxnSpPr/>
          <p:nvPr/>
        </p:nvCxnSpPr>
        <p:spPr>
          <a:xfrm>
            <a:off x="4404220" y="2709644"/>
            <a:ext cx="0" cy="3652589"/>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60125F0-E444-F606-20B3-DEC6F0EEFE30}"/>
              </a:ext>
            </a:extLst>
          </p:cNvPr>
          <p:cNvSpPr txBox="1"/>
          <p:nvPr/>
        </p:nvSpPr>
        <p:spPr>
          <a:xfrm>
            <a:off x="584064" y="2448324"/>
            <a:ext cx="3647152" cy="923330"/>
          </a:xfrm>
          <a:prstGeom prst="rect">
            <a:avLst/>
          </a:prstGeom>
          <a:noFill/>
        </p:spPr>
        <p:txBody>
          <a:bodyPr wrap="none" rtlCol="0">
            <a:spAutoFit/>
          </a:bodyPr>
          <a:lstStyle/>
          <a:p>
            <a:pPr algn="ctr"/>
            <a:r>
              <a:rPr kumimoji="1" lang="ja-JP" altLang="en-US" b="1" dirty="0"/>
              <a:t>オンライン強化学習</a:t>
            </a:r>
            <a:endParaRPr kumimoji="1" lang="en-US" altLang="ja-JP" b="1" dirty="0"/>
          </a:p>
          <a:p>
            <a:pPr algn="ctr"/>
            <a:r>
              <a:rPr kumimoji="1" lang="ja-JP" altLang="en-US" dirty="0"/>
              <a:t>行動に対する報酬が即時に分かる</a:t>
            </a:r>
            <a:endParaRPr kumimoji="1" lang="en-US" altLang="ja-JP" dirty="0"/>
          </a:p>
          <a:p>
            <a:pPr algn="ctr"/>
            <a:r>
              <a:rPr kumimoji="1" lang="ja-JP" altLang="en-US" dirty="0"/>
              <a:t>そのため、方策を随時更新可能</a:t>
            </a:r>
          </a:p>
        </p:txBody>
      </p:sp>
      <p:sp>
        <p:nvSpPr>
          <p:cNvPr id="11" name="テキスト ボックス 10">
            <a:extLst>
              <a:ext uri="{FF2B5EF4-FFF2-40B4-BE49-F238E27FC236}">
                <a16:creationId xmlns:a16="http://schemas.microsoft.com/office/drawing/2014/main" id="{556D04CB-D2FB-886E-B17A-8585C26F7685}"/>
              </a:ext>
            </a:extLst>
          </p:cNvPr>
          <p:cNvSpPr txBox="1"/>
          <p:nvPr/>
        </p:nvSpPr>
        <p:spPr>
          <a:xfrm>
            <a:off x="4674849" y="2447063"/>
            <a:ext cx="4339650" cy="1200329"/>
          </a:xfrm>
          <a:prstGeom prst="rect">
            <a:avLst/>
          </a:prstGeom>
          <a:noFill/>
        </p:spPr>
        <p:txBody>
          <a:bodyPr wrap="none" rtlCol="0">
            <a:spAutoFit/>
          </a:bodyPr>
          <a:lstStyle/>
          <a:p>
            <a:pPr algn="ctr"/>
            <a:r>
              <a:rPr kumimoji="1" lang="ja-JP" altLang="en-US" b="1" dirty="0"/>
              <a:t>オフライン強化学習</a:t>
            </a:r>
            <a:endParaRPr kumimoji="1" lang="en-US" altLang="ja-JP" b="1" dirty="0"/>
          </a:p>
          <a:p>
            <a:pPr algn="ctr"/>
            <a:r>
              <a:rPr kumimoji="1" lang="ja-JP" altLang="en-US" dirty="0"/>
              <a:t>行動や状態とその報酬の記録のみ分かる</a:t>
            </a:r>
            <a:endParaRPr kumimoji="1" lang="en-US" altLang="ja-JP" dirty="0"/>
          </a:p>
          <a:p>
            <a:pPr algn="ctr"/>
            <a:r>
              <a:rPr kumimoji="1" lang="ja-JP" altLang="en-US" dirty="0"/>
              <a:t>未知の行動や報酬が存在するため、</a:t>
            </a:r>
            <a:endParaRPr kumimoji="1" lang="en-US" altLang="ja-JP" dirty="0"/>
          </a:p>
          <a:p>
            <a:pPr algn="ctr"/>
            <a:r>
              <a:rPr kumimoji="1" lang="ja-JP" altLang="en-US" dirty="0"/>
              <a:t>方策の更新方法に工夫が必要</a:t>
            </a:r>
          </a:p>
        </p:txBody>
      </p:sp>
      <p:sp>
        <p:nvSpPr>
          <p:cNvPr id="13" name="スクロール: 横 12">
            <a:extLst>
              <a:ext uri="{FF2B5EF4-FFF2-40B4-BE49-F238E27FC236}">
                <a16:creationId xmlns:a16="http://schemas.microsoft.com/office/drawing/2014/main" id="{F139110C-7A7D-8CBE-A46A-231601115A2C}"/>
              </a:ext>
            </a:extLst>
          </p:cNvPr>
          <p:cNvSpPr/>
          <p:nvPr/>
        </p:nvSpPr>
        <p:spPr>
          <a:xfrm>
            <a:off x="5379047" y="4601239"/>
            <a:ext cx="2944531" cy="2197162"/>
          </a:xfrm>
          <a:prstGeom prst="horizont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記録・データセット</a:t>
            </a: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ja-JP" altLang="en-US" dirty="0">
              <a:solidFill>
                <a:schemeClr val="tx1"/>
              </a:solidFill>
            </a:endParaRPr>
          </a:p>
        </p:txBody>
      </p:sp>
      <p:pic>
        <p:nvPicPr>
          <p:cNvPr id="14" name="図 13" descr="屋外, 爬虫類, 動物, 恐竜 が含まれている画像&#10;&#10;自動的に生成された説明">
            <a:extLst>
              <a:ext uri="{FF2B5EF4-FFF2-40B4-BE49-F238E27FC236}">
                <a16:creationId xmlns:a16="http://schemas.microsoft.com/office/drawing/2014/main" id="{71A83652-650F-0839-B958-60530B9EF2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64174" y="5190551"/>
            <a:ext cx="1774274" cy="1182849"/>
          </a:xfrm>
          <a:prstGeom prst="rect">
            <a:avLst/>
          </a:prstGeom>
        </p:spPr>
      </p:pic>
      <p:sp>
        <p:nvSpPr>
          <p:cNvPr id="15" name="スマイル 14">
            <a:extLst>
              <a:ext uri="{FF2B5EF4-FFF2-40B4-BE49-F238E27FC236}">
                <a16:creationId xmlns:a16="http://schemas.microsoft.com/office/drawing/2014/main" id="{87227F61-AFE7-2753-A6BF-C7A91271876A}"/>
              </a:ext>
            </a:extLst>
          </p:cNvPr>
          <p:cNvSpPr/>
          <p:nvPr/>
        </p:nvSpPr>
        <p:spPr>
          <a:xfrm>
            <a:off x="6500557" y="3575043"/>
            <a:ext cx="738231" cy="644619"/>
          </a:xfrm>
          <a:prstGeom prst="smileyFac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501CB814-703C-CD5F-F8BF-FBE9D3160189}"/>
              </a:ext>
            </a:extLst>
          </p:cNvPr>
          <p:cNvSpPr/>
          <p:nvPr/>
        </p:nvSpPr>
        <p:spPr>
          <a:xfrm>
            <a:off x="1770077" y="4072006"/>
            <a:ext cx="285226" cy="620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9543E6A3-494E-8AFC-DA56-A791BD2715F9}"/>
              </a:ext>
            </a:extLst>
          </p:cNvPr>
          <p:cNvSpPr/>
          <p:nvPr/>
        </p:nvSpPr>
        <p:spPr>
          <a:xfrm>
            <a:off x="2693726" y="4055675"/>
            <a:ext cx="284020" cy="6250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1C1DC58-2882-7AE7-A075-954BDEB62AE7}"/>
              </a:ext>
            </a:extLst>
          </p:cNvPr>
          <p:cNvSpPr txBox="1"/>
          <p:nvPr/>
        </p:nvSpPr>
        <p:spPr>
          <a:xfrm>
            <a:off x="1228987" y="4219662"/>
            <a:ext cx="646331" cy="369332"/>
          </a:xfrm>
          <a:prstGeom prst="rect">
            <a:avLst/>
          </a:prstGeom>
          <a:noFill/>
        </p:spPr>
        <p:txBody>
          <a:bodyPr wrap="none" rtlCol="0">
            <a:spAutoFit/>
          </a:bodyPr>
          <a:lstStyle/>
          <a:p>
            <a:r>
              <a:rPr kumimoji="1" lang="ja-JP" altLang="en-US" dirty="0"/>
              <a:t>行動</a:t>
            </a:r>
          </a:p>
        </p:txBody>
      </p:sp>
      <p:sp>
        <p:nvSpPr>
          <p:cNvPr id="19" name="テキスト ボックス 18">
            <a:extLst>
              <a:ext uri="{FF2B5EF4-FFF2-40B4-BE49-F238E27FC236}">
                <a16:creationId xmlns:a16="http://schemas.microsoft.com/office/drawing/2014/main" id="{DACD2CA7-78ED-5E8F-7DE1-630614AB51F2}"/>
              </a:ext>
            </a:extLst>
          </p:cNvPr>
          <p:cNvSpPr txBox="1"/>
          <p:nvPr/>
        </p:nvSpPr>
        <p:spPr>
          <a:xfrm>
            <a:off x="2918272" y="4197701"/>
            <a:ext cx="646331" cy="369332"/>
          </a:xfrm>
          <a:prstGeom prst="rect">
            <a:avLst/>
          </a:prstGeom>
          <a:noFill/>
        </p:spPr>
        <p:txBody>
          <a:bodyPr wrap="none" rtlCol="0">
            <a:spAutoFit/>
          </a:bodyPr>
          <a:lstStyle/>
          <a:p>
            <a:r>
              <a:rPr kumimoji="1" lang="ja-JP" altLang="en-US" dirty="0"/>
              <a:t>報酬</a:t>
            </a:r>
          </a:p>
        </p:txBody>
      </p:sp>
      <p:sp>
        <p:nvSpPr>
          <p:cNvPr id="20" name="矢印: 上 19">
            <a:extLst>
              <a:ext uri="{FF2B5EF4-FFF2-40B4-BE49-F238E27FC236}">
                <a16:creationId xmlns:a16="http://schemas.microsoft.com/office/drawing/2014/main" id="{5DD2D5E7-106A-5CBE-D220-42EC1666768A}"/>
              </a:ext>
            </a:extLst>
          </p:cNvPr>
          <p:cNvSpPr/>
          <p:nvPr/>
        </p:nvSpPr>
        <p:spPr>
          <a:xfrm>
            <a:off x="5491101" y="4245430"/>
            <a:ext cx="2775720" cy="437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行動と結果</a:t>
            </a:r>
          </a:p>
        </p:txBody>
      </p:sp>
    </p:spTree>
    <p:extLst>
      <p:ext uri="{BB962C8B-B14F-4D97-AF65-F5344CB8AC3E}">
        <p14:creationId xmlns:p14="http://schemas.microsoft.com/office/powerpoint/2010/main" val="118182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38FDF-0E66-3A33-98C5-1B6F9DBBB368}"/>
              </a:ext>
            </a:extLst>
          </p:cNvPr>
          <p:cNvSpPr>
            <a:spLocks noGrp="1"/>
          </p:cNvSpPr>
          <p:nvPr>
            <p:ph type="title"/>
          </p:nvPr>
        </p:nvSpPr>
        <p:spPr/>
        <p:txBody>
          <a:bodyPr/>
          <a:lstStyle/>
          <a:p>
            <a:r>
              <a:rPr kumimoji="1" lang="en-US" altLang="ja-JP" dirty="0"/>
              <a:t>1. </a:t>
            </a:r>
            <a:r>
              <a:rPr kumimoji="1" lang="ja-JP" altLang="en-US" dirty="0"/>
              <a:t>オフライン強化学習とは</a:t>
            </a:r>
          </a:p>
        </p:txBody>
      </p:sp>
      <p:sp>
        <p:nvSpPr>
          <p:cNvPr id="3" name="コンテンツ プレースホルダー 2">
            <a:extLst>
              <a:ext uri="{FF2B5EF4-FFF2-40B4-BE49-F238E27FC236}">
                <a16:creationId xmlns:a16="http://schemas.microsoft.com/office/drawing/2014/main" id="{4E6A8F2D-A1B4-2E2C-3B83-F0BE948E010E}"/>
              </a:ext>
            </a:extLst>
          </p:cNvPr>
          <p:cNvSpPr>
            <a:spLocks noGrp="1"/>
          </p:cNvSpPr>
          <p:nvPr>
            <p:ph idx="1"/>
          </p:nvPr>
        </p:nvSpPr>
        <p:spPr/>
        <p:txBody>
          <a:bodyPr>
            <a:normAutofit lnSpcReduction="10000"/>
          </a:bodyPr>
          <a:lstStyle/>
          <a:p>
            <a:r>
              <a:rPr kumimoji="1" lang="ja-JP" altLang="en-US" dirty="0"/>
              <a:t>オフライン強化学習の適用範囲</a:t>
            </a:r>
            <a:endParaRPr kumimoji="1" lang="en-US" altLang="ja-JP" dirty="0"/>
          </a:p>
          <a:p>
            <a:pPr lvl="1"/>
            <a:r>
              <a:rPr kumimoji="1" lang="ja-JP" altLang="en-US" dirty="0"/>
              <a:t>ヘルスケア</a:t>
            </a:r>
            <a:endParaRPr kumimoji="1" lang="en-US" altLang="ja-JP" dirty="0"/>
          </a:p>
          <a:p>
            <a:pPr lvl="2"/>
            <a:r>
              <a:rPr kumimoji="1" lang="ja-JP" altLang="en-US" dirty="0"/>
              <a:t>患者の検査結果と医師の治療履歴を用いてより適切な治療法を見つけるようなケース</a:t>
            </a:r>
            <a:endParaRPr kumimoji="1" lang="en-US" altLang="ja-JP" dirty="0"/>
          </a:p>
          <a:p>
            <a:pPr lvl="1"/>
            <a:r>
              <a:rPr lang="ja-JP" altLang="en-US" dirty="0"/>
              <a:t>対話</a:t>
            </a:r>
            <a:r>
              <a:rPr lang="en-US" altLang="ja-JP" dirty="0"/>
              <a:t>AI</a:t>
            </a:r>
          </a:p>
          <a:p>
            <a:pPr lvl="2"/>
            <a:r>
              <a:rPr lang="ja-JP" altLang="en-US" dirty="0"/>
              <a:t>生きた人間との会話を通してモデルを高度化することはコストが高いため、会話履歴を用いることで低コストのモデル開発が可能</a:t>
            </a:r>
            <a:endParaRPr lang="en-US" altLang="ja-JP" dirty="0"/>
          </a:p>
          <a:p>
            <a:pPr lvl="1"/>
            <a:r>
              <a:rPr lang="ja-JP" altLang="en-US" dirty="0"/>
              <a:t>ロボット操作</a:t>
            </a:r>
            <a:endParaRPr lang="en-US" altLang="ja-JP" dirty="0"/>
          </a:p>
          <a:p>
            <a:pPr lvl="2"/>
            <a:r>
              <a:rPr lang="ja-JP" altLang="en-US" dirty="0"/>
              <a:t>様々なタスクのシミュレーターを作成することは可能だが非効率であり、過去の記録から学習することで例えば牛肉と玉ねぎのスープと、鶏肉とニンジンのスープを作った経験から玉ねぎとニンジンを含むスープを作ることを習得可能である</a:t>
            </a:r>
            <a:endParaRPr lang="en-US" altLang="ja-JP" dirty="0"/>
          </a:p>
          <a:p>
            <a:pPr lvl="2"/>
            <a:endParaRPr lang="en-US" altLang="ja-JP" dirty="0"/>
          </a:p>
        </p:txBody>
      </p:sp>
    </p:spTree>
    <p:extLst>
      <p:ext uri="{BB962C8B-B14F-4D97-AF65-F5344CB8AC3E}">
        <p14:creationId xmlns:p14="http://schemas.microsoft.com/office/powerpoint/2010/main" val="349966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89FE3-FD48-8388-1D49-D01C86502280}"/>
              </a:ext>
            </a:extLst>
          </p:cNvPr>
          <p:cNvSpPr>
            <a:spLocks noGrp="1"/>
          </p:cNvSpPr>
          <p:nvPr>
            <p:ph type="title"/>
          </p:nvPr>
        </p:nvSpPr>
        <p:spPr/>
        <p:txBody>
          <a:bodyPr/>
          <a:lstStyle/>
          <a:p>
            <a:r>
              <a:rPr kumimoji="1" lang="en-US" altLang="ja-JP" dirty="0"/>
              <a:t>1. </a:t>
            </a:r>
            <a:r>
              <a:rPr kumimoji="1" lang="ja-JP" altLang="en-US" dirty="0"/>
              <a:t>オフライン強化学習とは</a:t>
            </a:r>
          </a:p>
        </p:txBody>
      </p:sp>
      <p:sp>
        <p:nvSpPr>
          <p:cNvPr id="3" name="コンテンツ プレースホルダー 2">
            <a:extLst>
              <a:ext uri="{FF2B5EF4-FFF2-40B4-BE49-F238E27FC236}">
                <a16:creationId xmlns:a16="http://schemas.microsoft.com/office/drawing/2014/main" id="{5BBDFADE-539C-E680-6344-22A080455BD1}"/>
              </a:ext>
            </a:extLst>
          </p:cNvPr>
          <p:cNvSpPr>
            <a:spLocks noGrp="1"/>
          </p:cNvSpPr>
          <p:nvPr>
            <p:ph idx="1"/>
          </p:nvPr>
        </p:nvSpPr>
        <p:spPr/>
        <p:txBody>
          <a:bodyPr>
            <a:normAutofit lnSpcReduction="10000"/>
          </a:bodyPr>
          <a:lstStyle/>
          <a:p>
            <a:r>
              <a:rPr kumimoji="1" lang="ja-JP" altLang="en-US" dirty="0"/>
              <a:t>オフライン強化学習の難しい</a:t>
            </a:r>
            <a:r>
              <a:rPr lang="ja-JP" altLang="en-US" dirty="0"/>
              <a:t>点</a:t>
            </a:r>
            <a:endParaRPr lang="en-US" altLang="ja-JP" dirty="0"/>
          </a:p>
          <a:p>
            <a:pPr lvl="1"/>
            <a:r>
              <a:rPr kumimoji="1" lang="ja-JP" altLang="en-US" dirty="0"/>
              <a:t>データセット内で学習を進める必要があること</a:t>
            </a:r>
            <a:endParaRPr kumimoji="1" lang="en-US" altLang="ja-JP" dirty="0"/>
          </a:p>
          <a:p>
            <a:pPr lvl="2"/>
            <a:r>
              <a:rPr kumimoji="1" lang="ja-JP" altLang="en-US" dirty="0"/>
              <a:t>そのため、データセット内に高収益な行動やデータが含まれていることを仮定する</a:t>
            </a:r>
            <a:r>
              <a:rPr lang="ja-JP" altLang="en-US" dirty="0"/>
              <a:t>必要がある</a:t>
            </a:r>
            <a:endParaRPr kumimoji="1" lang="en-US" altLang="ja-JP" dirty="0"/>
          </a:p>
          <a:p>
            <a:pPr lvl="1"/>
            <a:r>
              <a:rPr kumimoji="1" lang="ja-JP" altLang="en-US" dirty="0"/>
              <a:t>分布シフトの問題</a:t>
            </a:r>
            <a:endParaRPr kumimoji="1" lang="en-US" altLang="ja-JP" dirty="0"/>
          </a:p>
          <a:p>
            <a:pPr lvl="2"/>
            <a:r>
              <a:rPr lang="ja-JP" altLang="en-US" dirty="0"/>
              <a:t>通常機械学習はデータはある分布に従い、その分布に対する適切なモデルを構築する</a:t>
            </a:r>
            <a:endParaRPr lang="en-US" altLang="ja-JP" dirty="0"/>
          </a:p>
          <a:p>
            <a:pPr lvl="2"/>
            <a:r>
              <a:rPr kumimoji="1" lang="ja-JP" altLang="en-US" dirty="0"/>
              <a:t>強化学習では方策によって状態や行動、報酬の分布が変化する</a:t>
            </a:r>
            <a:endParaRPr kumimoji="1" lang="en-US" altLang="ja-JP" dirty="0"/>
          </a:p>
          <a:p>
            <a:pPr lvl="2"/>
            <a:r>
              <a:rPr lang="ja-JP" altLang="en-US" dirty="0"/>
              <a:t>したがって、データ収集とモデル訓練時の方策が異なると分布シフトにより適切なモデルが構築できない可能性がある</a:t>
            </a:r>
            <a:endParaRPr lang="en-US" altLang="ja-JP" dirty="0"/>
          </a:p>
          <a:p>
            <a:pPr lvl="2"/>
            <a:r>
              <a:rPr kumimoji="1" lang="ja-JP" altLang="en-US" dirty="0"/>
              <a:t>オンライン強化学習ではモデル訓練と同時にデータを更新するため分布シフトの問題が発生しない</a:t>
            </a:r>
          </a:p>
        </p:txBody>
      </p:sp>
    </p:spTree>
    <p:extLst>
      <p:ext uri="{BB962C8B-B14F-4D97-AF65-F5344CB8AC3E}">
        <p14:creationId xmlns:p14="http://schemas.microsoft.com/office/powerpoint/2010/main" val="260724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D0CBC4-B514-320E-E16F-B54CAC0C88D9}"/>
              </a:ext>
            </a:extLst>
          </p:cNvPr>
          <p:cNvSpPr>
            <a:spLocks noGrp="1"/>
          </p:cNvSpPr>
          <p:nvPr>
            <p:ph type="title"/>
          </p:nvPr>
        </p:nvSpPr>
        <p:spPr/>
        <p:txBody>
          <a:bodyPr>
            <a:normAutofit/>
          </a:bodyPr>
          <a:lstStyle/>
          <a:p>
            <a:r>
              <a:rPr kumimoji="1" lang="en-US" altLang="ja-JP" dirty="0"/>
              <a:t>2. Importance Sampling</a:t>
            </a:r>
            <a:r>
              <a:rPr kumimoji="1" lang="ja-JP" altLang="en-US" dirty="0"/>
              <a:t>を用いたオフライン強化学習法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3D4AE8A-BC63-4828-CA32-E4C212317187}"/>
                  </a:ext>
                </a:extLst>
              </p:cNvPr>
              <p:cNvSpPr>
                <a:spLocks noGrp="1"/>
              </p:cNvSpPr>
              <p:nvPr>
                <p:ph idx="1"/>
              </p:nvPr>
            </p:nvSpPr>
            <p:spPr/>
            <p:txBody>
              <a:bodyPr/>
              <a:lstStyle/>
              <a:p>
                <a:r>
                  <a:rPr lang="ja-JP" altLang="en-US" dirty="0"/>
                  <a:t>パラメータ</a:t>
                </a:r>
                <a14:m>
                  <m:oMath xmlns:m="http://schemas.openxmlformats.org/officeDocument/2006/math">
                    <m:r>
                      <a:rPr lang="en-US" altLang="ja-JP" b="0" i="1" smtClean="0">
                        <a:latin typeface="Cambria Math" panose="02040503050406030204" pitchFamily="18" charset="0"/>
                      </a:rPr>
                      <m:t>𝜃</m:t>
                    </m:r>
                  </m:oMath>
                </a14:m>
                <a:r>
                  <a:rPr lang="ja-JP" altLang="en-US" dirty="0"/>
                  <a:t>で特徴づけられた方策</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oMath>
                </a14:m>
                <a:r>
                  <a:rPr lang="ja-JP" altLang="en-US" dirty="0"/>
                  <a:t>の下で強化学習が最大化する目的関数である収益</a:t>
                </a:r>
                <a14:m>
                  <m:oMath xmlns:m="http://schemas.openxmlformats.org/officeDocument/2006/math">
                    <m:r>
                      <a:rPr lang="en-US" altLang="ja-JP" b="0" i="1" smtClean="0">
                        <a:latin typeface="Cambria Math" panose="02040503050406030204" pitchFamily="18" charset="0"/>
                      </a:rPr>
                      <m:t>𝐽</m:t>
                    </m:r>
                    <m:r>
                      <a:rPr lang="ja-JP" altLang="en-US" i="1">
                        <a:latin typeface="Cambria Math" panose="02040503050406030204" pitchFamily="18" charset="0"/>
                      </a:rPr>
                      <m:t>は</m:t>
                    </m:r>
                  </m:oMath>
                </a14:m>
                <a:r>
                  <a:rPr kumimoji="1" lang="ja-JP" altLang="en-US" dirty="0"/>
                  <a:t>以下で表される</a:t>
                </a:r>
                <a:endParaRPr kumimoji="1" lang="en-US" altLang="ja-JP" dirty="0"/>
              </a:p>
              <a:p>
                <a:pPr lvl="1"/>
                <a14:m>
                  <m:oMath xmlns:m="http://schemas.openxmlformats.org/officeDocument/2006/math">
                    <m:r>
                      <a:rPr lang="en-US" altLang="ja-JP" b="0" i="1" smtClean="0">
                        <a:latin typeface="Cambria Math" panose="02040503050406030204" pitchFamily="18" charset="0"/>
                      </a:rPr>
                      <m:t>𝜏</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oMath>
                </a14:m>
                <a:r>
                  <a:rPr lang="ja-JP" altLang="en-US" dirty="0"/>
                  <a:t>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𝜃</m:t>
                        </m:r>
                      </m:sub>
                    </m:sSub>
                  </m:oMath>
                </a14:m>
                <a:r>
                  <a:rPr lang="ja-JP" altLang="en-US" dirty="0"/>
                  <a:t>の下での状態遷移を表す</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𝐽</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𝜏</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sub>
                      </m:sSub>
                      <m:d>
                        <m:dPr>
                          <m:begChr m:val="["/>
                          <m:endChr m:val="]"/>
                          <m:ctrlPr>
                            <a:rPr lang="en-US" altLang="ja-JP" b="0" i="1" smtClean="0">
                              <a:latin typeface="Cambria Math" panose="02040503050406030204" pitchFamily="18" charset="0"/>
                            </a:rPr>
                          </m:ctrlPr>
                        </m:dPr>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𝑡</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𝐻</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𝛾</m:t>
                                  </m:r>
                                </m:e>
                                <m:sup>
                                  <m:r>
                                    <a:rPr lang="en-US" altLang="ja-JP" b="0" i="1" smtClean="0">
                                      <a:latin typeface="Cambria Math" panose="02040503050406030204" pitchFamily="18" charset="0"/>
                                    </a:rPr>
                                    <m:t>𝑡</m:t>
                                  </m:r>
                                </m:sup>
                              </m:sSup>
                              <m:r>
                                <a:rPr lang="en-US" altLang="ja-JP" b="0" i="1" smtClean="0">
                                  <a:latin typeface="Cambria Math" panose="02040503050406030204" pitchFamily="18" charset="0"/>
                                </a:rPr>
                                <m:t>𝑟</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e>
                              </m:d>
                            </m:e>
                          </m:nary>
                        </m:e>
                      </m:d>
                    </m:oMath>
                  </m:oMathPara>
                </a14:m>
                <a:br>
                  <a:rPr lang="en-US" altLang="ja-JP" b="0" dirty="0"/>
                </a:br>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63D4AE8A-BC63-4828-CA32-E4C212317187}"/>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37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C2AF2-FA11-5FF1-2D76-F88BF27B9741}"/>
              </a:ext>
            </a:extLst>
          </p:cNvPr>
          <p:cNvSpPr>
            <a:spLocks noGrp="1"/>
          </p:cNvSpPr>
          <p:nvPr>
            <p:ph type="title"/>
          </p:nvPr>
        </p:nvSpPr>
        <p:spPr/>
        <p:txBody>
          <a:bodyPr/>
          <a:lstStyle/>
          <a:p>
            <a:r>
              <a:rPr kumimoji="1" lang="en-US" altLang="ja-JP" dirty="0"/>
              <a:t>2. Importance Sampling</a:t>
            </a:r>
            <a:r>
              <a:rPr kumimoji="1" lang="ja-JP" altLang="en-US" dirty="0"/>
              <a:t>を用いたオフライン強化学習法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BC63B2-4030-C0B1-8882-A3A55C43B114}"/>
                  </a:ext>
                </a:extLst>
              </p:cNvPr>
              <p:cNvSpPr>
                <a:spLocks noGrp="1"/>
              </p:cNvSpPr>
              <p:nvPr>
                <p:ph idx="1"/>
              </p:nvPr>
            </p:nvSpPr>
            <p:spPr/>
            <p:txBody>
              <a:bodyPr>
                <a:normAutofit fontScale="92500" lnSpcReduction="10000"/>
              </a:bodyPr>
              <a:lstStyle/>
              <a:p>
                <a:r>
                  <a:rPr lang="ja-JP" altLang="en-US" dirty="0"/>
                  <a:t>データセットは方策</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𝛽</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oMath>
                </a14:m>
                <a:r>
                  <a:rPr kumimoji="1" lang="ja-JP" altLang="en-US" dirty="0"/>
                  <a:t>の下で収集されたとすると、</a:t>
                </a:r>
                <a:r>
                  <a:rPr lang="ja-JP" altLang="en-US" dirty="0"/>
                  <a:t>方策</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𝛽</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oMath>
                </a14:m>
                <a:r>
                  <a:rPr lang="ja-JP" altLang="en-US" dirty="0"/>
                  <a:t>の下での収益は</a:t>
                </a:r>
                <a:r>
                  <a:rPr kumimoji="1" lang="ja-JP" altLang="en-US" dirty="0"/>
                  <a:t>重点サンプリングを用いることで次のように書ける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𝐽</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e>
                      </m:d>
                      <m:r>
                        <a:rPr lang="en-US" altLang="ja-JP" b="0" i="1" smtClean="0">
                          <a:latin typeface="Cambria Math" panose="02040503050406030204" pitchFamily="18" charset="0"/>
                        </a:rPr>
                        <m:t>=</m:t>
                      </m:r>
                      <m:nary>
                        <m:naryPr>
                          <m:limLoc m:val="undOvr"/>
                          <m:subHide m:val="on"/>
                          <m:supHide m:val="on"/>
                          <m:ctrlPr>
                            <a:rPr lang="en-US" altLang="ja-JP" b="0" i="1" smtClean="0">
                              <a:latin typeface="Cambria Math" panose="02040503050406030204" pitchFamily="18" charset="0"/>
                            </a:rPr>
                          </m:ctrlPr>
                        </m:naryP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nary>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𝑡</m:t>
                          </m:r>
                          <m:r>
                            <a:rPr lang="en-US" altLang="ja-JP" i="1">
                              <a:latin typeface="Cambria Math" panose="02040503050406030204" pitchFamily="18" charset="0"/>
                            </a:rPr>
                            <m:t>=0</m:t>
                          </m:r>
                        </m:sub>
                        <m:sup>
                          <m:r>
                            <a:rPr lang="en-US" altLang="ja-JP" i="1">
                              <a:latin typeface="Cambria Math" panose="02040503050406030204" pitchFamily="18" charset="0"/>
                            </a:rPr>
                            <m:t>𝐻</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𝛾</m:t>
                              </m:r>
                            </m:e>
                            <m:sup>
                              <m:r>
                                <a:rPr lang="en-US" altLang="ja-JP" i="1">
                                  <a:latin typeface="Cambria Math" panose="02040503050406030204" pitchFamily="18" charset="0"/>
                                </a:rPr>
                                <m:t>𝑡</m:t>
                              </m:r>
                            </m:sup>
                          </m:sSup>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𝑎</m:t>
                              </m:r>
                            </m:e>
                          </m:d>
                        </m:e>
                      </m:nary>
                      <m:r>
                        <a:rPr lang="en-US" altLang="ja-JP" b="0" i="1" smtClean="0">
                          <a:latin typeface="Cambria Math" panose="02040503050406030204" pitchFamily="18" charset="0"/>
                        </a:rPr>
                        <m:t>𝑑</m:t>
                      </m:r>
                      <m:r>
                        <a:rPr lang="en-US" altLang="ja-JP" b="0" i="1" smtClean="0">
                          <a:latin typeface="Cambria Math" panose="02040503050406030204" pitchFamily="18" charset="0"/>
                        </a:rPr>
                        <m:t>𝜏</m:t>
                      </m:r>
                    </m:oMath>
                    <m:oMath xmlns:m="http://schemas.openxmlformats.org/officeDocument/2006/math">
                      <m:r>
                        <a:rPr lang="en-US" altLang="ja-JP" b="0" i="1" smtClean="0">
                          <a:latin typeface="Cambria Math" panose="02040503050406030204" pitchFamily="18" charset="0"/>
                        </a:rPr>
                        <m:t>=</m:t>
                      </m:r>
                      <m:nary>
                        <m:naryPr>
                          <m:limLoc m:val="undOvr"/>
                          <m:subHide m:val="on"/>
                          <m:supHide m:val="on"/>
                          <m:ctrlPr>
                            <a:rPr lang="en-US" altLang="ja-JP" i="1">
                              <a:latin typeface="Cambria Math" panose="02040503050406030204" pitchFamily="18" charset="0"/>
                            </a:rPr>
                          </m:ctrlPr>
                        </m:naryP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𝛽</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e>
                      </m:nary>
                      <m:f>
                        <m:fPr>
                          <m:ctrlPr>
                            <a:rPr lang="en-US" altLang="ja-JP"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𝜃</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𝛽</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𝑡</m:t>
                          </m:r>
                          <m:r>
                            <a:rPr lang="en-US" altLang="ja-JP" i="1">
                              <a:latin typeface="Cambria Math" panose="02040503050406030204" pitchFamily="18" charset="0"/>
                            </a:rPr>
                            <m:t>=0</m:t>
                          </m:r>
                        </m:sub>
                        <m:sup>
                          <m:r>
                            <a:rPr lang="en-US" altLang="ja-JP" i="1">
                              <a:latin typeface="Cambria Math" panose="02040503050406030204" pitchFamily="18" charset="0"/>
                            </a:rPr>
                            <m:t>𝐻</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𝛾</m:t>
                              </m:r>
                            </m:e>
                            <m:sup>
                              <m:r>
                                <a:rPr lang="en-US" altLang="ja-JP" i="1">
                                  <a:latin typeface="Cambria Math" panose="02040503050406030204" pitchFamily="18" charset="0"/>
                                </a:rPr>
                                <m:t>𝑡</m:t>
                              </m:r>
                            </m:sup>
                          </m:sSup>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𝑎</m:t>
                              </m:r>
                            </m:e>
                          </m:d>
                        </m:e>
                      </m:nary>
                      <m:r>
                        <a:rPr lang="en-US" altLang="ja-JP" i="1">
                          <a:latin typeface="Cambria Math" panose="02040503050406030204" pitchFamily="18" charset="0"/>
                        </a:rPr>
                        <m:t>𝑑</m:t>
                      </m:r>
                      <m:r>
                        <a:rPr lang="en-US" altLang="ja-JP" i="1">
                          <a:latin typeface="Cambria Math" panose="02040503050406030204" pitchFamily="18" charset="0"/>
                        </a:rPr>
                        <m:t>𝜏</m:t>
                      </m:r>
                    </m:oMath>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𝜏</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𝛽</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sub>
                      </m:sSub>
                      <m:d>
                        <m:dPr>
                          <m:begChr m:val="["/>
                          <m:endChr m:val="]"/>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𝜃</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𝛽</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𝑡</m:t>
                              </m:r>
                              <m:r>
                                <a:rPr lang="en-US" altLang="ja-JP" i="1">
                                  <a:latin typeface="Cambria Math" panose="02040503050406030204" pitchFamily="18" charset="0"/>
                                </a:rPr>
                                <m:t>=0</m:t>
                              </m:r>
                            </m:sub>
                            <m:sup>
                              <m:r>
                                <a:rPr lang="en-US" altLang="ja-JP" i="1">
                                  <a:latin typeface="Cambria Math" panose="02040503050406030204" pitchFamily="18" charset="0"/>
                                </a:rPr>
                                <m:t>𝐻</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𝛾</m:t>
                                  </m:r>
                                </m:e>
                                <m:sup>
                                  <m:r>
                                    <a:rPr lang="en-US" altLang="ja-JP" i="1">
                                      <a:latin typeface="Cambria Math" panose="02040503050406030204" pitchFamily="18" charset="0"/>
                                    </a:rPr>
                                    <m:t>𝑡</m:t>
                                  </m:r>
                                </m:sup>
                              </m:sSup>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𝑎</m:t>
                                  </m:r>
                                </m:e>
                              </m:d>
                            </m:e>
                          </m:nary>
                        </m:e>
                      </m:d>
                    </m:oMath>
                  </m:oMathPara>
                </a14:m>
                <a:br>
                  <a:rPr lang="en-US" altLang="ja-JP" dirty="0"/>
                </a:b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CBC63B2-4030-C0B1-8882-A3A55C43B114}"/>
                  </a:ext>
                </a:extLst>
              </p:cNvPr>
              <p:cNvSpPr>
                <a:spLocks noGrp="1" noRot="1" noChangeAspect="1" noMove="1" noResize="1" noEditPoints="1" noAdjustHandles="1" noChangeArrowheads="1" noChangeShapeType="1" noTextEdit="1"/>
              </p:cNvSpPr>
              <p:nvPr>
                <p:ph idx="1"/>
              </p:nvPr>
            </p:nvSpPr>
            <p:spPr>
              <a:blipFill>
                <a:blip r:embed="rId2"/>
                <a:stretch>
                  <a:fillRect l="-1159" t="-2521"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395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C9289-53FD-462D-7797-4F94161A62BC}"/>
              </a:ext>
            </a:extLst>
          </p:cNvPr>
          <p:cNvSpPr>
            <a:spLocks noGrp="1"/>
          </p:cNvSpPr>
          <p:nvPr>
            <p:ph type="title"/>
          </p:nvPr>
        </p:nvSpPr>
        <p:spPr/>
        <p:txBody>
          <a:bodyPr/>
          <a:lstStyle/>
          <a:p>
            <a:r>
              <a:rPr kumimoji="1" lang="en-US" altLang="ja-JP" dirty="0"/>
              <a:t>2. Importance Sampling</a:t>
            </a:r>
            <a:r>
              <a:rPr kumimoji="1" lang="ja-JP" altLang="en-US" dirty="0"/>
              <a:t>を用いたオフライン強化学習法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505C5FF-6649-33C5-E9DB-67093A53DF30}"/>
                  </a:ext>
                </a:extLst>
              </p:cNvPr>
              <p:cNvSpPr>
                <a:spLocks noGrp="1"/>
              </p:cNvSpPr>
              <p:nvPr>
                <p:ph idx="1"/>
              </p:nvPr>
            </p:nvSpPr>
            <p:spPr/>
            <p:txBody>
              <a:bodyPr>
                <a:normAutofit lnSpcReduction="10000"/>
              </a:bodyPr>
              <a:lstStyle/>
              <a:p>
                <a:r>
                  <a:rPr lang="ja-JP" altLang="en-US" dirty="0"/>
                  <a:t>方策</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𝛽</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oMath>
                </a14:m>
                <a:r>
                  <a:rPr kumimoji="1" lang="ja-JP" altLang="en-US" dirty="0"/>
                  <a:t>の下での期待値で表された収益に対して方策勾配定理を適用すると次の通り</a:t>
                </a:r>
                <a:endParaRPr kumimoji="1" lang="en-US" altLang="ja-JP" dirty="0"/>
              </a:p>
              <a:p>
                <a:pPr lvl="1"/>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𝐴</m:t>
                        </m:r>
                      </m:e>
                    </m:acc>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e>
                    </m:d>
                  </m:oMath>
                </a14:m>
                <a:r>
                  <a:rPr kumimoji="1" lang="ja-JP" altLang="en-US" dirty="0"/>
                  <a:t>は収益の推測値であり、</a:t>
                </a:r>
                <a:r>
                  <a:rPr lang="en-US" altLang="ja-JP" dirty="0"/>
                  <a:t> </a:t>
                </a: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𝑡</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𝑡</m:t>
                            </m:r>
                          </m:sub>
                        </m:sSub>
                      </m:e>
                    </m:d>
                    <m:r>
                      <a:rPr lang="en-US" altLang="ja-JP" sz="1800" b="0" i="0" smtClean="0">
                        <a:latin typeface="Cambria Math" panose="02040503050406030204" pitchFamily="18" charset="0"/>
                      </a:rPr>
                      <m:t>=</m:t>
                    </m:r>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sSup>
                              <m:sSupPr>
                                <m:ctrlPr>
                                  <a:rPr lang="en-US" altLang="ja-JP" sz="1800" i="1">
                                    <a:latin typeface="Cambria Math" panose="02040503050406030204" pitchFamily="18" charset="0"/>
                                  </a:rPr>
                                </m:ctrlPr>
                              </m:sSupPr>
                              <m:e>
                                <m:r>
                                  <m:rPr>
                                    <m:brk m:alnAt="23"/>
                                  </m:rPr>
                                  <a:rPr lang="en-US" altLang="ja-JP" sz="1800" i="1">
                                    <a:latin typeface="Cambria Math" panose="02040503050406030204" pitchFamily="18" charset="0"/>
                                  </a:rPr>
                                  <m:t>𝑡</m:t>
                                </m:r>
                              </m:e>
                              <m:sup>
                                <m:r>
                                  <a:rPr lang="en-US" altLang="ja-JP" sz="1800" i="1">
                                    <a:latin typeface="Cambria Math" panose="02040503050406030204" pitchFamily="18" charset="0"/>
                                  </a:rPr>
                                  <m:t>′</m:t>
                                </m:r>
                              </m:sup>
                            </m:sSup>
                            <m:r>
                              <m:rPr>
                                <m:brk m:alnAt="23"/>
                              </m:rPr>
                              <a:rPr lang="en-US" altLang="ja-JP" sz="1800" i="1">
                                <a:latin typeface="Cambria Math" panose="02040503050406030204" pitchFamily="18" charset="0"/>
                              </a:rPr>
                              <m:t>=</m:t>
                            </m:r>
                            <m:r>
                              <a:rPr lang="en-US" altLang="ja-JP" sz="1800" i="1">
                                <a:latin typeface="Cambria Math" panose="02040503050406030204" pitchFamily="18" charset="0"/>
                              </a:rPr>
                              <m:t>𝑡</m:t>
                            </m:r>
                          </m:sub>
                          <m:sup>
                            <m:r>
                              <a:rPr lang="en-US" altLang="ja-JP" sz="1800" i="1">
                                <a:latin typeface="Cambria Math" panose="02040503050406030204" pitchFamily="18" charset="0"/>
                              </a:rPr>
                              <m:t>𝐻</m:t>
                            </m:r>
                          </m:sup>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𝛾</m:t>
                                </m:r>
                              </m:e>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𝑡</m:t>
                                    </m:r>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r>
                                  <a:rPr lang="en-US" altLang="ja-JP" sz="1800" i="1">
                                    <a:latin typeface="Cambria Math" panose="02040503050406030204" pitchFamily="18" charset="0"/>
                                  </a:rPr>
                                  <m:t>𝑡</m:t>
                                </m:r>
                              </m:sup>
                            </m:sSup>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𝑡</m:t>
                                        </m:r>
                                      </m:e>
                                      <m:sup>
                                        <m:r>
                                          <a:rPr lang="en-US" altLang="ja-JP" sz="1800" i="1">
                                            <a:latin typeface="Cambria Math" panose="02040503050406030204" pitchFamily="18" charset="0"/>
                                          </a:rPr>
                                          <m:t>′</m:t>
                                        </m:r>
                                      </m:sup>
                                    </m:sSup>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𝑡</m:t>
                                        </m:r>
                                      </m:e>
                                      <m:sup>
                                        <m:r>
                                          <a:rPr lang="en-US" altLang="ja-JP" sz="1800" i="1">
                                            <a:latin typeface="Cambria Math" panose="02040503050406030204" pitchFamily="18" charset="0"/>
                                          </a:rPr>
                                          <m:t>′</m:t>
                                        </m:r>
                                      </m:sup>
                                    </m:sSup>
                                  </m:sub>
                                </m:sSub>
                              </m:e>
                            </m:d>
                          </m:e>
                        </m:nary>
                        <m:r>
                          <a:rPr lang="en-US" altLang="ja-JP" sz="1800" i="1">
                            <a:latin typeface="Cambria Math" panose="02040503050406030204" pitchFamily="18" charset="0"/>
                          </a:rPr>
                          <m:t>−</m:t>
                        </m:r>
                        <m:r>
                          <a:rPr lang="en-US" altLang="ja-JP" sz="1800" i="1">
                            <a:latin typeface="Cambria Math" panose="02040503050406030204" pitchFamily="18" charset="0"/>
                          </a:rPr>
                          <m:t>𝑏</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𝑡</m:t>
                                </m:r>
                              </m:sub>
                            </m:sSub>
                          </m:e>
                        </m:d>
                      </m:e>
                    </m:d>
                  </m:oMath>
                </a14:m>
                <a:endParaRPr kumimoji="1" lang="en-US" altLang="ja-JP" sz="1800" dirty="0"/>
              </a:p>
              <a:p>
                <a:pPr lvl="1"/>
                <a:endParaRPr kumimoji="1" lang="en-US" altLang="ja-JP" sz="18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m:t>
                          </m:r>
                        </m:e>
                        <m:sub>
                          <m:r>
                            <a:rPr lang="en-US" altLang="ja-JP" sz="2000" b="0" i="1" smtClean="0">
                              <a:latin typeface="Cambria Math" panose="02040503050406030204" pitchFamily="18" charset="0"/>
                            </a:rPr>
                            <m:t>𝜃</m:t>
                          </m:r>
                        </m:sub>
                      </m:sSub>
                      <m:r>
                        <a:rPr lang="en-US" altLang="ja-JP" sz="2000" b="0" i="1" smtClean="0">
                          <a:latin typeface="Cambria Math" panose="02040503050406030204" pitchFamily="18" charset="0"/>
                        </a:rPr>
                        <m:t>𝐽</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𝜃</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𝐸</m:t>
                          </m:r>
                        </m:e>
                        <m:sub>
                          <m:r>
                            <a:rPr lang="en-US" altLang="ja-JP" sz="2000" b="0" i="1" smtClean="0">
                              <a:latin typeface="Cambria Math" panose="02040503050406030204" pitchFamily="18" charset="0"/>
                            </a:rPr>
                            <m:t>𝜏</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𝛽</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𝜏</m:t>
                              </m:r>
                            </m:e>
                          </m:d>
                        </m:sub>
                      </m:sSub>
                      <m:d>
                        <m:dPr>
                          <m:begChr m:val="["/>
                          <m:endChr m:val="]"/>
                          <m:ctrlPr>
                            <a:rPr lang="en-US" altLang="ja-JP" sz="2000" b="0" i="1" smtClean="0">
                              <a:latin typeface="Cambria Math" panose="02040503050406030204" pitchFamily="18" charset="0"/>
                            </a:rPr>
                          </m:ctrlPr>
                        </m:dPr>
                        <m:e>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𝜃</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𝜏</m:t>
                                  </m:r>
                                </m:e>
                              </m:d>
                            </m:num>
                            <m:den>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𝛽</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𝜏</m:t>
                                  </m:r>
                                </m:e>
                              </m:d>
                            </m:den>
                          </m:f>
                          <m:nary>
                            <m:naryPr>
                              <m:chr m:val="∑"/>
                              <m:ctrlPr>
                                <a:rPr lang="en-US" altLang="ja-JP" sz="2000" b="0" i="1" smtClean="0">
                                  <a:latin typeface="Cambria Math" panose="02040503050406030204" pitchFamily="18" charset="0"/>
                                </a:rPr>
                              </m:ctrlPr>
                            </m:naryPr>
                            <m:sub>
                              <m:r>
                                <m:rPr>
                                  <m:brk m:alnAt="23"/>
                                </m:rP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𝐻</m:t>
                              </m:r>
                            </m:sup>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𝛾</m:t>
                                  </m:r>
                                </m:e>
                                <m:sup>
                                  <m:r>
                                    <a:rPr lang="en-US" altLang="ja-JP" sz="2000" b="0" i="1" smtClean="0">
                                      <a:latin typeface="Cambria Math" panose="02040503050406030204" pitchFamily="18" charset="0"/>
                                    </a:rPr>
                                    <m:t>𝑡</m:t>
                                  </m:r>
                                </m:sup>
                              </m:sSup>
                            </m:e>
                          </m:nary>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m:t>
                              </m:r>
                            </m:e>
                            <m:sub>
                              <m:r>
                                <a:rPr lang="en-US" altLang="ja-JP" sz="2000" b="0" i="1" smtClean="0">
                                  <a:latin typeface="Cambria Math" panose="02040503050406030204" pitchFamily="18" charset="0"/>
                                </a:rPr>
                                <m:t>𝜃</m:t>
                              </m:r>
                            </m:sub>
                          </m:sSub>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𝜃</m:t>
                                  </m:r>
                                </m:sub>
                              </m:sSub>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𝑡</m:t>
                                      </m:r>
                                    </m:sub>
                                  </m:sSub>
                                </m:e>
                              </m:d>
                            </m:e>
                          </m:func>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𝐴</m:t>
                              </m:r>
                            </m:e>
                          </m:acc>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𝑡</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𝑡</m:t>
                                  </m:r>
                                </m:sub>
                              </m:sSub>
                            </m:e>
                          </m:d>
                        </m:e>
                      </m:d>
                    </m:oMath>
                    <m:oMath xmlns:m="http://schemas.openxmlformats.org/officeDocument/2006/math">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𝐸</m:t>
                          </m:r>
                        </m:e>
                        <m:sub>
                          <m:r>
                            <a:rPr lang="en-US" altLang="ja-JP" sz="2000" i="1">
                              <a:latin typeface="Cambria Math" panose="02040503050406030204" pitchFamily="18" charset="0"/>
                            </a:rPr>
                            <m:t>𝜏</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𝜋</m:t>
                              </m:r>
                            </m:e>
                            <m:sub>
                              <m:r>
                                <a:rPr lang="en-US" altLang="ja-JP" sz="2000" i="1">
                                  <a:latin typeface="Cambria Math" panose="02040503050406030204" pitchFamily="18" charset="0"/>
                                </a:rPr>
                                <m:t>𝛽</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𝜏</m:t>
                              </m:r>
                            </m:e>
                          </m:d>
                        </m:sub>
                      </m:sSub>
                      <m:d>
                        <m:dPr>
                          <m:begChr m:val="["/>
                          <m:endChr m:val="]"/>
                          <m:ctrlPr>
                            <a:rPr lang="en-US" altLang="ja-JP" sz="2000" i="1">
                              <a:latin typeface="Cambria Math" panose="02040503050406030204" pitchFamily="18" charset="0"/>
                            </a:rPr>
                          </m:ctrlPr>
                        </m:dPr>
                        <m:e>
                          <m:d>
                            <m:dPr>
                              <m:ctrlPr>
                                <a:rPr lang="en-US" altLang="ja-JP" sz="2000" b="0" i="1" smtClean="0">
                                  <a:latin typeface="Cambria Math" panose="02040503050406030204" pitchFamily="18" charset="0"/>
                                </a:rPr>
                              </m:ctrlPr>
                            </m:dPr>
                            <m:e>
                              <m:nary>
                                <m:naryPr>
                                  <m:chr m:val="∏"/>
                                  <m:ctrlPr>
                                    <a:rPr lang="en-US" altLang="ja-JP" sz="2000" b="0" i="1" smtClean="0">
                                      <a:latin typeface="Cambria Math" panose="02040503050406030204" pitchFamily="18" charset="0"/>
                                    </a:rPr>
                                  </m:ctrlPr>
                                </m:naryPr>
                                <m:sub>
                                  <m:r>
                                    <m:rPr>
                                      <m:brk m:alnAt="23"/>
                                    </m:rP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𝐻</m:t>
                                  </m:r>
                                </m:sup>
                                <m:e>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𝜃</m:t>
                                          </m:r>
                                        </m:sub>
                                      </m:sSub>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𝑡</m:t>
                                              </m:r>
                                            </m:sub>
                                          </m:sSub>
                                        </m:e>
                                      </m:d>
                                    </m:num>
                                    <m:den>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𝜋</m:t>
                                          </m:r>
                                        </m:e>
                                        <m:sub>
                                          <m:r>
                                            <a:rPr lang="en-US" altLang="ja-JP" sz="2000" b="0" i="1" smtClean="0">
                                              <a:latin typeface="Cambria Math" panose="02040503050406030204" pitchFamily="18" charset="0"/>
                                            </a:rPr>
                                            <m:t>𝛽</m:t>
                                          </m:r>
                                        </m:sub>
                                      </m:sSub>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𝑡</m:t>
                                              </m:r>
                                            </m:sub>
                                          </m:sSub>
                                        </m:e>
                                      </m:d>
                                    </m:den>
                                  </m:f>
                                </m:e>
                              </m:nary>
                            </m:e>
                          </m:d>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𝑡</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𝛾</m:t>
                                  </m:r>
                                </m:e>
                                <m:sup>
                                  <m:r>
                                    <a:rPr lang="en-US" altLang="ja-JP" sz="2000" i="1">
                                      <a:latin typeface="Cambria Math" panose="02040503050406030204" pitchFamily="18" charset="0"/>
                                    </a:rPr>
                                    <m:t>𝑡</m:t>
                                  </m:r>
                                </m:sup>
                              </m:sSup>
                            </m:e>
                          </m:nary>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t>
                              </m:r>
                            </m:e>
                            <m:sub>
                              <m:r>
                                <a:rPr lang="en-US" altLang="ja-JP" sz="2000" i="1">
                                  <a:latin typeface="Cambria Math" panose="02040503050406030204" pitchFamily="18" charset="0"/>
                                </a:rPr>
                                <m:t>𝜃</m:t>
                              </m:r>
                            </m:sub>
                          </m:sSub>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log</m:t>
                              </m:r>
                            </m:fNa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𝜋</m:t>
                                  </m:r>
                                </m:e>
                                <m:sub>
                                  <m:r>
                                    <a:rPr lang="en-US" altLang="ja-JP" sz="2000" i="1">
                                      <a:latin typeface="Cambria Math" panose="02040503050406030204" pitchFamily="18" charset="0"/>
                                    </a:rPr>
                                    <m:t>𝜃</m:t>
                                  </m:r>
                                </m:sub>
                              </m:sSub>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𝑡</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𝑡</m:t>
                                      </m:r>
                                    </m:sub>
                                  </m:sSub>
                                </m:e>
                              </m:d>
                            </m:e>
                          </m:func>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𝐴</m:t>
                              </m:r>
                            </m:e>
                          </m:acc>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𝑠</m:t>
                                  </m:r>
                                </m:e>
                                <m:sub>
                                  <m:r>
                                    <a:rPr lang="en-US" altLang="ja-JP" sz="2000" i="1">
                                      <a:latin typeface="Cambria Math" panose="02040503050406030204" pitchFamily="18" charset="0"/>
                                    </a:rPr>
                                    <m:t>𝑡</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𝑡</m:t>
                                  </m:r>
                                </m:sub>
                              </m:sSub>
                            </m:e>
                          </m:d>
                        </m:e>
                      </m:d>
                    </m:oMath>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f>
                        <m:fPr>
                          <m:ctrlPr>
                            <a:rPr lang="en-US" altLang="ja-JP" sz="2000" b="0" i="1" smtClean="0">
                              <a:latin typeface="Cambria Math" panose="02040503050406030204" pitchFamily="18" charset="0"/>
                              <a:ea typeface="Cambria Math" panose="02040503050406030204" pitchFamily="18" charset="0"/>
                            </a:rPr>
                          </m:ctrlPr>
                        </m:fPr>
                        <m:num>
                          <m:r>
                            <a:rPr lang="en-US" altLang="ja-JP" sz="2000" b="0" i="1" smtClean="0">
                              <a:latin typeface="Cambria Math" panose="02040503050406030204" pitchFamily="18" charset="0"/>
                              <a:ea typeface="Cambria Math" panose="02040503050406030204" pitchFamily="18" charset="0"/>
                            </a:rPr>
                            <m:t>1</m:t>
                          </m:r>
                        </m:num>
                        <m:den>
                          <m:r>
                            <a:rPr lang="en-US" altLang="ja-JP" sz="2000" b="0" i="1" smtClean="0">
                              <a:latin typeface="Cambria Math" panose="02040503050406030204" pitchFamily="18" charset="0"/>
                              <a:ea typeface="Cambria Math" panose="02040503050406030204" pitchFamily="18" charset="0"/>
                            </a:rPr>
                            <m:t>𝑛</m:t>
                          </m:r>
                        </m:den>
                      </m:f>
                      <m:nary>
                        <m:naryPr>
                          <m:chr m:val="∑"/>
                          <m:ctrlPr>
                            <a:rPr lang="en-US" altLang="ja-JP" sz="2000" i="1" smtClean="0">
                              <a:latin typeface="Cambria Math" panose="02040503050406030204" pitchFamily="18" charset="0"/>
                              <a:ea typeface="Cambria Math" panose="02040503050406030204" pitchFamily="18" charset="0"/>
                            </a:rPr>
                          </m:ctrlPr>
                        </m:naryPr>
                        <m:sub>
                          <m:r>
                            <m:rPr>
                              <m:brk m:alnAt="23"/>
                            </m:rP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=1</m:t>
                          </m:r>
                        </m:sub>
                        <m:sup>
                          <m:r>
                            <a:rPr lang="en-US" altLang="ja-JP" sz="2000" b="0" i="1" smtClean="0">
                              <a:latin typeface="Cambria Math" panose="02040503050406030204" pitchFamily="18" charset="0"/>
                              <a:ea typeface="Cambria Math" panose="02040503050406030204" pitchFamily="18" charset="0"/>
                            </a:rPr>
                            <m:t>𝑛</m:t>
                          </m:r>
                        </m:sup>
                        <m:e>
                          <m:nary>
                            <m:naryPr>
                              <m:chr m:val="∏"/>
                              <m:ctrlPr>
                                <a:rPr lang="en-US" altLang="ja-JP" sz="2000" i="1">
                                  <a:latin typeface="Cambria Math" panose="02040503050406030204" pitchFamily="18" charset="0"/>
                                </a:rPr>
                              </m:ctrlPr>
                            </m:naryPr>
                            <m:sub>
                              <m:sSup>
                                <m:sSupPr>
                                  <m:ctrlPr>
                                    <a:rPr lang="en-US" altLang="ja-JP" sz="2000" b="0" i="1" smtClean="0">
                                      <a:latin typeface="Cambria Math" panose="02040503050406030204" pitchFamily="18" charset="0"/>
                                    </a:rPr>
                                  </m:ctrlPr>
                                </m:sSupPr>
                                <m:e>
                                  <m:r>
                                    <m:rPr>
                                      <m:brk m:alnAt="23"/>
                                    </m:rPr>
                                    <a:rPr lang="en-US" altLang="ja-JP" sz="2000" i="1">
                                      <a:latin typeface="Cambria Math" panose="02040503050406030204" pitchFamily="18" charset="0"/>
                                    </a:rPr>
                                    <m:t>𝑡</m:t>
                                  </m:r>
                                </m:e>
                                <m:sup>
                                  <m:r>
                                    <a:rPr lang="en-US" altLang="ja-JP" sz="2000" b="0" i="1" smtClean="0">
                                      <a:latin typeface="Cambria Math" panose="02040503050406030204" pitchFamily="18" charset="0"/>
                                    </a:rPr>
                                    <m:t>′</m:t>
                                  </m:r>
                                </m:sup>
                              </m:sSup>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𝜋</m:t>
                                      </m:r>
                                    </m:e>
                                    <m:sub>
                                      <m:r>
                                        <a:rPr lang="en-US" altLang="ja-JP" sz="2000" i="1">
                                          <a:latin typeface="Cambria Math" panose="02040503050406030204" pitchFamily="18" charset="0"/>
                                        </a:rPr>
                                        <m:t>𝜃</m:t>
                                      </m:r>
                                    </m:sub>
                                  </m:sSub>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i="1">
                                                  <a:latin typeface="Cambria Math" panose="02040503050406030204" pitchFamily="18" charset="0"/>
                                                </a:rPr>
                                                <m:t>′</m:t>
                                              </m:r>
                                            </m:sup>
                                          </m:sSup>
                                        </m:sub>
                                        <m:sup>
                                          <m:r>
                                            <a:rPr lang="en-US" altLang="ja-JP" sz="2000" i="1">
                                              <a:latin typeface="Cambria Math" panose="02040503050406030204" pitchFamily="18" charset="0"/>
                                            </a:rPr>
                                            <m:t>𝑖</m:t>
                                          </m:r>
                                        </m:sup>
                                      </m:sSubSup>
                                      <m:r>
                                        <a:rPr lang="en-US" altLang="ja-JP" sz="2000" i="1">
                                          <a:latin typeface="Cambria Math" panose="02040503050406030204" pitchFamily="18" charset="0"/>
                                        </a:rPr>
                                        <m:t>|</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𝑠</m:t>
                                          </m:r>
                                        </m:e>
                                        <m:sub>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i="1">
                                                  <a:latin typeface="Cambria Math" panose="02040503050406030204" pitchFamily="18" charset="0"/>
                                                </a:rPr>
                                                <m:t>′</m:t>
                                              </m:r>
                                            </m:sup>
                                          </m:sSup>
                                          <m:r>
                                            <a:rPr lang="en-US" altLang="ja-JP" sz="2000" i="1">
                                              <a:latin typeface="Cambria Math" panose="02040503050406030204" pitchFamily="18" charset="0"/>
                                            </a:rPr>
                                            <m:t> </m:t>
                                          </m:r>
                                        </m:sub>
                                        <m:sup>
                                          <m:r>
                                            <a:rPr lang="en-US" altLang="ja-JP" sz="2000" i="1">
                                              <a:latin typeface="Cambria Math" panose="02040503050406030204" pitchFamily="18" charset="0"/>
                                            </a:rPr>
                                            <m:t>𝑖</m:t>
                                          </m:r>
                                        </m:sup>
                                      </m:sSubSup>
                                    </m:e>
                                  </m:d>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𝜋</m:t>
                                      </m:r>
                                    </m:e>
                                    <m:sub>
                                      <m:r>
                                        <a:rPr lang="en-US" altLang="ja-JP" sz="2000" i="1">
                                          <a:latin typeface="Cambria Math" panose="02040503050406030204" pitchFamily="18" charset="0"/>
                                        </a:rPr>
                                        <m:t>𝛽</m:t>
                                      </m:r>
                                    </m:sub>
                                  </m:sSub>
                                  <m:d>
                                    <m:dPr>
                                      <m:ctrlPr>
                                        <a:rPr lang="en-US" altLang="ja-JP" sz="2000" i="1">
                                          <a:latin typeface="Cambria Math" panose="02040503050406030204" pitchFamily="18" charset="0"/>
                                        </a:rPr>
                                      </m:ctrlPr>
                                    </m:dPr>
                                    <m:e>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𝑎</m:t>
                                          </m:r>
                                        </m:e>
                                        <m:sub>
                                          <m:sSup>
                                            <m:sSupPr>
                                              <m:ctrlPr>
                                                <a:rPr lang="en-US" altLang="ja-JP" sz="2000" b="0" i="1" smtClean="0">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b="0" i="1" smtClean="0">
                                                  <a:latin typeface="Cambria Math" panose="02040503050406030204" pitchFamily="18" charset="0"/>
                                                </a:rPr>
                                                <m:t>′</m:t>
                                              </m:r>
                                            </m:sup>
                                          </m:sSup>
                                        </m:sub>
                                        <m:sup>
                                          <m:r>
                                            <a:rPr lang="en-US" altLang="ja-JP" sz="2000" b="0" i="1" smtClean="0">
                                              <a:latin typeface="Cambria Math" panose="02040503050406030204" pitchFamily="18" charset="0"/>
                                            </a:rPr>
                                            <m:t>𝑖</m:t>
                                          </m:r>
                                        </m:sup>
                                      </m:sSubSup>
                                      <m:r>
                                        <a:rPr lang="en-US" altLang="ja-JP" sz="2000" i="1">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𝑠</m:t>
                                          </m:r>
                                        </m:e>
                                        <m:sub>
                                          <m:sSup>
                                            <m:sSupPr>
                                              <m:ctrlPr>
                                                <a:rPr lang="en-US" altLang="ja-JP" sz="2000" b="0" i="1" smtClean="0">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 </m:t>
                                          </m:r>
                                        </m:sub>
                                        <m:sup>
                                          <m:r>
                                            <a:rPr lang="en-US" altLang="ja-JP" sz="2000" b="0" i="1" smtClean="0">
                                              <a:latin typeface="Cambria Math" panose="02040503050406030204" pitchFamily="18" charset="0"/>
                                            </a:rPr>
                                            <m:t>𝑖</m:t>
                                          </m:r>
                                        </m:sup>
                                      </m:sSubSup>
                                    </m:e>
                                  </m:d>
                                </m:den>
                              </m:f>
                            </m:e>
                          </m:nary>
                        </m:e>
                      </m:nary>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𝑡</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𝛾</m:t>
                              </m:r>
                            </m:e>
                            <m:sup>
                              <m:r>
                                <a:rPr lang="en-US" altLang="ja-JP" sz="2000" i="1">
                                  <a:latin typeface="Cambria Math" panose="02040503050406030204" pitchFamily="18" charset="0"/>
                                </a:rPr>
                                <m:t>𝑡</m:t>
                              </m:r>
                            </m:sup>
                          </m:sSup>
                        </m:e>
                      </m:nary>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t>
                          </m:r>
                        </m:e>
                        <m:sub>
                          <m:r>
                            <a:rPr lang="en-US" altLang="ja-JP" sz="2000" i="1">
                              <a:latin typeface="Cambria Math" panose="02040503050406030204" pitchFamily="18" charset="0"/>
                            </a:rPr>
                            <m:t>𝜃</m:t>
                          </m:r>
                        </m:sub>
                      </m:sSub>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log</m:t>
                          </m:r>
                        </m:fNa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𝜋</m:t>
                              </m:r>
                            </m:e>
                            <m:sub>
                              <m:r>
                                <a:rPr lang="en-US" altLang="ja-JP" sz="2000" i="1">
                                  <a:latin typeface="Cambria Math" panose="02040503050406030204" pitchFamily="18" charset="0"/>
                                </a:rPr>
                                <m:t>𝜃</m:t>
                              </m:r>
                            </m:sub>
                          </m:sSub>
                          <m:d>
                            <m:dPr>
                              <m:ctrlPr>
                                <a:rPr lang="en-US" altLang="ja-JP" sz="2000" i="1">
                                  <a:latin typeface="Cambria Math" panose="02040503050406030204" pitchFamily="18" charset="0"/>
                                </a:rPr>
                              </m:ctrlPr>
                            </m:dPr>
                            <m:e>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𝑡</m:t>
                                  </m:r>
                                </m:sub>
                                <m:sup>
                                  <m:r>
                                    <a:rPr lang="en-US" altLang="ja-JP" sz="2000" b="0" i="1" smtClean="0">
                                      <a:latin typeface="Cambria Math" panose="02040503050406030204" pitchFamily="18" charset="0"/>
                                    </a:rPr>
                                    <m:t>𝑖</m:t>
                                  </m:r>
                                </m:sup>
                              </m:sSubSup>
                              <m:r>
                                <a:rPr lang="en-US" altLang="ja-JP" sz="2000" i="1">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𝑠</m:t>
                                  </m:r>
                                </m:e>
                                <m:sub>
                                  <m:r>
                                    <a:rPr lang="en-US" altLang="ja-JP" sz="2000" i="1">
                                      <a:latin typeface="Cambria Math" panose="02040503050406030204" pitchFamily="18" charset="0"/>
                                    </a:rPr>
                                    <m:t>𝑡</m:t>
                                  </m:r>
                                </m:sub>
                                <m:sup>
                                  <m:r>
                                    <a:rPr lang="en-US" altLang="ja-JP" sz="2000" b="0" i="1" smtClean="0">
                                      <a:latin typeface="Cambria Math" panose="02040503050406030204" pitchFamily="18" charset="0"/>
                                    </a:rPr>
                                    <m:t>𝑖</m:t>
                                  </m:r>
                                </m:sup>
                              </m:sSubSup>
                            </m:e>
                          </m:d>
                        </m:e>
                      </m:func>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𝐴</m:t>
                          </m:r>
                        </m:e>
                      </m:acc>
                      <m:d>
                        <m:dPr>
                          <m:ctrlPr>
                            <a:rPr lang="en-US" altLang="ja-JP" sz="2000" i="1">
                              <a:latin typeface="Cambria Math" panose="02040503050406030204" pitchFamily="18" charset="0"/>
                            </a:rPr>
                          </m:ctrlPr>
                        </m:dPr>
                        <m:e>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𝑠</m:t>
                              </m:r>
                            </m:e>
                            <m:sub>
                              <m:r>
                                <a:rPr lang="en-US" altLang="ja-JP" sz="2000" i="1">
                                  <a:latin typeface="Cambria Math" panose="02040503050406030204" pitchFamily="18" charset="0"/>
                                </a:rPr>
                                <m:t>𝑡</m:t>
                              </m:r>
                            </m:sub>
                            <m:sup>
                              <m:r>
                                <a:rPr lang="en-US" altLang="ja-JP" sz="2000" b="0" i="1" smtClean="0">
                                  <a:latin typeface="Cambria Math" panose="02040503050406030204" pitchFamily="18" charset="0"/>
                                </a:rPr>
                                <m:t>𝑖</m:t>
                              </m:r>
                            </m:sup>
                          </m:sSubSup>
                          <m:r>
                            <a:rPr lang="en-US" altLang="ja-JP" sz="2000" i="1">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𝑡</m:t>
                              </m:r>
                            </m:sub>
                            <m:sup>
                              <m:r>
                                <a:rPr lang="en-US" altLang="ja-JP" sz="2000" b="0" i="1" smtClean="0">
                                  <a:latin typeface="Cambria Math" panose="02040503050406030204" pitchFamily="18" charset="0"/>
                                </a:rPr>
                                <m:t>𝑖</m:t>
                              </m:r>
                            </m:sup>
                          </m:sSubSup>
                        </m:e>
                      </m:d>
                    </m:oMath>
                  </m:oMathPara>
                </a14:m>
                <a:br>
                  <a:rPr lang="en-US" altLang="ja-JP" sz="2000" dirty="0"/>
                </a:br>
                <a:endParaRPr kumimoji="1" lang="ja-JP" altLang="en-US" sz="2000" dirty="0"/>
              </a:p>
            </p:txBody>
          </p:sp>
        </mc:Choice>
        <mc:Fallback xmlns="">
          <p:sp>
            <p:nvSpPr>
              <p:cNvPr id="3" name="コンテンツ プレースホルダー 2">
                <a:extLst>
                  <a:ext uri="{FF2B5EF4-FFF2-40B4-BE49-F238E27FC236}">
                    <a16:creationId xmlns:a16="http://schemas.microsoft.com/office/drawing/2014/main" id="{1505C5FF-6649-33C5-E9DB-67093A53DF30}"/>
                  </a:ext>
                </a:extLst>
              </p:cNvPr>
              <p:cNvSpPr>
                <a:spLocks noGrp="1" noRot="1" noChangeAspect="1" noMove="1" noResize="1" noEditPoints="1" noAdjustHandles="1" noChangeArrowheads="1" noChangeShapeType="1" noTextEdit="1"/>
              </p:cNvSpPr>
              <p:nvPr>
                <p:ph idx="1"/>
              </p:nvPr>
            </p:nvSpPr>
            <p:spPr>
              <a:blipFill>
                <a:blip r:embed="rId2"/>
                <a:stretch>
                  <a:fillRect l="-1391" t="-26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12539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1270</TotalTime>
  <Words>907</Words>
  <Application>Microsoft Office PowerPoint</Application>
  <PresentationFormat>画面に合わせる (4:3)</PresentationFormat>
  <Paragraphs>80</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Arial</vt:lpstr>
      <vt:lpstr>Calibri</vt:lpstr>
      <vt:lpstr>Calibri Light</vt:lpstr>
      <vt:lpstr>Cambria Math</vt:lpstr>
      <vt:lpstr>Office テーマ</vt:lpstr>
      <vt:lpstr>オフライン強化学習</vt:lpstr>
      <vt:lpstr>目次</vt:lpstr>
      <vt:lpstr>1. オフライン強化学習とは</vt:lpstr>
      <vt:lpstr>1. オフライン強化学習とは</vt:lpstr>
      <vt:lpstr>1. オフライン強化学習とは</vt:lpstr>
      <vt:lpstr>1. オフライン強化学習とは</vt:lpstr>
      <vt:lpstr>2. Importance Samplingを用いたオフライン強化学習法</vt:lpstr>
      <vt:lpstr>2. Importance Samplingを用いたオフライン強化学習法</vt:lpstr>
      <vt:lpstr>2. Importance Samplingを用いたオフライン強化学習法</vt:lpstr>
      <vt:lpstr>2. Importance Samplingを用いたオフライン強化学習法</vt:lpstr>
      <vt:lpstr>3.分布変化を制限するオフライン強化学習</vt:lpstr>
      <vt:lpstr>3.分布変化を制限するオフライン強化学習</vt:lpstr>
      <vt:lpstr>3.分布変化を制限するオフライン強化学習</vt:lpstr>
      <vt:lpstr>3.分布変化を制限するオフライン強化学習</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竹内 裕貴</dc:creator>
  <cp:lastModifiedBy>竹内 裕貴</cp:lastModifiedBy>
  <cp:revision>29</cp:revision>
  <dcterms:created xsi:type="dcterms:W3CDTF">2023-03-25T10:17:30Z</dcterms:created>
  <dcterms:modified xsi:type="dcterms:W3CDTF">2023-03-26T12:03:20Z</dcterms:modified>
</cp:coreProperties>
</file>