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78" r:id="rId5"/>
    <p:sldId id="279" r:id="rId6"/>
    <p:sldId id="280" r:id="rId7"/>
    <p:sldId id="281" r:id="rId8"/>
    <p:sldId id="296" r:id="rId9"/>
    <p:sldId id="284" r:id="rId10"/>
    <p:sldId id="285" r:id="rId11"/>
    <p:sldId id="283" r:id="rId12"/>
    <p:sldId id="287" r:id="rId13"/>
    <p:sldId id="288" r:id="rId14"/>
    <p:sldId id="289" r:id="rId15"/>
    <p:sldId id="290" r:id="rId16"/>
    <p:sldId id="268" r:id="rId17"/>
    <p:sldId id="269" r:id="rId18"/>
    <p:sldId id="27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2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1B82-9A41-4B0F-BE61-13A98382E50E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M.Sc. Thesis Proposal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b</a:t>
            </a:r>
            <a:r>
              <a:rPr lang="en-US" sz="2000" dirty="0" smtClean="0"/>
              <a:t>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Student ID: </a:t>
            </a:r>
            <a:r>
              <a:rPr lang="en-US" sz="2400" dirty="0" smtClean="0"/>
              <a:t>1014052013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600" dirty="0" smtClean="0"/>
              <a:t>A. B. M. Alim Al Islam, Assistant </a:t>
            </a:r>
            <a:r>
              <a:rPr lang="en-US" sz="2600" dirty="0" smtClean="0"/>
              <a:t>Professor</a:t>
            </a:r>
            <a:r>
              <a:rPr lang="es-ES" sz="2600" dirty="0" smtClean="0"/>
              <a:t>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Dept. of CSE, BUET.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</a:p>
          <a:p>
            <a:pPr lvl="1"/>
            <a:r>
              <a:rPr lang="en-US" dirty="0" smtClean="0"/>
              <a:t>enhances transmission reliability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7510" r="15564"/>
          <a:stretch>
            <a:fillRect/>
          </a:stretch>
        </p:blipFill>
        <p:spPr>
          <a:xfrm>
            <a:off x="2743200" y="2743200"/>
            <a:ext cx="3657600" cy="409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</a:p>
          <a:p>
            <a:pPr lvl="1"/>
            <a:r>
              <a:rPr lang="en-US" dirty="0" smtClean="0"/>
              <a:t>enables heterogeneous wireless access</a:t>
            </a:r>
            <a:endParaRPr lang="en-US" dirty="0"/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4397" r="15564"/>
          <a:stretch>
            <a:fillRect/>
          </a:stretch>
        </p:blipFill>
        <p:spPr>
          <a:xfrm>
            <a:off x="2650692" y="2743200"/>
            <a:ext cx="3842616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/>
          <a:srcRect t="12000" b="16000"/>
          <a:stretch>
            <a:fillRect/>
          </a:stretch>
        </p:blipFill>
        <p:spPr>
          <a:xfrm>
            <a:off x="628650" y="2209800"/>
            <a:ext cx="7886700" cy="425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667000"/>
            <a:ext cx="4730503" cy="3893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</a:p>
          <a:p>
            <a:pPr lvl="1"/>
            <a:r>
              <a:rPr lang="en-US" dirty="0" smtClean="0"/>
              <a:t>at the benefit of delay improvement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765036"/>
            <a:ext cx="4730503" cy="3697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this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 approach to improve throughput</a:t>
            </a:r>
          </a:p>
          <a:p>
            <a:pPr lvl="1"/>
            <a:r>
              <a:rPr lang="en-US" dirty="0" smtClean="0"/>
              <a:t>Feedback-based multi-radio exploitation approach</a:t>
            </a:r>
          </a:p>
          <a:p>
            <a:endParaRPr lang="en-US" dirty="0"/>
          </a:p>
        </p:txBody>
      </p:sp>
      <p:pic>
        <p:nvPicPr>
          <p:cNvPr id="15" name="Picture 14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95600"/>
            <a:ext cx="4572000" cy="3429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2133600" y="35052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2630472"/>
            <a:ext cx="2438400" cy="151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entagon 18"/>
          <p:cNvSpPr/>
          <p:nvPr/>
        </p:nvSpPr>
        <p:spPr>
          <a:xfrm>
            <a:off x="533400" y="4114800"/>
            <a:ext cx="1828800" cy="9144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5503723" y="3432457"/>
            <a:ext cx="893620" cy="47106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6252" y="2521525"/>
            <a:ext cx="256667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 rot="5400000">
            <a:off x="2209800" y="4953000"/>
            <a:ext cx="9906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83125" y="5105400"/>
            <a:ext cx="2508340" cy="186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5562600" y="495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8262" y="5063840"/>
            <a:ext cx="2851768" cy="194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Pentagon 32"/>
          <p:cNvSpPr/>
          <p:nvPr/>
        </p:nvSpPr>
        <p:spPr>
          <a:xfrm flipH="1">
            <a:off x="6456220" y="4094020"/>
            <a:ext cx="2590800" cy="96289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Feedback-based </a:t>
            </a:r>
            <a:r>
              <a:rPr lang="en-US" sz="1700" dirty="0" smtClean="0">
                <a:solidFill>
                  <a:schemeClr val="tx1"/>
                </a:solidFill>
              </a:rPr>
              <a:t>multi-radio </a:t>
            </a:r>
            <a:r>
              <a:rPr lang="en-US" sz="1700" dirty="0" smtClean="0">
                <a:solidFill>
                  <a:schemeClr val="tx1"/>
                </a:solidFill>
              </a:rPr>
              <a:t>exploitation approach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9" grpId="0" uiExpand="1" build="allAtOnce" animBg="1"/>
      <p:bldP spid="33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 of our proposed approach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701645" y="2320645"/>
            <a:ext cx="3048000" cy="4405745"/>
            <a:chOff x="2770920" y="242455"/>
            <a:chExt cx="3048000" cy="6463145"/>
          </a:xfrm>
        </p:grpSpPr>
        <p:grpSp>
          <p:nvGrpSpPr>
            <p:cNvPr id="93" name="Group 3"/>
            <p:cNvGrpSpPr/>
            <p:nvPr/>
          </p:nvGrpSpPr>
          <p:grpSpPr>
            <a:xfrm>
              <a:off x="2770920" y="242455"/>
              <a:ext cx="3048000" cy="1828800"/>
              <a:chOff x="2770920" y="242455"/>
              <a:chExt cx="3048000" cy="1828800"/>
            </a:xfrm>
          </p:grpSpPr>
          <p:sp>
            <p:nvSpPr>
              <p:cNvPr id="117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8" name="Picture 11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9" name="Picture 118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0" name="Picture 11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1" name="Picture 12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2" name="Picture 12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3" name="Picture 12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4" name="Picture 1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5" name="Picture 1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6" name="Picture 12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4" name="Group 14"/>
            <p:cNvGrpSpPr/>
            <p:nvPr/>
          </p:nvGrpSpPr>
          <p:grpSpPr>
            <a:xfrm>
              <a:off x="2770920" y="2410690"/>
              <a:ext cx="3048000" cy="1828800"/>
              <a:chOff x="2770920" y="2410690"/>
              <a:chExt cx="3048000" cy="1828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0" name="Picture 10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1" name="Picture 11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2" name="Picture 11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3" name="Picture 11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4" name="Picture 11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5" name="Picture 11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6" name="Picture 11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5" name="Group 23"/>
            <p:cNvGrpSpPr/>
            <p:nvPr/>
          </p:nvGrpSpPr>
          <p:grpSpPr>
            <a:xfrm>
              <a:off x="2770920" y="4537365"/>
              <a:ext cx="3048000" cy="1828800"/>
              <a:chOff x="2770920" y="4537365"/>
              <a:chExt cx="3048000" cy="1828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770920" y="453736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Picture 9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12480" y="506385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1" name="Picture 10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46135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2" name="Picture 10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560416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3" name="Picture 10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4" name="Picture 10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0390" y="50707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5" name="Picture 10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6" name="Picture 10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56422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7" name="Picture 10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32030" y="52231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8" name="Picture 107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15360" y="4620490"/>
                <a:ext cx="762000" cy="571500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255820" y="195577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76600" y="412136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76600" y="63362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Topology3</a:t>
              </a:r>
              <a:endParaRPr lang="en-US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166250" y="3664525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 of o</a:t>
            </a:r>
            <a:r>
              <a:rPr lang="en-US" dirty="0" smtClean="0">
                <a:solidFill>
                  <a:schemeClr val="tx1"/>
                </a:solidFill>
              </a:rPr>
              <a:t>ur </a:t>
            </a:r>
            <a:r>
              <a:rPr lang="en-US" dirty="0" smtClean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3"/>
            <a:endCxn id="117" idx="1"/>
          </p:cNvCxnSpPr>
          <p:nvPr/>
        </p:nvCxnSpPr>
        <p:spPr>
          <a:xfrm flipV="1">
            <a:off x="2071250" y="2943966"/>
            <a:ext cx="630395" cy="14825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3"/>
            <a:endCxn id="109" idx="1"/>
          </p:cNvCxnSpPr>
          <p:nvPr/>
        </p:nvCxnSpPr>
        <p:spPr>
          <a:xfrm flipV="1">
            <a:off x="2071250" y="4421991"/>
            <a:ext cx="630395" cy="45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7" idx="3"/>
            <a:endCxn id="100" idx="1"/>
          </p:cNvCxnSpPr>
          <p:nvPr/>
        </p:nvCxnSpPr>
        <p:spPr>
          <a:xfrm>
            <a:off x="2071250" y="4426525"/>
            <a:ext cx="671955" cy="1388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1408" y="2057400"/>
            <a:ext cx="3376392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7290" y="3886200"/>
            <a:ext cx="3429000" cy="2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" name="Picture 144" descr="ns3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5791200"/>
            <a:ext cx="2209800" cy="1263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2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Performance comparison of our proposed approach with that of other existing approaches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84443" y="3733800"/>
            <a:ext cx="3048000" cy="1828800"/>
            <a:chOff x="2445325" y="2286000"/>
            <a:chExt cx="3048000" cy="1828800"/>
          </a:xfrm>
        </p:grpSpPr>
        <p:sp>
          <p:nvSpPr>
            <p:cNvPr id="57" name="Rectangle 56"/>
            <p:cNvSpPr/>
            <p:nvPr/>
          </p:nvSpPr>
          <p:spPr>
            <a:xfrm>
              <a:off x="2445325" y="2286000"/>
              <a:ext cx="3048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57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7725" y="2438400"/>
              <a:ext cx="812800" cy="609600"/>
            </a:xfrm>
            <a:prstGeom prst="rect">
              <a:avLst/>
            </a:prstGeom>
          </p:spPr>
        </p:pic>
        <p:pic>
          <p:nvPicPr>
            <p:cNvPr id="59" name="Picture 58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925" y="2362200"/>
              <a:ext cx="762000" cy="571500"/>
            </a:xfrm>
            <a:prstGeom prst="rect">
              <a:avLst/>
            </a:prstGeom>
          </p:spPr>
        </p:pic>
        <p:pic>
          <p:nvPicPr>
            <p:cNvPr id="60" name="Picture 59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925" y="3352800"/>
              <a:ext cx="812800" cy="609600"/>
            </a:xfrm>
            <a:prstGeom prst="rect">
              <a:avLst/>
            </a:prstGeom>
          </p:spPr>
        </p:pic>
        <p:pic>
          <p:nvPicPr>
            <p:cNvPr id="61" name="Picture 60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925" y="2362200"/>
              <a:ext cx="812800" cy="609600"/>
            </a:xfrm>
            <a:prstGeom prst="rect">
              <a:avLst/>
            </a:prstGeom>
          </p:spPr>
        </p:pic>
        <p:pic>
          <p:nvPicPr>
            <p:cNvPr id="62" name="Picture 61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125" y="3467100"/>
              <a:ext cx="762000" cy="571500"/>
            </a:xfrm>
            <a:prstGeom prst="rect">
              <a:avLst/>
            </a:prstGeom>
          </p:spPr>
        </p:pic>
        <p:pic>
          <p:nvPicPr>
            <p:cNvPr id="63" name="Picture 62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925" y="2819400"/>
              <a:ext cx="762000" cy="571500"/>
            </a:xfrm>
            <a:prstGeom prst="rect">
              <a:avLst/>
            </a:prstGeom>
          </p:spPr>
        </p:pic>
        <p:pic>
          <p:nvPicPr>
            <p:cNvPr id="64" name="Picture 63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525" y="3467100"/>
              <a:ext cx="762000" cy="571500"/>
            </a:xfrm>
            <a:prstGeom prst="rect">
              <a:avLst/>
            </a:prstGeom>
          </p:spPr>
        </p:pic>
        <p:pic>
          <p:nvPicPr>
            <p:cNvPr id="65" name="Picture 64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125" y="3390900"/>
              <a:ext cx="762000" cy="571500"/>
            </a:xfrm>
            <a:prstGeom prst="rect">
              <a:avLst/>
            </a:prstGeom>
          </p:spPr>
        </p:pic>
        <p:pic>
          <p:nvPicPr>
            <p:cNvPr id="66" name="Picture 65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25" y="2895600"/>
              <a:ext cx="812800" cy="609600"/>
            </a:xfrm>
            <a:prstGeom prst="rect">
              <a:avLst/>
            </a:prstGeom>
          </p:spPr>
        </p:pic>
      </p:grpSp>
      <p:sp>
        <p:nvSpPr>
          <p:cNvPr id="67" name="Rounded Rectangle 66"/>
          <p:cNvSpPr/>
          <p:nvPr/>
        </p:nvSpPr>
        <p:spPr>
          <a:xfrm>
            <a:off x="263803" y="31242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3803" y="48006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 smtClean="0">
                <a:solidFill>
                  <a:schemeClr val="tx1"/>
                </a:solidFill>
              </a:rPr>
              <a:t>approaches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703486"/>
            <a:ext cx="3268520" cy="207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626056"/>
            <a:ext cx="328988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Arrow Connector 70"/>
          <p:cNvCxnSpPr>
            <a:stCxn id="67" idx="3"/>
            <a:endCxn id="57" idx="1"/>
          </p:cNvCxnSpPr>
          <p:nvPr/>
        </p:nvCxnSpPr>
        <p:spPr>
          <a:xfrm>
            <a:off x="2168803" y="3886200"/>
            <a:ext cx="415640" cy="762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  <a:endCxn id="57" idx="1"/>
          </p:cNvCxnSpPr>
          <p:nvPr/>
        </p:nvCxnSpPr>
        <p:spPr>
          <a:xfrm flipV="1">
            <a:off x="2168803" y="4648200"/>
            <a:ext cx="41564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7" grpId="0" build="allAtOnce" animBg="1"/>
      <p:bldP spid="6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assignment with intra-user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/>
          <a:srcRect l="2381" t="11905" r="3439" b="17548"/>
          <a:stretch>
            <a:fillRect/>
          </a:stretch>
        </p:blipFill>
        <p:spPr>
          <a:xfrm>
            <a:off x="1248918" y="2667000"/>
            <a:ext cx="6646164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</a:t>
            </a:r>
            <a:endParaRPr lang="en-US" dirty="0"/>
          </a:p>
        </p:txBody>
      </p:sp>
      <p:pic>
        <p:nvPicPr>
          <p:cNvPr id="4" name="Picture 3" descr="SpectrumUnderuti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912"/>
            <a:ext cx="9144000" cy="3907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access based on radio and channel statistics</a:t>
            </a:r>
          </a:p>
          <a:p>
            <a:pPr lvl="1"/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rcRect l="3439" t="27425" b="34480"/>
          <a:stretch>
            <a:fillRect/>
          </a:stretch>
        </p:blipFill>
        <p:spPr>
          <a:xfrm>
            <a:off x="3886200" y="3131638"/>
            <a:ext cx="2286000" cy="676405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2" cstate="print"/>
          <a:srcRect l="3439" t="27425" b="34480"/>
          <a:stretch>
            <a:fillRect/>
          </a:stretch>
        </p:blipFill>
        <p:spPr>
          <a:xfrm>
            <a:off x="3886200" y="4047995"/>
            <a:ext cx="2286000" cy="676405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3" cstate="print"/>
          <a:srcRect l="23545" t="11905" r="23545"/>
          <a:stretch>
            <a:fillRect/>
          </a:stretch>
        </p:blipFill>
        <p:spPr>
          <a:xfrm>
            <a:off x="3032210" y="3124200"/>
            <a:ext cx="549190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3" cstate="print"/>
          <a:srcRect l="23545" t="11905" r="23545"/>
          <a:stretch>
            <a:fillRect/>
          </a:stretch>
        </p:blipFill>
        <p:spPr>
          <a:xfrm>
            <a:off x="3048000" y="4044288"/>
            <a:ext cx="54919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3467100"/>
            <a:ext cx="59381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4000500"/>
            <a:ext cx="609600" cy="386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5" idx="1"/>
          </p:cNvCxnSpPr>
          <p:nvPr/>
        </p:nvCxnSpPr>
        <p:spPr>
          <a:xfrm>
            <a:off x="3581400" y="3467100"/>
            <a:ext cx="304800" cy="2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6" idx="1"/>
          </p:cNvCxnSpPr>
          <p:nvPr/>
        </p:nvCxnSpPr>
        <p:spPr>
          <a:xfrm flipV="1">
            <a:off x="3597190" y="4386198"/>
            <a:ext cx="289010" cy="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3469841"/>
            <a:ext cx="533400" cy="5306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4000500"/>
            <a:ext cx="533400" cy="3856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876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5624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995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986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6367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5027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5303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393950" y="5303838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5303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5667375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5667375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5667375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5667375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6038850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6038850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6038850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6038850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5638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6010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5000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6381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5041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5318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07300" y="5318126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5681663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5681663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5681663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6053138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6053138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6053138"/>
            <a:ext cx="22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analysis of the proposed approach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01645" y="2819091"/>
            <a:ext cx="3048000" cy="2895909"/>
            <a:chOff x="2701645" y="2320645"/>
            <a:chExt cx="3048000" cy="2895909"/>
          </a:xfrm>
        </p:grpSpPr>
        <p:grpSp>
          <p:nvGrpSpPr>
            <p:cNvPr id="5" name="Group 3"/>
            <p:cNvGrpSpPr/>
            <p:nvPr/>
          </p:nvGrpSpPr>
          <p:grpSpPr>
            <a:xfrm>
              <a:off x="2701645" y="2320645"/>
              <a:ext cx="3048000" cy="1246642"/>
              <a:chOff x="2770920" y="242455"/>
              <a:chExt cx="3048000" cy="1828800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Picture 2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1" name="Picture 3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2" name="Picture 3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3" name="Picture 3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4" name="Picture 3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5" name="Picture 3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6" name="Picture 3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7" name="Picture 3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8" name="Picture 3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6" name="Group 14"/>
            <p:cNvGrpSpPr/>
            <p:nvPr/>
          </p:nvGrpSpPr>
          <p:grpSpPr>
            <a:xfrm>
              <a:off x="2701645" y="3798670"/>
              <a:ext cx="3048000" cy="1246642"/>
              <a:chOff x="2770920" y="2410690"/>
              <a:chExt cx="30480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2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3" name="Picture 2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4" name="Picture 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5" name="Picture 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6" name="Picture 2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7" name="Picture 2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8" name="Picture 2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86545" y="3488567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7325" y="4964791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66250" y="2881952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ur </a:t>
            </a:r>
            <a:r>
              <a:rPr lang="en-US" dirty="0" smtClean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29" idx="1"/>
          </p:cNvCxnSpPr>
          <p:nvPr/>
        </p:nvCxnSpPr>
        <p:spPr>
          <a:xfrm>
            <a:off x="2071250" y="3421612"/>
            <a:ext cx="630395" cy="208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21" idx="1"/>
          </p:cNvCxnSpPr>
          <p:nvPr/>
        </p:nvCxnSpPr>
        <p:spPr>
          <a:xfrm>
            <a:off x="2071250" y="3421612"/>
            <a:ext cx="630395" cy="14988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" y="5500048"/>
            <a:ext cx="2209800" cy="1263864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152400" y="4366136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  <a:endCxn id="21" idx="1"/>
          </p:cNvCxnSpPr>
          <p:nvPr/>
        </p:nvCxnSpPr>
        <p:spPr>
          <a:xfrm>
            <a:off x="2057400" y="4905796"/>
            <a:ext cx="644245" cy="14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29" idx="1"/>
          </p:cNvCxnSpPr>
          <p:nvPr/>
        </p:nvCxnSpPr>
        <p:spPr>
          <a:xfrm flipV="1">
            <a:off x="2057400" y="3442412"/>
            <a:ext cx="644245" cy="14633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0536" y="4444174"/>
            <a:ext cx="3268520" cy="207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0487" y="2057400"/>
            <a:ext cx="1789113" cy="22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propose a feedback-based multi-radio exploitation approach for cognitive radio networks to improve network throughput.</a:t>
            </a:r>
          </a:p>
          <a:p>
            <a:r>
              <a:rPr lang="en-US" dirty="0" smtClean="0"/>
              <a:t>We will evaluate the performance of our proposed approach through experimentation.</a:t>
            </a:r>
          </a:p>
          <a:p>
            <a:r>
              <a:rPr lang="en-US" dirty="0" smtClean="0"/>
              <a:t>We will compare the performance of our proposed approach with that of other contemporary approaches.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67335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increase the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</a:p>
          <a:p>
            <a:pPr lvl="1"/>
            <a:r>
              <a:rPr lang="en-US" dirty="0" smtClean="0"/>
              <a:t> comprises of two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</a:p>
          <a:p>
            <a:pPr lvl="1"/>
            <a:r>
              <a:rPr lang="en-US" dirty="0" smtClean="0"/>
              <a:t> comprises of two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</a:p>
          <a:p>
            <a:pPr lvl="1"/>
            <a:r>
              <a:rPr lang="en-US" dirty="0" smtClean="0"/>
              <a:t> comprises of two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</a:p>
          <a:p>
            <a:pPr lvl="1"/>
            <a:r>
              <a:rPr lang="en-US" dirty="0" smtClean="0"/>
              <a:t> comprises of two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of cognitive radio networks</a:t>
            </a:r>
            <a:endParaRPr lang="en-US" dirty="0"/>
          </a:p>
        </p:txBody>
      </p:sp>
      <p:pic>
        <p:nvPicPr>
          <p:cNvPr id="4" name="Picture 3" descr="iq3dsUB9Qq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9236"/>
            <a:ext cx="3456321" cy="2226564"/>
          </a:xfrm>
          <a:prstGeom prst="rect">
            <a:avLst/>
          </a:prstGeom>
        </p:spPr>
      </p:pic>
      <p:pic>
        <p:nvPicPr>
          <p:cNvPr id="5" name="Picture 4" descr="landscape-ma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0478"/>
            <a:ext cx="2514600" cy="2233362"/>
          </a:xfrm>
          <a:prstGeom prst="rect">
            <a:avLst/>
          </a:prstGeom>
        </p:spPr>
      </p:pic>
      <p:pic>
        <p:nvPicPr>
          <p:cNvPr id="6" name="Picture 5" descr="military-networks-simulation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2266203"/>
            <a:ext cx="4476750" cy="2229597"/>
          </a:xfrm>
          <a:prstGeom prst="rect">
            <a:avLst/>
          </a:prstGeom>
        </p:spPr>
      </p:pic>
      <p:pic>
        <p:nvPicPr>
          <p:cNvPr id="7" name="Picture 6" descr="carlson-3d-illustration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648200"/>
            <a:ext cx="4863353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</a:p>
          <a:p>
            <a:pPr lvl="1"/>
            <a:r>
              <a:rPr lang="en-US" dirty="0" smtClean="0"/>
              <a:t>improves network capacity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5953" r="14008"/>
          <a:stretch>
            <a:fillRect/>
          </a:stretch>
        </p:blipFill>
        <p:spPr>
          <a:xfrm>
            <a:off x="2590800" y="2743200"/>
            <a:ext cx="3962400" cy="3916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371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Overcoming Throughput Degradation in Multi-Radio Cognitive Radio Networks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 Behind Our Work</vt:lpstr>
      <vt:lpstr>Motivation Behind Our Work</vt:lpstr>
      <vt:lpstr>Our Research Problem</vt:lpstr>
      <vt:lpstr>Objectives &amp; Outcome</vt:lpstr>
      <vt:lpstr>Objectives &amp; Outcome</vt:lpstr>
      <vt:lpstr>Objectives &amp; Outcome</vt:lpstr>
      <vt:lpstr>Methodology</vt:lpstr>
      <vt:lpstr>Methodology</vt:lpstr>
      <vt:lpstr>Methodology</vt:lpstr>
      <vt:lpstr>Conclusion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Tanvir Ahmed Khan</cp:lastModifiedBy>
  <cp:revision>165</cp:revision>
  <dcterms:created xsi:type="dcterms:W3CDTF">2016-07-23T11:19:34Z</dcterms:created>
  <dcterms:modified xsi:type="dcterms:W3CDTF">2016-07-23T20:37:01Z</dcterms:modified>
</cp:coreProperties>
</file>