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charts/chart19.xml" ContentType="application/vnd.openxmlformats-officedocument.drawingml.char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charts/chart16.xml" ContentType="application/vnd.openxmlformats-officedocument.drawingml.chart+xml"/>
  <Override PartName="/ppt/charts/chart17.xml" ContentType="application/vnd.openxmlformats-officedocument.drawingml.char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charts/chart13.xml" ContentType="application/vnd.openxmlformats-officedocument.drawingml.chart+xml"/>
  <Override PartName="/ppt/charts/chart14.xml" ContentType="application/vnd.openxmlformats-officedocument.drawingml.chart+xml"/>
  <Override PartName="/ppt/charts/chart15.xml" ContentType="application/vnd.openxmlformats-officedocument.drawingml.char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charts/chart21.xml" ContentType="application/vnd.openxmlformats-officedocument.drawingml.chart+xml"/>
  <Override PartName="/ppt/slideLayouts/slideLayout10.xml" ContentType="application/vnd.openxmlformats-officedocument.presentationml.slideLayou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10.xml" ContentType="application/vnd.openxmlformats-officedocument.drawingml.chart+xml"/>
  <Override PartName="/ppt/charts/chart20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charts/chart18.xml" ContentType="application/vnd.openxmlformats-officedocument.drawingml.char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8" r:id="rId4"/>
    <p:sldId id="260" r:id="rId5"/>
    <p:sldId id="261" r:id="rId6"/>
    <p:sldId id="262" r:id="rId7"/>
    <p:sldId id="264" r:id="rId8"/>
    <p:sldId id="263" r:id="rId9"/>
    <p:sldId id="265" r:id="rId10"/>
    <p:sldId id="266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23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user\My%20Documents\Documents\objective12.xlsx" TargetMode="External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user\My%20Documents\Documents\objective12.xlsx" TargetMode="External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user\My%20Documents\Documents\objective12.xlsx" TargetMode="External"/></Relationships>
</file>

<file path=ppt/charts/_rels/chart1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user\My%20Documents\Documents\objective12.xlsx" TargetMode="External"/></Relationships>
</file>

<file path=ppt/charts/_rels/chart16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17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18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user\My%20Documents\Documents\objective12.xlsx" TargetMode="External"/></Relationships>
</file>

<file path=ppt/charts/_rels/chart19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user\My%20Documents\Documents\objective12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20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user\My%20Documents\Objective3.xlsx" TargetMode="External"/></Relationships>
</file>

<file path=ppt/charts/_rels/chart2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user\My%20Documents\Objective22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user\My%20Documents\Documents\objective12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user\My%20Documents\Documents\objective12.xlsx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15"/>
  <c:chart>
    <c:autoTitleDeleted val="1"/>
    <c:plotArea>
      <c:layout/>
      <c:lineChart>
        <c:grouping val="standard"/>
        <c:ser>
          <c:idx val="0"/>
          <c:order val="0"/>
          <c:tx>
            <c:strRef>
              <c:f>Sheet1!$E$7</c:f>
              <c:strCache>
                <c:ptCount val="1"/>
                <c:pt idx="0">
                  <c:v>Throughput</c:v>
                </c:pt>
              </c:strCache>
            </c:strRef>
          </c:tx>
          <c:marker>
            <c:symbol val="none"/>
          </c:marker>
          <c:val>
            <c:numRef>
              <c:f>Sheet1!$E$8:$E$15</c:f>
              <c:numCache>
                <c:formatCode>General</c:formatCode>
                <c:ptCount val="8"/>
                <c:pt idx="0">
                  <c:v>3</c:v>
                </c:pt>
                <c:pt idx="1">
                  <c:v>2</c:v>
                </c:pt>
                <c:pt idx="2">
                  <c:v>1.5</c:v>
                </c:pt>
                <c:pt idx="3">
                  <c:v>1.25</c:v>
                </c:pt>
                <c:pt idx="4">
                  <c:v>1.125</c:v>
                </c:pt>
                <c:pt idx="5">
                  <c:v>1.0625</c:v>
                </c:pt>
                <c:pt idx="6">
                  <c:v>1.03125</c:v>
                </c:pt>
                <c:pt idx="7">
                  <c:v>1.0156249999999993</c:v>
                </c:pt>
              </c:numCache>
            </c:numRef>
          </c:val>
        </c:ser>
        <c:marker val="1"/>
        <c:axId val="240499712"/>
        <c:axId val="241259648"/>
      </c:lineChart>
      <c:catAx>
        <c:axId val="240499712"/>
        <c:scaling>
          <c:orientation val="minMax"/>
        </c:scaling>
        <c:delete val="1"/>
        <c:axPos val="b"/>
        <c:title>
          <c:tx>
            <c:rich>
              <a:bodyPr/>
              <a:lstStyle/>
              <a:p>
                <a:pPr>
                  <a:defRPr sz="2000"/>
                </a:pPr>
                <a:r>
                  <a:rPr lang="en-US" sz="2000"/>
                  <a:t>Radio</a:t>
                </a:r>
              </a:p>
            </c:rich>
          </c:tx>
          <c:layout/>
        </c:title>
        <c:tickLblPos val="nextTo"/>
        <c:crossAx val="241259648"/>
        <c:crosses val="autoZero"/>
        <c:auto val="1"/>
        <c:lblAlgn val="ctr"/>
        <c:lblOffset val="100"/>
      </c:catAx>
      <c:valAx>
        <c:axId val="241259648"/>
        <c:scaling>
          <c:orientation val="minMax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 sz="2000"/>
                </a:pPr>
                <a:r>
                  <a:rPr lang="en-US" sz="2000"/>
                  <a:t>Throughput</a:t>
                </a:r>
              </a:p>
            </c:rich>
          </c:tx>
          <c:layout>
            <c:manualLayout>
              <c:xMode val="edge"/>
              <c:yMode val="edge"/>
              <c:x val="7.2222222222222313E-2"/>
              <c:y val="0.19703120443277938"/>
            </c:manualLayout>
          </c:layout>
        </c:title>
        <c:numFmt formatCode="General" sourceLinked="1"/>
        <c:tickLblPos val="nextTo"/>
        <c:txPr>
          <a:bodyPr/>
          <a:lstStyle/>
          <a:p>
            <a:pPr>
              <a:defRPr>
                <a:solidFill>
                  <a:schemeClr val="bg1"/>
                </a:solidFill>
              </a:defRPr>
            </a:pPr>
            <a:endParaRPr lang="en-US"/>
          </a:p>
        </c:txPr>
        <c:crossAx val="240499712"/>
        <c:crosses val="autoZero"/>
        <c:crossBetween val="between"/>
      </c:valAx>
    </c:plotArea>
    <c:plotVisOnly val="1"/>
  </c:chart>
  <c:externalData r:id="rId1"/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15"/>
  <c:chart>
    <c:autoTitleDeleted val="1"/>
    <c:plotArea>
      <c:layout/>
      <c:lineChart>
        <c:grouping val="standard"/>
        <c:ser>
          <c:idx val="0"/>
          <c:order val="0"/>
          <c:tx>
            <c:strRef>
              <c:f>Sheet1!$E$7</c:f>
              <c:strCache>
                <c:ptCount val="1"/>
                <c:pt idx="0">
                  <c:v>Throughput</c:v>
                </c:pt>
              </c:strCache>
            </c:strRef>
          </c:tx>
          <c:marker>
            <c:symbol val="none"/>
          </c:marker>
          <c:val>
            <c:numRef>
              <c:f>Sheet1!$E$8:$E$15</c:f>
              <c:numCache>
                <c:formatCode>General</c:formatCode>
                <c:ptCount val="8"/>
                <c:pt idx="0">
                  <c:v>3</c:v>
                </c:pt>
                <c:pt idx="1">
                  <c:v>2.9</c:v>
                </c:pt>
                <c:pt idx="2">
                  <c:v>3.3</c:v>
                </c:pt>
                <c:pt idx="3">
                  <c:v>3.4</c:v>
                </c:pt>
                <c:pt idx="4">
                  <c:v>3.32</c:v>
                </c:pt>
                <c:pt idx="5">
                  <c:v>3.2800000000000002</c:v>
                </c:pt>
                <c:pt idx="6">
                  <c:v>3.25</c:v>
                </c:pt>
                <c:pt idx="7">
                  <c:v>3.2</c:v>
                </c:pt>
              </c:numCache>
            </c:numRef>
          </c:val>
        </c:ser>
        <c:marker val="1"/>
        <c:axId val="244028544"/>
        <c:axId val="244030464"/>
      </c:lineChart>
      <c:catAx>
        <c:axId val="244028544"/>
        <c:scaling>
          <c:orientation val="minMax"/>
        </c:scaling>
        <c:delete val="1"/>
        <c:axPos val="b"/>
        <c:title>
          <c:tx>
            <c:rich>
              <a:bodyPr/>
              <a:lstStyle/>
              <a:p>
                <a:pPr>
                  <a:defRPr sz="2000"/>
                </a:pPr>
                <a:r>
                  <a:rPr lang="en-US" sz="2000"/>
                  <a:t>Radio</a:t>
                </a:r>
              </a:p>
            </c:rich>
          </c:tx>
          <c:layout/>
        </c:title>
        <c:tickLblPos val="nextTo"/>
        <c:crossAx val="244030464"/>
        <c:crosses val="autoZero"/>
        <c:auto val="1"/>
        <c:lblAlgn val="ctr"/>
        <c:lblOffset val="100"/>
      </c:catAx>
      <c:valAx>
        <c:axId val="244030464"/>
        <c:scaling>
          <c:orientation val="minMax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 sz="2000"/>
                </a:pPr>
                <a:r>
                  <a:rPr lang="en-US" sz="2000"/>
                  <a:t>Throughput</a:t>
                </a:r>
              </a:p>
            </c:rich>
          </c:tx>
          <c:layout>
            <c:manualLayout>
              <c:xMode val="edge"/>
              <c:yMode val="edge"/>
              <c:x val="7.2222222222222382E-2"/>
              <c:y val="0.19703120443277924"/>
            </c:manualLayout>
          </c:layout>
        </c:title>
        <c:numFmt formatCode="General" sourceLinked="1"/>
        <c:tickLblPos val="nextTo"/>
        <c:txPr>
          <a:bodyPr/>
          <a:lstStyle/>
          <a:p>
            <a:pPr>
              <a:defRPr>
                <a:solidFill>
                  <a:schemeClr val="bg1"/>
                </a:solidFill>
              </a:defRPr>
            </a:pPr>
            <a:endParaRPr lang="en-US"/>
          </a:p>
        </c:txPr>
        <c:crossAx val="244028544"/>
        <c:crosses val="autoZero"/>
        <c:crossBetween val="between"/>
      </c:valAx>
    </c:plotArea>
    <c:plotVisOnly val="1"/>
  </c:chart>
  <c:externalData r:id="rId1"/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7"/>
  <c:chart>
    <c:plotArea>
      <c:layout/>
      <c:lineChart>
        <c:grouping val="standard"/>
        <c:ser>
          <c:idx val="0"/>
          <c:order val="0"/>
          <c:marker>
            <c:symbol val="none"/>
          </c:marker>
          <c:val>
            <c:numRef>
              <c:f>Sheet1!$F$8:$F$15</c:f>
              <c:numCache>
                <c:formatCode>General</c:formatCode>
                <c:ptCount val="8"/>
                <c:pt idx="0">
                  <c:v>3</c:v>
                </c:pt>
                <c:pt idx="1">
                  <c:v>2.75</c:v>
                </c:pt>
                <c:pt idx="2">
                  <c:v>2.7</c:v>
                </c:pt>
                <c:pt idx="3">
                  <c:v>2.8</c:v>
                </c:pt>
                <c:pt idx="4">
                  <c:v>2.86</c:v>
                </c:pt>
                <c:pt idx="5">
                  <c:v>2.9</c:v>
                </c:pt>
                <c:pt idx="6">
                  <c:v>3.05</c:v>
                </c:pt>
                <c:pt idx="7">
                  <c:v>3.1</c:v>
                </c:pt>
              </c:numCache>
            </c:numRef>
          </c:val>
        </c:ser>
        <c:marker val="1"/>
        <c:axId val="244201728"/>
        <c:axId val="244216192"/>
      </c:lineChart>
      <c:catAx>
        <c:axId val="244201728"/>
        <c:scaling>
          <c:orientation val="minMax"/>
        </c:scaling>
        <c:delete val="1"/>
        <c:axPos val="b"/>
        <c:title>
          <c:tx>
            <c:rich>
              <a:bodyPr/>
              <a:lstStyle/>
              <a:p>
                <a:pPr>
                  <a:defRPr sz="2000"/>
                </a:pPr>
                <a:r>
                  <a:rPr lang="en-US" sz="2000"/>
                  <a:t>Radio</a:t>
                </a:r>
              </a:p>
            </c:rich>
          </c:tx>
          <c:layout/>
        </c:title>
        <c:tickLblPos val="nextTo"/>
        <c:crossAx val="244216192"/>
        <c:crosses val="autoZero"/>
        <c:auto val="1"/>
        <c:lblAlgn val="ctr"/>
        <c:lblOffset val="100"/>
      </c:catAx>
      <c:valAx>
        <c:axId val="244216192"/>
        <c:scaling>
          <c:orientation val="minMax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 sz="2000"/>
                </a:pPr>
                <a:r>
                  <a:rPr lang="en-US" sz="2000"/>
                  <a:t>Delay</a:t>
                </a:r>
              </a:p>
            </c:rich>
          </c:tx>
          <c:layout>
            <c:manualLayout>
              <c:xMode val="edge"/>
              <c:yMode val="edge"/>
              <c:x val="6.0371239652735845E-2"/>
              <c:y val="0.31509842519685155"/>
            </c:manualLayout>
          </c:layout>
        </c:title>
        <c:numFmt formatCode="General" sourceLinked="1"/>
        <c:tickLblPos val="nextTo"/>
        <c:txPr>
          <a:bodyPr/>
          <a:lstStyle/>
          <a:p>
            <a:pPr>
              <a:defRPr>
                <a:solidFill>
                  <a:schemeClr val="bg1"/>
                </a:solidFill>
              </a:defRPr>
            </a:pPr>
            <a:endParaRPr lang="en-US"/>
          </a:p>
        </c:txPr>
        <c:crossAx val="244201728"/>
        <c:crosses val="autoZero"/>
        <c:crossBetween val="between"/>
      </c:valAx>
    </c:plotArea>
    <c:plotVisOnly val="1"/>
  </c:chart>
  <c:externalData r:id="rId1"/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15"/>
  <c:chart>
    <c:autoTitleDeleted val="1"/>
    <c:plotArea>
      <c:layout/>
      <c:lineChart>
        <c:grouping val="standard"/>
        <c:ser>
          <c:idx val="0"/>
          <c:order val="0"/>
          <c:tx>
            <c:strRef>
              <c:f>Sheet1!$E$7</c:f>
              <c:strCache>
                <c:ptCount val="1"/>
                <c:pt idx="0">
                  <c:v>Throughput</c:v>
                </c:pt>
              </c:strCache>
            </c:strRef>
          </c:tx>
          <c:marker>
            <c:symbol val="none"/>
          </c:marker>
          <c:val>
            <c:numRef>
              <c:f>Sheet1!$E$8:$E$15</c:f>
              <c:numCache>
                <c:formatCode>General</c:formatCode>
                <c:ptCount val="8"/>
                <c:pt idx="0">
                  <c:v>3</c:v>
                </c:pt>
                <c:pt idx="1">
                  <c:v>2</c:v>
                </c:pt>
                <c:pt idx="2">
                  <c:v>1.5</c:v>
                </c:pt>
                <c:pt idx="3">
                  <c:v>1.25</c:v>
                </c:pt>
                <c:pt idx="4">
                  <c:v>1.125</c:v>
                </c:pt>
                <c:pt idx="5">
                  <c:v>1.0625</c:v>
                </c:pt>
                <c:pt idx="6">
                  <c:v>1.03125</c:v>
                </c:pt>
                <c:pt idx="7">
                  <c:v>1.015624999999996</c:v>
                </c:pt>
              </c:numCache>
            </c:numRef>
          </c:val>
        </c:ser>
        <c:marker val="1"/>
        <c:axId val="244584832"/>
        <c:axId val="244586752"/>
      </c:lineChart>
      <c:catAx>
        <c:axId val="244584832"/>
        <c:scaling>
          <c:orientation val="minMax"/>
        </c:scaling>
        <c:delete val="1"/>
        <c:axPos val="b"/>
        <c:title>
          <c:tx>
            <c:rich>
              <a:bodyPr/>
              <a:lstStyle/>
              <a:p>
                <a:pPr>
                  <a:defRPr sz="2000"/>
                </a:pPr>
                <a:r>
                  <a:rPr lang="en-US" sz="2000"/>
                  <a:t>Radio</a:t>
                </a:r>
              </a:p>
            </c:rich>
          </c:tx>
          <c:layout/>
        </c:title>
        <c:tickLblPos val="nextTo"/>
        <c:crossAx val="244586752"/>
        <c:crosses val="autoZero"/>
        <c:auto val="1"/>
        <c:lblAlgn val="ctr"/>
        <c:lblOffset val="100"/>
      </c:catAx>
      <c:valAx>
        <c:axId val="244586752"/>
        <c:scaling>
          <c:orientation val="minMax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 sz="2000"/>
                </a:pPr>
                <a:r>
                  <a:rPr lang="en-US" sz="2000"/>
                  <a:t>Throughput</a:t>
                </a:r>
              </a:p>
            </c:rich>
          </c:tx>
          <c:layout>
            <c:manualLayout>
              <c:xMode val="edge"/>
              <c:yMode val="edge"/>
              <c:x val="7.2222222222222396E-2"/>
              <c:y val="0.19703120443277924"/>
            </c:manualLayout>
          </c:layout>
        </c:title>
        <c:numFmt formatCode="General" sourceLinked="1"/>
        <c:tickLblPos val="nextTo"/>
        <c:txPr>
          <a:bodyPr/>
          <a:lstStyle/>
          <a:p>
            <a:pPr>
              <a:defRPr>
                <a:solidFill>
                  <a:schemeClr val="bg1"/>
                </a:solidFill>
              </a:defRPr>
            </a:pPr>
            <a:endParaRPr lang="en-US"/>
          </a:p>
        </c:txPr>
        <c:crossAx val="244584832"/>
        <c:crosses val="autoZero"/>
        <c:crossBetween val="between"/>
      </c:valAx>
    </c:plotArea>
    <c:plotVisOnly val="1"/>
  </c:chart>
  <c:externalData r:id="rId1"/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7"/>
  <c:chart>
    <c:plotArea>
      <c:layout/>
      <c:lineChart>
        <c:grouping val="standard"/>
        <c:ser>
          <c:idx val="0"/>
          <c:order val="0"/>
          <c:marker>
            <c:symbol val="none"/>
          </c:marker>
          <c:val>
            <c:numRef>
              <c:f>Sheet1!$F$8:$F$15</c:f>
              <c:numCache>
                <c:formatCode>General</c:formatCode>
                <c:ptCount val="8"/>
                <c:pt idx="0">
                  <c:v>3</c:v>
                </c:pt>
                <c:pt idx="1">
                  <c:v>2.5</c:v>
                </c:pt>
                <c:pt idx="2">
                  <c:v>2.25</c:v>
                </c:pt>
                <c:pt idx="3">
                  <c:v>2.27</c:v>
                </c:pt>
                <c:pt idx="4">
                  <c:v>2.2250000000000001</c:v>
                </c:pt>
                <c:pt idx="5">
                  <c:v>2.3499999999999988</c:v>
                </c:pt>
                <c:pt idx="6">
                  <c:v>2.27</c:v>
                </c:pt>
                <c:pt idx="7">
                  <c:v>2.61</c:v>
                </c:pt>
              </c:numCache>
            </c:numRef>
          </c:val>
        </c:ser>
        <c:marker val="1"/>
        <c:axId val="244606464"/>
        <c:axId val="244608384"/>
      </c:lineChart>
      <c:catAx>
        <c:axId val="244606464"/>
        <c:scaling>
          <c:orientation val="minMax"/>
        </c:scaling>
        <c:delete val="1"/>
        <c:axPos val="b"/>
        <c:title>
          <c:tx>
            <c:rich>
              <a:bodyPr/>
              <a:lstStyle/>
              <a:p>
                <a:pPr>
                  <a:defRPr sz="2000"/>
                </a:pPr>
                <a:r>
                  <a:rPr lang="en-US" sz="2000"/>
                  <a:t>Radio</a:t>
                </a:r>
              </a:p>
            </c:rich>
          </c:tx>
          <c:layout/>
        </c:title>
        <c:tickLblPos val="nextTo"/>
        <c:crossAx val="244608384"/>
        <c:crosses val="autoZero"/>
        <c:auto val="1"/>
        <c:lblAlgn val="ctr"/>
        <c:lblOffset val="100"/>
      </c:catAx>
      <c:valAx>
        <c:axId val="244608384"/>
        <c:scaling>
          <c:orientation val="minMax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 sz="2000"/>
                </a:pPr>
                <a:r>
                  <a:rPr lang="en-US" sz="2000"/>
                  <a:t>Delay</a:t>
                </a:r>
              </a:p>
            </c:rich>
          </c:tx>
          <c:layout>
            <c:manualLayout>
              <c:xMode val="edge"/>
              <c:yMode val="edge"/>
              <c:x val="6.0371239652735866E-2"/>
              <c:y val="0.31509842519685166"/>
            </c:manualLayout>
          </c:layout>
        </c:title>
        <c:numFmt formatCode="General" sourceLinked="1"/>
        <c:tickLblPos val="nextTo"/>
        <c:txPr>
          <a:bodyPr/>
          <a:lstStyle/>
          <a:p>
            <a:pPr>
              <a:defRPr>
                <a:solidFill>
                  <a:schemeClr val="bg1"/>
                </a:solidFill>
              </a:defRPr>
            </a:pPr>
            <a:endParaRPr lang="en-US"/>
          </a:p>
        </c:txPr>
        <c:crossAx val="244606464"/>
        <c:crosses val="autoZero"/>
        <c:crossBetween val="between"/>
      </c:valAx>
    </c:plotArea>
    <c:plotVisOnly val="1"/>
  </c:chart>
  <c:externalData r:id="rId1"/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15"/>
  <c:chart>
    <c:autoTitleDeleted val="1"/>
    <c:plotArea>
      <c:layout/>
      <c:lineChart>
        <c:grouping val="standard"/>
        <c:ser>
          <c:idx val="0"/>
          <c:order val="0"/>
          <c:tx>
            <c:strRef>
              <c:f>Sheet1!$E$7</c:f>
              <c:strCache>
                <c:ptCount val="1"/>
                <c:pt idx="0">
                  <c:v>Throughput</c:v>
                </c:pt>
              </c:strCache>
            </c:strRef>
          </c:tx>
          <c:marker>
            <c:symbol val="none"/>
          </c:marker>
          <c:val>
            <c:numRef>
              <c:f>Sheet1!$E$8:$E$15</c:f>
              <c:numCache>
                <c:formatCode>General</c:formatCode>
                <c:ptCount val="8"/>
                <c:pt idx="0">
                  <c:v>3</c:v>
                </c:pt>
                <c:pt idx="1">
                  <c:v>2.9</c:v>
                </c:pt>
                <c:pt idx="2">
                  <c:v>3.3</c:v>
                </c:pt>
                <c:pt idx="3">
                  <c:v>3.4</c:v>
                </c:pt>
                <c:pt idx="4">
                  <c:v>3.32</c:v>
                </c:pt>
                <c:pt idx="5">
                  <c:v>3.2800000000000002</c:v>
                </c:pt>
                <c:pt idx="6">
                  <c:v>3.25</c:v>
                </c:pt>
                <c:pt idx="7">
                  <c:v>3.2</c:v>
                </c:pt>
              </c:numCache>
            </c:numRef>
          </c:val>
        </c:ser>
        <c:marker val="1"/>
        <c:axId val="244636288"/>
        <c:axId val="244974336"/>
      </c:lineChart>
      <c:catAx>
        <c:axId val="244636288"/>
        <c:scaling>
          <c:orientation val="minMax"/>
        </c:scaling>
        <c:delete val="1"/>
        <c:axPos val="b"/>
        <c:title>
          <c:tx>
            <c:rich>
              <a:bodyPr/>
              <a:lstStyle/>
              <a:p>
                <a:pPr>
                  <a:defRPr sz="2000"/>
                </a:pPr>
                <a:r>
                  <a:rPr lang="en-US" sz="2000"/>
                  <a:t>Radio</a:t>
                </a:r>
              </a:p>
            </c:rich>
          </c:tx>
          <c:layout/>
        </c:title>
        <c:tickLblPos val="nextTo"/>
        <c:crossAx val="244974336"/>
        <c:crosses val="autoZero"/>
        <c:auto val="1"/>
        <c:lblAlgn val="ctr"/>
        <c:lblOffset val="100"/>
      </c:catAx>
      <c:valAx>
        <c:axId val="244974336"/>
        <c:scaling>
          <c:orientation val="minMax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 sz="2000"/>
                </a:pPr>
                <a:r>
                  <a:rPr lang="en-US" sz="2000"/>
                  <a:t>Throughput</a:t>
                </a:r>
              </a:p>
            </c:rich>
          </c:tx>
          <c:layout>
            <c:manualLayout>
              <c:xMode val="edge"/>
              <c:yMode val="edge"/>
              <c:x val="7.222222222222241E-2"/>
              <c:y val="0.19703120443277924"/>
            </c:manualLayout>
          </c:layout>
        </c:title>
        <c:numFmt formatCode="General" sourceLinked="1"/>
        <c:tickLblPos val="nextTo"/>
        <c:txPr>
          <a:bodyPr/>
          <a:lstStyle/>
          <a:p>
            <a:pPr>
              <a:defRPr>
                <a:solidFill>
                  <a:schemeClr val="bg1"/>
                </a:solidFill>
              </a:defRPr>
            </a:pPr>
            <a:endParaRPr lang="en-US"/>
          </a:p>
        </c:txPr>
        <c:crossAx val="244636288"/>
        <c:crosses val="autoZero"/>
        <c:crossBetween val="between"/>
      </c:valAx>
    </c:plotArea>
    <c:plotVisOnly val="1"/>
  </c:chart>
  <c:externalData r:id="rId1"/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7"/>
  <c:chart>
    <c:plotArea>
      <c:layout/>
      <c:lineChart>
        <c:grouping val="standard"/>
        <c:ser>
          <c:idx val="0"/>
          <c:order val="0"/>
          <c:marker>
            <c:symbol val="none"/>
          </c:marker>
          <c:val>
            <c:numRef>
              <c:f>Sheet1!$F$8:$F$15</c:f>
              <c:numCache>
                <c:formatCode>General</c:formatCode>
                <c:ptCount val="8"/>
                <c:pt idx="0">
                  <c:v>3</c:v>
                </c:pt>
                <c:pt idx="1">
                  <c:v>2.75</c:v>
                </c:pt>
                <c:pt idx="2">
                  <c:v>2.7</c:v>
                </c:pt>
                <c:pt idx="3">
                  <c:v>2.8</c:v>
                </c:pt>
                <c:pt idx="4">
                  <c:v>2.86</c:v>
                </c:pt>
                <c:pt idx="5">
                  <c:v>2.9</c:v>
                </c:pt>
                <c:pt idx="6">
                  <c:v>3.05</c:v>
                </c:pt>
                <c:pt idx="7">
                  <c:v>3.1</c:v>
                </c:pt>
              </c:numCache>
            </c:numRef>
          </c:val>
        </c:ser>
        <c:marker val="1"/>
        <c:axId val="244994048"/>
        <c:axId val="244995968"/>
      </c:lineChart>
      <c:catAx>
        <c:axId val="244994048"/>
        <c:scaling>
          <c:orientation val="minMax"/>
        </c:scaling>
        <c:delete val="1"/>
        <c:axPos val="b"/>
        <c:title>
          <c:tx>
            <c:rich>
              <a:bodyPr/>
              <a:lstStyle/>
              <a:p>
                <a:pPr>
                  <a:defRPr sz="2000"/>
                </a:pPr>
                <a:r>
                  <a:rPr lang="en-US" sz="2000"/>
                  <a:t>Radio</a:t>
                </a:r>
              </a:p>
            </c:rich>
          </c:tx>
          <c:layout/>
        </c:title>
        <c:tickLblPos val="nextTo"/>
        <c:crossAx val="244995968"/>
        <c:crosses val="autoZero"/>
        <c:auto val="1"/>
        <c:lblAlgn val="ctr"/>
        <c:lblOffset val="100"/>
      </c:catAx>
      <c:valAx>
        <c:axId val="244995968"/>
        <c:scaling>
          <c:orientation val="minMax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 sz="2000"/>
                </a:pPr>
                <a:r>
                  <a:rPr lang="en-US" sz="2000"/>
                  <a:t>Delay</a:t>
                </a:r>
              </a:p>
            </c:rich>
          </c:tx>
          <c:layout>
            <c:manualLayout>
              <c:xMode val="edge"/>
              <c:yMode val="edge"/>
              <c:x val="6.0371239652735879E-2"/>
              <c:y val="0.31509842519685177"/>
            </c:manualLayout>
          </c:layout>
        </c:title>
        <c:numFmt formatCode="General" sourceLinked="1"/>
        <c:tickLblPos val="nextTo"/>
        <c:txPr>
          <a:bodyPr/>
          <a:lstStyle/>
          <a:p>
            <a:pPr>
              <a:defRPr>
                <a:solidFill>
                  <a:schemeClr val="bg1"/>
                </a:solidFill>
              </a:defRPr>
            </a:pPr>
            <a:endParaRPr lang="en-US"/>
          </a:p>
        </c:txPr>
        <c:crossAx val="244994048"/>
        <c:crosses val="autoZero"/>
        <c:crossBetween val="between"/>
      </c:valAx>
    </c:plotArea>
    <c:plotVisOnly val="1"/>
  </c:chart>
  <c:externalData r:id="rId1"/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15"/>
  <c:chart>
    <c:autoTitleDeleted val="1"/>
    <c:plotArea>
      <c:layout/>
      <c:lineChart>
        <c:grouping val="standard"/>
        <c:ser>
          <c:idx val="0"/>
          <c:order val="0"/>
          <c:tx>
            <c:strRef>
              <c:f>Sheet1!$E$7</c:f>
              <c:strCache>
                <c:ptCount val="1"/>
                <c:pt idx="0">
                  <c:v>Throughput</c:v>
                </c:pt>
              </c:strCache>
            </c:strRef>
          </c:tx>
          <c:marker>
            <c:symbol val="none"/>
          </c:marker>
          <c:val>
            <c:numRef>
              <c:f>Sheet1!$E$8:$E$15</c:f>
              <c:numCache>
                <c:formatCode>General</c:formatCode>
                <c:ptCount val="8"/>
                <c:pt idx="0">
                  <c:v>3</c:v>
                </c:pt>
                <c:pt idx="1">
                  <c:v>2</c:v>
                </c:pt>
                <c:pt idx="2">
                  <c:v>1.5</c:v>
                </c:pt>
                <c:pt idx="3">
                  <c:v>1.25</c:v>
                </c:pt>
                <c:pt idx="4">
                  <c:v>1.125</c:v>
                </c:pt>
                <c:pt idx="5">
                  <c:v>1.0625</c:v>
                </c:pt>
                <c:pt idx="6">
                  <c:v>1.03125</c:v>
                </c:pt>
                <c:pt idx="7">
                  <c:v>1.0156249999999953</c:v>
                </c:pt>
              </c:numCache>
            </c:numRef>
          </c:val>
        </c:ser>
        <c:marker val="1"/>
        <c:axId val="245065600"/>
        <c:axId val="245067776"/>
      </c:lineChart>
      <c:catAx>
        <c:axId val="245065600"/>
        <c:scaling>
          <c:orientation val="minMax"/>
        </c:scaling>
        <c:delete val="1"/>
        <c:axPos val="b"/>
        <c:title>
          <c:tx>
            <c:rich>
              <a:bodyPr/>
              <a:lstStyle/>
              <a:p>
                <a:pPr>
                  <a:defRPr sz="2000"/>
                </a:pPr>
                <a:r>
                  <a:rPr lang="en-US" sz="2000" dirty="0" smtClean="0"/>
                  <a:t># of radios</a:t>
                </a:r>
                <a:endParaRPr lang="en-US" sz="2000" dirty="0"/>
              </a:p>
            </c:rich>
          </c:tx>
          <c:layout/>
        </c:title>
        <c:tickLblPos val="nextTo"/>
        <c:crossAx val="245067776"/>
        <c:crosses val="autoZero"/>
        <c:auto val="1"/>
        <c:lblAlgn val="ctr"/>
        <c:lblOffset val="100"/>
      </c:catAx>
      <c:valAx>
        <c:axId val="245067776"/>
        <c:scaling>
          <c:orientation val="minMax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 sz="2000"/>
                </a:pPr>
                <a:r>
                  <a:rPr lang="en-US" sz="2000"/>
                  <a:t>Throughput</a:t>
                </a:r>
              </a:p>
            </c:rich>
          </c:tx>
          <c:layout>
            <c:manualLayout>
              <c:xMode val="edge"/>
              <c:yMode val="edge"/>
              <c:x val="0.11242682037724644"/>
              <c:y val="6.1467612442149183E-2"/>
            </c:manualLayout>
          </c:layout>
        </c:title>
        <c:numFmt formatCode="General" sourceLinked="1"/>
        <c:tickLblPos val="nextTo"/>
        <c:txPr>
          <a:bodyPr/>
          <a:lstStyle/>
          <a:p>
            <a:pPr>
              <a:defRPr>
                <a:solidFill>
                  <a:schemeClr val="bg1"/>
                </a:solidFill>
              </a:defRPr>
            </a:pPr>
            <a:endParaRPr lang="en-US"/>
          </a:p>
        </c:txPr>
        <c:crossAx val="245065600"/>
        <c:crosses val="autoZero"/>
        <c:crossBetween val="between"/>
      </c:valAx>
    </c:plotArea>
    <c:plotVisOnly val="1"/>
  </c:chart>
  <c:externalData r:id="rId1"/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7"/>
  <c:chart>
    <c:plotArea>
      <c:layout/>
      <c:lineChart>
        <c:grouping val="standard"/>
        <c:ser>
          <c:idx val="0"/>
          <c:order val="0"/>
          <c:marker>
            <c:symbol val="none"/>
          </c:marker>
          <c:val>
            <c:numRef>
              <c:f>Sheet1!$F$8:$F$15</c:f>
              <c:numCache>
                <c:formatCode>General</c:formatCode>
                <c:ptCount val="8"/>
                <c:pt idx="0">
                  <c:v>3</c:v>
                </c:pt>
                <c:pt idx="1">
                  <c:v>2.5</c:v>
                </c:pt>
                <c:pt idx="2">
                  <c:v>2.25</c:v>
                </c:pt>
                <c:pt idx="3">
                  <c:v>2.27</c:v>
                </c:pt>
                <c:pt idx="4">
                  <c:v>2.2250000000000001</c:v>
                </c:pt>
                <c:pt idx="5">
                  <c:v>2.3499999999999988</c:v>
                </c:pt>
                <c:pt idx="6">
                  <c:v>2.27</c:v>
                </c:pt>
                <c:pt idx="7">
                  <c:v>2.61</c:v>
                </c:pt>
              </c:numCache>
            </c:numRef>
          </c:val>
        </c:ser>
        <c:marker val="1"/>
        <c:axId val="245074944"/>
        <c:axId val="245085312"/>
      </c:lineChart>
      <c:catAx>
        <c:axId val="245074944"/>
        <c:scaling>
          <c:orientation val="minMax"/>
        </c:scaling>
        <c:delete val="1"/>
        <c:axPos val="b"/>
        <c:title>
          <c:tx>
            <c:rich>
              <a:bodyPr/>
              <a:lstStyle/>
              <a:p>
                <a:pPr>
                  <a:defRPr sz="2000"/>
                </a:pPr>
                <a:r>
                  <a:rPr lang="en-US" sz="2000" dirty="0" smtClean="0"/>
                  <a:t># of radios</a:t>
                </a:r>
                <a:endParaRPr lang="en-US" sz="2000" dirty="0"/>
              </a:p>
            </c:rich>
          </c:tx>
          <c:layout/>
        </c:title>
        <c:tickLblPos val="nextTo"/>
        <c:crossAx val="245085312"/>
        <c:crosses val="autoZero"/>
        <c:auto val="1"/>
        <c:lblAlgn val="ctr"/>
        <c:lblOffset val="100"/>
      </c:catAx>
      <c:valAx>
        <c:axId val="245085312"/>
        <c:scaling>
          <c:orientation val="minMax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 sz="2000"/>
                </a:pPr>
                <a:r>
                  <a:rPr lang="en-US" sz="2000"/>
                  <a:t>Delay</a:t>
                </a:r>
              </a:p>
            </c:rich>
          </c:tx>
          <c:layout>
            <c:manualLayout>
              <c:xMode val="edge"/>
              <c:yMode val="edge"/>
              <c:x val="0.1146346822926204"/>
              <c:y val="0.30989009186351707"/>
            </c:manualLayout>
          </c:layout>
        </c:title>
        <c:numFmt formatCode="General" sourceLinked="1"/>
        <c:tickLblPos val="nextTo"/>
        <c:txPr>
          <a:bodyPr/>
          <a:lstStyle/>
          <a:p>
            <a:pPr>
              <a:defRPr>
                <a:solidFill>
                  <a:schemeClr val="bg1"/>
                </a:solidFill>
              </a:defRPr>
            </a:pPr>
            <a:endParaRPr lang="en-US"/>
          </a:p>
        </c:txPr>
        <c:crossAx val="245074944"/>
        <c:crosses val="autoZero"/>
        <c:crossBetween val="between"/>
      </c:valAx>
    </c:plotArea>
    <c:plotVisOnly val="1"/>
  </c:chart>
  <c:externalData r:id="rId1"/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15"/>
  <c:chart>
    <c:autoTitleDeleted val="1"/>
    <c:plotArea>
      <c:layout/>
      <c:lineChart>
        <c:grouping val="standard"/>
        <c:ser>
          <c:idx val="0"/>
          <c:order val="0"/>
          <c:tx>
            <c:strRef>
              <c:f>Sheet1!$E$7</c:f>
              <c:strCache>
                <c:ptCount val="1"/>
                <c:pt idx="0">
                  <c:v>Throughput</c:v>
                </c:pt>
              </c:strCache>
            </c:strRef>
          </c:tx>
          <c:marker>
            <c:symbol val="none"/>
          </c:marker>
          <c:val>
            <c:numRef>
              <c:f>Sheet1!$E$8:$E$15</c:f>
              <c:numCache>
                <c:formatCode>General</c:formatCode>
                <c:ptCount val="8"/>
                <c:pt idx="0">
                  <c:v>3</c:v>
                </c:pt>
                <c:pt idx="1">
                  <c:v>2.9</c:v>
                </c:pt>
                <c:pt idx="2">
                  <c:v>3.3</c:v>
                </c:pt>
                <c:pt idx="3">
                  <c:v>3.4</c:v>
                </c:pt>
                <c:pt idx="4">
                  <c:v>3.32</c:v>
                </c:pt>
                <c:pt idx="5">
                  <c:v>3.2800000000000002</c:v>
                </c:pt>
                <c:pt idx="6">
                  <c:v>3.25</c:v>
                </c:pt>
                <c:pt idx="7">
                  <c:v>3.2</c:v>
                </c:pt>
              </c:numCache>
            </c:numRef>
          </c:val>
        </c:ser>
        <c:marker val="1"/>
        <c:axId val="245170560"/>
        <c:axId val="245172480"/>
      </c:lineChart>
      <c:catAx>
        <c:axId val="245170560"/>
        <c:scaling>
          <c:orientation val="minMax"/>
        </c:scaling>
        <c:delete val="1"/>
        <c:axPos val="b"/>
        <c:title>
          <c:tx>
            <c:rich>
              <a:bodyPr/>
              <a:lstStyle/>
              <a:p>
                <a:pPr>
                  <a:defRPr sz="2000"/>
                </a:pPr>
                <a:r>
                  <a:rPr lang="en-US" sz="2000" dirty="0" smtClean="0"/>
                  <a:t># of radios</a:t>
                </a:r>
                <a:endParaRPr lang="en-US" sz="2000" dirty="0"/>
              </a:p>
            </c:rich>
          </c:tx>
          <c:layout/>
        </c:title>
        <c:tickLblPos val="nextTo"/>
        <c:crossAx val="245172480"/>
        <c:crosses val="autoZero"/>
        <c:auto val="1"/>
        <c:lblAlgn val="ctr"/>
        <c:lblOffset val="100"/>
      </c:catAx>
      <c:valAx>
        <c:axId val="245172480"/>
        <c:scaling>
          <c:orientation val="minMax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 sz="2000"/>
                </a:pPr>
                <a:r>
                  <a:rPr lang="en-US" sz="2000"/>
                  <a:t>Throughput</a:t>
                </a:r>
              </a:p>
            </c:rich>
          </c:tx>
          <c:layout>
            <c:manualLayout>
              <c:xMode val="edge"/>
              <c:yMode val="edge"/>
              <c:x val="0.12260971738997742"/>
              <c:y val="0.12560273715785528"/>
            </c:manualLayout>
          </c:layout>
        </c:title>
        <c:numFmt formatCode="General" sourceLinked="1"/>
        <c:tickLblPos val="nextTo"/>
        <c:txPr>
          <a:bodyPr/>
          <a:lstStyle/>
          <a:p>
            <a:pPr>
              <a:defRPr>
                <a:solidFill>
                  <a:schemeClr val="bg1"/>
                </a:solidFill>
              </a:defRPr>
            </a:pPr>
            <a:endParaRPr lang="en-US"/>
          </a:p>
        </c:txPr>
        <c:crossAx val="245170560"/>
        <c:crosses val="autoZero"/>
        <c:crossBetween val="between"/>
      </c:valAx>
    </c:plotArea>
    <c:plotVisOnly val="1"/>
  </c:chart>
  <c:externalData r:id="rId1"/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7"/>
  <c:chart>
    <c:plotArea>
      <c:layout/>
      <c:lineChart>
        <c:grouping val="standard"/>
        <c:ser>
          <c:idx val="0"/>
          <c:order val="0"/>
          <c:marker>
            <c:symbol val="none"/>
          </c:marker>
          <c:val>
            <c:numRef>
              <c:f>Sheet1!$F$8:$F$15</c:f>
              <c:numCache>
                <c:formatCode>General</c:formatCode>
                <c:ptCount val="8"/>
                <c:pt idx="0">
                  <c:v>3</c:v>
                </c:pt>
                <c:pt idx="1">
                  <c:v>2.75</c:v>
                </c:pt>
                <c:pt idx="2">
                  <c:v>2.7</c:v>
                </c:pt>
                <c:pt idx="3">
                  <c:v>2.8</c:v>
                </c:pt>
                <c:pt idx="4">
                  <c:v>2.86</c:v>
                </c:pt>
                <c:pt idx="5">
                  <c:v>2.9</c:v>
                </c:pt>
                <c:pt idx="6">
                  <c:v>3.05</c:v>
                </c:pt>
                <c:pt idx="7">
                  <c:v>3.1</c:v>
                </c:pt>
              </c:numCache>
            </c:numRef>
          </c:val>
        </c:ser>
        <c:marker val="1"/>
        <c:axId val="245229056"/>
        <c:axId val="245230976"/>
      </c:lineChart>
      <c:catAx>
        <c:axId val="245229056"/>
        <c:scaling>
          <c:orientation val="minMax"/>
        </c:scaling>
        <c:delete val="1"/>
        <c:axPos val="b"/>
        <c:title>
          <c:tx>
            <c:rich>
              <a:bodyPr/>
              <a:lstStyle/>
              <a:p>
                <a:pPr>
                  <a:defRPr sz="2000"/>
                </a:pPr>
                <a:r>
                  <a:rPr lang="en-US" sz="2000" dirty="0" smtClean="0"/>
                  <a:t># of radios</a:t>
                </a:r>
                <a:endParaRPr lang="en-US" sz="2000" dirty="0"/>
              </a:p>
            </c:rich>
          </c:tx>
          <c:layout/>
        </c:title>
        <c:tickLblPos val="nextTo"/>
        <c:crossAx val="245230976"/>
        <c:crosses val="autoZero"/>
        <c:auto val="1"/>
        <c:lblAlgn val="ctr"/>
        <c:lblOffset val="100"/>
      </c:catAx>
      <c:valAx>
        <c:axId val="245230976"/>
        <c:scaling>
          <c:orientation val="minMax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 sz="2000"/>
                </a:pPr>
                <a:r>
                  <a:rPr lang="en-US" sz="2000"/>
                  <a:t>Delay</a:t>
                </a:r>
              </a:p>
            </c:rich>
          </c:tx>
          <c:layout>
            <c:manualLayout>
              <c:xMode val="edge"/>
              <c:yMode val="edge"/>
              <c:x val="0.10647065393421568"/>
              <c:y val="0.27864009186351707"/>
            </c:manualLayout>
          </c:layout>
        </c:title>
        <c:numFmt formatCode="General" sourceLinked="1"/>
        <c:tickLblPos val="nextTo"/>
        <c:txPr>
          <a:bodyPr/>
          <a:lstStyle/>
          <a:p>
            <a:pPr>
              <a:defRPr>
                <a:solidFill>
                  <a:schemeClr val="bg1"/>
                </a:solidFill>
              </a:defRPr>
            </a:pPr>
            <a:endParaRPr lang="en-US"/>
          </a:p>
        </c:txPr>
        <c:crossAx val="245229056"/>
        <c:crosses val="autoZero"/>
        <c:crossBetween val="between"/>
      </c:valAx>
    </c:plotArea>
    <c:plotVisOnly val="1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15"/>
  <c:chart>
    <c:autoTitleDeleted val="1"/>
    <c:plotArea>
      <c:layout/>
      <c:lineChart>
        <c:grouping val="standard"/>
        <c:ser>
          <c:idx val="0"/>
          <c:order val="0"/>
          <c:tx>
            <c:strRef>
              <c:f>Sheet1!$E$7</c:f>
              <c:strCache>
                <c:ptCount val="1"/>
                <c:pt idx="0">
                  <c:v>Throughput</c:v>
                </c:pt>
              </c:strCache>
            </c:strRef>
          </c:tx>
          <c:marker>
            <c:symbol val="none"/>
          </c:marker>
          <c:val>
            <c:numRef>
              <c:f>Sheet1!$E$8:$E$15</c:f>
              <c:numCache>
                <c:formatCode>General</c:formatCode>
                <c:ptCount val="8"/>
                <c:pt idx="0">
                  <c:v>3</c:v>
                </c:pt>
                <c:pt idx="1">
                  <c:v>2</c:v>
                </c:pt>
                <c:pt idx="2">
                  <c:v>1.5</c:v>
                </c:pt>
                <c:pt idx="3">
                  <c:v>1.25</c:v>
                </c:pt>
                <c:pt idx="4">
                  <c:v>1.125</c:v>
                </c:pt>
                <c:pt idx="5">
                  <c:v>1.0625</c:v>
                </c:pt>
                <c:pt idx="6">
                  <c:v>1.03125</c:v>
                </c:pt>
                <c:pt idx="7">
                  <c:v>1.0156249999999984</c:v>
                </c:pt>
              </c:numCache>
            </c:numRef>
          </c:val>
        </c:ser>
        <c:marker val="1"/>
        <c:axId val="241288320"/>
        <c:axId val="241290240"/>
      </c:lineChart>
      <c:catAx>
        <c:axId val="241288320"/>
        <c:scaling>
          <c:orientation val="minMax"/>
        </c:scaling>
        <c:delete val="1"/>
        <c:axPos val="b"/>
        <c:title>
          <c:tx>
            <c:rich>
              <a:bodyPr/>
              <a:lstStyle/>
              <a:p>
                <a:pPr>
                  <a:defRPr sz="2000"/>
                </a:pPr>
                <a:r>
                  <a:rPr lang="en-US" sz="2000"/>
                  <a:t>Radio</a:t>
                </a:r>
              </a:p>
            </c:rich>
          </c:tx>
          <c:layout/>
        </c:title>
        <c:tickLblPos val="nextTo"/>
        <c:crossAx val="241290240"/>
        <c:crosses val="autoZero"/>
        <c:auto val="1"/>
        <c:lblAlgn val="ctr"/>
        <c:lblOffset val="100"/>
      </c:catAx>
      <c:valAx>
        <c:axId val="241290240"/>
        <c:scaling>
          <c:orientation val="minMax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 sz="2000"/>
                </a:pPr>
                <a:r>
                  <a:rPr lang="en-US" sz="2000"/>
                  <a:t>Throughput</a:t>
                </a:r>
              </a:p>
            </c:rich>
          </c:tx>
          <c:layout>
            <c:manualLayout>
              <c:xMode val="edge"/>
              <c:yMode val="edge"/>
              <c:x val="7.2222222222222313E-2"/>
              <c:y val="0.19703120443277924"/>
            </c:manualLayout>
          </c:layout>
        </c:title>
        <c:numFmt formatCode="General" sourceLinked="1"/>
        <c:tickLblPos val="nextTo"/>
        <c:txPr>
          <a:bodyPr/>
          <a:lstStyle/>
          <a:p>
            <a:pPr>
              <a:defRPr>
                <a:solidFill>
                  <a:schemeClr val="bg1"/>
                </a:solidFill>
              </a:defRPr>
            </a:pPr>
            <a:endParaRPr lang="en-US"/>
          </a:p>
        </c:txPr>
        <c:crossAx val="241288320"/>
        <c:crosses val="autoZero"/>
        <c:crossBetween val="between"/>
      </c:valAx>
    </c:plotArea>
    <c:plotVisOnly val="1"/>
  </c:chart>
  <c:externalData r:id="rId1"/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>
              <a:defRPr/>
            </a:pPr>
            <a:r>
              <a:rPr lang="en-US"/>
              <a:t>Throughput</a:t>
            </a:r>
          </a:p>
        </c:rich>
      </c:tx>
      <c:layout>
        <c:manualLayout>
          <c:xMode val="edge"/>
          <c:yMode val="edge"/>
          <c:x val="0.40168577612009032"/>
          <c:y val="4.5973335901819616E-2"/>
        </c:manualLayout>
      </c:layout>
    </c:title>
    <c:plotArea>
      <c:layout>
        <c:manualLayout>
          <c:layoutTarget val="inner"/>
          <c:xMode val="edge"/>
          <c:yMode val="edge"/>
          <c:x val="5.6962879640044997E-2"/>
          <c:y val="0.27013123359580055"/>
          <c:w val="0.92666666666666653"/>
          <c:h val="0.61781630507195751"/>
        </c:manualLayout>
      </c:layout>
      <c:lineChart>
        <c:grouping val="standard"/>
        <c:ser>
          <c:idx val="0"/>
          <c:order val="0"/>
          <c:tx>
            <c:strRef>
              <c:f>Sheet1!$A$1</c:f>
              <c:strCache>
                <c:ptCount val="1"/>
                <c:pt idx="0">
                  <c:v>Topology1</c:v>
                </c:pt>
              </c:strCache>
            </c:strRef>
          </c:tx>
          <c:marker>
            <c:symbol val="none"/>
          </c:marker>
          <c:val>
            <c:numRef>
              <c:f>Sheet1!$A$2:$A$8</c:f>
              <c:numCache>
                <c:formatCode>General</c:formatCode>
                <c:ptCount val="7"/>
                <c:pt idx="0">
                  <c:v>3</c:v>
                </c:pt>
                <c:pt idx="1">
                  <c:v>3.02</c:v>
                </c:pt>
                <c:pt idx="2">
                  <c:v>2.98</c:v>
                </c:pt>
                <c:pt idx="3">
                  <c:v>2.9499999999999997</c:v>
                </c:pt>
                <c:pt idx="4">
                  <c:v>3.01</c:v>
                </c:pt>
                <c:pt idx="5">
                  <c:v>3.1</c:v>
                </c:pt>
                <c:pt idx="6">
                  <c:v>3.15</c:v>
                </c:pt>
              </c:numCache>
            </c:numRef>
          </c:val>
        </c:ser>
        <c:ser>
          <c:idx val="1"/>
          <c:order val="1"/>
          <c:tx>
            <c:strRef>
              <c:f>Sheet1!$B$1</c:f>
              <c:strCache>
                <c:ptCount val="1"/>
                <c:pt idx="0">
                  <c:v>Topology2</c:v>
                </c:pt>
              </c:strCache>
            </c:strRef>
          </c:tx>
          <c:marker>
            <c:symbol val="none"/>
          </c:marker>
          <c:val>
            <c:numRef>
              <c:f>Sheet1!$B$2:$B$8</c:f>
              <c:numCache>
                <c:formatCode>General</c:formatCode>
                <c:ptCount val="7"/>
                <c:pt idx="0">
                  <c:v>2.9</c:v>
                </c:pt>
                <c:pt idx="1">
                  <c:v>2.88</c:v>
                </c:pt>
                <c:pt idx="2">
                  <c:v>2.86</c:v>
                </c:pt>
                <c:pt idx="3">
                  <c:v>2.88</c:v>
                </c:pt>
                <c:pt idx="4">
                  <c:v>2.9499999999999997</c:v>
                </c:pt>
                <c:pt idx="5">
                  <c:v>2.98</c:v>
                </c:pt>
                <c:pt idx="6">
                  <c:v>3</c:v>
                </c:pt>
              </c:numCache>
            </c:numRef>
          </c:val>
        </c:ser>
        <c:ser>
          <c:idx val="2"/>
          <c:order val="2"/>
          <c:tx>
            <c:strRef>
              <c:f>Sheet1!$C$1</c:f>
              <c:strCache>
                <c:ptCount val="1"/>
                <c:pt idx="0">
                  <c:v>Topology3</c:v>
                </c:pt>
              </c:strCache>
            </c:strRef>
          </c:tx>
          <c:marker>
            <c:symbol val="none"/>
          </c:marker>
          <c:val>
            <c:numRef>
              <c:f>Sheet1!$C$2:$C$8</c:f>
              <c:numCache>
                <c:formatCode>General</c:formatCode>
                <c:ptCount val="7"/>
                <c:pt idx="0">
                  <c:v>3.1</c:v>
                </c:pt>
                <c:pt idx="1">
                  <c:v>3.02</c:v>
                </c:pt>
                <c:pt idx="2">
                  <c:v>3.12</c:v>
                </c:pt>
                <c:pt idx="3">
                  <c:v>3.05</c:v>
                </c:pt>
                <c:pt idx="4">
                  <c:v>3.07</c:v>
                </c:pt>
                <c:pt idx="5">
                  <c:v>3.1</c:v>
                </c:pt>
                <c:pt idx="6">
                  <c:v>3.12</c:v>
                </c:pt>
              </c:numCache>
            </c:numRef>
          </c:val>
        </c:ser>
        <c:marker val="1"/>
        <c:axId val="251812096"/>
        <c:axId val="251817984"/>
      </c:lineChart>
      <c:catAx>
        <c:axId val="251812096"/>
        <c:scaling>
          <c:orientation val="minMax"/>
        </c:scaling>
        <c:axPos val="b"/>
        <c:tickLblPos val="nextTo"/>
        <c:crossAx val="251817984"/>
        <c:crosses val="autoZero"/>
        <c:auto val="1"/>
        <c:lblAlgn val="ctr"/>
        <c:lblOffset val="100"/>
      </c:catAx>
      <c:valAx>
        <c:axId val="251817984"/>
        <c:scaling>
          <c:orientation val="minMax"/>
        </c:scaling>
        <c:delete val="1"/>
        <c:axPos val="l"/>
        <c:majorGridlines/>
        <c:numFmt formatCode="General" sourceLinked="1"/>
        <c:tickLblPos val="nextTo"/>
        <c:crossAx val="251812096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2.5740025740025742E-2"/>
          <c:y val="0.12128873799032001"/>
          <c:w val="0.95567567567567635"/>
          <c:h val="0.14884377984861985"/>
        </c:manualLayout>
      </c:layout>
      <c:txPr>
        <a:bodyPr/>
        <a:lstStyle/>
        <a:p>
          <a:pPr>
            <a:defRPr sz="1600"/>
          </a:pPr>
          <a:endParaRPr lang="en-US"/>
        </a:p>
      </c:txPr>
    </c:legend>
    <c:plotVisOnly val="1"/>
  </c:chart>
  <c:externalData r:id="rId1"/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>
              <a:defRPr/>
            </a:pPr>
            <a:r>
              <a:rPr lang="en-US"/>
              <a:t>Delay</a:t>
            </a:r>
          </a:p>
        </c:rich>
      </c:tx>
      <c:layout>
        <c:manualLayout>
          <c:xMode val="edge"/>
          <c:yMode val="edge"/>
          <c:x val="0.47931547619047637"/>
          <c:y val="4.8929663608562685E-2"/>
        </c:manualLayout>
      </c:layout>
    </c:title>
    <c:plotArea>
      <c:layout>
        <c:manualLayout>
          <c:layoutTarget val="inner"/>
          <c:xMode val="edge"/>
          <c:yMode val="edge"/>
          <c:x val="3.7738329583802029E-2"/>
          <c:y val="0.24501496945909293"/>
          <c:w val="0.92666666666666653"/>
          <c:h val="0.59742894523505641"/>
        </c:manualLayout>
      </c:layout>
      <c:lineChart>
        <c:grouping val="standard"/>
        <c:ser>
          <c:idx val="0"/>
          <c:order val="0"/>
          <c:tx>
            <c:strRef>
              <c:f>Sheet1!$A$1</c:f>
              <c:strCache>
                <c:ptCount val="1"/>
                <c:pt idx="0">
                  <c:v>Topology1</c:v>
                </c:pt>
              </c:strCache>
            </c:strRef>
          </c:tx>
          <c:marker>
            <c:symbol val="none"/>
          </c:marker>
          <c:val>
            <c:numRef>
              <c:f>Sheet1!$A$2:$A$8</c:f>
              <c:numCache>
                <c:formatCode>General</c:formatCode>
                <c:ptCount val="7"/>
                <c:pt idx="0">
                  <c:v>3</c:v>
                </c:pt>
                <c:pt idx="1">
                  <c:v>3.02</c:v>
                </c:pt>
                <c:pt idx="2">
                  <c:v>2.98</c:v>
                </c:pt>
                <c:pt idx="3">
                  <c:v>2.9499999999999997</c:v>
                </c:pt>
                <c:pt idx="4">
                  <c:v>3.01</c:v>
                </c:pt>
                <c:pt idx="5">
                  <c:v>3.1</c:v>
                </c:pt>
                <c:pt idx="6">
                  <c:v>3.15</c:v>
                </c:pt>
              </c:numCache>
            </c:numRef>
          </c:val>
        </c:ser>
        <c:ser>
          <c:idx val="1"/>
          <c:order val="1"/>
          <c:tx>
            <c:strRef>
              <c:f>Sheet1!$B$1</c:f>
              <c:strCache>
                <c:ptCount val="1"/>
                <c:pt idx="0">
                  <c:v>Topology2</c:v>
                </c:pt>
              </c:strCache>
            </c:strRef>
          </c:tx>
          <c:marker>
            <c:symbol val="none"/>
          </c:marker>
          <c:val>
            <c:numRef>
              <c:f>Sheet1!$B$2:$B$8</c:f>
              <c:numCache>
                <c:formatCode>General</c:formatCode>
                <c:ptCount val="7"/>
                <c:pt idx="0">
                  <c:v>2.9</c:v>
                </c:pt>
                <c:pt idx="1">
                  <c:v>2.88</c:v>
                </c:pt>
                <c:pt idx="2">
                  <c:v>2.86</c:v>
                </c:pt>
                <c:pt idx="3">
                  <c:v>2.88</c:v>
                </c:pt>
                <c:pt idx="4">
                  <c:v>2.9499999999999997</c:v>
                </c:pt>
                <c:pt idx="5">
                  <c:v>2.98</c:v>
                </c:pt>
                <c:pt idx="6">
                  <c:v>3</c:v>
                </c:pt>
              </c:numCache>
            </c:numRef>
          </c:val>
        </c:ser>
        <c:ser>
          <c:idx val="2"/>
          <c:order val="2"/>
          <c:tx>
            <c:strRef>
              <c:f>Sheet1!$C$1</c:f>
              <c:strCache>
                <c:ptCount val="1"/>
                <c:pt idx="0">
                  <c:v>Topology3</c:v>
                </c:pt>
              </c:strCache>
            </c:strRef>
          </c:tx>
          <c:marker>
            <c:symbol val="none"/>
          </c:marker>
          <c:val>
            <c:numRef>
              <c:f>Sheet1!$C$2:$C$8</c:f>
              <c:numCache>
                <c:formatCode>General</c:formatCode>
                <c:ptCount val="7"/>
                <c:pt idx="0">
                  <c:v>3.1</c:v>
                </c:pt>
                <c:pt idx="1">
                  <c:v>3.02</c:v>
                </c:pt>
                <c:pt idx="2">
                  <c:v>3.12</c:v>
                </c:pt>
                <c:pt idx="3">
                  <c:v>3.05</c:v>
                </c:pt>
                <c:pt idx="4">
                  <c:v>3.07</c:v>
                </c:pt>
                <c:pt idx="5">
                  <c:v>3.1</c:v>
                </c:pt>
                <c:pt idx="6">
                  <c:v>3.12</c:v>
                </c:pt>
              </c:numCache>
            </c:numRef>
          </c:val>
        </c:ser>
        <c:marker val="1"/>
        <c:axId val="251839616"/>
        <c:axId val="251841152"/>
      </c:lineChart>
      <c:catAx>
        <c:axId val="251839616"/>
        <c:scaling>
          <c:orientation val="minMax"/>
        </c:scaling>
        <c:axPos val="b"/>
        <c:tickLblPos val="nextTo"/>
        <c:crossAx val="251841152"/>
        <c:crosses val="autoZero"/>
        <c:auto val="1"/>
        <c:lblAlgn val="ctr"/>
        <c:lblOffset val="100"/>
      </c:catAx>
      <c:valAx>
        <c:axId val="251841152"/>
        <c:scaling>
          <c:orientation val="minMax"/>
        </c:scaling>
        <c:delete val="1"/>
        <c:axPos val="l"/>
        <c:majorGridlines/>
        <c:numFmt formatCode="General" sourceLinked="1"/>
        <c:tickLblPos val="nextTo"/>
        <c:crossAx val="251839616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3.273809523809524E-2"/>
          <c:y val="0.12536620995770023"/>
          <c:w val="0.96082368082368119"/>
          <c:h val="0.1447663078812397"/>
        </c:manualLayout>
      </c:layout>
      <c:txPr>
        <a:bodyPr/>
        <a:lstStyle/>
        <a:p>
          <a:pPr>
            <a:defRPr sz="1600"/>
          </a:pPr>
          <a:endParaRPr lang="en-US"/>
        </a:p>
      </c:txPr>
    </c:legend>
    <c:plotVisOnly val="1"/>
  </c:chart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15"/>
  <c:chart>
    <c:autoTitleDeleted val="1"/>
    <c:plotArea>
      <c:layout/>
      <c:lineChart>
        <c:grouping val="standard"/>
        <c:ser>
          <c:idx val="0"/>
          <c:order val="0"/>
          <c:tx>
            <c:strRef>
              <c:f>Sheet1!$E$7</c:f>
              <c:strCache>
                <c:ptCount val="1"/>
                <c:pt idx="0">
                  <c:v>Throughput</c:v>
                </c:pt>
              </c:strCache>
            </c:strRef>
          </c:tx>
          <c:marker>
            <c:symbol val="none"/>
          </c:marker>
          <c:val>
            <c:numRef>
              <c:f>Sheet1!$E$8:$E$15</c:f>
              <c:numCache>
                <c:formatCode>General</c:formatCode>
                <c:ptCount val="8"/>
                <c:pt idx="0">
                  <c:v>3</c:v>
                </c:pt>
                <c:pt idx="1">
                  <c:v>2</c:v>
                </c:pt>
                <c:pt idx="2">
                  <c:v>1.5</c:v>
                </c:pt>
                <c:pt idx="3">
                  <c:v>1.25</c:v>
                </c:pt>
                <c:pt idx="4">
                  <c:v>1.125</c:v>
                </c:pt>
                <c:pt idx="5">
                  <c:v>1.0625</c:v>
                </c:pt>
                <c:pt idx="6">
                  <c:v>1.03125</c:v>
                </c:pt>
                <c:pt idx="7">
                  <c:v>1.0156249999999984</c:v>
                </c:pt>
              </c:numCache>
            </c:numRef>
          </c:val>
        </c:ser>
        <c:marker val="1"/>
        <c:axId val="241302528"/>
        <c:axId val="241337472"/>
      </c:lineChart>
      <c:catAx>
        <c:axId val="241302528"/>
        <c:scaling>
          <c:orientation val="minMax"/>
        </c:scaling>
        <c:delete val="1"/>
        <c:axPos val="b"/>
        <c:title>
          <c:tx>
            <c:rich>
              <a:bodyPr/>
              <a:lstStyle/>
              <a:p>
                <a:pPr>
                  <a:defRPr sz="2000"/>
                </a:pPr>
                <a:r>
                  <a:rPr lang="en-US" sz="2000"/>
                  <a:t>Radio</a:t>
                </a:r>
              </a:p>
            </c:rich>
          </c:tx>
          <c:layout/>
        </c:title>
        <c:tickLblPos val="nextTo"/>
        <c:crossAx val="241337472"/>
        <c:crosses val="autoZero"/>
        <c:auto val="1"/>
        <c:lblAlgn val="ctr"/>
        <c:lblOffset val="100"/>
      </c:catAx>
      <c:valAx>
        <c:axId val="241337472"/>
        <c:scaling>
          <c:orientation val="minMax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 sz="2000"/>
                </a:pPr>
                <a:r>
                  <a:rPr lang="en-US" sz="2000"/>
                  <a:t>Throughput</a:t>
                </a:r>
              </a:p>
            </c:rich>
          </c:tx>
          <c:layout>
            <c:manualLayout>
              <c:xMode val="edge"/>
              <c:yMode val="edge"/>
              <c:x val="7.2222222222222313E-2"/>
              <c:y val="0.19703120443277924"/>
            </c:manualLayout>
          </c:layout>
        </c:title>
        <c:numFmt formatCode="General" sourceLinked="1"/>
        <c:tickLblPos val="nextTo"/>
        <c:txPr>
          <a:bodyPr/>
          <a:lstStyle/>
          <a:p>
            <a:pPr>
              <a:defRPr>
                <a:solidFill>
                  <a:schemeClr val="bg1"/>
                </a:solidFill>
              </a:defRPr>
            </a:pPr>
            <a:endParaRPr lang="en-US"/>
          </a:p>
        </c:txPr>
        <c:crossAx val="241302528"/>
        <c:crosses val="autoZero"/>
        <c:crossBetween val="between"/>
      </c:valAx>
    </c:plotArea>
    <c:plotVisOnly val="1"/>
  </c:chart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15"/>
  <c:chart>
    <c:autoTitleDeleted val="1"/>
    <c:plotArea>
      <c:layout/>
      <c:lineChart>
        <c:grouping val="standard"/>
        <c:ser>
          <c:idx val="0"/>
          <c:order val="0"/>
          <c:tx>
            <c:strRef>
              <c:f>Sheet1!$E$7</c:f>
              <c:strCache>
                <c:ptCount val="1"/>
                <c:pt idx="0">
                  <c:v>Throughput</c:v>
                </c:pt>
              </c:strCache>
            </c:strRef>
          </c:tx>
          <c:marker>
            <c:symbol val="none"/>
          </c:marker>
          <c:val>
            <c:numRef>
              <c:f>Sheet1!$E$8:$E$15</c:f>
              <c:numCache>
                <c:formatCode>General</c:formatCode>
                <c:ptCount val="8"/>
                <c:pt idx="0">
                  <c:v>3</c:v>
                </c:pt>
                <c:pt idx="1">
                  <c:v>2.9</c:v>
                </c:pt>
                <c:pt idx="2">
                  <c:v>3.3</c:v>
                </c:pt>
                <c:pt idx="3">
                  <c:v>3.4</c:v>
                </c:pt>
                <c:pt idx="4">
                  <c:v>3.32</c:v>
                </c:pt>
                <c:pt idx="5">
                  <c:v>3.2800000000000002</c:v>
                </c:pt>
                <c:pt idx="6">
                  <c:v>3.25</c:v>
                </c:pt>
                <c:pt idx="7">
                  <c:v>3.2</c:v>
                </c:pt>
              </c:numCache>
            </c:numRef>
          </c:val>
        </c:ser>
        <c:marker val="1"/>
        <c:axId val="241414528"/>
        <c:axId val="241416448"/>
      </c:lineChart>
      <c:catAx>
        <c:axId val="241414528"/>
        <c:scaling>
          <c:orientation val="minMax"/>
        </c:scaling>
        <c:delete val="1"/>
        <c:axPos val="b"/>
        <c:title>
          <c:tx>
            <c:rich>
              <a:bodyPr/>
              <a:lstStyle/>
              <a:p>
                <a:pPr>
                  <a:defRPr sz="2000"/>
                </a:pPr>
                <a:r>
                  <a:rPr lang="en-US" sz="2000"/>
                  <a:t>Radio</a:t>
                </a:r>
              </a:p>
            </c:rich>
          </c:tx>
          <c:layout/>
        </c:title>
        <c:tickLblPos val="nextTo"/>
        <c:crossAx val="241416448"/>
        <c:crosses val="autoZero"/>
        <c:auto val="1"/>
        <c:lblAlgn val="ctr"/>
        <c:lblOffset val="100"/>
      </c:catAx>
      <c:valAx>
        <c:axId val="241416448"/>
        <c:scaling>
          <c:orientation val="minMax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 sz="2000"/>
                </a:pPr>
                <a:r>
                  <a:rPr lang="en-US" sz="2000"/>
                  <a:t>Throughput</a:t>
                </a:r>
              </a:p>
            </c:rich>
          </c:tx>
          <c:layout>
            <c:manualLayout>
              <c:xMode val="edge"/>
              <c:yMode val="edge"/>
              <c:x val="7.2222222222222326E-2"/>
              <c:y val="0.19703120443277924"/>
            </c:manualLayout>
          </c:layout>
        </c:title>
        <c:numFmt formatCode="General" sourceLinked="1"/>
        <c:tickLblPos val="nextTo"/>
        <c:txPr>
          <a:bodyPr/>
          <a:lstStyle/>
          <a:p>
            <a:pPr>
              <a:defRPr>
                <a:solidFill>
                  <a:schemeClr val="bg1"/>
                </a:solidFill>
              </a:defRPr>
            </a:pPr>
            <a:endParaRPr lang="en-US"/>
          </a:p>
        </c:txPr>
        <c:crossAx val="241414528"/>
        <c:crosses val="autoZero"/>
        <c:crossBetween val="between"/>
      </c:valAx>
    </c:plotArea>
    <c:plotVisOnly val="1"/>
  </c:chart>
  <c:externalData r:id="rId1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15"/>
  <c:chart>
    <c:autoTitleDeleted val="1"/>
    <c:plotArea>
      <c:layout/>
      <c:lineChart>
        <c:grouping val="standard"/>
        <c:ser>
          <c:idx val="0"/>
          <c:order val="0"/>
          <c:tx>
            <c:strRef>
              <c:f>Sheet1!$E$7</c:f>
              <c:strCache>
                <c:ptCount val="1"/>
                <c:pt idx="0">
                  <c:v>Throughput</c:v>
                </c:pt>
              </c:strCache>
            </c:strRef>
          </c:tx>
          <c:marker>
            <c:symbol val="none"/>
          </c:marker>
          <c:val>
            <c:numRef>
              <c:f>Sheet1!$E$8:$E$15</c:f>
              <c:numCache>
                <c:formatCode>General</c:formatCode>
                <c:ptCount val="8"/>
                <c:pt idx="0">
                  <c:v>3</c:v>
                </c:pt>
                <c:pt idx="1">
                  <c:v>2</c:v>
                </c:pt>
                <c:pt idx="2">
                  <c:v>1.5</c:v>
                </c:pt>
                <c:pt idx="3">
                  <c:v>1.25</c:v>
                </c:pt>
                <c:pt idx="4">
                  <c:v>1.125</c:v>
                </c:pt>
                <c:pt idx="5">
                  <c:v>1.0625</c:v>
                </c:pt>
                <c:pt idx="6">
                  <c:v>1.03125</c:v>
                </c:pt>
                <c:pt idx="7">
                  <c:v>1.0156249999999976</c:v>
                </c:pt>
              </c:numCache>
            </c:numRef>
          </c:val>
        </c:ser>
        <c:marker val="1"/>
        <c:axId val="241457408"/>
        <c:axId val="243872128"/>
      </c:lineChart>
      <c:catAx>
        <c:axId val="241457408"/>
        <c:scaling>
          <c:orientation val="minMax"/>
        </c:scaling>
        <c:delete val="1"/>
        <c:axPos val="b"/>
        <c:title>
          <c:tx>
            <c:rich>
              <a:bodyPr/>
              <a:lstStyle/>
              <a:p>
                <a:pPr>
                  <a:defRPr sz="2000"/>
                </a:pPr>
                <a:r>
                  <a:rPr lang="en-US" sz="2000"/>
                  <a:t>Radio</a:t>
                </a:r>
              </a:p>
            </c:rich>
          </c:tx>
          <c:layout/>
        </c:title>
        <c:tickLblPos val="nextTo"/>
        <c:crossAx val="243872128"/>
        <c:crosses val="autoZero"/>
        <c:auto val="1"/>
        <c:lblAlgn val="ctr"/>
        <c:lblOffset val="100"/>
      </c:catAx>
      <c:valAx>
        <c:axId val="243872128"/>
        <c:scaling>
          <c:orientation val="minMax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 sz="2000"/>
                </a:pPr>
                <a:r>
                  <a:rPr lang="en-US" sz="2000"/>
                  <a:t>Throughput</a:t>
                </a:r>
              </a:p>
            </c:rich>
          </c:tx>
          <c:layout>
            <c:manualLayout>
              <c:xMode val="edge"/>
              <c:yMode val="edge"/>
              <c:x val="7.222222222222234E-2"/>
              <c:y val="0.19703120443277924"/>
            </c:manualLayout>
          </c:layout>
        </c:title>
        <c:numFmt formatCode="General" sourceLinked="1"/>
        <c:tickLblPos val="nextTo"/>
        <c:txPr>
          <a:bodyPr/>
          <a:lstStyle/>
          <a:p>
            <a:pPr>
              <a:defRPr>
                <a:solidFill>
                  <a:schemeClr val="bg1"/>
                </a:solidFill>
              </a:defRPr>
            </a:pPr>
            <a:endParaRPr lang="en-US"/>
          </a:p>
        </c:txPr>
        <c:crossAx val="241457408"/>
        <c:crosses val="autoZero"/>
        <c:crossBetween val="between"/>
      </c:valAx>
    </c:plotArea>
    <c:plotVisOnly val="1"/>
  </c:chart>
  <c:externalData r:id="rId1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7"/>
  <c:chart>
    <c:plotArea>
      <c:layout/>
      <c:lineChart>
        <c:grouping val="standard"/>
        <c:ser>
          <c:idx val="0"/>
          <c:order val="0"/>
          <c:marker>
            <c:symbol val="none"/>
          </c:marker>
          <c:val>
            <c:numRef>
              <c:f>Sheet1!$F$8:$F$15</c:f>
              <c:numCache>
                <c:formatCode>General</c:formatCode>
                <c:ptCount val="8"/>
                <c:pt idx="0">
                  <c:v>3</c:v>
                </c:pt>
                <c:pt idx="1">
                  <c:v>2.5</c:v>
                </c:pt>
                <c:pt idx="2">
                  <c:v>2.25</c:v>
                </c:pt>
                <c:pt idx="3">
                  <c:v>2.27</c:v>
                </c:pt>
                <c:pt idx="4">
                  <c:v>2.2250000000000001</c:v>
                </c:pt>
                <c:pt idx="5">
                  <c:v>2.3499999999999988</c:v>
                </c:pt>
                <c:pt idx="6">
                  <c:v>2.27</c:v>
                </c:pt>
                <c:pt idx="7">
                  <c:v>2.61</c:v>
                </c:pt>
              </c:numCache>
            </c:numRef>
          </c:val>
        </c:ser>
        <c:marker val="1"/>
        <c:axId val="243895680"/>
        <c:axId val="243906048"/>
      </c:lineChart>
      <c:catAx>
        <c:axId val="243895680"/>
        <c:scaling>
          <c:orientation val="minMax"/>
        </c:scaling>
        <c:delete val="1"/>
        <c:axPos val="b"/>
        <c:title>
          <c:tx>
            <c:rich>
              <a:bodyPr/>
              <a:lstStyle/>
              <a:p>
                <a:pPr>
                  <a:defRPr sz="2000"/>
                </a:pPr>
                <a:r>
                  <a:rPr lang="en-US" sz="2000"/>
                  <a:t>Radio</a:t>
                </a:r>
              </a:p>
            </c:rich>
          </c:tx>
          <c:layout/>
        </c:title>
        <c:tickLblPos val="nextTo"/>
        <c:crossAx val="243906048"/>
        <c:crosses val="autoZero"/>
        <c:auto val="1"/>
        <c:lblAlgn val="ctr"/>
        <c:lblOffset val="100"/>
      </c:catAx>
      <c:valAx>
        <c:axId val="243906048"/>
        <c:scaling>
          <c:orientation val="minMax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 sz="2000"/>
                </a:pPr>
                <a:r>
                  <a:rPr lang="en-US" sz="2000"/>
                  <a:t>Delay</a:t>
                </a:r>
              </a:p>
            </c:rich>
          </c:tx>
          <c:layout>
            <c:manualLayout>
              <c:xMode val="edge"/>
              <c:yMode val="edge"/>
              <c:x val="6.0371239652735817E-2"/>
              <c:y val="0.31509842519685127"/>
            </c:manualLayout>
          </c:layout>
        </c:title>
        <c:numFmt formatCode="General" sourceLinked="1"/>
        <c:tickLblPos val="nextTo"/>
        <c:txPr>
          <a:bodyPr/>
          <a:lstStyle/>
          <a:p>
            <a:pPr>
              <a:defRPr>
                <a:solidFill>
                  <a:schemeClr val="bg1"/>
                </a:solidFill>
              </a:defRPr>
            </a:pPr>
            <a:endParaRPr lang="en-US"/>
          </a:p>
        </c:txPr>
        <c:crossAx val="243895680"/>
        <c:crosses val="autoZero"/>
        <c:crossBetween val="between"/>
      </c:valAx>
    </c:plotArea>
    <c:plotVisOnly val="1"/>
  </c:chart>
  <c:externalData r:id="rId1"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15"/>
  <c:chart>
    <c:autoTitleDeleted val="1"/>
    <c:plotArea>
      <c:layout/>
      <c:lineChart>
        <c:grouping val="standard"/>
        <c:ser>
          <c:idx val="0"/>
          <c:order val="0"/>
          <c:tx>
            <c:strRef>
              <c:f>Sheet1!$E$7</c:f>
              <c:strCache>
                <c:ptCount val="1"/>
                <c:pt idx="0">
                  <c:v>Throughput</c:v>
                </c:pt>
              </c:strCache>
            </c:strRef>
          </c:tx>
          <c:marker>
            <c:symbol val="none"/>
          </c:marker>
          <c:val>
            <c:numRef>
              <c:f>Sheet1!$E$8:$E$15</c:f>
              <c:numCache>
                <c:formatCode>General</c:formatCode>
                <c:ptCount val="8"/>
                <c:pt idx="0">
                  <c:v>3</c:v>
                </c:pt>
                <c:pt idx="1">
                  <c:v>2.9</c:v>
                </c:pt>
                <c:pt idx="2">
                  <c:v>3.3</c:v>
                </c:pt>
                <c:pt idx="3">
                  <c:v>3.4</c:v>
                </c:pt>
                <c:pt idx="4">
                  <c:v>3.32</c:v>
                </c:pt>
                <c:pt idx="5">
                  <c:v>3.2800000000000002</c:v>
                </c:pt>
                <c:pt idx="6">
                  <c:v>3.25</c:v>
                </c:pt>
                <c:pt idx="7">
                  <c:v>3.2</c:v>
                </c:pt>
              </c:numCache>
            </c:numRef>
          </c:val>
        </c:ser>
        <c:marker val="1"/>
        <c:axId val="243946240"/>
        <c:axId val="243948160"/>
      </c:lineChart>
      <c:catAx>
        <c:axId val="243946240"/>
        <c:scaling>
          <c:orientation val="minMax"/>
        </c:scaling>
        <c:delete val="1"/>
        <c:axPos val="b"/>
        <c:title>
          <c:tx>
            <c:rich>
              <a:bodyPr/>
              <a:lstStyle/>
              <a:p>
                <a:pPr>
                  <a:defRPr sz="2000"/>
                </a:pPr>
                <a:r>
                  <a:rPr lang="en-US" sz="2000"/>
                  <a:t>Radio</a:t>
                </a:r>
              </a:p>
            </c:rich>
          </c:tx>
          <c:layout/>
        </c:title>
        <c:tickLblPos val="nextTo"/>
        <c:crossAx val="243948160"/>
        <c:crosses val="autoZero"/>
        <c:auto val="1"/>
        <c:lblAlgn val="ctr"/>
        <c:lblOffset val="100"/>
      </c:catAx>
      <c:valAx>
        <c:axId val="243948160"/>
        <c:scaling>
          <c:orientation val="minMax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 sz="2000"/>
                </a:pPr>
                <a:r>
                  <a:rPr lang="en-US" sz="2000"/>
                  <a:t>Throughput</a:t>
                </a:r>
              </a:p>
            </c:rich>
          </c:tx>
          <c:layout>
            <c:manualLayout>
              <c:xMode val="edge"/>
              <c:yMode val="edge"/>
              <c:x val="7.2222222222222354E-2"/>
              <c:y val="0.19703120443277924"/>
            </c:manualLayout>
          </c:layout>
        </c:title>
        <c:numFmt formatCode="General" sourceLinked="1"/>
        <c:tickLblPos val="nextTo"/>
        <c:txPr>
          <a:bodyPr/>
          <a:lstStyle/>
          <a:p>
            <a:pPr>
              <a:defRPr>
                <a:solidFill>
                  <a:schemeClr val="bg1"/>
                </a:solidFill>
              </a:defRPr>
            </a:pPr>
            <a:endParaRPr lang="en-US"/>
          </a:p>
        </c:txPr>
        <c:crossAx val="243946240"/>
        <c:crosses val="autoZero"/>
        <c:crossBetween val="between"/>
      </c:valAx>
    </c:plotArea>
    <c:plotVisOnly val="1"/>
  </c:chart>
  <c:externalData r:id="rId1"/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15"/>
  <c:chart>
    <c:autoTitleDeleted val="1"/>
    <c:plotArea>
      <c:layout/>
      <c:lineChart>
        <c:grouping val="standard"/>
        <c:ser>
          <c:idx val="0"/>
          <c:order val="0"/>
          <c:tx>
            <c:strRef>
              <c:f>Sheet1!$E$7</c:f>
              <c:strCache>
                <c:ptCount val="1"/>
                <c:pt idx="0">
                  <c:v>Throughput</c:v>
                </c:pt>
              </c:strCache>
            </c:strRef>
          </c:tx>
          <c:marker>
            <c:symbol val="none"/>
          </c:marker>
          <c:val>
            <c:numRef>
              <c:f>Sheet1!$E$8:$E$15</c:f>
              <c:numCache>
                <c:formatCode>General</c:formatCode>
                <c:ptCount val="8"/>
                <c:pt idx="0">
                  <c:v>3</c:v>
                </c:pt>
                <c:pt idx="1">
                  <c:v>2</c:v>
                </c:pt>
                <c:pt idx="2">
                  <c:v>1.5</c:v>
                </c:pt>
                <c:pt idx="3">
                  <c:v>1.25</c:v>
                </c:pt>
                <c:pt idx="4">
                  <c:v>1.125</c:v>
                </c:pt>
                <c:pt idx="5">
                  <c:v>1.0625</c:v>
                </c:pt>
                <c:pt idx="6">
                  <c:v>1.03125</c:v>
                </c:pt>
                <c:pt idx="7">
                  <c:v>1.0156249999999969</c:v>
                </c:pt>
              </c:numCache>
            </c:numRef>
          </c:val>
        </c:ser>
        <c:marker val="1"/>
        <c:axId val="241482368"/>
        <c:axId val="243868416"/>
      </c:lineChart>
      <c:catAx>
        <c:axId val="241482368"/>
        <c:scaling>
          <c:orientation val="minMax"/>
        </c:scaling>
        <c:delete val="1"/>
        <c:axPos val="b"/>
        <c:title>
          <c:tx>
            <c:rich>
              <a:bodyPr/>
              <a:lstStyle/>
              <a:p>
                <a:pPr>
                  <a:defRPr sz="2000"/>
                </a:pPr>
                <a:r>
                  <a:rPr lang="en-US" sz="2000"/>
                  <a:t>Radio</a:t>
                </a:r>
              </a:p>
            </c:rich>
          </c:tx>
          <c:layout/>
        </c:title>
        <c:tickLblPos val="nextTo"/>
        <c:crossAx val="243868416"/>
        <c:crosses val="autoZero"/>
        <c:auto val="1"/>
        <c:lblAlgn val="ctr"/>
        <c:lblOffset val="100"/>
      </c:catAx>
      <c:valAx>
        <c:axId val="243868416"/>
        <c:scaling>
          <c:orientation val="minMax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 sz="2000"/>
                </a:pPr>
                <a:r>
                  <a:rPr lang="en-US" sz="2000"/>
                  <a:t>Throughput</a:t>
                </a:r>
              </a:p>
            </c:rich>
          </c:tx>
          <c:layout>
            <c:manualLayout>
              <c:xMode val="edge"/>
              <c:yMode val="edge"/>
              <c:x val="7.2222222222222368E-2"/>
              <c:y val="0.19703120443277924"/>
            </c:manualLayout>
          </c:layout>
        </c:title>
        <c:numFmt formatCode="General" sourceLinked="1"/>
        <c:tickLblPos val="nextTo"/>
        <c:txPr>
          <a:bodyPr/>
          <a:lstStyle/>
          <a:p>
            <a:pPr>
              <a:defRPr>
                <a:solidFill>
                  <a:schemeClr val="bg1"/>
                </a:solidFill>
              </a:defRPr>
            </a:pPr>
            <a:endParaRPr lang="en-US"/>
          </a:p>
        </c:txPr>
        <c:crossAx val="241482368"/>
        <c:crosses val="autoZero"/>
        <c:crossBetween val="between"/>
      </c:valAx>
    </c:plotArea>
    <c:plotVisOnly val="1"/>
  </c:chart>
  <c:externalData r:id="rId1"/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7"/>
  <c:chart>
    <c:plotArea>
      <c:layout/>
      <c:lineChart>
        <c:grouping val="standard"/>
        <c:ser>
          <c:idx val="0"/>
          <c:order val="0"/>
          <c:marker>
            <c:symbol val="none"/>
          </c:marker>
          <c:val>
            <c:numRef>
              <c:f>Sheet1!$F$8:$F$15</c:f>
              <c:numCache>
                <c:formatCode>General</c:formatCode>
                <c:ptCount val="8"/>
                <c:pt idx="0">
                  <c:v>3</c:v>
                </c:pt>
                <c:pt idx="1">
                  <c:v>2.5</c:v>
                </c:pt>
                <c:pt idx="2">
                  <c:v>2.25</c:v>
                </c:pt>
                <c:pt idx="3">
                  <c:v>2.27</c:v>
                </c:pt>
                <c:pt idx="4">
                  <c:v>2.2250000000000001</c:v>
                </c:pt>
                <c:pt idx="5">
                  <c:v>2.3499999999999988</c:v>
                </c:pt>
                <c:pt idx="6">
                  <c:v>2.27</c:v>
                </c:pt>
                <c:pt idx="7">
                  <c:v>2.61</c:v>
                </c:pt>
              </c:numCache>
            </c:numRef>
          </c:val>
        </c:ser>
        <c:marker val="1"/>
        <c:axId val="244011008"/>
        <c:axId val="244012928"/>
      </c:lineChart>
      <c:catAx>
        <c:axId val="244011008"/>
        <c:scaling>
          <c:orientation val="minMax"/>
        </c:scaling>
        <c:delete val="1"/>
        <c:axPos val="b"/>
        <c:title>
          <c:tx>
            <c:rich>
              <a:bodyPr/>
              <a:lstStyle/>
              <a:p>
                <a:pPr>
                  <a:defRPr sz="2000"/>
                </a:pPr>
                <a:r>
                  <a:rPr lang="en-US" sz="2000"/>
                  <a:t>Radio</a:t>
                </a:r>
              </a:p>
            </c:rich>
          </c:tx>
          <c:layout/>
        </c:title>
        <c:tickLblPos val="nextTo"/>
        <c:crossAx val="244012928"/>
        <c:crosses val="autoZero"/>
        <c:auto val="1"/>
        <c:lblAlgn val="ctr"/>
        <c:lblOffset val="100"/>
      </c:catAx>
      <c:valAx>
        <c:axId val="244012928"/>
        <c:scaling>
          <c:orientation val="minMax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 sz="2000"/>
                </a:pPr>
                <a:r>
                  <a:rPr lang="en-US" sz="2000"/>
                  <a:t>Delay</a:t>
                </a:r>
              </a:p>
            </c:rich>
          </c:tx>
          <c:layout>
            <c:manualLayout>
              <c:xMode val="edge"/>
              <c:yMode val="edge"/>
              <c:x val="6.0371239652735838E-2"/>
              <c:y val="0.31509842519685144"/>
            </c:manualLayout>
          </c:layout>
        </c:title>
        <c:numFmt formatCode="General" sourceLinked="1"/>
        <c:tickLblPos val="nextTo"/>
        <c:txPr>
          <a:bodyPr/>
          <a:lstStyle/>
          <a:p>
            <a:pPr>
              <a:defRPr>
                <a:solidFill>
                  <a:schemeClr val="bg1"/>
                </a:solidFill>
              </a:defRPr>
            </a:pPr>
            <a:endParaRPr lang="en-US"/>
          </a:p>
        </c:txPr>
        <c:crossAx val="244011008"/>
        <c:crosses val="autoZero"/>
        <c:crossBetween val="between"/>
      </c:valAx>
    </c:plotArea>
    <c:plotVisOnly val="1"/>
  </c:chart>
  <c:externalData r:id="rId1"/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A1B82-9A41-4B0F-BE61-13A98382E50E}" type="datetimeFigureOut">
              <a:rPr lang="en-US" smtClean="0"/>
              <a:pPr/>
              <a:t>7/25/2016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2645-850A-43A6-BF6E-75FA772F8D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A1B82-9A41-4B0F-BE61-13A98382E50E}" type="datetimeFigureOut">
              <a:rPr lang="en-US" smtClean="0"/>
              <a:pPr/>
              <a:t>7/25/2016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2645-850A-43A6-BF6E-75FA772F8D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A1B82-9A41-4B0F-BE61-13A98382E50E}" type="datetimeFigureOut">
              <a:rPr lang="en-US" smtClean="0"/>
              <a:pPr/>
              <a:t>7/25/2016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2645-850A-43A6-BF6E-75FA772F8D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A1B82-9A41-4B0F-BE61-13A98382E50E}" type="datetimeFigureOut">
              <a:rPr lang="en-US" smtClean="0"/>
              <a:pPr/>
              <a:t>7/25/2016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2645-850A-43A6-BF6E-75FA772F8D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A1B82-9A41-4B0F-BE61-13A98382E50E}" type="datetimeFigureOut">
              <a:rPr lang="en-US" smtClean="0"/>
              <a:pPr/>
              <a:t>7/25/2016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2645-850A-43A6-BF6E-75FA772F8D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A1B82-9A41-4B0F-BE61-13A98382E50E}" type="datetimeFigureOut">
              <a:rPr lang="en-US" smtClean="0"/>
              <a:pPr/>
              <a:t>7/25/2016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2645-850A-43A6-BF6E-75FA772F8D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A1B82-9A41-4B0F-BE61-13A98382E50E}" type="datetimeFigureOut">
              <a:rPr lang="en-US" smtClean="0"/>
              <a:pPr/>
              <a:t>7/25/2016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2645-850A-43A6-BF6E-75FA772F8D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A1B82-9A41-4B0F-BE61-13A98382E50E}" type="datetimeFigureOut">
              <a:rPr lang="en-US" smtClean="0"/>
              <a:pPr/>
              <a:t>7/25/2016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2645-850A-43A6-BF6E-75FA772F8D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A1B82-9A41-4B0F-BE61-13A98382E50E}" type="datetimeFigureOut">
              <a:rPr lang="en-US" smtClean="0"/>
              <a:pPr/>
              <a:t>7/25/2016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2645-850A-43A6-BF6E-75FA772F8D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A1B82-9A41-4B0F-BE61-13A98382E50E}" type="datetimeFigureOut">
              <a:rPr lang="en-US" smtClean="0"/>
              <a:pPr/>
              <a:t>7/25/2016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2645-850A-43A6-BF6E-75FA772F8D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A1B82-9A41-4B0F-BE61-13A98382E50E}" type="datetimeFigureOut">
              <a:rPr lang="en-US" smtClean="0"/>
              <a:pPr/>
              <a:t>7/25/2016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2645-850A-43A6-BF6E-75FA772F8D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FA1B82-9A41-4B0F-BE61-13A98382E50E}" type="datetimeFigureOut">
              <a:rPr lang="en-US" smtClean="0"/>
              <a:pPr/>
              <a:t>7/25/2016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142645-850A-43A6-BF6E-75FA772F8DC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7.xml"/><Relationship Id="rId4" Type="http://schemas.openxmlformats.org/officeDocument/2006/relationships/chart" Target="../charts/char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chart" Target="../charts/chart11.xml"/><Relationship Id="rId5" Type="http://schemas.openxmlformats.org/officeDocument/2006/relationships/chart" Target="../charts/chart10.xml"/><Relationship Id="rId4" Type="http://schemas.openxmlformats.org/officeDocument/2006/relationships/chart" Target="../charts/char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chart" Target="../charts/chart15.xml"/><Relationship Id="rId5" Type="http://schemas.openxmlformats.org/officeDocument/2006/relationships/chart" Target="../charts/chart14.xml"/><Relationship Id="rId4" Type="http://schemas.openxmlformats.org/officeDocument/2006/relationships/chart" Target="../charts/char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6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chart" Target="../charts/chart19.xml"/><Relationship Id="rId5" Type="http://schemas.openxmlformats.org/officeDocument/2006/relationships/chart" Target="../charts/chart18.xml"/><Relationship Id="rId4" Type="http://schemas.openxmlformats.org/officeDocument/2006/relationships/chart" Target="../charts/chart1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21.xml"/><Relationship Id="rId4" Type="http://schemas.openxmlformats.org/officeDocument/2006/relationships/chart" Target="../charts/chart2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ram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5235" y="1219200"/>
            <a:ext cx="4673600" cy="3505200"/>
          </a:xfrm>
          <a:prstGeom prst="rect">
            <a:avLst/>
          </a:prstGeom>
        </p:spPr>
      </p:pic>
      <p:graphicFrame>
        <p:nvGraphicFramePr>
          <p:cNvPr id="4" name="Chart 3"/>
          <p:cNvGraphicFramePr/>
          <p:nvPr/>
        </p:nvGraphicFramePr>
        <p:xfrm>
          <a:off x="117763" y="90055"/>
          <a:ext cx="3158837" cy="19673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11" name="Straight Connector 10"/>
          <p:cNvCxnSpPr/>
          <p:nvPr/>
        </p:nvCxnSpPr>
        <p:spPr>
          <a:xfrm rot="16200000" flipV="1">
            <a:off x="3048000" y="1143000"/>
            <a:ext cx="914400" cy="609600"/>
          </a:xfrm>
          <a:prstGeom prst="line">
            <a:avLst/>
          </a:prstGeom>
          <a:ln w="28575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95538" y="-3175"/>
            <a:ext cx="4352925" cy="312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62200" y="2895599"/>
            <a:ext cx="4363606" cy="3182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 l="11567" b="7395"/>
          <a:stretch>
            <a:fillRect/>
          </a:stretch>
        </p:blipFill>
        <p:spPr bwMode="auto">
          <a:xfrm>
            <a:off x="3352800" y="304800"/>
            <a:ext cx="2803525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 l="11884" b="7101"/>
          <a:stretch>
            <a:fillRect/>
          </a:stretch>
        </p:blipFill>
        <p:spPr bwMode="auto">
          <a:xfrm>
            <a:off x="6096000" y="139700"/>
            <a:ext cx="2895600" cy="199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/>
          <a:srcRect l="11572" b="3368"/>
          <a:stretch>
            <a:fillRect/>
          </a:stretch>
        </p:blipFill>
        <p:spPr bwMode="auto">
          <a:xfrm>
            <a:off x="1828800" y="2203450"/>
            <a:ext cx="2911475" cy="236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/>
          <a:srcRect l="8753" b="6218"/>
          <a:stretch>
            <a:fillRect/>
          </a:stretch>
        </p:blipFill>
        <p:spPr bwMode="auto">
          <a:xfrm>
            <a:off x="5257800" y="2349500"/>
            <a:ext cx="3276600" cy="229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ram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5235" y="1219200"/>
            <a:ext cx="4673600" cy="3505200"/>
          </a:xfrm>
          <a:prstGeom prst="rect">
            <a:avLst/>
          </a:prstGeom>
        </p:spPr>
      </p:pic>
      <p:graphicFrame>
        <p:nvGraphicFramePr>
          <p:cNvPr id="4" name="Chart 3"/>
          <p:cNvGraphicFramePr/>
          <p:nvPr/>
        </p:nvGraphicFramePr>
        <p:xfrm>
          <a:off x="117763" y="90055"/>
          <a:ext cx="3158837" cy="19673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11" name="Straight Connector 10"/>
          <p:cNvCxnSpPr/>
          <p:nvPr/>
        </p:nvCxnSpPr>
        <p:spPr>
          <a:xfrm rot="16200000" flipV="1">
            <a:off x="3048000" y="1143000"/>
            <a:ext cx="914400" cy="609600"/>
          </a:xfrm>
          <a:prstGeom prst="line">
            <a:avLst/>
          </a:prstGeom>
          <a:ln w="28575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Pentagon 6"/>
          <p:cNvSpPr/>
          <p:nvPr/>
        </p:nvSpPr>
        <p:spPr>
          <a:xfrm>
            <a:off x="381000" y="2590800"/>
            <a:ext cx="2362200" cy="1143000"/>
          </a:xfrm>
          <a:prstGeom prst="homePlat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Propose a new approach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ram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5235" y="1219200"/>
            <a:ext cx="4673600" cy="3505200"/>
          </a:xfrm>
          <a:prstGeom prst="rect">
            <a:avLst/>
          </a:prstGeom>
        </p:spPr>
      </p:pic>
      <p:graphicFrame>
        <p:nvGraphicFramePr>
          <p:cNvPr id="4" name="Chart 3"/>
          <p:cNvGraphicFramePr/>
          <p:nvPr/>
        </p:nvGraphicFramePr>
        <p:xfrm>
          <a:off x="117763" y="90055"/>
          <a:ext cx="3158837" cy="19673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/>
          <p:cNvGraphicFramePr/>
          <p:nvPr/>
        </p:nvGraphicFramePr>
        <p:xfrm>
          <a:off x="5867400" y="0"/>
          <a:ext cx="3276600" cy="2133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cxnSp>
        <p:nvCxnSpPr>
          <p:cNvPr id="11" name="Straight Connector 10"/>
          <p:cNvCxnSpPr/>
          <p:nvPr/>
        </p:nvCxnSpPr>
        <p:spPr>
          <a:xfrm rot="16200000" flipV="1">
            <a:off x="3048000" y="1143000"/>
            <a:ext cx="914400" cy="609600"/>
          </a:xfrm>
          <a:prstGeom prst="line">
            <a:avLst/>
          </a:prstGeom>
          <a:ln w="28575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5400000" flipH="1" flipV="1">
            <a:off x="5295900" y="1181100"/>
            <a:ext cx="914400" cy="685800"/>
          </a:xfrm>
          <a:prstGeom prst="line">
            <a:avLst/>
          </a:prstGeom>
          <a:ln w="28575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entagon 11"/>
          <p:cNvSpPr/>
          <p:nvPr/>
        </p:nvSpPr>
        <p:spPr>
          <a:xfrm>
            <a:off x="381000" y="2590800"/>
            <a:ext cx="2362200" cy="1143000"/>
          </a:xfrm>
          <a:prstGeom prst="homePlat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Propose a new approach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ram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5235" y="1219200"/>
            <a:ext cx="4673600" cy="3505200"/>
          </a:xfrm>
          <a:prstGeom prst="rect">
            <a:avLst/>
          </a:prstGeom>
        </p:spPr>
      </p:pic>
      <p:graphicFrame>
        <p:nvGraphicFramePr>
          <p:cNvPr id="4" name="Chart 3"/>
          <p:cNvGraphicFramePr/>
          <p:nvPr/>
        </p:nvGraphicFramePr>
        <p:xfrm>
          <a:off x="117763" y="90055"/>
          <a:ext cx="3158837" cy="19673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Chart 4"/>
          <p:cNvGraphicFramePr/>
          <p:nvPr/>
        </p:nvGraphicFramePr>
        <p:xfrm>
          <a:off x="-228600" y="4419600"/>
          <a:ext cx="3276600" cy="2438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6" name="Chart 5"/>
          <p:cNvGraphicFramePr/>
          <p:nvPr/>
        </p:nvGraphicFramePr>
        <p:xfrm>
          <a:off x="5867400" y="0"/>
          <a:ext cx="3276600" cy="2133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cxnSp>
        <p:nvCxnSpPr>
          <p:cNvPr id="11" name="Straight Connector 10"/>
          <p:cNvCxnSpPr/>
          <p:nvPr/>
        </p:nvCxnSpPr>
        <p:spPr>
          <a:xfrm rot="16200000" flipV="1">
            <a:off x="3048000" y="1143000"/>
            <a:ext cx="914400" cy="609600"/>
          </a:xfrm>
          <a:prstGeom prst="line">
            <a:avLst/>
          </a:prstGeom>
          <a:ln w="28575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5400000">
            <a:off x="2857500" y="4610100"/>
            <a:ext cx="1066800" cy="685800"/>
          </a:xfrm>
          <a:prstGeom prst="line">
            <a:avLst/>
          </a:prstGeom>
          <a:ln w="28575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5400000" flipH="1" flipV="1">
            <a:off x="5295900" y="1181100"/>
            <a:ext cx="914400" cy="685800"/>
          </a:xfrm>
          <a:prstGeom prst="line">
            <a:avLst/>
          </a:prstGeom>
          <a:ln w="28575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entagon 11"/>
          <p:cNvSpPr/>
          <p:nvPr/>
        </p:nvSpPr>
        <p:spPr>
          <a:xfrm>
            <a:off x="381000" y="2590800"/>
            <a:ext cx="2362200" cy="1143000"/>
          </a:xfrm>
          <a:prstGeom prst="homePlat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Propose a new approach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ram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5235" y="1219200"/>
            <a:ext cx="4673600" cy="3505200"/>
          </a:xfrm>
          <a:prstGeom prst="rect">
            <a:avLst/>
          </a:prstGeom>
        </p:spPr>
      </p:pic>
      <p:graphicFrame>
        <p:nvGraphicFramePr>
          <p:cNvPr id="4" name="Chart 3"/>
          <p:cNvGraphicFramePr/>
          <p:nvPr/>
        </p:nvGraphicFramePr>
        <p:xfrm>
          <a:off x="117763" y="90055"/>
          <a:ext cx="3158837" cy="19673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Chart 4"/>
          <p:cNvGraphicFramePr/>
          <p:nvPr/>
        </p:nvGraphicFramePr>
        <p:xfrm>
          <a:off x="-228600" y="4419600"/>
          <a:ext cx="3276600" cy="2438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6" name="Chart 5"/>
          <p:cNvGraphicFramePr/>
          <p:nvPr/>
        </p:nvGraphicFramePr>
        <p:xfrm>
          <a:off x="5867400" y="0"/>
          <a:ext cx="3276600" cy="2133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7" name="Chart 6"/>
          <p:cNvGraphicFramePr/>
          <p:nvPr/>
        </p:nvGraphicFramePr>
        <p:xfrm>
          <a:off x="5562600" y="4419600"/>
          <a:ext cx="3581400" cy="2438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cxnSp>
        <p:nvCxnSpPr>
          <p:cNvPr id="11" name="Straight Connector 10"/>
          <p:cNvCxnSpPr/>
          <p:nvPr/>
        </p:nvCxnSpPr>
        <p:spPr>
          <a:xfrm rot="16200000" flipV="1">
            <a:off x="3048000" y="1143000"/>
            <a:ext cx="914400" cy="609600"/>
          </a:xfrm>
          <a:prstGeom prst="line">
            <a:avLst/>
          </a:prstGeom>
          <a:ln w="28575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5400000">
            <a:off x="2857500" y="4610100"/>
            <a:ext cx="1066800" cy="685800"/>
          </a:xfrm>
          <a:prstGeom prst="line">
            <a:avLst/>
          </a:prstGeom>
          <a:ln w="28575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5400000" flipH="1" flipV="1">
            <a:off x="5295900" y="1181100"/>
            <a:ext cx="914400" cy="685800"/>
          </a:xfrm>
          <a:prstGeom prst="line">
            <a:avLst/>
          </a:prstGeom>
          <a:ln w="28575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rot="16200000" flipH="1">
            <a:off x="5257800" y="4495800"/>
            <a:ext cx="914400" cy="609600"/>
          </a:xfrm>
          <a:prstGeom prst="line">
            <a:avLst/>
          </a:prstGeom>
          <a:ln w="28575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entagon 11"/>
          <p:cNvSpPr/>
          <p:nvPr/>
        </p:nvSpPr>
        <p:spPr>
          <a:xfrm>
            <a:off x="381000" y="2590800"/>
            <a:ext cx="2362200" cy="1143000"/>
          </a:xfrm>
          <a:prstGeom prst="homePlat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Propose a new approach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ram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5235" y="1219200"/>
            <a:ext cx="4673600" cy="3505200"/>
          </a:xfrm>
          <a:prstGeom prst="rect">
            <a:avLst/>
          </a:prstGeom>
        </p:spPr>
      </p:pic>
      <p:graphicFrame>
        <p:nvGraphicFramePr>
          <p:cNvPr id="4" name="Chart 3"/>
          <p:cNvGraphicFramePr/>
          <p:nvPr/>
        </p:nvGraphicFramePr>
        <p:xfrm>
          <a:off x="117763" y="90055"/>
          <a:ext cx="3158837" cy="19673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Chart 4"/>
          <p:cNvGraphicFramePr/>
          <p:nvPr/>
        </p:nvGraphicFramePr>
        <p:xfrm>
          <a:off x="-228600" y="4419600"/>
          <a:ext cx="3276600" cy="2438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6" name="Chart 5"/>
          <p:cNvGraphicFramePr/>
          <p:nvPr/>
        </p:nvGraphicFramePr>
        <p:xfrm>
          <a:off x="5867400" y="0"/>
          <a:ext cx="3276600" cy="2133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7" name="Chart 6"/>
          <p:cNvGraphicFramePr/>
          <p:nvPr/>
        </p:nvGraphicFramePr>
        <p:xfrm>
          <a:off x="5562600" y="4419600"/>
          <a:ext cx="3581400" cy="2438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cxnSp>
        <p:nvCxnSpPr>
          <p:cNvPr id="11" name="Straight Connector 10"/>
          <p:cNvCxnSpPr/>
          <p:nvPr/>
        </p:nvCxnSpPr>
        <p:spPr>
          <a:xfrm rot="16200000" flipV="1">
            <a:off x="3048000" y="1143000"/>
            <a:ext cx="914400" cy="609600"/>
          </a:xfrm>
          <a:prstGeom prst="line">
            <a:avLst/>
          </a:prstGeom>
          <a:ln w="28575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5400000">
            <a:off x="2857500" y="4610100"/>
            <a:ext cx="1066800" cy="685800"/>
          </a:xfrm>
          <a:prstGeom prst="line">
            <a:avLst/>
          </a:prstGeom>
          <a:ln w="28575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5400000" flipH="1" flipV="1">
            <a:off x="5295900" y="1181100"/>
            <a:ext cx="914400" cy="685800"/>
          </a:xfrm>
          <a:prstGeom prst="line">
            <a:avLst/>
          </a:prstGeom>
          <a:ln w="28575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rot="16200000" flipH="1">
            <a:off x="5257800" y="4495800"/>
            <a:ext cx="914400" cy="609600"/>
          </a:xfrm>
          <a:prstGeom prst="line">
            <a:avLst/>
          </a:prstGeom>
          <a:ln w="28575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entagon 11"/>
          <p:cNvSpPr/>
          <p:nvPr/>
        </p:nvSpPr>
        <p:spPr>
          <a:xfrm>
            <a:off x="381000" y="2590800"/>
            <a:ext cx="2362200" cy="1143000"/>
          </a:xfrm>
          <a:prstGeom prst="homePlat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Propose a new approach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Pentagon 12"/>
          <p:cNvSpPr/>
          <p:nvPr/>
        </p:nvSpPr>
        <p:spPr>
          <a:xfrm flipH="1">
            <a:off x="6553200" y="2590800"/>
            <a:ext cx="2362200" cy="1066800"/>
          </a:xfrm>
          <a:prstGeom prst="homePlat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Feedback-based Multi-radio exploitation approach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ram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5235" y="1219200"/>
            <a:ext cx="4673600" cy="3505200"/>
          </a:xfrm>
          <a:prstGeom prst="rect">
            <a:avLst/>
          </a:prstGeom>
        </p:spPr>
      </p:pic>
      <p:graphicFrame>
        <p:nvGraphicFramePr>
          <p:cNvPr id="4" name="Chart 3"/>
          <p:cNvGraphicFramePr/>
          <p:nvPr/>
        </p:nvGraphicFramePr>
        <p:xfrm>
          <a:off x="117763" y="90055"/>
          <a:ext cx="3158837" cy="19673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Chart 4"/>
          <p:cNvGraphicFramePr/>
          <p:nvPr/>
        </p:nvGraphicFramePr>
        <p:xfrm>
          <a:off x="-228600" y="4419600"/>
          <a:ext cx="3276600" cy="2438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6" name="Chart 5"/>
          <p:cNvGraphicFramePr/>
          <p:nvPr/>
        </p:nvGraphicFramePr>
        <p:xfrm>
          <a:off x="5867400" y="0"/>
          <a:ext cx="3276600" cy="2133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7" name="Chart 6"/>
          <p:cNvGraphicFramePr/>
          <p:nvPr/>
        </p:nvGraphicFramePr>
        <p:xfrm>
          <a:off x="5562600" y="4419600"/>
          <a:ext cx="3581400" cy="2438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cxnSp>
        <p:nvCxnSpPr>
          <p:cNvPr id="11" name="Straight Connector 10"/>
          <p:cNvCxnSpPr/>
          <p:nvPr/>
        </p:nvCxnSpPr>
        <p:spPr>
          <a:xfrm rot="16200000" flipV="1">
            <a:off x="3048000" y="1143000"/>
            <a:ext cx="914400" cy="609600"/>
          </a:xfrm>
          <a:prstGeom prst="line">
            <a:avLst/>
          </a:prstGeom>
          <a:ln w="28575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5400000">
            <a:off x="2857500" y="4610100"/>
            <a:ext cx="1066800" cy="685800"/>
          </a:xfrm>
          <a:prstGeom prst="line">
            <a:avLst/>
          </a:prstGeom>
          <a:ln w="28575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5400000" flipH="1" flipV="1">
            <a:off x="5295900" y="1181100"/>
            <a:ext cx="914400" cy="685800"/>
          </a:xfrm>
          <a:prstGeom prst="line">
            <a:avLst/>
          </a:prstGeom>
          <a:ln w="28575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rot="16200000" flipH="1">
            <a:off x="5257800" y="4495800"/>
            <a:ext cx="914400" cy="609600"/>
          </a:xfrm>
          <a:prstGeom prst="line">
            <a:avLst/>
          </a:prstGeom>
          <a:ln w="28575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entagon 11"/>
          <p:cNvSpPr/>
          <p:nvPr/>
        </p:nvSpPr>
        <p:spPr>
          <a:xfrm>
            <a:off x="381000" y="2590800"/>
            <a:ext cx="2362200" cy="1143000"/>
          </a:xfrm>
          <a:prstGeom prst="homePlat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Propose a new approach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Pentagon 12"/>
          <p:cNvSpPr/>
          <p:nvPr/>
        </p:nvSpPr>
        <p:spPr>
          <a:xfrm flipH="1">
            <a:off x="6553200" y="2590800"/>
            <a:ext cx="2362200" cy="1066800"/>
          </a:xfrm>
          <a:prstGeom prst="homePlat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Feedback-based Multi-radio exploitation approach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Graphic spid="5" grpId="0">
        <p:bldAsOne/>
      </p:bldGraphic>
      <p:bldGraphic spid="6" grpId="0">
        <p:bldAsOne/>
      </p:bldGraphic>
      <p:bldGraphic spid="7" grpId="0">
        <p:bldAsOne/>
      </p:bldGraphic>
      <p:bldP spid="12" grpId="0" uiExpand="1" build="p" animBg="1"/>
      <p:bldP spid="13" grpId="0" uiExpand="1" build="p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66250" y="2528455"/>
            <a:ext cx="1905000" cy="1524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Our proposed Approach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438400" y="200890"/>
            <a:ext cx="3048000" cy="1828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 descr="pu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90800" y="353290"/>
            <a:ext cx="812800" cy="609600"/>
          </a:xfrm>
          <a:prstGeom prst="rect">
            <a:avLst/>
          </a:prstGeom>
        </p:spPr>
      </p:pic>
      <p:pic>
        <p:nvPicPr>
          <p:cNvPr id="5" name="Picture 4" descr="su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429000" y="277090"/>
            <a:ext cx="762000" cy="571500"/>
          </a:xfrm>
          <a:prstGeom prst="rect">
            <a:avLst/>
          </a:prstGeom>
        </p:spPr>
      </p:pic>
      <p:pic>
        <p:nvPicPr>
          <p:cNvPr id="7" name="Picture 6" descr="pu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064000" y="1267690"/>
            <a:ext cx="812800" cy="609600"/>
          </a:xfrm>
          <a:prstGeom prst="rect">
            <a:avLst/>
          </a:prstGeom>
        </p:spPr>
      </p:pic>
      <p:pic>
        <p:nvPicPr>
          <p:cNvPr id="8" name="Picture 7" descr="pu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72000" y="277090"/>
            <a:ext cx="812800" cy="609600"/>
          </a:xfrm>
          <a:prstGeom prst="rect">
            <a:avLst/>
          </a:prstGeom>
        </p:spPr>
      </p:pic>
      <p:pic>
        <p:nvPicPr>
          <p:cNvPr id="9" name="Picture 8" descr="su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505200" y="1381990"/>
            <a:ext cx="762000" cy="571500"/>
          </a:xfrm>
          <a:prstGeom prst="rect">
            <a:avLst/>
          </a:prstGeom>
        </p:spPr>
      </p:pic>
      <p:pic>
        <p:nvPicPr>
          <p:cNvPr id="10" name="Picture 9" descr="su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191000" y="734290"/>
            <a:ext cx="762000" cy="571500"/>
          </a:xfrm>
          <a:prstGeom prst="rect">
            <a:avLst/>
          </a:prstGeom>
        </p:spPr>
      </p:pic>
      <p:pic>
        <p:nvPicPr>
          <p:cNvPr id="11" name="Picture 10" descr="su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14600" y="1381990"/>
            <a:ext cx="762000" cy="571500"/>
          </a:xfrm>
          <a:prstGeom prst="rect">
            <a:avLst/>
          </a:prstGeom>
        </p:spPr>
      </p:pic>
      <p:pic>
        <p:nvPicPr>
          <p:cNvPr id="12" name="Picture 11" descr="su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48200" y="1305790"/>
            <a:ext cx="762000" cy="571500"/>
          </a:xfrm>
          <a:prstGeom prst="rect">
            <a:avLst/>
          </a:prstGeom>
        </p:spPr>
      </p:pic>
      <p:pic>
        <p:nvPicPr>
          <p:cNvPr id="14" name="Picture 13" descr="pu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971800" y="810490"/>
            <a:ext cx="812800" cy="60960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2438400" y="2369125"/>
            <a:ext cx="3048000" cy="1828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7" name="Picture 16" descr="pu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07670" y="2431470"/>
            <a:ext cx="812800" cy="609600"/>
          </a:xfrm>
          <a:prstGeom prst="rect">
            <a:avLst/>
          </a:prstGeom>
        </p:spPr>
      </p:pic>
      <p:pic>
        <p:nvPicPr>
          <p:cNvPr id="19" name="Picture 18" descr="pu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064000" y="3435925"/>
            <a:ext cx="812800" cy="609600"/>
          </a:xfrm>
          <a:prstGeom prst="rect">
            <a:avLst/>
          </a:prstGeom>
        </p:spPr>
      </p:pic>
      <p:pic>
        <p:nvPicPr>
          <p:cNvPr id="21" name="Picture 20" descr="su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48200" y="2673925"/>
            <a:ext cx="762000" cy="571500"/>
          </a:xfrm>
          <a:prstGeom prst="rect">
            <a:avLst/>
          </a:prstGeom>
        </p:spPr>
      </p:pic>
      <p:pic>
        <p:nvPicPr>
          <p:cNvPr id="22" name="Picture 21" descr="su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048000" y="2940625"/>
            <a:ext cx="762000" cy="571500"/>
          </a:xfrm>
          <a:prstGeom prst="rect">
            <a:avLst/>
          </a:prstGeom>
        </p:spPr>
      </p:pic>
      <p:pic>
        <p:nvPicPr>
          <p:cNvPr id="23" name="Picture 22" descr="su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505200" y="3550225"/>
            <a:ext cx="762000" cy="571500"/>
          </a:xfrm>
          <a:prstGeom prst="rect">
            <a:avLst/>
          </a:prstGeom>
        </p:spPr>
      </p:pic>
      <p:pic>
        <p:nvPicPr>
          <p:cNvPr id="24" name="Picture 23" descr="su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48200" y="3474025"/>
            <a:ext cx="762000" cy="571500"/>
          </a:xfrm>
          <a:prstGeom prst="rect">
            <a:avLst/>
          </a:prstGeom>
        </p:spPr>
      </p:pic>
      <p:sp>
        <p:nvSpPr>
          <p:cNvPr id="26" name="Rectangle 25"/>
          <p:cNvSpPr/>
          <p:nvPr/>
        </p:nvSpPr>
        <p:spPr>
          <a:xfrm>
            <a:off x="2438400" y="4495800"/>
            <a:ext cx="3048000" cy="1828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7" name="Picture 26" descr="pu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79960" y="5022285"/>
            <a:ext cx="812800" cy="609600"/>
          </a:xfrm>
          <a:prstGeom prst="rect">
            <a:avLst/>
          </a:prstGeom>
        </p:spPr>
      </p:pic>
      <p:pic>
        <p:nvPicPr>
          <p:cNvPr id="28" name="Picture 27" descr="su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429000" y="4572000"/>
            <a:ext cx="762000" cy="571500"/>
          </a:xfrm>
          <a:prstGeom prst="rect">
            <a:avLst/>
          </a:prstGeom>
        </p:spPr>
      </p:pic>
      <p:pic>
        <p:nvPicPr>
          <p:cNvPr id="29" name="Picture 28" descr="pu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064000" y="5562600"/>
            <a:ext cx="812800" cy="609600"/>
          </a:xfrm>
          <a:prstGeom prst="rect">
            <a:avLst/>
          </a:prstGeom>
        </p:spPr>
      </p:pic>
      <p:pic>
        <p:nvPicPr>
          <p:cNvPr id="31" name="Picture 30" descr="su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505200" y="5676900"/>
            <a:ext cx="762000" cy="571500"/>
          </a:xfrm>
          <a:prstGeom prst="rect">
            <a:avLst/>
          </a:prstGeom>
        </p:spPr>
      </p:pic>
      <p:pic>
        <p:nvPicPr>
          <p:cNvPr id="32" name="Picture 31" descr="su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107870" y="5029200"/>
            <a:ext cx="762000" cy="571500"/>
          </a:xfrm>
          <a:prstGeom prst="rect">
            <a:avLst/>
          </a:prstGeom>
        </p:spPr>
      </p:pic>
      <p:pic>
        <p:nvPicPr>
          <p:cNvPr id="33" name="Picture 32" descr="su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14600" y="5676900"/>
            <a:ext cx="762000" cy="571500"/>
          </a:xfrm>
          <a:prstGeom prst="rect">
            <a:avLst/>
          </a:prstGeom>
        </p:spPr>
      </p:pic>
      <p:pic>
        <p:nvPicPr>
          <p:cNvPr id="34" name="Picture 33" descr="su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48200" y="5600700"/>
            <a:ext cx="762000" cy="571500"/>
          </a:xfrm>
          <a:prstGeom prst="rect">
            <a:avLst/>
          </a:prstGeom>
        </p:spPr>
      </p:pic>
      <p:pic>
        <p:nvPicPr>
          <p:cNvPr id="36" name="Picture 35" descr="pu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59200" y="2521525"/>
            <a:ext cx="812800" cy="609600"/>
          </a:xfrm>
          <a:prstGeom prst="rect">
            <a:avLst/>
          </a:prstGeom>
        </p:spPr>
      </p:pic>
      <p:pic>
        <p:nvPicPr>
          <p:cNvPr id="37" name="Picture 36" descr="su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999510" y="5181600"/>
            <a:ext cx="762000" cy="571500"/>
          </a:xfrm>
          <a:prstGeom prst="rect">
            <a:avLst/>
          </a:prstGeom>
        </p:spPr>
      </p:pic>
      <p:pic>
        <p:nvPicPr>
          <p:cNvPr id="38" name="Picture 37" descr="su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82840" y="4578925"/>
            <a:ext cx="762000" cy="571500"/>
          </a:xfrm>
          <a:prstGeom prst="rect">
            <a:avLst/>
          </a:prstGeom>
        </p:spPr>
      </p:pic>
      <p:cxnSp>
        <p:nvCxnSpPr>
          <p:cNvPr id="40" name="Straight Arrow Connector 39"/>
          <p:cNvCxnSpPr>
            <a:stCxn id="2" idx="3"/>
            <a:endCxn id="3" idx="1"/>
          </p:cNvCxnSpPr>
          <p:nvPr/>
        </p:nvCxnSpPr>
        <p:spPr>
          <a:xfrm flipV="1">
            <a:off x="2071250" y="1115290"/>
            <a:ext cx="367150" cy="2175165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2" idx="3"/>
            <a:endCxn id="16" idx="1"/>
          </p:cNvCxnSpPr>
          <p:nvPr/>
        </p:nvCxnSpPr>
        <p:spPr>
          <a:xfrm flipV="1">
            <a:off x="2071250" y="3283525"/>
            <a:ext cx="367150" cy="693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2" idx="3"/>
            <a:endCxn id="26" idx="1"/>
          </p:cNvCxnSpPr>
          <p:nvPr/>
        </p:nvCxnSpPr>
        <p:spPr>
          <a:xfrm>
            <a:off x="2071250" y="3290455"/>
            <a:ext cx="367150" cy="2119745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3" name="Chart 62"/>
          <p:cNvGraphicFramePr/>
          <p:nvPr/>
        </p:nvGraphicFramePr>
        <p:xfrm>
          <a:off x="5334000" y="152400"/>
          <a:ext cx="4343400" cy="31146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64" name="Chart 63"/>
          <p:cNvGraphicFramePr/>
          <p:nvPr/>
        </p:nvGraphicFramePr>
        <p:xfrm>
          <a:off x="6248400" y="3276600"/>
          <a:ext cx="4267200" cy="31146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allAtOnce" animBg="1"/>
      <p:bldGraphic spid="63" grpId="0">
        <p:bldAsOne/>
      </p:bldGraphic>
      <p:bldGraphic spid="64" grpId="0">
        <p:bldAsOne/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445325" y="2286000"/>
            <a:ext cx="3048000" cy="1828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 descr="pu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97725" y="2438400"/>
            <a:ext cx="812800" cy="609600"/>
          </a:xfrm>
          <a:prstGeom prst="rect">
            <a:avLst/>
          </a:prstGeom>
        </p:spPr>
      </p:pic>
      <p:pic>
        <p:nvPicPr>
          <p:cNvPr id="5" name="Picture 4" descr="su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435925" y="2362200"/>
            <a:ext cx="762000" cy="571500"/>
          </a:xfrm>
          <a:prstGeom prst="rect">
            <a:avLst/>
          </a:prstGeom>
        </p:spPr>
      </p:pic>
      <p:pic>
        <p:nvPicPr>
          <p:cNvPr id="7" name="Picture 6" descr="pu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070925" y="3352800"/>
            <a:ext cx="812800" cy="609600"/>
          </a:xfrm>
          <a:prstGeom prst="rect">
            <a:avLst/>
          </a:prstGeom>
        </p:spPr>
      </p:pic>
      <p:pic>
        <p:nvPicPr>
          <p:cNvPr id="8" name="Picture 7" descr="pu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78925" y="2362200"/>
            <a:ext cx="812800" cy="609600"/>
          </a:xfrm>
          <a:prstGeom prst="rect">
            <a:avLst/>
          </a:prstGeom>
        </p:spPr>
      </p:pic>
      <p:pic>
        <p:nvPicPr>
          <p:cNvPr id="9" name="Picture 8" descr="su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512125" y="3467100"/>
            <a:ext cx="762000" cy="571500"/>
          </a:xfrm>
          <a:prstGeom prst="rect">
            <a:avLst/>
          </a:prstGeom>
        </p:spPr>
      </p:pic>
      <p:pic>
        <p:nvPicPr>
          <p:cNvPr id="10" name="Picture 9" descr="su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197925" y="2819400"/>
            <a:ext cx="762000" cy="571500"/>
          </a:xfrm>
          <a:prstGeom prst="rect">
            <a:avLst/>
          </a:prstGeom>
        </p:spPr>
      </p:pic>
      <p:pic>
        <p:nvPicPr>
          <p:cNvPr id="11" name="Picture 10" descr="su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21525" y="3467100"/>
            <a:ext cx="762000" cy="571500"/>
          </a:xfrm>
          <a:prstGeom prst="rect">
            <a:avLst/>
          </a:prstGeom>
        </p:spPr>
      </p:pic>
      <p:pic>
        <p:nvPicPr>
          <p:cNvPr id="12" name="Picture 11" descr="su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55125" y="3390900"/>
            <a:ext cx="762000" cy="571500"/>
          </a:xfrm>
          <a:prstGeom prst="rect">
            <a:avLst/>
          </a:prstGeom>
        </p:spPr>
      </p:pic>
      <p:pic>
        <p:nvPicPr>
          <p:cNvPr id="14" name="Picture 13" descr="pu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978725" y="2895600"/>
            <a:ext cx="812800" cy="609600"/>
          </a:xfrm>
          <a:prstGeom prst="rect">
            <a:avLst/>
          </a:prstGeom>
        </p:spPr>
      </p:pic>
      <p:sp>
        <p:nvSpPr>
          <p:cNvPr id="39" name="Rounded Rectangle 38"/>
          <p:cNvSpPr/>
          <p:nvPr/>
        </p:nvSpPr>
        <p:spPr>
          <a:xfrm>
            <a:off x="124685" y="1371600"/>
            <a:ext cx="1905000" cy="1524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Our proposed Approach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124685" y="3581400"/>
            <a:ext cx="1905000" cy="1524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Existing Approaches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646880" y="2216725"/>
            <a:ext cx="3441700" cy="2072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505200" y="4495800"/>
            <a:ext cx="3564039" cy="214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581400" y="41565"/>
            <a:ext cx="3289882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50" name="Straight Arrow Connector 49"/>
          <p:cNvCxnSpPr>
            <a:endCxn id="3" idx="1"/>
          </p:cNvCxnSpPr>
          <p:nvPr/>
        </p:nvCxnSpPr>
        <p:spPr>
          <a:xfrm rot="16200000" flipH="1">
            <a:off x="1679864" y="2434938"/>
            <a:ext cx="1142999" cy="387924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1" idx="3"/>
            <a:endCxn id="3" idx="1"/>
          </p:cNvCxnSpPr>
          <p:nvPr/>
        </p:nvCxnSpPr>
        <p:spPr>
          <a:xfrm flipV="1">
            <a:off x="2029685" y="3200400"/>
            <a:ext cx="415640" cy="114300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4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uiExpand="1" build="allAtOnce" animBg="1"/>
      <p:bldP spid="41" grpId="0" uiExpand="1" build="allAtOnce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88</Words>
  <Application>Microsoft Office PowerPoint</Application>
  <PresentationFormat>On-screen Show (4:3)</PresentationFormat>
  <Paragraphs>51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Tanvir Ahmed Khan</dc:creator>
  <cp:lastModifiedBy>Tanvir Ahmed Khan</cp:lastModifiedBy>
  <cp:revision>38</cp:revision>
  <dcterms:created xsi:type="dcterms:W3CDTF">2016-07-23T11:19:34Z</dcterms:created>
  <dcterms:modified xsi:type="dcterms:W3CDTF">2016-07-25T08:37:30Z</dcterms:modified>
</cp:coreProperties>
</file>