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1" r:id="rId2"/>
    <p:sldId id="316" r:id="rId3"/>
    <p:sldId id="317" r:id="rId4"/>
    <p:sldId id="318" r:id="rId5"/>
    <p:sldId id="272" r:id="rId6"/>
    <p:sldId id="277" r:id="rId7"/>
    <p:sldId id="319" r:id="rId8"/>
    <p:sldId id="279" r:id="rId9"/>
    <p:sldId id="280" r:id="rId10"/>
    <p:sldId id="281" r:id="rId11"/>
    <p:sldId id="339" r:id="rId12"/>
    <p:sldId id="320" r:id="rId13"/>
    <p:sldId id="287" r:id="rId14"/>
    <p:sldId id="297" r:id="rId15"/>
    <p:sldId id="302" r:id="rId16"/>
    <p:sldId id="303" r:id="rId17"/>
    <p:sldId id="304" r:id="rId18"/>
    <p:sldId id="327" r:id="rId19"/>
    <p:sldId id="329" r:id="rId20"/>
    <p:sldId id="323" r:id="rId21"/>
    <p:sldId id="343" r:id="rId22"/>
    <p:sldId id="292" r:id="rId23"/>
    <p:sldId id="344" r:id="rId24"/>
    <p:sldId id="330" r:id="rId25"/>
    <p:sldId id="347" r:id="rId26"/>
    <p:sldId id="333" r:id="rId27"/>
    <p:sldId id="331" r:id="rId28"/>
    <p:sldId id="334" r:id="rId29"/>
    <p:sldId id="335" r:id="rId30"/>
    <p:sldId id="308" r:id="rId31"/>
    <p:sldId id="311" r:id="rId32"/>
    <p:sldId id="313" r:id="rId33"/>
    <p:sldId id="340" r:id="rId34"/>
    <p:sldId id="342" r:id="rId35"/>
    <p:sldId id="294" r:id="rId36"/>
    <p:sldId id="305" r:id="rId37"/>
    <p:sldId id="306" r:id="rId38"/>
    <p:sldId id="295" r:id="rId39"/>
    <p:sldId id="324" r:id="rId40"/>
    <p:sldId id="34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00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9EE46-AC67-4C28-AC2A-E0B964C90DEF}" type="datetimeFigureOut">
              <a:rPr lang="en-US" smtClean="0"/>
              <a:pPr/>
              <a:t>7/17/2017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5187D-DC40-47E2-B446-AC348038AB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Hi, I am Tanvir Ahmed</a:t>
            </a:r>
            <a:r>
              <a:rPr lang="en-US" baseline="0" smtClean="0"/>
              <a:t> Khan. Traditional Spectrum Management System is largely underutilized and CRNs improves this utilization. However, employing multiple radios on CRNs degrades the throughput. Today I will show you an approach to overcome this throughput degradation.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describe the approach in this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first look at the background of our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5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Since 2014 the mobile spectrum demand has surpassed the capacity of wireless spectrum. So, there is a Spectrum scarcity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47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Moreover,</a:t>
            </a:r>
            <a:r>
              <a:rPr lang="en-US" baseline="0" dirty="0" smtClean="0"/>
              <a:t> traditionally spectrum are licensed in a fixed manner, resulting in spectrum under-utilization.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8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let us see how</a:t>
            </a:r>
            <a:r>
              <a:rPr lang="en-US" baseline="0" dirty="0" smtClean="0"/>
              <a:t> can we increase this spectrum utilization.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6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52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Does not consider intra-user radio interference in case of </a:t>
            </a:r>
            <a:r>
              <a:rPr lang="en-US" dirty="0" err="1" smtClean="0">
                <a:solidFill>
                  <a:srgbClr val="FF0000"/>
                </a:solidFill>
              </a:rPr>
              <a:t>omnidirectional</a:t>
            </a:r>
            <a:r>
              <a:rPr lang="en-US" dirty="0" smtClean="0">
                <a:solidFill>
                  <a:srgbClr val="FF0000"/>
                </a:solidFill>
              </a:rPr>
              <a:t> antenna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That’s exactly what CRNs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5187D-DC40-47E2-B446-AC348038ABC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13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2B235-0C5A-47B9-BBB5-A42D877B9FB0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F276-36ED-4FB2-B362-5FAF0600629E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260D-7141-4579-81D9-38647F11C8ED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56CA-7574-440A-96D4-4102C3AA539C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1599-7C06-4D29-B089-B003833940BF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A74C-1295-4FA9-A237-F76B19BCC0F0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9372-E8ED-4F72-8BE3-61F604274E26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3E68-D890-48B6-A470-753584C71019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F95D-C75E-4DDC-8CBD-DED4995C2915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B837-FD09-41E7-B872-3E7389785772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762-A287-4D66-B1A5-F2423B02207F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A299C-6881-4927-8BDA-7E40CF18A5F4}" type="datetime1">
              <a:rPr lang="en-US" smtClean="0"/>
              <a:pPr/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42645-850A-43A6-BF6E-75FA772F8D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75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Overcoming Throughput Degradation in Multi-Radio Cognitive Radio Networks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7800"/>
            <a:ext cx="6400800" cy="1752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200" dirty="0" smtClean="0"/>
              <a:t>Pre-defense Examination of M.Sc. Thesis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by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Tanvir Ahmed Khan</a:t>
            </a:r>
          </a:p>
          <a:p>
            <a:pPr>
              <a:lnSpc>
                <a:spcPct val="110000"/>
              </a:lnSpc>
            </a:pPr>
            <a:r>
              <a:rPr lang="en-US" sz="2200" dirty="0" smtClean="0"/>
              <a:t>Student ID: 1014052013</a:t>
            </a:r>
            <a:endParaRPr lang="en-US" sz="2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33528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>
                <a:solidFill>
                  <a:schemeClr val="tx1">
                    <a:tint val="75000"/>
                  </a:schemeClr>
                </a:solidFill>
              </a:rPr>
              <a:t>Supervised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t>by:</a:t>
            </a:r>
          </a:p>
          <a:p>
            <a:pPr lvl="0" algn="ctr">
              <a:spcBef>
                <a:spcPct val="20000"/>
              </a:spcBef>
            </a:pPr>
            <a:r>
              <a:rPr lang="es-ES" sz="2000" dirty="0" smtClean="0"/>
              <a:t>A. B. M. Alim Al Islam, </a:t>
            </a:r>
            <a:r>
              <a:rPr lang="es-ES" sz="2000" dirty="0" err="1" smtClean="0"/>
              <a:t>Associate</a:t>
            </a:r>
            <a:r>
              <a:rPr lang="es-ES" sz="2000" dirty="0" smtClean="0"/>
              <a:t> </a:t>
            </a:r>
            <a:r>
              <a:rPr lang="en-US" sz="2000" dirty="0" smtClean="0"/>
              <a:t>Professor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6" name="Picture 5" descr="Buet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8100" y="4419600"/>
            <a:ext cx="1447800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6015335"/>
            <a:ext cx="457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Dept. of CSE, BUET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Opportunistic Switching by An SU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 descr="usArm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1600200"/>
            <a:ext cx="1170296" cy="1170296"/>
          </a:xfrm>
          <a:prstGeom prst="rect">
            <a:avLst/>
          </a:prstGeom>
        </p:spPr>
      </p:pic>
      <p:pic>
        <p:nvPicPr>
          <p:cNvPr id="19" name="Picture 18" descr="carlson-3d-illustration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416" y="4984253"/>
            <a:ext cx="3327400" cy="1459763"/>
          </a:xfrm>
          <a:prstGeom prst="rect">
            <a:avLst/>
          </a:prstGeom>
        </p:spPr>
      </p:pic>
      <p:pic>
        <p:nvPicPr>
          <p:cNvPr id="20" name="Picture 19" descr="multimedia2_g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9074" y="4974608"/>
            <a:ext cx="3168028" cy="1058242"/>
          </a:xfrm>
          <a:prstGeom prst="rect">
            <a:avLst/>
          </a:prstGeom>
        </p:spPr>
      </p:pic>
      <p:pic>
        <p:nvPicPr>
          <p:cNvPr id="12" name="Picture 11" descr="military-networks-simulation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184" y="2354241"/>
            <a:ext cx="3060001" cy="1524000"/>
          </a:xfrm>
          <a:prstGeom prst="rect">
            <a:avLst/>
          </a:prstGeom>
        </p:spPr>
      </p:pic>
      <p:pic>
        <p:nvPicPr>
          <p:cNvPr id="13" name="Picture 12" descr="iq3dsUB9QqFc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98192" y="1877704"/>
            <a:ext cx="3075440" cy="1981200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Applications of CRNs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901457" y="4401456"/>
            <a:ext cx="1341087" cy="1341087"/>
            <a:chOff x="2453656" y="1508931"/>
            <a:chExt cx="1341087" cy="1341087"/>
          </a:xfrm>
        </p:grpSpPr>
        <p:sp>
          <p:nvSpPr>
            <p:cNvPr id="34" name="Oval 33"/>
            <p:cNvSpPr/>
            <p:nvPr/>
          </p:nvSpPr>
          <p:spPr>
            <a:xfrm>
              <a:off x="2453656" y="1508931"/>
              <a:ext cx="1341087" cy="134108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4"/>
            <p:cNvSpPr/>
            <p:nvPr/>
          </p:nvSpPr>
          <p:spPr>
            <a:xfrm>
              <a:off x="2650054" y="1601586"/>
              <a:ext cx="948291" cy="9482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kern="1200" baseline="-25000" dirty="0" smtClean="0"/>
                <a:t>CRNs</a:t>
              </a:r>
              <a:endParaRPr lang="en-US" sz="3600" b="1" kern="1200" baseline="-25000" dirty="0"/>
            </a:p>
          </p:txBody>
        </p:sp>
      </p:grpSp>
      <p:sp>
        <p:nvSpPr>
          <p:cNvPr id="16" name="Left Arrow 15"/>
          <p:cNvSpPr/>
          <p:nvPr/>
        </p:nvSpPr>
        <p:spPr>
          <a:xfrm rot="763249">
            <a:off x="3495576" y="4539503"/>
            <a:ext cx="379026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oup 16"/>
          <p:cNvGrpSpPr/>
          <p:nvPr/>
        </p:nvGrpSpPr>
        <p:grpSpPr>
          <a:xfrm>
            <a:off x="2180772" y="3982468"/>
            <a:ext cx="1274032" cy="1019226"/>
            <a:chOff x="818406" y="1118971"/>
            <a:chExt cx="1274032" cy="1019226"/>
          </a:xfrm>
        </p:grpSpPr>
        <p:sp>
          <p:nvSpPr>
            <p:cNvPr id="32" name="Rounded Rectangle 31"/>
            <p:cNvSpPr/>
            <p:nvPr/>
          </p:nvSpPr>
          <p:spPr>
            <a:xfrm>
              <a:off x="818406" y="1118971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7"/>
            <p:cNvSpPr/>
            <p:nvPr/>
          </p:nvSpPr>
          <p:spPr>
            <a:xfrm>
              <a:off x="848258" y="1148823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High-Speed Rural Internet</a:t>
              </a:r>
              <a:endParaRPr lang="en-US" sz="1900" kern="1200" dirty="0"/>
            </a:p>
          </p:txBody>
        </p:sp>
      </p:grpSp>
      <p:sp>
        <p:nvSpPr>
          <p:cNvPr id="18" name="Left Arrow 17"/>
          <p:cNvSpPr/>
          <p:nvPr/>
        </p:nvSpPr>
        <p:spPr>
          <a:xfrm rot="3859375">
            <a:off x="3875661" y="3977210"/>
            <a:ext cx="478562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1" name="Group 20"/>
          <p:cNvGrpSpPr/>
          <p:nvPr/>
        </p:nvGrpSpPr>
        <p:grpSpPr>
          <a:xfrm>
            <a:off x="3204850" y="2892865"/>
            <a:ext cx="1274032" cy="1019226"/>
            <a:chOff x="1757049" y="340"/>
            <a:chExt cx="1274032" cy="1019226"/>
          </a:xfrm>
        </p:grpSpPr>
        <p:sp>
          <p:nvSpPr>
            <p:cNvPr id="30" name="Rounded Rectangle 29"/>
            <p:cNvSpPr/>
            <p:nvPr/>
          </p:nvSpPr>
          <p:spPr>
            <a:xfrm>
              <a:off x="1757049" y="340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10"/>
            <p:cNvSpPr/>
            <p:nvPr/>
          </p:nvSpPr>
          <p:spPr>
            <a:xfrm>
              <a:off x="1786901" y="30192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Military Networks</a:t>
              </a:r>
              <a:endParaRPr lang="en-US" sz="1900" kern="1200" dirty="0"/>
            </a:p>
          </p:txBody>
        </p:sp>
      </p:grpSp>
      <p:sp>
        <p:nvSpPr>
          <p:cNvPr id="22" name="Left Arrow 21"/>
          <p:cNvSpPr/>
          <p:nvPr/>
        </p:nvSpPr>
        <p:spPr>
          <a:xfrm rot="6962757">
            <a:off x="4756135" y="3966422"/>
            <a:ext cx="428908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oup 22"/>
          <p:cNvGrpSpPr/>
          <p:nvPr/>
        </p:nvGrpSpPr>
        <p:grpSpPr>
          <a:xfrm>
            <a:off x="4665118" y="2892865"/>
            <a:ext cx="1274032" cy="1019226"/>
            <a:chOff x="3217317" y="340"/>
            <a:chExt cx="1274032" cy="1019226"/>
          </a:xfrm>
        </p:grpSpPr>
        <p:sp>
          <p:nvSpPr>
            <p:cNvPr id="28" name="Rounded Rectangle 27"/>
            <p:cNvSpPr/>
            <p:nvPr/>
          </p:nvSpPr>
          <p:spPr>
            <a:xfrm>
              <a:off x="3217317" y="340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13"/>
            <p:cNvSpPr/>
            <p:nvPr/>
          </p:nvSpPr>
          <p:spPr>
            <a:xfrm>
              <a:off x="3247169" y="30192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Emergency Networks</a:t>
              </a:r>
              <a:endParaRPr lang="en-US" sz="1900" kern="1200" dirty="0"/>
            </a:p>
          </p:txBody>
        </p:sp>
      </p:grpSp>
      <p:sp>
        <p:nvSpPr>
          <p:cNvPr id="24" name="Left Arrow 23"/>
          <p:cNvSpPr/>
          <p:nvPr/>
        </p:nvSpPr>
        <p:spPr>
          <a:xfrm rot="9611750">
            <a:off x="5269889" y="4543236"/>
            <a:ext cx="350190" cy="382209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5" name="Group 24"/>
          <p:cNvGrpSpPr/>
          <p:nvPr/>
        </p:nvGrpSpPr>
        <p:grpSpPr>
          <a:xfrm>
            <a:off x="5647303" y="4011496"/>
            <a:ext cx="1274032" cy="1019226"/>
            <a:chOff x="4155960" y="1118971"/>
            <a:chExt cx="1274032" cy="1019226"/>
          </a:xfrm>
        </p:grpSpPr>
        <p:sp>
          <p:nvSpPr>
            <p:cNvPr id="26" name="Rounded Rectangle 25"/>
            <p:cNvSpPr/>
            <p:nvPr/>
          </p:nvSpPr>
          <p:spPr>
            <a:xfrm>
              <a:off x="4155960" y="1118971"/>
              <a:ext cx="1274032" cy="101922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16"/>
            <p:cNvSpPr/>
            <p:nvPr/>
          </p:nvSpPr>
          <p:spPr>
            <a:xfrm>
              <a:off x="4185812" y="1148823"/>
              <a:ext cx="1214328" cy="959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36195" rIns="36195" bIns="3619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Multimedia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451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of Increasing Spectrum Utilization: Multi-radio </a:t>
            </a:r>
            <a:r>
              <a:rPr lang="en-US" dirty="0"/>
              <a:t>Networks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636" y="1981200"/>
            <a:ext cx="3394364" cy="3162770"/>
            <a:chOff x="2590800" y="2388352"/>
            <a:chExt cx="3962400" cy="3916679"/>
          </a:xfrm>
        </p:grpSpPr>
        <p:pic>
          <p:nvPicPr>
            <p:cNvPr id="4" name="Picture 3" descr="one.png"/>
            <p:cNvPicPr>
              <a:picLocks noChangeAspect="1"/>
            </p:cNvPicPr>
            <p:nvPr/>
          </p:nvPicPr>
          <p:blipFill>
            <a:blip r:embed="rId2" cstate="print"/>
            <a:srcRect l="15953" r="14008"/>
            <a:stretch>
              <a:fillRect/>
            </a:stretch>
          </p:blipFill>
          <p:spPr>
            <a:xfrm>
              <a:off x="2590800" y="2388352"/>
              <a:ext cx="3962400" cy="391667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73992" y="4881344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00400" y="2020135"/>
            <a:ext cx="3022810" cy="3079527"/>
            <a:chOff x="2743200" y="2429296"/>
            <a:chExt cx="3657600" cy="4098851"/>
          </a:xfrm>
        </p:grpSpPr>
        <p:pic>
          <p:nvPicPr>
            <p:cNvPr id="7" name="Picture 6" descr="one.png"/>
            <p:cNvPicPr>
              <a:picLocks noChangeAspect="1"/>
            </p:cNvPicPr>
            <p:nvPr/>
          </p:nvPicPr>
          <p:blipFill>
            <a:blip r:embed="rId3" cstate="print"/>
            <a:srcRect l="17510" r="15564"/>
            <a:stretch>
              <a:fillRect/>
            </a:stretch>
          </p:blipFill>
          <p:spPr>
            <a:xfrm>
              <a:off x="2743200" y="2429296"/>
              <a:ext cx="3657600" cy="409885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873992" y="5017824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12635" y="2008152"/>
            <a:ext cx="2887014" cy="3091510"/>
            <a:chOff x="2650692" y="2292816"/>
            <a:chExt cx="3842616" cy="4114800"/>
          </a:xfrm>
        </p:grpSpPr>
        <p:pic>
          <p:nvPicPr>
            <p:cNvPr id="10" name="Picture 9" descr="one.png"/>
            <p:cNvPicPr>
              <a:picLocks noChangeAspect="1"/>
            </p:cNvPicPr>
            <p:nvPr/>
          </p:nvPicPr>
          <p:blipFill>
            <a:blip r:embed="rId4" cstate="print"/>
            <a:srcRect l="14397" r="15564"/>
            <a:stretch>
              <a:fillRect/>
            </a:stretch>
          </p:blipFill>
          <p:spPr>
            <a:xfrm>
              <a:off x="2650692" y="2292816"/>
              <a:ext cx="3842616" cy="41148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969528" y="5782388"/>
              <a:ext cx="990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/>
                <a:t>user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66395" y="5037364"/>
            <a:ext cx="28816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Improves network capacity [2,3]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1" y="5037110"/>
            <a:ext cx="297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Decreases the number of retransmission per packet [6]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0" y="5037110"/>
            <a:ext cx="29718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Enables heterogeneous wireless access [7]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6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Multi-radio Cognitive Radio Networks</a:t>
            </a:r>
            <a:endParaRPr lang="en-US" dirty="0"/>
          </a:p>
        </p:txBody>
      </p:sp>
      <p:pic>
        <p:nvPicPr>
          <p:cNvPr id="5" name="Picture 4" descr="mrcrn.png"/>
          <p:cNvPicPr>
            <a:picLocks noChangeAspect="1"/>
          </p:cNvPicPr>
          <p:nvPr/>
        </p:nvPicPr>
        <p:blipFill>
          <a:blip r:embed="rId2" cstate="print"/>
          <a:srcRect t="12000" b="16000"/>
          <a:stretch>
            <a:fillRect/>
          </a:stretch>
        </p:blipFill>
        <p:spPr>
          <a:xfrm>
            <a:off x="342221" y="1690839"/>
            <a:ext cx="8459559" cy="45681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3104" y="4607256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11720" y="4612944"/>
            <a:ext cx="17526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Secondary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Ahmadi et al., Vehicular Technology Conference (VTC) Fall, 2012 [1]</a:t>
            </a:r>
          </a:p>
          <a:p>
            <a:pPr lvl="1"/>
            <a:r>
              <a:rPr lang="en-US" dirty="0" smtClean="0"/>
              <a:t>Solves channel assignment problem for the single receiver radio cases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Considers only two sender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investigate the performance of the network while varying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Zhong et al., Wireless Personal Communications (WPC), 2014 [9]</a:t>
            </a:r>
          </a:p>
          <a:p>
            <a:pPr lvl="1"/>
            <a:r>
              <a:rPr lang="en-US" dirty="0" smtClean="0"/>
              <a:t>Presents a channel assignment algorithm for multi-radio cognitive radio networks</a:t>
            </a:r>
          </a:p>
          <a:p>
            <a:pPr lvl="2"/>
            <a:r>
              <a:rPr lang="en-US" dirty="0" smtClean="0"/>
              <a:t>Assigns channels among available radios through ranking only the available channels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consider conditions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analysis on throughput with an increase in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Li et al., ACM </a:t>
            </a:r>
            <a:r>
              <a:rPr lang="en-US" dirty="0" err="1" smtClean="0"/>
              <a:t>MSWiM</a:t>
            </a:r>
            <a:r>
              <a:rPr lang="en-US" dirty="0" smtClean="0"/>
              <a:t>, 2014 [5]</a:t>
            </a:r>
          </a:p>
          <a:p>
            <a:pPr lvl="1"/>
            <a:r>
              <a:rPr lang="en-US" dirty="0" smtClean="0"/>
              <a:t>Presents a rendezvous channel establishment algorithm for multi-radio cognitive radio networks</a:t>
            </a:r>
          </a:p>
          <a:p>
            <a:pPr lvl="1"/>
            <a:r>
              <a:rPr lang="en-US" dirty="0" smtClean="0"/>
              <a:t>Shows that maximum time to rendezvous reduces with an increase in the number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provide any approach on how these radios will be used for data transmission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 analysis on network throughput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No analysis on impact of varying number of radios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Research Work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Khan et al., IEEE WiMob, 2015 [4]</a:t>
            </a:r>
          </a:p>
          <a:p>
            <a:pPr lvl="1"/>
            <a:r>
              <a:rPr lang="en-US" dirty="0" smtClean="0"/>
              <a:t>Employs multiple radios for data transmission</a:t>
            </a:r>
          </a:p>
          <a:p>
            <a:pPr lvl="2"/>
            <a:r>
              <a:rPr lang="en-US" dirty="0" smtClean="0"/>
              <a:t>Reduces delay with an increase in the number of radios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Decreases throughput with an increase in the number of radios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Behind 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Improvement in delay </a:t>
            </a:r>
            <a:r>
              <a:rPr lang="en-US" dirty="0" smtClean="0"/>
              <a:t>at the cost of </a:t>
            </a:r>
            <a:r>
              <a:rPr lang="en-US" dirty="0" smtClean="0">
                <a:solidFill>
                  <a:srgbClr val="FF0000"/>
                </a:solidFill>
              </a:rPr>
              <a:t>throughput degradation</a:t>
            </a:r>
            <a:r>
              <a:rPr lang="en-US" dirty="0" smtClean="0"/>
              <a:t> </a:t>
            </a:r>
            <a:r>
              <a:rPr lang="en-US" sz="2400" i="1" dirty="0" smtClean="0"/>
              <a:t>(Khan et al., IEEE </a:t>
            </a:r>
            <a:r>
              <a:rPr lang="en-US" sz="2400" i="1" dirty="0" err="1" smtClean="0"/>
              <a:t>WiMob</a:t>
            </a:r>
            <a:r>
              <a:rPr lang="en-US" sz="2400" i="1" dirty="0" smtClean="0"/>
              <a:t>, 2015)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60" y="3305252"/>
            <a:ext cx="4166859" cy="213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0" y="3305251"/>
            <a:ext cx="4525032" cy="213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Freeform 14"/>
          <p:cNvSpPr/>
          <p:nvPr/>
        </p:nvSpPr>
        <p:spPr>
          <a:xfrm>
            <a:off x="906440" y="3810000"/>
            <a:ext cx="3581400" cy="990600"/>
          </a:xfrm>
          <a:custGeom>
            <a:avLst/>
            <a:gdLst>
              <a:gd name="connsiteX0" fmla="*/ 0 w 3963606"/>
              <a:gd name="connsiteY0" fmla="*/ 0 h 1992573"/>
              <a:gd name="connsiteX1" fmla="*/ 13648 w 3963606"/>
              <a:gd name="connsiteY1" fmla="*/ 259307 h 1992573"/>
              <a:gd name="connsiteX2" fmla="*/ 27296 w 3963606"/>
              <a:gd name="connsiteY2" fmla="*/ 341194 h 1992573"/>
              <a:gd name="connsiteX3" fmla="*/ 54591 w 3963606"/>
              <a:gd name="connsiteY3" fmla="*/ 491319 h 1992573"/>
              <a:gd name="connsiteX4" fmla="*/ 68239 w 3963606"/>
              <a:gd name="connsiteY4" fmla="*/ 586854 h 1992573"/>
              <a:gd name="connsiteX5" fmla="*/ 95534 w 3963606"/>
              <a:gd name="connsiteY5" fmla="*/ 709683 h 1992573"/>
              <a:gd name="connsiteX6" fmla="*/ 122830 w 3963606"/>
              <a:gd name="connsiteY6" fmla="*/ 791570 h 1992573"/>
              <a:gd name="connsiteX7" fmla="*/ 150126 w 3963606"/>
              <a:gd name="connsiteY7" fmla="*/ 832513 h 1992573"/>
              <a:gd name="connsiteX8" fmla="*/ 177421 w 3963606"/>
              <a:gd name="connsiteY8" fmla="*/ 914400 h 1992573"/>
              <a:gd name="connsiteX9" fmla="*/ 204717 w 3963606"/>
              <a:gd name="connsiteY9" fmla="*/ 1037230 h 1992573"/>
              <a:gd name="connsiteX10" fmla="*/ 232012 w 3963606"/>
              <a:gd name="connsiteY10" fmla="*/ 1078173 h 1992573"/>
              <a:gd name="connsiteX11" fmla="*/ 272955 w 3963606"/>
              <a:gd name="connsiteY11" fmla="*/ 1173707 h 1992573"/>
              <a:gd name="connsiteX12" fmla="*/ 313899 w 3963606"/>
              <a:gd name="connsiteY12" fmla="*/ 1255594 h 1992573"/>
              <a:gd name="connsiteX13" fmla="*/ 368490 w 3963606"/>
              <a:gd name="connsiteY13" fmla="*/ 1378424 h 1992573"/>
              <a:gd name="connsiteX14" fmla="*/ 409433 w 3963606"/>
              <a:gd name="connsiteY14" fmla="*/ 1419367 h 1992573"/>
              <a:gd name="connsiteX15" fmla="*/ 436728 w 3963606"/>
              <a:gd name="connsiteY15" fmla="*/ 1460310 h 1992573"/>
              <a:gd name="connsiteX16" fmla="*/ 532263 w 3963606"/>
              <a:gd name="connsiteY16" fmla="*/ 1555845 h 1992573"/>
              <a:gd name="connsiteX17" fmla="*/ 573206 w 3963606"/>
              <a:gd name="connsiteY17" fmla="*/ 1596788 h 1992573"/>
              <a:gd name="connsiteX18" fmla="*/ 614149 w 3963606"/>
              <a:gd name="connsiteY18" fmla="*/ 1624083 h 1992573"/>
              <a:gd name="connsiteX19" fmla="*/ 668740 w 3963606"/>
              <a:gd name="connsiteY19" fmla="*/ 1651379 h 1992573"/>
              <a:gd name="connsiteX20" fmla="*/ 777923 w 3963606"/>
              <a:gd name="connsiteY20" fmla="*/ 1733266 h 1992573"/>
              <a:gd name="connsiteX21" fmla="*/ 846161 w 3963606"/>
              <a:gd name="connsiteY21" fmla="*/ 1787857 h 1992573"/>
              <a:gd name="connsiteX22" fmla="*/ 900752 w 3963606"/>
              <a:gd name="connsiteY22" fmla="*/ 1801504 h 1992573"/>
              <a:gd name="connsiteX23" fmla="*/ 996287 w 3963606"/>
              <a:gd name="connsiteY23" fmla="*/ 1856095 h 1992573"/>
              <a:gd name="connsiteX24" fmla="*/ 1078173 w 3963606"/>
              <a:gd name="connsiteY24" fmla="*/ 1883391 h 1992573"/>
              <a:gd name="connsiteX25" fmla="*/ 1119117 w 3963606"/>
              <a:gd name="connsiteY25" fmla="*/ 1897039 h 1992573"/>
              <a:gd name="connsiteX26" fmla="*/ 1160060 w 3963606"/>
              <a:gd name="connsiteY26" fmla="*/ 1924334 h 1992573"/>
              <a:gd name="connsiteX27" fmla="*/ 1269242 w 3963606"/>
              <a:gd name="connsiteY27" fmla="*/ 1951630 h 1992573"/>
              <a:gd name="connsiteX28" fmla="*/ 1473958 w 3963606"/>
              <a:gd name="connsiteY28" fmla="*/ 1992573 h 1992573"/>
              <a:gd name="connsiteX29" fmla="*/ 1883391 w 3963606"/>
              <a:gd name="connsiteY29" fmla="*/ 1978925 h 1992573"/>
              <a:gd name="connsiteX30" fmla="*/ 1951630 w 3963606"/>
              <a:gd name="connsiteY30" fmla="*/ 1965277 h 1992573"/>
              <a:gd name="connsiteX31" fmla="*/ 2961564 w 3963606"/>
              <a:gd name="connsiteY31" fmla="*/ 1937982 h 1992573"/>
              <a:gd name="connsiteX32" fmla="*/ 3057099 w 3963606"/>
              <a:gd name="connsiteY32" fmla="*/ 1924334 h 1992573"/>
              <a:gd name="connsiteX33" fmla="*/ 3125337 w 3963606"/>
              <a:gd name="connsiteY33" fmla="*/ 1910686 h 1992573"/>
              <a:gd name="connsiteX34" fmla="*/ 3316406 w 3963606"/>
              <a:gd name="connsiteY34" fmla="*/ 1897039 h 1992573"/>
              <a:gd name="connsiteX35" fmla="*/ 3507475 w 3963606"/>
              <a:gd name="connsiteY35" fmla="*/ 1869743 h 1992573"/>
              <a:gd name="connsiteX36" fmla="*/ 3657600 w 3963606"/>
              <a:gd name="connsiteY36" fmla="*/ 1856095 h 1992573"/>
              <a:gd name="connsiteX37" fmla="*/ 3739487 w 3963606"/>
              <a:gd name="connsiteY37" fmla="*/ 1842448 h 1992573"/>
              <a:gd name="connsiteX38" fmla="*/ 3835021 w 3963606"/>
              <a:gd name="connsiteY38" fmla="*/ 1828800 h 1992573"/>
              <a:gd name="connsiteX39" fmla="*/ 3903260 w 3963606"/>
              <a:gd name="connsiteY39" fmla="*/ 1815152 h 1992573"/>
              <a:gd name="connsiteX40" fmla="*/ 3957851 w 3963606"/>
              <a:gd name="connsiteY40" fmla="*/ 1801504 h 19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63606" h="1992573">
                <a:moveTo>
                  <a:pt x="0" y="0"/>
                </a:moveTo>
                <a:cubicBezTo>
                  <a:pt x="4549" y="86436"/>
                  <a:pt x="6746" y="173027"/>
                  <a:pt x="13648" y="259307"/>
                </a:cubicBezTo>
                <a:cubicBezTo>
                  <a:pt x="15855" y="286891"/>
                  <a:pt x="22346" y="313968"/>
                  <a:pt x="27296" y="341194"/>
                </a:cubicBezTo>
                <a:cubicBezTo>
                  <a:pt x="48584" y="458283"/>
                  <a:pt x="34487" y="360647"/>
                  <a:pt x="54591" y="491319"/>
                </a:cubicBezTo>
                <a:cubicBezTo>
                  <a:pt x="59483" y="523113"/>
                  <a:pt x="62950" y="555123"/>
                  <a:pt x="68239" y="586854"/>
                </a:cubicBezTo>
                <a:cubicBezTo>
                  <a:pt x="73107" y="616062"/>
                  <a:pt x="86336" y="679021"/>
                  <a:pt x="95534" y="709683"/>
                </a:cubicBezTo>
                <a:cubicBezTo>
                  <a:pt x="103802" y="737242"/>
                  <a:pt x="106870" y="767630"/>
                  <a:pt x="122830" y="791570"/>
                </a:cubicBezTo>
                <a:lnTo>
                  <a:pt x="150126" y="832513"/>
                </a:lnTo>
                <a:cubicBezTo>
                  <a:pt x="159224" y="859809"/>
                  <a:pt x="172691" y="886019"/>
                  <a:pt x="177421" y="914400"/>
                </a:cubicBezTo>
                <a:cubicBezTo>
                  <a:pt x="182663" y="945852"/>
                  <a:pt x="187918" y="1003632"/>
                  <a:pt x="204717" y="1037230"/>
                </a:cubicBezTo>
                <a:cubicBezTo>
                  <a:pt x="212052" y="1051901"/>
                  <a:pt x="222914" y="1064525"/>
                  <a:pt x="232012" y="1078173"/>
                </a:cubicBezTo>
                <a:cubicBezTo>
                  <a:pt x="260417" y="1191790"/>
                  <a:pt x="225830" y="1079456"/>
                  <a:pt x="272955" y="1173707"/>
                </a:cubicBezTo>
                <a:cubicBezTo>
                  <a:pt x="329454" y="1286707"/>
                  <a:pt x="235680" y="1138268"/>
                  <a:pt x="313899" y="1255594"/>
                </a:cubicBezTo>
                <a:cubicBezTo>
                  <a:pt x="333736" y="1315105"/>
                  <a:pt x="332443" y="1335168"/>
                  <a:pt x="368490" y="1378424"/>
                </a:cubicBezTo>
                <a:cubicBezTo>
                  <a:pt x="380846" y="1393251"/>
                  <a:pt x="397077" y="1404540"/>
                  <a:pt x="409433" y="1419367"/>
                </a:cubicBezTo>
                <a:cubicBezTo>
                  <a:pt x="419934" y="1431968"/>
                  <a:pt x="425755" y="1448118"/>
                  <a:pt x="436728" y="1460310"/>
                </a:cubicBezTo>
                <a:cubicBezTo>
                  <a:pt x="466855" y="1493785"/>
                  <a:pt x="500418" y="1524000"/>
                  <a:pt x="532263" y="1555845"/>
                </a:cubicBezTo>
                <a:cubicBezTo>
                  <a:pt x="545911" y="1569493"/>
                  <a:pt x="557147" y="1586082"/>
                  <a:pt x="573206" y="1596788"/>
                </a:cubicBezTo>
                <a:cubicBezTo>
                  <a:pt x="586854" y="1605886"/>
                  <a:pt x="599908" y="1615945"/>
                  <a:pt x="614149" y="1624083"/>
                </a:cubicBezTo>
                <a:cubicBezTo>
                  <a:pt x="631813" y="1634177"/>
                  <a:pt x="651812" y="1640094"/>
                  <a:pt x="668740" y="1651379"/>
                </a:cubicBezTo>
                <a:cubicBezTo>
                  <a:pt x="706592" y="1676614"/>
                  <a:pt x="741864" y="1705528"/>
                  <a:pt x="777923" y="1733266"/>
                </a:cubicBezTo>
                <a:cubicBezTo>
                  <a:pt x="801011" y="1751026"/>
                  <a:pt x="817901" y="1780792"/>
                  <a:pt x="846161" y="1787857"/>
                </a:cubicBezTo>
                <a:lnTo>
                  <a:pt x="900752" y="1801504"/>
                </a:lnTo>
                <a:cubicBezTo>
                  <a:pt x="937685" y="1826126"/>
                  <a:pt x="952996" y="1838778"/>
                  <a:pt x="996287" y="1856095"/>
                </a:cubicBezTo>
                <a:cubicBezTo>
                  <a:pt x="1023001" y="1866781"/>
                  <a:pt x="1050878" y="1874292"/>
                  <a:pt x="1078173" y="1883391"/>
                </a:cubicBezTo>
                <a:cubicBezTo>
                  <a:pt x="1091821" y="1887940"/>
                  <a:pt x="1107147" y="1889059"/>
                  <a:pt x="1119117" y="1897039"/>
                </a:cubicBezTo>
                <a:cubicBezTo>
                  <a:pt x="1132765" y="1906137"/>
                  <a:pt x="1145389" y="1916999"/>
                  <a:pt x="1160060" y="1924334"/>
                </a:cubicBezTo>
                <a:cubicBezTo>
                  <a:pt x="1189878" y="1939243"/>
                  <a:pt x="1240319" y="1944956"/>
                  <a:pt x="1269242" y="1951630"/>
                </a:cubicBezTo>
                <a:cubicBezTo>
                  <a:pt x="1440339" y="1991114"/>
                  <a:pt x="1314956" y="1969858"/>
                  <a:pt x="1473958" y="1992573"/>
                </a:cubicBezTo>
                <a:cubicBezTo>
                  <a:pt x="1610436" y="1988024"/>
                  <a:pt x="1747060" y="1986715"/>
                  <a:pt x="1883391" y="1978925"/>
                </a:cubicBezTo>
                <a:cubicBezTo>
                  <a:pt x="1906550" y="1977602"/>
                  <a:pt x="1928467" y="1966529"/>
                  <a:pt x="1951630" y="1965277"/>
                </a:cubicBezTo>
                <a:cubicBezTo>
                  <a:pt x="2106028" y="1956931"/>
                  <a:pt x="2863910" y="1940307"/>
                  <a:pt x="2961564" y="1937982"/>
                </a:cubicBezTo>
                <a:cubicBezTo>
                  <a:pt x="2993409" y="1933433"/>
                  <a:pt x="3025368" y="1929623"/>
                  <a:pt x="3057099" y="1924334"/>
                </a:cubicBezTo>
                <a:cubicBezTo>
                  <a:pt x="3079980" y="1920520"/>
                  <a:pt x="3102268" y="1913114"/>
                  <a:pt x="3125337" y="1910686"/>
                </a:cubicBezTo>
                <a:cubicBezTo>
                  <a:pt x="3188838" y="1904002"/>
                  <a:pt x="3252716" y="1901588"/>
                  <a:pt x="3316406" y="1897039"/>
                </a:cubicBezTo>
                <a:cubicBezTo>
                  <a:pt x="3401334" y="1882884"/>
                  <a:pt x="3414755" y="1879503"/>
                  <a:pt x="3507475" y="1869743"/>
                </a:cubicBezTo>
                <a:cubicBezTo>
                  <a:pt x="3557447" y="1864483"/>
                  <a:pt x="3607696" y="1861966"/>
                  <a:pt x="3657600" y="1856095"/>
                </a:cubicBezTo>
                <a:cubicBezTo>
                  <a:pt x="3685083" y="1852862"/>
                  <a:pt x="3712137" y="1846656"/>
                  <a:pt x="3739487" y="1842448"/>
                </a:cubicBezTo>
                <a:cubicBezTo>
                  <a:pt x="3771281" y="1837557"/>
                  <a:pt x="3803291" y="1834088"/>
                  <a:pt x="3835021" y="1828800"/>
                </a:cubicBezTo>
                <a:cubicBezTo>
                  <a:pt x="3857902" y="1824986"/>
                  <a:pt x="3880756" y="1820778"/>
                  <a:pt x="3903260" y="1815152"/>
                </a:cubicBezTo>
                <a:cubicBezTo>
                  <a:pt x="3963606" y="1800065"/>
                  <a:pt x="3925046" y="1801504"/>
                  <a:pt x="3957851" y="1801504"/>
                </a:cubicBezTo>
              </a:path>
            </a:pathLst>
          </a:custGeom>
          <a:ln w="1524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554640" y="3657600"/>
            <a:ext cx="3276600" cy="1219200"/>
          </a:xfrm>
          <a:custGeom>
            <a:avLst/>
            <a:gdLst>
              <a:gd name="connsiteX0" fmla="*/ 0 w 3963606"/>
              <a:gd name="connsiteY0" fmla="*/ 0 h 1992573"/>
              <a:gd name="connsiteX1" fmla="*/ 13648 w 3963606"/>
              <a:gd name="connsiteY1" fmla="*/ 259307 h 1992573"/>
              <a:gd name="connsiteX2" fmla="*/ 27296 w 3963606"/>
              <a:gd name="connsiteY2" fmla="*/ 341194 h 1992573"/>
              <a:gd name="connsiteX3" fmla="*/ 54591 w 3963606"/>
              <a:gd name="connsiteY3" fmla="*/ 491319 h 1992573"/>
              <a:gd name="connsiteX4" fmla="*/ 68239 w 3963606"/>
              <a:gd name="connsiteY4" fmla="*/ 586854 h 1992573"/>
              <a:gd name="connsiteX5" fmla="*/ 95534 w 3963606"/>
              <a:gd name="connsiteY5" fmla="*/ 709683 h 1992573"/>
              <a:gd name="connsiteX6" fmla="*/ 122830 w 3963606"/>
              <a:gd name="connsiteY6" fmla="*/ 791570 h 1992573"/>
              <a:gd name="connsiteX7" fmla="*/ 150126 w 3963606"/>
              <a:gd name="connsiteY7" fmla="*/ 832513 h 1992573"/>
              <a:gd name="connsiteX8" fmla="*/ 177421 w 3963606"/>
              <a:gd name="connsiteY8" fmla="*/ 914400 h 1992573"/>
              <a:gd name="connsiteX9" fmla="*/ 204717 w 3963606"/>
              <a:gd name="connsiteY9" fmla="*/ 1037230 h 1992573"/>
              <a:gd name="connsiteX10" fmla="*/ 232012 w 3963606"/>
              <a:gd name="connsiteY10" fmla="*/ 1078173 h 1992573"/>
              <a:gd name="connsiteX11" fmla="*/ 272955 w 3963606"/>
              <a:gd name="connsiteY11" fmla="*/ 1173707 h 1992573"/>
              <a:gd name="connsiteX12" fmla="*/ 313899 w 3963606"/>
              <a:gd name="connsiteY12" fmla="*/ 1255594 h 1992573"/>
              <a:gd name="connsiteX13" fmla="*/ 368490 w 3963606"/>
              <a:gd name="connsiteY13" fmla="*/ 1378424 h 1992573"/>
              <a:gd name="connsiteX14" fmla="*/ 409433 w 3963606"/>
              <a:gd name="connsiteY14" fmla="*/ 1419367 h 1992573"/>
              <a:gd name="connsiteX15" fmla="*/ 436728 w 3963606"/>
              <a:gd name="connsiteY15" fmla="*/ 1460310 h 1992573"/>
              <a:gd name="connsiteX16" fmla="*/ 532263 w 3963606"/>
              <a:gd name="connsiteY16" fmla="*/ 1555845 h 1992573"/>
              <a:gd name="connsiteX17" fmla="*/ 573206 w 3963606"/>
              <a:gd name="connsiteY17" fmla="*/ 1596788 h 1992573"/>
              <a:gd name="connsiteX18" fmla="*/ 614149 w 3963606"/>
              <a:gd name="connsiteY18" fmla="*/ 1624083 h 1992573"/>
              <a:gd name="connsiteX19" fmla="*/ 668740 w 3963606"/>
              <a:gd name="connsiteY19" fmla="*/ 1651379 h 1992573"/>
              <a:gd name="connsiteX20" fmla="*/ 777923 w 3963606"/>
              <a:gd name="connsiteY20" fmla="*/ 1733266 h 1992573"/>
              <a:gd name="connsiteX21" fmla="*/ 846161 w 3963606"/>
              <a:gd name="connsiteY21" fmla="*/ 1787857 h 1992573"/>
              <a:gd name="connsiteX22" fmla="*/ 900752 w 3963606"/>
              <a:gd name="connsiteY22" fmla="*/ 1801504 h 1992573"/>
              <a:gd name="connsiteX23" fmla="*/ 996287 w 3963606"/>
              <a:gd name="connsiteY23" fmla="*/ 1856095 h 1992573"/>
              <a:gd name="connsiteX24" fmla="*/ 1078173 w 3963606"/>
              <a:gd name="connsiteY24" fmla="*/ 1883391 h 1992573"/>
              <a:gd name="connsiteX25" fmla="*/ 1119117 w 3963606"/>
              <a:gd name="connsiteY25" fmla="*/ 1897039 h 1992573"/>
              <a:gd name="connsiteX26" fmla="*/ 1160060 w 3963606"/>
              <a:gd name="connsiteY26" fmla="*/ 1924334 h 1992573"/>
              <a:gd name="connsiteX27" fmla="*/ 1269242 w 3963606"/>
              <a:gd name="connsiteY27" fmla="*/ 1951630 h 1992573"/>
              <a:gd name="connsiteX28" fmla="*/ 1473958 w 3963606"/>
              <a:gd name="connsiteY28" fmla="*/ 1992573 h 1992573"/>
              <a:gd name="connsiteX29" fmla="*/ 1883391 w 3963606"/>
              <a:gd name="connsiteY29" fmla="*/ 1978925 h 1992573"/>
              <a:gd name="connsiteX30" fmla="*/ 1951630 w 3963606"/>
              <a:gd name="connsiteY30" fmla="*/ 1965277 h 1992573"/>
              <a:gd name="connsiteX31" fmla="*/ 2961564 w 3963606"/>
              <a:gd name="connsiteY31" fmla="*/ 1937982 h 1992573"/>
              <a:gd name="connsiteX32" fmla="*/ 3057099 w 3963606"/>
              <a:gd name="connsiteY32" fmla="*/ 1924334 h 1992573"/>
              <a:gd name="connsiteX33" fmla="*/ 3125337 w 3963606"/>
              <a:gd name="connsiteY33" fmla="*/ 1910686 h 1992573"/>
              <a:gd name="connsiteX34" fmla="*/ 3316406 w 3963606"/>
              <a:gd name="connsiteY34" fmla="*/ 1897039 h 1992573"/>
              <a:gd name="connsiteX35" fmla="*/ 3507475 w 3963606"/>
              <a:gd name="connsiteY35" fmla="*/ 1869743 h 1992573"/>
              <a:gd name="connsiteX36" fmla="*/ 3657600 w 3963606"/>
              <a:gd name="connsiteY36" fmla="*/ 1856095 h 1992573"/>
              <a:gd name="connsiteX37" fmla="*/ 3739487 w 3963606"/>
              <a:gd name="connsiteY37" fmla="*/ 1842448 h 1992573"/>
              <a:gd name="connsiteX38" fmla="*/ 3835021 w 3963606"/>
              <a:gd name="connsiteY38" fmla="*/ 1828800 h 1992573"/>
              <a:gd name="connsiteX39" fmla="*/ 3903260 w 3963606"/>
              <a:gd name="connsiteY39" fmla="*/ 1815152 h 1992573"/>
              <a:gd name="connsiteX40" fmla="*/ 3957851 w 3963606"/>
              <a:gd name="connsiteY40" fmla="*/ 1801504 h 199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63606" h="1992573">
                <a:moveTo>
                  <a:pt x="0" y="0"/>
                </a:moveTo>
                <a:cubicBezTo>
                  <a:pt x="4549" y="86436"/>
                  <a:pt x="6746" y="173027"/>
                  <a:pt x="13648" y="259307"/>
                </a:cubicBezTo>
                <a:cubicBezTo>
                  <a:pt x="15855" y="286891"/>
                  <a:pt x="22346" y="313968"/>
                  <a:pt x="27296" y="341194"/>
                </a:cubicBezTo>
                <a:cubicBezTo>
                  <a:pt x="48584" y="458283"/>
                  <a:pt x="34487" y="360647"/>
                  <a:pt x="54591" y="491319"/>
                </a:cubicBezTo>
                <a:cubicBezTo>
                  <a:pt x="59483" y="523113"/>
                  <a:pt x="62950" y="555123"/>
                  <a:pt x="68239" y="586854"/>
                </a:cubicBezTo>
                <a:cubicBezTo>
                  <a:pt x="73107" y="616062"/>
                  <a:pt x="86336" y="679021"/>
                  <a:pt x="95534" y="709683"/>
                </a:cubicBezTo>
                <a:cubicBezTo>
                  <a:pt x="103802" y="737242"/>
                  <a:pt x="106870" y="767630"/>
                  <a:pt x="122830" y="791570"/>
                </a:cubicBezTo>
                <a:lnTo>
                  <a:pt x="150126" y="832513"/>
                </a:lnTo>
                <a:cubicBezTo>
                  <a:pt x="159224" y="859809"/>
                  <a:pt x="172691" y="886019"/>
                  <a:pt x="177421" y="914400"/>
                </a:cubicBezTo>
                <a:cubicBezTo>
                  <a:pt x="182663" y="945852"/>
                  <a:pt x="187918" y="1003632"/>
                  <a:pt x="204717" y="1037230"/>
                </a:cubicBezTo>
                <a:cubicBezTo>
                  <a:pt x="212052" y="1051901"/>
                  <a:pt x="222914" y="1064525"/>
                  <a:pt x="232012" y="1078173"/>
                </a:cubicBezTo>
                <a:cubicBezTo>
                  <a:pt x="260417" y="1191790"/>
                  <a:pt x="225830" y="1079456"/>
                  <a:pt x="272955" y="1173707"/>
                </a:cubicBezTo>
                <a:cubicBezTo>
                  <a:pt x="329454" y="1286707"/>
                  <a:pt x="235680" y="1138268"/>
                  <a:pt x="313899" y="1255594"/>
                </a:cubicBezTo>
                <a:cubicBezTo>
                  <a:pt x="333736" y="1315105"/>
                  <a:pt x="332443" y="1335168"/>
                  <a:pt x="368490" y="1378424"/>
                </a:cubicBezTo>
                <a:cubicBezTo>
                  <a:pt x="380846" y="1393251"/>
                  <a:pt x="397077" y="1404540"/>
                  <a:pt x="409433" y="1419367"/>
                </a:cubicBezTo>
                <a:cubicBezTo>
                  <a:pt x="419934" y="1431968"/>
                  <a:pt x="425755" y="1448118"/>
                  <a:pt x="436728" y="1460310"/>
                </a:cubicBezTo>
                <a:cubicBezTo>
                  <a:pt x="466855" y="1493785"/>
                  <a:pt x="500418" y="1524000"/>
                  <a:pt x="532263" y="1555845"/>
                </a:cubicBezTo>
                <a:cubicBezTo>
                  <a:pt x="545911" y="1569493"/>
                  <a:pt x="557147" y="1586082"/>
                  <a:pt x="573206" y="1596788"/>
                </a:cubicBezTo>
                <a:cubicBezTo>
                  <a:pt x="586854" y="1605886"/>
                  <a:pt x="599908" y="1615945"/>
                  <a:pt x="614149" y="1624083"/>
                </a:cubicBezTo>
                <a:cubicBezTo>
                  <a:pt x="631813" y="1634177"/>
                  <a:pt x="651812" y="1640094"/>
                  <a:pt x="668740" y="1651379"/>
                </a:cubicBezTo>
                <a:cubicBezTo>
                  <a:pt x="706592" y="1676614"/>
                  <a:pt x="741864" y="1705528"/>
                  <a:pt x="777923" y="1733266"/>
                </a:cubicBezTo>
                <a:cubicBezTo>
                  <a:pt x="801011" y="1751026"/>
                  <a:pt x="817901" y="1780792"/>
                  <a:pt x="846161" y="1787857"/>
                </a:cubicBezTo>
                <a:lnTo>
                  <a:pt x="900752" y="1801504"/>
                </a:lnTo>
                <a:cubicBezTo>
                  <a:pt x="937685" y="1826126"/>
                  <a:pt x="952996" y="1838778"/>
                  <a:pt x="996287" y="1856095"/>
                </a:cubicBezTo>
                <a:cubicBezTo>
                  <a:pt x="1023001" y="1866781"/>
                  <a:pt x="1050878" y="1874292"/>
                  <a:pt x="1078173" y="1883391"/>
                </a:cubicBezTo>
                <a:cubicBezTo>
                  <a:pt x="1091821" y="1887940"/>
                  <a:pt x="1107147" y="1889059"/>
                  <a:pt x="1119117" y="1897039"/>
                </a:cubicBezTo>
                <a:cubicBezTo>
                  <a:pt x="1132765" y="1906137"/>
                  <a:pt x="1145389" y="1916999"/>
                  <a:pt x="1160060" y="1924334"/>
                </a:cubicBezTo>
                <a:cubicBezTo>
                  <a:pt x="1189878" y="1939243"/>
                  <a:pt x="1240319" y="1944956"/>
                  <a:pt x="1269242" y="1951630"/>
                </a:cubicBezTo>
                <a:cubicBezTo>
                  <a:pt x="1440339" y="1991114"/>
                  <a:pt x="1314956" y="1969858"/>
                  <a:pt x="1473958" y="1992573"/>
                </a:cubicBezTo>
                <a:cubicBezTo>
                  <a:pt x="1610436" y="1988024"/>
                  <a:pt x="1747060" y="1986715"/>
                  <a:pt x="1883391" y="1978925"/>
                </a:cubicBezTo>
                <a:cubicBezTo>
                  <a:pt x="1906550" y="1977602"/>
                  <a:pt x="1928467" y="1966529"/>
                  <a:pt x="1951630" y="1965277"/>
                </a:cubicBezTo>
                <a:cubicBezTo>
                  <a:pt x="2106028" y="1956931"/>
                  <a:pt x="2863910" y="1940307"/>
                  <a:pt x="2961564" y="1937982"/>
                </a:cubicBezTo>
                <a:cubicBezTo>
                  <a:pt x="2993409" y="1933433"/>
                  <a:pt x="3025368" y="1929623"/>
                  <a:pt x="3057099" y="1924334"/>
                </a:cubicBezTo>
                <a:cubicBezTo>
                  <a:pt x="3079980" y="1920520"/>
                  <a:pt x="3102268" y="1913114"/>
                  <a:pt x="3125337" y="1910686"/>
                </a:cubicBezTo>
                <a:cubicBezTo>
                  <a:pt x="3188838" y="1904002"/>
                  <a:pt x="3252716" y="1901588"/>
                  <a:pt x="3316406" y="1897039"/>
                </a:cubicBezTo>
                <a:cubicBezTo>
                  <a:pt x="3401334" y="1882884"/>
                  <a:pt x="3414755" y="1879503"/>
                  <a:pt x="3507475" y="1869743"/>
                </a:cubicBezTo>
                <a:cubicBezTo>
                  <a:pt x="3557447" y="1864483"/>
                  <a:pt x="3607696" y="1861966"/>
                  <a:pt x="3657600" y="1856095"/>
                </a:cubicBezTo>
                <a:cubicBezTo>
                  <a:pt x="3685083" y="1852862"/>
                  <a:pt x="3712137" y="1846656"/>
                  <a:pt x="3739487" y="1842448"/>
                </a:cubicBezTo>
                <a:cubicBezTo>
                  <a:pt x="3771281" y="1837557"/>
                  <a:pt x="3803291" y="1834088"/>
                  <a:pt x="3835021" y="1828800"/>
                </a:cubicBezTo>
                <a:cubicBezTo>
                  <a:pt x="3857902" y="1824986"/>
                  <a:pt x="3880756" y="1820778"/>
                  <a:pt x="3903260" y="1815152"/>
                </a:cubicBezTo>
                <a:cubicBezTo>
                  <a:pt x="3963606" y="1800065"/>
                  <a:pt x="3925046" y="1801504"/>
                  <a:pt x="3957851" y="1801504"/>
                </a:cubicBezTo>
              </a:path>
            </a:pathLst>
          </a:custGeom>
          <a:ln w="1524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1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and research problem</a:t>
            </a:r>
          </a:p>
          <a:p>
            <a:r>
              <a:rPr lang="en-US" dirty="0" smtClean="0"/>
              <a:t>Proposed methodology</a:t>
            </a:r>
          </a:p>
          <a:p>
            <a:r>
              <a:rPr lang="en-US" dirty="0" smtClean="0"/>
              <a:t>Experimentation and evaluation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115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400" dirty="0" smtClean="0"/>
              <a:t>How to overcome the </a:t>
            </a:r>
            <a:r>
              <a:rPr lang="en-US" sz="4400" dirty="0" smtClean="0">
                <a:solidFill>
                  <a:srgbClr val="FF0000"/>
                </a:solidFill>
              </a:rPr>
              <a:t>throughput degradation</a:t>
            </a:r>
            <a:r>
              <a:rPr lang="en-US" sz="4400" dirty="0" smtClean="0"/>
              <a:t> in multi-radio CRNs?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4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 of Our </a:t>
            </a:r>
            <a:r>
              <a:rPr lang="en-US" dirty="0"/>
              <a:t>Proposed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132" name="AutoShape 60"/>
          <p:cNvSpPr>
            <a:spLocks noChangeAspect="1" noChangeArrowheads="1" noTextEdit="1"/>
          </p:cNvSpPr>
          <p:nvPr/>
        </p:nvSpPr>
        <p:spPr bwMode="auto">
          <a:xfrm>
            <a:off x="5114925" y="4891088"/>
            <a:ext cx="357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830" y="1361209"/>
            <a:ext cx="4944341" cy="542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Proposed </a:t>
            </a:r>
            <a:r>
              <a:rPr lang="en-US" dirty="0" smtClean="0"/>
              <a:t>Methodology: Intra-user Collision Avoidance</a:t>
            </a:r>
            <a:endParaRPr lang="en-US" dirty="0"/>
          </a:p>
        </p:txBody>
      </p:sp>
      <p:pic>
        <p:nvPicPr>
          <p:cNvPr id="6" name="Picture 5" descr="collisionTwo.png"/>
          <p:cNvPicPr>
            <a:picLocks noChangeAspect="1"/>
          </p:cNvPicPr>
          <p:nvPr/>
        </p:nvPicPr>
        <p:blipFill>
          <a:blip r:embed="rId2" cstate="print"/>
          <a:srcRect l="2381" t="11905" r="3439" b="17548"/>
          <a:stretch>
            <a:fillRect/>
          </a:stretch>
        </p:blipFill>
        <p:spPr>
          <a:xfrm>
            <a:off x="1248918" y="1981200"/>
            <a:ext cx="6646164" cy="3733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3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Radio And Channel Selections </a:t>
            </a:r>
            <a:br>
              <a:rPr lang="en-US" dirty="0" smtClean="0"/>
            </a:br>
            <a:r>
              <a:rPr lang="en-US" dirty="0" smtClean="0"/>
              <a:t>in Our </a:t>
            </a:r>
            <a:r>
              <a:rPr lang="en-US" dirty="0"/>
              <a:t>Proposed </a:t>
            </a:r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based multi-radio exploitation</a:t>
            </a:r>
            <a:endParaRPr lang="en-US" dirty="0"/>
          </a:p>
        </p:txBody>
      </p:sp>
      <p:pic>
        <p:nvPicPr>
          <p:cNvPr id="5" name="Picture 4" descr="chann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2431530"/>
            <a:ext cx="2286000" cy="552621"/>
          </a:xfrm>
          <a:prstGeom prst="rect">
            <a:avLst/>
          </a:prstGeom>
        </p:spPr>
      </p:pic>
      <p:pic>
        <p:nvPicPr>
          <p:cNvPr id="6" name="Picture 5" descr="channe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3347887"/>
            <a:ext cx="2286000" cy="552621"/>
          </a:xfrm>
          <a:prstGeom prst="rect">
            <a:avLst/>
          </a:prstGeom>
        </p:spPr>
      </p:pic>
      <p:pic>
        <p:nvPicPr>
          <p:cNvPr id="8" name="Picture 7" descr="radi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62103" y="2362200"/>
            <a:ext cx="489404" cy="685800"/>
          </a:xfrm>
          <a:prstGeom prst="rect">
            <a:avLst/>
          </a:prstGeom>
        </p:spPr>
      </p:pic>
      <p:pic>
        <p:nvPicPr>
          <p:cNvPr id="9" name="Picture 8" descr="radi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77893" y="3282288"/>
            <a:ext cx="489404" cy="685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71600" y="28956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86600" y="2819400"/>
            <a:ext cx="1066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Packet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10" idx="3"/>
            <a:endCxn id="8" idx="1"/>
          </p:cNvCxnSpPr>
          <p:nvPr/>
        </p:nvCxnSpPr>
        <p:spPr>
          <a:xfrm flipV="1">
            <a:off x="2438400" y="2705100"/>
            <a:ext cx="59381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>
          <a:xfrm>
            <a:off x="2438400" y="3238500"/>
            <a:ext cx="609600" cy="386688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6" idx="1"/>
          </p:cNvCxnSpPr>
          <p:nvPr/>
        </p:nvCxnSpPr>
        <p:spPr>
          <a:xfrm>
            <a:off x="3581400" y="2705100"/>
            <a:ext cx="304800" cy="91909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5" idx="1"/>
          </p:cNvCxnSpPr>
          <p:nvPr/>
        </p:nvCxnSpPr>
        <p:spPr>
          <a:xfrm flipV="1">
            <a:off x="3597190" y="2707841"/>
            <a:ext cx="289010" cy="917347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" idx="3"/>
            <a:endCxn id="11" idx="1"/>
          </p:cNvCxnSpPr>
          <p:nvPr/>
        </p:nvCxnSpPr>
        <p:spPr>
          <a:xfrm>
            <a:off x="6172200" y="2707841"/>
            <a:ext cx="914400" cy="454459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</p:cNvCxnSpPr>
          <p:nvPr/>
        </p:nvCxnSpPr>
        <p:spPr>
          <a:xfrm flipV="1">
            <a:off x="6172200" y="3429000"/>
            <a:ext cx="304800" cy="195198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4" name="AutoShape 32"/>
          <p:cNvSpPr>
            <a:spLocks noChangeAspect="1" noChangeArrowheads="1" noTextEdit="1"/>
          </p:cNvSpPr>
          <p:nvPr/>
        </p:nvSpPr>
        <p:spPr bwMode="auto">
          <a:xfrm>
            <a:off x="425450" y="4114800"/>
            <a:ext cx="4333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12969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22875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35829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530225" y="486251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530225" y="523398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1" name="Rectangle 39"/>
          <p:cNvSpPr>
            <a:spLocks noChangeArrowheads="1"/>
          </p:cNvSpPr>
          <p:nvPr/>
        </p:nvSpPr>
        <p:spPr bwMode="auto">
          <a:xfrm>
            <a:off x="5349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4649788" y="4219575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530225" y="4224338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530225" y="5605463"/>
            <a:ext cx="4133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650875" y="4265613"/>
            <a:ext cx="6572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Radio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>
            <a:off x="1498600" y="4265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1431925" y="4541838"/>
            <a:ext cx="838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queued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2641600" y="4265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2743200" y="4541838"/>
            <a:ext cx="4018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sen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3822700" y="4265613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3679825" y="4541838"/>
            <a:ext cx="10001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delivered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8604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17367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28797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5" name="Rectangle 53"/>
          <p:cNvSpPr>
            <a:spLocks noChangeArrowheads="1"/>
          </p:cNvSpPr>
          <p:nvPr/>
        </p:nvSpPr>
        <p:spPr bwMode="auto">
          <a:xfrm>
            <a:off x="4060825" y="4905375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8604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>
            <a:off x="17367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auto">
          <a:xfrm>
            <a:off x="28797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4060825" y="5276850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AutoShape 60"/>
          <p:cNvSpPr>
            <a:spLocks noChangeAspect="1" noChangeArrowheads="1" noTextEdit="1"/>
          </p:cNvSpPr>
          <p:nvPr/>
        </p:nvSpPr>
        <p:spPr bwMode="auto">
          <a:xfrm>
            <a:off x="5114925" y="4129088"/>
            <a:ext cx="3571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4" name="Rectangle 62"/>
          <p:cNvSpPr>
            <a:spLocks noChangeArrowheads="1"/>
          </p:cNvSpPr>
          <p:nvPr/>
        </p:nvSpPr>
        <p:spPr bwMode="auto">
          <a:xfrm>
            <a:off x="62150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auto">
          <a:xfrm>
            <a:off x="75104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6" name="Rectangle 64"/>
          <p:cNvSpPr>
            <a:spLocks noChangeArrowheads="1"/>
          </p:cNvSpPr>
          <p:nvPr/>
        </p:nvSpPr>
        <p:spPr bwMode="auto">
          <a:xfrm>
            <a:off x="5219700" y="487680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auto">
          <a:xfrm>
            <a:off x="5219700" y="524827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52244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8577263" y="4233863"/>
            <a:ext cx="9525" cy="140017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auto">
          <a:xfrm>
            <a:off x="5219700" y="4238626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1" name="Rectangle 69"/>
          <p:cNvSpPr>
            <a:spLocks noChangeArrowheads="1"/>
          </p:cNvSpPr>
          <p:nvPr/>
        </p:nvSpPr>
        <p:spPr bwMode="auto">
          <a:xfrm>
            <a:off x="5219700" y="5619751"/>
            <a:ext cx="3371850" cy="9525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2" name="Rectangle 70"/>
          <p:cNvSpPr>
            <a:spLocks noChangeArrowheads="1"/>
          </p:cNvSpPr>
          <p:nvPr/>
        </p:nvSpPr>
        <p:spPr bwMode="auto">
          <a:xfrm>
            <a:off x="5330825" y="4279901"/>
            <a:ext cx="8953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Channel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3" name="Rectangle 71"/>
          <p:cNvSpPr>
            <a:spLocks noChangeArrowheads="1"/>
          </p:cNvSpPr>
          <p:nvPr/>
        </p:nvSpPr>
        <p:spPr bwMode="auto">
          <a:xfrm>
            <a:off x="6569075" y="4279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4" name="Rectangle 72"/>
          <p:cNvSpPr>
            <a:spLocks noChangeArrowheads="1"/>
          </p:cNvSpPr>
          <p:nvPr/>
        </p:nvSpPr>
        <p:spPr bwMode="auto">
          <a:xfrm>
            <a:off x="6321425" y="4556126"/>
            <a:ext cx="12192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transmitted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5" name="Rectangle 73"/>
          <p:cNvSpPr>
            <a:spLocks noChangeArrowheads="1"/>
          </p:cNvSpPr>
          <p:nvPr/>
        </p:nvSpPr>
        <p:spPr bwMode="auto">
          <a:xfrm>
            <a:off x="7750175" y="4279901"/>
            <a:ext cx="7810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Packet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6" name="Rectangle 74"/>
          <p:cNvSpPr>
            <a:spLocks noChangeArrowheads="1"/>
          </p:cNvSpPr>
          <p:nvPr/>
        </p:nvSpPr>
        <p:spPr bwMode="auto">
          <a:xfrm>
            <a:off x="7660353" y="4556126"/>
            <a:ext cx="7978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received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7" name="Rectangle 75"/>
          <p:cNvSpPr>
            <a:spLocks noChangeArrowheads="1"/>
          </p:cNvSpPr>
          <p:nvPr/>
        </p:nvSpPr>
        <p:spPr bwMode="auto">
          <a:xfrm>
            <a:off x="5664200" y="4919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6807200" y="4919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9" name="Rectangle 77"/>
          <p:cNvSpPr>
            <a:spLocks noChangeArrowheads="1"/>
          </p:cNvSpPr>
          <p:nvPr/>
        </p:nvSpPr>
        <p:spPr bwMode="auto">
          <a:xfrm>
            <a:off x="7988300" y="4919663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0" name="Rectangle 78"/>
          <p:cNvSpPr>
            <a:spLocks noChangeArrowheads="1"/>
          </p:cNvSpPr>
          <p:nvPr/>
        </p:nvSpPr>
        <p:spPr bwMode="auto">
          <a:xfrm>
            <a:off x="5664200" y="5291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1" name="Rectangle 79"/>
          <p:cNvSpPr>
            <a:spLocks noChangeArrowheads="1"/>
          </p:cNvSpPr>
          <p:nvPr/>
        </p:nvSpPr>
        <p:spPr bwMode="auto">
          <a:xfrm>
            <a:off x="6807200" y="5291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52" name="Rectangle 80"/>
          <p:cNvSpPr>
            <a:spLocks noChangeArrowheads="1"/>
          </p:cNvSpPr>
          <p:nvPr/>
        </p:nvSpPr>
        <p:spPr bwMode="auto">
          <a:xfrm>
            <a:off x="7988300" y="5291138"/>
            <a:ext cx="1170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65" name="Straight Arrow Connector 64"/>
          <p:cNvCxnSpPr>
            <a:stCxn id="3152" idx="1"/>
            <a:endCxn id="8" idx="3"/>
          </p:cNvCxnSpPr>
          <p:nvPr/>
        </p:nvCxnSpPr>
        <p:spPr>
          <a:xfrm rot="10800000">
            <a:off x="3551508" y="2705100"/>
            <a:ext cx="4436793" cy="272453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Multiply 65"/>
          <p:cNvSpPr/>
          <p:nvPr/>
        </p:nvSpPr>
        <p:spPr>
          <a:xfrm>
            <a:off x="6447972" y="3316512"/>
            <a:ext cx="182880" cy="274320"/>
          </a:xfrm>
          <a:prstGeom prst="mathMultiply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3123" grpId="0"/>
      <p:bldP spid="3124" grpId="0"/>
      <p:bldP spid="3125" grpId="0"/>
      <p:bldP spid="3127" grpId="0"/>
      <p:bldP spid="3128" grpId="0"/>
      <p:bldP spid="3129" grpId="0"/>
      <p:bldP spid="3148" grpId="0"/>
      <p:bldP spid="3149" grpId="0"/>
      <p:bldP spid="3151" grpId="0"/>
      <p:bldP spid="3152" grpId="0"/>
      <p:bldP spid="6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Selection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2971800" cy="639762"/>
          </a:xfrm>
        </p:spPr>
        <p:txBody>
          <a:bodyPr anchor="ctr"/>
          <a:lstStyle/>
          <a:p>
            <a:pPr algn="ctr"/>
            <a:r>
              <a:rPr lang="en-US" dirty="0" smtClean="0"/>
              <a:t>Un-weighted lottery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3581401" y="1535113"/>
            <a:ext cx="5105400" cy="639762"/>
          </a:xfrm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dirty="0" smtClean="0"/>
              <a:t>Weighted lottery based on radio transmission ratio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7200" y="4510901"/>
                <a:ext cx="8229600" cy="149938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𝑇𝑟𝑎𝑛𝑠𝑚𝑖𝑠𝑠𝑖𝑜𝑛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𝑅𝑎𝑡𝑖𝑜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(1+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𝑃𝑎𝑐𝑘𝑒𝑡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𝑆𝑒𝑛𝑡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(1+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𝑃𝑎𝑐𝑘𝑒𝑡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𝑄𝑢𝑒𝑢𝑒𝑑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𝑆𝑒𝑙𝑒𝑐𝑡𝑖𝑜𝑛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</a:rPr>
                            <m:t>𝑃𝑟𝑜𝑏𝑎𝑏𝑖𝑙𝑖𝑡𝑦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𝑇𝑟𝑎𝑛𝑠𝑚𝑖𝑠𝑠𝑖𝑜𝑛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𝑅𝑎𝑡𝑖𝑜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𝑇𝑟𝑎𝑛𝑠𝑚𝑖𝑠𝑠𝑖𝑜𝑛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𝑅𝑎𝑡𝑖𝑜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10901"/>
                <a:ext cx="8229600" cy="14993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3581400" y="2179637"/>
            <a:ext cx="5118101" cy="2163763"/>
            <a:chOff x="3581400" y="2179637"/>
            <a:chExt cx="5118101" cy="2163763"/>
          </a:xfrm>
        </p:grpSpPr>
        <p:sp>
          <p:nvSpPr>
            <p:cNvPr id="61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87750" y="2179637"/>
              <a:ext cx="5103813" cy="2163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8"/>
            <p:cNvSpPr>
              <a:spLocks noChangeArrowheads="1"/>
            </p:cNvSpPr>
            <p:nvPr/>
          </p:nvSpPr>
          <p:spPr bwMode="auto">
            <a:xfrm>
              <a:off x="7467600" y="2187575"/>
              <a:ext cx="12700" cy="2074863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9"/>
            <p:cNvSpPr>
              <a:spLocks noChangeArrowheads="1"/>
            </p:cNvSpPr>
            <p:nvPr/>
          </p:nvSpPr>
          <p:spPr bwMode="auto">
            <a:xfrm>
              <a:off x="3581400" y="2767012"/>
              <a:ext cx="5118101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10"/>
            <p:cNvSpPr>
              <a:spLocks noChangeArrowheads="1"/>
            </p:cNvSpPr>
            <p:nvPr/>
          </p:nvSpPr>
          <p:spPr bwMode="auto">
            <a:xfrm>
              <a:off x="3581400" y="3136900"/>
              <a:ext cx="5118101" cy="14288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11"/>
            <p:cNvSpPr>
              <a:spLocks noChangeArrowheads="1"/>
            </p:cNvSpPr>
            <p:nvPr/>
          </p:nvSpPr>
          <p:spPr bwMode="auto">
            <a:xfrm>
              <a:off x="3581400" y="3508375"/>
              <a:ext cx="5118101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12"/>
            <p:cNvSpPr>
              <a:spLocks noChangeArrowheads="1"/>
            </p:cNvSpPr>
            <p:nvPr/>
          </p:nvSpPr>
          <p:spPr bwMode="auto">
            <a:xfrm>
              <a:off x="3581400" y="3879850"/>
              <a:ext cx="5118101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4"/>
            <p:cNvSpPr>
              <a:spLocks noChangeArrowheads="1"/>
            </p:cNvSpPr>
            <p:nvPr/>
          </p:nvSpPr>
          <p:spPr bwMode="auto">
            <a:xfrm>
              <a:off x="8686800" y="2187575"/>
              <a:ext cx="12700" cy="2074863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15"/>
            <p:cNvSpPr>
              <a:spLocks noChangeArrowheads="1"/>
            </p:cNvSpPr>
            <p:nvPr/>
          </p:nvSpPr>
          <p:spPr bwMode="auto">
            <a:xfrm>
              <a:off x="3581400" y="2187575"/>
              <a:ext cx="5118101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6"/>
            <p:cNvSpPr>
              <a:spLocks noChangeArrowheads="1"/>
            </p:cNvSpPr>
            <p:nvPr/>
          </p:nvSpPr>
          <p:spPr bwMode="auto">
            <a:xfrm>
              <a:off x="3581400" y="4249737"/>
              <a:ext cx="5118101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20"/>
            <p:cNvSpPr>
              <a:spLocks noChangeArrowheads="1"/>
            </p:cNvSpPr>
            <p:nvPr/>
          </p:nvSpPr>
          <p:spPr bwMode="auto">
            <a:xfrm>
              <a:off x="5451475" y="2238375"/>
              <a:ext cx="701675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Packet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581400" y="2187575"/>
              <a:ext cx="2527300" cy="2081212"/>
              <a:chOff x="3581400" y="2187575"/>
              <a:chExt cx="2527300" cy="2081212"/>
            </a:xfrm>
          </p:grpSpPr>
          <p:sp>
            <p:nvSpPr>
              <p:cNvPr id="62" name="Rectangle 5"/>
              <p:cNvSpPr>
                <a:spLocks noChangeArrowheads="1"/>
              </p:cNvSpPr>
              <p:nvPr/>
            </p:nvSpPr>
            <p:spPr bwMode="auto">
              <a:xfrm>
                <a:off x="4343400" y="2187575"/>
                <a:ext cx="12700" cy="2074863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5334000" y="2187575"/>
                <a:ext cx="12700" cy="2074863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6096000" y="2187575"/>
                <a:ext cx="12700" cy="2074863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13"/>
              <p:cNvSpPr>
                <a:spLocks noChangeArrowheads="1"/>
              </p:cNvSpPr>
              <p:nvPr/>
            </p:nvSpPr>
            <p:spPr bwMode="auto">
              <a:xfrm>
                <a:off x="3581400" y="2187575"/>
                <a:ext cx="12700" cy="2074863"/>
              </a:xfrm>
              <a:prstGeom prst="rect">
                <a:avLst/>
              </a:pr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17"/>
              <p:cNvSpPr>
                <a:spLocks noChangeArrowheads="1"/>
              </p:cNvSpPr>
              <p:nvPr/>
            </p:nvSpPr>
            <p:spPr bwMode="auto">
              <a:xfrm>
                <a:off x="3735388" y="2238375"/>
                <a:ext cx="569913" cy="303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Radio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18"/>
              <p:cNvSpPr>
                <a:spLocks noChangeArrowheads="1"/>
              </p:cNvSpPr>
              <p:nvPr/>
            </p:nvSpPr>
            <p:spPr bwMode="auto">
              <a:xfrm>
                <a:off x="4575175" y="2238375"/>
                <a:ext cx="654050" cy="303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Packet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19"/>
              <p:cNvSpPr>
                <a:spLocks noChangeArrowheads="1"/>
              </p:cNvSpPr>
              <p:nvPr/>
            </p:nvSpPr>
            <p:spPr bwMode="auto">
              <a:xfrm>
                <a:off x="4516438" y="2481262"/>
                <a:ext cx="763588" cy="303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Queued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21"/>
              <p:cNvSpPr>
                <a:spLocks noChangeArrowheads="1"/>
              </p:cNvSpPr>
              <p:nvPr/>
            </p:nvSpPr>
            <p:spPr bwMode="auto">
              <a:xfrm>
                <a:off x="5537200" y="2481262"/>
                <a:ext cx="476250" cy="303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Sent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26"/>
              <p:cNvSpPr>
                <a:spLocks noChangeArrowheads="1"/>
              </p:cNvSpPr>
              <p:nvPr/>
            </p:nvSpPr>
            <p:spPr bwMode="auto">
              <a:xfrm>
                <a:off x="3910013" y="2817812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27"/>
              <p:cNvSpPr>
                <a:spLocks noChangeArrowheads="1"/>
              </p:cNvSpPr>
              <p:nvPr/>
            </p:nvSpPr>
            <p:spPr bwMode="auto">
              <a:xfrm>
                <a:off x="4727575" y="2817812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75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28"/>
              <p:cNvSpPr>
                <a:spLocks noChangeArrowheads="1"/>
              </p:cNvSpPr>
              <p:nvPr/>
            </p:nvSpPr>
            <p:spPr bwMode="auto">
              <a:xfrm>
                <a:off x="5603875" y="2817812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52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8" name="Rectangle 31"/>
              <p:cNvSpPr>
                <a:spLocks noChangeArrowheads="1"/>
              </p:cNvSpPr>
              <p:nvPr/>
            </p:nvSpPr>
            <p:spPr bwMode="auto">
              <a:xfrm>
                <a:off x="3910013" y="3187700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Rectangle 32"/>
              <p:cNvSpPr>
                <a:spLocks noChangeArrowheads="1"/>
              </p:cNvSpPr>
              <p:nvPr/>
            </p:nvSpPr>
            <p:spPr bwMode="auto">
              <a:xfrm>
                <a:off x="4727575" y="3187700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81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Rectangle 33"/>
              <p:cNvSpPr>
                <a:spLocks noChangeArrowheads="1"/>
              </p:cNvSpPr>
              <p:nvPr/>
            </p:nvSpPr>
            <p:spPr bwMode="auto">
              <a:xfrm>
                <a:off x="5603875" y="3187700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45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36"/>
              <p:cNvSpPr>
                <a:spLocks noChangeArrowheads="1"/>
              </p:cNvSpPr>
              <p:nvPr/>
            </p:nvSpPr>
            <p:spPr bwMode="auto">
              <a:xfrm>
                <a:off x="3910013" y="3559175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37"/>
              <p:cNvSpPr>
                <a:spLocks noChangeArrowheads="1"/>
              </p:cNvSpPr>
              <p:nvPr/>
            </p:nvSpPr>
            <p:spPr bwMode="auto">
              <a:xfrm>
                <a:off x="4727575" y="3559175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37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38"/>
              <p:cNvSpPr>
                <a:spLocks noChangeArrowheads="1"/>
              </p:cNvSpPr>
              <p:nvPr/>
            </p:nvSpPr>
            <p:spPr bwMode="auto">
              <a:xfrm>
                <a:off x="5603875" y="3559175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30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41"/>
              <p:cNvSpPr>
                <a:spLocks noChangeArrowheads="1"/>
              </p:cNvSpPr>
              <p:nvPr/>
            </p:nvSpPr>
            <p:spPr bwMode="auto">
              <a:xfrm>
                <a:off x="3910013" y="3929062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42"/>
              <p:cNvSpPr>
                <a:spLocks noChangeArrowheads="1"/>
              </p:cNvSpPr>
              <p:nvPr/>
            </p:nvSpPr>
            <p:spPr bwMode="auto">
              <a:xfrm>
                <a:off x="4727575" y="3929062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52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Rectangle 43"/>
              <p:cNvSpPr>
                <a:spLocks noChangeArrowheads="1"/>
              </p:cNvSpPr>
              <p:nvPr/>
            </p:nvSpPr>
            <p:spPr bwMode="auto">
              <a:xfrm>
                <a:off x="5603875" y="3929062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  <a:cs typeface="Arial" pitchFamily="34" charset="0"/>
                  </a:rPr>
                  <a:t>17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6254750" y="2238375"/>
            <a:ext cx="1230313" cy="2030412"/>
            <a:chOff x="6254750" y="2238375"/>
            <a:chExt cx="1230313" cy="2030412"/>
          </a:xfrm>
        </p:grpSpPr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6254750" y="2238375"/>
              <a:ext cx="12303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Transmission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23"/>
            <p:cNvSpPr>
              <a:spLocks noChangeArrowheads="1"/>
            </p:cNvSpPr>
            <p:nvPr/>
          </p:nvSpPr>
          <p:spPr bwMode="auto">
            <a:xfrm>
              <a:off x="6573838" y="2481262"/>
              <a:ext cx="53181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Ratio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29"/>
            <p:cNvSpPr>
              <a:spLocks noChangeArrowheads="1"/>
            </p:cNvSpPr>
            <p:nvPr/>
          </p:nvSpPr>
          <p:spPr bwMode="auto">
            <a:xfrm>
              <a:off x="6584950" y="2817812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0.70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34"/>
            <p:cNvSpPr>
              <a:spLocks noChangeArrowheads="1"/>
            </p:cNvSpPr>
            <p:nvPr/>
          </p:nvSpPr>
          <p:spPr bwMode="auto">
            <a:xfrm>
              <a:off x="6584950" y="3187700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0.56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39"/>
            <p:cNvSpPr>
              <a:spLocks noChangeArrowheads="1"/>
            </p:cNvSpPr>
            <p:nvPr/>
          </p:nvSpPr>
          <p:spPr bwMode="auto">
            <a:xfrm>
              <a:off x="6584950" y="3559175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0.82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44"/>
            <p:cNvSpPr>
              <a:spLocks noChangeArrowheads="1"/>
            </p:cNvSpPr>
            <p:nvPr/>
          </p:nvSpPr>
          <p:spPr bwMode="auto">
            <a:xfrm>
              <a:off x="6584950" y="3929062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0.34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37463" y="2238375"/>
            <a:ext cx="995363" cy="2030412"/>
            <a:chOff x="7637463" y="2238375"/>
            <a:chExt cx="995363" cy="2030412"/>
          </a:xfrm>
        </p:grpSpPr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7704138" y="2238375"/>
              <a:ext cx="90646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Selection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25"/>
            <p:cNvSpPr>
              <a:spLocks noChangeArrowheads="1"/>
            </p:cNvSpPr>
            <p:nvPr/>
          </p:nvSpPr>
          <p:spPr bwMode="auto">
            <a:xfrm>
              <a:off x="7637463" y="2481262"/>
              <a:ext cx="995363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Probability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30"/>
            <p:cNvSpPr>
              <a:spLocks noChangeArrowheads="1"/>
            </p:cNvSpPr>
            <p:nvPr/>
          </p:nvSpPr>
          <p:spPr bwMode="auto">
            <a:xfrm>
              <a:off x="7880350" y="2817812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0.29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35"/>
            <p:cNvSpPr>
              <a:spLocks noChangeArrowheads="1"/>
            </p:cNvSpPr>
            <p:nvPr/>
          </p:nvSpPr>
          <p:spPr bwMode="auto">
            <a:xfrm>
              <a:off x="7880350" y="3187700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0.23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40"/>
            <p:cNvSpPr>
              <a:spLocks noChangeArrowheads="1"/>
            </p:cNvSpPr>
            <p:nvPr/>
          </p:nvSpPr>
          <p:spPr bwMode="auto">
            <a:xfrm>
              <a:off x="7880350" y="3559175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0.34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45"/>
            <p:cNvSpPr>
              <a:spLocks noChangeArrowheads="1"/>
            </p:cNvSpPr>
            <p:nvPr/>
          </p:nvSpPr>
          <p:spPr bwMode="auto">
            <a:xfrm>
              <a:off x="7880350" y="3929062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0.14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81000" y="2182504"/>
            <a:ext cx="2982913" cy="2163762"/>
            <a:chOff x="381000" y="2182504"/>
            <a:chExt cx="2982913" cy="2163762"/>
          </a:xfrm>
        </p:grpSpPr>
        <p:sp>
          <p:nvSpPr>
            <p:cNvPr id="1055" name="AutoShape 48"/>
            <p:cNvSpPr>
              <a:spLocks noChangeAspect="1" noChangeArrowheads="1" noTextEdit="1"/>
            </p:cNvSpPr>
            <p:nvPr/>
          </p:nvSpPr>
          <p:spPr bwMode="auto">
            <a:xfrm>
              <a:off x="387350" y="2182504"/>
              <a:ext cx="2970213" cy="2163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50"/>
            <p:cNvSpPr>
              <a:spLocks noChangeArrowheads="1"/>
            </p:cNvSpPr>
            <p:nvPr/>
          </p:nvSpPr>
          <p:spPr bwMode="auto">
            <a:xfrm>
              <a:off x="1524000" y="2190441"/>
              <a:ext cx="11113" cy="2074862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381000" y="2769879"/>
              <a:ext cx="2982913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381000" y="3139766"/>
              <a:ext cx="2982913" cy="14287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381000" y="3511241"/>
              <a:ext cx="2982913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381000" y="3882716"/>
              <a:ext cx="2982913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55"/>
            <p:cNvSpPr>
              <a:spLocks noChangeArrowheads="1"/>
            </p:cNvSpPr>
            <p:nvPr/>
          </p:nvSpPr>
          <p:spPr bwMode="auto">
            <a:xfrm>
              <a:off x="381000" y="2190441"/>
              <a:ext cx="12700" cy="2074862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56"/>
            <p:cNvSpPr>
              <a:spLocks noChangeArrowheads="1"/>
            </p:cNvSpPr>
            <p:nvPr/>
          </p:nvSpPr>
          <p:spPr bwMode="auto">
            <a:xfrm>
              <a:off x="3351213" y="2190441"/>
              <a:ext cx="12700" cy="2074862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381000" y="2190441"/>
              <a:ext cx="2982913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381000" y="4252604"/>
              <a:ext cx="2982913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725488" y="2241241"/>
              <a:ext cx="573088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Radio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60"/>
            <p:cNvSpPr>
              <a:spLocks noChangeArrowheads="1"/>
            </p:cNvSpPr>
            <p:nvPr/>
          </p:nvSpPr>
          <p:spPr bwMode="auto">
            <a:xfrm>
              <a:off x="2065338" y="2241241"/>
              <a:ext cx="908050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Selection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61"/>
            <p:cNvSpPr>
              <a:spLocks noChangeArrowheads="1"/>
            </p:cNvSpPr>
            <p:nvPr/>
          </p:nvSpPr>
          <p:spPr bwMode="auto">
            <a:xfrm>
              <a:off x="1998663" y="2484129"/>
              <a:ext cx="996950" cy="303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Probability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62"/>
            <p:cNvSpPr>
              <a:spLocks noChangeArrowheads="1"/>
            </p:cNvSpPr>
            <p:nvPr/>
          </p:nvSpPr>
          <p:spPr bwMode="auto">
            <a:xfrm>
              <a:off x="900113" y="2820679"/>
              <a:ext cx="2349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63"/>
            <p:cNvSpPr>
              <a:spLocks noChangeArrowheads="1"/>
            </p:cNvSpPr>
            <p:nvPr/>
          </p:nvSpPr>
          <p:spPr bwMode="auto">
            <a:xfrm>
              <a:off x="2241550" y="2820679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0.25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64"/>
            <p:cNvSpPr>
              <a:spLocks noChangeArrowheads="1"/>
            </p:cNvSpPr>
            <p:nvPr/>
          </p:nvSpPr>
          <p:spPr bwMode="auto">
            <a:xfrm>
              <a:off x="900113" y="3190566"/>
              <a:ext cx="2349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65"/>
            <p:cNvSpPr>
              <a:spLocks noChangeArrowheads="1"/>
            </p:cNvSpPr>
            <p:nvPr/>
          </p:nvSpPr>
          <p:spPr bwMode="auto">
            <a:xfrm>
              <a:off x="2241550" y="3190566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0.25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66"/>
            <p:cNvSpPr>
              <a:spLocks noChangeArrowheads="1"/>
            </p:cNvSpPr>
            <p:nvPr/>
          </p:nvSpPr>
          <p:spPr bwMode="auto">
            <a:xfrm>
              <a:off x="900113" y="3562041"/>
              <a:ext cx="2349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67"/>
            <p:cNvSpPr>
              <a:spLocks noChangeArrowheads="1"/>
            </p:cNvSpPr>
            <p:nvPr/>
          </p:nvSpPr>
          <p:spPr bwMode="auto">
            <a:xfrm>
              <a:off x="2241550" y="3562041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0.25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68"/>
            <p:cNvSpPr>
              <a:spLocks noChangeArrowheads="1"/>
            </p:cNvSpPr>
            <p:nvPr/>
          </p:nvSpPr>
          <p:spPr bwMode="auto">
            <a:xfrm>
              <a:off x="900113" y="3931929"/>
              <a:ext cx="2349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69"/>
            <p:cNvSpPr>
              <a:spLocks noChangeArrowheads="1"/>
            </p:cNvSpPr>
            <p:nvPr/>
          </p:nvSpPr>
          <p:spPr bwMode="auto">
            <a:xfrm>
              <a:off x="2241550" y="3931929"/>
              <a:ext cx="523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0.25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02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Variants of Our </a:t>
            </a:r>
            <a:r>
              <a:rPr lang="en-US" dirty="0"/>
              <a:t>Proposed </a:t>
            </a:r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853224"/>
              </p:ext>
            </p:extLst>
          </p:nvPr>
        </p:nvGraphicFramePr>
        <p:xfrm>
          <a:off x="228600" y="2194560"/>
          <a:ext cx="86868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2971800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Variant Name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Radio Selection Policy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Channel Selection Policy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Radio feedback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radio transmission ratio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Un-weighted lottery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Channel feedback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Un-weighted lottery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channel utilization ratio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Radio channel feedback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radio transmission ratio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Weighted lottery based on channel utilization ratio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Experimentation and evaluation</a:t>
            </a:r>
            <a:endParaRPr lang="en-US" sz="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5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 Modifications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 descr="ns3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19200"/>
            <a:ext cx="2209800" cy="1263864"/>
          </a:xfrm>
          <a:prstGeom prst="rect">
            <a:avLst/>
          </a:prstGeom>
        </p:spPr>
      </p:pic>
      <p:pic>
        <p:nvPicPr>
          <p:cNvPr id="4098" name="Picture 2" descr="https://upload.wikimedia.org/wikipedia/commons/thumb/d/d4/Callback-notitle.svg/1200px-Callback-notitl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4406760" cy="164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55808" y="1295400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pktQueued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pktSent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pktTransmitted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pktReceived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71136" y="3352800"/>
            <a:ext cx="1447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FlowIdTag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4734" y="3505200"/>
            <a:ext cx="2564866" cy="1484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Packet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2055" y="4620904"/>
            <a:ext cx="4543817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DelayJitterEstimationTimestampTag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9893" y="3549134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Radio reference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8" idx="3"/>
            <a:endCxn id="7" idx="1"/>
          </p:cNvCxnSpPr>
          <p:nvPr/>
        </p:nvCxnSpPr>
        <p:spPr>
          <a:xfrm>
            <a:off x="2627914" y="3733800"/>
            <a:ext cx="104322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5125872" y="3733800"/>
            <a:ext cx="538862" cy="51386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9" idx="1"/>
          </p:cNvCxnSpPr>
          <p:nvPr/>
        </p:nvCxnSpPr>
        <p:spPr>
          <a:xfrm flipV="1">
            <a:off x="5125872" y="4247661"/>
            <a:ext cx="538862" cy="7542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2054" y="5754469"/>
            <a:ext cx="764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Consolas" pitchFamily="49" charset="0"/>
                <a:cs typeface="Consolas" pitchFamily="49" charset="0"/>
              </a:rPr>
              <a:t>YansWifiPhy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YansWifiChannel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WifiPhyStateHelper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RegularWifiMac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WifiNetDevice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1" grpId="0" animBg="1"/>
      <p:bldP spid="8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177914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457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Parameter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500m×500m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data transmission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Mbps – 32 Mbps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Channel code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OFDM 18</a:t>
                      </a:r>
                      <a:r>
                        <a:rPr lang="en-US" baseline="0" dirty="0" smtClean="0"/>
                        <a:t> Mbps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channels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primary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secondary 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 – 40 with a</a:t>
                      </a:r>
                      <a:r>
                        <a:rPr lang="en-US" baseline="0" dirty="0" smtClean="0"/>
                        <a:t> granularity of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Radio transmission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130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Radio sensing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Simulation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r>
                        <a:rPr lang="en-US" baseline="0" dirty="0" smtClean="0"/>
                        <a:t> seconds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Iteration 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 (95% confidence</a:t>
                      </a:r>
                      <a:r>
                        <a:rPr lang="en-US" baseline="0" dirty="0" smtClean="0"/>
                        <a:t> interval is less than 0.001)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33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 of our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 throughput degradation is no longer present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7782041" cy="343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2133600" y="3810000"/>
            <a:ext cx="6400800" cy="1066800"/>
          </a:xfrm>
          <a:prstGeom prst="straightConnector1">
            <a:avLst/>
          </a:prstGeom>
          <a:ln w="203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2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 [contd.]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 remains almost constant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294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26" y="2438400"/>
            <a:ext cx="7769363" cy="34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133600" y="5029200"/>
            <a:ext cx="6324600" cy="114300"/>
          </a:xfrm>
          <a:prstGeom prst="straightConnector1">
            <a:avLst/>
          </a:prstGeom>
          <a:ln w="152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17184" y="225587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 Mbps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136944" y="2253902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438945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144904" y="438347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 Mbps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652132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16 Mbps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6944" y="65153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32 Mbps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295400" y="-762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Throughput with Different Data Rates</a:t>
            </a:r>
            <a:endParaRPr lang="en-US" sz="32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" y="399316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99" y="390162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" y="2526374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99" y="2526374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5" y="4660433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99" y="4660433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84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CF142645-850A-43A6-BF6E-75FA772F8DC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17184" y="225587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 Mbps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136944" y="2253902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438945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</a:t>
            </a:r>
            <a:r>
              <a:rPr lang="en-US" sz="1600" dirty="0" smtClean="0"/>
              <a:t> Mbps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144904" y="4383478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8 Mbps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524000" y="652132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16 Mbps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6944" y="65153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32 Mbps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1447800" y="-762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Delay with Different Data Rates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" y="391355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92" y="2525181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4" y="2525181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643" y="391355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92" y="4660433"/>
            <a:ext cx="4385603" cy="193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" y="4661626"/>
            <a:ext cx="4385603" cy="19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21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 of Simulation 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95614"/>
              </p:ext>
            </p:extLst>
          </p:nvPr>
        </p:nvGraphicFramePr>
        <p:xfrm>
          <a:off x="0" y="1066800"/>
          <a:ext cx="9067800" cy="5497126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557960"/>
                <a:gridCol w="890262"/>
                <a:gridCol w="1047798"/>
                <a:gridCol w="874005"/>
                <a:gridCol w="983255"/>
                <a:gridCol w="874005"/>
                <a:gridCol w="983255"/>
                <a:gridCol w="874005"/>
                <a:gridCol w="983255"/>
              </a:tblGrid>
              <a:tr h="534948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j-lt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lang="en-US" sz="2000" baseline="0" dirty="0" smtClean="0">
                          <a:latin typeface="+mj-lt"/>
                          <a:cs typeface="Times New Roman" panose="02020603050405020304" pitchFamily="18" charset="0"/>
                        </a:rPr>
                        <a:t> data rate</a:t>
                      </a:r>
                      <a:endParaRPr lang="en-US" sz="2000" dirty="0" smtClean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400" baseline="0" dirty="0" smtClean="0">
                          <a:latin typeface="+mj-lt"/>
                          <a:cs typeface="Times New Roman" panose="02020603050405020304" pitchFamily="18" charset="0"/>
                        </a:rPr>
                        <a:t> of improvement in performance</a:t>
                      </a:r>
                      <a:endParaRPr lang="en-US" sz="2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6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Throughput w.r.t.</a:t>
                      </a:r>
                      <a:endParaRPr 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End-to -end</a:t>
                      </a:r>
                      <a:r>
                        <a:rPr lang="en-US" sz="1600" baseline="0" dirty="0" smtClean="0">
                          <a:latin typeface="+mj-lt"/>
                          <a:cs typeface="Times New Roman" panose="02020603050405020304" pitchFamily="18" charset="0"/>
                        </a:rPr>
                        <a:t> delay </a:t>
                      </a: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w.r.t.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Packet drop ratio w.r.t.</a:t>
                      </a:r>
                      <a:endParaRPr 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baseline="0" dirty="0" smtClean="0">
                          <a:latin typeface="+mj-lt"/>
                          <a:cs typeface="Times New Roman" panose="02020603050405020304" pitchFamily="18" charset="0"/>
                        </a:rPr>
                        <a:t>acket delivery ratio </a:t>
                      </a:r>
                      <a:r>
                        <a:rPr lang="en-US" sz="1600" dirty="0" smtClean="0">
                          <a:latin typeface="+mj-lt"/>
                          <a:cs typeface="Times New Roman" panose="02020603050405020304" pitchFamily="18" charset="0"/>
                        </a:rPr>
                        <a:t>w.r.t.</a:t>
                      </a:r>
                      <a:endParaRPr lang="en-US" sz="16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6629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Khan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et al.</a:t>
                      </a:r>
                      <a:endParaRPr lang="en-US" sz="18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Zhong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Khan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Zhong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Khan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Zhong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Khan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Zhong et al.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baseline="0" dirty="0" smtClean="0">
                          <a:latin typeface="+mj-lt"/>
                          <a:cs typeface="Times New Roman" panose="02020603050405020304" pitchFamily="18" charset="0"/>
                        </a:rPr>
                        <a:t>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-18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2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-15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4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66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44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-17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42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57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57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8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-17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30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49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50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16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68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-14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27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52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292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+mj-lt"/>
                          <a:cs typeface="Times New Roman" panose="02020603050405020304" pitchFamily="18" charset="0"/>
                        </a:rPr>
                        <a:t>32 Mbps</a:t>
                      </a:r>
                      <a:endParaRPr lang="en-US" sz="18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64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-13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73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 smtClean="0">
                          <a:solidFill>
                            <a:srgbClr val="0066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73</a:t>
                      </a:r>
                      <a:endParaRPr lang="en-US" sz="1800" kern="1200" dirty="0">
                        <a:solidFill>
                          <a:srgbClr val="0066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1570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+mj-lt"/>
                          <a:cs typeface="Times New Roman" panose="02020603050405020304" pitchFamily="18" charset="0"/>
                        </a:rPr>
                        <a:t>Average</a:t>
                      </a:r>
                      <a:endParaRPr lang="en-US" sz="18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40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-16</a:t>
                      </a:r>
                      <a:endParaRPr lang="en-US" sz="1800" b="1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37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36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36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55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2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Throughput degradation in multi-radio cognitive radio networks is a well-known problem</a:t>
            </a:r>
          </a:p>
          <a:p>
            <a:pPr lvl="1"/>
            <a:r>
              <a:rPr lang="en-US" dirty="0" smtClean="0"/>
              <a:t>We propose a feedback-based multi-radio exploitation approach to solve the problem</a:t>
            </a:r>
          </a:p>
          <a:p>
            <a:r>
              <a:rPr lang="en-US" dirty="0" smtClean="0"/>
              <a:t>We compare the performance of our proposed approach with that of other contemporary approaches</a:t>
            </a:r>
          </a:p>
          <a:p>
            <a:pPr lvl="1"/>
            <a:r>
              <a:rPr lang="en-US" dirty="0" smtClean="0"/>
              <a:t>Our proposed approach significantly improves network throughput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Maryam </a:t>
            </a:r>
            <a:r>
              <a:rPr lang="en-US" sz="1600" dirty="0" err="1" smtClean="0"/>
              <a:t>Ahmadi</a:t>
            </a:r>
            <a:r>
              <a:rPr lang="en-US" sz="1600" dirty="0" smtClean="0"/>
              <a:t>, </a:t>
            </a:r>
            <a:r>
              <a:rPr lang="en-US" sz="1600" dirty="0" err="1" smtClean="0"/>
              <a:t>Yanyan</a:t>
            </a:r>
            <a:r>
              <a:rPr lang="en-US" sz="1600" dirty="0" smtClean="0"/>
              <a:t> </a:t>
            </a:r>
            <a:r>
              <a:rPr lang="en-US" sz="1600" dirty="0" err="1" smtClean="0"/>
              <a:t>Zhuang</a:t>
            </a:r>
            <a:r>
              <a:rPr lang="en-US" sz="1600" dirty="0" smtClean="0"/>
              <a:t>, and </a:t>
            </a:r>
            <a:r>
              <a:rPr lang="en-US" sz="1600" dirty="0" err="1" smtClean="0"/>
              <a:t>Jianping</a:t>
            </a:r>
            <a:r>
              <a:rPr lang="en-US" sz="1600" dirty="0" smtClean="0"/>
              <a:t> Pan. Distributed robust channel assignment for multi-radio cognitive radio networks. In </a:t>
            </a:r>
            <a:r>
              <a:rPr lang="en-US" sz="1600" i="1" dirty="0" smtClean="0"/>
              <a:t>Vehicular Technology Conference (VTC Fall), 2012 IEEE</a:t>
            </a:r>
            <a:r>
              <a:rPr lang="en-US" sz="1600" dirty="0" smtClean="0"/>
              <a:t>, pages 1-5. IEEE, 2012.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err="1" smtClean="0"/>
              <a:t>Paramvir</a:t>
            </a:r>
            <a:r>
              <a:rPr lang="en-US" sz="1600" dirty="0" smtClean="0"/>
              <a:t> </a:t>
            </a:r>
            <a:r>
              <a:rPr lang="en-US" sz="1600" dirty="0" err="1" smtClean="0"/>
              <a:t>Bahl</a:t>
            </a:r>
            <a:r>
              <a:rPr lang="en-US" sz="1600" dirty="0" smtClean="0"/>
              <a:t>, </a:t>
            </a:r>
            <a:r>
              <a:rPr lang="en-US" sz="1600" dirty="0" err="1" smtClean="0"/>
              <a:t>Atul</a:t>
            </a:r>
            <a:r>
              <a:rPr lang="en-US" sz="1600" dirty="0" smtClean="0"/>
              <a:t> </a:t>
            </a:r>
            <a:r>
              <a:rPr lang="en-US" sz="1600" dirty="0" err="1" smtClean="0"/>
              <a:t>Adya</a:t>
            </a:r>
            <a:r>
              <a:rPr lang="en-US" sz="1600" dirty="0" smtClean="0"/>
              <a:t>, </a:t>
            </a:r>
            <a:r>
              <a:rPr lang="en-US" sz="1600" dirty="0" err="1" smtClean="0"/>
              <a:t>Jitendra</a:t>
            </a:r>
            <a:r>
              <a:rPr lang="en-US" sz="1600" dirty="0" smtClean="0"/>
              <a:t> </a:t>
            </a:r>
            <a:r>
              <a:rPr lang="en-US" sz="1600" dirty="0" err="1" smtClean="0"/>
              <a:t>Padhye</a:t>
            </a:r>
            <a:r>
              <a:rPr lang="en-US" sz="1600" dirty="0" smtClean="0"/>
              <a:t>, and Alec </a:t>
            </a:r>
            <a:r>
              <a:rPr lang="en-US" sz="1600" dirty="0" err="1" smtClean="0"/>
              <a:t>Walman</a:t>
            </a:r>
            <a:r>
              <a:rPr lang="en-US" sz="1600" dirty="0" smtClean="0"/>
              <a:t>. Reconsidering wireless systems with multiple radios. </a:t>
            </a:r>
            <a:r>
              <a:rPr lang="en-US" sz="1600" i="1" dirty="0" smtClean="0"/>
              <a:t>ACM SIGCOMM Computer Communication Review</a:t>
            </a:r>
            <a:r>
              <a:rPr lang="en-US" sz="1600" dirty="0" smtClean="0"/>
              <a:t>, 34(5):39-46, 2004.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smtClean="0"/>
              <a:t>Richard </a:t>
            </a:r>
            <a:r>
              <a:rPr lang="en-US" sz="1600" dirty="0" err="1" smtClean="0"/>
              <a:t>Draves</a:t>
            </a:r>
            <a:r>
              <a:rPr lang="en-US" sz="1600" dirty="0" smtClean="0"/>
              <a:t>, </a:t>
            </a:r>
            <a:r>
              <a:rPr lang="en-US" sz="1600" dirty="0" err="1" smtClean="0"/>
              <a:t>Jitendra</a:t>
            </a:r>
            <a:r>
              <a:rPr lang="en-US" sz="1600" dirty="0" smtClean="0"/>
              <a:t> </a:t>
            </a:r>
            <a:r>
              <a:rPr lang="en-US" sz="1600" dirty="0" err="1" smtClean="0"/>
              <a:t>Padhye</a:t>
            </a:r>
            <a:r>
              <a:rPr lang="en-US" sz="1600" dirty="0" smtClean="0"/>
              <a:t>, and Brian </a:t>
            </a:r>
            <a:r>
              <a:rPr lang="en-US" sz="1600" dirty="0" err="1" smtClean="0"/>
              <a:t>Zill</a:t>
            </a:r>
            <a:r>
              <a:rPr lang="en-US" sz="1600" dirty="0" smtClean="0"/>
              <a:t>. Routing in multi-radio, multi-hop wireless mesh networks. In </a:t>
            </a:r>
            <a:r>
              <a:rPr lang="en-US" sz="1600" i="1" dirty="0" smtClean="0"/>
              <a:t>Proceedings of the 10th annual international conference on Mobile computing and networking</a:t>
            </a:r>
            <a:r>
              <a:rPr lang="en-US" sz="1600" dirty="0" smtClean="0"/>
              <a:t>, pages 114-128. ACM, 2004.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smtClean="0"/>
              <a:t>Tanvir Ahmed Khan, </a:t>
            </a:r>
            <a:r>
              <a:rPr lang="en-US" sz="1600" dirty="0" err="1" smtClean="0"/>
              <a:t>Chowdhury</a:t>
            </a:r>
            <a:r>
              <a:rPr lang="en-US" sz="1600" dirty="0" smtClean="0"/>
              <a:t> </a:t>
            </a:r>
            <a:r>
              <a:rPr lang="en-US" sz="1600" dirty="0" err="1" smtClean="0"/>
              <a:t>Sayeed</a:t>
            </a:r>
            <a:r>
              <a:rPr lang="en-US" sz="1600" dirty="0" smtClean="0"/>
              <a:t> </a:t>
            </a:r>
            <a:r>
              <a:rPr lang="en-US" sz="1600" dirty="0" err="1" smtClean="0"/>
              <a:t>Hyder</a:t>
            </a:r>
            <a:r>
              <a:rPr lang="en-US" sz="1600" dirty="0" smtClean="0"/>
              <a:t>, and ABM Islam. Towards exploiting a synergy between cognitive and multi-radio networking. In </a:t>
            </a:r>
            <a:r>
              <a:rPr lang="en-US" sz="1600" i="1" dirty="0" smtClean="0"/>
              <a:t>Wireless and Mobile Computing, Networking and Communications  (</a:t>
            </a:r>
            <a:r>
              <a:rPr lang="en-US" sz="1600" i="1" dirty="0" err="1" smtClean="0"/>
              <a:t>WiMob</a:t>
            </a:r>
            <a:r>
              <a:rPr lang="en-US" sz="1600" i="1" dirty="0" smtClean="0"/>
              <a:t>), 2015 IEEE 11th International Conference on</a:t>
            </a:r>
            <a:r>
              <a:rPr lang="en-US" sz="1600" dirty="0" smtClean="0"/>
              <a:t>, pages 370-377. IEEE, 2015.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600" dirty="0" err="1" smtClean="0"/>
              <a:t>Guyue</a:t>
            </a:r>
            <a:r>
              <a:rPr lang="en-US" sz="1600" dirty="0" smtClean="0"/>
              <a:t> Li, </a:t>
            </a:r>
            <a:r>
              <a:rPr lang="en-US" sz="1600" dirty="0" err="1" smtClean="0"/>
              <a:t>Zhaoquan</a:t>
            </a:r>
            <a:r>
              <a:rPr lang="en-US" sz="1600" dirty="0" smtClean="0"/>
              <a:t> </a:t>
            </a:r>
            <a:r>
              <a:rPr lang="en-US" sz="1600" dirty="0" err="1" smtClean="0"/>
              <a:t>Gu</a:t>
            </a:r>
            <a:r>
              <a:rPr lang="en-US" sz="1600" dirty="0" smtClean="0"/>
              <a:t>, Xiao Lin, </a:t>
            </a:r>
            <a:r>
              <a:rPr lang="en-US" sz="1600" dirty="0" err="1" smtClean="0"/>
              <a:t>Haosen</a:t>
            </a:r>
            <a:r>
              <a:rPr lang="en-US" sz="1600" dirty="0" smtClean="0"/>
              <a:t> </a:t>
            </a:r>
            <a:r>
              <a:rPr lang="en-US" sz="1600" dirty="0" err="1" smtClean="0"/>
              <a:t>Pu</a:t>
            </a:r>
            <a:r>
              <a:rPr lang="en-US" sz="1600" dirty="0" smtClean="0"/>
              <a:t>, and </a:t>
            </a:r>
            <a:r>
              <a:rPr lang="en-US" sz="1600" dirty="0" err="1" smtClean="0"/>
              <a:t>Qiang-sheng</a:t>
            </a:r>
            <a:r>
              <a:rPr lang="en-US" sz="1600" dirty="0" smtClean="0"/>
              <a:t> </a:t>
            </a:r>
            <a:r>
              <a:rPr lang="en-US" sz="1600" dirty="0" err="1" smtClean="0"/>
              <a:t>Hua</a:t>
            </a:r>
            <a:r>
              <a:rPr lang="en-US" sz="1600" dirty="0" smtClean="0"/>
              <a:t>. Deterministic distributed rendezvous algorithms for multi-radio cognitive radio networks. In </a:t>
            </a:r>
            <a:r>
              <a:rPr lang="en-US" sz="1600" i="1" dirty="0" smtClean="0"/>
              <a:t>Proceedings of the 17th ACM international conference on Modeling, analysis and simulation of wireless and mobile systems</a:t>
            </a:r>
            <a:r>
              <a:rPr lang="en-US" sz="1600" dirty="0" smtClean="0"/>
              <a:t>, pages 313-320. ACM, 2014.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sv-SE" sz="1600" dirty="0"/>
              <a:t>Allen Miu, Hari Balakrishnan, and Can Emre Koksal. </a:t>
            </a:r>
            <a:r>
              <a:rPr lang="en-US" sz="1600" dirty="0"/>
              <a:t>Improving loss resilience with multi-radio diversity in wireless networks. In </a:t>
            </a:r>
            <a:r>
              <a:rPr lang="en-US" sz="1600" i="1" dirty="0"/>
              <a:t>Proceedings of the 11th annual international conference on Mobile computing and networking</a:t>
            </a:r>
            <a:r>
              <a:rPr lang="en-US" sz="1600" dirty="0"/>
              <a:t>, pages 16-30. ACM, 2005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944"/>
            <a:ext cx="8229600" cy="517705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1600" dirty="0" smtClean="0"/>
              <a:t>Wei Song and </a:t>
            </a:r>
            <a:r>
              <a:rPr lang="en-US" sz="1600" dirty="0" err="1" smtClean="0"/>
              <a:t>Weihua</a:t>
            </a:r>
            <a:r>
              <a:rPr lang="en-US" sz="1600" dirty="0" smtClean="0"/>
              <a:t> </a:t>
            </a:r>
            <a:r>
              <a:rPr lang="en-US" sz="1600" dirty="0" err="1" smtClean="0"/>
              <a:t>Zhuang</a:t>
            </a:r>
            <a:r>
              <a:rPr lang="en-US" sz="1600" dirty="0" smtClean="0"/>
              <a:t>. Performance analysis of probabilistic multipath transmission of video streaming traffic over multi-radio wireless devices. </a:t>
            </a:r>
            <a:r>
              <a:rPr lang="en-US" sz="1600" i="1" dirty="0" smtClean="0"/>
              <a:t>Wireless Communications, IEEE Transactions on</a:t>
            </a:r>
            <a:r>
              <a:rPr lang="en-US" sz="1600" dirty="0" smtClean="0"/>
              <a:t>, 11(4):1554-1564, 2012.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 smtClean="0"/>
              <a:t>Vaclav </a:t>
            </a:r>
            <a:r>
              <a:rPr lang="en-US" sz="1600" dirty="0" err="1" smtClean="0"/>
              <a:t>Valenta</a:t>
            </a:r>
            <a:r>
              <a:rPr lang="en-US" sz="1600" dirty="0" smtClean="0"/>
              <a:t>, Roman </a:t>
            </a:r>
            <a:r>
              <a:rPr lang="en-US" sz="1600" dirty="0" err="1" smtClean="0"/>
              <a:t>Marsalek</a:t>
            </a:r>
            <a:r>
              <a:rPr lang="en-US" sz="1600" dirty="0" smtClean="0"/>
              <a:t>, Genevieve </a:t>
            </a:r>
            <a:r>
              <a:rPr lang="en-US" sz="1600" dirty="0" err="1" smtClean="0"/>
              <a:t>Baudoin</a:t>
            </a:r>
            <a:r>
              <a:rPr lang="en-US" sz="1600" dirty="0" smtClean="0"/>
              <a:t>, Martine Villegas, Martha Suarez, and Fabien Robert. Survey on spectrum utilization in </a:t>
            </a:r>
            <a:r>
              <a:rPr lang="en-US" sz="1600" dirty="0" err="1" smtClean="0"/>
              <a:t>europe</a:t>
            </a:r>
            <a:r>
              <a:rPr lang="en-US" sz="1600" dirty="0" smtClean="0"/>
              <a:t>: Measurements, analyses and observations. In </a:t>
            </a:r>
            <a:r>
              <a:rPr lang="en-US" sz="1600" i="1" dirty="0" smtClean="0"/>
              <a:t>Cognitive Radio Oriented Wireless Networks &amp; Communications (CROWNCOM), 2010 Proceedings of the Fifth International Conference on</a:t>
            </a:r>
            <a:r>
              <a:rPr lang="en-US" sz="1600" dirty="0" smtClean="0"/>
              <a:t>, pages 1-5. IEEE, 2010.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 err="1" smtClean="0"/>
              <a:t>Xiaoxiong</a:t>
            </a:r>
            <a:r>
              <a:rPr lang="en-US" sz="1600" dirty="0" smtClean="0"/>
              <a:t> Zhong, Yang Qin, and Li </a:t>
            </a:r>
            <a:r>
              <a:rPr lang="en-US" sz="1600" dirty="0" err="1" smtClean="0"/>
              <a:t>Li</a:t>
            </a:r>
            <a:r>
              <a:rPr lang="en-US" sz="1600" dirty="0" smtClean="0"/>
              <a:t>. Capacity analysis in multi-radio multi-channel cognitive radio networks: A small world perspective. </a:t>
            </a:r>
            <a:r>
              <a:rPr lang="en-US" sz="1600" i="1" dirty="0" smtClean="0"/>
              <a:t>Wireless Personal Communications</a:t>
            </a:r>
            <a:r>
              <a:rPr lang="en-US" sz="1600" dirty="0" smtClean="0"/>
              <a:t>, 79(3):2209-2225, 2014.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/>
              <a:t>Peter </a:t>
            </a:r>
            <a:r>
              <a:rPr lang="en-US" sz="1600" dirty="0" smtClean="0"/>
              <a:t>Rysavy</a:t>
            </a:r>
            <a:r>
              <a:rPr lang="en-US" sz="1600" dirty="0"/>
              <a:t>. Spectrum crisis? Information Week </a:t>
            </a:r>
            <a:r>
              <a:rPr lang="en-US" sz="1600" dirty="0" smtClean="0"/>
              <a:t>Magazine, pages 23-30, 2009.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600" dirty="0" smtClean="0"/>
              <a:t>Ian F. </a:t>
            </a:r>
            <a:r>
              <a:rPr lang="en-US" sz="1600" dirty="0" err="1" smtClean="0"/>
              <a:t>Akyildiz</a:t>
            </a:r>
            <a:r>
              <a:rPr lang="en-US" sz="1600" dirty="0" smtClean="0"/>
              <a:t>, Won </a:t>
            </a:r>
            <a:r>
              <a:rPr lang="en-US" sz="1600" dirty="0" err="1" smtClean="0"/>
              <a:t>Yeol</a:t>
            </a:r>
            <a:r>
              <a:rPr lang="en-US" sz="1600" dirty="0" smtClean="0"/>
              <a:t> Lee, </a:t>
            </a:r>
            <a:r>
              <a:rPr lang="en-US" sz="1600" dirty="0" err="1" smtClean="0"/>
              <a:t>Mehmat</a:t>
            </a:r>
            <a:r>
              <a:rPr lang="en-US" sz="1600" dirty="0" smtClean="0"/>
              <a:t> C. </a:t>
            </a:r>
            <a:r>
              <a:rPr lang="en-US" sz="1600" dirty="0" err="1" smtClean="0"/>
              <a:t>Vuran</a:t>
            </a:r>
            <a:r>
              <a:rPr lang="en-US" sz="1600" dirty="0" smtClean="0"/>
              <a:t>, &amp; </a:t>
            </a:r>
            <a:r>
              <a:rPr lang="en-US" sz="1600" dirty="0" err="1" smtClean="0"/>
              <a:t>Shantidev</a:t>
            </a:r>
            <a:r>
              <a:rPr lang="en-US" sz="1600" dirty="0" smtClean="0"/>
              <a:t> </a:t>
            </a:r>
            <a:r>
              <a:rPr lang="en-US" sz="1600" dirty="0" err="1" smtClean="0"/>
              <a:t>Mohanty</a:t>
            </a:r>
            <a:r>
              <a:rPr lang="en-US" sz="1600" dirty="0" smtClean="0"/>
              <a:t>. </a:t>
            </a:r>
            <a:r>
              <a:rPr lang="en-US" sz="1600" dirty="0" err="1"/>
              <a:t>NeXt</a:t>
            </a:r>
            <a:r>
              <a:rPr lang="en-US" sz="1600" dirty="0"/>
              <a:t> generation/dynamic spectrum access/cognitive radio wireless networks: A survey. Computer networks, 50(13), </a:t>
            </a:r>
            <a:r>
              <a:rPr lang="en-US" sz="1600" dirty="0" smtClean="0"/>
              <a:t>2127-2159, 2006.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767282"/>
            <a:ext cx="51816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Back-up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Scarcity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ttps://gigaom.com/wp-content/uploads/sites/1/2010/02/spectrumarmegedd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7" y="1524000"/>
            <a:ext cx="7363252" cy="430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70897" y="6107668"/>
            <a:ext cx="728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Peter </a:t>
            </a:r>
            <a:r>
              <a:rPr lang="en-US" dirty="0" smtClean="0"/>
              <a:t>Rysavy, Information </a:t>
            </a:r>
            <a:r>
              <a:rPr lang="en-US" dirty="0"/>
              <a:t>Week </a:t>
            </a:r>
            <a:r>
              <a:rPr lang="en-US" dirty="0" smtClean="0"/>
              <a:t>Magazine, 2009. [10]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Radio Networks (CRNs)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050" name="Picture 2" descr="E:\MS\ThesisJuly2017\MSThesisPresentation\cog_ar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240" y="1219200"/>
            <a:ext cx="6297521" cy="494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634588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Akyildiz</a:t>
            </a:r>
            <a:r>
              <a:rPr lang="en-US" dirty="0" smtClean="0"/>
              <a:t> et al., Computer Networks, 2006 [11]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Spectrum Under-utilization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Licensed frequency spectrums are mostly under-utilized!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" y="2438400"/>
            <a:ext cx="9129712" cy="39074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6345888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Valenta</a:t>
            </a:r>
            <a:r>
              <a:rPr lang="en-US" dirty="0" smtClean="0"/>
              <a:t> et al., CROWNCOM, 2009 [8]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Increase Spectrum Utilization?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9600" y="2133600"/>
            <a:ext cx="5384800" cy="4038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 descr="pu.png"/>
          <p:cNvPicPr>
            <a:picLocks noChangeAspect="1"/>
          </p:cNvPicPr>
          <p:nvPr/>
        </p:nvPicPr>
        <p:blipFill>
          <a:blip r:embed="rId4" cstate="print"/>
          <a:srcRect l="34127" t="20370" r="32011" b="20370"/>
          <a:stretch>
            <a:fillRect/>
          </a:stretch>
        </p:blipFill>
        <p:spPr>
          <a:xfrm>
            <a:off x="1981200" y="3539816"/>
            <a:ext cx="533400" cy="700088"/>
          </a:xfrm>
          <a:prstGeom prst="rect">
            <a:avLst/>
          </a:prstGeom>
        </p:spPr>
      </p:pic>
      <p:pic>
        <p:nvPicPr>
          <p:cNvPr id="10" name="Picture 9" descr="pu.png"/>
          <p:cNvPicPr>
            <a:picLocks noChangeAspect="1"/>
          </p:cNvPicPr>
          <p:nvPr/>
        </p:nvPicPr>
        <p:blipFill>
          <a:blip r:embed="rId4" cstate="print"/>
          <a:srcRect l="34127" t="20370" r="32011" b="20370"/>
          <a:stretch>
            <a:fillRect/>
          </a:stretch>
        </p:blipFill>
        <p:spPr>
          <a:xfrm>
            <a:off x="1445528" y="3546144"/>
            <a:ext cx="533400" cy="700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0.01156 L 0.4375 -0.18918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10731E-6 L 0.496 0.187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0" y="9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CRNs and Different Types of Users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Opportunistic Switching by An SU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Opportunistic Switching by An SU</a:t>
            </a:r>
            <a:endParaRPr lang="en-US" dirty="0"/>
          </a:p>
        </p:txBody>
      </p:sp>
      <p:pic>
        <p:nvPicPr>
          <p:cNvPr id="7" name="Picture 6" descr="crn-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0" y="1828800"/>
            <a:ext cx="5384800" cy="40386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2645-850A-43A6-BF6E-75FA772F8D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345668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Primary users</a:t>
            </a:r>
          </a:p>
          <a:p>
            <a:pPr algn="ctr"/>
            <a:r>
              <a:rPr lang="en-US" dirty="0" smtClean="0"/>
              <a:t>(licensed)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534566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Secondary users</a:t>
            </a:r>
          </a:p>
          <a:p>
            <a:pPr algn="ctr"/>
            <a:r>
              <a:rPr lang="en-US" dirty="0" smtClean="0"/>
              <a:t>(unlicensed)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1635</Words>
  <Application>Microsoft Office PowerPoint</Application>
  <PresentationFormat>On-screen Show (4:3)</PresentationFormat>
  <Paragraphs>385</Paragraphs>
  <Slides>40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Overcoming Throughput Degradation in Multi-Radio Cognitive Radio Networks</vt:lpstr>
      <vt:lpstr>Outline</vt:lpstr>
      <vt:lpstr>Related work</vt:lpstr>
      <vt:lpstr>Spectrum Scarcity Problem</vt:lpstr>
      <vt:lpstr>Spectrum Under-utilization</vt:lpstr>
      <vt:lpstr>How to Increase Spectrum Utilization?</vt:lpstr>
      <vt:lpstr>CRNs and Different Types of Users</vt:lpstr>
      <vt:lpstr>Opportunistic Switching by An SU</vt:lpstr>
      <vt:lpstr>Opportunistic Switching by An SU</vt:lpstr>
      <vt:lpstr>Opportunistic Switching by An SU</vt:lpstr>
      <vt:lpstr>PowerPoint Presentation</vt:lpstr>
      <vt:lpstr>Another Way of Increasing Spectrum Utilization: Multi-radio Networks</vt:lpstr>
      <vt:lpstr>Multi-radio Cognitive Radio Networks</vt:lpstr>
      <vt:lpstr>Related Research Work</vt:lpstr>
      <vt:lpstr>Related Research Work [contd.]</vt:lpstr>
      <vt:lpstr>Related Research Work [contd.]</vt:lpstr>
      <vt:lpstr>Related Research Work [contd.]</vt:lpstr>
      <vt:lpstr>Motivation Behind Our Work</vt:lpstr>
      <vt:lpstr>research problem</vt:lpstr>
      <vt:lpstr>Our Research Problem</vt:lpstr>
      <vt:lpstr>Proposed Methodology</vt:lpstr>
      <vt:lpstr>Overview of Our Proposed Methodology</vt:lpstr>
      <vt:lpstr>Our Proposed Methodology: Intra-user Collision Avoidance</vt:lpstr>
      <vt:lpstr>Radio And Channel Selections  in Our Proposed Methodology</vt:lpstr>
      <vt:lpstr>Radio Selection</vt:lpstr>
      <vt:lpstr>Variants of Our Proposed Methodology</vt:lpstr>
      <vt:lpstr>Experimentation and evaluation</vt:lpstr>
      <vt:lpstr>Simulator Modifications</vt:lpstr>
      <vt:lpstr>Simulation Settings</vt:lpstr>
      <vt:lpstr>Simulation Results</vt:lpstr>
      <vt:lpstr>Simulation Results [contd.]</vt:lpstr>
      <vt:lpstr>PowerPoint Presentation</vt:lpstr>
      <vt:lpstr>PowerPoint Presentation</vt:lpstr>
      <vt:lpstr>Summary of Simulation Results</vt:lpstr>
      <vt:lpstr>Conclusion</vt:lpstr>
      <vt:lpstr>References I</vt:lpstr>
      <vt:lpstr>References II</vt:lpstr>
      <vt:lpstr>PowerPoint Presentation</vt:lpstr>
      <vt:lpstr>Back-up Slides</vt:lpstr>
      <vt:lpstr>Cognitive Radio Networks (CRNs)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Tanvir Ahmed Khan</dc:creator>
  <cp:lastModifiedBy>Class Room</cp:lastModifiedBy>
  <cp:revision>616</cp:revision>
  <dcterms:created xsi:type="dcterms:W3CDTF">2016-07-23T11:19:34Z</dcterms:created>
  <dcterms:modified xsi:type="dcterms:W3CDTF">2017-07-17T03:59:51Z</dcterms:modified>
</cp:coreProperties>
</file>