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1" r:id="rId2"/>
    <p:sldId id="316" r:id="rId3"/>
    <p:sldId id="317" r:id="rId4"/>
    <p:sldId id="318" r:id="rId5"/>
    <p:sldId id="272" r:id="rId6"/>
    <p:sldId id="277" r:id="rId7"/>
    <p:sldId id="278" r:id="rId8"/>
    <p:sldId id="319" r:id="rId9"/>
    <p:sldId id="279" r:id="rId10"/>
    <p:sldId id="280" r:id="rId11"/>
    <p:sldId id="281" r:id="rId12"/>
    <p:sldId id="339" r:id="rId13"/>
    <p:sldId id="320" r:id="rId14"/>
    <p:sldId id="287" r:id="rId15"/>
    <p:sldId id="297" r:id="rId16"/>
    <p:sldId id="302" r:id="rId17"/>
    <p:sldId id="303" r:id="rId18"/>
    <p:sldId id="304" r:id="rId19"/>
    <p:sldId id="327" r:id="rId20"/>
    <p:sldId id="329" r:id="rId21"/>
    <p:sldId id="323" r:id="rId22"/>
    <p:sldId id="343" r:id="rId23"/>
    <p:sldId id="292" r:id="rId24"/>
    <p:sldId id="344" r:id="rId25"/>
    <p:sldId id="330" r:id="rId26"/>
    <p:sldId id="333" r:id="rId27"/>
    <p:sldId id="331" r:id="rId28"/>
    <p:sldId id="334" r:id="rId29"/>
    <p:sldId id="335" r:id="rId30"/>
    <p:sldId id="308" r:id="rId31"/>
    <p:sldId id="311" r:id="rId32"/>
    <p:sldId id="313" r:id="rId33"/>
    <p:sldId id="340" r:id="rId34"/>
    <p:sldId id="342" r:id="rId35"/>
    <p:sldId id="294" r:id="rId36"/>
    <p:sldId id="305" r:id="rId37"/>
    <p:sldId id="306" r:id="rId38"/>
    <p:sldId id="295" r:id="rId39"/>
    <p:sldId id="32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Hi, I am Tanvir Ahmed</a:t>
            </a:r>
            <a:r>
              <a:rPr lang="en-US" baseline="0" smtClean="0"/>
              <a:t> Khan. Traditional Spectrum Management System is largely underutilized and CRNs improves this utilization. However, employing multiple radios on CRNs degrades the throughput. Today I will show you an approach to overcome this throughput degradation.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describe the approach in this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the background of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  <a:r>
              <a:rPr lang="en-US" baseline="0" dirty="0" smtClean="0"/>
              <a:t> 2014 the mobile spectrum demand has surpassed the capacity of wireless spectrum. So, there is a Spectrum scarcity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Moreover,</a:t>
            </a:r>
            <a:r>
              <a:rPr lang="en-US" baseline="0" dirty="0" smtClean="0"/>
              <a:t> traditionally spectrum are licensed in a fixed manner, resulting in spectrum under-utilization.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us see how</a:t>
            </a:r>
            <a:r>
              <a:rPr lang="en-US" baseline="0" dirty="0" smtClean="0"/>
              <a:t> can we increase this spectrum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exactly what CRNs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</a:t>
            </a:r>
            <a:r>
              <a:rPr lang="en-US" dirty="0" err="1" smtClean="0">
                <a:solidFill>
                  <a:srgbClr val="FF0000"/>
                </a:solidFill>
              </a:rPr>
              <a:t>omnidirectional</a:t>
            </a:r>
            <a:r>
              <a:rPr lang="en-US" dirty="0" smtClean="0">
                <a:solidFill>
                  <a:srgbClr val="FF0000"/>
                </a:solidFill>
              </a:rPr>
              <a:t> antenna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r>
              <a:rPr lang="es-ES" sz="2000" dirty="0" smtClean="0"/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BUET.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6002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6" y="49842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74" y="49746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4" y="23542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192" y="1877704"/>
            <a:ext cx="3075440" cy="19812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Applications of CRNs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01457" y="4297713"/>
            <a:ext cx="1341087" cy="1341087"/>
            <a:chOff x="2453656" y="1405188"/>
            <a:chExt cx="1341087" cy="1341087"/>
          </a:xfrm>
        </p:grpSpPr>
        <p:sp>
          <p:nvSpPr>
            <p:cNvPr id="34" name="Oval 33"/>
            <p:cNvSpPr/>
            <p:nvPr/>
          </p:nvSpPr>
          <p:spPr>
            <a:xfrm>
              <a:off x="2453656" y="1405188"/>
              <a:ext cx="1341087" cy="13410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650054" y="1601586"/>
              <a:ext cx="948291" cy="948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baseline="-25000" dirty="0" smtClean="0"/>
                <a:t>CRNs</a:t>
              </a:r>
              <a:endParaRPr lang="en-US" sz="3600" b="1" kern="1200" baseline="-25000" dirty="0"/>
            </a:p>
          </p:txBody>
        </p:sp>
      </p:grpSp>
      <p:sp>
        <p:nvSpPr>
          <p:cNvPr id="16" name="Left Arrow 15"/>
          <p:cNvSpPr/>
          <p:nvPr/>
        </p:nvSpPr>
        <p:spPr>
          <a:xfrm rot="763249">
            <a:off x="3495576" y="4539503"/>
            <a:ext cx="379026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/>
          <p:cNvGrpSpPr/>
          <p:nvPr/>
        </p:nvGrpSpPr>
        <p:grpSpPr>
          <a:xfrm>
            <a:off x="2266207" y="4011496"/>
            <a:ext cx="1274032" cy="1019226"/>
            <a:chOff x="818406" y="1118971"/>
            <a:chExt cx="1274032" cy="1019226"/>
          </a:xfrm>
        </p:grpSpPr>
        <p:sp>
          <p:nvSpPr>
            <p:cNvPr id="32" name="Rounded Rectangle 31"/>
            <p:cNvSpPr/>
            <p:nvPr/>
          </p:nvSpPr>
          <p:spPr>
            <a:xfrm>
              <a:off x="818406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7"/>
            <p:cNvSpPr/>
            <p:nvPr/>
          </p:nvSpPr>
          <p:spPr>
            <a:xfrm>
              <a:off x="848258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High-Speed Rural Internet</a:t>
              </a:r>
              <a:endParaRPr lang="en-US" sz="1900" kern="1200" dirty="0"/>
            </a:p>
          </p:txBody>
        </p:sp>
      </p:grpSp>
      <p:sp>
        <p:nvSpPr>
          <p:cNvPr id="18" name="Left Arrow 17"/>
          <p:cNvSpPr/>
          <p:nvPr/>
        </p:nvSpPr>
        <p:spPr>
          <a:xfrm rot="3859375">
            <a:off x="3923639" y="3899875"/>
            <a:ext cx="478562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 20"/>
          <p:cNvGrpSpPr/>
          <p:nvPr/>
        </p:nvGrpSpPr>
        <p:grpSpPr>
          <a:xfrm>
            <a:off x="3204850" y="2892865"/>
            <a:ext cx="1274032" cy="1019226"/>
            <a:chOff x="1757049" y="340"/>
            <a:chExt cx="1274032" cy="1019226"/>
          </a:xfrm>
        </p:grpSpPr>
        <p:sp>
          <p:nvSpPr>
            <p:cNvPr id="30" name="Rounded Rectangle 29"/>
            <p:cNvSpPr/>
            <p:nvPr/>
          </p:nvSpPr>
          <p:spPr>
            <a:xfrm>
              <a:off x="1757049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0"/>
            <p:cNvSpPr/>
            <p:nvPr/>
          </p:nvSpPr>
          <p:spPr>
            <a:xfrm>
              <a:off x="1786901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Military Networks</a:t>
              </a:r>
              <a:endParaRPr lang="en-US" sz="1900" kern="1200" dirty="0"/>
            </a:p>
          </p:txBody>
        </p:sp>
      </p:grpSp>
      <p:sp>
        <p:nvSpPr>
          <p:cNvPr id="22" name="Left Arrow 21"/>
          <p:cNvSpPr/>
          <p:nvPr/>
        </p:nvSpPr>
        <p:spPr>
          <a:xfrm rot="6962757">
            <a:off x="4756135" y="3922377"/>
            <a:ext cx="428908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/>
          <p:cNvGrpSpPr/>
          <p:nvPr/>
        </p:nvGrpSpPr>
        <p:grpSpPr>
          <a:xfrm>
            <a:off x="4665118" y="2892865"/>
            <a:ext cx="1274032" cy="1019226"/>
            <a:chOff x="3217317" y="340"/>
            <a:chExt cx="1274032" cy="1019226"/>
          </a:xfrm>
        </p:grpSpPr>
        <p:sp>
          <p:nvSpPr>
            <p:cNvPr id="28" name="Rounded Rectangle 27"/>
            <p:cNvSpPr/>
            <p:nvPr/>
          </p:nvSpPr>
          <p:spPr>
            <a:xfrm>
              <a:off x="3217317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3"/>
            <p:cNvSpPr/>
            <p:nvPr/>
          </p:nvSpPr>
          <p:spPr>
            <a:xfrm>
              <a:off x="3247169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Emergency Networks</a:t>
              </a:r>
              <a:endParaRPr lang="en-US" sz="1900" kern="1200" dirty="0"/>
            </a:p>
          </p:txBody>
        </p:sp>
      </p:grpSp>
      <p:sp>
        <p:nvSpPr>
          <p:cNvPr id="24" name="Left Arrow 23"/>
          <p:cNvSpPr/>
          <p:nvPr/>
        </p:nvSpPr>
        <p:spPr>
          <a:xfrm rot="9611750">
            <a:off x="5269889" y="4543236"/>
            <a:ext cx="350190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/>
          <p:nvPr/>
        </p:nvGrpSpPr>
        <p:grpSpPr>
          <a:xfrm>
            <a:off x="5603761" y="4011496"/>
            <a:ext cx="1274032" cy="1019226"/>
            <a:chOff x="4155960" y="1118971"/>
            <a:chExt cx="1274032" cy="1019226"/>
          </a:xfrm>
        </p:grpSpPr>
        <p:sp>
          <p:nvSpPr>
            <p:cNvPr id="26" name="Rounded Rectangle 25"/>
            <p:cNvSpPr/>
            <p:nvPr/>
          </p:nvSpPr>
          <p:spPr>
            <a:xfrm>
              <a:off x="4155960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6"/>
            <p:cNvSpPr/>
            <p:nvPr/>
          </p:nvSpPr>
          <p:spPr>
            <a:xfrm>
              <a:off x="4185812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Multimedia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5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Increasing Spectrum Utilization: Multi-radio </a:t>
            </a:r>
            <a:r>
              <a:rPr lang="en-US" dirty="0"/>
              <a:t>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76200" y="1981200"/>
            <a:ext cx="3394364" cy="3162770"/>
            <a:chOff x="2590800" y="2388352"/>
            <a:chExt cx="3962400" cy="3916679"/>
          </a:xfrm>
        </p:grpSpPr>
        <p:pic>
          <p:nvPicPr>
            <p:cNvPr id="4" name="Picture 3" descr="one.png"/>
            <p:cNvPicPr>
              <a:picLocks noChangeAspect="1"/>
            </p:cNvPicPr>
            <p:nvPr/>
          </p:nvPicPr>
          <p:blipFill>
            <a:blip r:embed="rId2" cstate="print"/>
            <a:srcRect l="15953" r="14008"/>
            <a:stretch>
              <a:fillRect/>
            </a:stretch>
          </p:blipFill>
          <p:spPr>
            <a:xfrm>
              <a:off x="2590800" y="2388352"/>
              <a:ext cx="3962400" cy="3916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73992" y="488134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2020135"/>
            <a:ext cx="3022810" cy="3079527"/>
            <a:chOff x="2743200" y="2429296"/>
            <a:chExt cx="3657600" cy="4098851"/>
          </a:xfrm>
        </p:grpSpPr>
        <p:pic>
          <p:nvPicPr>
            <p:cNvPr id="7" name="Picture 6" descr="one.png"/>
            <p:cNvPicPr>
              <a:picLocks noChangeAspect="1"/>
            </p:cNvPicPr>
            <p:nvPr/>
          </p:nvPicPr>
          <p:blipFill>
            <a:blip r:embed="rId3" cstate="print"/>
            <a:srcRect l="17510" r="15564"/>
            <a:stretch>
              <a:fillRect/>
            </a:stretch>
          </p:blipFill>
          <p:spPr>
            <a:xfrm>
              <a:off x="2743200" y="2429296"/>
              <a:ext cx="3657600" cy="4098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73992" y="501782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2635" y="2008152"/>
            <a:ext cx="2887014" cy="3091510"/>
            <a:chOff x="2650692" y="2292816"/>
            <a:chExt cx="3842616" cy="4114800"/>
          </a:xfrm>
        </p:grpSpPr>
        <p:pic>
          <p:nvPicPr>
            <p:cNvPr id="10" name="Picture 9" descr="one.png"/>
            <p:cNvPicPr>
              <a:picLocks noChangeAspect="1"/>
            </p:cNvPicPr>
            <p:nvPr/>
          </p:nvPicPr>
          <p:blipFill>
            <a:blip r:embed="rId4" cstate="print"/>
            <a:srcRect l="14397" r="15564"/>
            <a:stretch>
              <a:fillRect/>
            </a:stretch>
          </p:blipFill>
          <p:spPr>
            <a:xfrm>
              <a:off x="2650692" y="2292816"/>
              <a:ext cx="3842616" cy="4114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69528" y="5782388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6395" y="5037364"/>
            <a:ext cx="2881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network capacity [2,3]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Decreases the number of retransmission per packet 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Enables heterogeneous wireless access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 cstate="print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channel assignment problem for the single receiver-radio cases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while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networks</a:t>
            </a:r>
          </a:p>
          <a:p>
            <a:pPr lvl="2"/>
            <a:r>
              <a:rPr lang="en-US" dirty="0" smtClean="0"/>
              <a:t>Assigns channels among available radios through ranking only the available channels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conditions of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provide any approach on how these radios will be used for data transmission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network throughput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impact of varying number of radios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Reduces delay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Decreases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delay at the cost of throughput degradation (Khan et al.)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60" y="3305252"/>
            <a:ext cx="4166859" cy="213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0" y="3305251"/>
            <a:ext cx="4525032" cy="21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eeform 14"/>
          <p:cNvSpPr/>
          <p:nvPr/>
        </p:nvSpPr>
        <p:spPr>
          <a:xfrm>
            <a:off x="906440" y="3810000"/>
            <a:ext cx="3581400" cy="9906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554640" y="3657600"/>
            <a:ext cx="3276600" cy="12192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Research problem</a:t>
            </a: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Experimentation and 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1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the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0" y="1361209"/>
            <a:ext cx="4944341" cy="5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</a:t>
            </a:r>
            <a:r>
              <a:rPr lang="en-US" dirty="0" smtClean="0"/>
              <a:t>Methodology: Intra-user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 cstate="print"/>
          <a:srcRect l="2381" t="11905" r="3439" b="17548"/>
          <a:stretch>
            <a:fillRect/>
          </a:stretch>
        </p:blipFill>
        <p:spPr>
          <a:xfrm>
            <a:off x="1248918" y="19812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And Channel Selections </a:t>
            </a:r>
            <a:br>
              <a:rPr lang="en-US" dirty="0" smtClean="0"/>
            </a:br>
            <a:r>
              <a:rPr lang="en-US" dirty="0" smtClean="0"/>
              <a:t>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431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347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2362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3282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2705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3238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2705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2707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2707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3238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114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4862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233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224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5605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4265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4541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3200" y="4541838"/>
            <a:ext cx="401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4541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129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4876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5248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4238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5619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4279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4556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60353" y="4556126"/>
            <a:ext cx="7978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2705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2705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Variants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73438"/>
              </p:ext>
            </p:extLst>
          </p:nvPr>
        </p:nvGraphicFramePr>
        <p:xfrm>
          <a:off x="228600" y="2194560"/>
          <a:ext cx="86868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971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Variant Name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Radio Selection Policy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Channel Selection Policy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Experimentation and evaluation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ns3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2209800" cy="1263864"/>
          </a:xfrm>
          <a:prstGeom prst="rect">
            <a:avLst/>
          </a:prstGeom>
        </p:spPr>
      </p:pic>
      <p:pic>
        <p:nvPicPr>
          <p:cNvPr id="4098" name="Picture 2" descr="https://upload.wikimedia.org/wikipedia/commons/thumb/d/d4/Callback-notitle.svg/1200px-Callback-notit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6760" cy="1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5808" y="1295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pktQueued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pktSent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pktTransmitted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pktReceived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136" y="33528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FlowIdTag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734" y="3505200"/>
            <a:ext cx="2564866" cy="14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Packet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55" y="4620904"/>
            <a:ext cx="45438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DelayJitterEstimationTimestampTag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93" y="3549134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reference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627914" y="3733800"/>
            <a:ext cx="1043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125872" y="3733800"/>
            <a:ext cx="538862" cy="513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 flipV="1">
            <a:off x="5125872" y="4247661"/>
            <a:ext cx="538862" cy="7542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054" y="5754469"/>
            <a:ext cx="764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YansWifiPhy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YansWifiChannel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WifiPhyStateHelper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RegularWifiMac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WifiNetDevice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180747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500m×500m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data transmission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Mbps – 32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 code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OFDM 18</a:t>
                      </a:r>
                      <a:r>
                        <a:rPr lang="en-US" baseline="0" dirty="0" smtClean="0"/>
                        <a:t>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primary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secondary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– 40 with a</a:t>
                      </a:r>
                      <a:r>
                        <a:rPr lang="en-US" baseline="0" dirty="0" smtClean="0"/>
                        <a:t> granularity of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transmission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sensing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782041" cy="34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133600" y="3810000"/>
            <a:ext cx="6400800" cy="1066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remains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26" y="2438400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133600" y="5029200"/>
            <a:ext cx="6324600" cy="114300"/>
          </a:xfrm>
          <a:prstGeom prst="straightConnector1">
            <a:avLst/>
          </a:prstGeom>
          <a:ln w="152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Throughput with Different Data Rates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931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390162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" y="4660433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Delay with Different Data Rates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2525181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" y="2525181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43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466162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Simulation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95614"/>
              </p:ext>
            </p:extLst>
          </p:nvPr>
        </p:nvGraphicFramePr>
        <p:xfrm>
          <a:off x="0" y="1066800"/>
          <a:ext cx="9067800" cy="556239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57960"/>
                <a:gridCol w="890262"/>
                <a:gridCol w="1047798"/>
                <a:gridCol w="874005"/>
                <a:gridCol w="983255"/>
                <a:gridCol w="874005"/>
                <a:gridCol w="983255"/>
                <a:gridCol w="874005"/>
                <a:gridCol w="983255"/>
              </a:tblGrid>
              <a:tr h="534948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20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data rate</a:t>
                      </a:r>
                      <a:endParaRPr lang="en-US" sz="20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aseline="0" dirty="0" smtClean="0">
                          <a:latin typeface="+mj-lt"/>
                          <a:cs typeface="Times New Roman" panose="02020603050405020304" pitchFamily="18" charset="0"/>
                        </a:rPr>
                        <a:t> of improvement in performance</a:t>
                      </a:r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Throughput 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End-to -end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delay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Packet drop ratio 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 layer packet delivery ratio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62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Khan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et al.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0" dirty="0" smtClean="0">
                          <a:latin typeface="+mj-lt"/>
                          <a:cs typeface="Times New Roman" panose="02020603050405020304" pitchFamily="18" charset="0"/>
                        </a:rPr>
                        <a:t>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-18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-15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4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8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16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-14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32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-13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157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-16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Throughput degradation in multi-radio cognitive radio networks is a well-known problem</a:t>
            </a:r>
          </a:p>
          <a:p>
            <a:pPr lvl="1"/>
            <a:r>
              <a:rPr lang="en-US" dirty="0" smtClean="0"/>
              <a:t>We propose a feedback-based multi-radio exploitation approach to solve the problem</a:t>
            </a:r>
          </a:p>
          <a:p>
            <a:r>
              <a:rPr lang="en-US" dirty="0" smtClean="0"/>
              <a:t>We compare the performance of our proposed approach with that of other contemporary approaches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approach increases throughput by 51%</a:t>
            </a:r>
          </a:p>
          <a:p>
            <a:pPr lvl="1"/>
            <a:r>
              <a:rPr lang="en-US" dirty="0" smtClean="0"/>
              <a:t>Our approach reduces delay by 13%</a:t>
            </a:r>
          </a:p>
          <a:p>
            <a:pPr lvl="1"/>
            <a:r>
              <a:rPr lang="en-US" dirty="0" smtClean="0"/>
              <a:t>Our approach reduces packet drop ratio by 35%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Maryam </a:t>
            </a:r>
            <a:r>
              <a:rPr lang="en-US" sz="1600" dirty="0" err="1" smtClean="0"/>
              <a:t>Ahmadi</a:t>
            </a:r>
            <a:r>
              <a:rPr lang="en-US" sz="1600" dirty="0" smtClean="0"/>
              <a:t>, </a:t>
            </a:r>
            <a:r>
              <a:rPr lang="en-US" sz="1600" dirty="0" err="1" smtClean="0"/>
              <a:t>Yanyan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, and </a:t>
            </a:r>
            <a:r>
              <a:rPr lang="en-US" sz="1600" dirty="0" err="1" smtClean="0"/>
              <a:t>Jianping</a:t>
            </a:r>
            <a:r>
              <a:rPr lang="en-US" sz="1600" dirty="0" smtClean="0"/>
              <a:t> Pan. Distributed robust channel assignment for multi-radio cognitive radio networks. In </a:t>
            </a:r>
            <a:r>
              <a:rPr lang="en-US" sz="1600" i="1" dirty="0" smtClean="0"/>
              <a:t>Vehicular Technology Conference (VTC Fall), 2012 IEEE</a:t>
            </a:r>
            <a:r>
              <a:rPr lang="en-US" sz="16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Paramvir</a:t>
            </a:r>
            <a:r>
              <a:rPr lang="en-US" sz="1600" dirty="0" smtClean="0"/>
              <a:t> </a:t>
            </a:r>
            <a:r>
              <a:rPr lang="en-US" sz="1600" dirty="0" err="1" smtClean="0"/>
              <a:t>Bahl</a:t>
            </a:r>
            <a:r>
              <a:rPr lang="en-US" sz="1600" dirty="0" smtClean="0"/>
              <a:t>, </a:t>
            </a:r>
            <a:r>
              <a:rPr lang="en-US" sz="1600" dirty="0" err="1" smtClean="0"/>
              <a:t>Atul</a:t>
            </a:r>
            <a:r>
              <a:rPr lang="en-US" sz="1600" dirty="0" smtClean="0"/>
              <a:t> </a:t>
            </a:r>
            <a:r>
              <a:rPr lang="en-US" sz="1600" dirty="0" err="1" smtClean="0"/>
              <a:t>Adya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Alec </a:t>
            </a:r>
            <a:r>
              <a:rPr lang="en-US" sz="1600" dirty="0" err="1" smtClean="0"/>
              <a:t>Walman</a:t>
            </a:r>
            <a:r>
              <a:rPr lang="en-US" sz="1600" dirty="0" smtClean="0"/>
              <a:t>. Reconsidering wireless systems with multiple radios. </a:t>
            </a:r>
            <a:r>
              <a:rPr lang="en-US" sz="1600" i="1" dirty="0" smtClean="0"/>
              <a:t>ACM SIGCOMM Computer Communication Review</a:t>
            </a:r>
            <a:r>
              <a:rPr lang="en-US" sz="16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Richard </a:t>
            </a:r>
            <a:r>
              <a:rPr lang="en-US" sz="1600" dirty="0" err="1" smtClean="0"/>
              <a:t>Draves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Brian </a:t>
            </a:r>
            <a:r>
              <a:rPr lang="en-US" sz="1600" dirty="0" err="1" smtClean="0"/>
              <a:t>Zill</a:t>
            </a:r>
            <a:r>
              <a:rPr lang="en-US" sz="1600" dirty="0" smtClean="0"/>
              <a:t>. Routing in multi-radio, multi-hop wireless mesh networks. In </a:t>
            </a:r>
            <a:r>
              <a:rPr lang="en-US" sz="1600" i="1" dirty="0" smtClean="0"/>
              <a:t>Proceedings of the 10th annual international conference on Mobile computing and networking</a:t>
            </a:r>
            <a:r>
              <a:rPr lang="en-US" sz="16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Tanvir Ahmed Khan, </a:t>
            </a:r>
            <a:r>
              <a:rPr lang="en-US" sz="1600" dirty="0" err="1" smtClean="0"/>
              <a:t>Chowdhury</a:t>
            </a:r>
            <a:r>
              <a:rPr lang="en-US" sz="1600" dirty="0" smtClean="0"/>
              <a:t> </a:t>
            </a:r>
            <a:r>
              <a:rPr lang="en-US" sz="1600" dirty="0" err="1" smtClean="0"/>
              <a:t>Sayeed</a:t>
            </a:r>
            <a:r>
              <a:rPr lang="en-US" sz="1600" dirty="0" smtClean="0"/>
              <a:t> </a:t>
            </a:r>
            <a:r>
              <a:rPr lang="en-US" sz="1600" dirty="0" err="1" smtClean="0"/>
              <a:t>Hyder</a:t>
            </a:r>
            <a:r>
              <a:rPr lang="en-US" sz="1600" dirty="0" smtClean="0"/>
              <a:t>, and ABM Islam. Towards exploiting a synergy between cognitive and multi-radio networking. In </a:t>
            </a:r>
            <a:r>
              <a:rPr lang="en-US" sz="1600" i="1" dirty="0" smtClean="0"/>
              <a:t>Wireless and Mobile Computing, Networking and Communications  (</a:t>
            </a:r>
            <a:r>
              <a:rPr lang="en-US" sz="1600" i="1" dirty="0" err="1" smtClean="0"/>
              <a:t>WiMob</a:t>
            </a:r>
            <a:r>
              <a:rPr lang="en-US" sz="1600" i="1" dirty="0" smtClean="0"/>
              <a:t>), 2015 IEEE 11th International Conference on</a:t>
            </a:r>
            <a:r>
              <a:rPr lang="en-US" sz="16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Guyue</a:t>
            </a:r>
            <a:r>
              <a:rPr lang="en-US" sz="1600" dirty="0" smtClean="0"/>
              <a:t> Li, </a:t>
            </a:r>
            <a:r>
              <a:rPr lang="en-US" sz="1600" dirty="0" err="1" smtClean="0"/>
              <a:t>Zhaoquan</a:t>
            </a:r>
            <a:r>
              <a:rPr lang="en-US" sz="1600" dirty="0" smtClean="0"/>
              <a:t> </a:t>
            </a:r>
            <a:r>
              <a:rPr lang="en-US" sz="1600" dirty="0" err="1" smtClean="0"/>
              <a:t>Gu</a:t>
            </a:r>
            <a:r>
              <a:rPr lang="en-US" sz="1600" dirty="0" smtClean="0"/>
              <a:t>, Xiao Lin, </a:t>
            </a:r>
            <a:r>
              <a:rPr lang="en-US" sz="1600" dirty="0" err="1" smtClean="0"/>
              <a:t>Haosen</a:t>
            </a:r>
            <a:r>
              <a:rPr lang="en-US" sz="1600" dirty="0" smtClean="0"/>
              <a:t> </a:t>
            </a:r>
            <a:r>
              <a:rPr lang="en-US" sz="1600" dirty="0" err="1" smtClean="0"/>
              <a:t>Pu</a:t>
            </a:r>
            <a:r>
              <a:rPr lang="en-US" sz="1600" dirty="0" smtClean="0"/>
              <a:t>, and </a:t>
            </a:r>
            <a:r>
              <a:rPr lang="en-US" sz="1600" dirty="0" err="1" smtClean="0"/>
              <a:t>Qiang-sheng</a:t>
            </a:r>
            <a:r>
              <a:rPr lang="en-US" sz="1600" dirty="0" smtClean="0"/>
              <a:t> </a:t>
            </a:r>
            <a:r>
              <a:rPr lang="en-US" sz="1600" dirty="0" err="1" smtClean="0"/>
              <a:t>Hua</a:t>
            </a:r>
            <a:r>
              <a:rPr lang="en-US" sz="1600" dirty="0" smtClean="0"/>
              <a:t>. Deterministic distributed rendezvous algorithms for multi-radio cognitive radio networks. In </a:t>
            </a:r>
            <a:r>
              <a:rPr lang="en-US" sz="1600" i="1" dirty="0" smtClean="0"/>
              <a:t>Proceedings of the 17th ACM international conference on Modeling, analysis and simulation of wireless and mobile systems</a:t>
            </a:r>
            <a:r>
              <a:rPr lang="en-US" sz="1600" dirty="0" smtClean="0"/>
              <a:t>, pages 313-320. ACM, 2014.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sv-SE" sz="1600" dirty="0"/>
              <a:t>Allen Miu, Hari Balakrishnan, and Can Emre Koksal. </a:t>
            </a:r>
            <a:r>
              <a:rPr lang="en-US" sz="1600" dirty="0"/>
              <a:t>Improving loss resilience with multi-radio diversity in wireless networks. In </a:t>
            </a:r>
            <a:r>
              <a:rPr lang="en-US" sz="1600" i="1" dirty="0"/>
              <a:t>Proceedings of the 11th annual international conference on Mobile computing and networking</a:t>
            </a:r>
            <a:r>
              <a:rPr lang="en-US" sz="1600" dirty="0"/>
              <a:t>, pages 16-30. ACM, 2005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Wei Song and </a:t>
            </a:r>
            <a:r>
              <a:rPr lang="en-US" sz="1600" dirty="0" err="1" smtClean="0"/>
              <a:t>Weihua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. Performance analysis of probabilistic multipath transmission of video streaming traffic over multi-radio wireless devices. </a:t>
            </a:r>
            <a:r>
              <a:rPr lang="en-US" sz="1600" i="1" dirty="0" smtClean="0"/>
              <a:t>Wireless Communications, IEEE Transactions on</a:t>
            </a:r>
            <a:r>
              <a:rPr lang="en-US" sz="16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Vaclav </a:t>
            </a:r>
            <a:r>
              <a:rPr lang="en-US" sz="1600" dirty="0" err="1" smtClean="0"/>
              <a:t>Valenta</a:t>
            </a:r>
            <a:r>
              <a:rPr lang="en-US" sz="1600" dirty="0" smtClean="0"/>
              <a:t>, Roman </a:t>
            </a:r>
            <a:r>
              <a:rPr lang="en-US" sz="1600" dirty="0" err="1" smtClean="0"/>
              <a:t>Marsalek</a:t>
            </a:r>
            <a:r>
              <a:rPr lang="en-US" sz="1600" dirty="0" smtClean="0"/>
              <a:t>, Genevieve </a:t>
            </a:r>
            <a:r>
              <a:rPr lang="en-US" sz="1600" dirty="0" err="1" smtClean="0"/>
              <a:t>Baudoin</a:t>
            </a:r>
            <a:r>
              <a:rPr lang="en-US" sz="1600" dirty="0" smtClean="0"/>
              <a:t>, Martine Villegas, Martha Suarez, and Fabien Robert. Survey on spectrum utilization in </a:t>
            </a:r>
            <a:r>
              <a:rPr lang="en-US" sz="1600" dirty="0" err="1" smtClean="0"/>
              <a:t>europe</a:t>
            </a:r>
            <a:r>
              <a:rPr lang="en-US" sz="1600" dirty="0" smtClean="0"/>
              <a:t>: Measurements, analyses and observations. In </a:t>
            </a:r>
            <a:r>
              <a:rPr lang="en-US" sz="1600" i="1" dirty="0" smtClean="0"/>
              <a:t>Cognitive Radio Oriented Wireless Networks &amp; Communications (CROWNCOM), 2010 Proceedings of the Fifth International Conference on</a:t>
            </a:r>
            <a:r>
              <a:rPr lang="en-US" sz="16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err="1" smtClean="0"/>
              <a:t>Xiaoxiong</a:t>
            </a:r>
            <a:r>
              <a:rPr lang="en-US" sz="1600" dirty="0" smtClean="0"/>
              <a:t> Zhong, Yang Qin, and Li </a:t>
            </a:r>
            <a:r>
              <a:rPr lang="en-US" sz="1600" dirty="0" err="1" smtClean="0"/>
              <a:t>Li</a:t>
            </a:r>
            <a:r>
              <a:rPr lang="en-US" sz="1600" dirty="0" smtClean="0"/>
              <a:t>. Capacity analysis in multi-radio multi-channel cognitive radio networks: A small world perspective. </a:t>
            </a:r>
            <a:r>
              <a:rPr lang="en-US" sz="1600" i="1" dirty="0" smtClean="0"/>
              <a:t>Wireless Personal Communications</a:t>
            </a:r>
            <a:r>
              <a:rPr lang="en-US" sz="1600" dirty="0" smtClean="0"/>
              <a:t>, 79(3):2209-2225, 2014.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/>
              <a:t>Peter </a:t>
            </a:r>
            <a:r>
              <a:rPr lang="en-US" sz="1600" dirty="0" smtClean="0"/>
              <a:t>Rysavy</a:t>
            </a:r>
            <a:r>
              <a:rPr lang="en-US" sz="1600" dirty="0"/>
              <a:t>. Spectrum crisis? Information Week </a:t>
            </a:r>
            <a:r>
              <a:rPr lang="en-US" sz="1600" dirty="0" smtClean="0"/>
              <a:t>Magazine, pages 23-30, 2009.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Ian F. </a:t>
            </a:r>
            <a:r>
              <a:rPr lang="en-US" sz="1600" dirty="0" err="1" smtClean="0"/>
              <a:t>Akyildiz</a:t>
            </a:r>
            <a:r>
              <a:rPr lang="en-US" sz="1600" dirty="0" smtClean="0"/>
              <a:t>, Won </a:t>
            </a:r>
            <a:r>
              <a:rPr lang="en-US" sz="1600" dirty="0" err="1" smtClean="0"/>
              <a:t>Yeol</a:t>
            </a:r>
            <a:r>
              <a:rPr lang="en-US" sz="1600" dirty="0" smtClean="0"/>
              <a:t> Lee, </a:t>
            </a:r>
            <a:r>
              <a:rPr lang="en-US" sz="1600" dirty="0" err="1" smtClean="0"/>
              <a:t>Mehmat</a:t>
            </a:r>
            <a:r>
              <a:rPr lang="en-US" sz="1600" dirty="0" smtClean="0"/>
              <a:t> C. </a:t>
            </a:r>
            <a:r>
              <a:rPr lang="en-US" sz="1600" dirty="0" err="1" smtClean="0"/>
              <a:t>Vuran</a:t>
            </a:r>
            <a:r>
              <a:rPr lang="en-US" sz="1600" dirty="0" smtClean="0"/>
              <a:t>, &amp; </a:t>
            </a:r>
            <a:r>
              <a:rPr lang="en-US" sz="1600" dirty="0" err="1" smtClean="0"/>
              <a:t>Shantidev</a:t>
            </a:r>
            <a:r>
              <a:rPr lang="en-US" sz="1600" dirty="0" smtClean="0"/>
              <a:t> </a:t>
            </a:r>
            <a:r>
              <a:rPr lang="en-US" sz="1600" dirty="0" err="1" smtClean="0"/>
              <a:t>Mohanty</a:t>
            </a:r>
            <a:r>
              <a:rPr lang="en-US" sz="1600" dirty="0" smtClean="0"/>
              <a:t>. </a:t>
            </a:r>
            <a:r>
              <a:rPr lang="en-US" sz="1600" dirty="0" err="1"/>
              <a:t>NeXt</a:t>
            </a:r>
            <a:r>
              <a:rPr lang="en-US" sz="1600" dirty="0"/>
              <a:t> generation/dynamic spectrum access/cognitive radio wireless networks: A survey. Computer networks, 50(13), </a:t>
            </a:r>
            <a:r>
              <a:rPr lang="en-US" sz="1600" dirty="0" smtClean="0"/>
              <a:t>2127-2159, 2006.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67282"/>
            <a:ext cx="5181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Scarcity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gigaom.com/wp-content/uploads/sites/1/2010/02/spectrumarmeged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7" y="1524000"/>
            <a:ext cx="7363252" cy="43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0897" y="6107668"/>
            <a:ext cx="72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Peter </a:t>
            </a:r>
            <a:r>
              <a:rPr lang="en-US" dirty="0" smtClean="0"/>
              <a:t>Rysavy, Information </a:t>
            </a:r>
            <a:r>
              <a:rPr lang="en-US" dirty="0"/>
              <a:t>Week </a:t>
            </a:r>
            <a:r>
              <a:rPr lang="en-US" dirty="0" smtClean="0"/>
              <a:t>Magazine, 2009. 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Under-utilization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Licensed frequency spectrums are mostly under-utilized!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" y="2438400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Valenta</a:t>
            </a:r>
            <a:r>
              <a:rPr lang="en-US" dirty="0" smtClean="0"/>
              <a:t> et al., CROWNCOM, 2009 [8]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Increase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21336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981200" y="35398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445528" y="35461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E:\MS\ThesisJuly2017\MSThesisPresentation\cog_a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0" y="1219200"/>
            <a:ext cx="6297521" cy="49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Akyildiz</a:t>
            </a:r>
            <a:r>
              <a:rPr lang="en-US" dirty="0" smtClean="0"/>
              <a:t> et al., Computer Networks, 2006 [11]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Users in A CRN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1545</Words>
  <Application>Microsoft Office PowerPoint</Application>
  <PresentationFormat>On-screen Show (4:3)</PresentationFormat>
  <Paragraphs>342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Overcoming Throughput Degradation in Multi-Radio Cognitive Radio Networks</vt:lpstr>
      <vt:lpstr>Outline</vt:lpstr>
      <vt:lpstr>Related work</vt:lpstr>
      <vt:lpstr>Spectrum Scarcity Problem</vt:lpstr>
      <vt:lpstr>Spectrum Under-utilization</vt:lpstr>
      <vt:lpstr>How to Increase Spectrum Utilization?</vt:lpstr>
      <vt:lpstr>Cognitive Radio Networks (CRNs)</vt:lpstr>
      <vt:lpstr>Different Types of Users in A CRN</vt:lpstr>
      <vt:lpstr>Opportunistic Switching by An SU</vt:lpstr>
      <vt:lpstr>Opportunistic Switching by An SU</vt:lpstr>
      <vt:lpstr>Opportunistic Switching by An SU</vt:lpstr>
      <vt:lpstr>PowerPoint Presentation</vt:lpstr>
      <vt:lpstr>Another Way of Increasing Spectrum Utilization: Multi-radio Networks</vt:lpstr>
      <vt:lpstr>Multi-radio Cognitive Radio Networks</vt:lpstr>
      <vt:lpstr>Related Research Work</vt:lpstr>
      <vt:lpstr>Related Research Work [contd.]</vt:lpstr>
      <vt:lpstr>Related Research Work [contd.]</vt:lpstr>
      <vt:lpstr>Related Research Work [contd.]</vt:lpstr>
      <vt:lpstr>Motivation Behind Our Work</vt:lpstr>
      <vt:lpstr>research problem</vt:lpstr>
      <vt:lpstr>Our Research Problem</vt:lpstr>
      <vt:lpstr>Proposed Methodology</vt:lpstr>
      <vt:lpstr>Steps in Our Proposed Methodology</vt:lpstr>
      <vt:lpstr>Our Proposed Methodology: Intra-user Collision Avoidance</vt:lpstr>
      <vt:lpstr>Radio And Channel Selections  in Our Proposed Methodology</vt:lpstr>
      <vt:lpstr>Variants of Our Proposed Methodology</vt:lpstr>
      <vt:lpstr>Experimentation and evaluation</vt:lpstr>
      <vt:lpstr>Simulator Modifications</vt:lpstr>
      <vt:lpstr>Simulation Settings</vt:lpstr>
      <vt:lpstr>Results</vt:lpstr>
      <vt:lpstr>Results [contd.]</vt:lpstr>
      <vt:lpstr>PowerPoint Presentation</vt:lpstr>
      <vt:lpstr>PowerPoint Presentation</vt:lpstr>
      <vt:lpstr>Summary of Simulation Results</vt:lpstr>
      <vt:lpstr>Conclusion</vt:lpstr>
      <vt:lpstr>References I</vt:lpstr>
      <vt:lpstr>References II</vt:lpstr>
      <vt:lpstr>PowerPoint Presentation</vt:lpstr>
      <vt:lpstr>Appendices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570</cp:revision>
  <dcterms:created xsi:type="dcterms:W3CDTF">2016-07-23T11:19:34Z</dcterms:created>
  <dcterms:modified xsi:type="dcterms:W3CDTF">2017-07-16T04:02:10Z</dcterms:modified>
</cp:coreProperties>
</file>