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1" r:id="rId2"/>
    <p:sldId id="316" r:id="rId3"/>
    <p:sldId id="317" r:id="rId4"/>
    <p:sldId id="318" r:id="rId5"/>
    <p:sldId id="272" r:id="rId6"/>
    <p:sldId id="277" r:id="rId7"/>
    <p:sldId id="278" r:id="rId8"/>
    <p:sldId id="319" r:id="rId9"/>
    <p:sldId id="279" r:id="rId10"/>
    <p:sldId id="280" r:id="rId11"/>
    <p:sldId id="281" r:id="rId12"/>
    <p:sldId id="339" r:id="rId13"/>
    <p:sldId id="320" r:id="rId14"/>
    <p:sldId id="287" r:id="rId15"/>
    <p:sldId id="297" r:id="rId16"/>
    <p:sldId id="302" r:id="rId17"/>
    <p:sldId id="303" r:id="rId18"/>
    <p:sldId id="304" r:id="rId19"/>
    <p:sldId id="327" r:id="rId20"/>
    <p:sldId id="329" r:id="rId21"/>
    <p:sldId id="323" r:id="rId22"/>
    <p:sldId id="291" r:id="rId23"/>
    <p:sldId id="292" r:id="rId24"/>
    <p:sldId id="330" r:id="rId25"/>
    <p:sldId id="333" r:id="rId26"/>
    <p:sldId id="331" r:id="rId27"/>
    <p:sldId id="334" r:id="rId28"/>
    <p:sldId id="335" r:id="rId29"/>
    <p:sldId id="332" r:id="rId30"/>
    <p:sldId id="308" r:id="rId31"/>
    <p:sldId id="311" r:id="rId32"/>
    <p:sldId id="313" r:id="rId33"/>
    <p:sldId id="314" r:id="rId34"/>
    <p:sldId id="309" r:id="rId35"/>
    <p:sldId id="294" r:id="rId36"/>
    <p:sldId id="305" r:id="rId37"/>
    <p:sldId id="306" r:id="rId38"/>
    <p:sldId id="295" r:id="rId39"/>
    <p:sldId id="324" r:id="rId40"/>
    <p:sldId id="33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9EE46-AC67-4C28-AC2A-E0B964C90DEF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187D-DC40-47E2-B446-AC348038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 I am Tanvir Ahmed</a:t>
            </a:r>
            <a:r>
              <a:rPr lang="en-US" baseline="0" dirty="0" smtClean="0"/>
              <a:t> Khan. Traditional Spectrum Management System is largely underutilized and CRNs improves this utilization. However, employing multiple radios on CRNs degrades the throughput. Today I will show you an approach to overcome this throughput degradation.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describe the approach in this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first look at the background of our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By,</a:t>
            </a:r>
            <a:r>
              <a:rPr lang="en-US" baseline="0" dirty="0" smtClean="0"/>
              <a:t> 2014 the mobile spectrum demand has surpassed the capacity of wireless spectrum. So, there is a Spectrum scarcity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Moreover,</a:t>
            </a:r>
            <a:r>
              <a:rPr lang="en-US" baseline="0" dirty="0" smtClean="0"/>
              <a:t> traditionally spectrum are licensed in a fixed manner, resulting in spectrum under-utilization.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let us see how</a:t>
            </a:r>
            <a:r>
              <a:rPr lang="en-US" baseline="0" dirty="0" smtClean="0"/>
              <a:t> can we increase this spectrum 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exactly what CRNs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Does not consider intra-user radio interference in case of </a:t>
            </a:r>
            <a:r>
              <a:rPr lang="en-US" dirty="0" err="1" smtClean="0">
                <a:solidFill>
                  <a:srgbClr val="FF0000"/>
                </a:solidFill>
              </a:rPr>
              <a:t>omnidirectional</a:t>
            </a:r>
            <a:r>
              <a:rPr lang="en-US" dirty="0" smtClean="0">
                <a:solidFill>
                  <a:srgbClr val="FF0000"/>
                </a:solidFill>
              </a:rPr>
              <a:t> antenna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see</a:t>
            </a:r>
            <a:r>
              <a:rPr lang="en-US" baseline="0" dirty="0" smtClean="0"/>
              <a:t> the effect of varying lighting condition on our underneath physics, we conducted a lab experiment. In this experiment, we incorporated a varying light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9D8C-A47D-4924-A2F0-25896A1FD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4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B235-0C5A-47B9-BBB5-A42D877B9FB0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F276-36ED-4FB2-B362-5FAF0600629E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60D-7141-4579-81D9-38647F11C8ED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6CA-7574-440A-96D4-4102C3AA539C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1599-7C06-4D29-B089-B003833940BF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A74C-1295-4FA9-A237-F76B19BCC0F0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372-E8ED-4F72-8BE3-61F604274E26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3E68-D890-48B6-A470-753584C71019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F95D-C75E-4DDC-8CBD-DED4995C2915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837-FD09-41E7-B872-3E7389785772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762-A287-4D66-B1A5-F2423B02207F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299C-6881-4927-8BDA-7E40CF18A5F4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Overcoming Throughput Degradation in Multi-Radio Cognitive Radio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1752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M.Sc. Thesis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by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Tanvir Ahmed Khan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Student ID: 1014052013</a:t>
            </a:r>
            <a:endParaRPr lang="en-US" sz="2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352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Supervised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by:</a:t>
            </a:r>
          </a:p>
          <a:p>
            <a:pPr lvl="0" algn="ctr">
              <a:spcBef>
                <a:spcPct val="20000"/>
              </a:spcBef>
            </a:pPr>
            <a:r>
              <a:rPr lang="es-ES" sz="2000" dirty="0" smtClean="0"/>
              <a:t>A. B. M. Alim Al Islam, </a:t>
            </a:r>
            <a:r>
              <a:rPr lang="es-ES" sz="2000" dirty="0" err="1" smtClean="0"/>
              <a:t>Associate</a:t>
            </a:r>
            <a:r>
              <a:rPr lang="es-ES" sz="2000" dirty="0" smtClean="0"/>
              <a:t> </a:t>
            </a:r>
            <a:r>
              <a:rPr lang="en-US" sz="2000" dirty="0" smtClean="0"/>
              <a:t>Professor</a:t>
            </a:r>
            <a:r>
              <a:rPr lang="es-ES" sz="2000" dirty="0" smtClean="0"/>
              <a:t>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 descr="Bu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8100" y="44196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6015335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Dept. of CSE, BUET.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 descr="usAr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600200"/>
            <a:ext cx="1170296" cy="1170296"/>
          </a:xfrm>
          <a:prstGeom prst="rect">
            <a:avLst/>
          </a:prstGeom>
        </p:spPr>
      </p:pic>
      <p:pic>
        <p:nvPicPr>
          <p:cNvPr id="19" name="Picture 18" descr="carlson-3d-illustration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6" y="4984253"/>
            <a:ext cx="3327400" cy="1459763"/>
          </a:xfrm>
          <a:prstGeom prst="rect">
            <a:avLst/>
          </a:prstGeom>
        </p:spPr>
      </p:pic>
      <p:pic>
        <p:nvPicPr>
          <p:cNvPr id="20" name="Picture 19" descr="multimedia2_g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074" y="4974608"/>
            <a:ext cx="3168028" cy="1058242"/>
          </a:xfrm>
          <a:prstGeom prst="rect">
            <a:avLst/>
          </a:prstGeom>
        </p:spPr>
      </p:pic>
      <p:pic>
        <p:nvPicPr>
          <p:cNvPr id="12" name="Picture 11" descr="military-networks-simulation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84" y="2354241"/>
            <a:ext cx="3060001" cy="1524000"/>
          </a:xfrm>
          <a:prstGeom prst="rect">
            <a:avLst/>
          </a:prstGeom>
        </p:spPr>
      </p:pic>
      <p:pic>
        <p:nvPicPr>
          <p:cNvPr id="13" name="Picture 12" descr="iq3dsUB9QqF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192" y="1877704"/>
            <a:ext cx="3075440" cy="19812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Applications of CRNs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01457" y="4297713"/>
            <a:ext cx="1341087" cy="1341087"/>
            <a:chOff x="2453656" y="1405188"/>
            <a:chExt cx="1341087" cy="1341087"/>
          </a:xfrm>
        </p:grpSpPr>
        <p:sp>
          <p:nvSpPr>
            <p:cNvPr id="34" name="Oval 33"/>
            <p:cNvSpPr/>
            <p:nvPr/>
          </p:nvSpPr>
          <p:spPr>
            <a:xfrm>
              <a:off x="2453656" y="1405188"/>
              <a:ext cx="1341087" cy="13410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/>
            <p:nvPr/>
          </p:nvSpPr>
          <p:spPr>
            <a:xfrm>
              <a:off x="2650054" y="1601586"/>
              <a:ext cx="948291" cy="948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baseline="-25000" dirty="0" smtClean="0"/>
                <a:t>CRNs</a:t>
              </a:r>
              <a:endParaRPr lang="en-US" sz="3600" b="1" kern="1200" baseline="-25000" dirty="0"/>
            </a:p>
          </p:txBody>
        </p:sp>
      </p:grpSp>
      <p:sp>
        <p:nvSpPr>
          <p:cNvPr id="16" name="Left Arrow 15"/>
          <p:cNvSpPr/>
          <p:nvPr/>
        </p:nvSpPr>
        <p:spPr>
          <a:xfrm rot="763249">
            <a:off x="3495576" y="4539503"/>
            <a:ext cx="379026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/>
          <p:cNvGrpSpPr/>
          <p:nvPr/>
        </p:nvGrpSpPr>
        <p:grpSpPr>
          <a:xfrm>
            <a:off x="2266207" y="4011496"/>
            <a:ext cx="1274032" cy="1019226"/>
            <a:chOff x="818406" y="1118971"/>
            <a:chExt cx="1274032" cy="1019226"/>
          </a:xfrm>
        </p:grpSpPr>
        <p:sp>
          <p:nvSpPr>
            <p:cNvPr id="32" name="Rounded Rectangle 31"/>
            <p:cNvSpPr/>
            <p:nvPr/>
          </p:nvSpPr>
          <p:spPr>
            <a:xfrm>
              <a:off x="818406" y="1118971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7"/>
            <p:cNvSpPr/>
            <p:nvPr/>
          </p:nvSpPr>
          <p:spPr>
            <a:xfrm>
              <a:off x="848258" y="1148823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High-Speed Rural Internet</a:t>
              </a:r>
              <a:endParaRPr lang="en-US" sz="1900" kern="1200" dirty="0"/>
            </a:p>
          </p:txBody>
        </p:sp>
      </p:grpSp>
      <p:sp>
        <p:nvSpPr>
          <p:cNvPr id="18" name="Left Arrow 17"/>
          <p:cNvSpPr/>
          <p:nvPr/>
        </p:nvSpPr>
        <p:spPr>
          <a:xfrm rot="3859375">
            <a:off x="3923639" y="3899875"/>
            <a:ext cx="478562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Group 20"/>
          <p:cNvGrpSpPr/>
          <p:nvPr/>
        </p:nvGrpSpPr>
        <p:grpSpPr>
          <a:xfrm>
            <a:off x="3204850" y="2892865"/>
            <a:ext cx="1274032" cy="1019226"/>
            <a:chOff x="1757049" y="340"/>
            <a:chExt cx="1274032" cy="1019226"/>
          </a:xfrm>
        </p:grpSpPr>
        <p:sp>
          <p:nvSpPr>
            <p:cNvPr id="30" name="Rounded Rectangle 29"/>
            <p:cNvSpPr/>
            <p:nvPr/>
          </p:nvSpPr>
          <p:spPr>
            <a:xfrm>
              <a:off x="1757049" y="340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10"/>
            <p:cNvSpPr/>
            <p:nvPr/>
          </p:nvSpPr>
          <p:spPr>
            <a:xfrm>
              <a:off x="1786901" y="30192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Military Networks</a:t>
              </a:r>
              <a:endParaRPr lang="en-US" sz="1900" kern="1200" dirty="0"/>
            </a:p>
          </p:txBody>
        </p:sp>
      </p:grpSp>
      <p:sp>
        <p:nvSpPr>
          <p:cNvPr id="22" name="Left Arrow 21"/>
          <p:cNvSpPr/>
          <p:nvPr/>
        </p:nvSpPr>
        <p:spPr>
          <a:xfrm rot="6962757">
            <a:off x="4756135" y="3922377"/>
            <a:ext cx="428908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oup 22"/>
          <p:cNvGrpSpPr/>
          <p:nvPr/>
        </p:nvGrpSpPr>
        <p:grpSpPr>
          <a:xfrm>
            <a:off x="4665118" y="2892865"/>
            <a:ext cx="1274032" cy="1019226"/>
            <a:chOff x="3217317" y="340"/>
            <a:chExt cx="1274032" cy="1019226"/>
          </a:xfrm>
        </p:grpSpPr>
        <p:sp>
          <p:nvSpPr>
            <p:cNvPr id="28" name="Rounded Rectangle 27"/>
            <p:cNvSpPr/>
            <p:nvPr/>
          </p:nvSpPr>
          <p:spPr>
            <a:xfrm>
              <a:off x="3217317" y="340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3"/>
            <p:cNvSpPr/>
            <p:nvPr/>
          </p:nvSpPr>
          <p:spPr>
            <a:xfrm>
              <a:off x="3247169" y="30192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Emergency Networks</a:t>
              </a:r>
              <a:endParaRPr lang="en-US" sz="1900" kern="1200" dirty="0"/>
            </a:p>
          </p:txBody>
        </p:sp>
      </p:grpSp>
      <p:sp>
        <p:nvSpPr>
          <p:cNvPr id="24" name="Left Arrow 23"/>
          <p:cNvSpPr/>
          <p:nvPr/>
        </p:nvSpPr>
        <p:spPr>
          <a:xfrm rot="9611750">
            <a:off x="5269889" y="4543236"/>
            <a:ext cx="350190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oup 24"/>
          <p:cNvGrpSpPr/>
          <p:nvPr/>
        </p:nvGrpSpPr>
        <p:grpSpPr>
          <a:xfrm>
            <a:off x="5603761" y="4011496"/>
            <a:ext cx="1274032" cy="1019226"/>
            <a:chOff x="4155960" y="1118971"/>
            <a:chExt cx="1274032" cy="1019226"/>
          </a:xfrm>
        </p:grpSpPr>
        <p:sp>
          <p:nvSpPr>
            <p:cNvPr id="26" name="Rounded Rectangle 25"/>
            <p:cNvSpPr/>
            <p:nvPr/>
          </p:nvSpPr>
          <p:spPr>
            <a:xfrm>
              <a:off x="4155960" y="1118971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16"/>
            <p:cNvSpPr/>
            <p:nvPr/>
          </p:nvSpPr>
          <p:spPr>
            <a:xfrm>
              <a:off x="4185812" y="1148823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Multimedia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45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Increasing Spectrum Utilization: Multi-radio </a:t>
            </a:r>
            <a:r>
              <a:rPr lang="en-US" dirty="0"/>
              <a:t>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76200" y="1981200"/>
            <a:ext cx="3394364" cy="3162770"/>
            <a:chOff x="2590800" y="2388352"/>
            <a:chExt cx="3962400" cy="3916679"/>
          </a:xfrm>
        </p:grpSpPr>
        <p:pic>
          <p:nvPicPr>
            <p:cNvPr id="4" name="Picture 3" descr="one.png"/>
            <p:cNvPicPr>
              <a:picLocks noChangeAspect="1"/>
            </p:cNvPicPr>
            <p:nvPr/>
          </p:nvPicPr>
          <p:blipFill>
            <a:blip r:embed="rId2" cstate="print"/>
            <a:srcRect l="15953" r="14008"/>
            <a:stretch>
              <a:fillRect/>
            </a:stretch>
          </p:blipFill>
          <p:spPr>
            <a:xfrm>
              <a:off x="2590800" y="2388352"/>
              <a:ext cx="3962400" cy="39166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73992" y="488134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2020135"/>
            <a:ext cx="3022810" cy="3079527"/>
            <a:chOff x="2743200" y="2429296"/>
            <a:chExt cx="3657600" cy="4098851"/>
          </a:xfrm>
        </p:grpSpPr>
        <p:pic>
          <p:nvPicPr>
            <p:cNvPr id="7" name="Picture 6" descr="one.png"/>
            <p:cNvPicPr>
              <a:picLocks noChangeAspect="1"/>
            </p:cNvPicPr>
            <p:nvPr/>
          </p:nvPicPr>
          <p:blipFill>
            <a:blip r:embed="rId3" cstate="print"/>
            <a:srcRect l="17510" r="15564"/>
            <a:stretch>
              <a:fillRect/>
            </a:stretch>
          </p:blipFill>
          <p:spPr>
            <a:xfrm>
              <a:off x="2743200" y="2429296"/>
              <a:ext cx="3657600" cy="4098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73992" y="501782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12635" y="2008152"/>
            <a:ext cx="2887014" cy="3091510"/>
            <a:chOff x="2650692" y="2292816"/>
            <a:chExt cx="3842616" cy="4114800"/>
          </a:xfrm>
        </p:grpSpPr>
        <p:pic>
          <p:nvPicPr>
            <p:cNvPr id="10" name="Picture 9" descr="one.png"/>
            <p:cNvPicPr>
              <a:picLocks noChangeAspect="1"/>
            </p:cNvPicPr>
            <p:nvPr/>
          </p:nvPicPr>
          <p:blipFill>
            <a:blip r:embed="rId4" cstate="print"/>
            <a:srcRect l="14397" r="15564"/>
            <a:stretch>
              <a:fillRect/>
            </a:stretch>
          </p:blipFill>
          <p:spPr>
            <a:xfrm>
              <a:off x="2650692" y="2292816"/>
              <a:ext cx="3842616" cy="4114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969528" y="5782388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6395" y="5037364"/>
            <a:ext cx="2881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Improves network capacity [2,3]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1" y="50371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Decreases the number of retransmission per packet [6]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50371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Enables heterogeneous wireless access 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Multi-radio Cognitive Radio Networks</a:t>
            </a:r>
            <a:endParaRPr lang="en-US" dirty="0"/>
          </a:p>
        </p:txBody>
      </p:sp>
      <p:pic>
        <p:nvPicPr>
          <p:cNvPr id="5" name="Picture 4" descr="mrcrn.png"/>
          <p:cNvPicPr>
            <a:picLocks noChangeAspect="1"/>
          </p:cNvPicPr>
          <p:nvPr/>
        </p:nvPicPr>
        <p:blipFill>
          <a:blip r:embed="rId2" cstate="print"/>
          <a:srcRect t="12000" b="16000"/>
          <a:stretch>
            <a:fillRect/>
          </a:stretch>
        </p:blipFill>
        <p:spPr>
          <a:xfrm>
            <a:off x="342221" y="1690839"/>
            <a:ext cx="8459559" cy="45681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3104" y="4607256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1720" y="4612944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Ahmadi et al., Vehicular Technology Conference (VTC) Fall, 2012 [1]</a:t>
            </a:r>
          </a:p>
          <a:p>
            <a:pPr lvl="1"/>
            <a:r>
              <a:rPr lang="en-US" dirty="0" smtClean="0"/>
              <a:t>Solves channel assignment problem for the single receiver-radio cases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Considers only two sender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investigate the performance of the network while varying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Zhong et al., Wireless Personal Communications (WPC), 2014 [9]</a:t>
            </a:r>
          </a:p>
          <a:p>
            <a:pPr lvl="1"/>
            <a:r>
              <a:rPr lang="en-US" dirty="0" smtClean="0"/>
              <a:t>Presents a channel assignment algorithm for multi-radio cognitive radio networks</a:t>
            </a:r>
          </a:p>
          <a:p>
            <a:pPr lvl="2"/>
            <a:r>
              <a:rPr lang="en-US" dirty="0" smtClean="0"/>
              <a:t>Assigns channels among available radios through ranking only the available channels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consider conditions of radio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analysis on throughput with an increase in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Li et al., ACM </a:t>
            </a:r>
            <a:r>
              <a:rPr lang="en-US" dirty="0" err="1" smtClean="0"/>
              <a:t>MSWiM</a:t>
            </a:r>
            <a:r>
              <a:rPr lang="en-US" dirty="0" smtClean="0"/>
              <a:t>, 2014 [5]</a:t>
            </a:r>
          </a:p>
          <a:p>
            <a:pPr lvl="1"/>
            <a:r>
              <a:rPr lang="en-US" dirty="0" smtClean="0"/>
              <a:t>Presents a rendezvous channel establishment algorithm for multi-radio cognitive radio networks</a:t>
            </a:r>
          </a:p>
          <a:p>
            <a:pPr lvl="1"/>
            <a:r>
              <a:rPr lang="en-US" dirty="0" smtClean="0"/>
              <a:t>Shows that maximum time to rendezvous reduces with an increase in the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provide any approach on how these radios will be used for data transmission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analysis on network throughput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analysis on impact of varying number of radios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Khan et al., IEEE WiMob, 2015 [4]</a:t>
            </a:r>
          </a:p>
          <a:p>
            <a:pPr lvl="1"/>
            <a:r>
              <a:rPr lang="en-US" dirty="0" smtClean="0"/>
              <a:t>Employs multiple radios for data transmission</a:t>
            </a:r>
          </a:p>
          <a:p>
            <a:pPr lvl="2"/>
            <a:r>
              <a:rPr lang="en-US" dirty="0" smtClean="0"/>
              <a:t>Reduces delay with an increase in the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Decreases throughput with an increase in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in delay at the cost of throughput degradation (Khan et al.)</a:t>
            </a:r>
            <a:endParaRPr lang="en-US" dirty="0"/>
          </a:p>
        </p:txBody>
      </p:sp>
      <p:pic>
        <p:nvPicPr>
          <p:cNvPr id="4" name="Picture 3" descr="throughput_fragmented_datar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7851" y="3048000"/>
            <a:ext cx="3385549" cy="2786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70581" y="3733800"/>
            <a:ext cx="2673871" cy="1345137"/>
          </a:xfrm>
          <a:prstGeom prst="straightConnector1">
            <a:avLst/>
          </a:prstGeom>
          <a:ln w="203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hroughput_fragmented_datar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452" y="3048000"/>
            <a:ext cx="3534425" cy="2762759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494301" y="3711965"/>
            <a:ext cx="2663951" cy="1317236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Research problem</a:t>
            </a:r>
          </a:p>
          <a:p>
            <a:r>
              <a:rPr lang="en-US" dirty="0" smtClean="0"/>
              <a:t>Proposed methodology</a:t>
            </a:r>
          </a:p>
          <a:p>
            <a:r>
              <a:rPr lang="en-US" dirty="0" smtClean="0"/>
              <a:t>Experimentation and 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1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How to overcome the </a:t>
            </a:r>
            <a:r>
              <a:rPr lang="en-US" sz="4400" dirty="0" smtClean="0">
                <a:solidFill>
                  <a:srgbClr val="FF0000"/>
                </a:solidFill>
              </a:rPr>
              <a:t>throughput degradation</a:t>
            </a:r>
            <a:r>
              <a:rPr lang="en-US" sz="4400" dirty="0" smtClean="0"/>
              <a:t> in multi-radio CRNs?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Proposed </a:t>
            </a:r>
            <a:r>
              <a:rPr lang="en-US" dirty="0" smtClean="0"/>
              <a:t>Methodology: Intra-user 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ollisionTwo.png"/>
          <p:cNvPicPr>
            <a:picLocks noChangeAspect="1"/>
          </p:cNvPicPr>
          <p:nvPr/>
        </p:nvPicPr>
        <p:blipFill>
          <a:blip r:embed="rId2" cstate="print"/>
          <a:srcRect l="2381" t="11905" r="3439" b="17548"/>
          <a:stretch>
            <a:fillRect/>
          </a:stretch>
        </p:blipFill>
        <p:spPr>
          <a:xfrm>
            <a:off x="1248918" y="1981200"/>
            <a:ext cx="6646164" cy="3733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891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30" y="1361209"/>
            <a:ext cx="4944341" cy="54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Radio And Channel Selections </a:t>
            </a:r>
            <a:br>
              <a:rPr lang="en-US" dirty="0" smtClean="0"/>
            </a:br>
            <a:r>
              <a:rPr lang="en-US" dirty="0" smtClean="0"/>
              <a:t>in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based multi-radio exploitation</a:t>
            </a:r>
            <a:endParaRPr lang="en-US" dirty="0"/>
          </a:p>
        </p:txBody>
      </p:sp>
      <p:pic>
        <p:nvPicPr>
          <p:cNvPr id="5" name="Picture 4" descr="chan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431530"/>
            <a:ext cx="2286000" cy="552621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347887"/>
            <a:ext cx="2286000" cy="552621"/>
          </a:xfrm>
          <a:prstGeom prst="rect">
            <a:avLst/>
          </a:prstGeom>
        </p:spPr>
      </p:pic>
      <p:pic>
        <p:nvPicPr>
          <p:cNvPr id="8" name="Picture 7" descr="rad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2103" y="2362200"/>
            <a:ext cx="489404" cy="685800"/>
          </a:xfrm>
          <a:prstGeom prst="rect">
            <a:avLst/>
          </a:prstGeom>
        </p:spPr>
      </p:pic>
      <p:pic>
        <p:nvPicPr>
          <p:cNvPr id="9" name="Picture 8" descr="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7893" y="3282288"/>
            <a:ext cx="489404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2895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895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8" idx="1"/>
          </p:cNvCxnSpPr>
          <p:nvPr/>
        </p:nvCxnSpPr>
        <p:spPr>
          <a:xfrm flipV="1">
            <a:off x="2438400" y="2705100"/>
            <a:ext cx="59381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2438400" y="3238500"/>
            <a:ext cx="609600" cy="3866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6" idx="1"/>
          </p:cNvCxnSpPr>
          <p:nvPr/>
        </p:nvCxnSpPr>
        <p:spPr>
          <a:xfrm>
            <a:off x="3581400" y="2705100"/>
            <a:ext cx="304800" cy="919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" idx="1"/>
          </p:cNvCxnSpPr>
          <p:nvPr/>
        </p:nvCxnSpPr>
        <p:spPr>
          <a:xfrm flipV="1">
            <a:off x="3597190" y="2707841"/>
            <a:ext cx="289010" cy="91734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6172200" y="2707841"/>
            <a:ext cx="533400" cy="53065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1" idx="1"/>
          </p:cNvCxnSpPr>
          <p:nvPr/>
        </p:nvCxnSpPr>
        <p:spPr>
          <a:xfrm flipV="1">
            <a:off x="6172200" y="3238500"/>
            <a:ext cx="533400" cy="3856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AutoShape 32"/>
          <p:cNvSpPr>
            <a:spLocks noChangeAspect="1" noChangeArrowheads="1" noTextEdit="1"/>
          </p:cNvSpPr>
          <p:nvPr/>
        </p:nvSpPr>
        <p:spPr bwMode="auto">
          <a:xfrm>
            <a:off x="425450" y="4114800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1296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2875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3582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30225" y="486251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30225" y="523398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34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6497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530225" y="422433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30225" y="560546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650875" y="4265613"/>
            <a:ext cx="65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Radio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4986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431925" y="4541838"/>
            <a:ext cx="838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queued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26416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2743200" y="4541838"/>
            <a:ext cx="4018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8227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3679825" y="4541838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8604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17367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28797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40608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8604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17367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8797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40608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129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62150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5104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5219700" y="487680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219700" y="524827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52244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85772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219700" y="423862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5219700" y="561975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330825" y="4279901"/>
            <a:ext cx="895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Channel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6569075" y="4279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6321425" y="4556126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7750175" y="4279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7660353" y="4556126"/>
            <a:ext cx="7978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received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56642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8072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79883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56642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68072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79883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65" name="Straight Arrow Connector 64"/>
          <p:cNvCxnSpPr>
            <a:stCxn id="3152" idx="1"/>
            <a:endCxn id="8" idx="3"/>
          </p:cNvCxnSpPr>
          <p:nvPr/>
        </p:nvCxnSpPr>
        <p:spPr>
          <a:xfrm rot="10800000">
            <a:off x="3551508" y="2705100"/>
            <a:ext cx="4436793" cy="272453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3"/>
            <a:endCxn id="8" idx="3"/>
          </p:cNvCxnSpPr>
          <p:nvPr/>
        </p:nvCxnSpPr>
        <p:spPr>
          <a:xfrm flipH="1" flipV="1">
            <a:off x="3581400" y="2705100"/>
            <a:ext cx="2590800" cy="9190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23" grpId="0"/>
      <p:bldP spid="3124" grpId="0"/>
      <p:bldP spid="3125" grpId="0"/>
      <p:bldP spid="3127" grpId="0"/>
      <p:bldP spid="3128" grpId="0"/>
      <p:bldP spid="3129" grpId="0"/>
      <p:bldP spid="3148" grpId="0"/>
      <p:bldP spid="3149" grpId="0"/>
      <p:bldP spid="3151" grpId="0"/>
      <p:bldP spid="31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Variants of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473438"/>
              </p:ext>
            </p:extLst>
          </p:nvPr>
        </p:nvGraphicFramePr>
        <p:xfrm>
          <a:off x="228600" y="2194560"/>
          <a:ext cx="86868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9718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Variant Name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Radio Selection Policy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Channel Selection Policy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Radio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radio transmission ratio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Unweighted</a:t>
                      </a:r>
                      <a:r>
                        <a:rPr lang="en-US" sz="2000" dirty="0" smtClean="0"/>
                        <a:t> lottery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Channel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Unweighted</a:t>
                      </a:r>
                      <a:r>
                        <a:rPr lang="en-US" sz="2000" dirty="0" smtClean="0"/>
                        <a:t> lottery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channel utilization ratio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Radio channel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radio transmission ratio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channel utilization ratio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Modifications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ns3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2209800" cy="1263864"/>
          </a:xfrm>
          <a:prstGeom prst="rect">
            <a:avLst/>
          </a:prstGeom>
        </p:spPr>
      </p:pic>
      <p:pic>
        <p:nvPicPr>
          <p:cNvPr id="4098" name="Picture 2" descr="https://upload.wikimedia.org/wikipedia/commons/thumb/d/d4/Callback-notitle.svg/1200px-Callback-notit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406760" cy="1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5808" y="12954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pktQueued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pktSent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pktTransmitted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pktReceived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1136" y="3352800"/>
            <a:ext cx="1447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FlowIdTag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4734" y="3505200"/>
            <a:ext cx="2564866" cy="14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Packet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2055" y="4620904"/>
            <a:ext cx="454381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DelayJitterEstimationTimestampTag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893" y="3549134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reference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>
            <a:off x="2627914" y="3733800"/>
            <a:ext cx="104322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5125872" y="3733800"/>
            <a:ext cx="538862" cy="5138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9" idx="1"/>
          </p:cNvCxnSpPr>
          <p:nvPr/>
        </p:nvCxnSpPr>
        <p:spPr>
          <a:xfrm flipV="1">
            <a:off x="5125872" y="4247661"/>
            <a:ext cx="538862" cy="7542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054" y="5754469"/>
            <a:ext cx="764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YansWifiPhy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YansWifiChannel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WifiPhyStateHelper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RegularWifiMac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WifiNetDevice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8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are placed randomly in an area of 500m×500m</a:t>
            </a:r>
          </a:p>
          <a:p>
            <a:r>
              <a:rPr lang="en-US" dirty="0" smtClean="0"/>
              <a:t>Application data rate is varied from 1 Mbps to 32 Mbps</a:t>
            </a:r>
          </a:p>
          <a:p>
            <a:r>
              <a:rPr lang="en-US" dirty="0" smtClean="0"/>
              <a:t>The number of secondary users is varied from 12 to 40 with a granularity of 4</a:t>
            </a:r>
          </a:p>
          <a:p>
            <a:r>
              <a:rPr lang="en-US" dirty="0" smtClean="0"/>
              <a:t>For each such settings, we perform 99 simulation iterations, each of 50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37" y="2819400"/>
            <a:ext cx="7769363" cy="34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057400" y="3810000"/>
            <a:ext cx="6400800" cy="1066800"/>
          </a:xfrm>
          <a:prstGeom prst="straightConnector1">
            <a:avLst/>
          </a:prstGeom>
          <a:ln w="203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remains almost constant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7" y="2819658"/>
            <a:ext cx="7769363" cy="34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208482" y="5330370"/>
            <a:ext cx="6324600" cy="114300"/>
          </a:xfrm>
          <a:prstGeom prst="straightConnector1">
            <a:avLst/>
          </a:prstGeom>
          <a:ln w="152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4269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426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" y="252637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252637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2472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51279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17184" y="225587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Mbps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25390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8945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8347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Mbps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52132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16 Mbps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5153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32 Mbps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295400" y="-76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Throughput with Different Data Rates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8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184" y="21668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1503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2777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 Mbps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217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 Mbps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488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 Mbps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4826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 Mbps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32526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32526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" y="246468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6468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" y="461634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8" y="461634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4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Simulation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667400"/>
              </p:ext>
            </p:extLst>
          </p:nvPr>
        </p:nvGraphicFramePr>
        <p:xfrm>
          <a:off x="457200" y="1600200"/>
          <a:ext cx="8382000" cy="4507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900"/>
                <a:gridCol w="1358900"/>
                <a:gridCol w="1295400"/>
                <a:gridCol w="1676400"/>
                <a:gridCol w="1676400"/>
              </a:tblGrid>
              <a:tr h="5524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Application Data Rate</a:t>
                      </a:r>
                      <a:endParaRPr 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% increase in throughput with respect to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% decrease in end-to-end delay with respect to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245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Khan et al.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Zhong</a:t>
                      </a:r>
                      <a:r>
                        <a:rPr lang="en-US" b="1" dirty="0" smtClean="0"/>
                        <a:t> et al.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Khan et al.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Zhong</a:t>
                      </a:r>
                      <a:r>
                        <a:rPr lang="en-US" b="1" dirty="0" smtClean="0"/>
                        <a:t> et al.</a:t>
                      </a:r>
                      <a:endParaRPr lang="en-US" b="1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Throughput degradation in multi-radio cognitive radio networks is a well-known problem</a:t>
            </a:r>
          </a:p>
          <a:p>
            <a:pPr lvl="1"/>
            <a:r>
              <a:rPr lang="en-US" dirty="0" smtClean="0"/>
              <a:t>We propose a feedback-based multi-radio exploitation approach to solve the problem</a:t>
            </a:r>
          </a:p>
          <a:p>
            <a:r>
              <a:rPr lang="en-US" dirty="0" smtClean="0"/>
              <a:t>We compare the performance of our proposed approach with that of other contemporary approaches</a:t>
            </a:r>
          </a:p>
          <a:p>
            <a:pPr lvl="1"/>
            <a:r>
              <a:rPr lang="en-US" dirty="0" smtClean="0"/>
              <a:t>We find ………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Maryam </a:t>
            </a:r>
            <a:r>
              <a:rPr lang="en-US" sz="1600" dirty="0" err="1" smtClean="0"/>
              <a:t>Ahmadi</a:t>
            </a:r>
            <a:r>
              <a:rPr lang="en-US" sz="1600" dirty="0" smtClean="0"/>
              <a:t>, </a:t>
            </a:r>
            <a:r>
              <a:rPr lang="en-US" sz="1600" dirty="0" err="1" smtClean="0"/>
              <a:t>Yanyan</a:t>
            </a:r>
            <a:r>
              <a:rPr lang="en-US" sz="1600" dirty="0" smtClean="0"/>
              <a:t> </a:t>
            </a:r>
            <a:r>
              <a:rPr lang="en-US" sz="1600" dirty="0" err="1" smtClean="0"/>
              <a:t>Zhuang</a:t>
            </a:r>
            <a:r>
              <a:rPr lang="en-US" sz="1600" dirty="0" smtClean="0"/>
              <a:t>, and </a:t>
            </a:r>
            <a:r>
              <a:rPr lang="en-US" sz="1600" dirty="0" err="1" smtClean="0"/>
              <a:t>Jianping</a:t>
            </a:r>
            <a:r>
              <a:rPr lang="en-US" sz="1600" dirty="0" smtClean="0"/>
              <a:t> Pan. Distributed robust channel assignment for multi-radio cognitive radio networks. In </a:t>
            </a:r>
            <a:r>
              <a:rPr lang="en-US" sz="1600" i="1" dirty="0" smtClean="0"/>
              <a:t>Vehicular Technology Conference (VTC Fall), 2012 IEEE</a:t>
            </a:r>
            <a:r>
              <a:rPr lang="en-US" sz="1600" dirty="0" smtClean="0"/>
              <a:t>, pages 1-5. IEEE, 2012.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err="1" smtClean="0"/>
              <a:t>Paramvir</a:t>
            </a:r>
            <a:r>
              <a:rPr lang="en-US" sz="1600" dirty="0" smtClean="0"/>
              <a:t> </a:t>
            </a:r>
            <a:r>
              <a:rPr lang="en-US" sz="1600" dirty="0" err="1" smtClean="0"/>
              <a:t>Bahl</a:t>
            </a:r>
            <a:r>
              <a:rPr lang="en-US" sz="1600" dirty="0" smtClean="0"/>
              <a:t>, </a:t>
            </a:r>
            <a:r>
              <a:rPr lang="en-US" sz="1600" dirty="0" err="1" smtClean="0"/>
              <a:t>Atul</a:t>
            </a:r>
            <a:r>
              <a:rPr lang="en-US" sz="1600" dirty="0" smtClean="0"/>
              <a:t> </a:t>
            </a:r>
            <a:r>
              <a:rPr lang="en-US" sz="1600" dirty="0" err="1" smtClean="0"/>
              <a:t>Adya</a:t>
            </a:r>
            <a:r>
              <a:rPr lang="en-US" sz="1600" dirty="0" smtClean="0"/>
              <a:t>, </a:t>
            </a:r>
            <a:r>
              <a:rPr lang="en-US" sz="1600" dirty="0" err="1" smtClean="0"/>
              <a:t>Jitendra</a:t>
            </a:r>
            <a:r>
              <a:rPr lang="en-US" sz="1600" dirty="0" smtClean="0"/>
              <a:t> </a:t>
            </a:r>
            <a:r>
              <a:rPr lang="en-US" sz="1600" dirty="0" err="1" smtClean="0"/>
              <a:t>Padhye</a:t>
            </a:r>
            <a:r>
              <a:rPr lang="en-US" sz="1600" dirty="0" smtClean="0"/>
              <a:t>, and Alec </a:t>
            </a:r>
            <a:r>
              <a:rPr lang="en-US" sz="1600" dirty="0" err="1" smtClean="0"/>
              <a:t>Walman</a:t>
            </a:r>
            <a:r>
              <a:rPr lang="en-US" sz="1600" dirty="0" smtClean="0"/>
              <a:t>. Reconsidering wireless systems with multiple radios. </a:t>
            </a:r>
            <a:r>
              <a:rPr lang="en-US" sz="1600" i="1" dirty="0" smtClean="0"/>
              <a:t>ACM SIGCOMM Computer Communication Review</a:t>
            </a:r>
            <a:r>
              <a:rPr lang="en-US" sz="1600" dirty="0" smtClean="0"/>
              <a:t>, 34(5):39-46,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smtClean="0"/>
              <a:t>Richard </a:t>
            </a:r>
            <a:r>
              <a:rPr lang="en-US" sz="1600" dirty="0" err="1" smtClean="0"/>
              <a:t>Draves</a:t>
            </a:r>
            <a:r>
              <a:rPr lang="en-US" sz="1600" dirty="0" smtClean="0"/>
              <a:t>, </a:t>
            </a:r>
            <a:r>
              <a:rPr lang="en-US" sz="1600" dirty="0" err="1" smtClean="0"/>
              <a:t>Jitendra</a:t>
            </a:r>
            <a:r>
              <a:rPr lang="en-US" sz="1600" dirty="0" smtClean="0"/>
              <a:t> </a:t>
            </a:r>
            <a:r>
              <a:rPr lang="en-US" sz="1600" dirty="0" err="1" smtClean="0"/>
              <a:t>Padhye</a:t>
            </a:r>
            <a:r>
              <a:rPr lang="en-US" sz="1600" dirty="0" smtClean="0"/>
              <a:t>, and Brian </a:t>
            </a:r>
            <a:r>
              <a:rPr lang="en-US" sz="1600" dirty="0" err="1" smtClean="0"/>
              <a:t>Zill</a:t>
            </a:r>
            <a:r>
              <a:rPr lang="en-US" sz="1600" dirty="0" smtClean="0"/>
              <a:t>. Routing in multi-radio, multi-hop wireless mesh networks. In </a:t>
            </a:r>
            <a:r>
              <a:rPr lang="en-US" sz="1600" i="1" dirty="0" smtClean="0"/>
              <a:t>Proceedings of the 10th annual international conference on Mobile computing and networking</a:t>
            </a:r>
            <a:r>
              <a:rPr lang="en-US" sz="1600" dirty="0" smtClean="0"/>
              <a:t>, pages 114-128. ACM,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smtClean="0"/>
              <a:t>Tanvir Ahmed Khan, </a:t>
            </a:r>
            <a:r>
              <a:rPr lang="en-US" sz="1600" dirty="0" err="1" smtClean="0"/>
              <a:t>Chowdhury</a:t>
            </a:r>
            <a:r>
              <a:rPr lang="en-US" sz="1600" dirty="0" smtClean="0"/>
              <a:t> </a:t>
            </a:r>
            <a:r>
              <a:rPr lang="en-US" sz="1600" dirty="0" err="1" smtClean="0"/>
              <a:t>Sayeed</a:t>
            </a:r>
            <a:r>
              <a:rPr lang="en-US" sz="1600" dirty="0" smtClean="0"/>
              <a:t> </a:t>
            </a:r>
            <a:r>
              <a:rPr lang="en-US" sz="1600" dirty="0" err="1" smtClean="0"/>
              <a:t>Hyder</a:t>
            </a:r>
            <a:r>
              <a:rPr lang="en-US" sz="1600" dirty="0" smtClean="0"/>
              <a:t>, and ABM Islam. Towards exploiting a synergy between cognitive and multi-radio networking. In </a:t>
            </a:r>
            <a:r>
              <a:rPr lang="en-US" sz="1600" i="1" dirty="0" smtClean="0"/>
              <a:t>Wireless and Mobile Computing, Networking and Communications  (</a:t>
            </a:r>
            <a:r>
              <a:rPr lang="en-US" sz="1600" i="1" dirty="0" err="1" smtClean="0"/>
              <a:t>WiMob</a:t>
            </a:r>
            <a:r>
              <a:rPr lang="en-US" sz="1600" i="1" dirty="0" smtClean="0"/>
              <a:t>), 2015 IEEE 11th International Conference on</a:t>
            </a:r>
            <a:r>
              <a:rPr lang="en-US" sz="1600" dirty="0" smtClean="0"/>
              <a:t>, pages 370-377. IEEE, 2015.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err="1" smtClean="0"/>
              <a:t>Guyue</a:t>
            </a:r>
            <a:r>
              <a:rPr lang="en-US" sz="1600" dirty="0" smtClean="0"/>
              <a:t> Li, </a:t>
            </a:r>
            <a:r>
              <a:rPr lang="en-US" sz="1600" dirty="0" err="1" smtClean="0"/>
              <a:t>Zhaoquan</a:t>
            </a:r>
            <a:r>
              <a:rPr lang="en-US" sz="1600" dirty="0" smtClean="0"/>
              <a:t> </a:t>
            </a:r>
            <a:r>
              <a:rPr lang="en-US" sz="1600" dirty="0" err="1" smtClean="0"/>
              <a:t>Gu</a:t>
            </a:r>
            <a:r>
              <a:rPr lang="en-US" sz="1600" dirty="0" smtClean="0"/>
              <a:t>, Xiao Lin, </a:t>
            </a:r>
            <a:r>
              <a:rPr lang="en-US" sz="1600" dirty="0" err="1" smtClean="0"/>
              <a:t>Haosen</a:t>
            </a:r>
            <a:r>
              <a:rPr lang="en-US" sz="1600" dirty="0" smtClean="0"/>
              <a:t> </a:t>
            </a:r>
            <a:r>
              <a:rPr lang="en-US" sz="1600" dirty="0" err="1" smtClean="0"/>
              <a:t>Pu</a:t>
            </a:r>
            <a:r>
              <a:rPr lang="en-US" sz="1600" dirty="0" smtClean="0"/>
              <a:t>, and </a:t>
            </a:r>
            <a:r>
              <a:rPr lang="en-US" sz="1600" dirty="0" err="1" smtClean="0"/>
              <a:t>Qiang-sheng</a:t>
            </a:r>
            <a:r>
              <a:rPr lang="en-US" sz="1600" dirty="0" smtClean="0"/>
              <a:t> </a:t>
            </a:r>
            <a:r>
              <a:rPr lang="en-US" sz="1600" dirty="0" err="1" smtClean="0"/>
              <a:t>Hua</a:t>
            </a:r>
            <a:r>
              <a:rPr lang="en-US" sz="1600" dirty="0" smtClean="0"/>
              <a:t>. Deterministic distributed rendezvous algorithms for multi-radio cognitive radio networks. In </a:t>
            </a:r>
            <a:r>
              <a:rPr lang="en-US" sz="1600" i="1" dirty="0" smtClean="0"/>
              <a:t>Proceedings of the 17th ACM international conference on Modeling, analysis and simulation of wireless and mobile systems</a:t>
            </a:r>
            <a:r>
              <a:rPr lang="en-US" sz="1600" dirty="0" smtClean="0"/>
              <a:t>, pages 313-320. ACM, 2014</a:t>
            </a:r>
            <a:r>
              <a:rPr lang="en-US" sz="1600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sv-SE" sz="1600" dirty="0"/>
              <a:t>Allen Miu, Hari Balakrishnan, and Can Emre Koksal. </a:t>
            </a:r>
            <a:r>
              <a:rPr lang="en-US" sz="1600" dirty="0"/>
              <a:t>Improving loss resilience with multi-radio diversity in wireless networks. In </a:t>
            </a:r>
            <a:r>
              <a:rPr lang="en-US" sz="1600" i="1" dirty="0"/>
              <a:t>Proceedings of the 11th annual international conference on Mobile computing and networking</a:t>
            </a:r>
            <a:r>
              <a:rPr lang="en-US" sz="1600" dirty="0"/>
              <a:t>, pages 16-30. ACM, 2005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Wei </a:t>
            </a:r>
            <a:r>
              <a:rPr lang="en-US" sz="1600" dirty="0" smtClean="0"/>
              <a:t>Song and </a:t>
            </a:r>
            <a:r>
              <a:rPr lang="en-US" sz="1600" dirty="0" err="1" smtClean="0"/>
              <a:t>Weihua</a:t>
            </a:r>
            <a:r>
              <a:rPr lang="en-US" sz="1600" dirty="0" smtClean="0"/>
              <a:t> </a:t>
            </a:r>
            <a:r>
              <a:rPr lang="en-US" sz="1600" dirty="0" err="1" smtClean="0"/>
              <a:t>Zhuang</a:t>
            </a:r>
            <a:r>
              <a:rPr lang="en-US" sz="1600" dirty="0" smtClean="0"/>
              <a:t>. Performance analysis of probabilistic multipath transmission of video streaming traffic over multi-radio wireless devices. </a:t>
            </a:r>
            <a:r>
              <a:rPr lang="en-US" sz="1600" i="1" dirty="0" smtClean="0"/>
              <a:t>Wireless Communications, IEEE Transactions on</a:t>
            </a:r>
            <a:r>
              <a:rPr lang="en-US" sz="1600" dirty="0" smtClean="0"/>
              <a:t>, 11(4):1554-1564, 2012.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Vaclav </a:t>
            </a:r>
            <a:r>
              <a:rPr lang="en-US" sz="1600" dirty="0" err="1" smtClean="0"/>
              <a:t>Valenta</a:t>
            </a:r>
            <a:r>
              <a:rPr lang="en-US" sz="1600" dirty="0" smtClean="0"/>
              <a:t>, Roman </a:t>
            </a:r>
            <a:r>
              <a:rPr lang="en-US" sz="1600" dirty="0" err="1" smtClean="0"/>
              <a:t>Marsalek</a:t>
            </a:r>
            <a:r>
              <a:rPr lang="en-US" sz="1600" dirty="0" smtClean="0"/>
              <a:t>, Genevieve </a:t>
            </a:r>
            <a:r>
              <a:rPr lang="en-US" sz="1600" dirty="0" err="1" smtClean="0"/>
              <a:t>Baudoin</a:t>
            </a:r>
            <a:r>
              <a:rPr lang="en-US" sz="1600" dirty="0" smtClean="0"/>
              <a:t>, Martine Villegas, Martha Suarez, and Fabien Robert. Survey on spectrum utilization in </a:t>
            </a:r>
            <a:r>
              <a:rPr lang="en-US" sz="1600" dirty="0" err="1" smtClean="0"/>
              <a:t>europe</a:t>
            </a:r>
            <a:r>
              <a:rPr lang="en-US" sz="1600" dirty="0" smtClean="0"/>
              <a:t>: Measurements, analyses and observations. In </a:t>
            </a:r>
            <a:r>
              <a:rPr lang="en-US" sz="1600" i="1" dirty="0" smtClean="0"/>
              <a:t>Cognitive Radio Oriented Wireless Networks &amp; Communications (CROWNCOM), 2010 Proceedings of the Fifth International Conference on</a:t>
            </a:r>
            <a:r>
              <a:rPr lang="en-US" sz="1600" dirty="0" smtClean="0"/>
              <a:t>, pages 1-5. IEEE, 2010.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err="1" smtClean="0"/>
              <a:t>Xiaoxiong</a:t>
            </a:r>
            <a:r>
              <a:rPr lang="en-US" sz="1600" dirty="0" smtClean="0"/>
              <a:t> </a:t>
            </a:r>
            <a:r>
              <a:rPr lang="en-US" sz="1600" dirty="0" err="1" smtClean="0"/>
              <a:t>Zhong</a:t>
            </a:r>
            <a:r>
              <a:rPr lang="en-US" sz="1600" dirty="0" smtClean="0"/>
              <a:t>, Yang Qin, and Li </a:t>
            </a:r>
            <a:r>
              <a:rPr lang="en-US" sz="1600" dirty="0" err="1" smtClean="0"/>
              <a:t>Li</a:t>
            </a:r>
            <a:r>
              <a:rPr lang="en-US" sz="1600" dirty="0" smtClean="0"/>
              <a:t>. Capacity analysis in multi-radio multi-channel cognitive radio networks: A small world perspective. </a:t>
            </a:r>
            <a:r>
              <a:rPr lang="en-US" sz="1600" i="1" dirty="0" smtClean="0"/>
              <a:t>Wireless Personal Communications</a:t>
            </a:r>
            <a:r>
              <a:rPr lang="en-US" sz="1600" dirty="0" smtClean="0"/>
              <a:t>, 79(3):2209-2225, 2014</a:t>
            </a:r>
            <a:r>
              <a:rPr lang="en-US" sz="1600" dirty="0" smtClean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/>
              <a:t>Peter </a:t>
            </a:r>
            <a:r>
              <a:rPr lang="en-US" sz="1600" dirty="0" smtClean="0"/>
              <a:t>Rysavy</a:t>
            </a:r>
            <a:r>
              <a:rPr lang="en-US" sz="1600" dirty="0"/>
              <a:t>. Spectrum crisis? Information Week </a:t>
            </a:r>
            <a:r>
              <a:rPr lang="en-US" sz="1600" dirty="0" smtClean="0"/>
              <a:t>Magazine, pages 23-30, 2009.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Ian F. </a:t>
            </a:r>
            <a:r>
              <a:rPr lang="en-US" sz="1600" dirty="0" err="1" smtClean="0"/>
              <a:t>Akyildiz</a:t>
            </a:r>
            <a:r>
              <a:rPr lang="en-US" sz="1600" dirty="0" smtClean="0"/>
              <a:t>, Won </a:t>
            </a:r>
            <a:r>
              <a:rPr lang="en-US" sz="1600" dirty="0" err="1" smtClean="0"/>
              <a:t>Yeol</a:t>
            </a:r>
            <a:r>
              <a:rPr lang="en-US" sz="1600" dirty="0" smtClean="0"/>
              <a:t> Lee, </a:t>
            </a:r>
            <a:r>
              <a:rPr lang="en-US" sz="1600" dirty="0" err="1" smtClean="0"/>
              <a:t>Mehmat</a:t>
            </a:r>
            <a:r>
              <a:rPr lang="en-US" sz="1600" dirty="0" smtClean="0"/>
              <a:t> C. </a:t>
            </a:r>
            <a:r>
              <a:rPr lang="en-US" sz="1600" dirty="0" err="1" smtClean="0"/>
              <a:t>Vuran</a:t>
            </a:r>
            <a:r>
              <a:rPr lang="en-US" sz="1600" dirty="0" smtClean="0"/>
              <a:t>, &amp; </a:t>
            </a:r>
            <a:r>
              <a:rPr lang="en-US" sz="1600" dirty="0" err="1" smtClean="0"/>
              <a:t>Shantidev</a:t>
            </a:r>
            <a:r>
              <a:rPr lang="en-US" sz="1600" dirty="0" smtClean="0"/>
              <a:t> </a:t>
            </a:r>
            <a:r>
              <a:rPr lang="en-US" sz="1600" dirty="0" err="1" smtClean="0"/>
              <a:t>Mohanty</a:t>
            </a:r>
            <a:r>
              <a:rPr lang="en-US" sz="1600" dirty="0" smtClean="0"/>
              <a:t>. </a:t>
            </a:r>
            <a:r>
              <a:rPr lang="en-US" sz="1600" dirty="0" err="1"/>
              <a:t>NeXt</a:t>
            </a:r>
            <a:r>
              <a:rPr lang="en-US" sz="1600" dirty="0"/>
              <a:t> generation/dynamic spectrum access/cognitive radio wireless networks: A survey. Computer networks, 50(13), </a:t>
            </a:r>
            <a:r>
              <a:rPr lang="en-US" sz="1600" dirty="0" smtClean="0"/>
              <a:t>2127-2159, 2006.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767282"/>
            <a:ext cx="5181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Scarcity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s://gigaom.com/wp-content/uploads/sites/1/2010/02/spectrumarmegedd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7" y="1524000"/>
            <a:ext cx="7363252" cy="43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0897" y="6107668"/>
            <a:ext cx="72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Peter </a:t>
            </a:r>
            <a:r>
              <a:rPr lang="en-US" dirty="0" smtClean="0"/>
              <a:t>Rysavy, Information </a:t>
            </a:r>
            <a:r>
              <a:rPr lang="en-US" dirty="0"/>
              <a:t>Week </a:t>
            </a:r>
            <a:r>
              <a:rPr lang="en-US" dirty="0" smtClean="0"/>
              <a:t>Magazine, 2009. 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48"/>
            <a:ext cx="9144000" cy="1214651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trike="sngStrik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Summary Results with </a:t>
            </a:r>
            <a:r>
              <a:rPr lang="en-US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802.15.4 </a:t>
            </a:r>
            <a:r>
              <a:rPr lang="en-US" strike="sngStrik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1" y="647049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40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71225"/>
              </p:ext>
            </p:extLst>
          </p:nvPr>
        </p:nvGraphicFramePr>
        <p:xfrm>
          <a:off x="76200" y="1258527"/>
          <a:ext cx="8747760" cy="547237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43322"/>
                <a:gridCol w="543322"/>
                <a:gridCol w="620939"/>
                <a:gridCol w="730817"/>
                <a:gridCol w="609600"/>
                <a:gridCol w="609600"/>
                <a:gridCol w="685800"/>
                <a:gridCol w="601980"/>
                <a:gridCol w="609600"/>
                <a:gridCol w="685800"/>
                <a:gridCol w="609600"/>
                <a:gridCol w="609600"/>
                <a:gridCol w="685800"/>
                <a:gridCol w="601980"/>
              </a:tblGrid>
              <a:tr h="510933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range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</a:t>
                      </a:r>
                      <a:r>
                        <a:rPr lang="en-US" sz="10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nanonodes</a:t>
                      </a:r>
                      <a:endParaRPr lang="en-US" sz="10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improvement in performance using </a:t>
                      </a:r>
                      <a:r>
                        <a:rPr lang="en-US" sz="1400" baseline="0" dirty="0" smtClean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hierarchical AODV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400" baseline="0" dirty="0" smtClean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en-US" sz="1400" baseline="0" dirty="0" smtClean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based UDP 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MAC layer protocol 802.15.4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Throughput w.r.t.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 -end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delay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w.r.t.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consumption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w.r.t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per bit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w.r.t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AODV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Flooding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EECLP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AODV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Flooding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EECLP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AODV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Flooding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EECLP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AODV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Flooding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EECLP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0549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-220</a:t>
                      </a:r>
                      <a:endParaRPr 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-15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-92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-194</a:t>
                      </a:r>
                      <a:endParaRPr 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4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-74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3488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-220</a:t>
                      </a:r>
                      <a:endParaRPr 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-10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-99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7131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-158</a:t>
                      </a:r>
                      <a:endParaRPr 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-110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-17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-56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4109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8278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-23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-65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5442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-27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-105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-34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-43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1568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-54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1890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-19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-63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-22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-81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sz="1400" b="1" dirty="0">
                        <a:solidFill>
                          <a:srgbClr val="33993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2988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400" b="1" dirty="0">
                        <a:solidFill>
                          <a:srgbClr val="33993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1400" b="1" dirty="0">
                        <a:solidFill>
                          <a:srgbClr val="33993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3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Under-utilization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Licensed frequency spectrums are mostly under-utilized!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" y="2438400"/>
            <a:ext cx="9129712" cy="39074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3458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Valenta</a:t>
            </a:r>
            <a:r>
              <a:rPr lang="en-US" dirty="0" smtClean="0"/>
              <a:t> et al., CROWNCOM, 2009 [8]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Increase Spectrum Utilization?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9600" y="2133600"/>
            <a:ext cx="5384800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981200" y="3539816"/>
            <a:ext cx="533400" cy="700088"/>
          </a:xfrm>
          <a:prstGeom prst="rect">
            <a:avLst/>
          </a:prstGeom>
        </p:spPr>
      </p:pic>
      <p:pic>
        <p:nvPicPr>
          <p:cNvPr id="10" name="Picture 9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445528" y="3546144"/>
            <a:ext cx="533400" cy="700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1156 L 0.4375 -0.18918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0731E-6 L 0.496 0.187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E:\MS\ThesisJuly2017\MSThesisPresentation\cog_a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0" y="1219200"/>
            <a:ext cx="6297521" cy="494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3458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Akyildiz</a:t>
            </a:r>
            <a:r>
              <a:rPr lang="en-US" dirty="0" smtClean="0"/>
              <a:t> et al., Computer Networks, 2006 [11]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Users in A CRN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1750</Words>
  <Application>Microsoft Office PowerPoint</Application>
  <PresentationFormat>On-screen Show (4:3)</PresentationFormat>
  <Paragraphs>477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Overcoming Throughput Degradation in Multi-Radio Cognitive Radio Networks</vt:lpstr>
      <vt:lpstr>Outline</vt:lpstr>
      <vt:lpstr>Related work</vt:lpstr>
      <vt:lpstr>Spectrum Scarcity Problem</vt:lpstr>
      <vt:lpstr>Spectrum Under-utilization</vt:lpstr>
      <vt:lpstr>How to Increase Spectrum Utilization?</vt:lpstr>
      <vt:lpstr>Cognitive Radio Networks (CRNs)</vt:lpstr>
      <vt:lpstr>Different Types of Users in A CRN</vt:lpstr>
      <vt:lpstr>Opportunistic Switching by An SU</vt:lpstr>
      <vt:lpstr>Opportunistic Switching by An SU</vt:lpstr>
      <vt:lpstr>Opportunistic Switching by An SU</vt:lpstr>
      <vt:lpstr>PowerPoint Presentation</vt:lpstr>
      <vt:lpstr>Another Way of Increasing Spectrum Utilization: Multi-radio Networks</vt:lpstr>
      <vt:lpstr>Multi-radio Cognitive Radio Networks</vt:lpstr>
      <vt:lpstr>Related Research Work</vt:lpstr>
      <vt:lpstr>Related Research Work [contd.]</vt:lpstr>
      <vt:lpstr>Related Research Work [contd.]</vt:lpstr>
      <vt:lpstr>Related Research Work [contd.]</vt:lpstr>
      <vt:lpstr>Motivation Behind Our Work</vt:lpstr>
      <vt:lpstr>Our research problem</vt:lpstr>
      <vt:lpstr>Our Research Problem</vt:lpstr>
      <vt:lpstr>Our Proposed Methodology: Intra-user Collision Avoidance</vt:lpstr>
      <vt:lpstr>Steps in Our Proposed Methodology</vt:lpstr>
      <vt:lpstr>Radio And Channel Selections  in Our Proposed Methodology</vt:lpstr>
      <vt:lpstr>Variants of Our Proposed Methodology</vt:lpstr>
      <vt:lpstr>Experimentation</vt:lpstr>
      <vt:lpstr>Simulator Modifications</vt:lpstr>
      <vt:lpstr>Simulation Settings</vt:lpstr>
      <vt:lpstr>Evaluation</vt:lpstr>
      <vt:lpstr>Results</vt:lpstr>
      <vt:lpstr>Results [contd.]</vt:lpstr>
      <vt:lpstr>PowerPoint Presentation</vt:lpstr>
      <vt:lpstr>PowerPoint Presentation</vt:lpstr>
      <vt:lpstr>Summary of Simulation Results</vt:lpstr>
      <vt:lpstr>Conclusion</vt:lpstr>
      <vt:lpstr>References I</vt:lpstr>
      <vt:lpstr>References II</vt:lpstr>
      <vt:lpstr>PowerPoint Presentation</vt:lpstr>
      <vt:lpstr>Appendices</vt:lpstr>
      <vt:lpstr>Summary Results with 802.15.4 MAC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Tanvir Ahmed Khan</dc:creator>
  <cp:lastModifiedBy>Class Room</cp:lastModifiedBy>
  <cp:revision>510</cp:revision>
  <dcterms:created xsi:type="dcterms:W3CDTF">2016-07-23T11:19:34Z</dcterms:created>
  <dcterms:modified xsi:type="dcterms:W3CDTF">2017-07-15T04:49:38Z</dcterms:modified>
</cp:coreProperties>
</file>