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1" r:id="rId2"/>
    <p:sldId id="272" r:id="rId3"/>
    <p:sldId id="277" r:id="rId4"/>
    <p:sldId id="278" r:id="rId5"/>
    <p:sldId id="279" r:id="rId6"/>
    <p:sldId id="280" r:id="rId7"/>
    <p:sldId id="281" r:id="rId8"/>
    <p:sldId id="296" r:id="rId9"/>
    <p:sldId id="284" r:id="rId10"/>
    <p:sldId id="285" r:id="rId11"/>
    <p:sldId id="283" r:id="rId12"/>
    <p:sldId id="287" r:id="rId13"/>
    <p:sldId id="288" r:id="rId14"/>
    <p:sldId id="289" r:id="rId15"/>
    <p:sldId id="290" r:id="rId16"/>
    <p:sldId id="297" r:id="rId17"/>
    <p:sldId id="302" r:id="rId18"/>
    <p:sldId id="303" r:id="rId19"/>
    <p:sldId id="304" r:id="rId20"/>
    <p:sldId id="268" r:id="rId21"/>
    <p:sldId id="269" r:id="rId22"/>
    <p:sldId id="270" r:id="rId23"/>
    <p:sldId id="291" r:id="rId24"/>
    <p:sldId id="292" r:id="rId25"/>
    <p:sldId id="293" r:id="rId26"/>
    <p:sldId id="308" r:id="rId27"/>
    <p:sldId id="309" r:id="rId28"/>
    <p:sldId id="299" r:id="rId29"/>
    <p:sldId id="310" r:id="rId30"/>
    <p:sldId id="294" r:id="rId31"/>
    <p:sldId id="295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C605C-6EE4-4006-86B1-7423E4A42A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CE64F-D819-489B-BAEC-07FD176286AA}">
      <dgm:prSet phldrT="[Text]"/>
      <dgm:spPr/>
      <dgm:t>
        <a:bodyPr/>
        <a:lstStyle/>
        <a:p>
          <a:r>
            <a:rPr lang="en-US" dirty="0" smtClean="0"/>
            <a:t>CRN Applications</a:t>
          </a:r>
          <a:endParaRPr lang="en-US" dirty="0"/>
        </a:p>
      </dgm:t>
    </dgm:pt>
    <dgm:pt modelId="{9C8B5E2E-40E0-4841-B383-4E4975348CAC}" type="parTrans" cxnId="{E6B25780-D3ED-40F8-9B74-DC68FC79B053}">
      <dgm:prSet/>
      <dgm:spPr/>
      <dgm:t>
        <a:bodyPr/>
        <a:lstStyle/>
        <a:p>
          <a:endParaRPr lang="en-US"/>
        </a:p>
      </dgm:t>
    </dgm:pt>
    <dgm:pt modelId="{A9E38521-4FDC-4065-AD88-741E39BA6ACD}" type="sibTrans" cxnId="{E6B25780-D3ED-40F8-9B74-DC68FC79B053}">
      <dgm:prSet/>
      <dgm:spPr/>
      <dgm:t>
        <a:bodyPr/>
        <a:lstStyle/>
        <a:p>
          <a:endParaRPr lang="en-US"/>
        </a:p>
      </dgm:t>
    </dgm:pt>
    <dgm:pt modelId="{99ACB726-CEC4-46B6-96D8-7E08646B254D}">
      <dgm:prSet phldrT="[Text]"/>
      <dgm:spPr/>
      <dgm:t>
        <a:bodyPr/>
        <a:lstStyle/>
        <a:p>
          <a:r>
            <a:rPr lang="en-US" dirty="0" smtClean="0"/>
            <a:t>High-Speed Rural Internet</a:t>
          </a:r>
          <a:endParaRPr lang="en-US" dirty="0"/>
        </a:p>
      </dgm:t>
    </dgm:pt>
    <dgm:pt modelId="{0A3DC9CD-B8FF-4806-A756-2EAB23FC78F5}" type="parTrans" cxnId="{D0C9E044-F062-495F-9895-534008E0EB9F}">
      <dgm:prSet/>
      <dgm:spPr/>
      <dgm:t>
        <a:bodyPr/>
        <a:lstStyle/>
        <a:p>
          <a:endParaRPr lang="en-US"/>
        </a:p>
      </dgm:t>
    </dgm:pt>
    <dgm:pt modelId="{8D1E7AD8-7BF4-4844-91D2-0EDE872050B8}" type="sibTrans" cxnId="{D0C9E044-F062-495F-9895-534008E0EB9F}">
      <dgm:prSet/>
      <dgm:spPr/>
      <dgm:t>
        <a:bodyPr/>
        <a:lstStyle/>
        <a:p>
          <a:endParaRPr lang="en-US"/>
        </a:p>
      </dgm:t>
    </dgm:pt>
    <dgm:pt modelId="{B0E2C893-C694-4CB9-AAD4-F301A33A0D9F}">
      <dgm:prSet phldrT="[Text]"/>
      <dgm:spPr/>
      <dgm:t>
        <a:bodyPr/>
        <a:lstStyle/>
        <a:p>
          <a:r>
            <a:rPr lang="en-US" dirty="0" smtClean="0"/>
            <a:t>Military Networks</a:t>
          </a:r>
          <a:endParaRPr lang="en-US" dirty="0"/>
        </a:p>
      </dgm:t>
    </dgm:pt>
    <dgm:pt modelId="{EC6A4DBA-70C7-44CD-B4BE-9E0062960D1D}" type="parTrans" cxnId="{A3430334-65B7-400D-9275-F52D77C3E344}">
      <dgm:prSet/>
      <dgm:spPr/>
      <dgm:t>
        <a:bodyPr/>
        <a:lstStyle/>
        <a:p>
          <a:endParaRPr lang="en-US"/>
        </a:p>
      </dgm:t>
    </dgm:pt>
    <dgm:pt modelId="{1ABBC383-770A-4CE4-AB1D-E4EB6D07C90F}" type="sibTrans" cxnId="{A3430334-65B7-400D-9275-F52D77C3E344}">
      <dgm:prSet/>
      <dgm:spPr/>
      <dgm:t>
        <a:bodyPr/>
        <a:lstStyle/>
        <a:p>
          <a:endParaRPr lang="en-US"/>
        </a:p>
      </dgm:t>
    </dgm:pt>
    <dgm:pt modelId="{1B60FA66-C723-4A5E-838D-D864305013A1}">
      <dgm:prSet phldrT="[Text]"/>
      <dgm:spPr/>
      <dgm:t>
        <a:bodyPr/>
        <a:lstStyle/>
        <a:p>
          <a:r>
            <a:rPr lang="en-US" dirty="0" smtClean="0"/>
            <a:t>Emergency Networks</a:t>
          </a:r>
          <a:endParaRPr lang="en-US" dirty="0"/>
        </a:p>
      </dgm:t>
    </dgm:pt>
    <dgm:pt modelId="{CE2A035D-4416-4A28-9909-4FB4243AF238}" type="parTrans" cxnId="{754B3736-BCB5-41AD-A7A4-97CD822F13E4}">
      <dgm:prSet/>
      <dgm:spPr/>
      <dgm:t>
        <a:bodyPr/>
        <a:lstStyle/>
        <a:p>
          <a:endParaRPr lang="en-US"/>
        </a:p>
      </dgm:t>
    </dgm:pt>
    <dgm:pt modelId="{3FB9F396-8817-4895-BC35-3FFFA3E01B01}" type="sibTrans" cxnId="{754B3736-BCB5-41AD-A7A4-97CD822F13E4}">
      <dgm:prSet/>
      <dgm:spPr/>
      <dgm:t>
        <a:bodyPr/>
        <a:lstStyle/>
        <a:p>
          <a:endParaRPr lang="en-US"/>
        </a:p>
      </dgm:t>
    </dgm:pt>
    <dgm:pt modelId="{EEAE959C-8B41-42F0-9C34-86DA2D2322C3}">
      <dgm:prSet phldrT="[Text]"/>
      <dgm:spPr/>
      <dgm:t>
        <a:bodyPr/>
        <a:lstStyle/>
        <a:p>
          <a:r>
            <a:rPr lang="en-US" dirty="0" smtClean="0"/>
            <a:t>Multimedia</a:t>
          </a:r>
          <a:endParaRPr lang="en-US" dirty="0"/>
        </a:p>
      </dgm:t>
    </dgm:pt>
    <dgm:pt modelId="{93C87172-1244-4780-A281-3605DB047D00}" type="parTrans" cxnId="{BE7C72DE-42E2-4C47-8ACB-447C8E07AA89}">
      <dgm:prSet/>
      <dgm:spPr/>
      <dgm:t>
        <a:bodyPr/>
        <a:lstStyle/>
        <a:p>
          <a:endParaRPr lang="en-US"/>
        </a:p>
      </dgm:t>
    </dgm:pt>
    <dgm:pt modelId="{9305EB60-9E48-4B47-8F9C-A4732A3BDE2E}" type="sibTrans" cxnId="{BE7C72DE-42E2-4C47-8ACB-447C8E07AA89}">
      <dgm:prSet/>
      <dgm:spPr/>
      <dgm:t>
        <a:bodyPr/>
        <a:lstStyle/>
        <a:p>
          <a:endParaRPr lang="en-US"/>
        </a:p>
      </dgm:t>
    </dgm:pt>
    <dgm:pt modelId="{87DE4747-4315-404F-B30D-B55E344B6F3E}">
      <dgm:prSet phldrT="[Text]"/>
      <dgm:spPr/>
      <dgm:t>
        <a:bodyPr/>
        <a:lstStyle/>
        <a:p>
          <a:endParaRPr lang="en-US" dirty="0"/>
        </a:p>
      </dgm:t>
    </dgm:pt>
    <dgm:pt modelId="{447317A3-3A71-4196-A81A-03565559C2D5}" type="parTrans" cxnId="{44A866A1-B624-4E71-9B64-6991B4FA1AB6}">
      <dgm:prSet/>
      <dgm:spPr/>
      <dgm:t>
        <a:bodyPr/>
        <a:lstStyle/>
        <a:p>
          <a:endParaRPr lang="en-US"/>
        </a:p>
      </dgm:t>
    </dgm:pt>
    <dgm:pt modelId="{43640BAD-610E-49EF-B765-C2B2D3C038E5}" type="sibTrans" cxnId="{44A866A1-B624-4E71-9B64-6991B4FA1AB6}">
      <dgm:prSet/>
      <dgm:spPr/>
      <dgm:t>
        <a:bodyPr/>
        <a:lstStyle/>
        <a:p>
          <a:endParaRPr lang="en-US"/>
        </a:p>
      </dgm:t>
    </dgm:pt>
    <dgm:pt modelId="{5A9EDD65-DD39-4E93-A885-12252E5DB0AB}">
      <dgm:prSet phldrT="[Text]"/>
      <dgm:spPr/>
      <dgm:t>
        <a:bodyPr/>
        <a:lstStyle/>
        <a:p>
          <a:endParaRPr lang="en-US" dirty="0"/>
        </a:p>
      </dgm:t>
    </dgm:pt>
    <dgm:pt modelId="{FC2F9543-60B1-4FA5-8810-09573A76B4FD}" type="parTrans" cxnId="{CE0D2520-E64D-4AD3-8C7D-839345038FC5}">
      <dgm:prSet/>
      <dgm:spPr/>
      <dgm:t>
        <a:bodyPr/>
        <a:lstStyle/>
        <a:p>
          <a:endParaRPr lang="en-US"/>
        </a:p>
      </dgm:t>
    </dgm:pt>
    <dgm:pt modelId="{22DF15FB-B743-4570-8C11-490F24B6B12A}" type="sibTrans" cxnId="{CE0D2520-E64D-4AD3-8C7D-839345038FC5}">
      <dgm:prSet/>
      <dgm:spPr/>
      <dgm:t>
        <a:bodyPr/>
        <a:lstStyle/>
        <a:p>
          <a:endParaRPr lang="en-US"/>
        </a:p>
      </dgm:t>
    </dgm:pt>
    <dgm:pt modelId="{8BC262D8-76E4-4907-B14A-660F9BF09A09}" type="pres">
      <dgm:prSet presAssocID="{B63C605C-6EE4-4006-86B1-7423E4A42A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450F5-4A4B-45F5-B81D-8B42E8C47EE8}" type="pres">
      <dgm:prSet presAssocID="{AA3CE64F-D819-489B-BAEC-07FD176286AA}" presName="centerShape" presStyleLbl="node0" presStyleIdx="0" presStyleCnt="1"/>
      <dgm:spPr/>
      <dgm:t>
        <a:bodyPr/>
        <a:lstStyle/>
        <a:p>
          <a:endParaRPr lang="en-US"/>
        </a:p>
      </dgm:t>
    </dgm:pt>
    <dgm:pt modelId="{8C40008D-58B9-46E1-A1EB-A58B4C11D4E0}" type="pres">
      <dgm:prSet presAssocID="{0A3DC9CD-B8FF-4806-A756-2EAB23FC78F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B1B8E19-ABB2-4D79-8B2B-B60A10E613B6}" type="pres">
      <dgm:prSet presAssocID="{99ACB726-CEC4-46B6-96D8-7E08646B25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1325E-2A60-46C3-B202-7FE6FC76E583}" type="pres">
      <dgm:prSet presAssocID="{EC6A4DBA-70C7-44CD-B4BE-9E0062960D1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3B5905D3-CF2D-4E97-9112-DA1EC00C5319}" type="pres">
      <dgm:prSet presAssocID="{B0E2C893-C694-4CB9-AAD4-F301A33A0D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D3A5-E457-4B40-9910-A21236FBC020}" type="pres">
      <dgm:prSet presAssocID="{CE2A035D-4416-4A28-9909-4FB4243AF238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8F9F1A1-6803-4F1B-8746-C55F9EB8AC61}" type="pres">
      <dgm:prSet presAssocID="{1B60FA66-C723-4A5E-838D-D864305013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FF46-DD33-4EF7-A118-B0B2CD258E8D}" type="pres">
      <dgm:prSet presAssocID="{93C87172-1244-4780-A281-3605DB047D0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B467A8B-A7C8-4530-96BD-E870AC4E5070}" type="pres">
      <dgm:prSet presAssocID="{EEAE959C-8B41-42F0-9C34-86DA2D232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235DCE-642B-4DE9-89F7-18141223784F}" type="presOf" srcId="{CE2A035D-4416-4A28-9909-4FB4243AF238}" destId="{7EAAD3A5-E457-4B40-9910-A21236FBC020}" srcOrd="0" destOrd="0" presId="urn:microsoft.com/office/officeart/2005/8/layout/radial4"/>
    <dgm:cxn modelId="{754B3736-BCB5-41AD-A7A4-97CD822F13E4}" srcId="{AA3CE64F-D819-489B-BAEC-07FD176286AA}" destId="{1B60FA66-C723-4A5E-838D-D864305013A1}" srcOrd="2" destOrd="0" parTransId="{CE2A035D-4416-4A28-9909-4FB4243AF238}" sibTransId="{3FB9F396-8817-4895-BC35-3FFFA3E01B01}"/>
    <dgm:cxn modelId="{5E6DCB2D-CE80-4EE8-9B46-12D82444E6E2}" type="presOf" srcId="{0A3DC9CD-B8FF-4806-A756-2EAB23FC78F5}" destId="{8C40008D-58B9-46E1-A1EB-A58B4C11D4E0}" srcOrd="0" destOrd="0" presId="urn:microsoft.com/office/officeart/2005/8/layout/radial4"/>
    <dgm:cxn modelId="{509C6A6A-AD81-4B76-9D4E-35FB9EF75693}" type="presOf" srcId="{B63C605C-6EE4-4006-86B1-7423E4A42AAB}" destId="{8BC262D8-76E4-4907-B14A-660F9BF09A09}" srcOrd="0" destOrd="0" presId="urn:microsoft.com/office/officeart/2005/8/layout/radial4"/>
    <dgm:cxn modelId="{E6B25780-D3ED-40F8-9B74-DC68FC79B053}" srcId="{B63C605C-6EE4-4006-86B1-7423E4A42AAB}" destId="{AA3CE64F-D819-489B-BAEC-07FD176286AA}" srcOrd="0" destOrd="0" parTransId="{9C8B5E2E-40E0-4841-B383-4E4975348CAC}" sibTransId="{A9E38521-4FDC-4065-AD88-741E39BA6ACD}"/>
    <dgm:cxn modelId="{44A866A1-B624-4E71-9B64-6991B4FA1AB6}" srcId="{B63C605C-6EE4-4006-86B1-7423E4A42AAB}" destId="{87DE4747-4315-404F-B30D-B55E344B6F3E}" srcOrd="2" destOrd="0" parTransId="{447317A3-3A71-4196-A81A-03565559C2D5}" sibTransId="{43640BAD-610E-49EF-B765-C2B2D3C038E5}"/>
    <dgm:cxn modelId="{4636C219-692D-4B1B-8E0F-2E213F3BD94D}" type="presOf" srcId="{EEAE959C-8B41-42F0-9C34-86DA2D2322C3}" destId="{FB467A8B-A7C8-4530-96BD-E870AC4E5070}" srcOrd="0" destOrd="0" presId="urn:microsoft.com/office/officeart/2005/8/layout/radial4"/>
    <dgm:cxn modelId="{174B6618-7084-49CD-9E1A-A39689428C0B}" type="presOf" srcId="{1B60FA66-C723-4A5E-838D-D864305013A1}" destId="{68F9F1A1-6803-4F1B-8746-C55F9EB8AC61}" srcOrd="0" destOrd="0" presId="urn:microsoft.com/office/officeart/2005/8/layout/radial4"/>
    <dgm:cxn modelId="{D0C9E044-F062-495F-9895-534008E0EB9F}" srcId="{AA3CE64F-D819-489B-BAEC-07FD176286AA}" destId="{99ACB726-CEC4-46B6-96D8-7E08646B254D}" srcOrd="0" destOrd="0" parTransId="{0A3DC9CD-B8FF-4806-A756-2EAB23FC78F5}" sibTransId="{8D1E7AD8-7BF4-4844-91D2-0EDE872050B8}"/>
    <dgm:cxn modelId="{65229995-0585-46FE-A835-4C6EAF14A77E}" type="presOf" srcId="{EC6A4DBA-70C7-44CD-B4BE-9E0062960D1D}" destId="{FA01325E-2A60-46C3-B202-7FE6FC76E583}" srcOrd="0" destOrd="0" presId="urn:microsoft.com/office/officeart/2005/8/layout/radial4"/>
    <dgm:cxn modelId="{36EF1103-8EFD-4D8B-9D56-D0A706A95B44}" type="presOf" srcId="{93C87172-1244-4780-A281-3605DB047D00}" destId="{95E9FF46-DD33-4EF7-A118-B0B2CD258E8D}" srcOrd="0" destOrd="0" presId="urn:microsoft.com/office/officeart/2005/8/layout/radial4"/>
    <dgm:cxn modelId="{CE0D2520-E64D-4AD3-8C7D-839345038FC5}" srcId="{B63C605C-6EE4-4006-86B1-7423E4A42AAB}" destId="{5A9EDD65-DD39-4E93-A885-12252E5DB0AB}" srcOrd="1" destOrd="0" parTransId="{FC2F9543-60B1-4FA5-8810-09573A76B4FD}" sibTransId="{22DF15FB-B743-4570-8C11-490F24B6B12A}"/>
    <dgm:cxn modelId="{C01B5D72-F243-4C7A-A2A4-D304CA50FF34}" type="presOf" srcId="{AA3CE64F-D819-489B-BAEC-07FD176286AA}" destId="{C5D450F5-4A4B-45F5-B81D-8B42E8C47EE8}" srcOrd="0" destOrd="0" presId="urn:microsoft.com/office/officeart/2005/8/layout/radial4"/>
    <dgm:cxn modelId="{5DC4997E-69CD-4F5B-8667-F74AF5499301}" type="presOf" srcId="{B0E2C893-C694-4CB9-AAD4-F301A33A0D9F}" destId="{3B5905D3-CF2D-4E97-9112-DA1EC00C5319}" srcOrd="0" destOrd="0" presId="urn:microsoft.com/office/officeart/2005/8/layout/radial4"/>
    <dgm:cxn modelId="{A3430334-65B7-400D-9275-F52D77C3E344}" srcId="{AA3CE64F-D819-489B-BAEC-07FD176286AA}" destId="{B0E2C893-C694-4CB9-AAD4-F301A33A0D9F}" srcOrd="1" destOrd="0" parTransId="{EC6A4DBA-70C7-44CD-B4BE-9E0062960D1D}" sibTransId="{1ABBC383-770A-4CE4-AB1D-E4EB6D07C90F}"/>
    <dgm:cxn modelId="{BE7C72DE-42E2-4C47-8ACB-447C8E07AA89}" srcId="{AA3CE64F-D819-489B-BAEC-07FD176286AA}" destId="{EEAE959C-8B41-42F0-9C34-86DA2D2322C3}" srcOrd="3" destOrd="0" parTransId="{93C87172-1244-4780-A281-3605DB047D00}" sibTransId="{9305EB60-9E48-4B47-8F9C-A4732A3BDE2E}"/>
    <dgm:cxn modelId="{D0737538-94ED-470C-9DA9-D82327BF3CC2}" type="presOf" srcId="{99ACB726-CEC4-46B6-96D8-7E08646B254D}" destId="{6B1B8E19-ABB2-4D79-8B2B-B60A10E613B6}" srcOrd="0" destOrd="0" presId="urn:microsoft.com/office/officeart/2005/8/layout/radial4"/>
    <dgm:cxn modelId="{49944CBB-D577-4B02-929C-8F86C6807B76}" type="presParOf" srcId="{8BC262D8-76E4-4907-B14A-660F9BF09A09}" destId="{C5D450F5-4A4B-45F5-B81D-8B42E8C47EE8}" srcOrd="0" destOrd="0" presId="urn:microsoft.com/office/officeart/2005/8/layout/radial4"/>
    <dgm:cxn modelId="{78064F9F-7EEE-4F61-BC20-DF3A892EC55C}" type="presParOf" srcId="{8BC262D8-76E4-4907-B14A-660F9BF09A09}" destId="{8C40008D-58B9-46E1-A1EB-A58B4C11D4E0}" srcOrd="1" destOrd="0" presId="urn:microsoft.com/office/officeart/2005/8/layout/radial4"/>
    <dgm:cxn modelId="{5B18FC7A-178A-46D2-903D-BCF729619A1D}" type="presParOf" srcId="{8BC262D8-76E4-4907-B14A-660F9BF09A09}" destId="{6B1B8E19-ABB2-4D79-8B2B-B60A10E613B6}" srcOrd="2" destOrd="0" presId="urn:microsoft.com/office/officeart/2005/8/layout/radial4"/>
    <dgm:cxn modelId="{33DFECF4-7412-424E-9587-61037C728295}" type="presParOf" srcId="{8BC262D8-76E4-4907-B14A-660F9BF09A09}" destId="{FA01325E-2A60-46C3-B202-7FE6FC76E583}" srcOrd="3" destOrd="0" presId="urn:microsoft.com/office/officeart/2005/8/layout/radial4"/>
    <dgm:cxn modelId="{DA58C8EF-951B-452F-8397-9BBFA2AFAFFC}" type="presParOf" srcId="{8BC262D8-76E4-4907-B14A-660F9BF09A09}" destId="{3B5905D3-CF2D-4E97-9112-DA1EC00C5319}" srcOrd="4" destOrd="0" presId="urn:microsoft.com/office/officeart/2005/8/layout/radial4"/>
    <dgm:cxn modelId="{352E39D5-0A8A-4367-B5E2-E8D91543FF52}" type="presParOf" srcId="{8BC262D8-76E4-4907-B14A-660F9BF09A09}" destId="{7EAAD3A5-E457-4B40-9910-A21236FBC020}" srcOrd="5" destOrd="0" presId="urn:microsoft.com/office/officeart/2005/8/layout/radial4"/>
    <dgm:cxn modelId="{FBB138AC-8A45-4533-992A-169889274E61}" type="presParOf" srcId="{8BC262D8-76E4-4907-B14A-660F9BF09A09}" destId="{68F9F1A1-6803-4F1B-8746-C55F9EB8AC61}" srcOrd="6" destOrd="0" presId="urn:microsoft.com/office/officeart/2005/8/layout/radial4"/>
    <dgm:cxn modelId="{1EA6D259-99C4-47E5-BB82-BAC37A0E7145}" type="presParOf" srcId="{8BC262D8-76E4-4907-B14A-660F9BF09A09}" destId="{95E9FF46-DD33-4EF7-A118-B0B2CD258E8D}" srcOrd="7" destOrd="0" presId="urn:microsoft.com/office/officeart/2005/8/layout/radial4"/>
    <dgm:cxn modelId="{EDC3E075-F875-4532-BA79-92250E42E91B}" type="presParOf" srcId="{8BC262D8-76E4-4907-B14A-660F9BF09A09}" destId="{FB467A8B-A7C8-4530-96BD-E870AC4E507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450F5-4A4B-45F5-B81D-8B42E8C47EE8}">
      <dsp:nvSpPr>
        <dsp:cNvPr id="0" name=""/>
        <dsp:cNvSpPr/>
      </dsp:nvSpPr>
      <dsp:spPr>
        <a:xfrm>
          <a:off x="2453656" y="1405188"/>
          <a:ext cx="1341087" cy="1341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CRN Applications</a:t>
          </a:r>
          <a:endParaRPr lang="en-US" sz="1400" kern="1200" dirty="0"/>
        </a:p>
      </dsp:txBody>
      <dsp:txXfrm>
        <a:off x="2650054" y="1601586"/>
        <a:ext cx="948291" cy="948291"/>
      </dsp:txXfrm>
    </dsp:sp>
    <dsp:sp modelId="{8C40008D-58B9-46E1-A1EB-A58B4C11D4E0}">
      <dsp:nvSpPr>
        <dsp:cNvPr id="0" name=""/>
        <dsp:cNvSpPr/>
      </dsp:nvSpPr>
      <dsp:spPr>
        <a:xfrm rot="11700000">
          <a:off x="1438403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B8E19-ABB2-4D79-8B2B-B60A10E613B6}">
      <dsp:nvSpPr>
        <dsp:cNvPr id="0" name=""/>
        <dsp:cNvSpPr/>
      </dsp:nvSpPr>
      <dsp:spPr>
        <a:xfrm>
          <a:off x="818406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High-Speed Rural Internet</a:t>
          </a:r>
          <a:endParaRPr lang="en-US" sz="1900" kern="1200" dirty="0"/>
        </a:p>
      </dsp:txBody>
      <dsp:txXfrm>
        <a:off x="848258" y="1148823"/>
        <a:ext cx="1214328" cy="959522"/>
      </dsp:txXfrm>
    </dsp:sp>
    <dsp:sp modelId="{FA01325E-2A60-46C3-B202-7FE6FC76E583}">
      <dsp:nvSpPr>
        <dsp:cNvPr id="0" name=""/>
        <dsp:cNvSpPr/>
      </dsp:nvSpPr>
      <dsp:spPr>
        <a:xfrm rot="14700000">
          <a:off x="210567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905D3-CF2D-4E97-9112-DA1EC00C5319}">
      <dsp:nvSpPr>
        <dsp:cNvPr id="0" name=""/>
        <dsp:cNvSpPr/>
      </dsp:nvSpPr>
      <dsp:spPr>
        <a:xfrm>
          <a:off x="1757049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Military Networks</a:t>
          </a:r>
          <a:endParaRPr lang="en-US" sz="1900" kern="1200" dirty="0"/>
        </a:p>
      </dsp:txBody>
      <dsp:txXfrm>
        <a:off x="1786901" y="30192"/>
        <a:ext cx="1214328" cy="959522"/>
      </dsp:txXfrm>
    </dsp:sp>
    <dsp:sp modelId="{7EAAD3A5-E457-4B40-9910-A21236FBC020}">
      <dsp:nvSpPr>
        <dsp:cNvPr id="0" name=""/>
        <dsp:cNvSpPr/>
      </dsp:nvSpPr>
      <dsp:spPr>
        <a:xfrm rot="17700000">
          <a:off x="314376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F1A1-6803-4F1B-8746-C55F9EB8AC61}">
      <dsp:nvSpPr>
        <dsp:cNvPr id="0" name=""/>
        <dsp:cNvSpPr/>
      </dsp:nvSpPr>
      <dsp:spPr>
        <a:xfrm>
          <a:off x="3217317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Emergency Networks</a:t>
          </a:r>
          <a:endParaRPr lang="en-US" sz="1900" kern="1200" dirty="0"/>
        </a:p>
      </dsp:txBody>
      <dsp:txXfrm>
        <a:off x="3247169" y="30192"/>
        <a:ext cx="1214328" cy="959522"/>
      </dsp:txXfrm>
    </dsp:sp>
    <dsp:sp modelId="{95E9FF46-DD33-4EF7-A118-B0B2CD258E8D}">
      <dsp:nvSpPr>
        <dsp:cNvPr id="0" name=""/>
        <dsp:cNvSpPr/>
      </dsp:nvSpPr>
      <dsp:spPr>
        <a:xfrm rot="20700000">
          <a:off x="3811035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67A8B-A7C8-4530-96BD-E870AC4E5070}">
      <dsp:nvSpPr>
        <dsp:cNvPr id="0" name=""/>
        <dsp:cNvSpPr/>
      </dsp:nvSpPr>
      <dsp:spPr>
        <a:xfrm>
          <a:off x="4155960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Multimedia</a:t>
          </a:r>
          <a:endParaRPr lang="en-US" sz="1900" kern="1200" dirty="0"/>
        </a:p>
      </dsp:txBody>
      <dsp:txXfrm>
        <a:off x="4185812" y="1148823"/>
        <a:ext cx="1214328" cy="95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M.Sc. </a:t>
            </a:r>
            <a:r>
              <a:rPr lang="en-US" sz="2000" dirty="0" smtClean="0"/>
              <a:t>Thesis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Student ID: 1014052013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600" dirty="0" smtClean="0"/>
              <a:t>A. B. M. Alim Al Islam, </a:t>
            </a:r>
            <a:r>
              <a:rPr lang="es-ES" sz="2600" dirty="0" err="1" smtClean="0"/>
              <a:t>Associate</a:t>
            </a:r>
            <a:r>
              <a:rPr lang="es-ES" sz="2600" dirty="0" smtClean="0"/>
              <a:t> </a:t>
            </a:r>
            <a:r>
              <a:rPr lang="en-US" sz="2600" dirty="0" smtClean="0"/>
              <a:t>Professor</a:t>
            </a:r>
            <a:r>
              <a:rPr lang="es-ES" sz="2600" dirty="0" smtClean="0"/>
              <a:t>.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Dept. of CSE, BUET.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Enhances transmission reliability [6]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7510" r="15564"/>
          <a:stretch>
            <a:fillRect/>
          </a:stretch>
        </p:blipFill>
        <p:spPr>
          <a:xfrm>
            <a:off x="2743200" y="2429296"/>
            <a:ext cx="3657600" cy="40988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992" y="5017824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Enables heterogeneous wireless access [7]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4397" r="15564"/>
          <a:stretch>
            <a:fillRect/>
          </a:stretch>
        </p:blipFill>
        <p:spPr>
          <a:xfrm>
            <a:off x="2650692" y="2292816"/>
            <a:ext cx="3842616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9528" y="5782388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49" y="2667000"/>
            <a:ext cx="4730503" cy="38937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657600"/>
            <a:ext cx="3962400" cy="2133600"/>
          </a:xfrm>
          <a:prstGeom prst="straightConnector1">
            <a:avLst/>
          </a:prstGeom>
          <a:ln w="203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</a:p>
          <a:p>
            <a:pPr lvl="1"/>
            <a:r>
              <a:rPr lang="en-US" dirty="0" smtClean="0"/>
              <a:t>at the benefit of delay improvement [4]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0" y="2765036"/>
            <a:ext cx="4730501" cy="36976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895600" y="3429001"/>
            <a:ext cx="3962400" cy="19050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this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the channel assignment problem for the single receiver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</a:t>
            </a:r>
          </a:p>
          <a:p>
            <a:pPr lvl="1"/>
            <a:r>
              <a:rPr lang="en-US" dirty="0" smtClean="0"/>
              <a:t>While assigning channels among available radios only channels are ranked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However, does not provide any approach on how these radios will be used for data transmission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Shows that delay gets improved at the cost of throughput degradation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omnidirectional antenna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frequency spectrums are mostly under-utilized! [8]</a:t>
            </a:r>
            <a:endParaRPr lang="en-US" dirty="0"/>
          </a:p>
        </p:txBody>
      </p:sp>
      <p:pic>
        <p:nvPicPr>
          <p:cNvPr id="4" name="Picture 3" descr="SpectrumUnderuti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912"/>
            <a:ext cx="9144000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an approach to improve throughput</a:t>
            </a:r>
          </a:p>
          <a:p>
            <a:pPr lvl="1"/>
            <a:r>
              <a:rPr lang="en-US" dirty="0" smtClean="0"/>
              <a:t>Feedback-based multi-radio exploitation approach</a:t>
            </a:r>
          </a:p>
          <a:p>
            <a:endParaRPr lang="en-US" dirty="0"/>
          </a:p>
        </p:txBody>
      </p:sp>
      <p:pic>
        <p:nvPicPr>
          <p:cNvPr id="15" name="Picture 14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2" y="2895600"/>
            <a:ext cx="3657600" cy="27432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2286000" y="3352801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2603177"/>
            <a:ext cx="2215488" cy="14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entagon 18"/>
          <p:cNvSpPr/>
          <p:nvPr/>
        </p:nvSpPr>
        <p:spPr>
          <a:xfrm>
            <a:off x="533400" y="4155744"/>
            <a:ext cx="1828800" cy="9144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027" idx="1"/>
          </p:cNvCxnSpPr>
          <p:nvPr/>
        </p:nvCxnSpPr>
        <p:spPr>
          <a:xfrm rot="5400000" flipH="1" flipV="1">
            <a:off x="5736410" y="3395818"/>
            <a:ext cx="926172" cy="66419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531592" y="2521525"/>
            <a:ext cx="2155352" cy="148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Connector 22"/>
          <p:cNvCxnSpPr/>
          <p:nvPr/>
        </p:nvCxnSpPr>
        <p:spPr>
          <a:xfrm rot="5400000">
            <a:off x="2286000" y="4759656"/>
            <a:ext cx="9906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41541" y="5064456"/>
            <a:ext cx="2022851" cy="164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5927109" y="4631708"/>
            <a:ext cx="732431" cy="67215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466181" y="5063840"/>
            <a:ext cx="2220620" cy="15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Pentagon 32"/>
          <p:cNvSpPr/>
          <p:nvPr/>
        </p:nvSpPr>
        <p:spPr>
          <a:xfrm flipH="1">
            <a:off x="6456220" y="4094020"/>
            <a:ext cx="2590800" cy="96289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Feedback-based multi-radio exploitation approach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9" grpId="0" uiExpand="1" build="allAtOnce" animBg="1"/>
      <p:bldP spid="3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Outcomes 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 of our proposed approach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701645" y="2320645"/>
            <a:ext cx="3048000" cy="4405745"/>
            <a:chOff x="2770920" y="242455"/>
            <a:chExt cx="3048000" cy="6463145"/>
          </a:xfrm>
        </p:grpSpPr>
        <p:grpSp>
          <p:nvGrpSpPr>
            <p:cNvPr id="93" name="Group 3"/>
            <p:cNvGrpSpPr/>
            <p:nvPr/>
          </p:nvGrpSpPr>
          <p:grpSpPr>
            <a:xfrm>
              <a:off x="2770920" y="242455"/>
              <a:ext cx="3048000" cy="1828800"/>
              <a:chOff x="2770920" y="242455"/>
              <a:chExt cx="3048000" cy="1828800"/>
            </a:xfrm>
          </p:grpSpPr>
          <p:sp>
            <p:nvSpPr>
              <p:cNvPr id="117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8" name="Picture 11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9" name="Picture 118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0" name="Picture 11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1" name="Picture 12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2" name="Picture 12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3" name="Picture 12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4" name="Picture 1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5" name="Picture 1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6" name="Picture 12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4" name="Group 14"/>
            <p:cNvGrpSpPr/>
            <p:nvPr/>
          </p:nvGrpSpPr>
          <p:grpSpPr>
            <a:xfrm>
              <a:off x="2770920" y="2410690"/>
              <a:ext cx="3048000" cy="1828800"/>
              <a:chOff x="2770920" y="2410690"/>
              <a:chExt cx="3048000" cy="1828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0" name="Picture 10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1" name="Picture 11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2" name="Picture 11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3" name="Picture 11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4" name="Picture 11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5" name="Picture 11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6" name="Picture 11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5" name="Group 23"/>
            <p:cNvGrpSpPr/>
            <p:nvPr/>
          </p:nvGrpSpPr>
          <p:grpSpPr>
            <a:xfrm>
              <a:off x="2770920" y="4537365"/>
              <a:ext cx="3048000" cy="1828800"/>
              <a:chOff x="2770920" y="4537365"/>
              <a:chExt cx="3048000" cy="1828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770920" y="453736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0" name="Picture 9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12480" y="506385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1" name="Picture 10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46135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2" name="Picture 10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560416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3" name="Picture 10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4" name="Picture 10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0390" y="50707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5" name="Picture 10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6" name="Picture 10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56422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7" name="Picture 10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32030" y="52231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8" name="Picture 107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15360" y="4620490"/>
                <a:ext cx="762000" cy="571500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255820" y="195577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76600" y="412136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76600" y="63362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Topology3</a:t>
              </a:r>
              <a:endParaRPr lang="en-US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166250" y="3664525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 of 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3"/>
            <a:endCxn id="117" idx="1"/>
          </p:cNvCxnSpPr>
          <p:nvPr/>
        </p:nvCxnSpPr>
        <p:spPr>
          <a:xfrm flipV="1">
            <a:off x="2071250" y="2943966"/>
            <a:ext cx="630395" cy="14825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3"/>
            <a:endCxn id="109" idx="1"/>
          </p:cNvCxnSpPr>
          <p:nvPr/>
        </p:nvCxnSpPr>
        <p:spPr>
          <a:xfrm flipV="1">
            <a:off x="2071250" y="4421991"/>
            <a:ext cx="630395" cy="45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7" idx="3"/>
            <a:endCxn id="99" idx="1"/>
          </p:cNvCxnSpPr>
          <p:nvPr/>
        </p:nvCxnSpPr>
        <p:spPr>
          <a:xfrm>
            <a:off x="2071250" y="4426525"/>
            <a:ext cx="630395" cy="14451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791200"/>
            <a:ext cx="1600200" cy="915212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2167123"/>
            <a:ext cx="2604868" cy="187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010281"/>
            <a:ext cx="2667000" cy="19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27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Outcomes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Performance comparison of our proposed approach with that of other existing approaches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584443" y="3733800"/>
            <a:ext cx="3048000" cy="1828800"/>
            <a:chOff x="2445325" y="2286000"/>
            <a:chExt cx="3048000" cy="1828800"/>
          </a:xfrm>
        </p:grpSpPr>
        <p:sp>
          <p:nvSpPr>
            <p:cNvPr id="57" name="Rectangle 56"/>
            <p:cNvSpPr/>
            <p:nvPr/>
          </p:nvSpPr>
          <p:spPr>
            <a:xfrm>
              <a:off x="2445325" y="2286000"/>
              <a:ext cx="3048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57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7725" y="2438400"/>
              <a:ext cx="812800" cy="609600"/>
            </a:xfrm>
            <a:prstGeom prst="rect">
              <a:avLst/>
            </a:prstGeom>
          </p:spPr>
        </p:pic>
        <p:pic>
          <p:nvPicPr>
            <p:cNvPr id="59" name="Picture 58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925" y="2362200"/>
              <a:ext cx="762000" cy="571500"/>
            </a:xfrm>
            <a:prstGeom prst="rect">
              <a:avLst/>
            </a:prstGeom>
          </p:spPr>
        </p:pic>
        <p:pic>
          <p:nvPicPr>
            <p:cNvPr id="60" name="Picture 59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925" y="3352800"/>
              <a:ext cx="812800" cy="609600"/>
            </a:xfrm>
            <a:prstGeom prst="rect">
              <a:avLst/>
            </a:prstGeom>
          </p:spPr>
        </p:pic>
        <p:pic>
          <p:nvPicPr>
            <p:cNvPr id="61" name="Picture 60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925" y="2362200"/>
              <a:ext cx="812800" cy="609600"/>
            </a:xfrm>
            <a:prstGeom prst="rect">
              <a:avLst/>
            </a:prstGeom>
          </p:spPr>
        </p:pic>
        <p:pic>
          <p:nvPicPr>
            <p:cNvPr id="62" name="Picture 61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125" y="3467100"/>
              <a:ext cx="762000" cy="571500"/>
            </a:xfrm>
            <a:prstGeom prst="rect">
              <a:avLst/>
            </a:prstGeom>
          </p:spPr>
        </p:pic>
        <p:pic>
          <p:nvPicPr>
            <p:cNvPr id="63" name="Picture 62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925" y="2819400"/>
              <a:ext cx="762000" cy="571500"/>
            </a:xfrm>
            <a:prstGeom prst="rect">
              <a:avLst/>
            </a:prstGeom>
          </p:spPr>
        </p:pic>
        <p:pic>
          <p:nvPicPr>
            <p:cNvPr id="64" name="Picture 63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1525" y="3467100"/>
              <a:ext cx="762000" cy="571500"/>
            </a:xfrm>
            <a:prstGeom prst="rect">
              <a:avLst/>
            </a:prstGeom>
          </p:spPr>
        </p:pic>
        <p:pic>
          <p:nvPicPr>
            <p:cNvPr id="65" name="Picture 64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125" y="3390900"/>
              <a:ext cx="762000" cy="571500"/>
            </a:xfrm>
            <a:prstGeom prst="rect">
              <a:avLst/>
            </a:prstGeom>
          </p:spPr>
        </p:pic>
        <p:pic>
          <p:nvPicPr>
            <p:cNvPr id="66" name="Picture 65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725" y="2895600"/>
              <a:ext cx="812800" cy="609600"/>
            </a:xfrm>
            <a:prstGeom prst="rect">
              <a:avLst/>
            </a:prstGeom>
          </p:spPr>
        </p:pic>
      </p:grpSp>
      <p:sp>
        <p:nvSpPr>
          <p:cNvPr id="67" name="Rounded Rectangle 66"/>
          <p:cNvSpPr/>
          <p:nvPr/>
        </p:nvSpPr>
        <p:spPr>
          <a:xfrm>
            <a:off x="263803" y="31242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3803" y="48006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Ahmadi et al. [1] Khan et al. [4] Zhong et al. [9]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371281"/>
            <a:ext cx="2840041" cy="18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626055"/>
            <a:ext cx="2837828" cy="170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Arrow Connector 70"/>
          <p:cNvCxnSpPr>
            <a:stCxn id="67" idx="3"/>
            <a:endCxn id="57" idx="1"/>
          </p:cNvCxnSpPr>
          <p:nvPr/>
        </p:nvCxnSpPr>
        <p:spPr>
          <a:xfrm>
            <a:off x="2168803" y="3886200"/>
            <a:ext cx="415640" cy="762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  <a:endCxn id="57" idx="1"/>
          </p:cNvCxnSpPr>
          <p:nvPr/>
        </p:nvCxnSpPr>
        <p:spPr>
          <a:xfrm flipV="1">
            <a:off x="2168803" y="4648200"/>
            <a:ext cx="41564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7" grpId="0" build="allAtOnce" animBg="1"/>
      <p:bldP spid="68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assignment with </a:t>
            </a:r>
            <a:r>
              <a:rPr lang="en-US" dirty="0" smtClean="0">
                <a:solidFill>
                  <a:srgbClr val="FF0000"/>
                </a:solidFill>
              </a:rPr>
              <a:t>intra-user</a:t>
            </a:r>
            <a:r>
              <a:rPr lang="en-US" dirty="0" smtClean="0"/>
              <a:t>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/>
          <a:srcRect l="2381" t="11905" r="3439" b="17548"/>
          <a:stretch>
            <a:fillRect/>
          </a:stretch>
        </p:blipFill>
        <p:spPr>
          <a:xfrm>
            <a:off x="1248918" y="26670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access based on radio and channel statistics</a:t>
            </a:r>
          </a:p>
          <a:p>
            <a:pPr lvl="1"/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93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09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3124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4044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3467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4000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3467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3469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3469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4000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876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5624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995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986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6367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5027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5303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393950" y="5303838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5303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5638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6010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5000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6381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5041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5318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07300" y="5318126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3467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3467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analysis of the proposed approach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01645" y="2819091"/>
            <a:ext cx="3048000" cy="2895909"/>
            <a:chOff x="2701645" y="2320645"/>
            <a:chExt cx="3048000" cy="2895909"/>
          </a:xfrm>
        </p:grpSpPr>
        <p:grpSp>
          <p:nvGrpSpPr>
            <p:cNvPr id="5" name="Group 3"/>
            <p:cNvGrpSpPr/>
            <p:nvPr/>
          </p:nvGrpSpPr>
          <p:grpSpPr>
            <a:xfrm>
              <a:off x="2701645" y="2320645"/>
              <a:ext cx="3048000" cy="1246642"/>
              <a:chOff x="2770920" y="242455"/>
              <a:chExt cx="3048000" cy="1828800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Picture 2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1" name="Picture 3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2" name="Picture 3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3" name="Picture 3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4" name="Picture 3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5" name="Picture 3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6" name="Picture 3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7" name="Picture 3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8" name="Picture 3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6" name="Group 14"/>
            <p:cNvGrpSpPr/>
            <p:nvPr/>
          </p:nvGrpSpPr>
          <p:grpSpPr>
            <a:xfrm>
              <a:off x="2701645" y="3798670"/>
              <a:ext cx="3048000" cy="1246642"/>
              <a:chOff x="2770920" y="2410690"/>
              <a:chExt cx="3048000" cy="1828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2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3" name="Picture 2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4" name="Picture 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5" name="Picture 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6" name="Picture 2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7" name="Picture 2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8" name="Picture 2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86545" y="3488567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7325" y="4964791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66250" y="2881952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29" idx="1"/>
          </p:cNvCxnSpPr>
          <p:nvPr/>
        </p:nvCxnSpPr>
        <p:spPr>
          <a:xfrm>
            <a:off x="2071250" y="3421612"/>
            <a:ext cx="630395" cy="208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21" idx="1"/>
          </p:cNvCxnSpPr>
          <p:nvPr/>
        </p:nvCxnSpPr>
        <p:spPr>
          <a:xfrm>
            <a:off x="2071250" y="3421612"/>
            <a:ext cx="630395" cy="14988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" y="5500048"/>
            <a:ext cx="2209800" cy="1263864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152400" y="4366136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4, 9]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  <a:endCxn id="21" idx="1"/>
          </p:cNvCxnSpPr>
          <p:nvPr/>
        </p:nvCxnSpPr>
        <p:spPr>
          <a:xfrm>
            <a:off x="2057400" y="4905796"/>
            <a:ext cx="644245" cy="14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29" idx="1"/>
          </p:cNvCxnSpPr>
          <p:nvPr/>
        </p:nvCxnSpPr>
        <p:spPr>
          <a:xfrm flipV="1">
            <a:off x="2057400" y="3442412"/>
            <a:ext cx="644245" cy="14633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0616" y="4343400"/>
            <a:ext cx="2800064" cy="17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0487" y="2057400"/>
            <a:ext cx="1789113" cy="22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2712721"/>
            <a:ext cx="8381999" cy="33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1905000" y="3581400"/>
            <a:ext cx="6400800" cy="12192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3" y="2752673"/>
            <a:ext cx="8312727" cy="334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362200" y="3657600"/>
            <a:ext cx="6096000" cy="1447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</a:p>
          <a:p>
            <a:pPr lvl="1"/>
            <a:r>
              <a:rPr lang="en-US" dirty="0" smtClean="0"/>
              <a:t>delay </a:t>
            </a:r>
            <a:r>
              <a:rPr lang="en-US" dirty="0" smtClean="0"/>
              <a:t>is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1" y="3165764"/>
            <a:ext cx="8651219" cy="34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752600" y="5676900"/>
            <a:ext cx="6858000" cy="1143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</a:p>
          <a:p>
            <a:pPr lvl="1"/>
            <a:r>
              <a:rPr lang="en-US" dirty="0" smtClean="0"/>
              <a:t>Delay is almost constant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65" y="3151495"/>
            <a:ext cx="8631561" cy="345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676400" y="5562600"/>
            <a:ext cx="6858000" cy="2286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increase the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3" cstate="print"/>
          <a:srcRect l="34127" t="20370" r="32011" b="20370"/>
          <a:stretch>
            <a:fillRect/>
          </a:stretch>
        </p:blipFill>
        <p:spPr>
          <a:xfrm>
            <a:off x="1981200" y="40732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3" cstate="print"/>
          <a:srcRect l="34127" t="20370" r="32011" b="20370"/>
          <a:stretch>
            <a:fillRect/>
          </a:stretch>
        </p:blipFill>
        <p:spPr>
          <a:xfrm>
            <a:off x="1445528" y="40795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Throughput degradation in multi-radio cognitive radio networks is a well-known problem.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proposed </a:t>
            </a:r>
            <a:r>
              <a:rPr lang="en-US" dirty="0" smtClean="0"/>
              <a:t>a feedback-based multi-radio exploitation approach to solve the problem.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evaluated </a:t>
            </a:r>
            <a:r>
              <a:rPr lang="en-US" dirty="0" smtClean="0"/>
              <a:t>the performance of our proposed approach through experimentation.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compared </a:t>
            </a:r>
            <a:r>
              <a:rPr lang="en-US" dirty="0" smtClean="0"/>
              <a:t>the performance of our proposed approach with that of other contemporary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967335"/>
            <a:ext cx="518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Maryam</a:t>
            </a:r>
            <a:r>
              <a:rPr lang="en-US" sz="1800" dirty="0" smtClean="0"/>
              <a:t> </a:t>
            </a:r>
            <a:r>
              <a:rPr lang="en-US" sz="1800" dirty="0" err="1" smtClean="0"/>
              <a:t>Ahmadi</a:t>
            </a:r>
            <a:r>
              <a:rPr lang="en-US" sz="1800" dirty="0" smtClean="0"/>
              <a:t>, </a:t>
            </a:r>
            <a:r>
              <a:rPr lang="en-US" sz="1800" dirty="0" err="1" smtClean="0"/>
              <a:t>Yanyan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, and </a:t>
            </a:r>
            <a:r>
              <a:rPr lang="en-US" sz="1800" dirty="0" err="1" smtClean="0"/>
              <a:t>Jianping</a:t>
            </a:r>
            <a:r>
              <a:rPr lang="en-US" sz="1800" dirty="0" smtClean="0"/>
              <a:t> Pan. Distributed robust channel assignment for multi-radio cognitive radio networks. In </a:t>
            </a:r>
            <a:r>
              <a:rPr lang="en-US" sz="1800" i="1" dirty="0" smtClean="0"/>
              <a:t>Vehicular Technology Conference (VTC Fall), 2012 IEEE</a:t>
            </a:r>
            <a:r>
              <a:rPr lang="en-US" sz="18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Paramvir</a:t>
            </a:r>
            <a:r>
              <a:rPr lang="en-US" sz="1800" dirty="0" smtClean="0"/>
              <a:t> </a:t>
            </a:r>
            <a:r>
              <a:rPr lang="en-US" sz="1800" dirty="0" err="1" smtClean="0"/>
              <a:t>Bahl</a:t>
            </a:r>
            <a:r>
              <a:rPr lang="en-US" sz="1800" dirty="0" smtClean="0"/>
              <a:t>, </a:t>
            </a:r>
            <a:r>
              <a:rPr lang="en-US" sz="1800" dirty="0" err="1" smtClean="0"/>
              <a:t>Atul</a:t>
            </a:r>
            <a:r>
              <a:rPr lang="en-US" sz="1800" dirty="0" smtClean="0"/>
              <a:t> </a:t>
            </a:r>
            <a:r>
              <a:rPr lang="en-US" sz="1800" dirty="0" err="1" smtClean="0"/>
              <a:t>Adya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Alec </a:t>
            </a:r>
            <a:r>
              <a:rPr lang="en-US" sz="1800" dirty="0" err="1" smtClean="0"/>
              <a:t>Walman</a:t>
            </a:r>
            <a:r>
              <a:rPr lang="en-US" sz="1800" dirty="0" smtClean="0"/>
              <a:t>. Reconsidering wireless systems with multiple radios. </a:t>
            </a:r>
            <a:r>
              <a:rPr lang="en-US" sz="1800" i="1" dirty="0" smtClean="0"/>
              <a:t>ACM SIGCOMM Computer Communication Review</a:t>
            </a:r>
            <a:r>
              <a:rPr lang="en-US" sz="18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Richard </a:t>
            </a:r>
            <a:r>
              <a:rPr lang="en-US" sz="1800" dirty="0" err="1" smtClean="0"/>
              <a:t>Draves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Brian </a:t>
            </a:r>
            <a:r>
              <a:rPr lang="en-US" sz="1800" dirty="0" err="1" smtClean="0"/>
              <a:t>Zill</a:t>
            </a:r>
            <a:r>
              <a:rPr lang="en-US" sz="1800" dirty="0" smtClean="0"/>
              <a:t>. Routing in multi-radio, multi-hop wireless mesh networks. In </a:t>
            </a:r>
            <a:r>
              <a:rPr lang="en-US" sz="1800" i="1" dirty="0" smtClean="0"/>
              <a:t>Proceedings of the 10th annual international conference on Mobile computing and networking</a:t>
            </a:r>
            <a:r>
              <a:rPr lang="en-US" sz="18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Tanvir Ahmed Khan, </a:t>
            </a:r>
            <a:r>
              <a:rPr lang="en-US" sz="1800" dirty="0" err="1" smtClean="0"/>
              <a:t>Chowdhury</a:t>
            </a:r>
            <a:r>
              <a:rPr lang="en-US" sz="1800" dirty="0" smtClean="0"/>
              <a:t> </a:t>
            </a:r>
            <a:r>
              <a:rPr lang="en-US" sz="1800" dirty="0" err="1" smtClean="0"/>
              <a:t>Sayeed</a:t>
            </a:r>
            <a:r>
              <a:rPr lang="en-US" sz="1800" dirty="0" smtClean="0"/>
              <a:t> </a:t>
            </a:r>
            <a:r>
              <a:rPr lang="en-US" sz="1800" dirty="0" err="1" smtClean="0"/>
              <a:t>Hyder</a:t>
            </a:r>
            <a:r>
              <a:rPr lang="en-US" sz="1800" dirty="0" smtClean="0"/>
              <a:t>, and ABM Islam. Towards exploiting a synergy between cognitive and multi-radio networking. In </a:t>
            </a:r>
            <a:r>
              <a:rPr lang="en-US" sz="1800" i="1" dirty="0" smtClean="0"/>
              <a:t>Wireless and Mobile Computing, Networking and Communications  (</a:t>
            </a:r>
            <a:r>
              <a:rPr lang="en-US" sz="1800" i="1" dirty="0" err="1" smtClean="0"/>
              <a:t>WiMob</a:t>
            </a:r>
            <a:r>
              <a:rPr lang="en-US" sz="1800" i="1" dirty="0" smtClean="0"/>
              <a:t>), 2015 IEEE 11th International Conference on</a:t>
            </a:r>
            <a:r>
              <a:rPr lang="en-US" sz="18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Guyue</a:t>
            </a:r>
            <a:r>
              <a:rPr lang="en-US" sz="1800" dirty="0" smtClean="0"/>
              <a:t> Li, </a:t>
            </a:r>
            <a:r>
              <a:rPr lang="en-US" sz="1800" dirty="0" err="1" smtClean="0"/>
              <a:t>Zhaoquan</a:t>
            </a:r>
            <a:r>
              <a:rPr lang="en-US" sz="1800" dirty="0" smtClean="0"/>
              <a:t> </a:t>
            </a:r>
            <a:r>
              <a:rPr lang="en-US" sz="1800" dirty="0" err="1" smtClean="0"/>
              <a:t>Gu</a:t>
            </a:r>
            <a:r>
              <a:rPr lang="en-US" sz="1800" dirty="0" smtClean="0"/>
              <a:t>, Xiao Lin, </a:t>
            </a:r>
            <a:r>
              <a:rPr lang="en-US" sz="1800" dirty="0" err="1" smtClean="0"/>
              <a:t>Haosen</a:t>
            </a:r>
            <a:r>
              <a:rPr lang="en-US" sz="1800" dirty="0" smtClean="0"/>
              <a:t> </a:t>
            </a:r>
            <a:r>
              <a:rPr lang="en-US" sz="1800" dirty="0" err="1" smtClean="0"/>
              <a:t>Pu</a:t>
            </a:r>
            <a:r>
              <a:rPr lang="en-US" sz="1800" dirty="0" smtClean="0"/>
              <a:t>, and </a:t>
            </a:r>
            <a:r>
              <a:rPr lang="en-US" sz="1800" dirty="0" err="1" smtClean="0"/>
              <a:t>Qiang-sheng</a:t>
            </a:r>
            <a:r>
              <a:rPr lang="en-US" sz="1800" dirty="0" smtClean="0"/>
              <a:t> </a:t>
            </a:r>
            <a:r>
              <a:rPr lang="en-US" sz="1800" dirty="0" err="1" smtClean="0"/>
              <a:t>Hua</a:t>
            </a:r>
            <a:r>
              <a:rPr lang="en-US" sz="1800" dirty="0" smtClean="0"/>
              <a:t>. Deterministic distributed rendezvous algorithms for multi-radio cognitive radio networks. In </a:t>
            </a:r>
            <a:r>
              <a:rPr lang="en-US" sz="1800" i="1" dirty="0" smtClean="0"/>
              <a:t>Proceedings of the 17th ACM international conference on Modeling, analysis and simulation of wireless and mobile systems</a:t>
            </a:r>
            <a:r>
              <a:rPr lang="en-US" sz="1800" dirty="0" smtClean="0"/>
              <a:t>, pages 313-320. ACM,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v-SE" sz="1800" dirty="0" smtClean="0"/>
              <a:t>Allen Miu, Hari Balakrishnan, and Can Emre Koksal. </a:t>
            </a:r>
            <a:r>
              <a:rPr lang="en-US" sz="1800" dirty="0" smtClean="0"/>
              <a:t>Improving loss resilience with multi-radio diversity in wireless networks. In </a:t>
            </a:r>
            <a:r>
              <a:rPr lang="en-US" sz="1800" i="1" dirty="0" smtClean="0"/>
              <a:t>Proceedings of the 11th annual international conference on Mobile computing and networking</a:t>
            </a:r>
            <a:r>
              <a:rPr lang="en-US" sz="1800" dirty="0" smtClean="0"/>
              <a:t>, pages 16-30. ACM, 2005.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Wei Song and </a:t>
            </a:r>
            <a:r>
              <a:rPr lang="en-US" sz="1800" dirty="0" err="1" smtClean="0"/>
              <a:t>Weihua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. Performance analysis of probabilistic multipath transmission of video streaming traffic over multi-radio wireless devices. </a:t>
            </a:r>
            <a:r>
              <a:rPr lang="en-US" sz="1800" i="1" dirty="0" smtClean="0"/>
              <a:t>Wireless Communications, IEEE Transactions on</a:t>
            </a:r>
            <a:r>
              <a:rPr lang="en-US" sz="18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Vaclav </a:t>
            </a:r>
            <a:r>
              <a:rPr lang="en-US" sz="1800" dirty="0" err="1" smtClean="0"/>
              <a:t>Valenta</a:t>
            </a:r>
            <a:r>
              <a:rPr lang="en-US" sz="1800" dirty="0" smtClean="0"/>
              <a:t>, Roman </a:t>
            </a:r>
            <a:r>
              <a:rPr lang="en-US" sz="1800" dirty="0" err="1" smtClean="0"/>
              <a:t>Marsalek</a:t>
            </a:r>
            <a:r>
              <a:rPr lang="en-US" sz="1800" dirty="0" smtClean="0"/>
              <a:t>, Genevieve </a:t>
            </a:r>
            <a:r>
              <a:rPr lang="en-US" sz="1800" dirty="0" err="1" smtClean="0"/>
              <a:t>Baudoin</a:t>
            </a:r>
            <a:r>
              <a:rPr lang="en-US" sz="1800" dirty="0" smtClean="0"/>
              <a:t>, Martine Villegas, Martha Suarez, and Fabien Robert. Survey on spectrum utilization in </a:t>
            </a:r>
            <a:r>
              <a:rPr lang="en-US" sz="1800" dirty="0" err="1" smtClean="0"/>
              <a:t>europe</a:t>
            </a:r>
            <a:r>
              <a:rPr lang="en-US" sz="1800" dirty="0" smtClean="0"/>
              <a:t>: Measurements, analyses and observations. In </a:t>
            </a:r>
            <a:r>
              <a:rPr lang="en-US" sz="1800" i="1" dirty="0" smtClean="0"/>
              <a:t>Cognitive Radio Oriented Wireless Networks &amp; Communications (CROWNCOM), 2010 Proceedings of the Fifth International Conference on</a:t>
            </a:r>
            <a:r>
              <a:rPr lang="en-US" sz="18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 smtClean="0"/>
              <a:t>Xiaoxiong</a:t>
            </a:r>
            <a:r>
              <a:rPr lang="en-US" sz="1800" dirty="0" smtClean="0"/>
              <a:t> </a:t>
            </a:r>
            <a:r>
              <a:rPr lang="en-US" sz="1800" dirty="0" err="1" smtClean="0"/>
              <a:t>Zhong</a:t>
            </a:r>
            <a:r>
              <a:rPr lang="en-US" sz="1800" dirty="0" smtClean="0"/>
              <a:t>, Yang Qin, and Li </a:t>
            </a:r>
            <a:r>
              <a:rPr lang="en-US" sz="1800" dirty="0" err="1" smtClean="0"/>
              <a:t>Li</a:t>
            </a:r>
            <a:r>
              <a:rPr lang="en-US" sz="1800" dirty="0" smtClean="0"/>
              <a:t>. Capacity analysis in multi-radio multi-channel cognitive radio networks: A small world perspective. </a:t>
            </a:r>
            <a:r>
              <a:rPr lang="en-US" sz="1800" i="1" dirty="0" smtClean="0"/>
              <a:t>Wireless Personal Communications</a:t>
            </a:r>
            <a:r>
              <a:rPr lang="en-US" sz="1800" dirty="0" smtClean="0"/>
              <a:t>, 79(3):2209-2225,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Applications of Cognitive Radio Networks</a:t>
            </a:r>
            <a:endParaRPr lang="en-US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3120784"/>
          <a:ext cx="6248400" cy="274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6600" y="19050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16" y="52890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074" y="52794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84" y="26590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8192" y="2182504"/>
            <a:ext cx="307544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network capacity [2, 3]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5953" r="14008"/>
          <a:stretch>
            <a:fillRect/>
          </a:stretch>
        </p:blipFill>
        <p:spPr>
          <a:xfrm>
            <a:off x="2590800" y="2388352"/>
            <a:ext cx="3962400" cy="3916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992" y="4881344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1165</Words>
  <Application>Microsoft Office PowerPoint</Application>
  <PresentationFormat>On-screen Show (4:3)</PresentationFormat>
  <Paragraphs>198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Overcoming Throughput Degradation in Multi-Radio Cognitive Radio Networks</vt:lpstr>
      <vt:lpstr>Background of Our Study</vt:lpstr>
      <vt:lpstr>Background of Our Study</vt:lpstr>
      <vt:lpstr>Cognitive Radio Networks (CRNs)</vt:lpstr>
      <vt:lpstr>Cognitive Radio Networks (CRNs)</vt:lpstr>
      <vt:lpstr>Cognitive Radio Networks (CRNs)</vt:lpstr>
      <vt:lpstr>Cognitive Radio Networks (CRNs)</vt:lpstr>
      <vt:lpstr>Applications of Cognitive Radio Networks</vt:lpstr>
      <vt:lpstr>Multi-radio Networks</vt:lpstr>
      <vt:lpstr>Multi-radio Networks</vt:lpstr>
      <vt:lpstr>Multi-radio Networks</vt:lpstr>
      <vt:lpstr>Multi-radio Cognitive Radio Networks</vt:lpstr>
      <vt:lpstr>Motivation Behind Our Work</vt:lpstr>
      <vt:lpstr>Motivation Behind Our Work</vt:lpstr>
      <vt:lpstr>Our Research Problem</vt:lpstr>
      <vt:lpstr>Related Research Work</vt:lpstr>
      <vt:lpstr>Related Research Work [contd.]</vt:lpstr>
      <vt:lpstr>Related Research Work [contd.]</vt:lpstr>
      <vt:lpstr>Related Research Work [contd.]</vt:lpstr>
      <vt:lpstr>Objectives &amp; Outcomes</vt:lpstr>
      <vt:lpstr>Objectives &amp; Outcomes  [contd.]</vt:lpstr>
      <vt:lpstr>Objectives &amp; Outcomes [contd.]</vt:lpstr>
      <vt:lpstr>Methodology of Our Study</vt:lpstr>
      <vt:lpstr>Methodology of Our Study [contd.]</vt:lpstr>
      <vt:lpstr>Methodology of Our Study [contd.]</vt:lpstr>
      <vt:lpstr>Results Obtained So Far</vt:lpstr>
      <vt:lpstr>Results Obtained So Far</vt:lpstr>
      <vt:lpstr>Results Obtained So Far [contd.]</vt:lpstr>
      <vt:lpstr>Results Obtained So Far [contd.]</vt:lpstr>
      <vt:lpstr>Conclusion</vt:lpstr>
      <vt:lpstr>PowerPoint Presentation</vt:lpstr>
      <vt:lpstr>References I</vt:lpstr>
      <vt:lpstr>References 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369</cp:revision>
  <dcterms:created xsi:type="dcterms:W3CDTF">2016-07-23T11:19:34Z</dcterms:created>
  <dcterms:modified xsi:type="dcterms:W3CDTF">2017-07-03T02:23:55Z</dcterms:modified>
</cp:coreProperties>
</file>