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1" r:id="rId2"/>
    <p:sldId id="316" r:id="rId3"/>
    <p:sldId id="317" r:id="rId4"/>
    <p:sldId id="318" r:id="rId5"/>
    <p:sldId id="272" r:id="rId6"/>
    <p:sldId id="277" r:id="rId7"/>
    <p:sldId id="278" r:id="rId8"/>
    <p:sldId id="319" r:id="rId9"/>
    <p:sldId id="279" r:id="rId10"/>
    <p:sldId id="280" r:id="rId11"/>
    <p:sldId id="281" r:id="rId12"/>
    <p:sldId id="296" r:id="rId13"/>
    <p:sldId id="320" r:id="rId14"/>
    <p:sldId id="287" r:id="rId15"/>
    <p:sldId id="297" r:id="rId16"/>
    <p:sldId id="302" r:id="rId17"/>
    <p:sldId id="303" r:id="rId18"/>
    <p:sldId id="304" r:id="rId19"/>
    <p:sldId id="327" r:id="rId20"/>
    <p:sldId id="329" r:id="rId21"/>
    <p:sldId id="323" r:id="rId22"/>
    <p:sldId id="291" r:id="rId23"/>
    <p:sldId id="292" r:id="rId24"/>
    <p:sldId id="330" r:id="rId25"/>
    <p:sldId id="333" r:id="rId26"/>
    <p:sldId id="331" r:id="rId27"/>
    <p:sldId id="334" r:id="rId28"/>
    <p:sldId id="335" r:id="rId29"/>
    <p:sldId id="332" r:id="rId30"/>
    <p:sldId id="308" r:id="rId31"/>
    <p:sldId id="311" r:id="rId32"/>
    <p:sldId id="313" r:id="rId33"/>
    <p:sldId id="314" r:id="rId34"/>
    <p:sldId id="309" r:id="rId35"/>
    <p:sldId id="294" r:id="rId36"/>
    <p:sldId id="305" r:id="rId37"/>
    <p:sldId id="306" r:id="rId38"/>
    <p:sldId id="295" r:id="rId39"/>
    <p:sldId id="324" r:id="rId40"/>
    <p:sldId id="33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0" autoAdjust="0"/>
  </p:normalViewPr>
  <p:slideViewPr>
    <p:cSldViewPr>
      <p:cViewPr varScale="1">
        <p:scale>
          <a:sx n="66" d="100"/>
          <a:sy n="66" d="100"/>
        </p:scale>
        <p:origin x="-6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C605C-6EE4-4006-86B1-7423E4A42A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CE64F-D819-489B-BAEC-07FD176286AA}">
      <dgm:prSet phldrT="[Text]" custT="1"/>
      <dgm:spPr/>
      <dgm:t>
        <a:bodyPr/>
        <a:lstStyle/>
        <a:p>
          <a:r>
            <a:rPr lang="en-US" sz="2400" b="1" dirty="0" smtClean="0"/>
            <a:t>CRNs</a:t>
          </a:r>
          <a:endParaRPr lang="en-US" sz="2400" b="1" dirty="0"/>
        </a:p>
      </dgm:t>
    </dgm:pt>
    <dgm:pt modelId="{9C8B5E2E-40E0-4841-B383-4E4975348CAC}" type="parTrans" cxnId="{E6B25780-D3ED-40F8-9B74-DC68FC79B053}">
      <dgm:prSet/>
      <dgm:spPr/>
      <dgm:t>
        <a:bodyPr/>
        <a:lstStyle/>
        <a:p>
          <a:endParaRPr lang="en-US"/>
        </a:p>
      </dgm:t>
    </dgm:pt>
    <dgm:pt modelId="{A9E38521-4FDC-4065-AD88-741E39BA6ACD}" type="sibTrans" cxnId="{E6B25780-D3ED-40F8-9B74-DC68FC79B053}">
      <dgm:prSet/>
      <dgm:spPr/>
      <dgm:t>
        <a:bodyPr/>
        <a:lstStyle/>
        <a:p>
          <a:endParaRPr lang="en-US"/>
        </a:p>
      </dgm:t>
    </dgm:pt>
    <dgm:pt modelId="{99ACB726-CEC4-46B6-96D8-7E08646B254D}">
      <dgm:prSet phldrT="[Text]"/>
      <dgm:spPr/>
      <dgm:t>
        <a:bodyPr/>
        <a:lstStyle/>
        <a:p>
          <a:r>
            <a:rPr lang="en-US" dirty="0" smtClean="0"/>
            <a:t>High-Speed Rural Internet</a:t>
          </a:r>
          <a:endParaRPr lang="en-US" dirty="0"/>
        </a:p>
      </dgm:t>
    </dgm:pt>
    <dgm:pt modelId="{0A3DC9CD-B8FF-4806-A756-2EAB23FC78F5}" type="parTrans" cxnId="{D0C9E044-F062-495F-9895-534008E0EB9F}">
      <dgm:prSet/>
      <dgm:spPr/>
      <dgm:t>
        <a:bodyPr/>
        <a:lstStyle/>
        <a:p>
          <a:endParaRPr lang="en-US"/>
        </a:p>
      </dgm:t>
    </dgm:pt>
    <dgm:pt modelId="{8D1E7AD8-7BF4-4844-91D2-0EDE872050B8}" type="sibTrans" cxnId="{D0C9E044-F062-495F-9895-534008E0EB9F}">
      <dgm:prSet/>
      <dgm:spPr/>
      <dgm:t>
        <a:bodyPr/>
        <a:lstStyle/>
        <a:p>
          <a:endParaRPr lang="en-US"/>
        </a:p>
      </dgm:t>
    </dgm:pt>
    <dgm:pt modelId="{B0E2C893-C694-4CB9-AAD4-F301A33A0D9F}">
      <dgm:prSet phldrT="[Text]"/>
      <dgm:spPr/>
      <dgm:t>
        <a:bodyPr/>
        <a:lstStyle/>
        <a:p>
          <a:r>
            <a:rPr lang="en-US" dirty="0" smtClean="0"/>
            <a:t>Military Networks</a:t>
          </a:r>
          <a:endParaRPr lang="en-US" dirty="0"/>
        </a:p>
      </dgm:t>
    </dgm:pt>
    <dgm:pt modelId="{EC6A4DBA-70C7-44CD-B4BE-9E0062960D1D}" type="parTrans" cxnId="{A3430334-65B7-400D-9275-F52D77C3E344}">
      <dgm:prSet/>
      <dgm:spPr/>
      <dgm:t>
        <a:bodyPr/>
        <a:lstStyle/>
        <a:p>
          <a:endParaRPr lang="en-US"/>
        </a:p>
      </dgm:t>
    </dgm:pt>
    <dgm:pt modelId="{1ABBC383-770A-4CE4-AB1D-E4EB6D07C90F}" type="sibTrans" cxnId="{A3430334-65B7-400D-9275-F52D77C3E344}">
      <dgm:prSet/>
      <dgm:spPr/>
      <dgm:t>
        <a:bodyPr/>
        <a:lstStyle/>
        <a:p>
          <a:endParaRPr lang="en-US"/>
        </a:p>
      </dgm:t>
    </dgm:pt>
    <dgm:pt modelId="{1B60FA66-C723-4A5E-838D-D864305013A1}">
      <dgm:prSet phldrT="[Text]"/>
      <dgm:spPr/>
      <dgm:t>
        <a:bodyPr/>
        <a:lstStyle/>
        <a:p>
          <a:r>
            <a:rPr lang="en-US" dirty="0" smtClean="0"/>
            <a:t>Emergency Networks</a:t>
          </a:r>
          <a:endParaRPr lang="en-US" dirty="0"/>
        </a:p>
      </dgm:t>
    </dgm:pt>
    <dgm:pt modelId="{CE2A035D-4416-4A28-9909-4FB4243AF238}" type="parTrans" cxnId="{754B3736-BCB5-41AD-A7A4-97CD822F13E4}">
      <dgm:prSet/>
      <dgm:spPr/>
      <dgm:t>
        <a:bodyPr/>
        <a:lstStyle/>
        <a:p>
          <a:endParaRPr lang="en-US"/>
        </a:p>
      </dgm:t>
    </dgm:pt>
    <dgm:pt modelId="{3FB9F396-8817-4895-BC35-3FFFA3E01B01}" type="sibTrans" cxnId="{754B3736-BCB5-41AD-A7A4-97CD822F13E4}">
      <dgm:prSet/>
      <dgm:spPr/>
      <dgm:t>
        <a:bodyPr/>
        <a:lstStyle/>
        <a:p>
          <a:endParaRPr lang="en-US"/>
        </a:p>
      </dgm:t>
    </dgm:pt>
    <dgm:pt modelId="{EEAE959C-8B41-42F0-9C34-86DA2D2322C3}">
      <dgm:prSet phldrT="[Text]"/>
      <dgm:spPr/>
      <dgm:t>
        <a:bodyPr/>
        <a:lstStyle/>
        <a:p>
          <a:r>
            <a:rPr lang="en-US" dirty="0" smtClean="0"/>
            <a:t>Multimedia</a:t>
          </a:r>
          <a:endParaRPr lang="en-US" dirty="0"/>
        </a:p>
      </dgm:t>
    </dgm:pt>
    <dgm:pt modelId="{93C87172-1244-4780-A281-3605DB047D00}" type="parTrans" cxnId="{BE7C72DE-42E2-4C47-8ACB-447C8E07AA89}">
      <dgm:prSet/>
      <dgm:spPr/>
      <dgm:t>
        <a:bodyPr/>
        <a:lstStyle/>
        <a:p>
          <a:endParaRPr lang="en-US"/>
        </a:p>
      </dgm:t>
    </dgm:pt>
    <dgm:pt modelId="{9305EB60-9E48-4B47-8F9C-A4732A3BDE2E}" type="sibTrans" cxnId="{BE7C72DE-42E2-4C47-8ACB-447C8E07AA89}">
      <dgm:prSet/>
      <dgm:spPr/>
      <dgm:t>
        <a:bodyPr/>
        <a:lstStyle/>
        <a:p>
          <a:endParaRPr lang="en-US"/>
        </a:p>
      </dgm:t>
    </dgm:pt>
    <dgm:pt modelId="{87DE4747-4315-404F-B30D-B55E344B6F3E}">
      <dgm:prSet phldrT="[Text]"/>
      <dgm:spPr/>
      <dgm:t>
        <a:bodyPr/>
        <a:lstStyle/>
        <a:p>
          <a:endParaRPr lang="en-US" dirty="0"/>
        </a:p>
      </dgm:t>
    </dgm:pt>
    <dgm:pt modelId="{447317A3-3A71-4196-A81A-03565559C2D5}" type="parTrans" cxnId="{44A866A1-B624-4E71-9B64-6991B4FA1AB6}">
      <dgm:prSet/>
      <dgm:spPr/>
      <dgm:t>
        <a:bodyPr/>
        <a:lstStyle/>
        <a:p>
          <a:endParaRPr lang="en-US"/>
        </a:p>
      </dgm:t>
    </dgm:pt>
    <dgm:pt modelId="{43640BAD-610E-49EF-B765-C2B2D3C038E5}" type="sibTrans" cxnId="{44A866A1-B624-4E71-9B64-6991B4FA1AB6}">
      <dgm:prSet/>
      <dgm:spPr/>
      <dgm:t>
        <a:bodyPr/>
        <a:lstStyle/>
        <a:p>
          <a:endParaRPr lang="en-US"/>
        </a:p>
      </dgm:t>
    </dgm:pt>
    <dgm:pt modelId="{5A9EDD65-DD39-4E93-A885-12252E5DB0AB}">
      <dgm:prSet phldrT="[Text]"/>
      <dgm:spPr/>
      <dgm:t>
        <a:bodyPr/>
        <a:lstStyle/>
        <a:p>
          <a:endParaRPr lang="en-US" dirty="0"/>
        </a:p>
      </dgm:t>
    </dgm:pt>
    <dgm:pt modelId="{FC2F9543-60B1-4FA5-8810-09573A76B4FD}" type="parTrans" cxnId="{CE0D2520-E64D-4AD3-8C7D-839345038FC5}">
      <dgm:prSet/>
      <dgm:spPr/>
      <dgm:t>
        <a:bodyPr/>
        <a:lstStyle/>
        <a:p>
          <a:endParaRPr lang="en-US"/>
        </a:p>
      </dgm:t>
    </dgm:pt>
    <dgm:pt modelId="{22DF15FB-B743-4570-8C11-490F24B6B12A}" type="sibTrans" cxnId="{CE0D2520-E64D-4AD3-8C7D-839345038FC5}">
      <dgm:prSet/>
      <dgm:spPr/>
      <dgm:t>
        <a:bodyPr/>
        <a:lstStyle/>
        <a:p>
          <a:endParaRPr lang="en-US"/>
        </a:p>
      </dgm:t>
    </dgm:pt>
    <dgm:pt modelId="{8BC262D8-76E4-4907-B14A-660F9BF09A09}" type="pres">
      <dgm:prSet presAssocID="{B63C605C-6EE4-4006-86B1-7423E4A42A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450F5-4A4B-45F5-B81D-8B42E8C47EE8}" type="pres">
      <dgm:prSet presAssocID="{AA3CE64F-D819-489B-BAEC-07FD176286AA}" presName="centerShape" presStyleLbl="node0" presStyleIdx="0" presStyleCnt="1"/>
      <dgm:spPr/>
      <dgm:t>
        <a:bodyPr/>
        <a:lstStyle/>
        <a:p>
          <a:endParaRPr lang="en-US"/>
        </a:p>
      </dgm:t>
    </dgm:pt>
    <dgm:pt modelId="{8C40008D-58B9-46E1-A1EB-A58B4C11D4E0}" type="pres">
      <dgm:prSet presAssocID="{0A3DC9CD-B8FF-4806-A756-2EAB23FC78F5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6B1B8E19-ABB2-4D79-8B2B-B60A10E613B6}" type="pres">
      <dgm:prSet presAssocID="{99ACB726-CEC4-46B6-96D8-7E08646B25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1325E-2A60-46C3-B202-7FE6FC76E583}" type="pres">
      <dgm:prSet presAssocID="{EC6A4DBA-70C7-44CD-B4BE-9E0062960D1D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3B5905D3-CF2D-4E97-9112-DA1EC00C5319}" type="pres">
      <dgm:prSet presAssocID="{B0E2C893-C694-4CB9-AAD4-F301A33A0D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D3A5-E457-4B40-9910-A21236FBC020}" type="pres">
      <dgm:prSet presAssocID="{CE2A035D-4416-4A28-9909-4FB4243AF238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68F9F1A1-6803-4F1B-8746-C55F9EB8AC61}" type="pres">
      <dgm:prSet presAssocID="{1B60FA66-C723-4A5E-838D-D864305013A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9FF46-DD33-4EF7-A118-B0B2CD258E8D}" type="pres">
      <dgm:prSet presAssocID="{93C87172-1244-4780-A281-3605DB047D00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FB467A8B-A7C8-4530-96BD-E870AC4E5070}" type="pres">
      <dgm:prSet presAssocID="{EEAE959C-8B41-42F0-9C34-86DA2D2322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C9E044-F062-495F-9895-534008E0EB9F}" srcId="{AA3CE64F-D819-489B-BAEC-07FD176286AA}" destId="{99ACB726-CEC4-46B6-96D8-7E08646B254D}" srcOrd="0" destOrd="0" parTransId="{0A3DC9CD-B8FF-4806-A756-2EAB23FC78F5}" sibTransId="{8D1E7AD8-7BF4-4844-91D2-0EDE872050B8}"/>
    <dgm:cxn modelId="{C01B5D72-F243-4C7A-A2A4-D304CA50FF34}" type="presOf" srcId="{AA3CE64F-D819-489B-BAEC-07FD176286AA}" destId="{C5D450F5-4A4B-45F5-B81D-8B42E8C47EE8}" srcOrd="0" destOrd="0" presId="urn:microsoft.com/office/officeart/2005/8/layout/radial4"/>
    <dgm:cxn modelId="{BE7C72DE-42E2-4C47-8ACB-447C8E07AA89}" srcId="{AA3CE64F-D819-489B-BAEC-07FD176286AA}" destId="{EEAE959C-8B41-42F0-9C34-86DA2D2322C3}" srcOrd="3" destOrd="0" parTransId="{93C87172-1244-4780-A281-3605DB047D00}" sibTransId="{9305EB60-9E48-4B47-8F9C-A4732A3BDE2E}"/>
    <dgm:cxn modelId="{47235DCE-642B-4DE9-89F7-18141223784F}" type="presOf" srcId="{CE2A035D-4416-4A28-9909-4FB4243AF238}" destId="{7EAAD3A5-E457-4B40-9910-A21236FBC020}" srcOrd="0" destOrd="0" presId="urn:microsoft.com/office/officeart/2005/8/layout/radial4"/>
    <dgm:cxn modelId="{CE0D2520-E64D-4AD3-8C7D-839345038FC5}" srcId="{B63C605C-6EE4-4006-86B1-7423E4A42AAB}" destId="{5A9EDD65-DD39-4E93-A885-12252E5DB0AB}" srcOrd="1" destOrd="0" parTransId="{FC2F9543-60B1-4FA5-8810-09573A76B4FD}" sibTransId="{22DF15FB-B743-4570-8C11-490F24B6B12A}"/>
    <dgm:cxn modelId="{754B3736-BCB5-41AD-A7A4-97CD822F13E4}" srcId="{AA3CE64F-D819-489B-BAEC-07FD176286AA}" destId="{1B60FA66-C723-4A5E-838D-D864305013A1}" srcOrd="2" destOrd="0" parTransId="{CE2A035D-4416-4A28-9909-4FB4243AF238}" sibTransId="{3FB9F396-8817-4895-BC35-3FFFA3E01B01}"/>
    <dgm:cxn modelId="{A3430334-65B7-400D-9275-F52D77C3E344}" srcId="{AA3CE64F-D819-489B-BAEC-07FD176286AA}" destId="{B0E2C893-C694-4CB9-AAD4-F301A33A0D9F}" srcOrd="1" destOrd="0" parTransId="{EC6A4DBA-70C7-44CD-B4BE-9E0062960D1D}" sibTransId="{1ABBC383-770A-4CE4-AB1D-E4EB6D07C90F}"/>
    <dgm:cxn modelId="{36EF1103-8EFD-4D8B-9D56-D0A706A95B44}" type="presOf" srcId="{93C87172-1244-4780-A281-3605DB047D00}" destId="{95E9FF46-DD33-4EF7-A118-B0B2CD258E8D}" srcOrd="0" destOrd="0" presId="urn:microsoft.com/office/officeart/2005/8/layout/radial4"/>
    <dgm:cxn modelId="{65229995-0585-46FE-A835-4C6EAF14A77E}" type="presOf" srcId="{EC6A4DBA-70C7-44CD-B4BE-9E0062960D1D}" destId="{FA01325E-2A60-46C3-B202-7FE6FC76E583}" srcOrd="0" destOrd="0" presId="urn:microsoft.com/office/officeart/2005/8/layout/radial4"/>
    <dgm:cxn modelId="{5DC4997E-69CD-4F5B-8667-F74AF5499301}" type="presOf" srcId="{B0E2C893-C694-4CB9-AAD4-F301A33A0D9F}" destId="{3B5905D3-CF2D-4E97-9112-DA1EC00C5319}" srcOrd="0" destOrd="0" presId="urn:microsoft.com/office/officeart/2005/8/layout/radial4"/>
    <dgm:cxn modelId="{509C6A6A-AD81-4B76-9D4E-35FB9EF75693}" type="presOf" srcId="{B63C605C-6EE4-4006-86B1-7423E4A42AAB}" destId="{8BC262D8-76E4-4907-B14A-660F9BF09A09}" srcOrd="0" destOrd="0" presId="urn:microsoft.com/office/officeart/2005/8/layout/radial4"/>
    <dgm:cxn modelId="{5E6DCB2D-CE80-4EE8-9B46-12D82444E6E2}" type="presOf" srcId="{0A3DC9CD-B8FF-4806-A756-2EAB23FC78F5}" destId="{8C40008D-58B9-46E1-A1EB-A58B4C11D4E0}" srcOrd="0" destOrd="0" presId="urn:microsoft.com/office/officeart/2005/8/layout/radial4"/>
    <dgm:cxn modelId="{E6B25780-D3ED-40F8-9B74-DC68FC79B053}" srcId="{B63C605C-6EE4-4006-86B1-7423E4A42AAB}" destId="{AA3CE64F-D819-489B-BAEC-07FD176286AA}" srcOrd="0" destOrd="0" parTransId="{9C8B5E2E-40E0-4841-B383-4E4975348CAC}" sibTransId="{A9E38521-4FDC-4065-AD88-741E39BA6ACD}"/>
    <dgm:cxn modelId="{174B6618-7084-49CD-9E1A-A39689428C0B}" type="presOf" srcId="{1B60FA66-C723-4A5E-838D-D864305013A1}" destId="{68F9F1A1-6803-4F1B-8746-C55F9EB8AC61}" srcOrd="0" destOrd="0" presId="urn:microsoft.com/office/officeart/2005/8/layout/radial4"/>
    <dgm:cxn modelId="{4636C219-692D-4B1B-8E0F-2E213F3BD94D}" type="presOf" srcId="{EEAE959C-8B41-42F0-9C34-86DA2D2322C3}" destId="{FB467A8B-A7C8-4530-96BD-E870AC4E5070}" srcOrd="0" destOrd="0" presId="urn:microsoft.com/office/officeart/2005/8/layout/radial4"/>
    <dgm:cxn modelId="{D0737538-94ED-470C-9DA9-D82327BF3CC2}" type="presOf" srcId="{99ACB726-CEC4-46B6-96D8-7E08646B254D}" destId="{6B1B8E19-ABB2-4D79-8B2B-B60A10E613B6}" srcOrd="0" destOrd="0" presId="urn:microsoft.com/office/officeart/2005/8/layout/radial4"/>
    <dgm:cxn modelId="{44A866A1-B624-4E71-9B64-6991B4FA1AB6}" srcId="{B63C605C-6EE4-4006-86B1-7423E4A42AAB}" destId="{87DE4747-4315-404F-B30D-B55E344B6F3E}" srcOrd="2" destOrd="0" parTransId="{447317A3-3A71-4196-A81A-03565559C2D5}" sibTransId="{43640BAD-610E-49EF-B765-C2B2D3C038E5}"/>
    <dgm:cxn modelId="{49944CBB-D577-4B02-929C-8F86C6807B76}" type="presParOf" srcId="{8BC262D8-76E4-4907-B14A-660F9BF09A09}" destId="{C5D450F5-4A4B-45F5-B81D-8B42E8C47EE8}" srcOrd="0" destOrd="0" presId="urn:microsoft.com/office/officeart/2005/8/layout/radial4"/>
    <dgm:cxn modelId="{78064F9F-7EEE-4F61-BC20-DF3A892EC55C}" type="presParOf" srcId="{8BC262D8-76E4-4907-B14A-660F9BF09A09}" destId="{8C40008D-58B9-46E1-A1EB-A58B4C11D4E0}" srcOrd="1" destOrd="0" presId="urn:microsoft.com/office/officeart/2005/8/layout/radial4"/>
    <dgm:cxn modelId="{5B18FC7A-178A-46D2-903D-BCF729619A1D}" type="presParOf" srcId="{8BC262D8-76E4-4907-B14A-660F9BF09A09}" destId="{6B1B8E19-ABB2-4D79-8B2B-B60A10E613B6}" srcOrd="2" destOrd="0" presId="urn:microsoft.com/office/officeart/2005/8/layout/radial4"/>
    <dgm:cxn modelId="{33DFECF4-7412-424E-9587-61037C728295}" type="presParOf" srcId="{8BC262D8-76E4-4907-B14A-660F9BF09A09}" destId="{FA01325E-2A60-46C3-B202-7FE6FC76E583}" srcOrd="3" destOrd="0" presId="urn:microsoft.com/office/officeart/2005/8/layout/radial4"/>
    <dgm:cxn modelId="{DA58C8EF-951B-452F-8397-9BBFA2AFAFFC}" type="presParOf" srcId="{8BC262D8-76E4-4907-B14A-660F9BF09A09}" destId="{3B5905D3-CF2D-4E97-9112-DA1EC00C5319}" srcOrd="4" destOrd="0" presId="urn:microsoft.com/office/officeart/2005/8/layout/radial4"/>
    <dgm:cxn modelId="{352E39D5-0A8A-4367-B5E2-E8D91543FF52}" type="presParOf" srcId="{8BC262D8-76E4-4907-B14A-660F9BF09A09}" destId="{7EAAD3A5-E457-4B40-9910-A21236FBC020}" srcOrd="5" destOrd="0" presId="urn:microsoft.com/office/officeart/2005/8/layout/radial4"/>
    <dgm:cxn modelId="{FBB138AC-8A45-4533-992A-169889274E61}" type="presParOf" srcId="{8BC262D8-76E4-4907-B14A-660F9BF09A09}" destId="{68F9F1A1-6803-4F1B-8746-C55F9EB8AC61}" srcOrd="6" destOrd="0" presId="urn:microsoft.com/office/officeart/2005/8/layout/radial4"/>
    <dgm:cxn modelId="{1EA6D259-99C4-47E5-BB82-BAC37A0E7145}" type="presParOf" srcId="{8BC262D8-76E4-4907-B14A-660F9BF09A09}" destId="{95E9FF46-DD33-4EF7-A118-B0B2CD258E8D}" srcOrd="7" destOrd="0" presId="urn:microsoft.com/office/officeart/2005/8/layout/radial4"/>
    <dgm:cxn modelId="{EDC3E075-F875-4532-BA79-92250E42E91B}" type="presParOf" srcId="{8BC262D8-76E4-4907-B14A-660F9BF09A09}" destId="{FB467A8B-A7C8-4530-96BD-E870AC4E507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5D450F5-4A4B-45F5-B81D-8B42E8C47EE8}">
      <dsp:nvSpPr>
        <dsp:cNvPr id="0" name=""/>
        <dsp:cNvSpPr/>
      </dsp:nvSpPr>
      <dsp:spPr>
        <a:xfrm>
          <a:off x="2453656" y="1405188"/>
          <a:ext cx="1341087" cy="13410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CRNs</a:t>
          </a:r>
          <a:endParaRPr lang="en-US" sz="2400" b="1" kern="1200" dirty="0"/>
        </a:p>
      </dsp:txBody>
      <dsp:txXfrm>
        <a:off x="2453656" y="1405188"/>
        <a:ext cx="1341087" cy="1341087"/>
      </dsp:txXfrm>
    </dsp:sp>
    <dsp:sp modelId="{8C40008D-58B9-46E1-A1EB-A58B4C11D4E0}">
      <dsp:nvSpPr>
        <dsp:cNvPr id="0" name=""/>
        <dsp:cNvSpPr/>
      </dsp:nvSpPr>
      <dsp:spPr>
        <a:xfrm rot="11700000">
          <a:off x="1438403" y="1566754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B8E19-ABB2-4D79-8B2B-B60A10E613B6}">
      <dsp:nvSpPr>
        <dsp:cNvPr id="0" name=""/>
        <dsp:cNvSpPr/>
      </dsp:nvSpPr>
      <dsp:spPr>
        <a:xfrm>
          <a:off x="818406" y="1118971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High-Speed Rural Internet</a:t>
          </a:r>
          <a:endParaRPr lang="en-US" sz="1900" kern="1200" dirty="0"/>
        </a:p>
      </dsp:txBody>
      <dsp:txXfrm>
        <a:off x="818406" y="1118971"/>
        <a:ext cx="1274032" cy="1019226"/>
      </dsp:txXfrm>
    </dsp:sp>
    <dsp:sp modelId="{FA01325E-2A60-46C3-B202-7FE6FC76E583}">
      <dsp:nvSpPr>
        <dsp:cNvPr id="0" name=""/>
        <dsp:cNvSpPr/>
      </dsp:nvSpPr>
      <dsp:spPr>
        <a:xfrm rot="14700000">
          <a:off x="2105674" y="771531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905D3-CF2D-4E97-9112-DA1EC00C5319}">
      <dsp:nvSpPr>
        <dsp:cNvPr id="0" name=""/>
        <dsp:cNvSpPr/>
      </dsp:nvSpPr>
      <dsp:spPr>
        <a:xfrm>
          <a:off x="1757049" y="340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Military Networks</a:t>
          </a:r>
          <a:endParaRPr lang="en-US" sz="1900" kern="1200" dirty="0"/>
        </a:p>
      </dsp:txBody>
      <dsp:txXfrm>
        <a:off x="1757049" y="340"/>
        <a:ext cx="1274032" cy="1019226"/>
      </dsp:txXfrm>
    </dsp:sp>
    <dsp:sp modelId="{7EAAD3A5-E457-4B40-9910-A21236FBC020}">
      <dsp:nvSpPr>
        <dsp:cNvPr id="0" name=""/>
        <dsp:cNvSpPr/>
      </dsp:nvSpPr>
      <dsp:spPr>
        <a:xfrm rot="17700000">
          <a:off x="3143764" y="771531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F1A1-6803-4F1B-8746-C55F9EB8AC61}">
      <dsp:nvSpPr>
        <dsp:cNvPr id="0" name=""/>
        <dsp:cNvSpPr/>
      </dsp:nvSpPr>
      <dsp:spPr>
        <a:xfrm>
          <a:off x="3217317" y="340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Emergency Networks</a:t>
          </a:r>
          <a:endParaRPr lang="en-US" sz="1900" kern="1200" dirty="0"/>
        </a:p>
      </dsp:txBody>
      <dsp:txXfrm>
        <a:off x="3217317" y="340"/>
        <a:ext cx="1274032" cy="1019226"/>
      </dsp:txXfrm>
    </dsp:sp>
    <dsp:sp modelId="{95E9FF46-DD33-4EF7-A118-B0B2CD258E8D}">
      <dsp:nvSpPr>
        <dsp:cNvPr id="0" name=""/>
        <dsp:cNvSpPr/>
      </dsp:nvSpPr>
      <dsp:spPr>
        <a:xfrm rot="20700000">
          <a:off x="3811035" y="1566754"/>
          <a:ext cx="998960" cy="38220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67A8B-A7C8-4530-96BD-E870AC4E5070}">
      <dsp:nvSpPr>
        <dsp:cNvPr id="0" name=""/>
        <dsp:cNvSpPr/>
      </dsp:nvSpPr>
      <dsp:spPr>
        <a:xfrm>
          <a:off x="4155960" y="1118971"/>
          <a:ext cx="1274032" cy="1019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Multimedia</a:t>
          </a:r>
          <a:endParaRPr lang="en-US" sz="1900" kern="1200" dirty="0"/>
        </a:p>
      </dsp:txBody>
      <dsp:txXfrm>
        <a:off x="4155960" y="1118971"/>
        <a:ext cx="1274032" cy="101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0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 I am Tanvir Ahmed</a:t>
            </a:r>
            <a:r>
              <a:rPr lang="en-US" baseline="0" dirty="0" smtClean="0"/>
              <a:t> Khan. Traditional Spectrum Management System is largely underutilized and CRNs improves this utilization. However, employing multiple radios on CRNs degrades the throughput. Today I will show you an approach to overcome this throughput degradation.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85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describe the approach in this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7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 look at the background of 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18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  <a:r>
              <a:rPr lang="en-US" baseline="0" dirty="0" smtClean="0"/>
              <a:t> 2014 the mobile spectrum demand has surpassed the capacity of wireless spectrum. So, there is a Spectrum scarcity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74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Moreover,</a:t>
            </a:r>
            <a:r>
              <a:rPr lang="en-US" baseline="0" dirty="0" smtClean="0"/>
              <a:t> traditionally spectrum are licensed in a fixed manner, resulting in spectrum under-utilization.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518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 us see how</a:t>
            </a:r>
            <a:r>
              <a:rPr lang="en-US" baseline="0" dirty="0" smtClean="0"/>
              <a:t> can we increase this spectrum 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40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exactly what CRNs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561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</a:t>
            </a:r>
            <a:r>
              <a:rPr lang="en-US" dirty="0" err="1" smtClean="0">
                <a:solidFill>
                  <a:srgbClr val="FF0000"/>
                </a:solidFill>
              </a:rPr>
              <a:t>omnidirectional</a:t>
            </a:r>
            <a:r>
              <a:rPr lang="en-US" dirty="0" smtClean="0">
                <a:solidFill>
                  <a:srgbClr val="FF0000"/>
                </a:solidFill>
              </a:rPr>
              <a:t> antenna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see</a:t>
            </a:r>
            <a:r>
              <a:rPr lang="en-US" baseline="0" dirty="0" smtClean="0"/>
              <a:t> the effect of varying lighting condition on our underneath physics, we conducted a lab experiment. In this experiment, we incorporated a varying light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9D8C-A47D-4924-A2F0-25896A1FD0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884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M.Sc. Thesis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Student ID: 1014052013</a:t>
            </a:r>
            <a:endParaRPr lang="en-US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000" dirty="0" smtClean="0"/>
              <a:t>A. B. M. Alim Al Islam, </a:t>
            </a:r>
            <a:r>
              <a:rPr lang="es-ES" sz="2000" dirty="0" err="1" smtClean="0"/>
              <a:t>Associate</a:t>
            </a:r>
            <a:r>
              <a:rPr lang="es-ES" sz="2000" dirty="0" smtClean="0"/>
              <a:t> </a:t>
            </a:r>
            <a:r>
              <a:rPr lang="en-US" sz="2000" dirty="0" smtClean="0"/>
              <a:t>Professor</a:t>
            </a:r>
            <a:r>
              <a:rPr lang="es-ES" sz="2000" dirty="0" smtClean="0"/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Dept. of CSE, BUET.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Applications of </a:t>
            </a:r>
            <a:r>
              <a:rPr lang="en-US" dirty="0" smtClean="0"/>
              <a:t>CRNs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447800" y="2696568"/>
          <a:ext cx="6248400" cy="274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76600" y="1480784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7416" y="4864837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39074" y="4855192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184" y="2234825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98192" y="1758288"/>
            <a:ext cx="307544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Increasing Spectrum Utilization: Multi-radio </a:t>
            </a:r>
            <a:r>
              <a:rPr lang="en-US" dirty="0"/>
              <a:t>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76200" y="1981200"/>
            <a:ext cx="3394364" cy="3162770"/>
            <a:chOff x="2590800" y="2388352"/>
            <a:chExt cx="3962400" cy="3916679"/>
          </a:xfrm>
        </p:grpSpPr>
        <p:pic>
          <p:nvPicPr>
            <p:cNvPr id="4" name="Picture 3" descr="one.png"/>
            <p:cNvPicPr>
              <a:picLocks noChangeAspect="1"/>
            </p:cNvPicPr>
            <p:nvPr/>
          </p:nvPicPr>
          <p:blipFill>
            <a:blip r:embed="rId2" cstate="print"/>
            <a:srcRect l="15953" r="14008"/>
            <a:stretch>
              <a:fillRect/>
            </a:stretch>
          </p:blipFill>
          <p:spPr>
            <a:xfrm>
              <a:off x="2590800" y="2388352"/>
              <a:ext cx="3962400" cy="39166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73992" y="488134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2020135"/>
            <a:ext cx="3022810" cy="3079527"/>
            <a:chOff x="2743200" y="2429296"/>
            <a:chExt cx="3657600" cy="4098851"/>
          </a:xfrm>
        </p:grpSpPr>
        <p:pic>
          <p:nvPicPr>
            <p:cNvPr id="7" name="Picture 6" descr="one.png"/>
            <p:cNvPicPr>
              <a:picLocks noChangeAspect="1"/>
            </p:cNvPicPr>
            <p:nvPr/>
          </p:nvPicPr>
          <p:blipFill>
            <a:blip r:embed="rId3" cstate="print"/>
            <a:srcRect l="17510" r="15564"/>
            <a:stretch>
              <a:fillRect/>
            </a:stretch>
          </p:blipFill>
          <p:spPr>
            <a:xfrm>
              <a:off x="2743200" y="2429296"/>
              <a:ext cx="3657600" cy="4098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73992" y="501782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12635" y="2008152"/>
            <a:ext cx="2887014" cy="3091510"/>
            <a:chOff x="2650692" y="2292816"/>
            <a:chExt cx="3842616" cy="4114800"/>
          </a:xfrm>
        </p:grpSpPr>
        <p:pic>
          <p:nvPicPr>
            <p:cNvPr id="10" name="Picture 9" descr="one.png"/>
            <p:cNvPicPr>
              <a:picLocks noChangeAspect="1"/>
            </p:cNvPicPr>
            <p:nvPr/>
          </p:nvPicPr>
          <p:blipFill>
            <a:blip r:embed="rId4" cstate="print"/>
            <a:srcRect l="14397" r="15564"/>
            <a:stretch>
              <a:fillRect/>
            </a:stretch>
          </p:blipFill>
          <p:spPr>
            <a:xfrm>
              <a:off x="2650692" y="2292816"/>
              <a:ext cx="3842616" cy="4114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69528" y="5782388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6395" y="5037364"/>
            <a:ext cx="2881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Improves network capacity [2,3]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1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Decreases the </a:t>
            </a:r>
            <a:r>
              <a:rPr lang="en-US" dirty="0" smtClean="0"/>
              <a:t>number </a:t>
            </a:r>
            <a:r>
              <a:rPr lang="en-US" dirty="0" smtClean="0"/>
              <a:t>of retransmission per packet 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</a:t>
            </a:r>
            <a:r>
              <a:rPr lang="en-US" dirty="0" smtClean="0"/>
              <a:t>nables </a:t>
            </a:r>
            <a:r>
              <a:rPr lang="en-US" dirty="0" smtClean="0"/>
              <a:t>heterogeneous wireless access 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10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 cstate="print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al., Vehicular Technology Conference (VTC) Fall, 2012 [1]</a:t>
            </a:r>
          </a:p>
          <a:p>
            <a:pPr lvl="1"/>
            <a:r>
              <a:rPr lang="en-US" dirty="0" smtClean="0"/>
              <a:t>Solves </a:t>
            </a:r>
            <a:r>
              <a:rPr lang="en-US" dirty="0" smtClean="0"/>
              <a:t>channel </a:t>
            </a:r>
            <a:r>
              <a:rPr lang="en-US" dirty="0" smtClean="0"/>
              <a:t>assignment problem </a:t>
            </a:r>
            <a:r>
              <a:rPr lang="en-US" dirty="0" smtClean="0"/>
              <a:t>for the </a:t>
            </a:r>
            <a:r>
              <a:rPr lang="en-US" dirty="0" smtClean="0"/>
              <a:t>single </a:t>
            </a:r>
            <a:r>
              <a:rPr lang="en-US" dirty="0" smtClean="0"/>
              <a:t>receiver-radio cases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</a:t>
            </a:r>
            <a:r>
              <a:rPr lang="en-US" dirty="0" smtClean="0">
                <a:solidFill>
                  <a:srgbClr val="FF0000"/>
                </a:solidFill>
              </a:rPr>
              <a:t>while varying </a:t>
            </a:r>
            <a:r>
              <a:rPr lang="en-US" dirty="0" smtClean="0">
                <a:solidFill>
                  <a:srgbClr val="FF0000"/>
                </a:solidFill>
              </a:rPr>
              <a:t>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al., Wireless Personal Communications (WPC), 2014 [9]</a:t>
            </a:r>
          </a:p>
          <a:p>
            <a:pPr lvl="1"/>
            <a:r>
              <a:rPr lang="en-US" dirty="0" smtClean="0"/>
              <a:t>Presents a channel assignment algorithm for multi-radio cognitive radio networks</a:t>
            </a:r>
          </a:p>
          <a:p>
            <a:pPr lvl="2"/>
            <a:r>
              <a:rPr lang="en-US" dirty="0" smtClean="0"/>
              <a:t>Assigns </a:t>
            </a:r>
            <a:r>
              <a:rPr lang="en-US" dirty="0" smtClean="0"/>
              <a:t>channels among available radios </a:t>
            </a:r>
            <a:r>
              <a:rPr lang="en-US" dirty="0" smtClean="0"/>
              <a:t>through ranking only the available channels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conditions of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</a:t>
            </a:r>
            <a:r>
              <a:rPr lang="en-US" dirty="0" smtClean="0">
                <a:solidFill>
                  <a:srgbClr val="FF0000"/>
                </a:solidFill>
              </a:rPr>
              <a:t>the number </a:t>
            </a:r>
            <a:r>
              <a:rPr lang="en-US" dirty="0" smtClean="0">
                <a:solidFill>
                  <a:srgbClr val="FF0000"/>
                </a:solidFill>
              </a:rPr>
              <a:t>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al., ACM </a:t>
            </a:r>
            <a:r>
              <a:rPr lang="en-US" dirty="0" err="1" smtClean="0"/>
              <a:t>MSWiM</a:t>
            </a:r>
            <a:r>
              <a:rPr lang="en-US" dirty="0" smtClean="0"/>
              <a:t>, 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</a:t>
            </a:r>
            <a:r>
              <a:rPr lang="en-US" dirty="0" smtClean="0"/>
              <a:t>the number </a:t>
            </a:r>
            <a:r>
              <a:rPr lang="en-US" dirty="0" smtClean="0"/>
              <a:t>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</a:t>
            </a:r>
            <a:r>
              <a:rPr lang="en-US" dirty="0" smtClean="0">
                <a:solidFill>
                  <a:srgbClr val="FF0000"/>
                </a:solidFill>
              </a:rPr>
              <a:t>not provide any approach on how these radios will be used for data </a:t>
            </a:r>
            <a:r>
              <a:rPr lang="en-US" dirty="0" smtClean="0">
                <a:solidFill>
                  <a:srgbClr val="FF0000"/>
                </a:solidFill>
              </a:rPr>
              <a:t>transmission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network throughput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impact of varying number of radios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al., IEEE 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Reduces delay </a:t>
            </a:r>
            <a:r>
              <a:rPr lang="en-US" dirty="0" smtClean="0"/>
              <a:t>with an increase in </a:t>
            </a:r>
            <a:r>
              <a:rPr lang="en-US" dirty="0" smtClean="0"/>
              <a:t>the number </a:t>
            </a:r>
            <a:r>
              <a:rPr lang="en-US" dirty="0" smtClean="0"/>
              <a:t>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Decreases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in delay at the cost of throughput </a:t>
            </a:r>
            <a:r>
              <a:rPr lang="en-US" dirty="0" smtClean="0"/>
              <a:t>degradation </a:t>
            </a:r>
            <a:r>
              <a:rPr lang="en-US" dirty="0" smtClean="0"/>
              <a:t>(Khan et al.)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7851" y="3048000"/>
            <a:ext cx="3385549" cy="2786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70581" y="3733800"/>
            <a:ext cx="2673871" cy="1345137"/>
          </a:xfrm>
          <a:prstGeom prst="straightConnector1">
            <a:avLst/>
          </a:prstGeom>
          <a:ln w="203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hroughput_fragmented_datar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452" y="3048000"/>
            <a:ext cx="3534425" cy="2762759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494301" y="3711965"/>
            <a:ext cx="2663951" cy="1317236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7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Research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Proposed </a:t>
            </a:r>
            <a:r>
              <a:rPr lang="en-US" dirty="0" smtClean="0"/>
              <a:t>methodology</a:t>
            </a:r>
          </a:p>
          <a:p>
            <a:r>
              <a:rPr lang="en-US" dirty="0" smtClean="0"/>
              <a:t>Experimentation and evaluation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6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25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1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</a:t>
            </a:r>
            <a:r>
              <a:rPr lang="en-US" sz="4400" dirty="0" smtClean="0"/>
              <a:t>the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4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</a:t>
            </a:r>
            <a:r>
              <a:rPr lang="en-US" dirty="0" smtClean="0"/>
              <a:t>Methodology: Intra-user 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 cstate="print"/>
          <a:srcRect l="2381" t="11905" r="3439" b="17548"/>
          <a:stretch>
            <a:fillRect/>
          </a:stretch>
        </p:blipFill>
        <p:spPr>
          <a:xfrm>
            <a:off x="1248918" y="19812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9830" y="1361209"/>
            <a:ext cx="4944341" cy="54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And Channel Selections </a:t>
            </a:r>
            <a:br>
              <a:rPr lang="en-US" dirty="0" smtClean="0"/>
            </a:br>
            <a:r>
              <a:rPr lang="en-US" dirty="0" smtClean="0"/>
              <a:t>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</a:t>
            </a:r>
            <a:r>
              <a:rPr lang="en-US" dirty="0" smtClean="0"/>
              <a:t>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431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347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2362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3282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2705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3238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2705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2707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2707841"/>
            <a:ext cx="533400" cy="5306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6172200" y="3238500"/>
            <a:ext cx="533400" cy="3856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114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4862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233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224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5605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4265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4541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743200" y="4541838"/>
            <a:ext cx="4018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4541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129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4876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5248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4238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5619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4279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4556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60353" y="4556126"/>
            <a:ext cx="7978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2705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3"/>
            <a:endCxn id="8" idx="3"/>
          </p:cNvCxnSpPr>
          <p:nvPr/>
        </p:nvCxnSpPr>
        <p:spPr>
          <a:xfrm flipH="1" flipV="1">
            <a:off x="3581400" y="2705100"/>
            <a:ext cx="2590800" cy="9190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93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Variants of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41473438"/>
              </p:ext>
            </p:extLst>
          </p:nvPr>
        </p:nvGraphicFramePr>
        <p:xfrm>
          <a:off x="228600" y="2194560"/>
          <a:ext cx="86868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9718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Variant Name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Radio Selection Policy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Channel Selection Policy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Unweighted</a:t>
                      </a:r>
                      <a:r>
                        <a:rPr lang="en-US" sz="2000" dirty="0" smtClean="0"/>
                        <a:t> lottery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Unweighted</a:t>
                      </a:r>
                      <a:r>
                        <a:rPr lang="en-US" sz="2000" dirty="0" smtClean="0"/>
                        <a:t> lottery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88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70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ns3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2209800" cy="1263864"/>
          </a:xfrm>
          <a:prstGeom prst="rect">
            <a:avLst/>
          </a:prstGeom>
        </p:spPr>
      </p:pic>
      <p:pic>
        <p:nvPicPr>
          <p:cNvPr id="4098" name="Picture 2" descr="https://upload.wikimedia.org/wikipedia/commons/thumb/d/d4/Callback-notitle.svg/1200px-Callback-notit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406760" cy="1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5808" y="1295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pktQueued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pktSent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pktTransmitted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pktReceived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1136" y="3352800"/>
            <a:ext cx="1447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FlowIdTag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734" y="3505200"/>
            <a:ext cx="2564866" cy="14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Packet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055" y="4620904"/>
            <a:ext cx="45438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DelayJitterEstimationTimestampTag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893" y="3549134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reference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2627914" y="3733800"/>
            <a:ext cx="104322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125872" y="3733800"/>
            <a:ext cx="538862" cy="5138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9" idx="1"/>
          </p:cNvCxnSpPr>
          <p:nvPr/>
        </p:nvCxnSpPr>
        <p:spPr>
          <a:xfrm flipV="1">
            <a:off x="5125872" y="4247661"/>
            <a:ext cx="538862" cy="7542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054" y="5754469"/>
            <a:ext cx="764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YansWifiPhy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YansWifiChannel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WifiPhyStateHelper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RegularWifiMac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WifiNetDevice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4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8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are placed randomly in an area of 500m×500m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data rate is varied from 1 Mbps to 32 Mbps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number of secondary users is varied from 12 to 40 with a granularity of 4</a:t>
            </a:r>
          </a:p>
          <a:p>
            <a:r>
              <a:rPr lang="en-US" dirty="0" smtClean="0"/>
              <a:t>For each such settings, we perform 99 simulation iterations, each of 50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03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53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7437" y="2819400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057400" y="3810000"/>
            <a:ext cx="6400800" cy="1066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08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remains </a:t>
            </a:r>
            <a:r>
              <a:rPr lang="en-US" dirty="0" smtClean="0"/>
              <a:t>almost constant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807" y="2819658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208482" y="5330370"/>
            <a:ext cx="6324600" cy="11430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24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414269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4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01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7299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2472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651279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Throughput with Different Data Rates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711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1668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Mbps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1503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2777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 Mbps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217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 Mbps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 Mbps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48268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 Mbps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Delay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99" y="325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199" y="32526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62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64688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61" y="461634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198" y="461634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84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Simulation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8667400"/>
              </p:ext>
            </p:extLst>
          </p:nvPr>
        </p:nvGraphicFramePr>
        <p:xfrm>
          <a:off x="457200" y="1600200"/>
          <a:ext cx="8382000" cy="4507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900"/>
                <a:gridCol w="1358900"/>
                <a:gridCol w="1295400"/>
                <a:gridCol w="1676400"/>
                <a:gridCol w="1676400"/>
              </a:tblGrid>
              <a:tr h="5524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Application Data Rate</a:t>
                      </a:r>
                      <a:endParaRPr 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increase in throughput with respect to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% decrease in end-to-end delay with respect to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5245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Khan et al.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Zhong</a:t>
                      </a:r>
                      <a:r>
                        <a:rPr lang="en-US" b="1" dirty="0" smtClean="0"/>
                        <a:t> et al.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Khan et al.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Zhong</a:t>
                      </a:r>
                      <a:r>
                        <a:rPr lang="en-US" b="1" dirty="0" smtClean="0"/>
                        <a:t> et al.</a:t>
                      </a:r>
                      <a:endParaRPr lang="en-US" b="1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Mbps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68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Throughput degradation in multi-radio cognitive radio networks is a well-known </a:t>
            </a:r>
            <a:r>
              <a:rPr lang="en-US" dirty="0" smtClean="0"/>
              <a:t>problem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propose </a:t>
            </a:r>
            <a:r>
              <a:rPr lang="en-US" dirty="0" smtClean="0"/>
              <a:t>a feedback-based multi-radio exploitation approach to solve the </a:t>
            </a:r>
            <a:r>
              <a:rPr lang="en-US" dirty="0" smtClean="0"/>
              <a:t>problem</a:t>
            </a:r>
            <a:endParaRPr lang="en-US" dirty="0" smtClean="0"/>
          </a:p>
          <a:p>
            <a:r>
              <a:rPr lang="en-US" dirty="0" smtClean="0"/>
              <a:t>We compare </a:t>
            </a:r>
            <a:r>
              <a:rPr lang="en-US" dirty="0" smtClean="0"/>
              <a:t>the performance of our proposed approach with that of other contemporary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We find ………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Maryam</a:t>
            </a:r>
            <a:r>
              <a:rPr lang="en-US" sz="1800" dirty="0" smtClean="0"/>
              <a:t> </a:t>
            </a:r>
            <a:r>
              <a:rPr lang="en-US" sz="1800" dirty="0" err="1" smtClean="0"/>
              <a:t>Ahmadi</a:t>
            </a:r>
            <a:r>
              <a:rPr lang="en-US" sz="1800" dirty="0" smtClean="0"/>
              <a:t>, </a:t>
            </a:r>
            <a:r>
              <a:rPr lang="en-US" sz="1800" dirty="0" err="1" smtClean="0"/>
              <a:t>Yanyan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, and </a:t>
            </a:r>
            <a:r>
              <a:rPr lang="en-US" sz="1800" dirty="0" err="1" smtClean="0"/>
              <a:t>Jianping</a:t>
            </a:r>
            <a:r>
              <a:rPr lang="en-US" sz="1800" dirty="0" smtClean="0"/>
              <a:t> Pan. Distributed robust channel assignment for multi-radio cognitive radio networks. In </a:t>
            </a:r>
            <a:r>
              <a:rPr lang="en-US" sz="1800" i="1" dirty="0" smtClean="0"/>
              <a:t>Vehicular Technology Conference (VTC Fall), 2012 IEEE</a:t>
            </a:r>
            <a:r>
              <a:rPr lang="en-US" sz="1800" dirty="0" smtClean="0"/>
              <a:t>, pages 1-5. IEEE, 2012.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Paramvir</a:t>
            </a:r>
            <a:r>
              <a:rPr lang="en-US" sz="1800" dirty="0" smtClean="0"/>
              <a:t> </a:t>
            </a:r>
            <a:r>
              <a:rPr lang="en-US" sz="1800" dirty="0" err="1" smtClean="0"/>
              <a:t>Bahl</a:t>
            </a:r>
            <a:r>
              <a:rPr lang="en-US" sz="1800" dirty="0" smtClean="0"/>
              <a:t>, </a:t>
            </a:r>
            <a:r>
              <a:rPr lang="en-US" sz="1800" dirty="0" err="1" smtClean="0"/>
              <a:t>Atul</a:t>
            </a:r>
            <a:r>
              <a:rPr lang="en-US" sz="1800" dirty="0" smtClean="0"/>
              <a:t> </a:t>
            </a:r>
            <a:r>
              <a:rPr lang="en-US" sz="1800" dirty="0" err="1" smtClean="0"/>
              <a:t>Adya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Alec </a:t>
            </a:r>
            <a:r>
              <a:rPr lang="en-US" sz="1800" dirty="0" err="1" smtClean="0"/>
              <a:t>Walman</a:t>
            </a:r>
            <a:r>
              <a:rPr lang="en-US" sz="1800" dirty="0" smtClean="0"/>
              <a:t>. Reconsidering wireless systems with multiple radios. </a:t>
            </a:r>
            <a:r>
              <a:rPr lang="en-US" sz="1800" i="1" dirty="0" smtClean="0"/>
              <a:t>ACM SIGCOMM Computer Communication Review</a:t>
            </a:r>
            <a:r>
              <a:rPr lang="en-US" sz="1800" dirty="0" smtClean="0"/>
              <a:t>, 34(5):39-46,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Richard </a:t>
            </a:r>
            <a:r>
              <a:rPr lang="en-US" sz="1800" dirty="0" err="1" smtClean="0"/>
              <a:t>Draves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Brian </a:t>
            </a:r>
            <a:r>
              <a:rPr lang="en-US" sz="1800" dirty="0" err="1" smtClean="0"/>
              <a:t>Zill</a:t>
            </a:r>
            <a:r>
              <a:rPr lang="en-US" sz="1800" dirty="0" smtClean="0"/>
              <a:t>. Routing in multi-radio, multi-hop wireless mesh networks. In </a:t>
            </a:r>
            <a:r>
              <a:rPr lang="en-US" sz="1800" i="1" dirty="0" smtClean="0"/>
              <a:t>Proceedings of the 10th annual international conference on Mobile computing and networking</a:t>
            </a:r>
            <a:r>
              <a:rPr lang="en-US" sz="1800" dirty="0" smtClean="0"/>
              <a:t>, pages 114-128. ACM,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Tanvir Ahmed Khan, </a:t>
            </a:r>
            <a:r>
              <a:rPr lang="en-US" sz="1800" dirty="0" err="1" smtClean="0"/>
              <a:t>Chowdhury</a:t>
            </a:r>
            <a:r>
              <a:rPr lang="en-US" sz="1800" dirty="0" smtClean="0"/>
              <a:t> </a:t>
            </a:r>
            <a:r>
              <a:rPr lang="en-US" sz="1800" dirty="0" err="1" smtClean="0"/>
              <a:t>Sayeed</a:t>
            </a:r>
            <a:r>
              <a:rPr lang="en-US" sz="1800" dirty="0" smtClean="0"/>
              <a:t> </a:t>
            </a:r>
            <a:r>
              <a:rPr lang="en-US" sz="1800" dirty="0" err="1" smtClean="0"/>
              <a:t>Hyder</a:t>
            </a:r>
            <a:r>
              <a:rPr lang="en-US" sz="1800" dirty="0" smtClean="0"/>
              <a:t>, and ABM Islam. Towards exploiting a synergy between cognitive and multi-radio networking. In </a:t>
            </a:r>
            <a:r>
              <a:rPr lang="en-US" sz="1800" i="1" dirty="0" smtClean="0"/>
              <a:t>Wireless and Mobile Computing, Networking and Communications  (</a:t>
            </a:r>
            <a:r>
              <a:rPr lang="en-US" sz="1800" i="1" dirty="0" err="1" smtClean="0"/>
              <a:t>WiMob</a:t>
            </a:r>
            <a:r>
              <a:rPr lang="en-US" sz="1800" i="1" dirty="0" smtClean="0"/>
              <a:t>), 2015 IEEE 11th International Conference on</a:t>
            </a:r>
            <a:r>
              <a:rPr lang="en-US" sz="1800" dirty="0" smtClean="0"/>
              <a:t>, pages 370-377. IEEE, 2015.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Guyue</a:t>
            </a:r>
            <a:r>
              <a:rPr lang="en-US" sz="1800" dirty="0" smtClean="0"/>
              <a:t> Li, </a:t>
            </a:r>
            <a:r>
              <a:rPr lang="en-US" sz="1800" dirty="0" err="1" smtClean="0"/>
              <a:t>Zhaoquan</a:t>
            </a:r>
            <a:r>
              <a:rPr lang="en-US" sz="1800" dirty="0" smtClean="0"/>
              <a:t> </a:t>
            </a:r>
            <a:r>
              <a:rPr lang="en-US" sz="1800" dirty="0" err="1" smtClean="0"/>
              <a:t>Gu</a:t>
            </a:r>
            <a:r>
              <a:rPr lang="en-US" sz="1800" dirty="0" smtClean="0"/>
              <a:t>, Xiao Lin, </a:t>
            </a:r>
            <a:r>
              <a:rPr lang="en-US" sz="1800" dirty="0" err="1" smtClean="0"/>
              <a:t>Haosen</a:t>
            </a:r>
            <a:r>
              <a:rPr lang="en-US" sz="1800" dirty="0" smtClean="0"/>
              <a:t> </a:t>
            </a:r>
            <a:r>
              <a:rPr lang="en-US" sz="1800" dirty="0" err="1" smtClean="0"/>
              <a:t>Pu</a:t>
            </a:r>
            <a:r>
              <a:rPr lang="en-US" sz="1800" dirty="0" smtClean="0"/>
              <a:t>, and </a:t>
            </a:r>
            <a:r>
              <a:rPr lang="en-US" sz="1800" dirty="0" err="1" smtClean="0"/>
              <a:t>Qiang-sheng</a:t>
            </a:r>
            <a:r>
              <a:rPr lang="en-US" sz="1800" dirty="0" smtClean="0"/>
              <a:t> </a:t>
            </a:r>
            <a:r>
              <a:rPr lang="en-US" sz="1800" dirty="0" err="1" smtClean="0"/>
              <a:t>Hua</a:t>
            </a:r>
            <a:r>
              <a:rPr lang="en-US" sz="1800" dirty="0" smtClean="0"/>
              <a:t>. Deterministic distributed rendezvous algorithms for multi-radio cognitive radio networks. In </a:t>
            </a:r>
            <a:r>
              <a:rPr lang="en-US" sz="1800" i="1" dirty="0" smtClean="0"/>
              <a:t>Proceedings of the 17th ACM international conference on Modeling, analysis and simulation of wireless and mobile systems</a:t>
            </a:r>
            <a:r>
              <a:rPr lang="en-US" sz="1800" dirty="0" smtClean="0"/>
              <a:t>, pages 313-320. ACM,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v-SE" sz="1800" dirty="0" smtClean="0"/>
              <a:t>Allen Miu, Hari Balakrishnan, and Can Emre Koksal. </a:t>
            </a:r>
            <a:r>
              <a:rPr lang="en-US" sz="1800" dirty="0" smtClean="0"/>
              <a:t>Improving loss resilience with multi-radio diversity in wireless networks. In </a:t>
            </a:r>
            <a:r>
              <a:rPr lang="en-US" sz="1800" i="1" dirty="0" smtClean="0"/>
              <a:t>Proceedings of the 11th annual international conference on Mobile computing and networking</a:t>
            </a:r>
            <a:r>
              <a:rPr lang="en-US" sz="1800" dirty="0" smtClean="0"/>
              <a:t>, pages 16-30. ACM, 2005.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Wei Song and </a:t>
            </a:r>
            <a:r>
              <a:rPr lang="en-US" sz="1800" dirty="0" err="1" smtClean="0"/>
              <a:t>Weihua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. Performance analysis of probabilistic multipath transmission of video streaming traffic over multi-radio wireless devices. </a:t>
            </a:r>
            <a:r>
              <a:rPr lang="en-US" sz="1800" i="1" dirty="0" smtClean="0"/>
              <a:t>Wireless Communications, IEEE Transactions on</a:t>
            </a:r>
            <a:r>
              <a:rPr lang="en-US" sz="1800" dirty="0" smtClean="0"/>
              <a:t>, 11(4):1554-1564, 2012.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Vaclav </a:t>
            </a:r>
            <a:r>
              <a:rPr lang="en-US" sz="1800" dirty="0" err="1" smtClean="0"/>
              <a:t>Valenta</a:t>
            </a:r>
            <a:r>
              <a:rPr lang="en-US" sz="1800" dirty="0" smtClean="0"/>
              <a:t>, Roman </a:t>
            </a:r>
            <a:r>
              <a:rPr lang="en-US" sz="1800" dirty="0" err="1" smtClean="0"/>
              <a:t>Marsalek</a:t>
            </a:r>
            <a:r>
              <a:rPr lang="en-US" sz="1800" dirty="0" smtClean="0"/>
              <a:t>, Genevieve </a:t>
            </a:r>
            <a:r>
              <a:rPr lang="en-US" sz="1800" dirty="0" err="1" smtClean="0"/>
              <a:t>Baudoin</a:t>
            </a:r>
            <a:r>
              <a:rPr lang="en-US" sz="1800" dirty="0" smtClean="0"/>
              <a:t>, Martine Villegas, Martha Suarez, and Fabien Robert. Survey on spectrum utilization in </a:t>
            </a:r>
            <a:r>
              <a:rPr lang="en-US" sz="1800" dirty="0" err="1" smtClean="0"/>
              <a:t>europe</a:t>
            </a:r>
            <a:r>
              <a:rPr lang="en-US" sz="1800" dirty="0" smtClean="0"/>
              <a:t>: Measurements, analyses and observations. In </a:t>
            </a:r>
            <a:r>
              <a:rPr lang="en-US" sz="1800" i="1" dirty="0" smtClean="0"/>
              <a:t>Cognitive Radio Oriented Wireless Networks &amp; Communications (CROWNCOM), 2010 Proceedings of the Fifth International Conference on</a:t>
            </a:r>
            <a:r>
              <a:rPr lang="en-US" sz="1800" dirty="0" smtClean="0"/>
              <a:t>, pages 1-5. IEEE, 2010.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err="1" smtClean="0"/>
              <a:t>Xiaoxiong</a:t>
            </a:r>
            <a:r>
              <a:rPr lang="en-US" sz="1800" dirty="0" smtClean="0"/>
              <a:t> </a:t>
            </a:r>
            <a:r>
              <a:rPr lang="en-US" sz="1800" dirty="0" err="1" smtClean="0"/>
              <a:t>Zhong</a:t>
            </a:r>
            <a:r>
              <a:rPr lang="en-US" sz="1800" dirty="0" smtClean="0"/>
              <a:t>, Yang Qin, and Li </a:t>
            </a:r>
            <a:r>
              <a:rPr lang="en-US" sz="1800" dirty="0" err="1" smtClean="0"/>
              <a:t>Li</a:t>
            </a:r>
            <a:r>
              <a:rPr lang="en-US" sz="1800" dirty="0" smtClean="0"/>
              <a:t>. Capacity analysis in multi-radio multi-channel cognitive radio networks: A small world perspective. </a:t>
            </a:r>
            <a:r>
              <a:rPr lang="en-US" sz="1800" i="1" dirty="0" smtClean="0"/>
              <a:t>Wireless Personal Communications</a:t>
            </a:r>
            <a:r>
              <a:rPr lang="en-US" sz="1800" dirty="0" smtClean="0"/>
              <a:t>, 79(3):2209-2225,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767282"/>
            <a:ext cx="5181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48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Scarcity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gigaom.com/wp-content/uploads/sites/1/2010/02/spectrumarmegedd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0897" y="1524000"/>
            <a:ext cx="7363252" cy="43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574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48"/>
            <a:ext cx="9144000" cy="1214651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trike="sngStrik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Summary Results with </a:t>
            </a:r>
            <a:r>
              <a:rPr lang="en-US" strike="sngStrike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802.15.4 </a:t>
            </a:r>
            <a:r>
              <a:rPr lang="en-US" strike="sngStrik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1" y="647049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40</a:t>
            </a:fld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1471225"/>
              </p:ext>
            </p:extLst>
          </p:nvPr>
        </p:nvGraphicFramePr>
        <p:xfrm>
          <a:off x="76200" y="1258527"/>
          <a:ext cx="8747760" cy="547237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43322"/>
                <a:gridCol w="543322"/>
                <a:gridCol w="620939"/>
                <a:gridCol w="730817"/>
                <a:gridCol w="609600"/>
                <a:gridCol w="609600"/>
                <a:gridCol w="685800"/>
                <a:gridCol w="601980"/>
                <a:gridCol w="609600"/>
                <a:gridCol w="685800"/>
                <a:gridCol w="609600"/>
                <a:gridCol w="609600"/>
                <a:gridCol w="685800"/>
                <a:gridCol w="601980"/>
              </a:tblGrid>
              <a:tr h="510933"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range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</a:t>
                      </a:r>
                      <a:r>
                        <a:rPr lang="en-US" sz="105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nanonodes</a:t>
                      </a:r>
                      <a:endParaRPr lang="en-US" sz="10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improvement in performance using </a:t>
                      </a:r>
                      <a:r>
                        <a:rPr lang="en-US" sz="1400" baseline="0" dirty="0" smtClean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 AODV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400" baseline="0" dirty="0" smtClean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en-US" sz="1400" baseline="0" dirty="0" smtClean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based UDP 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MAC layer protocol 802.15.4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0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Throughput w.r.t.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 -end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delay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w.r.t.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consumption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w.r.t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per bit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w.r.t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Flooding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EECLP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Flooding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EECLP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Flooding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EECLP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Flooding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EECLP</a:t>
                      </a:r>
                      <a:endParaRPr lang="en-US" sz="1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0549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-220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-15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-92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-194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5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4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-74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3488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-220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-99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7131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-158</a:t>
                      </a:r>
                      <a:endParaRPr 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-110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-17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-56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4109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8278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-23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-65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5442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-27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-105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-34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-43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1568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-54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1890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-19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-63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567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-22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-81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 </a:t>
                      </a:r>
                      <a:endParaRPr lang="en-US" sz="4000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en-US" sz="1050" b="0" i="0" u="none" strike="noStrike" dirty="0"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0087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1400" b="1" dirty="0">
                        <a:solidFill>
                          <a:srgbClr val="3399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2988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400" b="1" dirty="0">
                        <a:solidFill>
                          <a:srgbClr val="3399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3399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1400" b="1" dirty="0">
                        <a:solidFill>
                          <a:srgbClr val="33993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33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Under-utilization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Licensed frequency spectrums are mostly under-utilized! [8]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4" y="2721912"/>
            <a:ext cx="9129712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Increase Spectrum </a:t>
            </a:r>
            <a:r>
              <a:rPr lang="en-US" dirty="0" smtClean="0"/>
              <a:t>Utilization?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600" y="21336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981200" y="35398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445528" y="35461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E:\MS\ThesisJuly2017\MSThesisPresentation\cog_a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8364" y="1191491"/>
            <a:ext cx="6927273" cy="543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Users in A CRN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37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Opportunistic </a:t>
            </a:r>
            <a:r>
              <a:rPr lang="en-US" dirty="0" smtClean="0"/>
              <a:t>Switching </a:t>
            </a:r>
            <a:r>
              <a:rPr lang="en-US" dirty="0" smtClean="0"/>
              <a:t>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1667</Words>
  <Application>Microsoft Office PowerPoint</Application>
  <PresentationFormat>On-screen Show (4:3)</PresentationFormat>
  <Paragraphs>472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Overcoming Throughput Degradation in Multi-Radio Cognitive Radio Networks</vt:lpstr>
      <vt:lpstr>Outline</vt:lpstr>
      <vt:lpstr>Related work</vt:lpstr>
      <vt:lpstr>Spectrum Scarcity Problem</vt:lpstr>
      <vt:lpstr>Spectrum Under-utilization</vt:lpstr>
      <vt:lpstr>How to Increase Spectrum Utilization?</vt:lpstr>
      <vt:lpstr>Cognitive Radio Networks (CRNs)</vt:lpstr>
      <vt:lpstr>Different Types of Users in A CRN</vt:lpstr>
      <vt:lpstr>Opportunistic Switching by An SU</vt:lpstr>
      <vt:lpstr>Opportunistic Switching by An SU</vt:lpstr>
      <vt:lpstr>Opportunistic Switching by An SU</vt:lpstr>
      <vt:lpstr>Applications of CRNs</vt:lpstr>
      <vt:lpstr>Another Way of Increasing Spectrum Utilization: Multi-radio Networks</vt:lpstr>
      <vt:lpstr>Multi-radio Cognitive Radio Networks</vt:lpstr>
      <vt:lpstr>Related Research Work</vt:lpstr>
      <vt:lpstr>Related Research Work [contd.]</vt:lpstr>
      <vt:lpstr>Related Research Work [contd.]</vt:lpstr>
      <vt:lpstr>Related Research Work [contd.]</vt:lpstr>
      <vt:lpstr>Motivation Behind Our Work</vt:lpstr>
      <vt:lpstr>Our research problem</vt:lpstr>
      <vt:lpstr>Our Research Problem</vt:lpstr>
      <vt:lpstr>Our Proposed Methodology: Intra-user Collision Avoidance</vt:lpstr>
      <vt:lpstr>Steps in Our Proposed Methodology</vt:lpstr>
      <vt:lpstr>Radio And Channel Selections  in Our Proposed Methodology</vt:lpstr>
      <vt:lpstr>Variants of Our Proposed Methodology</vt:lpstr>
      <vt:lpstr>Experimentation</vt:lpstr>
      <vt:lpstr>Simulator Modifications</vt:lpstr>
      <vt:lpstr>Simulation Settings</vt:lpstr>
      <vt:lpstr>Evaluation</vt:lpstr>
      <vt:lpstr>Results</vt:lpstr>
      <vt:lpstr>Results [contd.]</vt:lpstr>
      <vt:lpstr>Slide 32</vt:lpstr>
      <vt:lpstr>Slide 33</vt:lpstr>
      <vt:lpstr>Summary of Simulation Results</vt:lpstr>
      <vt:lpstr>Conclusion</vt:lpstr>
      <vt:lpstr>References I</vt:lpstr>
      <vt:lpstr>References II</vt:lpstr>
      <vt:lpstr>Slide 38</vt:lpstr>
      <vt:lpstr>Appendices</vt:lpstr>
      <vt:lpstr>Summary Results with 802.15.4 MAC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user</cp:lastModifiedBy>
  <cp:revision>486</cp:revision>
  <dcterms:created xsi:type="dcterms:W3CDTF">2016-07-23T11:19:34Z</dcterms:created>
  <dcterms:modified xsi:type="dcterms:W3CDTF">2017-07-15T09:45:04Z</dcterms:modified>
</cp:coreProperties>
</file>