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316" r:id="rId3"/>
    <p:sldId id="317" r:id="rId4"/>
    <p:sldId id="318" r:id="rId5"/>
    <p:sldId id="272" r:id="rId6"/>
    <p:sldId id="277" r:id="rId7"/>
    <p:sldId id="278" r:id="rId8"/>
    <p:sldId id="319" r:id="rId9"/>
    <p:sldId id="279" r:id="rId10"/>
    <p:sldId id="280" r:id="rId11"/>
    <p:sldId id="281" r:id="rId12"/>
    <p:sldId id="296" r:id="rId13"/>
    <p:sldId id="320" r:id="rId14"/>
    <p:sldId id="287" r:id="rId15"/>
    <p:sldId id="297" r:id="rId16"/>
    <p:sldId id="302" r:id="rId17"/>
    <p:sldId id="303" r:id="rId18"/>
    <p:sldId id="304" r:id="rId19"/>
    <p:sldId id="327" r:id="rId20"/>
    <p:sldId id="328" r:id="rId21"/>
    <p:sldId id="329" r:id="rId22"/>
    <p:sldId id="323" r:id="rId23"/>
    <p:sldId id="291" r:id="rId24"/>
    <p:sldId id="292" r:id="rId25"/>
    <p:sldId id="330" r:id="rId26"/>
    <p:sldId id="333" r:id="rId27"/>
    <p:sldId id="331" r:id="rId28"/>
    <p:sldId id="334" r:id="rId29"/>
    <p:sldId id="335" r:id="rId30"/>
    <p:sldId id="332" r:id="rId31"/>
    <p:sldId id="308" r:id="rId32"/>
    <p:sldId id="311" r:id="rId33"/>
    <p:sldId id="313" r:id="rId34"/>
    <p:sldId id="314" r:id="rId35"/>
    <p:sldId id="309" r:id="rId36"/>
    <p:sldId id="294" r:id="rId37"/>
    <p:sldId id="295" r:id="rId38"/>
    <p:sldId id="305" r:id="rId39"/>
    <p:sldId id="306" r:id="rId40"/>
    <p:sldId id="3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C605C-6EE4-4006-86B1-7423E4A42A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E64F-D819-489B-BAEC-07FD176286AA}">
      <dgm:prSet phldrT="[Text]"/>
      <dgm:spPr/>
      <dgm:t>
        <a:bodyPr/>
        <a:lstStyle/>
        <a:p>
          <a:r>
            <a:rPr lang="en-US" dirty="0" smtClean="0"/>
            <a:t>CRN Applications</a:t>
          </a:r>
          <a:endParaRPr lang="en-US" dirty="0"/>
        </a:p>
      </dgm:t>
    </dgm:pt>
    <dgm:pt modelId="{9C8B5E2E-40E0-4841-B383-4E4975348CAC}" type="parTrans" cxnId="{E6B25780-D3ED-40F8-9B74-DC68FC79B053}">
      <dgm:prSet/>
      <dgm:spPr/>
      <dgm:t>
        <a:bodyPr/>
        <a:lstStyle/>
        <a:p>
          <a:endParaRPr lang="en-US"/>
        </a:p>
      </dgm:t>
    </dgm:pt>
    <dgm:pt modelId="{A9E38521-4FDC-4065-AD88-741E39BA6ACD}" type="sibTrans" cxnId="{E6B25780-D3ED-40F8-9B74-DC68FC79B053}">
      <dgm:prSet/>
      <dgm:spPr/>
      <dgm:t>
        <a:bodyPr/>
        <a:lstStyle/>
        <a:p>
          <a:endParaRPr lang="en-US"/>
        </a:p>
      </dgm:t>
    </dgm:pt>
    <dgm:pt modelId="{99ACB726-CEC4-46B6-96D8-7E08646B254D}">
      <dgm:prSet phldrT="[Text]"/>
      <dgm:spPr/>
      <dgm:t>
        <a:bodyPr/>
        <a:lstStyle/>
        <a:p>
          <a:r>
            <a:rPr lang="en-US" dirty="0" smtClean="0"/>
            <a:t>High-Speed Rural Internet</a:t>
          </a:r>
          <a:endParaRPr lang="en-US" dirty="0"/>
        </a:p>
      </dgm:t>
    </dgm:pt>
    <dgm:pt modelId="{0A3DC9CD-B8FF-4806-A756-2EAB23FC78F5}" type="parTrans" cxnId="{D0C9E044-F062-495F-9895-534008E0EB9F}">
      <dgm:prSet/>
      <dgm:spPr/>
      <dgm:t>
        <a:bodyPr/>
        <a:lstStyle/>
        <a:p>
          <a:endParaRPr lang="en-US"/>
        </a:p>
      </dgm:t>
    </dgm:pt>
    <dgm:pt modelId="{8D1E7AD8-7BF4-4844-91D2-0EDE872050B8}" type="sibTrans" cxnId="{D0C9E044-F062-495F-9895-534008E0EB9F}">
      <dgm:prSet/>
      <dgm:spPr/>
      <dgm:t>
        <a:bodyPr/>
        <a:lstStyle/>
        <a:p>
          <a:endParaRPr lang="en-US"/>
        </a:p>
      </dgm:t>
    </dgm:pt>
    <dgm:pt modelId="{B0E2C893-C694-4CB9-AAD4-F301A33A0D9F}">
      <dgm:prSet phldrT="[Text]"/>
      <dgm:spPr/>
      <dgm:t>
        <a:bodyPr/>
        <a:lstStyle/>
        <a:p>
          <a:r>
            <a:rPr lang="en-US" dirty="0" smtClean="0"/>
            <a:t>Military Networks</a:t>
          </a:r>
          <a:endParaRPr lang="en-US" dirty="0"/>
        </a:p>
      </dgm:t>
    </dgm:pt>
    <dgm:pt modelId="{EC6A4DBA-70C7-44CD-B4BE-9E0062960D1D}" type="parTrans" cxnId="{A3430334-65B7-400D-9275-F52D77C3E344}">
      <dgm:prSet/>
      <dgm:spPr/>
      <dgm:t>
        <a:bodyPr/>
        <a:lstStyle/>
        <a:p>
          <a:endParaRPr lang="en-US"/>
        </a:p>
      </dgm:t>
    </dgm:pt>
    <dgm:pt modelId="{1ABBC383-770A-4CE4-AB1D-E4EB6D07C90F}" type="sibTrans" cxnId="{A3430334-65B7-400D-9275-F52D77C3E344}">
      <dgm:prSet/>
      <dgm:spPr/>
      <dgm:t>
        <a:bodyPr/>
        <a:lstStyle/>
        <a:p>
          <a:endParaRPr lang="en-US"/>
        </a:p>
      </dgm:t>
    </dgm:pt>
    <dgm:pt modelId="{1B60FA66-C723-4A5E-838D-D864305013A1}">
      <dgm:prSet phldrT="[Text]"/>
      <dgm:spPr/>
      <dgm:t>
        <a:bodyPr/>
        <a:lstStyle/>
        <a:p>
          <a:r>
            <a:rPr lang="en-US" dirty="0" smtClean="0"/>
            <a:t>Emergency Networks</a:t>
          </a:r>
          <a:endParaRPr lang="en-US" dirty="0"/>
        </a:p>
      </dgm:t>
    </dgm:pt>
    <dgm:pt modelId="{CE2A035D-4416-4A28-9909-4FB4243AF238}" type="parTrans" cxnId="{754B3736-BCB5-41AD-A7A4-97CD822F13E4}">
      <dgm:prSet/>
      <dgm:spPr/>
      <dgm:t>
        <a:bodyPr/>
        <a:lstStyle/>
        <a:p>
          <a:endParaRPr lang="en-US"/>
        </a:p>
      </dgm:t>
    </dgm:pt>
    <dgm:pt modelId="{3FB9F396-8817-4895-BC35-3FFFA3E01B01}" type="sibTrans" cxnId="{754B3736-BCB5-41AD-A7A4-97CD822F13E4}">
      <dgm:prSet/>
      <dgm:spPr/>
      <dgm:t>
        <a:bodyPr/>
        <a:lstStyle/>
        <a:p>
          <a:endParaRPr lang="en-US"/>
        </a:p>
      </dgm:t>
    </dgm:pt>
    <dgm:pt modelId="{EEAE959C-8B41-42F0-9C34-86DA2D2322C3}">
      <dgm:prSet phldrT="[Text]"/>
      <dgm:spPr/>
      <dgm:t>
        <a:bodyPr/>
        <a:lstStyle/>
        <a:p>
          <a:r>
            <a:rPr lang="en-US" dirty="0" smtClean="0"/>
            <a:t>Multimedia</a:t>
          </a:r>
          <a:endParaRPr lang="en-US" dirty="0"/>
        </a:p>
      </dgm:t>
    </dgm:pt>
    <dgm:pt modelId="{93C87172-1244-4780-A281-3605DB047D00}" type="parTrans" cxnId="{BE7C72DE-42E2-4C47-8ACB-447C8E07AA89}">
      <dgm:prSet/>
      <dgm:spPr/>
      <dgm:t>
        <a:bodyPr/>
        <a:lstStyle/>
        <a:p>
          <a:endParaRPr lang="en-US"/>
        </a:p>
      </dgm:t>
    </dgm:pt>
    <dgm:pt modelId="{9305EB60-9E48-4B47-8F9C-A4732A3BDE2E}" type="sibTrans" cxnId="{BE7C72DE-42E2-4C47-8ACB-447C8E07AA89}">
      <dgm:prSet/>
      <dgm:spPr/>
      <dgm:t>
        <a:bodyPr/>
        <a:lstStyle/>
        <a:p>
          <a:endParaRPr lang="en-US"/>
        </a:p>
      </dgm:t>
    </dgm:pt>
    <dgm:pt modelId="{87DE4747-4315-404F-B30D-B55E344B6F3E}">
      <dgm:prSet phldrT="[Text]"/>
      <dgm:spPr/>
      <dgm:t>
        <a:bodyPr/>
        <a:lstStyle/>
        <a:p>
          <a:endParaRPr lang="en-US" dirty="0"/>
        </a:p>
      </dgm:t>
    </dgm:pt>
    <dgm:pt modelId="{447317A3-3A71-4196-A81A-03565559C2D5}" type="parTrans" cxnId="{44A866A1-B624-4E71-9B64-6991B4FA1AB6}">
      <dgm:prSet/>
      <dgm:spPr/>
      <dgm:t>
        <a:bodyPr/>
        <a:lstStyle/>
        <a:p>
          <a:endParaRPr lang="en-US"/>
        </a:p>
      </dgm:t>
    </dgm:pt>
    <dgm:pt modelId="{43640BAD-610E-49EF-B765-C2B2D3C038E5}" type="sibTrans" cxnId="{44A866A1-B624-4E71-9B64-6991B4FA1AB6}">
      <dgm:prSet/>
      <dgm:spPr/>
      <dgm:t>
        <a:bodyPr/>
        <a:lstStyle/>
        <a:p>
          <a:endParaRPr lang="en-US"/>
        </a:p>
      </dgm:t>
    </dgm:pt>
    <dgm:pt modelId="{5A9EDD65-DD39-4E93-A885-12252E5DB0AB}">
      <dgm:prSet phldrT="[Text]"/>
      <dgm:spPr/>
      <dgm:t>
        <a:bodyPr/>
        <a:lstStyle/>
        <a:p>
          <a:endParaRPr lang="en-US" dirty="0"/>
        </a:p>
      </dgm:t>
    </dgm:pt>
    <dgm:pt modelId="{FC2F9543-60B1-4FA5-8810-09573A76B4FD}" type="parTrans" cxnId="{CE0D2520-E64D-4AD3-8C7D-839345038FC5}">
      <dgm:prSet/>
      <dgm:spPr/>
      <dgm:t>
        <a:bodyPr/>
        <a:lstStyle/>
        <a:p>
          <a:endParaRPr lang="en-US"/>
        </a:p>
      </dgm:t>
    </dgm:pt>
    <dgm:pt modelId="{22DF15FB-B743-4570-8C11-490F24B6B12A}" type="sibTrans" cxnId="{CE0D2520-E64D-4AD3-8C7D-839345038FC5}">
      <dgm:prSet/>
      <dgm:spPr/>
      <dgm:t>
        <a:bodyPr/>
        <a:lstStyle/>
        <a:p>
          <a:endParaRPr lang="en-US"/>
        </a:p>
      </dgm:t>
    </dgm:pt>
    <dgm:pt modelId="{8BC262D8-76E4-4907-B14A-660F9BF09A09}" type="pres">
      <dgm:prSet presAssocID="{B63C605C-6EE4-4006-86B1-7423E4A42A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450F5-4A4B-45F5-B81D-8B42E8C47EE8}" type="pres">
      <dgm:prSet presAssocID="{AA3CE64F-D819-489B-BAEC-07FD176286AA}" presName="centerShape" presStyleLbl="node0" presStyleIdx="0" presStyleCnt="1"/>
      <dgm:spPr/>
      <dgm:t>
        <a:bodyPr/>
        <a:lstStyle/>
        <a:p>
          <a:endParaRPr lang="en-US"/>
        </a:p>
      </dgm:t>
    </dgm:pt>
    <dgm:pt modelId="{8C40008D-58B9-46E1-A1EB-A58B4C11D4E0}" type="pres">
      <dgm:prSet presAssocID="{0A3DC9CD-B8FF-4806-A756-2EAB23FC78F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B1B8E19-ABB2-4D79-8B2B-B60A10E613B6}" type="pres">
      <dgm:prSet presAssocID="{99ACB726-CEC4-46B6-96D8-7E08646B25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1325E-2A60-46C3-B202-7FE6FC76E583}" type="pres">
      <dgm:prSet presAssocID="{EC6A4DBA-70C7-44CD-B4BE-9E0062960D1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3B5905D3-CF2D-4E97-9112-DA1EC00C5319}" type="pres">
      <dgm:prSet presAssocID="{B0E2C893-C694-4CB9-AAD4-F301A33A0D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D3A5-E457-4B40-9910-A21236FBC020}" type="pres">
      <dgm:prSet presAssocID="{CE2A035D-4416-4A28-9909-4FB4243AF23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8F9F1A1-6803-4F1B-8746-C55F9EB8AC61}" type="pres">
      <dgm:prSet presAssocID="{1B60FA66-C723-4A5E-838D-D864305013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FF46-DD33-4EF7-A118-B0B2CD258E8D}" type="pres">
      <dgm:prSet presAssocID="{93C87172-1244-4780-A281-3605DB047D0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B467A8B-A7C8-4530-96BD-E870AC4E5070}" type="pres">
      <dgm:prSet presAssocID="{EEAE959C-8B41-42F0-9C34-86DA2D232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C72DE-42E2-4C47-8ACB-447C8E07AA89}" srcId="{AA3CE64F-D819-489B-BAEC-07FD176286AA}" destId="{EEAE959C-8B41-42F0-9C34-86DA2D2322C3}" srcOrd="3" destOrd="0" parTransId="{93C87172-1244-4780-A281-3605DB047D00}" sibTransId="{9305EB60-9E48-4B47-8F9C-A4732A3BDE2E}"/>
    <dgm:cxn modelId="{C01B5D72-F243-4C7A-A2A4-D304CA50FF34}" type="presOf" srcId="{AA3CE64F-D819-489B-BAEC-07FD176286AA}" destId="{C5D450F5-4A4B-45F5-B81D-8B42E8C47EE8}" srcOrd="0" destOrd="0" presId="urn:microsoft.com/office/officeart/2005/8/layout/radial4"/>
    <dgm:cxn modelId="{509C6A6A-AD81-4B76-9D4E-35FB9EF75693}" type="presOf" srcId="{B63C605C-6EE4-4006-86B1-7423E4A42AAB}" destId="{8BC262D8-76E4-4907-B14A-660F9BF09A09}" srcOrd="0" destOrd="0" presId="urn:microsoft.com/office/officeart/2005/8/layout/radial4"/>
    <dgm:cxn modelId="{D0C9E044-F062-495F-9895-534008E0EB9F}" srcId="{AA3CE64F-D819-489B-BAEC-07FD176286AA}" destId="{99ACB726-CEC4-46B6-96D8-7E08646B254D}" srcOrd="0" destOrd="0" parTransId="{0A3DC9CD-B8FF-4806-A756-2EAB23FC78F5}" sibTransId="{8D1E7AD8-7BF4-4844-91D2-0EDE872050B8}"/>
    <dgm:cxn modelId="{5E6DCB2D-CE80-4EE8-9B46-12D82444E6E2}" type="presOf" srcId="{0A3DC9CD-B8FF-4806-A756-2EAB23FC78F5}" destId="{8C40008D-58B9-46E1-A1EB-A58B4C11D4E0}" srcOrd="0" destOrd="0" presId="urn:microsoft.com/office/officeart/2005/8/layout/radial4"/>
    <dgm:cxn modelId="{36EF1103-8EFD-4D8B-9D56-D0A706A95B44}" type="presOf" srcId="{93C87172-1244-4780-A281-3605DB047D00}" destId="{95E9FF46-DD33-4EF7-A118-B0B2CD258E8D}" srcOrd="0" destOrd="0" presId="urn:microsoft.com/office/officeart/2005/8/layout/radial4"/>
    <dgm:cxn modelId="{47235DCE-642B-4DE9-89F7-18141223784F}" type="presOf" srcId="{CE2A035D-4416-4A28-9909-4FB4243AF238}" destId="{7EAAD3A5-E457-4B40-9910-A21236FBC020}" srcOrd="0" destOrd="0" presId="urn:microsoft.com/office/officeart/2005/8/layout/radial4"/>
    <dgm:cxn modelId="{174B6618-7084-49CD-9E1A-A39689428C0B}" type="presOf" srcId="{1B60FA66-C723-4A5E-838D-D864305013A1}" destId="{68F9F1A1-6803-4F1B-8746-C55F9EB8AC61}" srcOrd="0" destOrd="0" presId="urn:microsoft.com/office/officeart/2005/8/layout/radial4"/>
    <dgm:cxn modelId="{4636C219-692D-4B1B-8E0F-2E213F3BD94D}" type="presOf" srcId="{EEAE959C-8B41-42F0-9C34-86DA2D2322C3}" destId="{FB467A8B-A7C8-4530-96BD-E870AC4E5070}" srcOrd="0" destOrd="0" presId="urn:microsoft.com/office/officeart/2005/8/layout/radial4"/>
    <dgm:cxn modelId="{E6B25780-D3ED-40F8-9B74-DC68FC79B053}" srcId="{B63C605C-6EE4-4006-86B1-7423E4A42AAB}" destId="{AA3CE64F-D819-489B-BAEC-07FD176286AA}" srcOrd="0" destOrd="0" parTransId="{9C8B5E2E-40E0-4841-B383-4E4975348CAC}" sibTransId="{A9E38521-4FDC-4065-AD88-741E39BA6ACD}"/>
    <dgm:cxn modelId="{65229995-0585-46FE-A835-4C6EAF14A77E}" type="presOf" srcId="{EC6A4DBA-70C7-44CD-B4BE-9E0062960D1D}" destId="{FA01325E-2A60-46C3-B202-7FE6FC76E583}" srcOrd="0" destOrd="0" presId="urn:microsoft.com/office/officeart/2005/8/layout/radial4"/>
    <dgm:cxn modelId="{5DC4997E-69CD-4F5B-8667-F74AF5499301}" type="presOf" srcId="{B0E2C893-C694-4CB9-AAD4-F301A33A0D9F}" destId="{3B5905D3-CF2D-4E97-9112-DA1EC00C5319}" srcOrd="0" destOrd="0" presId="urn:microsoft.com/office/officeart/2005/8/layout/radial4"/>
    <dgm:cxn modelId="{D0737538-94ED-470C-9DA9-D82327BF3CC2}" type="presOf" srcId="{99ACB726-CEC4-46B6-96D8-7E08646B254D}" destId="{6B1B8E19-ABB2-4D79-8B2B-B60A10E613B6}" srcOrd="0" destOrd="0" presId="urn:microsoft.com/office/officeart/2005/8/layout/radial4"/>
    <dgm:cxn modelId="{CE0D2520-E64D-4AD3-8C7D-839345038FC5}" srcId="{B63C605C-6EE4-4006-86B1-7423E4A42AAB}" destId="{5A9EDD65-DD39-4E93-A885-12252E5DB0AB}" srcOrd="1" destOrd="0" parTransId="{FC2F9543-60B1-4FA5-8810-09573A76B4FD}" sibTransId="{22DF15FB-B743-4570-8C11-490F24B6B12A}"/>
    <dgm:cxn modelId="{754B3736-BCB5-41AD-A7A4-97CD822F13E4}" srcId="{AA3CE64F-D819-489B-BAEC-07FD176286AA}" destId="{1B60FA66-C723-4A5E-838D-D864305013A1}" srcOrd="2" destOrd="0" parTransId="{CE2A035D-4416-4A28-9909-4FB4243AF238}" sibTransId="{3FB9F396-8817-4895-BC35-3FFFA3E01B01}"/>
    <dgm:cxn modelId="{A3430334-65B7-400D-9275-F52D77C3E344}" srcId="{AA3CE64F-D819-489B-BAEC-07FD176286AA}" destId="{B0E2C893-C694-4CB9-AAD4-F301A33A0D9F}" srcOrd="1" destOrd="0" parTransId="{EC6A4DBA-70C7-44CD-B4BE-9E0062960D1D}" sibTransId="{1ABBC383-770A-4CE4-AB1D-E4EB6D07C90F}"/>
    <dgm:cxn modelId="{44A866A1-B624-4E71-9B64-6991B4FA1AB6}" srcId="{B63C605C-6EE4-4006-86B1-7423E4A42AAB}" destId="{87DE4747-4315-404F-B30D-B55E344B6F3E}" srcOrd="2" destOrd="0" parTransId="{447317A3-3A71-4196-A81A-03565559C2D5}" sibTransId="{43640BAD-610E-49EF-B765-C2B2D3C038E5}"/>
    <dgm:cxn modelId="{49944CBB-D577-4B02-929C-8F86C6807B76}" type="presParOf" srcId="{8BC262D8-76E4-4907-B14A-660F9BF09A09}" destId="{C5D450F5-4A4B-45F5-B81D-8B42E8C47EE8}" srcOrd="0" destOrd="0" presId="urn:microsoft.com/office/officeart/2005/8/layout/radial4"/>
    <dgm:cxn modelId="{78064F9F-7EEE-4F61-BC20-DF3A892EC55C}" type="presParOf" srcId="{8BC262D8-76E4-4907-B14A-660F9BF09A09}" destId="{8C40008D-58B9-46E1-A1EB-A58B4C11D4E0}" srcOrd="1" destOrd="0" presId="urn:microsoft.com/office/officeart/2005/8/layout/radial4"/>
    <dgm:cxn modelId="{5B18FC7A-178A-46D2-903D-BCF729619A1D}" type="presParOf" srcId="{8BC262D8-76E4-4907-B14A-660F9BF09A09}" destId="{6B1B8E19-ABB2-4D79-8B2B-B60A10E613B6}" srcOrd="2" destOrd="0" presId="urn:microsoft.com/office/officeart/2005/8/layout/radial4"/>
    <dgm:cxn modelId="{33DFECF4-7412-424E-9587-61037C728295}" type="presParOf" srcId="{8BC262D8-76E4-4907-B14A-660F9BF09A09}" destId="{FA01325E-2A60-46C3-B202-7FE6FC76E583}" srcOrd="3" destOrd="0" presId="urn:microsoft.com/office/officeart/2005/8/layout/radial4"/>
    <dgm:cxn modelId="{DA58C8EF-951B-452F-8397-9BBFA2AFAFFC}" type="presParOf" srcId="{8BC262D8-76E4-4907-B14A-660F9BF09A09}" destId="{3B5905D3-CF2D-4E97-9112-DA1EC00C5319}" srcOrd="4" destOrd="0" presId="urn:microsoft.com/office/officeart/2005/8/layout/radial4"/>
    <dgm:cxn modelId="{352E39D5-0A8A-4367-B5E2-E8D91543FF52}" type="presParOf" srcId="{8BC262D8-76E4-4907-B14A-660F9BF09A09}" destId="{7EAAD3A5-E457-4B40-9910-A21236FBC020}" srcOrd="5" destOrd="0" presId="urn:microsoft.com/office/officeart/2005/8/layout/radial4"/>
    <dgm:cxn modelId="{FBB138AC-8A45-4533-992A-169889274E61}" type="presParOf" srcId="{8BC262D8-76E4-4907-B14A-660F9BF09A09}" destId="{68F9F1A1-6803-4F1B-8746-C55F9EB8AC61}" srcOrd="6" destOrd="0" presId="urn:microsoft.com/office/officeart/2005/8/layout/radial4"/>
    <dgm:cxn modelId="{1EA6D259-99C4-47E5-BB82-BAC37A0E7145}" type="presParOf" srcId="{8BC262D8-76E4-4907-B14A-660F9BF09A09}" destId="{95E9FF46-DD33-4EF7-A118-B0B2CD258E8D}" srcOrd="7" destOrd="0" presId="urn:microsoft.com/office/officeart/2005/8/layout/radial4"/>
    <dgm:cxn modelId="{EDC3E075-F875-4532-BA79-92250E42E91B}" type="presParOf" srcId="{8BC262D8-76E4-4907-B14A-660F9BF09A09}" destId="{FB467A8B-A7C8-4530-96BD-E870AC4E507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450F5-4A4B-45F5-B81D-8B42E8C47EE8}">
      <dsp:nvSpPr>
        <dsp:cNvPr id="0" name=""/>
        <dsp:cNvSpPr/>
      </dsp:nvSpPr>
      <dsp:spPr>
        <a:xfrm>
          <a:off x="2453656" y="1405188"/>
          <a:ext cx="1341087" cy="1341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CRN Applications</a:t>
          </a:r>
          <a:endParaRPr lang="en-US" sz="1400" kern="1200" dirty="0"/>
        </a:p>
      </dsp:txBody>
      <dsp:txXfrm>
        <a:off x="2650054" y="1601586"/>
        <a:ext cx="948291" cy="948291"/>
      </dsp:txXfrm>
    </dsp:sp>
    <dsp:sp modelId="{8C40008D-58B9-46E1-A1EB-A58B4C11D4E0}">
      <dsp:nvSpPr>
        <dsp:cNvPr id="0" name=""/>
        <dsp:cNvSpPr/>
      </dsp:nvSpPr>
      <dsp:spPr>
        <a:xfrm rot="11700000">
          <a:off x="1438403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B8E19-ABB2-4D79-8B2B-B60A10E613B6}">
      <dsp:nvSpPr>
        <dsp:cNvPr id="0" name=""/>
        <dsp:cNvSpPr/>
      </dsp:nvSpPr>
      <dsp:spPr>
        <a:xfrm>
          <a:off x="818406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High-Speed Rural Internet</a:t>
          </a:r>
          <a:endParaRPr lang="en-US" sz="1900" kern="1200" dirty="0"/>
        </a:p>
      </dsp:txBody>
      <dsp:txXfrm>
        <a:off x="848258" y="1148823"/>
        <a:ext cx="1214328" cy="959522"/>
      </dsp:txXfrm>
    </dsp:sp>
    <dsp:sp modelId="{FA01325E-2A60-46C3-B202-7FE6FC76E583}">
      <dsp:nvSpPr>
        <dsp:cNvPr id="0" name=""/>
        <dsp:cNvSpPr/>
      </dsp:nvSpPr>
      <dsp:spPr>
        <a:xfrm rot="14700000">
          <a:off x="210567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05D3-CF2D-4E97-9112-DA1EC00C5319}">
      <dsp:nvSpPr>
        <dsp:cNvPr id="0" name=""/>
        <dsp:cNvSpPr/>
      </dsp:nvSpPr>
      <dsp:spPr>
        <a:xfrm>
          <a:off x="1757049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Military Networks</a:t>
          </a:r>
          <a:endParaRPr lang="en-US" sz="1900" kern="1200" dirty="0"/>
        </a:p>
      </dsp:txBody>
      <dsp:txXfrm>
        <a:off x="1786901" y="30192"/>
        <a:ext cx="1214328" cy="959522"/>
      </dsp:txXfrm>
    </dsp:sp>
    <dsp:sp modelId="{7EAAD3A5-E457-4B40-9910-A21236FBC020}">
      <dsp:nvSpPr>
        <dsp:cNvPr id="0" name=""/>
        <dsp:cNvSpPr/>
      </dsp:nvSpPr>
      <dsp:spPr>
        <a:xfrm rot="17700000">
          <a:off x="314376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F1A1-6803-4F1B-8746-C55F9EB8AC61}">
      <dsp:nvSpPr>
        <dsp:cNvPr id="0" name=""/>
        <dsp:cNvSpPr/>
      </dsp:nvSpPr>
      <dsp:spPr>
        <a:xfrm>
          <a:off x="3217317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Emergency Networks</a:t>
          </a:r>
          <a:endParaRPr lang="en-US" sz="1900" kern="1200" dirty="0"/>
        </a:p>
      </dsp:txBody>
      <dsp:txXfrm>
        <a:off x="3247169" y="30192"/>
        <a:ext cx="1214328" cy="959522"/>
      </dsp:txXfrm>
    </dsp:sp>
    <dsp:sp modelId="{95E9FF46-DD33-4EF7-A118-B0B2CD258E8D}">
      <dsp:nvSpPr>
        <dsp:cNvPr id="0" name=""/>
        <dsp:cNvSpPr/>
      </dsp:nvSpPr>
      <dsp:spPr>
        <a:xfrm rot="20700000">
          <a:off x="3811035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7A8B-A7C8-4530-96BD-E870AC4E5070}">
      <dsp:nvSpPr>
        <dsp:cNvPr id="0" name=""/>
        <dsp:cNvSpPr/>
      </dsp:nvSpPr>
      <dsp:spPr>
        <a:xfrm>
          <a:off x="4155960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Multimedia</a:t>
          </a:r>
          <a:endParaRPr lang="en-US" sz="1900" kern="1200" dirty="0"/>
        </a:p>
      </dsp:txBody>
      <dsp:txXfrm>
        <a:off x="4185812" y="1148823"/>
        <a:ext cx="1214328" cy="95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Tanvir Ahmed</a:t>
            </a:r>
            <a:r>
              <a:rPr lang="en-US" baseline="0" dirty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  <a:r>
              <a:rPr lang="en-US" baseline="0" dirty="0" smtClean="0"/>
              <a:t>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Applications of Cognitive Radio Networks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3120784"/>
          <a:ext cx="6248400" cy="274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0" y="19050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16" y="52890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074" y="52794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84" y="26590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8192" y="2182504"/>
            <a:ext cx="30754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Multi-radio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" y="21336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1725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36435" y="21605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8795" y="51897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1895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no. of retransmission per packet</a:t>
            </a:r>
            <a:r>
              <a:rPr lang="en-US" dirty="0" smtClean="0"/>
              <a:t>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1895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the channel assignment problem for the single receiver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</a:t>
            </a:r>
            <a:r>
              <a:rPr lang="en-US" dirty="0" smtClean="0"/>
              <a:t>networks</a:t>
            </a:r>
            <a:endParaRPr lang="en-US" dirty="0" smtClean="0"/>
          </a:p>
          <a:p>
            <a:pPr lvl="1"/>
            <a:r>
              <a:rPr lang="en-US" dirty="0" smtClean="0"/>
              <a:t>While assigning channels among available radios only channels are ranked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However, does not provide any approach on how these radios will be used for data transmission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Shows that delay gets improved at the cost of throughput degradation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omnidirectional antenna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667000"/>
            <a:ext cx="4730503" cy="3893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657600"/>
            <a:ext cx="3962400" cy="2133600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Our research problem</a:t>
            </a:r>
          </a:p>
          <a:p>
            <a:r>
              <a:rPr lang="en-US" dirty="0" smtClean="0"/>
              <a:t>Our proposed methodology</a:t>
            </a:r>
          </a:p>
          <a:p>
            <a:r>
              <a:rPr lang="en-US" dirty="0" smtClean="0"/>
              <a:t>Experimentation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</a:p>
          <a:p>
            <a:pPr lvl="1"/>
            <a:r>
              <a:rPr lang="en-US" dirty="0" smtClean="0"/>
              <a:t>at the benefit of delay improvement [4]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0" y="2765036"/>
            <a:ext cx="4730501" cy="36976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895600" y="3429001"/>
            <a:ext cx="3962400" cy="19050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this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assignment with </a:t>
            </a:r>
            <a:r>
              <a:rPr lang="en-US" dirty="0" smtClean="0">
                <a:solidFill>
                  <a:srgbClr val="FF0000"/>
                </a:solidFill>
              </a:rPr>
              <a:t>intra-user</a:t>
            </a:r>
            <a:r>
              <a:rPr lang="en-US" dirty="0" smtClean="0"/>
              <a:t>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/>
          <a:srcRect l="2381" t="11905" r="3439" b="17548"/>
          <a:stretch>
            <a:fillRect/>
          </a:stretch>
        </p:blipFill>
        <p:spPr>
          <a:xfrm>
            <a:off x="1248918" y="26670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Methodology </a:t>
            </a:r>
            <a:r>
              <a:rPr lang="en-US" dirty="0" smtClean="0"/>
              <a:t>[contd.]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143000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Methodology </a:t>
            </a:r>
            <a:r>
              <a:rPr lang="en-US" dirty="0" smtClean="0"/>
              <a:t>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access based on radio and channel statistics</a:t>
            </a:r>
          </a:p>
          <a:p>
            <a:pPr lvl="1"/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93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09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3124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4044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3467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4000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3467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3469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3469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4000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876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5624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995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986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6367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5027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5303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5303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5303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5638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6010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5000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6381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5041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5318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5318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3467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3467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Methodology </a:t>
            </a:r>
            <a:r>
              <a:rPr lang="en-US" dirty="0" smtClean="0"/>
              <a:t>[contd.]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73438"/>
              </p:ext>
            </p:extLst>
          </p:nvPr>
        </p:nvGraphicFramePr>
        <p:xfrm>
          <a:off x="457200" y="2057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  <a:gridCol w="2971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 feedback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 lottery based on radio transmission ratio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Unweighted</a:t>
                      </a:r>
                      <a:r>
                        <a:rPr lang="en-US" dirty="0" smtClean="0"/>
                        <a:t> lottery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 feedback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Unweighted</a:t>
                      </a:r>
                      <a:r>
                        <a:rPr lang="en-US" dirty="0" smtClean="0"/>
                        <a:t> lottery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 lottery based on channel utilization ratio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 channel feedback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 lottery based on radio transmission ratio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 lottery based on channel utilization ratio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data rate is varied from 1 Mbps to 32 Mbps</a:t>
            </a:r>
          </a:p>
          <a:p>
            <a:r>
              <a:rPr lang="en-US" dirty="0" smtClean="0"/>
              <a:t>Nodes are placed randomly in an area of 500m×500m</a:t>
            </a:r>
          </a:p>
          <a:p>
            <a:r>
              <a:rPr lang="en-US" dirty="0" smtClean="0"/>
              <a:t>The number of secondary users is varied from 12 to 40 with a granularity of 4</a:t>
            </a:r>
          </a:p>
          <a:p>
            <a:r>
              <a:rPr lang="en-US" dirty="0" smtClean="0"/>
              <a:t>For each such settings, we perform 99 simulation iterations, each of 50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37" y="2819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0574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[</a:t>
            </a:r>
            <a:r>
              <a:rPr lang="en-US" dirty="0" smtClean="0"/>
              <a:t>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is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" y="3128088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5638800"/>
            <a:ext cx="6324600" cy="1143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269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1981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1862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67400"/>
              </p:ext>
            </p:extLst>
          </p:nvPr>
        </p:nvGraphicFramePr>
        <p:xfrm>
          <a:off x="457200" y="1600200"/>
          <a:ext cx="8382000" cy="450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900"/>
                <a:gridCol w="1358900"/>
                <a:gridCol w="1295400"/>
                <a:gridCol w="1676400"/>
                <a:gridCol w="1676400"/>
              </a:tblGrid>
              <a:tr h="5524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Application Data Rate</a:t>
                      </a:r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increase in throughput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decrease in end-to-end delay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245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dirty="0" smtClean="0"/>
                        <a:t>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dirty="0" smtClean="0"/>
                        <a:t>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r>
                        <a:rPr lang="en-US" dirty="0" smtClean="0"/>
                        <a:t>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r>
                        <a:rPr lang="en-US" dirty="0" smtClean="0"/>
                        <a:t>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dirty="0" smtClean="0"/>
                        <a:t>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degradation in multi-radio cognitive radio networks is a well-known problem.</a:t>
            </a:r>
          </a:p>
          <a:p>
            <a:pPr lvl="1"/>
            <a:r>
              <a:rPr lang="en-US" dirty="0" smtClean="0"/>
              <a:t>We proposed a feedback-based multi-radio exploitation approach to solve the problem.</a:t>
            </a:r>
          </a:p>
          <a:p>
            <a:pPr lvl="1"/>
            <a:r>
              <a:rPr lang="en-US" dirty="0" smtClean="0"/>
              <a:t>We evaluated the performance of our proposed approach through experimentation.</a:t>
            </a:r>
          </a:p>
          <a:p>
            <a:pPr lvl="1"/>
            <a:r>
              <a:rPr lang="en-US" dirty="0" smtClean="0"/>
              <a:t>We compared the performance of our proposed approach with that of other contemporary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67335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Maryam</a:t>
            </a:r>
            <a:r>
              <a:rPr lang="en-US" sz="1800" dirty="0" smtClean="0"/>
              <a:t> </a:t>
            </a:r>
            <a:r>
              <a:rPr lang="en-US" sz="1800" dirty="0" err="1" smtClean="0"/>
              <a:t>Ahmadi</a:t>
            </a:r>
            <a:r>
              <a:rPr lang="en-US" sz="1800" dirty="0" smtClean="0"/>
              <a:t>, </a:t>
            </a:r>
            <a:r>
              <a:rPr lang="en-US" sz="1800" dirty="0" err="1" smtClean="0"/>
              <a:t>Yanyan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, and </a:t>
            </a:r>
            <a:r>
              <a:rPr lang="en-US" sz="1800" dirty="0" err="1" smtClean="0"/>
              <a:t>Jianping</a:t>
            </a:r>
            <a:r>
              <a:rPr lang="en-US" sz="1800" dirty="0" smtClean="0"/>
              <a:t> Pan. Distributed robust channel assignment for multi-radio cognitive radio networks. In </a:t>
            </a:r>
            <a:r>
              <a:rPr lang="en-US" sz="1800" i="1" dirty="0" smtClean="0"/>
              <a:t>Vehicular Technology Conference (VTC Fall), 2012 IEEE</a:t>
            </a:r>
            <a:r>
              <a:rPr lang="en-US" sz="18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Paramvir</a:t>
            </a:r>
            <a:r>
              <a:rPr lang="en-US" sz="1800" dirty="0" smtClean="0"/>
              <a:t> </a:t>
            </a:r>
            <a:r>
              <a:rPr lang="en-US" sz="1800" dirty="0" err="1" smtClean="0"/>
              <a:t>Bahl</a:t>
            </a:r>
            <a:r>
              <a:rPr lang="en-US" sz="1800" dirty="0" smtClean="0"/>
              <a:t>, </a:t>
            </a:r>
            <a:r>
              <a:rPr lang="en-US" sz="1800" dirty="0" err="1" smtClean="0"/>
              <a:t>Atul</a:t>
            </a:r>
            <a:r>
              <a:rPr lang="en-US" sz="1800" dirty="0" smtClean="0"/>
              <a:t> </a:t>
            </a:r>
            <a:r>
              <a:rPr lang="en-US" sz="1800" dirty="0" err="1" smtClean="0"/>
              <a:t>Adya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Alec </a:t>
            </a:r>
            <a:r>
              <a:rPr lang="en-US" sz="1800" dirty="0" err="1" smtClean="0"/>
              <a:t>Walman</a:t>
            </a:r>
            <a:r>
              <a:rPr lang="en-US" sz="1800" dirty="0" smtClean="0"/>
              <a:t>. Reconsidering wireless systems with multiple radios. </a:t>
            </a:r>
            <a:r>
              <a:rPr lang="en-US" sz="1800" i="1" dirty="0" smtClean="0"/>
              <a:t>ACM SIGCOMM Computer Communication Review</a:t>
            </a:r>
            <a:r>
              <a:rPr lang="en-US" sz="18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Richard </a:t>
            </a:r>
            <a:r>
              <a:rPr lang="en-US" sz="1800" dirty="0" err="1" smtClean="0"/>
              <a:t>Draves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Brian </a:t>
            </a:r>
            <a:r>
              <a:rPr lang="en-US" sz="1800" dirty="0" err="1" smtClean="0"/>
              <a:t>Zill</a:t>
            </a:r>
            <a:r>
              <a:rPr lang="en-US" sz="1800" dirty="0" smtClean="0"/>
              <a:t>. Routing in multi-radio, multi-hop wireless mesh networks. In </a:t>
            </a:r>
            <a:r>
              <a:rPr lang="en-US" sz="1800" i="1" dirty="0" smtClean="0"/>
              <a:t>Proceedings of the 10th annual international conference on Mobile computing and networking</a:t>
            </a:r>
            <a:r>
              <a:rPr lang="en-US" sz="18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Tanvir Ahmed Khan, </a:t>
            </a:r>
            <a:r>
              <a:rPr lang="en-US" sz="1800" dirty="0" err="1" smtClean="0"/>
              <a:t>Chowdhury</a:t>
            </a:r>
            <a:r>
              <a:rPr lang="en-US" sz="1800" dirty="0" smtClean="0"/>
              <a:t> </a:t>
            </a:r>
            <a:r>
              <a:rPr lang="en-US" sz="1800" dirty="0" err="1" smtClean="0"/>
              <a:t>Sayeed</a:t>
            </a:r>
            <a:r>
              <a:rPr lang="en-US" sz="1800" dirty="0" smtClean="0"/>
              <a:t> </a:t>
            </a:r>
            <a:r>
              <a:rPr lang="en-US" sz="1800" dirty="0" err="1" smtClean="0"/>
              <a:t>Hyder</a:t>
            </a:r>
            <a:r>
              <a:rPr lang="en-US" sz="1800" dirty="0" smtClean="0"/>
              <a:t>, and ABM Islam. Towards exploiting a synergy between cognitive and multi-radio networking. In </a:t>
            </a:r>
            <a:r>
              <a:rPr lang="en-US" sz="1800" i="1" dirty="0" smtClean="0"/>
              <a:t>Wireless and Mobile Computing, Networking and Communications  (</a:t>
            </a:r>
            <a:r>
              <a:rPr lang="en-US" sz="1800" i="1" dirty="0" err="1" smtClean="0"/>
              <a:t>WiMob</a:t>
            </a:r>
            <a:r>
              <a:rPr lang="en-US" sz="1800" i="1" dirty="0" smtClean="0"/>
              <a:t>), 2015 IEEE 11th International Conference on</a:t>
            </a:r>
            <a:r>
              <a:rPr lang="en-US" sz="18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Guyue</a:t>
            </a:r>
            <a:r>
              <a:rPr lang="en-US" sz="1800" dirty="0" smtClean="0"/>
              <a:t> Li, </a:t>
            </a:r>
            <a:r>
              <a:rPr lang="en-US" sz="1800" dirty="0" err="1" smtClean="0"/>
              <a:t>Zhaoquan</a:t>
            </a:r>
            <a:r>
              <a:rPr lang="en-US" sz="1800" dirty="0" smtClean="0"/>
              <a:t> </a:t>
            </a:r>
            <a:r>
              <a:rPr lang="en-US" sz="1800" dirty="0" err="1" smtClean="0"/>
              <a:t>Gu</a:t>
            </a:r>
            <a:r>
              <a:rPr lang="en-US" sz="1800" dirty="0" smtClean="0"/>
              <a:t>, Xiao Lin, </a:t>
            </a:r>
            <a:r>
              <a:rPr lang="en-US" sz="1800" dirty="0" err="1" smtClean="0"/>
              <a:t>Haosen</a:t>
            </a:r>
            <a:r>
              <a:rPr lang="en-US" sz="1800" dirty="0" smtClean="0"/>
              <a:t> </a:t>
            </a:r>
            <a:r>
              <a:rPr lang="en-US" sz="1800" dirty="0" err="1" smtClean="0"/>
              <a:t>Pu</a:t>
            </a:r>
            <a:r>
              <a:rPr lang="en-US" sz="1800" dirty="0" smtClean="0"/>
              <a:t>, and </a:t>
            </a:r>
            <a:r>
              <a:rPr lang="en-US" sz="1800" dirty="0" err="1" smtClean="0"/>
              <a:t>Qiang-sheng</a:t>
            </a:r>
            <a:r>
              <a:rPr lang="en-US" sz="1800" dirty="0" smtClean="0"/>
              <a:t> </a:t>
            </a:r>
            <a:r>
              <a:rPr lang="en-US" sz="1800" dirty="0" err="1" smtClean="0"/>
              <a:t>Hua</a:t>
            </a:r>
            <a:r>
              <a:rPr lang="en-US" sz="1800" dirty="0" smtClean="0"/>
              <a:t>. Deterministic distributed rendezvous algorithms for multi-radio cognitive radio networks. In </a:t>
            </a:r>
            <a:r>
              <a:rPr lang="en-US" sz="1800" i="1" dirty="0" smtClean="0"/>
              <a:t>Proceedings of the 17th ACM international conference on Modeling, analysis and simulation of wireless and mobile systems</a:t>
            </a:r>
            <a:r>
              <a:rPr lang="en-US" sz="1800" dirty="0" smtClean="0"/>
              <a:t>, pages 313-320. ACM,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1800" dirty="0" smtClean="0"/>
              <a:t>Allen Miu, Hari Balakrishnan, and Can Emre Koksal. </a:t>
            </a:r>
            <a:r>
              <a:rPr lang="en-US" sz="1800" dirty="0" smtClean="0"/>
              <a:t>Improving loss resilience with multi-radio diversity in wireless networks. In </a:t>
            </a:r>
            <a:r>
              <a:rPr lang="en-US" sz="1800" i="1" dirty="0" smtClean="0"/>
              <a:t>Proceedings of the 11th annual international conference on Mobile computing and networking</a:t>
            </a:r>
            <a:r>
              <a:rPr lang="en-US" sz="1800" dirty="0" smtClean="0"/>
              <a:t>, pages 16-30. ACM, 2005.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Wei Song and </a:t>
            </a:r>
            <a:r>
              <a:rPr lang="en-US" sz="1800" dirty="0" err="1" smtClean="0"/>
              <a:t>Weihua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. Performance analysis of probabilistic multipath transmission of video streaming traffic over multi-radio wireless devices. </a:t>
            </a:r>
            <a:r>
              <a:rPr lang="en-US" sz="1800" i="1" dirty="0" smtClean="0"/>
              <a:t>Wireless Communications, IEEE Transactions on</a:t>
            </a:r>
            <a:r>
              <a:rPr lang="en-US" sz="18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Vaclav </a:t>
            </a:r>
            <a:r>
              <a:rPr lang="en-US" sz="1800" dirty="0" err="1" smtClean="0"/>
              <a:t>Valenta</a:t>
            </a:r>
            <a:r>
              <a:rPr lang="en-US" sz="1800" dirty="0" smtClean="0"/>
              <a:t>, Roman </a:t>
            </a:r>
            <a:r>
              <a:rPr lang="en-US" sz="1800" dirty="0" err="1" smtClean="0"/>
              <a:t>Marsalek</a:t>
            </a:r>
            <a:r>
              <a:rPr lang="en-US" sz="1800" dirty="0" smtClean="0"/>
              <a:t>, Genevieve </a:t>
            </a:r>
            <a:r>
              <a:rPr lang="en-US" sz="1800" dirty="0" err="1" smtClean="0"/>
              <a:t>Baudoin</a:t>
            </a:r>
            <a:r>
              <a:rPr lang="en-US" sz="1800" dirty="0" smtClean="0"/>
              <a:t>, Martine Villegas, Martha Suarez, and Fabien Robert. Survey on spectrum utilization in </a:t>
            </a:r>
            <a:r>
              <a:rPr lang="en-US" sz="1800" dirty="0" err="1" smtClean="0"/>
              <a:t>europe</a:t>
            </a:r>
            <a:r>
              <a:rPr lang="en-US" sz="1800" dirty="0" smtClean="0"/>
              <a:t>: Measurements, analyses and observations. In </a:t>
            </a:r>
            <a:r>
              <a:rPr lang="en-US" sz="1800" i="1" dirty="0" smtClean="0"/>
              <a:t>Cognitive Radio Oriented Wireless Networks &amp; Communications (CROWNCOM), 2010 Proceedings of the Fifth International Conference on</a:t>
            </a:r>
            <a:r>
              <a:rPr lang="en-US" sz="18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 smtClean="0"/>
              <a:t>Xiaoxiong</a:t>
            </a:r>
            <a:r>
              <a:rPr lang="en-US" sz="1800" dirty="0" smtClean="0"/>
              <a:t> </a:t>
            </a:r>
            <a:r>
              <a:rPr lang="en-US" sz="1800" dirty="0" err="1" smtClean="0"/>
              <a:t>Zhong</a:t>
            </a:r>
            <a:r>
              <a:rPr lang="en-US" sz="1800" dirty="0" smtClean="0"/>
              <a:t>, Yang Qin, and Li </a:t>
            </a:r>
            <a:r>
              <a:rPr lang="en-US" sz="1800" dirty="0" err="1" smtClean="0"/>
              <a:t>Li</a:t>
            </a:r>
            <a:r>
              <a:rPr lang="en-US" sz="1800" dirty="0" smtClean="0"/>
              <a:t>. Capacity analysis in multi-radio multi-channel cognitive radio networks: A small world perspective. </a:t>
            </a:r>
            <a:r>
              <a:rPr lang="en-US" sz="1800" i="1" dirty="0" smtClean="0"/>
              <a:t>Wireless Personal Communications</a:t>
            </a:r>
            <a:r>
              <a:rPr lang="en-US" sz="1800" dirty="0" smtClean="0"/>
              <a:t>, 79(3):2209-2225,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 [8]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721912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</a:t>
            </a:r>
            <a:r>
              <a:rPr lang="en-US" dirty="0" smtClean="0"/>
              <a:t>U</a:t>
            </a:r>
            <a:r>
              <a:rPr lang="en-US" dirty="0" smtClean="0"/>
              <a:t>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191491"/>
            <a:ext cx="6927273" cy="54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1412</Words>
  <Application>Microsoft Office PowerPoint</Application>
  <PresentationFormat>On-screen Show (4:3)</PresentationFormat>
  <Paragraphs>284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</vt:lpstr>
      <vt:lpstr>Cognitive Radio Networks (CRNs)</vt:lpstr>
      <vt:lpstr>Cognitive Radio Networks (CRNs)</vt:lpstr>
      <vt:lpstr>Cognitive Radio Networks (CRNs)</vt:lpstr>
      <vt:lpstr>Cognitive Radio Networks (CRNs)</vt:lpstr>
      <vt:lpstr>Cognitive Radio Networks (CRNs)</vt:lpstr>
      <vt:lpstr>Applications of Cognitive Radio Networks</vt:lpstr>
      <vt:lpstr>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Motivation Behind Our Work</vt:lpstr>
      <vt:lpstr>Our research problem</vt:lpstr>
      <vt:lpstr>Our Research Problem</vt:lpstr>
      <vt:lpstr>Our Proposed Methodology</vt:lpstr>
      <vt:lpstr>Our Proposed Methodology [contd.]</vt:lpstr>
      <vt:lpstr>Our Proposed Methodology [contd.]</vt:lpstr>
      <vt:lpstr>Our Proposed Methodology [contd.]</vt:lpstr>
      <vt:lpstr>Experimentation</vt:lpstr>
      <vt:lpstr>Simulator Modifications</vt:lpstr>
      <vt:lpstr>Simulation Settings</vt:lpstr>
      <vt:lpstr>Evaluation</vt:lpstr>
      <vt:lpstr>Results</vt:lpstr>
      <vt:lpstr>Results [contd.]</vt:lpstr>
      <vt:lpstr>PowerPoint Presentation</vt:lpstr>
      <vt:lpstr>PowerPoint Presentation</vt:lpstr>
      <vt:lpstr>Results Summary</vt:lpstr>
      <vt:lpstr>Conclusion</vt:lpstr>
      <vt:lpstr>PowerPoint Presentation</vt:lpstr>
      <vt:lpstr>References I</vt:lpstr>
      <vt:lpstr>References II</vt:lpstr>
      <vt:lpstr>Appendices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452</cp:revision>
  <dcterms:created xsi:type="dcterms:W3CDTF">2016-07-23T11:19:34Z</dcterms:created>
  <dcterms:modified xsi:type="dcterms:W3CDTF">2017-07-15T02:39:35Z</dcterms:modified>
</cp:coreProperties>
</file>