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 id="2147483695" r:id="rId3"/>
    <p:sldMasterId id="2147483698" r:id="rId4"/>
  </p:sldMasterIdLst>
  <p:notesMasterIdLst>
    <p:notesMasterId r:id="rId37"/>
  </p:notesMasterIdLst>
  <p:sldIdLst>
    <p:sldId id="300" r:id="rId5"/>
    <p:sldId id="323" r:id="rId6"/>
    <p:sldId id="302" r:id="rId7"/>
    <p:sldId id="259" r:id="rId8"/>
    <p:sldId id="386" r:id="rId9"/>
    <p:sldId id="388" r:id="rId10"/>
    <p:sldId id="2393" r:id="rId11"/>
    <p:sldId id="304" r:id="rId12"/>
    <p:sldId id="330" r:id="rId13"/>
    <p:sldId id="401" r:id="rId14"/>
    <p:sldId id="1848" r:id="rId15"/>
    <p:sldId id="1844" r:id="rId16"/>
    <p:sldId id="1769" r:id="rId17"/>
    <p:sldId id="1795" r:id="rId18"/>
    <p:sldId id="441" r:id="rId19"/>
    <p:sldId id="1613" r:id="rId20"/>
    <p:sldId id="1855" r:id="rId21"/>
    <p:sldId id="320" r:id="rId22"/>
    <p:sldId id="1867" r:id="rId23"/>
    <p:sldId id="1874" r:id="rId24"/>
    <p:sldId id="428" r:id="rId25"/>
    <p:sldId id="1870" r:id="rId26"/>
    <p:sldId id="322" r:id="rId27"/>
    <p:sldId id="321" r:id="rId28"/>
    <p:sldId id="512" r:id="rId29"/>
    <p:sldId id="2392" r:id="rId30"/>
    <p:sldId id="2394" r:id="rId31"/>
    <p:sldId id="384" r:id="rId32"/>
    <p:sldId id="1672" r:id="rId33"/>
    <p:sldId id="1673" r:id="rId34"/>
    <p:sldId id="1687" r:id="rId35"/>
    <p:sldId id="36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3982" autoAdjust="0"/>
    <p:restoredTop sz="86647" autoAdjust="0"/>
  </p:normalViewPr>
  <p:slideViewPr>
    <p:cSldViewPr snapToGrid="0">
      <p:cViewPr varScale="1">
        <p:scale>
          <a:sx n="95" d="100"/>
          <a:sy n="95" d="100"/>
        </p:scale>
        <p:origin x="1170" y="84"/>
      </p:cViewPr>
      <p:guideLst/>
    </p:cSldViewPr>
  </p:slideViewPr>
  <p:notesTextViewPr>
    <p:cViewPr>
      <p:scale>
        <a:sx n="3" d="2"/>
        <a:sy n="3" d="2"/>
      </p:scale>
      <p:origin x="0" y="0"/>
    </p:cViewPr>
  </p:notesTextViewPr>
  <p:sorterViewPr>
    <p:cViewPr varScale="1">
      <p:scale>
        <a:sx n="100" d="100"/>
        <a:sy n="100" d="100"/>
      </p:scale>
      <p:origin x="0" y="-477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11/21/2018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5C4A8A-EB85-48C7-B4E2-8B03D9E9FFB3}" type="slidenum">
              <a:rPr lang="en-US" smtClean="0"/>
              <a:t>10</a:t>
            </a:fld>
            <a:endParaRPr lang="en-US"/>
          </a:p>
        </p:txBody>
      </p:sp>
    </p:spTree>
    <p:extLst>
      <p:ext uri="{BB962C8B-B14F-4D97-AF65-F5344CB8AC3E}">
        <p14:creationId xmlns:p14="http://schemas.microsoft.com/office/powerpoint/2010/main" val="1888921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425" rtl="0" eaLnBrk="1" fontAlgn="auto" latinLnBrk="0" hangingPunct="1">
              <a:lnSpc>
                <a:spcPct val="100000"/>
              </a:lnSpc>
              <a:spcBef>
                <a:spcPts val="0"/>
              </a:spcBef>
              <a:spcAft>
                <a:spcPts val="0"/>
              </a:spcAft>
              <a:buClrTx/>
              <a:buSzTx/>
              <a:buFontTx/>
              <a:buNone/>
              <a:tabLst/>
              <a:defRPr/>
            </a:pPr>
            <a:r>
              <a:rPr lang="en-US" sz="1200" b="1" dirty="0"/>
              <a:t>Key talking</a:t>
            </a:r>
            <a:r>
              <a:rPr lang="en-US" sz="1200" b="1" baseline="0" dirty="0"/>
              <a:t> points: </a:t>
            </a:r>
          </a:p>
          <a:p>
            <a:r>
              <a:rPr lang="en-US" dirty="0"/>
              <a:t>The M-series</a:t>
            </a:r>
            <a:r>
              <a:rPr lang="en-US" baseline="0" dirty="0"/>
              <a:t> is the largest instance size with up to 128 virtual </a:t>
            </a:r>
            <a:r>
              <a:rPr lang="en-US" baseline="0" dirty="0" err="1"/>
              <a:t>cpu’s</a:t>
            </a:r>
            <a:r>
              <a:rPr lang="en-US" baseline="0" dirty="0"/>
              <a:t> (VCPUs). These instances support premium storage for low latency workloads and are designed for the largest enterprise workloads.  These have huge RAM sizes from 1.75TB to 4.0TB of RAM!</a:t>
            </a:r>
            <a:endParaRPr lang="en-US" dirty="0"/>
          </a:p>
        </p:txBody>
      </p:sp>
      <p:sp>
        <p:nvSpPr>
          <p:cNvPr id="4" name="Slide Number Placeholder 3"/>
          <p:cNvSpPr>
            <a:spLocks noGrp="1"/>
          </p:cNvSpPr>
          <p:nvPr>
            <p:ph type="sldNum" sz="quarter" idx="10"/>
          </p:nvPr>
        </p:nvSpPr>
        <p:spPr/>
        <p:txBody>
          <a:bodyPr/>
          <a:lstStyle/>
          <a:p>
            <a:fld id="{01EFE40D-E08A-464F-96D6-CEB0B2DD69BC}" type="slidenum">
              <a:rPr lang="en-US" smtClean="0"/>
              <a:t>11</a:t>
            </a:fld>
            <a:endParaRPr lang="en-US"/>
          </a:p>
        </p:txBody>
      </p:sp>
    </p:spTree>
    <p:extLst>
      <p:ext uri="{BB962C8B-B14F-4D97-AF65-F5344CB8AC3E}">
        <p14:creationId xmlns:p14="http://schemas.microsoft.com/office/powerpoint/2010/main" val="868962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Double clicking Azure VMs /- here’s the list of SAPS and memory size / of each Azure VM type. D v2 and G are certified as of today / and E v3 and M Series release and certification / are coming soon / with official numbers of SAPS. Customer should feel very free to use / E v3 and M / for their non-prod even without certification / because it works just fine. </a:t>
            </a:r>
          </a:p>
          <a:p>
            <a:endParaRPr lang="en-US" dirty="0"/>
          </a:p>
          <a:p>
            <a:r>
              <a:rPr lang="en-US" dirty="0"/>
              <a:t>Based on total # of SAPS for Any DB, and memory size and HANA scenario – OLAP or OLTP, you can pick VM type for both database server and application server. </a:t>
            </a:r>
          </a:p>
          <a:p>
            <a:endParaRPr lang="en-US" dirty="0"/>
          </a:p>
          <a:p>
            <a:r>
              <a:rPr lang="en-US" dirty="0"/>
              <a:t>https://docs.microsoft.com/en-us/azure/virtual-machines/windows/sizes-memory</a:t>
            </a:r>
          </a:p>
          <a:p>
            <a:r>
              <a:rPr lang="en-US" dirty="0"/>
              <a:t>https://azure.microsoft.com/en-us/blog/introducing-the-new-dv3-and-ev3-vm-sizes/</a:t>
            </a:r>
          </a:p>
          <a:p>
            <a:endParaRPr lang="en-US" dirty="0"/>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CC2A7EE5-C888-4E9C-85F2-DC83439D59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8317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9EEE347-A289-4350-935F-13EA0D0CD8D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61898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produce the design, use the following sequence of steps.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0744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A2D98DC-AE26-4DC1-B3DF-35CB807C31A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11/21/2018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75215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F737FF3-38BB-4D35-AC0B-28F4B23E5F6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60352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5A04F-69D3-4425-B47E-890457CFB1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2737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5A04F-69D3-4425-B47E-890457CFB1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0284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estimate the cost of your</a:t>
            </a:r>
            <a:r>
              <a:rPr lang="en-US" baseline="0" dirty="0"/>
              <a:t> solution, use Azure Pricing Calculator.</a:t>
            </a:r>
            <a:endParaRPr lang="en-US" dirty="0"/>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21</a:t>
            </a:fld>
            <a:endParaRPr lang="en-US" dirty="0"/>
          </a:p>
        </p:txBody>
      </p:sp>
    </p:spTree>
    <p:extLst>
      <p:ext uri="{BB962C8B-B14F-4D97-AF65-F5344CB8AC3E}">
        <p14:creationId xmlns:p14="http://schemas.microsoft.com/office/powerpoint/2010/main" val="34519032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5A04F-69D3-4425-B47E-890457CFB1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14078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5A04F-69D3-4425-B47E-890457CFB1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67392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9A6D4-FB34-4BDB-BA1E-7271914431FC}"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11/21/2018 2:07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breakdown of Any DB and HANA / - list of SAP products / that are certified to run in Azure. </a:t>
            </a:r>
          </a:p>
          <a:p>
            <a:endParaRPr lang="en-US" dirty="0"/>
          </a:p>
          <a:p>
            <a:r>
              <a:rPr lang="en-US" dirty="0"/>
              <a:t>All SAP products with Any DB / are fully certified – such as SAP Business Suite, NetWeaver, Business Objects and Business one. The supported platforms are / Windows and Linux, / and SQL, ASE, Oracle, MaxDB and DB2/UDB. The VMs that you can use are / D v2 and G Series VM as of today  / and D v3, E v3 and M Series VM / will be available later this CY. </a:t>
            </a:r>
          </a:p>
          <a:p>
            <a:endParaRPr lang="en-US" dirty="0"/>
          </a:p>
          <a:p>
            <a:r>
              <a:rPr lang="en-US" dirty="0"/>
              <a:t>All SAP products with HANA / are also certified – OLAP solutions like Business Warehouse, HANA Enterprise, Side Car / are certified with GS5 VM and HANA Large Instances. OLTP solutions like S/4HANA, Business Suite on HANA are good with Large Instances today, and with D v3, E v3 and M Series VM by the end of this CY. </a:t>
            </a:r>
          </a:p>
          <a:p>
            <a:endParaRPr lang="en-US" dirty="0"/>
          </a:p>
          <a:p>
            <a:r>
              <a:rPr lang="en-US" dirty="0"/>
              <a:t>Certification for Oracle Linux OS and SAP Business One on HANA is coming soon. </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E45C4A8A-EB85-48C7-B4E2-8B03D9E9FFB3}"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35497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5A04F-69D3-4425-B47E-890457CFB1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88135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55D4C-3A32-42CD-971E-976DCEF6CC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0553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https://docs.microsoft.com/en-us/azure/site-recovery/site-recovery-support-matrix-to-azure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5A04F-69D3-4425-B47E-890457CFB1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8372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Downtime minimized migration to HANA via DMO/SUM – system move. Source primary application server (PAS) must be UNIX/LINUX based.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431A5A-EE56-4DC6-BDEA-58C108574C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3521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431A5A-EE56-4DC6-BDEA-58C108574C92}" type="slidenum">
              <a:rPr lang="en-US" smtClean="0"/>
              <a:t>5</a:t>
            </a:fld>
            <a:endParaRPr lang="en-US" dirty="0"/>
          </a:p>
        </p:txBody>
      </p:sp>
    </p:spTree>
    <p:extLst>
      <p:ext uri="{BB962C8B-B14F-4D97-AF65-F5344CB8AC3E}">
        <p14:creationId xmlns:p14="http://schemas.microsoft.com/office/powerpoint/2010/main" val="3949321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431A5A-EE56-4DC6-BDEA-58C108574C92}" type="slidenum">
              <a:rPr lang="en-US" smtClean="0"/>
              <a:t>6</a:t>
            </a:fld>
            <a:endParaRPr lang="en-US" dirty="0"/>
          </a:p>
        </p:txBody>
      </p:sp>
    </p:spTree>
    <p:extLst>
      <p:ext uri="{BB962C8B-B14F-4D97-AF65-F5344CB8AC3E}">
        <p14:creationId xmlns:p14="http://schemas.microsoft.com/office/powerpoint/2010/main" val="2718361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431A5A-EE56-4DC6-BDEA-58C108574C92}" type="slidenum">
              <a:rPr lang="en-US" smtClean="0"/>
              <a:t>7</a:t>
            </a:fld>
            <a:endParaRPr lang="en-US" dirty="0"/>
          </a:p>
        </p:txBody>
      </p:sp>
    </p:spTree>
    <p:extLst>
      <p:ext uri="{BB962C8B-B14F-4D97-AF65-F5344CB8AC3E}">
        <p14:creationId xmlns:p14="http://schemas.microsoft.com/office/powerpoint/2010/main" val="640945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044478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980643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and Content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465">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19249" y="1447800"/>
            <a:ext cx="11151917" cy="1167884"/>
          </a:xfrm>
        </p:spPr>
        <p:txBody>
          <a:bodyPr/>
          <a:lstStyle>
            <a:lvl1pPr marL="3175" indent="0">
              <a:spcBef>
                <a:spcPts val="0"/>
              </a:spcBef>
              <a:spcAft>
                <a:spcPts val="900"/>
              </a:spcAft>
              <a:buSzPct val="80000"/>
              <a:buFont typeface="Arial" pitchFamily="34" charset="0"/>
              <a:buNone/>
              <a:defRPr sz="3999" spc="-100" baseline="0">
                <a:solidFill>
                  <a:schemeClr val="bg1"/>
                </a:solidFill>
                <a:latin typeface="+mn-lt"/>
              </a:defRPr>
            </a:lvl1pPr>
            <a:lvl2pPr marL="3175" indent="0">
              <a:spcBef>
                <a:spcPts val="0"/>
              </a:spcBef>
              <a:buSzPct val="80000"/>
              <a:buFont typeface="Arial" pitchFamily="34" charset="0"/>
              <a:buNone/>
              <a:defRPr sz="3600" spc="-51" baseline="0">
                <a:solidFill>
                  <a:schemeClr val="bg1"/>
                </a:solidFill>
                <a:latin typeface="+mn-lt"/>
              </a:defRPr>
            </a:lvl2pPr>
            <a:lvl3pPr marL="1258429" indent="-40308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368" indent="-3459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804" indent="-33642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310568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019895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606185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9928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715289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780473689"/>
      </p:ext>
    </p:extLst>
  </p:cSld>
  <p:clrMapOvr>
    <a:overrideClrMapping bg1="dk1" tx1="lt1" bg2="dk2" tx2="lt2" accent1="accent1" accent2="accent2" accent3="accent3" accent4="accent4" accent5="accent5" accent6="accent6" hlink="hlink" folHlink="folHlink"/>
  </p:clrMapOvr>
  <p:transition spd="slow">
    <p:randomBar dir="vert"/>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2954019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297955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theme" Target="../theme/theme3.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4" r:id="rId2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64149123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703" r:id="rId3"/>
    <p:sldLayoutId id="2147483704" r:id="rId4"/>
    <p:sldLayoutId id="2147483705" r:id="rId5"/>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86969444"/>
      </p:ext>
    </p:extLst>
  </p:cSld>
  <p:clrMap bg1="lt1" tx1="dk1" bg2="lt2" tx2="dk2" accent1="accent1" accent2="accent2" accent3="accent3" accent4="accent4" accent5="accent5" accent6="accent6" hlink="hlink" folHlink="folHlink"/>
  <p:sldLayoutIdLst>
    <p:sldLayoutId id="2147483699" r:id="rId1"/>
    <p:sldLayoutId id="2147483700" r:id="rId2"/>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3.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4.xml"/><Relationship Id="rId6" Type="http://schemas.openxmlformats.org/officeDocument/2006/relationships/image" Target="../media/image13.png"/><Relationship Id="rId5" Type="http://schemas.openxmlformats.org/officeDocument/2006/relationships/image" Target="../media/image17.emf"/><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33.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8" Type="http://schemas.openxmlformats.org/officeDocument/2006/relationships/image" Target="../media/image23.jpeg"/><Relationship Id="rId13" Type="http://schemas.openxmlformats.org/officeDocument/2006/relationships/hyperlink" Target="https://docs.microsoft.com/en-us/azure/architecture/reference-architectures/hybrid-networking/hub-spoke" TargetMode="External"/><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33.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8" Type="http://schemas.openxmlformats.org/officeDocument/2006/relationships/hyperlink" Target="https://docs.microsoft.com/en-us/azure/architecture/reference-architectures/" TargetMode="External"/><Relationship Id="rId13" Type="http://schemas.openxmlformats.org/officeDocument/2006/relationships/hyperlink" Target="https://www.youtube.com/watch?v=gKEA-RbnjGI&amp;list=PLvnlORJ_Skl7AUslNScWKLboolqc_A72m" TargetMode="External"/><Relationship Id="rId18" Type="http://schemas.openxmlformats.org/officeDocument/2006/relationships/hyperlink" Target="https://microsoft.sharepoint.com/teams/GearUp/SitePages/solutionsBattlecards.aspx" TargetMode="External"/><Relationship Id="rId26" Type="http://schemas.openxmlformats.org/officeDocument/2006/relationships/hyperlink" Target="mailto:SAPGBBEMEA@microsoft.com" TargetMode="External"/><Relationship Id="rId3" Type="http://schemas.openxmlformats.org/officeDocument/2006/relationships/hyperlink" Target="https://azure.microsoft.com/en-us/solutions/sap/" TargetMode="External"/><Relationship Id="rId21" Type="http://schemas.openxmlformats.org/officeDocument/2006/relationships/hyperlink" Target="https://azure.microsoft.com/en-us/blog/accelerate-your-sap-on-azure-hana-project-with-suse-microsoft-solution-templates/" TargetMode="External"/><Relationship Id="rId7" Type="http://schemas.openxmlformats.org/officeDocument/2006/relationships/hyperlink" Target="https://docs.microsoft.com/en-us/azure/virtual-machines/workloads/sap/hana-overview-architecture" TargetMode="External"/><Relationship Id="rId12" Type="http://schemas.openxmlformats.org/officeDocument/2006/relationships/hyperlink" Target="https://www.microsoft.com/itshowcase/saponazure" TargetMode="External"/><Relationship Id="rId17" Type="http://schemas.openxmlformats.org/officeDocument/2006/relationships/hyperlink" Target="https://microsoft.sharepoint.com/sites/infopedia_g04/pages/roadmap.aspx" TargetMode="External"/><Relationship Id="rId25" Type="http://schemas.openxmlformats.org/officeDocument/2006/relationships/hyperlink" Target="mailto:SAPGBBAMERICAS@microsoft.com" TargetMode="External"/><Relationship Id="rId2" Type="http://schemas.openxmlformats.org/officeDocument/2006/relationships/notesSlide" Target="../notesSlides/notesSlide23.xml"/><Relationship Id="rId16" Type="http://schemas.openxmlformats.org/officeDocument/2006/relationships/hyperlink" Target="https://microsoft.sharepoint.com/sites/Infopedia_G01/Pages/SAP-on-Azure.aspx" TargetMode="External"/><Relationship Id="rId20" Type="http://schemas.openxmlformats.org/officeDocument/2006/relationships/hyperlink" Target="https://cal.sap.com/" TargetMode="External"/><Relationship Id="rId29" Type="http://schemas.openxmlformats.org/officeDocument/2006/relationships/image" Target="../media/image30.jpeg"/><Relationship Id="rId1" Type="http://schemas.openxmlformats.org/officeDocument/2006/relationships/slideLayout" Target="../slideLayouts/slideLayout25.xml"/><Relationship Id="rId6" Type="http://schemas.openxmlformats.org/officeDocument/2006/relationships/hyperlink" Target="https://docs.microsoft.com/en-us/azure/virtual-machines/workloads/sap/get-started" TargetMode="External"/><Relationship Id="rId11" Type="http://schemas.openxmlformats.org/officeDocument/2006/relationships/hyperlink" Target="https://github.com/Microsoft/MCW-SAP-NetWeaver-on-Azure" TargetMode="External"/><Relationship Id="rId24" Type="http://schemas.openxmlformats.org/officeDocument/2006/relationships/hyperlink" Target="mailto:saptalk@microsoft.com" TargetMode="External"/><Relationship Id="rId5" Type="http://schemas.openxmlformats.org/officeDocument/2006/relationships/hyperlink" Target="https://wiki.scn.sap.com/wiki/display/VIRTUALIZATION/SAP+on+Microsoft+Azure" TargetMode="External"/><Relationship Id="rId15" Type="http://schemas.openxmlformats.org/officeDocument/2006/relationships/hyperlink" Target="https://open.sap.com/" TargetMode="External"/><Relationship Id="rId23" Type="http://schemas.openxmlformats.org/officeDocument/2006/relationships/hyperlink" Target="https://www.yammer.com/microsoft.com/#/threads/inGroup?type=in_group&amp;feedId=4611792" TargetMode="External"/><Relationship Id="rId28" Type="http://schemas.openxmlformats.org/officeDocument/2006/relationships/image" Target="../media/image29.png"/><Relationship Id="rId10" Type="http://schemas.openxmlformats.org/officeDocument/2006/relationships/hyperlink" Target="https://github.com/Microsoft/MCW-SAP-HANA-on-Azure" TargetMode="External"/><Relationship Id="rId19" Type="http://schemas.openxmlformats.org/officeDocument/2006/relationships/hyperlink" Target="https://microsoft.sharepoint.com/teams/Intelligent_Cloud/CTO-Readiness/Pages/SAPonAzure.aspx#InplviewHash2dc42967-331a-4609-83d0-cdf460d67dc1" TargetMode="External"/><Relationship Id="rId31" Type="http://schemas.openxmlformats.org/officeDocument/2006/relationships/image" Target="../media/image32.jpeg"/><Relationship Id="rId4" Type="http://schemas.openxmlformats.org/officeDocument/2006/relationships/hyperlink" Target="https://blogs.msdn.microsoft.com/saponsqlserver/" TargetMode="External"/><Relationship Id="rId9" Type="http://schemas.openxmlformats.org/officeDocument/2006/relationships/hyperlink" Target="https://partner.microsoft.com/en-us/solutions/practice-areas/cloud-infrastructure-management/sap-azure" TargetMode="External"/><Relationship Id="rId14" Type="http://schemas.openxmlformats.org/officeDocument/2006/relationships/hyperlink" Target="https://www.youtube.com/user/saphanaacademy" TargetMode="External"/><Relationship Id="rId22" Type="http://schemas.openxmlformats.org/officeDocument/2006/relationships/hyperlink" Target="https://github.com/AzureCAT-GSI/SAP-HANA-ARM" TargetMode="External"/><Relationship Id="rId27" Type="http://schemas.openxmlformats.org/officeDocument/2006/relationships/hyperlink" Target="mailto:SAPGBBASIA@microsoft.com" TargetMode="External"/><Relationship Id="rId30" Type="http://schemas.openxmlformats.org/officeDocument/2006/relationships/image" Target="../media/image31.jpe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5.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Microsoft/MCW-SAP-HANA-on-Azure" TargetMode="External"/><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8" Type="http://schemas.openxmlformats.org/officeDocument/2006/relationships/hyperlink" Target="http://azure.microsoft.com/blog/2015/03/31/azure-backup-announcing-new-pricing-model-for-tco-reduction/" TargetMode="External"/><Relationship Id="rId3" Type="http://schemas.openxmlformats.org/officeDocument/2006/relationships/hyperlink" Target="https://technet.microsoft.com/en-us/library/jj860400.aspx" TargetMode="External"/><Relationship Id="rId7" Type="http://schemas.openxmlformats.org/officeDocument/2006/relationships/hyperlink" Target="https://technet.microsoft.com/en-US/library/jj852163.aspx" TargetMode="External"/><Relationship Id="rId2" Type="http://schemas.openxmlformats.org/officeDocument/2006/relationships/notesSlide" Target="../notesSlides/notesSlide28.xml"/><Relationship Id="rId1" Type="http://schemas.openxmlformats.org/officeDocument/2006/relationships/slideLayout" Target="../slideLayouts/slideLayout36.xml"/><Relationship Id="rId6" Type="http://schemas.openxmlformats.org/officeDocument/2006/relationships/hyperlink" Target="https://technet.microsoft.com/en-US/library/hh758007.aspx" TargetMode="External"/><Relationship Id="rId5" Type="http://schemas.openxmlformats.org/officeDocument/2006/relationships/hyperlink" Target="https://docs.microsoft.com/en-us/azure/virtual-machines/workloads/sap/hana-overview-high-availability-disaster-recovery#backup-and-restore" TargetMode="External"/><Relationship Id="rId4" Type="http://schemas.openxmlformats.org/officeDocument/2006/relationships/hyperlink" Target="https://azure.microsoft.com/en-us/blog/azure-backup-enables-backup-of-large-volumes-vms-databases-and-more/"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SAP HANA on Azure</a:t>
            </a:r>
          </a:p>
        </p:txBody>
      </p:sp>
      <p:sp>
        <p:nvSpPr>
          <p:cNvPr id="4" name="Text Placeholder 2">
            <a:extLst>
              <a:ext uri="{FF2B5EF4-FFF2-40B4-BE49-F238E27FC236}">
                <a16:creationId xmlns:a16="http://schemas.microsoft.com/office/drawing/2014/main" id="{835AA6A0-3171-499B-ADA1-6757FE0788EA}"/>
              </a:ext>
            </a:extLst>
          </p:cNvPr>
          <p:cNvSpPr>
            <a:spLocks noGrp="1"/>
          </p:cNvSpPr>
          <p:nvPr>
            <p:ph type="body" sz="quarter" idx="12"/>
          </p:nvPr>
        </p:nvSpPr>
        <p:spPr>
          <a:xfrm>
            <a:off x="269302" y="4554958"/>
            <a:ext cx="8635359" cy="1792326"/>
          </a:xfrm>
        </p:spPr>
        <p:txBody>
          <a:bodyPr/>
          <a:lstStyle/>
          <a:p>
            <a:r>
              <a:rPr lang="en-US" sz="3600" dirty="0"/>
              <a:t>Speaker’s name here </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ECB3991-AAF9-4643-B0AF-7DC5F506BA40}"/>
              </a:ext>
            </a:extLst>
          </p:cNvPr>
          <p:cNvGraphicFramePr>
            <a:graphicFrameLocks noGrp="1"/>
          </p:cNvGraphicFramePr>
          <p:nvPr>
            <p:extLst>
              <p:ext uri="{D42A27DB-BD31-4B8C-83A1-F6EECF244321}">
                <p14:modId xmlns:p14="http://schemas.microsoft.com/office/powerpoint/2010/main" val="3064417771"/>
              </p:ext>
            </p:extLst>
          </p:nvPr>
        </p:nvGraphicFramePr>
        <p:xfrm>
          <a:off x="442672" y="1413302"/>
          <a:ext cx="11170855" cy="4297582"/>
        </p:xfrm>
        <a:graphic>
          <a:graphicData uri="http://schemas.openxmlformats.org/drawingml/2006/table">
            <a:tbl>
              <a:tblPr firstRow="1" bandRow="1">
                <a:tableStyleId>{21E4AEA4-8DFA-4A89-87EB-49C32662AFE0}</a:tableStyleId>
              </a:tblPr>
              <a:tblGrid>
                <a:gridCol w="360924">
                  <a:extLst>
                    <a:ext uri="{9D8B030D-6E8A-4147-A177-3AD203B41FA5}">
                      <a16:colId xmlns:a16="http://schemas.microsoft.com/office/drawing/2014/main" val="2725184960"/>
                    </a:ext>
                  </a:extLst>
                </a:gridCol>
                <a:gridCol w="3872313">
                  <a:extLst>
                    <a:ext uri="{9D8B030D-6E8A-4147-A177-3AD203B41FA5}">
                      <a16:colId xmlns:a16="http://schemas.microsoft.com/office/drawing/2014/main" val="1201680317"/>
                    </a:ext>
                  </a:extLst>
                </a:gridCol>
                <a:gridCol w="4238163">
                  <a:extLst>
                    <a:ext uri="{9D8B030D-6E8A-4147-A177-3AD203B41FA5}">
                      <a16:colId xmlns:a16="http://schemas.microsoft.com/office/drawing/2014/main" val="1665200899"/>
                    </a:ext>
                  </a:extLst>
                </a:gridCol>
                <a:gridCol w="2699455">
                  <a:extLst>
                    <a:ext uri="{9D8B030D-6E8A-4147-A177-3AD203B41FA5}">
                      <a16:colId xmlns:a16="http://schemas.microsoft.com/office/drawing/2014/main" val="4288066691"/>
                    </a:ext>
                  </a:extLst>
                </a:gridCol>
              </a:tblGrid>
              <a:tr h="466088">
                <a:tc>
                  <a:txBody>
                    <a:bodyPr/>
                    <a:lstStyle/>
                    <a:p>
                      <a:endParaRPr lang="en-US" sz="1600" dirty="0">
                        <a:latin typeface="+mj-lt"/>
                        <a:cs typeface="Segoe UI Light" panose="020B0502040204020203" pitchFamily="34" charset="0"/>
                      </a:endParaRPr>
                    </a:p>
                  </a:txBody>
                  <a:tcPr marL="91427" marR="91427" marT="45713" marB="45713" anchor="ctr"/>
                </a:tc>
                <a:tc>
                  <a:txBody>
                    <a:bodyPr/>
                    <a:lstStyle/>
                    <a:p>
                      <a:r>
                        <a:rPr lang="en-US" sz="1600" dirty="0">
                          <a:latin typeface="+mj-lt"/>
                        </a:rPr>
                        <a:t>HANA </a:t>
                      </a:r>
                      <a:r>
                        <a:rPr lang="en-US" sz="1600" dirty="0">
                          <a:solidFill>
                            <a:srgbClr val="FF0000"/>
                          </a:solidFill>
                          <a:latin typeface="+mj-lt"/>
                        </a:rPr>
                        <a:t>Scenario and DB/RAM size</a:t>
                      </a:r>
                      <a:endParaRPr lang="en-US" sz="1600" dirty="0">
                        <a:solidFill>
                          <a:srgbClr val="FF0000"/>
                        </a:solidFill>
                        <a:latin typeface="+mj-lt"/>
                        <a:cs typeface="Segoe UI Light" panose="020B0502040204020203" pitchFamily="34" charset="0"/>
                      </a:endParaRPr>
                    </a:p>
                  </a:txBody>
                  <a:tcPr marL="91427" marR="91427" marT="45713" marB="45713" anchor="ctr"/>
                </a:tc>
                <a:tc>
                  <a:txBody>
                    <a:bodyPr/>
                    <a:lstStyle/>
                    <a:p>
                      <a:r>
                        <a:rPr lang="en-US" sz="1600" dirty="0">
                          <a:latin typeface="+mj-lt"/>
                        </a:rPr>
                        <a:t>Select a  Compute SKU based of RAM size required for </a:t>
                      </a:r>
                      <a:r>
                        <a:rPr lang="en-US" sz="1600" dirty="0">
                          <a:solidFill>
                            <a:srgbClr val="FF0000"/>
                          </a:solidFill>
                          <a:latin typeface="+mj-lt"/>
                        </a:rPr>
                        <a:t>HANA Database server(s)</a:t>
                      </a:r>
                      <a:endParaRPr lang="en-US" sz="1600" dirty="0">
                        <a:solidFill>
                          <a:srgbClr val="FF0000"/>
                        </a:solidFill>
                        <a:latin typeface="+mj-lt"/>
                        <a:cs typeface="Segoe UI Light" panose="020B0502040204020203" pitchFamily="34" charset="0"/>
                      </a:endParaRPr>
                    </a:p>
                  </a:txBody>
                  <a:tcPr marL="91427" marR="91427" marT="45713" marB="45713" anchor="ctr"/>
                </a:tc>
                <a:tc>
                  <a:txBody>
                    <a:bodyPr/>
                    <a:lstStyle/>
                    <a:p>
                      <a:r>
                        <a:rPr lang="en-US" sz="1600" dirty="0">
                          <a:latin typeface="+mj-lt"/>
                        </a:rPr>
                        <a:t>Combine Compute SKUs based on SAPS required for </a:t>
                      </a:r>
                      <a:r>
                        <a:rPr lang="en-US" sz="1600" dirty="0">
                          <a:solidFill>
                            <a:srgbClr val="FF0000"/>
                          </a:solidFill>
                          <a:latin typeface="+mj-lt"/>
                        </a:rPr>
                        <a:t>SAP application servers</a:t>
                      </a:r>
                      <a:endParaRPr lang="en-US" sz="1600" dirty="0">
                        <a:solidFill>
                          <a:srgbClr val="FF0000"/>
                        </a:solidFill>
                        <a:latin typeface="+mj-lt"/>
                        <a:cs typeface="Segoe UI Light" panose="020B0502040204020203" pitchFamily="34" charset="0"/>
                      </a:endParaRPr>
                    </a:p>
                  </a:txBody>
                  <a:tcPr marL="91427" marR="91427" marT="45713" marB="45713" anchor="ctr"/>
                </a:tc>
                <a:extLst>
                  <a:ext uri="{0D108BD9-81ED-4DB2-BD59-A6C34878D82A}">
                    <a16:rowId xmlns:a16="http://schemas.microsoft.com/office/drawing/2014/main" val="2409207783"/>
                  </a:ext>
                </a:extLst>
              </a:tr>
              <a:tr h="436045">
                <a:tc>
                  <a:txBody>
                    <a:bodyPr/>
                    <a:lstStyle/>
                    <a:p>
                      <a:r>
                        <a:rPr lang="en-US" sz="1600" dirty="0">
                          <a:latin typeface="+mj-lt"/>
                        </a:rPr>
                        <a:t>1</a:t>
                      </a:r>
                      <a:endParaRPr lang="en-US" sz="1600" dirty="0">
                        <a:latin typeface="+mj-lt"/>
                        <a:cs typeface="Segoe UI Light" panose="020B0502040204020203" pitchFamily="34" charset="0"/>
                      </a:endParaRPr>
                    </a:p>
                  </a:txBody>
                  <a:tcPr marL="91427" marR="91427" marT="45713" marB="45713" anchor="ctr"/>
                </a:tc>
                <a:tc>
                  <a:txBody>
                    <a:bodyPr/>
                    <a:lstStyle/>
                    <a:p>
                      <a:r>
                        <a:rPr lang="en-US" sz="1600" dirty="0">
                          <a:latin typeface="+mj-lt"/>
                        </a:rPr>
                        <a:t>Dev and Test up to 4TiB (of RAM)</a:t>
                      </a:r>
                      <a:endParaRPr lang="en-US" sz="1600" dirty="0">
                        <a:latin typeface="+mj-lt"/>
                        <a:cs typeface="Segoe UI Light" panose="020B0502040204020203" pitchFamily="34" charset="0"/>
                      </a:endParaRPr>
                    </a:p>
                  </a:txBody>
                  <a:tcPr marL="91427" marR="91427" marT="45713" marB="45713" anchor="ctr"/>
                </a:tc>
                <a:tc>
                  <a:txBody>
                    <a:bodyPr/>
                    <a:lstStyle/>
                    <a:p>
                      <a:r>
                        <a:rPr lang="en-US" sz="1600" dirty="0">
                          <a:latin typeface="+mj-lt"/>
                        </a:rPr>
                        <a:t>E16s v3, E32s v3, E64s v3, M32ls, M32ts, M64ls, M64s, M64ms, M128s, M128ms</a:t>
                      </a:r>
                      <a:endParaRPr lang="en-US" sz="1600" dirty="0">
                        <a:latin typeface="+mj-lt"/>
                        <a:cs typeface="Segoe UI Light" panose="020B0502040204020203" pitchFamily="34" charset="0"/>
                      </a:endParaRPr>
                    </a:p>
                  </a:txBody>
                  <a:tcPr marL="91427" marR="91427" marT="45713" marB="4571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mj-lt"/>
                        </a:rPr>
                        <a:t>D v3, E v3, Fractional M VMs – scale out</a:t>
                      </a:r>
                      <a:endParaRPr lang="en-US" sz="1600" dirty="0">
                        <a:latin typeface="+mj-lt"/>
                        <a:cs typeface="Segoe UI Light" panose="020B0502040204020203" pitchFamily="34" charset="0"/>
                      </a:endParaRPr>
                    </a:p>
                  </a:txBody>
                  <a:tcPr marL="91427" marR="91427" marT="45713" marB="45713" anchor="ctr"/>
                </a:tc>
                <a:extLst>
                  <a:ext uri="{0D108BD9-81ED-4DB2-BD59-A6C34878D82A}">
                    <a16:rowId xmlns:a16="http://schemas.microsoft.com/office/drawing/2014/main" val="1737912949"/>
                  </a:ext>
                </a:extLst>
              </a:tr>
              <a:tr h="436045">
                <a:tc>
                  <a:txBody>
                    <a:bodyPr/>
                    <a:lstStyle/>
                    <a:p>
                      <a:r>
                        <a:rPr lang="en-US" sz="1600" dirty="0">
                          <a:latin typeface="+mj-lt"/>
                        </a:rPr>
                        <a:t>2</a:t>
                      </a:r>
                      <a:endParaRPr lang="en-US" sz="1600" dirty="0">
                        <a:latin typeface="+mj-lt"/>
                        <a:cs typeface="Segoe UI Light" panose="020B0502040204020203" pitchFamily="34" charset="0"/>
                      </a:endParaRPr>
                    </a:p>
                  </a:txBody>
                  <a:tcPr marL="91427" marR="91427" marT="45713" marB="45713" anchor="ctr"/>
                </a:tc>
                <a:tc>
                  <a:txBody>
                    <a:bodyPr/>
                    <a:lstStyle/>
                    <a:p>
                      <a:r>
                        <a:rPr lang="en-US" sz="1600" dirty="0">
                          <a:latin typeface="+mj-lt"/>
                        </a:rPr>
                        <a:t>Production - OLTP 192GiB to 4TiB (of RAM)</a:t>
                      </a:r>
                      <a:endParaRPr lang="en-US" sz="1600" dirty="0">
                        <a:latin typeface="+mj-lt"/>
                        <a:cs typeface="Segoe UI Light" panose="020B0502040204020203" pitchFamily="34" charset="0"/>
                      </a:endParaRPr>
                    </a:p>
                  </a:txBody>
                  <a:tcPr marL="91427" marR="91427" marT="45713" marB="45713" anchor="ctr"/>
                </a:tc>
                <a:tc>
                  <a:txBody>
                    <a:bodyPr/>
                    <a:lstStyle/>
                    <a:p>
                      <a:r>
                        <a:rPr kumimoji="0" lang="en-US" sz="1600" b="0" i="0" u="none" strike="noStrike" kern="1200" cap="none" spc="0" normalizeH="0" baseline="0" noProof="0" dirty="0">
                          <a:ln>
                            <a:noFill/>
                          </a:ln>
                          <a:solidFill>
                            <a:srgbClr val="353535"/>
                          </a:solidFill>
                          <a:effectLst/>
                          <a:uLnTx/>
                          <a:uFillTx/>
                          <a:latin typeface="Segoe UI Light"/>
                          <a:ea typeface="+mn-ea"/>
                          <a:cs typeface="+mn-cs"/>
                        </a:rPr>
                        <a:t>M32ls, M32ts, M64ls, M64s, M64ms, M128s, M128ms – scale up</a:t>
                      </a:r>
                      <a:endParaRPr lang="en-US" sz="1600" dirty="0">
                        <a:latin typeface="+mj-lt"/>
                        <a:cs typeface="Segoe UI Light" panose="020B0502040204020203" pitchFamily="34" charset="0"/>
                      </a:endParaRPr>
                    </a:p>
                  </a:txBody>
                  <a:tcPr marL="91427" marR="91427" marT="45713" marB="4571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j-lt"/>
                          <a:ea typeface="+mn-ea"/>
                          <a:cs typeface="+mn-cs"/>
                        </a:rPr>
                        <a:t>D v3, E v3, Fractional M VMs – scale out</a:t>
                      </a:r>
                      <a:endParaRPr kumimoji="0" lang="en-US" sz="1600" b="0" i="0" u="none" strike="noStrike" kern="1200" cap="none" spc="0" normalizeH="0" baseline="0" noProof="0" dirty="0">
                        <a:ln>
                          <a:noFill/>
                        </a:ln>
                        <a:solidFill>
                          <a:prstClr val="black"/>
                        </a:solidFill>
                        <a:effectLst/>
                        <a:uLnTx/>
                        <a:uFillTx/>
                        <a:latin typeface="+mj-lt"/>
                        <a:ea typeface="+mn-ea"/>
                        <a:cs typeface="Segoe UI Light" panose="020B0502040204020203" pitchFamily="34" charset="0"/>
                      </a:endParaRPr>
                    </a:p>
                  </a:txBody>
                  <a:tcPr marL="91427" marR="91427" marT="45713" marB="45713" anchor="ctr"/>
                </a:tc>
                <a:extLst>
                  <a:ext uri="{0D108BD9-81ED-4DB2-BD59-A6C34878D82A}">
                    <a16:rowId xmlns:a16="http://schemas.microsoft.com/office/drawing/2014/main" val="3943093915"/>
                  </a:ext>
                </a:extLst>
              </a:tr>
              <a:tr h="436045">
                <a:tc>
                  <a:txBody>
                    <a:bodyPr/>
                    <a:lstStyle/>
                    <a:p>
                      <a:r>
                        <a:rPr lang="en-US" sz="1600" dirty="0">
                          <a:latin typeface="+mj-lt"/>
                          <a:cs typeface="Segoe UI Light" panose="020B0502040204020203" pitchFamily="34" charset="0"/>
                        </a:rPr>
                        <a:t>3</a:t>
                      </a:r>
                    </a:p>
                  </a:txBody>
                  <a:tcPr marL="91427" marR="91427" marT="45713" marB="45713" anchor="ctr"/>
                </a:tc>
                <a:tc>
                  <a:txBody>
                    <a:bodyPr/>
                    <a:lstStyle/>
                    <a:p>
                      <a:r>
                        <a:rPr lang="en-US" sz="1600" dirty="0">
                          <a:latin typeface="+mj-lt"/>
                        </a:rPr>
                        <a:t>Production – OLTP 4.1 to 24TiB (of RAM)</a:t>
                      </a:r>
                      <a:endParaRPr lang="en-US" sz="1600" dirty="0">
                        <a:latin typeface="+mj-lt"/>
                        <a:cs typeface="Segoe UI Light" panose="020B0502040204020203" pitchFamily="34" charset="0"/>
                      </a:endParaRPr>
                    </a:p>
                  </a:txBody>
                  <a:tcPr marL="91427" marR="91427" marT="45713" marB="45713" anchor="ctr"/>
                </a:tc>
                <a:tc>
                  <a:txBody>
                    <a:bodyPr/>
                    <a:lstStyle/>
                    <a:p>
                      <a:r>
                        <a:rPr lang="en-US" sz="1600" dirty="0">
                          <a:latin typeface="+mj-lt"/>
                        </a:rPr>
                        <a:t>HANA Large Instances</a:t>
                      </a:r>
                      <a:br>
                        <a:rPr lang="en-US" sz="1600" dirty="0">
                          <a:latin typeface="+mj-lt"/>
                        </a:rPr>
                      </a:br>
                      <a:r>
                        <a:rPr lang="en-US" sz="1600" dirty="0">
                          <a:latin typeface="+mj-lt"/>
                        </a:rPr>
                        <a:t>S192xm, S384m…. S960m, S768xm – scale up</a:t>
                      </a:r>
                      <a:endParaRPr lang="en-US" sz="1600" dirty="0">
                        <a:latin typeface="+mj-lt"/>
                        <a:cs typeface="Segoe UI Light" panose="020B0502040204020203" pitchFamily="34" charset="0"/>
                      </a:endParaRPr>
                    </a:p>
                  </a:txBody>
                  <a:tcPr marL="91427" marR="91427" marT="45713" marB="4571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j-lt"/>
                          <a:ea typeface="+mn-ea"/>
                          <a:cs typeface="+mn-cs"/>
                        </a:rPr>
                        <a:t>D v3, E v3, Fractional M VMs  – scale out</a:t>
                      </a:r>
                      <a:endParaRPr kumimoji="0" lang="en-US" sz="1600" b="0" i="0" u="none" strike="noStrike" kern="1200" cap="none" spc="0" normalizeH="0" baseline="0" noProof="0" dirty="0">
                        <a:ln>
                          <a:noFill/>
                        </a:ln>
                        <a:solidFill>
                          <a:prstClr val="black"/>
                        </a:solidFill>
                        <a:effectLst/>
                        <a:uLnTx/>
                        <a:uFillTx/>
                        <a:latin typeface="+mj-lt"/>
                        <a:ea typeface="+mn-ea"/>
                        <a:cs typeface="Segoe UI Light" panose="020B0502040204020203" pitchFamily="34" charset="0"/>
                      </a:endParaRPr>
                    </a:p>
                  </a:txBody>
                  <a:tcPr marL="91427" marR="91427" marT="45713" marB="45713" anchor="ctr"/>
                </a:tc>
                <a:extLst>
                  <a:ext uri="{0D108BD9-81ED-4DB2-BD59-A6C34878D82A}">
                    <a16:rowId xmlns:a16="http://schemas.microsoft.com/office/drawing/2014/main" val="106487678"/>
                  </a:ext>
                </a:extLst>
              </a:tr>
              <a:tr h="436045">
                <a:tc>
                  <a:txBody>
                    <a:bodyPr/>
                    <a:lstStyle/>
                    <a:p>
                      <a:r>
                        <a:rPr lang="en-US" sz="1600" dirty="0">
                          <a:latin typeface="+mj-lt"/>
                          <a:cs typeface="Segoe UI Light" panose="020B0502040204020203" pitchFamily="34" charset="0"/>
                        </a:rPr>
                        <a:t>4</a:t>
                      </a:r>
                    </a:p>
                  </a:txBody>
                  <a:tcPr marL="91427" marR="91427" marT="45713" marB="45713" anchor="ctr"/>
                </a:tc>
                <a:tc>
                  <a:txBody>
                    <a:bodyPr/>
                    <a:lstStyle/>
                    <a:p>
                      <a:r>
                        <a:rPr lang="en-US" sz="1600" dirty="0">
                          <a:latin typeface="+mj-lt"/>
                        </a:rPr>
                        <a:t>Production – OLAP 1 to 2TiB (of RAM)</a:t>
                      </a:r>
                      <a:endParaRPr lang="en-US" sz="1600" dirty="0">
                        <a:latin typeface="+mj-lt"/>
                        <a:cs typeface="Segoe UI Light" panose="020B0502040204020203" pitchFamily="34" charset="0"/>
                      </a:endParaRPr>
                    </a:p>
                  </a:txBody>
                  <a:tcPr marL="91427" marR="91427" marT="45713" marB="45713" anchor="ctr"/>
                </a:tc>
                <a:tc>
                  <a:txBody>
                    <a:bodyPr/>
                    <a:lstStyle/>
                    <a:p>
                      <a:r>
                        <a:rPr lang="en-US" sz="1600" dirty="0">
                          <a:latin typeface="+mj-lt"/>
                        </a:rPr>
                        <a:t>M64s, M128s – scale up</a:t>
                      </a:r>
                      <a:endParaRPr lang="en-US" sz="1600" dirty="0">
                        <a:latin typeface="+mj-lt"/>
                        <a:cs typeface="Segoe UI Light" panose="020B0502040204020203" pitchFamily="34" charset="0"/>
                      </a:endParaRPr>
                    </a:p>
                  </a:txBody>
                  <a:tcPr marL="91427" marR="91427" marT="45713" marB="4571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j-lt"/>
                          <a:ea typeface="+mn-ea"/>
                          <a:cs typeface="+mn-cs"/>
                        </a:rPr>
                        <a:t>D v3, E v3, Fractional M VMs – scale out</a:t>
                      </a:r>
                      <a:endParaRPr kumimoji="0" lang="en-US" sz="1600" b="0" i="0" u="none" strike="noStrike" kern="1200" cap="none" spc="0" normalizeH="0" baseline="0" noProof="0" dirty="0">
                        <a:ln>
                          <a:noFill/>
                        </a:ln>
                        <a:solidFill>
                          <a:prstClr val="black"/>
                        </a:solidFill>
                        <a:effectLst/>
                        <a:uLnTx/>
                        <a:uFillTx/>
                        <a:latin typeface="+mj-lt"/>
                        <a:ea typeface="+mn-ea"/>
                        <a:cs typeface="Segoe UI Light" panose="020B0502040204020203" pitchFamily="34" charset="0"/>
                      </a:endParaRPr>
                    </a:p>
                  </a:txBody>
                  <a:tcPr marL="91427" marR="91427" marT="45713" marB="45713" anchor="ctr"/>
                </a:tc>
                <a:extLst>
                  <a:ext uri="{0D108BD9-81ED-4DB2-BD59-A6C34878D82A}">
                    <a16:rowId xmlns:a16="http://schemas.microsoft.com/office/drawing/2014/main" val="2184735381"/>
                  </a:ext>
                </a:extLst>
              </a:tr>
              <a:tr h="466032">
                <a:tc>
                  <a:txBody>
                    <a:bodyPr/>
                    <a:lstStyle/>
                    <a:p>
                      <a:r>
                        <a:rPr lang="en-US" sz="1600" dirty="0">
                          <a:latin typeface="+mj-lt"/>
                          <a:cs typeface="Segoe UI Light" panose="020B0502040204020203" pitchFamily="34" charset="0"/>
                        </a:rPr>
                        <a:t>5</a:t>
                      </a:r>
                    </a:p>
                  </a:txBody>
                  <a:tcPr marL="91427" marR="91427" marT="45713" marB="45713" anchor="ctr"/>
                </a:tc>
                <a:tc>
                  <a:txBody>
                    <a:bodyPr/>
                    <a:lstStyle/>
                    <a:p>
                      <a:r>
                        <a:rPr lang="en-US" sz="1600" dirty="0">
                          <a:latin typeface="+mj-lt"/>
                        </a:rPr>
                        <a:t>Production – OLAP 2.1 to 4TiB (of RAM)</a:t>
                      </a:r>
                      <a:endParaRPr lang="en-US" sz="1600" dirty="0">
                        <a:latin typeface="+mj-lt"/>
                        <a:cs typeface="Segoe UI Light" panose="020B0502040204020203" pitchFamily="34" charset="0"/>
                      </a:endParaRPr>
                    </a:p>
                  </a:txBody>
                  <a:tcPr marL="91427" marR="91427" marT="45713" marB="45713" anchor="ctr"/>
                </a:tc>
                <a:tc>
                  <a:txBody>
                    <a:bodyPr/>
                    <a:lstStyle/>
                    <a:p>
                      <a:r>
                        <a:rPr lang="en-US" sz="1600" dirty="0">
                          <a:latin typeface="+mj-lt"/>
                        </a:rPr>
                        <a:t>HANA Large Instances S384 – scale up</a:t>
                      </a:r>
                      <a:endParaRPr lang="en-US" sz="1600" dirty="0">
                        <a:latin typeface="+mj-lt"/>
                        <a:cs typeface="Segoe UI Light" panose="020B0502040204020203" pitchFamily="34" charset="0"/>
                      </a:endParaRPr>
                    </a:p>
                  </a:txBody>
                  <a:tcPr marL="91427" marR="91427" marT="45713" marB="4571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D v3, E v3, Fractional M VMs – scale out </a:t>
                      </a:r>
                      <a:endParaRPr kumimoji="0" lang="en-US" sz="1600" b="0" i="0" u="none" strike="noStrike" kern="1200" cap="none" spc="0" normalizeH="0" baseline="0" noProof="0" dirty="0">
                        <a:ln>
                          <a:noFill/>
                        </a:ln>
                        <a:solidFill>
                          <a:prstClr val="black"/>
                        </a:solidFill>
                        <a:effectLst/>
                        <a:uLnTx/>
                        <a:uFillTx/>
                        <a:latin typeface="Segoe UI Light"/>
                        <a:ea typeface="+mn-ea"/>
                        <a:cs typeface="Segoe UI Light" panose="020B0502040204020203" pitchFamily="34" charset="0"/>
                      </a:endParaRPr>
                    </a:p>
                  </a:txBody>
                  <a:tcPr marL="91427" marR="91427" marT="45713" marB="45713" anchor="ctr"/>
                </a:tc>
                <a:extLst>
                  <a:ext uri="{0D108BD9-81ED-4DB2-BD59-A6C34878D82A}">
                    <a16:rowId xmlns:a16="http://schemas.microsoft.com/office/drawing/2014/main" val="1207854951"/>
                  </a:ext>
                </a:extLst>
              </a:tr>
              <a:tr h="458235">
                <a:tc>
                  <a:txBody>
                    <a:bodyPr/>
                    <a:lstStyle/>
                    <a:p>
                      <a:r>
                        <a:rPr lang="en-US" sz="1600" dirty="0">
                          <a:latin typeface="+mj-lt"/>
                        </a:rPr>
                        <a:t>6</a:t>
                      </a:r>
                      <a:endParaRPr lang="en-US" sz="1600" dirty="0">
                        <a:latin typeface="+mj-lt"/>
                        <a:cs typeface="Segoe UI Light" panose="020B0502040204020203" pitchFamily="34" charset="0"/>
                      </a:endParaRPr>
                    </a:p>
                  </a:txBody>
                  <a:tcPr marL="91427" marR="91427" marT="45713" marB="45713" anchor="ctr"/>
                </a:tc>
                <a:tc>
                  <a:txBody>
                    <a:bodyPr/>
                    <a:lstStyle/>
                    <a:p>
                      <a:r>
                        <a:rPr lang="en-US" sz="1600" dirty="0">
                          <a:latin typeface="+mj-lt"/>
                        </a:rPr>
                        <a:t>Production – OLAP 4.1 to 60TiB (of RAM)</a:t>
                      </a:r>
                      <a:endParaRPr lang="en-US" sz="1600" dirty="0">
                        <a:latin typeface="+mj-lt"/>
                        <a:cs typeface="Segoe UI Light" panose="020B0502040204020203" pitchFamily="34" charset="0"/>
                      </a:endParaRPr>
                    </a:p>
                  </a:txBody>
                  <a:tcPr marL="91427" marR="91427" marT="45713" marB="45713" anchor="ctr"/>
                </a:tc>
                <a:tc>
                  <a:txBody>
                    <a:bodyPr/>
                    <a:lstStyle/>
                    <a:p>
                      <a:r>
                        <a:rPr lang="en-US" sz="1600" dirty="0">
                          <a:latin typeface="+mj-lt"/>
                        </a:rPr>
                        <a:t>HANA Large Instances S72, S96, S192 and S384 – multiple nodes </a:t>
                      </a:r>
                      <a:r>
                        <a:rPr lang="en-US" sz="1600" b="1" u="sng" dirty="0">
                          <a:latin typeface="+mj-lt"/>
                        </a:rPr>
                        <a:t>Scale out</a:t>
                      </a:r>
                      <a:r>
                        <a:rPr lang="en-US" sz="1600" dirty="0">
                          <a:latin typeface="+mj-lt"/>
                        </a:rPr>
                        <a:t> up to 16 nodes</a:t>
                      </a:r>
                      <a:endParaRPr lang="en-US" sz="1600" dirty="0">
                        <a:latin typeface="+mj-lt"/>
                        <a:cs typeface="Segoe UI Light" panose="020B0502040204020203" pitchFamily="34" charset="0"/>
                      </a:endParaRPr>
                    </a:p>
                  </a:txBody>
                  <a:tcPr marL="91427" marR="91427" marT="45713" marB="4571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D v3, E v3, Fractional M VMs – scale out </a:t>
                      </a:r>
                      <a:endParaRPr kumimoji="0" lang="en-US" sz="1600" b="0" i="0" u="none" strike="noStrike" kern="1200" cap="none" spc="0" normalizeH="0" baseline="0" noProof="0" dirty="0">
                        <a:ln>
                          <a:noFill/>
                        </a:ln>
                        <a:solidFill>
                          <a:prstClr val="black"/>
                        </a:solidFill>
                        <a:effectLst/>
                        <a:uLnTx/>
                        <a:uFillTx/>
                        <a:latin typeface="Segoe UI Light"/>
                        <a:ea typeface="+mn-ea"/>
                        <a:cs typeface="Segoe UI Light" panose="020B0502040204020203" pitchFamily="34" charset="0"/>
                      </a:endParaRPr>
                    </a:p>
                  </a:txBody>
                  <a:tcPr marL="91427" marR="91427" marT="45713" marB="45713" anchor="ctr"/>
                </a:tc>
                <a:extLst>
                  <a:ext uri="{0D108BD9-81ED-4DB2-BD59-A6C34878D82A}">
                    <a16:rowId xmlns:a16="http://schemas.microsoft.com/office/drawing/2014/main" val="2633157743"/>
                  </a:ext>
                </a:extLst>
              </a:tr>
            </a:tbl>
          </a:graphicData>
        </a:graphic>
      </p:graphicFrame>
      <p:sp>
        <p:nvSpPr>
          <p:cNvPr id="13" name="Title 1">
            <a:extLst>
              <a:ext uri="{FF2B5EF4-FFF2-40B4-BE49-F238E27FC236}">
                <a16:creationId xmlns:a16="http://schemas.microsoft.com/office/drawing/2014/main" id="{F12C7EE7-B265-4746-9899-2D8A79ED8644}"/>
              </a:ext>
            </a:extLst>
          </p:cNvPr>
          <p:cNvSpPr>
            <a:spLocks noGrp="1"/>
          </p:cNvSpPr>
          <p:nvPr>
            <p:ph type="title"/>
          </p:nvPr>
        </p:nvSpPr>
        <p:spPr/>
        <p:txBody>
          <a:bodyPr>
            <a:noAutofit/>
          </a:bodyPr>
          <a:lstStyle/>
          <a:p>
            <a:pPr algn="ctr"/>
            <a:r>
              <a:rPr lang="en-US" sz="3200" dirty="0"/>
              <a:t>Determine Azure SKUs for HANA </a:t>
            </a:r>
            <a:r>
              <a:rPr lang="en-US" sz="3200" dirty="0">
                <a:solidFill>
                  <a:schemeClr val="tx1"/>
                </a:solidFill>
              </a:rPr>
              <a:t>based on HANA DB Size and SAPS</a:t>
            </a:r>
            <a:endParaRPr lang="en-US" sz="3200" dirty="0"/>
          </a:p>
        </p:txBody>
      </p:sp>
      <p:sp>
        <p:nvSpPr>
          <p:cNvPr id="23" name="TextBox 22">
            <a:extLst>
              <a:ext uri="{FF2B5EF4-FFF2-40B4-BE49-F238E27FC236}">
                <a16:creationId xmlns:a16="http://schemas.microsoft.com/office/drawing/2014/main" id="{E611B9E0-AB6B-4758-82FA-5CA6CBBE1702}"/>
              </a:ext>
            </a:extLst>
          </p:cNvPr>
          <p:cNvSpPr txBox="1"/>
          <p:nvPr/>
        </p:nvSpPr>
        <p:spPr>
          <a:xfrm>
            <a:off x="614199" y="6139635"/>
            <a:ext cx="10827802" cy="338554"/>
          </a:xfrm>
          <a:prstGeom prst="rect">
            <a:avLst/>
          </a:prstGeom>
          <a:noFill/>
        </p:spPr>
        <p:txBody>
          <a:bodyPr wrap="square" rtlCol="0">
            <a:spAutoFit/>
          </a:bodyPr>
          <a:lstStyle/>
          <a:p>
            <a:pPr defTabSz="914225">
              <a:defRPr/>
            </a:pPr>
            <a:r>
              <a:rPr lang="en-US" sz="1600" dirty="0"/>
              <a:t>(*) OLAP : BW on HANA,  BW/4HANA, Enterprise DWH, Sidecar | OLTP : S/4HANA, Business Suite on HANA, NetWeaver</a:t>
            </a:r>
          </a:p>
        </p:txBody>
      </p:sp>
    </p:spTree>
    <p:extLst>
      <p:ext uri="{BB962C8B-B14F-4D97-AF65-F5344CB8AC3E}">
        <p14:creationId xmlns:p14="http://schemas.microsoft.com/office/powerpoint/2010/main" val="400886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95300" y="365125"/>
            <a:ext cx="9525000" cy="1325563"/>
          </a:xfrm>
        </p:spPr>
        <p:txBody>
          <a:bodyPr/>
          <a:lstStyle/>
          <a:p>
            <a:r>
              <a:rPr lang="en-US" dirty="0"/>
              <a:t>M-Series Virtual Machines</a:t>
            </a:r>
            <a:br>
              <a:rPr lang="en-US" dirty="0"/>
            </a:br>
            <a:r>
              <a:rPr lang="en-US" sz="3137" dirty="0">
                <a:solidFill>
                  <a:schemeClr val="tx1"/>
                </a:solidFill>
              </a:rPr>
              <a:t>Massive memory, CPU, storage, and scale</a:t>
            </a:r>
            <a:endParaRPr lang="en-US" dirty="0">
              <a:solidFill>
                <a:schemeClr val="tx1"/>
              </a:solidFill>
            </a:endParaRPr>
          </a:p>
        </p:txBody>
      </p:sp>
      <p:sp>
        <p:nvSpPr>
          <p:cNvPr id="4" name="Text Placeholder 3">
            <a:extLst>
              <a:ext uri="{FF2B5EF4-FFF2-40B4-BE49-F238E27FC236}">
                <a16:creationId xmlns:a16="http://schemas.microsoft.com/office/drawing/2014/main" id="{4E470164-6B7E-4579-9DDA-28E6638C9656}"/>
              </a:ext>
            </a:extLst>
          </p:cNvPr>
          <p:cNvSpPr>
            <a:spLocks noGrp="1"/>
          </p:cNvSpPr>
          <p:nvPr>
            <p:ph type="body" sz="quarter" idx="4294967295"/>
          </p:nvPr>
        </p:nvSpPr>
        <p:spPr>
          <a:xfrm>
            <a:off x="819150" y="1690688"/>
            <a:ext cx="10410825" cy="1989137"/>
          </a:xfrm>
        </p:spPr>
        <p:txBody>
          <a:bodyPr/>
          <a:lstStyle/>
          <a:p>
            <a:pPr defTabSz="914192">
              <a:spcBef>
                <a:spcPts val="588"/>
              </a:spcBef>
              <a:buClr>
                <a:schemeClr val="tx1"/>
              </a:buClr>
            </a:pPr>
            <a:r>
              <a:rPr lang="en-US" sz="1961" dirty="0">
                <a:gradFill>
                  <a:gsLst>
                    <a:gs pos="1250">
                      <a:schemeClr val="tx1"/>
                    </a:gs>
                    <a:gs pos="99000">
                      <a:schemeClr val="tx1"/>
                    </a:gs>
                  </a:gsLst>
                  <a:lin ang="5400000" scaled="0"/>
                </a:gradFill>
                <a:latin typeface="Segoe UI Light" panose="020B0502040204020203" pitchFamily="34" charset="0"/>
                <a:cs typeface="Segoe UI Light" panose="020B0502040204020203" pitchFamily="34" charset="0"/>
              </a:rPr>
              <a:t>Hyper-Threaded support</a:t>
            </a:r>
          </a:p>
          <a:p>
            <a:pPr defTabSz="914192">
              <a:spcBef>
                <a:spcPts val="588"/>
              </a:spcBef>
              <a:buClr>
                <a:schemeClr val="tx1"/>
              </a:buClr>
            </a:pPr>
            <a:r>
              <a:rPr lang="en-US" sz="1961" dirty="0">
                <a:gradFill>
                  <a:gsLst>
                    <a:gs pos="1250">
                      <a:schemeClr val="tx1"/>
                    </a:gs>
                    <a:gs pos="99000">
                      <a:schemeClr val="tx1"/>
                    </a:gs>
                  </a:gsLst>
                  <a:lin ang="5400000" scaled="0"/>
                </a:gradFill>
                <a:latin typeface="Segoe UI Light" panose="020B0502040204020203" pitchFamily="34" charset="0"/>
                <a:cs typeface="Segoe UI Light" panose="020B0502040204020203" pitchFamily="34" charset="0"/>
              </a:rPr>
              <a:t>Premium Storage and Write Accelerator support</a:t>
            </a:r>
          </a:p>
          <a:p>
            <a:pPr defTabSz="914192">
              <a:spcBef>
                <a:spcPts val="588"/>
              </a:spcBef>
              <a:buClr>
                <a:schemeClr val="tx1"/>
              </a:buClr>
            </a:pPr>
            <a:r>
              <a:rPr lang="en-US" sz="1961" dirty="0">
                <a:gradFill>
                  <a:gsLst>
                    <a:gs pos="1250">
                      <a:schemeClr val="tx1"/>
                    </a:gs>
                    <a:gs pos="99000">
                      <a:schemeClr val="tx1"/>
                    </a:gs>
                  </a:gsLst>
                  <a:lin ang="5400000" scaled="0"/>
                </a:gradFill>
                <a:latin typeface="Segoe UI Light" panose="020B0502040204020203" pitchFamily="34" charset="0"/>
                <a:cs typeface="Segoe UI Light" panose="020B0502040204020203" pitchFamily="34" charset="0"/>
              </a:rPr>
              <a:t>Based on Intel® Xeon® Processor E7-8890 v3</a:t>
            </a:r>
          </a:p>
          <a:p>
            <a:pPr defTabSz="914192">
              <a:spcBef>
                <a:spcPts val="588"/>
              </a:spcBef>
              <a:buClr>
                <a:schemeClr val="tx1"/>
              </a:buClr>
            </a:pPr>
            <a:r>
              <a:rPr lang="en-US" sz="1961" dirty="0">
                <a:gradFill>
                  <a:gsLst>
                    <a:gs pos="1250">
                      <a:schemeClr val="tx1"/>
                    </a:gs>
                    <a:gs pos="99000">
                      <a:schemeClr val="tx1"/>
                    </a:gs>
                  </a:gsLst>
                  <a:lin ang="5400000" scaled="0"/>
                </a:gradFill>
                <a:latin typeface="Segoe UI Light" panose="020B0502040204020203" pitchFamily="34" charset="0"/>
                <a:cs typeface="Segoe UI Light" panose="020B0502040204020203" pitchFamily="34" charset="0"/>
              </a:rPr>
              <a:t>High Performance DDR4 memory</a:t>
            </a:r>
          </a:p>
          <a:p>
            <a:pPr defTabSz="914192">
              <a:spcBef>
                <a:spcPts val="588"/>
              </a:spcBef>
              <a:buClr>
                <a:schemeClr val="tx1"/>
              </a:buClr>
            </a:pPr>
            <a:r>
              <a:rPr lang="en-US" sz="1961" dirty="0">
                <a:gradFill>
                  <a:gsLst>
                    <a:gs pos="1250">
                      <a:schemeClr val="tx1"/>
                    </a:gs>
                    <a:gs pos="99000">
                      <a:schemeClr val="tx1"/>
                    </a:gs>
                  </a:gsLst>
                  <a:lin ang="5400000" scaled="0"/>
                </a:gradFill>
                <a:latin typeface="Segoe UI Light" panose="020B0502040204020203" pitchFamily="34" charset="0"/>
                <a:cs typeface="Segoe UI Light" panose="020B0502040204020203" pitchFamily="34" charset="0"/>
              </a:rPr>
              <a:t>SAP Certified for both HANA and </a:t>
            </a:r>
            <a:r>
              <a:rPr lang="en-US" sz="1961" dirty="0" err="1">
                <a:gradFill>
                  <a:gsLst>
                    <a:gs pos="1250">
                      <a:schemeClr val="tx1"/>
                    </a:gs>
                    <a:gs pos="99000">
                      <a:schemeClr val="tx1"/>
                    </a:gs>
                  </a:gsLst>
                  <a:lin ang="5400000" scaled="0"/>
                </a:gradFill>
                <a:latin typeface="Segoe UI Light" panose="020B0502040204020203" pitchFamily="34" charset="0"/>
                <a:cs typeface="Segoe UI Light" panose="020B0502040204020203" pitchFamily="34" charset="0"/>
              </a:rPr>
              <a:t>AnyDB</a:t>
            </a:r>
            <a:endParaRPr lang="en-US" sz="1961" dirty="0">
              <a:gradFill>
                <a:gsLst>
                  <a:gs pos="1250">
                    <a:schemeClr val="tx1"/>
                  </a:gs>
                  <a:gs pos="99000">
                    <a:schemeClr val="tx1"/>
                  </a:gs>
                </a:gsLst>
                <a:lin ang="5400000" scaled="0"/>
              </a:gradFill>
              <a:latin typeface="Segoe UI Light" panose="020B0502040204020203" pitchFamily="34" charset="0"/>
              <a:cs typeface="Segoe UI Light" panose="020B0502040204020203" pitchFamily="34"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82620639"/>
              </p:ext>
            </p:extLst>
          </p:nvPr>
        </p:nvGraphicFramePr>
        <p:xfrm>
          <a:off x="364952" y="3578859"/>
          <a:ext cx="11462096" cy="2914016"/>
        </p:xfrm>
        <a:graphic>
          <a:graphicData uri="http://schemas.openxmlformats.org/drawingml/2006/table">
            <a:tbl>
              <a:tblPr firstRow="1">
                <a:tableStyleId>{69C7853C-536D-4A76-A0AE-DD22124D55A5}</a:tableStyleId>
              </a:tblPr>
              <a:tblGrid>
                <a:gridCol w="1432762">
                  <a:extLst>
                    <a:ext uri="{9D8B030D-6E8A-4147-A177-3AD203B41FA5}">
                      <a16:colId xmlns:a16="http://schemas.microsoft.com/office/drawing/2014/main" val="2895900535"/>
                    </a:ext>
                  </a:extLst>
                </a:gridCol>
                <a:gridCol w="1212185">
                  <a:extLst>
                    <a:ext uri="{9D8B030D-6E8A-4147-A177-3AD203B41FA5}">
                      <a16:colId xmlns:a16="http://schemas.microsoft.com/office/drawing/2014/main" val="3905696585"/>
                    </a:ext>
                  </a:extLst>
                </a:gridCol>
                <a:gridCol w="1653339">
                  <a:extLst>
                    <a:ext uri="{9D8B030D-6E8A-4147-A177-3AD203B41FA5}">
                      <a16:colId xmlns:a16="http://schemas.microsoft.com/office/drawing/2014/main" val="3593946262"/>
                    </a:ext>
                  </a:extLst>
                </a:gridCol>
                <a:gridCol w="1432762">
                  <a:extLst>
                    <a:ext uri="{9D8B030D-6E8A-4147-A177-3AD203B41FA5}">
                      <a16:colId xmlns:a16="http://schemas.microsoft.com/office/drawing/2014/main" val="2444580219"/>
                    </a:ext>
                  </a:extLst>
                </a:gridCol>
                <a:gridCol w="1432762">
                  <a:extLst>
                    <a:ext uri="{9D8B030D-6E8A-4147-A177-3AD203B41FA5}">
                      <a16:colId xmlns:a16="http://schemas.microsoft.com/office/drawing/2014/main" val="1467832252"/>
                    </a:ext>
                  </a:extLst>
                </a:gridCol>
                <a:gridCol w="1605712">
                  <a:extLst>
                    <a:ext uri="{9D8B030D-6E8A-4147-A177-3AD203B41FA5}">
                      <a16:colId xmlns:a16="http://schemas.microsoft.com/office/drawing/2014/main" val="33564971"/>
                    </a:ext>
                  </a:extLst>
                </a:gridCol>
                <a:gridCol w="1259812">
                  <a:extLst>
                    <a:ext uri="{9D8B030D-6E8A-4147-A177-3AD203B41FA5}">
                      <a16:colId xmlns:a16="http://schemas.microsoft.com/office/drawing/2014/main" val="1691539257"/>
                    </a:ext>
                  </a:extLst>
                </a:gridCol>
                <a:gridCol w="1432762">
                  <a:extLst>
                    <a:ext uri="{9D8B030D-6E8A-4147-A177-3AD203B41FA5}">
                      <a16:colId xmlns:a16="http://schemas.microsoft.com/office/drawing/2014/main" val="2862398401"/>
                    </a:ext>
                  </a:extLst>
                </a:gridCol>
              </a:tblGrid>
              <a:tr h="555783">
                <a:tc>
                  <a:txBody>
                    <a:bodyPr/>
                    <a:lstStyle/>
                    <a:p>
                      <a:pPr algn="ctr" rtl="0" fontAlgn="b">
                        <a:lnSpc>
                          <a:spcPct val="90000"/>
                        </a:lnSpc>
                      </a:pPr>
                      <a:r>
                        <a:rPr lang="en-US" sz="1400" b="0" u="none" strike="noStrike" dirty="0">
                          <a:solidFill>
                            <a:schemeClr val="tx1"/>
                          </a:solidFill>
                          <a:effectLst/>
                        </a:rPr>
                        <a:t>VM size</a:t>
                      </a:r>
                      <a:endParaRPr lang="en-US" sz="1400" b="0" i="0" u="none" strike="noStrike" dirty="0">
                        <a:solidFill>
                          <a:schemeClr val="tx1"/>
                        </a:solidFill>
                        <a:effectLst/>
                        <a:latin typeface="Calibri" panose="020F0502020204030204" pitchFamily="34" charset="0"/>
                      </a:endParaRPr>
                    </a:p>
                  </a:txBody>
                  <a:tcPr marL="179285" marR="143428" marT="89642" marB="8964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solidFill>
                  </a:tcPr>
                </a:tc>
                <a:tc>
                  <a:txBody>
                    <a:bodyPr/>
                    <a:lstStyle/>
                    <a:p>
                      <a:pPr algn="ctr" rtl="0" fontAlgn="b">
                        <a:lnSpc>
                          <a:spcPct val="90000"/>
                        </a:lnSpc>
                      </a:pPr>
                      <a:r>
                        <a:rPr lang="en-US" sz="1400" b="0" u="none" strike="noStrike" dirty="0">
                          <a:solidFill>
                            <a:schemeClr val="tx1"/>
                          </a:solidFill>
                          <a:effectLst/>
                        </a:rPr>
                        <a:t>vCPU</a:t>
                      </a:r>
                      <a:endParaRPr lang="en-US" sz="1400" b="0" i="0" u="none" strike="noStrike" dirty="0">
                        <a:solidFill>
                          <a:schemeClr val="tx1"/>
                        </a:solidFill>
                        <a:effectLst/>
                        <a:latin typeface="Calibri" panose="020F0502020204030204" pitchFamily="34" charset="0"/>
                      </a:endParaRPr>
                    </a:p>
                  </a:txBody>
                  <a:tcPr marL="143428" marR="143428" marT="89642" marB="8964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solidFill>
                  </a:tcPr>
                </a:tc>
                <a:tc>
                  <a:txBody>
                    <a:bodyPr/>
                    <a:lstStyle/>
                    <a:p>
                      <a:pPr algn="ctr" rtl="0" fontAlgn="b">
                        <a:lnSpc>
                          <a:spcPct val="90000"/>
                        </a:lnSpc>
                      </a:pPr>
                      <a:r>
                        <a:rPr lang="en-US" sz="1400" b="0" u="none" strike="noStrike" dirty="0">
                          <a:solidFill>
                            <a:schemeClr val="tx1"/>
                          </a:solidFill>
                          <a:effectLst/>
                        </a:rPr>
                        <a:t>Memory:</a:t>
                      </a:r>
                      <a:r>
                        <a:rPr lang="en-US" sz="1400" b="0" u="none" strike="noStrike" baseline="0" dirty="0">
                          <a:solidFill>
                            <a:schemeClr val="tx1"/>
                          </a:solidFill>
                          <a:effectLst/>
                        </a:rPr>
                        <a:t> </a:t>
                      </a:r>
                      <a:r>
                        <a:rPr lang="en-US" sz="1400" b="0" u="none" strike="noStrike" baseline="0" dirty="0" err="1">
                          <a:solidFill>
                            <a:schemeClr val="tx1"/>
                          </a:solidFill>
                          <a:effectLst/>
                        </a:rPr>
                        <a:t>GiB</a:t>
                      </a:r>
                      <a:endParaRPr lang="en-US" sz="1400" b="0" i="0" u="none" strike="noStrike" dirty="0">
                        <a:solidFill>
                          <a:schemeClr val="tx1"/>
                        </a:solidFill>
                        <a:effectLst/>
                        <a:latin typeface="Calibri" panose="020F0502020204030204" pitchFamily="34" charset="0"/>
                      </a:endParaRPr>
                    </a:p>
                  </a:txBody>
                  <a:tcPr marL="143428" marR="143428" marT="89642" marB="8964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solidFill>
                  </a:tcPr>
                </a:tc>
                <a:tc>
                  <a:txBody>
                    <a:bodyPr/>
                    <a:lstStyle/>
                    <a:p>
                      <a:pPr algn="ctr" rtl="0" fontAlgn="b">
                        <a:lnSpc>
                          <a:spcPct val="90000"/>
                        </a:lnSpc>
                      </a:pPr>
                      <a:r>
                        <a:rPr lang="en-US" sz="1400" b="0" i="0" u="none" strike="noStrike" dirty="0">
                          <a:solidFill>
                            <a:schemeClr val="tx1"/>
                          </a:solidFill>
                          <a:effectLst/>
                          <a:latin typeface="Calibri" panose="020F0502020204030204" pitchFamily="34" charset="0"/>
                        </a:rPr>
                        <a:t>SAPS</a:t>
                      </a:r>
                    </a:p>
                  </a:txBody>
                  <a:tcPr marL="143428" marR="143428" marT="89642" marB="8964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solidFill>
                  </a:tcPr>
                </a:tc>
                <a:tc>
                  <a:txBody>
                    <a:bodyPr/>
                    <a:lstStyle/>
                    <a:p>
                      <a:pPr algn="ctr" rtl="0" fontAlgn="b">
                        <a:lnSpc>
                          <a:spcPct val="90000"/>
                        </a:lnSpc>
                      </a:pPr>
                      <a:r>
                        <a:rPr lang="en-US" sz="1400" b="0" u="none" strike="noStrike" dirty="0">
                          <a:solidFill>
                            <a:schemeClr val="tx1"/>
                          </a:solidFill>
                          <a:effectLst/>
                        </a:rPr>
                        <a:t>Max cached IOPS</a:t>
                      </a:r>
                      <a:endParaRPr lang="en-US" sz="1400" b="0" i="0" u="none" strike="noStrike" dirty="0">
                        <a:solidFill>
                          <a:schemeClr val="tx1"/>
                        </a:solidFill>
                        <a:effectLst/>
                        <a:latin typeface="Calibri" panose="020F0502020204030204" pitchFamily="34" charset="0"/>
                      </a:endParaRPr>
                    </a:p>
                  </a:txBody>
                  <a:tcPr marL="143428" marR="143428" marT="89642" marB="8964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solidFill>
                  </a:tcPr>
                </a:tc>
                <a:tc>
                  <a:txBody>
                    <a:bodyPr/>
                    <a:lstStyle/>
                    <a:p>
                      <a:pPr algn="ctr" rtl="0" fontAlgn="b">
                        <a:lnSpc>
                          <a:spcPct val="90000"/>
                        </a:lnSpc>
                      </a:pPr>
                      <a:r>
                        <a:rPr lang="en-US" sz="1400" b="0" u="none" strike="noStrike" dirty="0">
                          <a:solidFill>
                            <a:schemeClr val="tx1"/>
                          </a:solidFill>
                          <a:effectLst/>
                        </a:rPr>
                        <a:t>Max cached storage throughput (</a:t>
                      </a:r>
                      <a:r>
                        <a:rPr lang="en-US" sz="1400" b="0" u="none" strike="noStrike" dirty="0" err="1">
                          <a:solidFill>
                            <a:schemeClr val="tx1"/>
                          </a:solidFill>
                          <a:effectLst/>
                        </a:rPr>
                        <a:t>GiB</a:t>
                      </a:r>
                      <a:r>
                        <a:rPr lang="en-US" sz="1400" b="0" u="none" strike="noStrike" dirty="0">
                          <a:solidFill>
                            <a:schemeClr val="tx1"/>
                          </a:solidFill>
                          <a:effectLst/>
                        </a:rPr>
                        <a:t>)</a:t>
                      </a:r>
                      <a:endParaRPr lang="en-US" sz="1400" b="0" i="0" u="none" strike="noStrike" dirty="0">
                        <a:solidFill>
                          <a:schemeClr val="tx1"/>
                        </a:solidFill>
                        <a:effectLst/>
                        <a:latin typeface="Calibri" panose="020F0502020204030204" pitchFamily="34" charset="0"/>
                      </a:endParaRPr>
                    </a:p>
                  </a:txBody>
                  <a:tcPr marL="143428" marR="143428" marT="89642" marB="8964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solidFill>
                  </a:tcPr>
                </a:tc>
                <a:tc>
                  <a:txBody>
                    <a:bodyPr/>
                    <a:lstStyle/>
                    <a:p>
                      <a:pPr algn="ctr" rtl="0" fontAlgn="b">
                        <a:lnSpc>
                          <a:spcPct val="90000"/>
                        </a:lnSpc>
                      </a:pPr>
                      <a:r>
                        <a:rPr lang="en-US" sz="1400" b="0" u="none" strike="noStrike" dirty="0">
                          <a:solidFill>
                            <a:schemeClr val="tx1"/>
                          </a:solidFill>
                          <a:effectLst/>
                        </a:rPr>
                        <a:t>Network Bandwidth</a:t>
                      </a:r>
                      <a:endParaRPr lang="en-US" sz="1400" b="0" i="0" u="none" strike="noStrike" dirty="0">
                        <a:solidFill>
                          <a:schemeClr val="tx1"/>
                        </a:solidFill>
                        <a:effectLst/>
                        <a:latin typeface="Calibri" panose="020F0502020204030204" pitchFamily="34" charset="0"/>
                      </a:endParaRPr>
                    </a:p>
                  </a:txBody>
                  <a:tcPr marL="143428" marR="143428" marT="89642" marB="8964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solidFill>
                  </a:tcPr>
                </a:tc>
                <a:tc>
                  <a:txBody>
                    <a:bodyPr/>
                    <a:lstStyle/>
                    <a:p>
                      <a:pPr algn="ctr" rtl="0" fontAlgn="b">
                        <a:lnSpc>
                          <a:spcPct val="90000"/>
                        </a:lnSpc>
                      </a:pPr>
                      <a:r>
                        <a:rPr lang="en-US" sz="1400" b="0" i="0" u="none" strike="noStrike" dirty="0">
                          <a:solidFill>
                            <a:schemeClr val="tx1"/>
                          </a:solidFill>
                          <a:effectLst/>
                          <a:latin typeface="Calibri" panose="020F0502020204030204" pitchFamily="34" charset="0"/>
                        </a:rPr>
                        <a:t>HANA Workload</a:t>
                      </a:r>
                    </a:p>
                  </a:txBody>
                  <a:tcPr marL="143428" marR="143428" marT="89642" marB="89642"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3641864821"/>
                  </a:ext>
                </a:extLst>
              </a:tr>
              <a:tr h="304784">
                <a:tc>
                  <a:txBody>
                    <a:bodyPr/>
                    <a:lstStyle/>
                    <a:p>
                      <a:pPr algn="ctr" rtl="0" fontAlgn="b"/>
                      <a:r>
                        <a:rPr lang="en-US" sz="1200" b="0" i="0" u="none" strike="noStrike" dirty="0">
                          <a:solidFill>
                            <a:schemeClr val="bg1"/>
                          </a:solidFill>
                          <a:effectLst/>
                          <a:latin typeface="+mn-lt"/>
                        </a:rPr>
                        <a:t>M32ts</a:t>
                      </a:r>
                    </a:p>
                  </a:txBody>
                  <a:tcPr marL="179285"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b="0" i="0" u="none" strike="noStrike" dirty="0">
                          <a:solidFill>
                            <a:schemeClr val="bg1"/>
                          </a:solidFill>
                          <a:effectLst/>
                          <a:latin typeface="+mn-lt"/>
                        </a:rPr>
                        <a:t>32</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b="0" i="0" u="none" strike="noStrike" dirty="0">
                          <a:solidFill>
                            <a:schemeClr val="bg1"/>
                          </a:solidFill>
                          <a:effectLst/>
                          <a:latin typeface="+mn-lt"/>
                        </a:rPr>
                        <a:t>192</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b="0" i="0" u="none" strike="noStrike" dirty="0">
                          <a:solidFill>
                            <a:schemeClr val="bg1"/>
                          </a:solidFill>
                          <a:effectLst/>
                          <a:latin typeface="+mn-lt"/>
                        </a:rPr>
                        <a:t>33,670</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b="0" i="0" u="none" strike="noStrike" dirty="0">
                          <a:solidFill>
                            <a:schemeClr val="bg1"/>
                          </a:solidFill>
                          <a:effectLst/>
                          <a:latin typeface="+mn-lt"/>
                        </a:rPr>
                        <a:t>40,000</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b="0" i="0" u="none" strike="noStrike" dirty="0">
                          <a:solidFill>
                            <a:schemeClr val="bg1"/>
                          </a:solidFill>
                          <a:effectLst/>
                          <a:latin typeface="+mn-lt"/>
                        </a:rPr>
                        <a:t>400</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marL="0" marR="0" lvl="0" indent="0" algn="ctr" defTabSz="932742"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bg1"/>
                          </a:solidFill>
                          <a:effectLst/>
                          <a:latin typeface="+mn-lt"/>
                        </a:rPr>
                        <a:t>8 Gbps</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marL="0" marR="0" lvl="0" indent="0" algn="ctr" defTabSz="932742"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bg1"/>
                          </a:solidFill>
                          <a:effectLst/>
                          <a:latin typeface="+mn-lt"/>
                        </a:rPr>
                        <a:t>OLTP</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extLst>
                  <a:ext uri="{0D108BD9-81ED-4DB2-BD59-A6C34878D82A}">
                    <a16:rowId xmlns:a16="http://schemas.microsoft.com/office/drawing/2014/main" val="337067138"/>
                  </a:ext>
                </a:extLst>
              </a:tr>
              <a:tr h="304784">
                <a:tc>
                  <a:txBody>
                    <a:bodyPr/>
                    <a:lstStyle/>
                    <a:p>
                      <a:pPr algn="ctr" rtl="0" fontAlgn="b"/>
                      <a:r>
                        <a:rPr lang="en-US" sz="1200" b="0" i="0" u="none" strike="noStrike" dirty="0">
                          <a:solidFill>
                            <a:schemeClr val="bg1"/>
                          </a:solidFill>
                          <a:effectLst/>
                          <a:latin typeface="+mn-lt"/>
                        </a:rPr>
                        <a:t>M32ls</a:t>
                      </a:r>
                    </a:p>
                  </a:txBody>
                  <a:tcPr marL="179285"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b="0" i="0" u="none" strike="noStrike" dirty="0">
                          <a:solidFill>
                            <a:schemeClr val="bg1"/>
                          </a:solidFill>
                          <a:effectLst/>
                          <a:latin typeface="+mn-lt"/>
                        </a:rPr>
                        <a:t>32</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b="0" i="0" u="none" strike="noStrike" dirty="0">
                          <a:solidFill>
                            <a:schemeClr val="bg1"/>
                          </a:solidFill>
                          <a:effectLst/>
                          <a:latin typeface="+mn-lt"/>
                        </a:rPr>
                        <a:t>256</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b="0" i="0" u="none" strike="noStrike" dirty="0">
                          <a:solidFill>
                            <a:schemeClr val="bg1"/>
                          </a:solidFill>
                          <a:effectLst/>
                          <a:latin typeface="+mn-lt"/>
                        </a:rPr>
                        <a:t>33,300</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b="0" i="0" u="none" strike="noStrike" dirty="0">
                          <a:solidFill>
                            <a:schemeClr val="bg1"/>
                          </a:solidFill>
                          <a:effectLst/>
                          <a:latin typeface="+mn-lt"/>
                        </a:rPr>
                        <a:t>40,000</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b="0" i="0" u="none" strike="noStrike" dirty="0">
                          <a:solidFill>
                            <a:schemeClr val="bg1"/>
                          </a:solidFill>
                          <a:effectLst/>
                          <a:latin typeface="+mn-lt"/>
                        </a:rPr>
                        <a:t>400</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marL="0" marR="0" lvl="0" indent="0" algn="ctr" defTabSz="932742"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bg1"/>
                          </a:solidFill>
                          <a:effectLst/>
                          <a:latin typeface="+mn-lt"/>
                        </a:rPr>
                        <a:t>8 Gbps</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marL="0" marR="0" lvl="0" indent="0" algn="ctr" defTabSz="932742"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bg1"/>
                          </a:solidFill>
                          <a:effectLst/>
                          <a:latin typeface="+mn-lt"/>
                        </a:rPr>
                        <a:t>OLTP</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extLst>
                  <a:ext uri="{0D108BD9-81ED-4DB2-BD59-A6C34878D82A}">
                    <a16:rowId xmlns:a16="http://schemas.microsoft.com/office/drawing/2014/main" val="1635427858"/>
                  </a:ext>
                </a:extLst>
              </a:tr>
              <a:tr h="304784">
                <a:tc>
                  <a:txBody>
                    <a:bodyPr/>
                    <a:lstStyle/>
                    <a:p>
                      <a:pPr algn="ctr" rtl="0" fontAlgn="b"/>
                      <a:r>
                        <a:rPr lang="en-US" sz="1200" b="0" i="0" u="none" strike="noStrike" dirty="0">
                          <a:solidFill>
                            <a:schemeClr val="bg1"/>
                          </a:solidFill>
                          <a:effectLst/>
                          <a:latin typeface="+mn-lt"/>
                        </a:rPr>
                        <a:t>M64ls</a:t>
                      </a:r>
                    </a:p>
                  </a:txBody>
                  <a:tcPr marL="179285"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b="0" i="0" u="none" strike="noStrike" dirty="0">
                          <a:solidFill>
                            <a:schemeClr val="bg1"/>
                          </a:solidFill>
                          <a:effectLst/>
                          <a:latin typeface="+mn-lt"/>
                        </a:rPr>
                        <a:t>64</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b="0" i="0" u="none" strike="noStrike" dirty="0">
                          <a:solidFill>
                            <a:schemeClr val="bg1"/>
                          </a:solidFill>
                          <a:effectLst/>
                          <a:latin typeface="+mn-lt"/>
                        </a:rPr>
                        <a:t>512</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b="0" i="0" u="none" strike="noStrike" dirty="0">
                          <a:solidFill>
                            <a:schemeClr val="bg1"/>
                          </a:solidFill>
                          <a:effectLst/>
                          <a:latin typeface="+mn-lt"/>
                        </a:rPr>
                        <a:t>66,600</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b="0" i="0" u="none" strike="noStrike" dirty="0">
                          <a:solidFill>
                            <a:schemeClr val="bg1"/>
                          </a:solidFill>
                          <a:effectLst/>
                          <a:latin typeface="+mn-lt"/>
                        </a:rPr>
                        <a:t>80,000</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b="0" i="0" u="none" strike="noStrike" dirty="0">
                          <a:solidFill>
                            <a:schemeClr val="bg1"/>
                          </a:solidFill>
                          <a:effectLst/>
                          <a:latin typeface="+mn-lt"/>
                        </a:rPr>
                        <a:t>800</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marL="0" marR="0" lvl="0" indent="0" algn="ctr" defTabSz="932742"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bg1"/>
                          </a:solidFill>
                          <a:effectLst/>
                          <a:latin typeface="+mn-lt"/>
                        </a:rPr>
                        <a:t>16 Gbps</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marL="0" marR="0" lvl="0" indent="0" algn="ctr" defTabSz="932742"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bg1"/>
                          </a:solidFill>
                          <a:effectLst/>
                          <a:latin typeface="+mn-lt"/>
                        </a:rPr>
                        <a:t>OLTP</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extLst>
                  <a:ext uri="{0D108BD9-81ED-4DB2-BD59-A6C34878D82A}">
                    <a16:rowId xmlns:a16="http://schemas.microsoft.com/office/drawing/2014/main" val="1103985155"/>
                  </a:ext>
                </a:extLst>
              </a:tr>
              <a:tr h="304784">
                <a:tc>
                  <a:txBody>
                    <a:bodyPr/>
                    <a:lstStyle/>
                    <a:p>
                      <a:pPr algn="ctr" rtl="0" fontAlgn="b"/>
                      <a:r>
                        <a:rPr lang="en-US" sz="1200" b="0" i="0" u="none" strike="noStrike" dirty="0">
                          <a:solidFill>
                            <a:schemeClr val="bg1"/>
                          </a:solidFill>
                          <a:effectLst/>
                          <a:latin typeface="+mn-lt"/>
                        </a:rPr>
                        <a:t>M64s</a:t>
                      </a:r>
                    </a:p>
                  </a:txBody>
                  <a:tcPr marL="179285"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b="0" i="0" u="none" strike="noStrike" dirty="0">
                          <a:solidFill>
                            <a:schemeClr val="bg1"/>
                          </a:solidFill>
                          <a:effectLst/>
                          <a:latin typeface="+mn-lt"/>
                        </a:rPr>
                        <a:t>64</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b="0" i="0" u="none" strike="noStrike" dirty="0">
                          <a:solidFill>
                            <a:schemeClr val="bg1"/>
                          </a:solidFill>
                          <a:effectLst/>
                          <a:latin typeface="+mn-lt"/>
                        </a:rPr>
                        <a:t>1,024</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b="0" i="0" u="none" strike="noStrike" dirty="0">
                          <a:solidFill>
                            <a:schemeClr val="bg1"/>
                          </a:solidFill>
                          <a:effectLst/>
                          <a:latin typeface="+mn-lt"/>
                        </a:rPr>
                        <a:t>67,315</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b="0" i="0" u="none" strike="noStrike" dirty="0">
                          <a:solidFill>
                            <a:schemeClr val="bg1"/>
                          </a:solidFill>
                          <a:effectLst/>
                          <a:latin typeface="+mn-lt"/>
                        </a:rPr>
                        <a:t>80,000</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b="0" i="0" u="none" strike="noStrike" dirty="0">
                          <a:solidFill>
                            <a:schemeClr val="bg1"/>
                          </a:solidFill>
                          <a:effectLst/>
                          <a:latin typeface="+mn-lt"/>
                        </a:rPr>
                        <a:t>800</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marL="0" marR="0" lvl="0" indent="0" algn="ctr" defTabSz="932742" rtl="0" eaLnBrk="1" fontAlgn="b" latinLnBrk="0" hangingPunct="1">
                        <a:lnSpc>
                          <a:spcPct val="100000"/>
                        </a:lnSpc>
                        <a:spcBef>
                          <a:spcPts val="0"/>
                        </a:spcBef>
                        <a:spcAft>
                          <a:spcPts val="0"/>
                        </a:spcAft>
                        <a:buClrTx/>
                        <a:buSzTx/>
                        <a:buFontTx/>
                        <a:buNone/>
                        <a:tabLst/>
                        <a:defRPr/>
                      </a:pPr>
                      <a:r>
                        <a:rPr lang="en-US" sz="1200" u="none" strike="noStrike" dirty="0">
                          <a:solidFill>
                            <a:schemeClr val="bg1"/>
                          </a:solidFill>
                          <a:effectLst/>
                          <a:latin typeface="+mn-lt"/>
                        </a:rPr>
                        <a:t>16 Gbps</a:t>
                      </a:r>
                      <a:endParaRPr lang="en-US" sz="1200" b="0" i="0" u="none" strike="noStrike" dirty="0">
                        <a:solidFill>
                          <a:schemeClr val="bg1"/>
                        </a:solidFill>
                        <a:effectLst/>
                        <a:latin typeface="+mn-lt"/>
                      </a:endParaRP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marL="0" marR="0" lvl="0" indent="0" algn="ctr" defTabSz="932742"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bg1"/>
                          </a:solidFill>
                          <a:effectLst/>
                          <a:latin typeface="+mn-lt"/>
                        </a:rPr>
                        <a:t>OLAP and OLTP</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extLst>
                  <a:ext uri="{0D108BD9-81ED-4DB2-BD59-A6C34878D82A}">
                    <a16:rowId xmlns:a16="http://schemas.microsoft.com/office/drawing/2014/main" val="3302519720"/>
                  </a:ext>
                </a:extLst>
              </a:tr>
              <a:tr h="304784">
                <a:tc>
                  <a:txBody>
                    <a:bodyPr/>
                    <a:lstStyle/>
                    <a:p>
                      <a:pPr algn="ctr" rtl="0" fontAlgn="b"/>
                      <a:r>
                        <a:rPr lang="en-US" sz="1200" u="none" strike="noStrike" dirty="0">
                          <a:solidFill>
                            <a:schemeClr val="bg1"/>
                          </a:solidFill>
                          <a:effectLst/>
                        </a:rPr>
                        <a:t>M64ms</a:t>
                      </a:r>
                      <a:endParaRPr lang="en-US" sz="1200" b="0" i="0" u="none" strike="noStrike" dirty="0">
                        <a:solidFill>
                          <a:schemeClr val="bg1"/>
                        </a:solidFill>
                        <a:effectLst/>
                        <a:latin typeface="Calibri" panose="020F0502020204030204" pitchFamily="34" charset="0"/>
                      </a:endParaRPr>
                    </a:p>
                  </a:txBody>
                  <a:tcPr marL="179285"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u="none" strike="noStrike" dirty="0">
                          <a:solidFill>
                            <a:schemeClr val="bg1"/>
                          </a:solidFill>
                          <a:effectLst/>
                        </a:rPr>
                        <a:t>64</a:t>
                      </a:r>
                      <a:endParaRPr lang="en-US" sz="1200" b="0" i="0" u="none" strike="noStrike" dirty="0">
                        <a:solidFill>
                          <a:schemeClr val="bg1"/>
                        </a:solidFill>
                        <a:effectLst/>
                        <a:latin typeface="Calibri" panose="020F0502020204030204" pitchFamily="34" charset="0"/>
                      </a:endParaRP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u="none" strike="noStrike" dirty="0">
                          <a:solidFill>
                            <a:schemeClr val="bg1"/>
                          </a:solidFill>
                          <a:effectLst/>
                        </a:rPr>
                        <a:t>1,792</a:t>
                      </a:r>
                      <a:endParaRPr lang="en-US" sz="1200" b="0" i="0" u="none" strike="noStrike" dirty="0">
                        <a:solidFill>
                          <a:schemeClr val="bg1"/>
                        </a:solidFill>
                        <a:effectLst/>
                        <a:latin typeface="Calibri" panose="020F0502020204030204" pitchFamily="34" charset="0"/>
                      </a:endParaRP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b="0" i="0" u="none" strike="noStrike" dirty="0">
                          <a:solidFill>
                            <a:schemeClr val="bg1"/>
                          </a:solidFill>
                          <a:effectLst/>
                          <a:latin typeface="+mn-lt"/>
                        </a:rPr>
                        <a:t>68,930</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b="0" i="0" u="none" strike="noStrike" dirty="0">
                          <a:solidFill>
                            <a:schemeClr val="bg1"/>
                          </a:solidFill>
                          <a:effectLst/>
                          <a:latin typeface="+mn-lt"/>
                        </a:rPr>
                        <a:t>80,000</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u="none" strike="noStrike" dirty="0">
                          <a:solidFill>
                            <a:schemeClr val="bg1"/>
                          </a:solidFill>
                          <a:effectLst/>
                        </a:rPr>
                        <a:t>800</a:t>
                      </a:r>
                      <a:endParaRPr lang="en-US" sz="1200" b="0" i="0" u="none" strike="noStrike" dirty="0">
                        <a:solidFill>
                          <a:schemeClr val="bg1"/>
                        </a:solidFill>
                        <a:effectLst/>
                        <a:latin typeface="Calibri" panose="020F0502020204030204" pitchFamily="34" charset="0"/>
                      </a:endParaRP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marL="0" marR="0" lvl="0" indent="0" algn="ctr" defTabSz="932742" rtl="0" eaLnBrk="1" fontAlgn="b" latinLnBrk="0" hangingPunct="1">
                        <a:lnSpc>
                          <a:spcPct val="100000"/>
                        </a:lnSpc>
                        <a:spcBef>
                          <a:spcPts val="0"/>
                        </a:spcBef>
                        <a:spcAft>
                          <a:spcPts val="0"/>
                        </a:spcAft>
                        <a:buClrTx/>
                        <a:buSzTx/>
                        <a:buFontTx/>
                        <a:buNone/>
                        <a:tabLst/>
                        <a:defRPr/>
                      </a:pPr>
                      <a:r>
                        <a:rPr lang="en-US" sz="1200" u="none" strike="noStrike" dirty="0">
                          <a:solidFill>
                            <a:schemeClr val="bg1"/>
                          </a:solidFill>
                          <a:effectLst/>
                          <a:latin typeface="+mn-lt"/>
                        </a:rPr>
                        <a:t>16 Gbps</a:t>
                      </a:r>
                      <a:endParaRPr lang="en-US" sz="1200" b="0" i="0" u="none" strike="noStrike" dirty="0">
                        <a:solidFill>
                          <a:schemeClr val="bg1"/>
                        </a:solidFill>
                        <a:effectLst/>
                        <a:latin typeface="+mn-lt"/>
                      </a:endParaRP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marL="0" marR="0" lvl="0" indent="0" algn="ctr" defTabSz="932742"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bg1"/>
                          </a:solidFill>
                          <a:effectLst/>
                          <a:latin typeface="+mn-lt"/>
                        </a:rPr>
                        <a:t>OLTP</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extLst>
                  <a:ext uri="{0D108BD9-81ED-4DB2-BD59-A6C34878D82A}">
                    <a16:rowId xmlns:a16="http://schemas.microsoft.com/office/drawing/2014/main" val="596429359"/>
                  </a:ext>
                </a:extLst>
              </a:tr>
              <a:tr h="304784">
                <a:tc>
                  <a:txBody>
                    <a:bodyPr/>
                    <a:lstStyle/>
                    <a:p>
                      <a:pPr algn="ctr" rtl="0" fontAlgn="b"/>
                      <a:r>
                        <a:rPr lang="en-US" sz="1200" u="none" strike="noStrike">
                          <a:solidFill>
                            <a:schemeClr val="bg1"/>
                          </a:solidFill>
                          <a:effectLst/>
                        </a:rPr>
                        <a:t>M128s</a:t>
                      </a:r>
                      <a:endParaRPr lang="en-US" sz="1200" b="0" i="0" u="none" strike="noStrike">
                        <a:solidFill>
                          <a:schemeClr val="bg1"/>
                        </a:solidFill>
                        <a:effectLst/>
                        <a:latin typeface="Calibri" panose="020F0502020204030204" pitchFamily="34" charset="0"/>
                      </a:endParaRPr>
                    </a:p>
                  </a:txBody>
                  <a:tcPr marL="179285"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u="none" strike="noStrike">
                          <a:solidFill>
                            <a:schemeClr val="bg1"/>
                          </a:solidFill>
                          <a:effectLst/>
                        </a:rPr>
                        <a:t>128</a:t>
                      </a:r>
                      <a:endParaRPr lang="en-US" sz="1200" b="0" i="0" u="none" strike="noStrike">
                        <a:solidFill>
                          <a:schemeClr val="bg1"/>
                        </a:solidFill>
                        <a:effectLst/>
                        <a:latin typeface="Calibri" panose="020F0502020204030204" pitchFamily="34" charset="0"/>
                      </a:endParaRP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u="none" strike="noStrike" dirty="0">
                          <a:solidFill>
                            <a:schemeClr val="bg1"/>
                          </a:solidFill>
                          <a:effectLst/>
                        </a:rPr>
                        <a:t>2,048</a:t>
                      </a:r>
                      <a:endParaRPr lang="en-US" sz="1200" b="0" i="0" u="none" strike="noStrike" dirty="0">
                        <a:solidFill>
                          <a:schemeClr val="bg1"/>
                        </a:solidFill>
                        <a:effectLst/>
                        <a:latin typeface="Calibri" panose="020F0502020204030204" pitchFamily="34" charset="0"/>
                      </a:endParaRP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b="0" i="0" u="none" strike="noStrike" dirty="0">
                          <a:solidFill>
                            <a:schemeClr val="bg1"/>
                          </a:solidFill>
                          <a:effectLst/>
                          <a:latin typeface="+mn-lt"/>
                        </a:rPr>
                        <a:t>134,630</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u="none" strike="noStrike" dirty="0">
                          <a:solidFill>
                            <a:schemeClr val="bg1"/>
                          </a:solidFill>
                          <a:effectLst/>
                        </a:rPr>
                        <a:t>160,000</a:t>
                      </a:r>
                      <a:endParaRPr lang="en-US" sz="1200" b="0" i="0" u="none" strike="noStrike" dirty="0">
                        <a:solidFill>
                          <a:schemeClr val="bg1"/>
                        </a:solidFill>
                        <a:effectLst/>
                        <a:latin typeface="Calibri" panose="020F0502020204030204" pitchFamily="34" charset="0"/>
                      </a:endParaRP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u="none" strike="noStrike" dirty="0">
                          <a:solidFill>
                            <a:schemeClr val="bg1"/>
                          </a:solidFill>
                          <a:effectLst/>
                        </a:rPr>
                        <a:t>1,600</a:t>
                      </a:r>
                      <a:endParaRPr lang="en-US" sz="1200" b="0" i="0" u="none" strike="noStrike" dirty="0">
                        <a:solidFill>
                          <a:schemeClr val="bg1"/>
                        </a:solidFill>
                        <a:effectLst/>
                        <a:latin typeface="Calibri" panose="020F0502020204030204" pitchFamily="34" charset="0"/>
                      </a:endParaRP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u="none" strike="noStrike" dirty="0">
                          <a:solidFill>
                            <a:schemeClr val="bg1"/>
                          </a:solidFill>
                          <a:effectLst/>
                        </a:rPr>
                        <a:t>25 Gbps</a:t>
                      </a:r>
                      <a:endParaRPr lang="en-US" sz="1200" b="0" i="0" u="none" strike="noStrike" dirty="0">
                        <a:solidFill>
                          <a:schemeClr val="bg1"/>
                        </a:solidFill>
                        <a:effectLst/>
                        <a:latin typeface="Calibri" panose="020F0502020204030204" pitchFamily="34" charset="0"/>
                      </a:endParaRP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marL="0" marR="0" lvl="0" indent="0" algn="ctr" defTabSz="932742"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bg1"/>
                          </a:solidFill>
                          <a:effectLst/>
                          <a:latin typeface="+mn-lt"/>
                        </a:rPr>
                        <a:t>OLAP and OLTP</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extLst>
                  <a:ext uri="{0D108BD9-81ED-4DB2-BD59-A6C34878D82A}">
                    <a16:rowId xmlns:a16="http://schemas.microsoft.com/office/drawing/2014/main" val="3041849216"/>
                  </a:ext>
                </a:extLst>
              </a:tr>
              <a:tr h="304784">
                <a:tc>
                  <a:txBody>
                    <a:bodyPr/>
                    <a:lstStyle/>
                    <a:p>
                      <a:pPr algn="ctr" rtl="0" fontAlgn="b"/>
                      <a:r>
                        <a:rPr lang="en-US" sz="1200" u="none" strike="noStrike" dirty="0">
                          <a:solidFill>
                            <a:schemeClr val="bg1"/>
                          </a:solidFill>
                          <a:effectLst/>
                        </a:rPr>
                        <a:t>M128ms</a:t>
                      </a:r>
                      <a:endParaRPr lang="en-US" sz="1200" b="0" i="0" u="none" strike="noStrike" dirty="0">
                        <a:solidFill>
                          <a:schemeClr val="bg1"/>
                        </a:solidFill>
                        <a:effectLst/>
                        <a:latin typeface="Calibri" panose="020F0502020204030204" pitchFamily="34" charset="0"/>
                      </a:endParaRPr>
                    </a:p>
                  </a:txBody>
                  <a:tcPr marL="179285"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u="none" strike="noStrike">
                          <a:solidFill>
                            <a:schemeClr val="bg1"/>
                          </a:solidFill>
                          <a:effectLst/>
                        </a:rPr>
                        <a:t>128</a:t>
                      </a:r>
                      <a:endParaRPr lang="en-US" sz="1200" b="0" i="0" u="none" strike="noStrike">
                        <a:solidFill>
                          <a:schemeClr val="bg1"/>
                        </a:solidFill>
                        <a:effectLst/>
                        <a:latin typeface="Calibri" panose="020F0502020204030204" pitchFamily="34" charset="0"/>
                      </a:endParaRP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u="none" strike="noStrike" dirty="0">
                          <a:solidFill>
                            <a:schemeClr val="bg1"/>
                          </a:solidFill>
                          <a:effectLst/>
                        </a:rPr>
                        <a:t>3,800 (= 4,080 GB)</a:t>
                      </a:r>
                      <a:endParaRPr lang="en-US" sz="1200" b="0" i="0" u="none" strike="noStrike" dirty="0">
                        <a:solidFill>
                          <a:schemeClr val="bg1"/>
                        </a:solidFill>
                        <a:effectLst/>
                        <a:latin typeface="Calibri" panose="020F0502020204030204" pitchFamily="34" charset="0"/>
                      </a:endParaRP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marL="0" marR="0" lvl="0" indent="0" algn="ctr" defTabSz="914367"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bg1"/>
                          </a:solidFill>
                          <a:effectLst/>
                          <a:latin typeface="+mn-lt"/>
                        </a:rPr>
                        <a:t>134,630</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u="none" strike="noStrike" dirty="0">
                          <a:solidFill>
                            <a:schemeClr val="bg1"/>
                          </a:solidFill>
                          <a:effectLst/>
                        </a:rPr>
                        <a:t>160,000</a:t>
                      </a:r>
                      <a:endParaRPr lang="en-US" sz="1200" b="0" i="0" u="none" strike="noStrike" dirty="0">
                        <a:solidFill>
                          <a:schemeClr val="bg1"/>
                        </a:solidFill>
                        <a:effectLst/>
                        <a:latin typeface="Calibri" panose="020F0502020204030204" pitchFamily="34" charset="0"/>
                      </a:endParaRP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u="none" strike="noStrike" dirty="0">
                          <a:solidFill>
                            <a:schemeClr val="bg1"/>
                          </a:solidFill>
                          <a:effectLst/>
                        </a:rPr>
                        <a:t>1,600</a:t>
                      </a:r>
                      <a:endParaRPr lang="en-US" sz="1200" b="0" i="0" u="none" strike="noStrike" dirty="0">
                        <a:solidFill>
                          <a:schemeClr val="bg1"/>
                        </a:solidFill>
                        <a:effectLst/>
                        <a:latin typeface="Calibri" panose="020F0502020204030204" pitchFamily="34" charset="0"/>
                      </a:endParaRP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algn="ctr" rtl="0" fontAlgn="b"/>
                      <a:r>
                        <a:rPr lang="en-US" sz="1200" u="none" strike="noStrike" dirty="0">
                          <a:solidFill>
                            <a:schemeClr val="bg1"/>
                          </a:solidFill>
                          <a:effectLst/>
                        </a:rPr>
                        <a:t>25 Gbps</a:t>
                      </a:r>
                      <a:endParaRPr lang="en-US" sz="1200" b="0" i="0" u="none" strike="noStrike" dirty="0">
                        <a:solidFill>
                          <a:schemeClr val="bg1"/>
                        </a:solidFill>
                        <a:effectLst/>
                        <a:latin typeface="Calibri" panose="020F0502020204030204" pitchFamily="34" charset="0"/>
                      </a:endParaRP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tc>
                  <a:txBody>
                    <a:bodyPr/>
                    <a:lstStyle/>
                    <a:p>
                      <a:pPr marL="0" marR="0" lvl="0" indent="0" algn="ctr" defTabSz="932742"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bg1"/>
                          </a:solidFill>
                          <a:effectLst/>
                          <a:latin typeface="+mn-lt"/>
                        </a:rPr>
                        <a:t>OLTP</a:t>
                      </a:r>
                    </a:p>
                  </a:txBody>
                  <a:tcPr marL="143428" marR="143428" marT="62750" marB="6275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5F5F5"/>
                    </a:solidFill>
                  </a:tcPr>
                </a:tc>
                <a:extLst>
                  <a:ext uri="{0D108BD9-81ED-4DB2-BD59-A6C34878D82A}">
                    <a16:rowId xmlns:a16="http://schemas.microsoft.com/office/drawing/2014/main" val="1715942548"/>
                  </a:ext>
                </a:extLst>
              </a:tr>
            </a:tbl>
          </a:graphicData>
        </a:graphic>
      </p:graphicFrame>
      <p:sp>
        <p:nvSpPr>
          <p:cNvPr id="5" name="TextBox 4">
            <a:extLst>
              <a:ext uri="{FF2B5EF4-FFF2-40B4-BE49-F238E27FC236}">
                <a16:creationId xmlns:a16="http://schemas.microsoft.com/office/drawing/2014/main" id="{8BDB561B-B74E-43C8-9F5D-8AC0576E9437}"/>
              </a:ext>
            </a:extLst>
          </p:cNvPr>
          <p:cNvSpPr txBox="1"/>
          <p:nvPr/>
        </p:nvSpPr>
        <p:spPr>
          <a:xfrm>
            <a:off x="7606729" y="1962490"/>
            <a:ext cx="4220319" cy="1077218"/>
          </a:xfrm>
          <a:prstGeom prst="rect">
            <a:avLst/>
          </a:prstGeom>
          <a:noFill/>
        </p:spPr>
        <p:txBody>
          <a:bodyPr wrap="square" rtlCol="0">
            <a:spAutoFit/>
          </a:bodyPr>
          <a:lstStyle/>
          <a:p>
            <a:pPr defTabSz="914225">
              <a:defRPr/>
            </a:pPr>
            <a:r>
              <a:rPr lang="en-US" sz="1600" dirty="0"/>
              <a:t>(*) OLAP : BW on HANA,  BW/4HANA, Enterprise DWH, Sidecar </a:t>
            </a:r>
          </a:p>
          <a:p>
            <a:pPr defTabSz="914225">
              <a:defRPr/>
            </a:pPr>
            <a:r>
              <a:rPr lang="en-US" sz="1600" dirty="0"/>
              <a:t>(*) OLTP : S/4HANA, Business Suite on HANA, NetWeaver</a:t>
            </a:r>
          </a:p>
        </p:txBody>
      </p:sp>
      <p:sp>
        <p:nvSpPr>
          <p:cNvPr id="6" name="Rectangle 5">
            <a:extLst>
              <a:ext uri="{FF2B5EF4-FFF2-40B4-BE49-F238E27FC236}">
                <a16:creationId xmlns:a16="http://schemas.microsoft.com/office/drawing/2014/main" id="{2B0FAAD3-2C34-4262-91C0-E53A53E2333F}"/>
              </a:ext>
            </a:extLst>
          </p:cNvPr>
          <p:cNvSpPr/>
          <p:nvPr/>
        </p:nvSpPr>
        <p:spPr bwMode="auto">
          <a:xfrm>
            <a:off x="2995685" y="3578859"/>
            <a:ext cx="1671850" cy="2914016"/>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340A07E3-67B6-43A3-B715-06285C33FE5A}"/>
              </a:ext>
            </a:extLst>
          </p:cNvPr>
          <p:cNvSpPr/>
          <p:nvPr/>
        </p:nvSpPr>
        <p:spPr bwMode="auto">
          <a:xfrm>
            <a:off x="10333631" y="3578859"/>
            <a:ext cx="1493417" cy="2914016"/>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9166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a:spLocks noGrp="1"/>
          </p:cNvSpPr>
          <p:nvPr>
            <p:ph type="title" idx="4294967295"/>
          </p:nvPr>
        </p:nvSpPr>
        <p:spPr>
          <a:xfrm>
            <a:off x="395067" y="75080"/>
            <a:ext cx="11834813" cy="430213"/>
          </a:xfrm>
        </p:spPr>
        <p:txBody>
          <a:bodyPr>
            <a:noAutofit/>
          </a:bodyPr>
          <a:lstStyle/>
          <a:p>
            <a:r>
              <a:rPr lang="en-US" sz="4000" dirty="0">
                <a:solidFill>
                  <a:schemeClr val="bg1"/>
                </a:solidFill>
                <a:cs typeface="Segoe UI Light" panose="020B0502040204020203" pitchFamily="34" charset="0"/>
              </a:rPr>
              <a:t>(SAPS) Azure VM Options for SAP Applications</a:t>
            </a:r>
            <a:endParaRPr lang="en-US" sz="2800" i="1" dirty="0">
              <a:solidFill>
                <a:schemeClr val="bg1"/>
              </a:solidFill>
              <a:cs typeface="Segoe UI Light" panose="020B0502040204020203" pitchFamily="34" charset="0"/>
            </a:endParaRPr>
          </a:p>
        </p:txBody>
      </p:sp>
      <p:pic>
        <p:nvPicPr>
          <p:cNvPr id="7" name="Picture 6" descr="Azure VM Options for SAP Applications table.&#10;&#10;A table of Azure VM Options for SAP Applications displays the information in the Instructor Not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13" y="888979"/>
            <a:ext cx="10933938" cy="5592029"/>
          </a:xfrm>
          <a:prstGeom prst="rect">
            <a:avLst/>
          </a:prstGeom>
        </p:spPr>
      </p:pic>
      <p:sp>
        <p:nvSpPr>
          <p:cNvPr id="6" name="Rectangle 5">
            <a:extLst>
              <a:ext uri="{FF2B5EF4-FFF2-40B4-BE49-F238E27FC236}">
                <a16:creationId xmlns:a16="http://schemas.microsoft.com/office/drawing/2014/main" id="{D90A14AD-94AA-4A24-B643-78C6D6E64FAB}"/>
              </a:ext>
            </a:extLst>
          </p:cNvPr>
          <p:cNvSpPr/>
          <p:nvPr/>
        </p:nvSpPr>
        <p:spPr>
          <a:xfrm>
            <a:off x="0" y="6494322"/>
            <a:ext cx="9124277"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Light"/>
                <a:ea typeface="+mn-ea"/>
                <a:cs typeface="+mn-cs"/>
              </a:rPr>
              <a:t>SAP Note 1928533 and https://docs.microsoft.com/en-us/azure/virtual-machines/windows/sizes-memory</a:t>
            </a:r>
          </a:p>
        </p:txBody>
      </p:sp>
      <p:sp>
        <p:nvSpPr>
          <p:cNvPr id="2" name="TextBox 1">
            <a:extLst>
              <a:ext uri="{FF2B5EF4-FFF2-40B4-BE49-F238E27FC236}">
                <a16:creationId xmlns:a16="http://schemas.microsoft.com/office/drawing/2014/main" id="{A984A932-15A4-467F-8CC5-AAB90C230D94}"/>
              </a:ext>
            </a:extLst>
          </p:cNvPr>
          <p:cNvSpPr txBox="1"/>
          <p:nvPr/>
        </p:nvSpPr>
        <p:spPr>
          <a:xfrm>
            <a:off x="9238594" y="6517405"/>
            <a:ext cx="229065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Segoe UI Light"/>
                <a:ea typeface="+mn-ea"/>
                <a:cs typeface="+mn-cs"/>
              </a:rPr>
              <a:t>Red: certification in roadmap</a:t>
            </a:r>
          </a:p>
        </p:txBody>
      </p:sp>
      <p:sp>
        <p:nvSpPr>
          <p:cNvPr id="4" name="Rectangle 3">
            <a:extLst>
              <a:ext uri="{FF2B5EF4-FFF2-40B4-BE49-F238E27FC236}">
                <a16:creationId xmlns:a16="http://schemas.microsoft.com/office/drawing/2014/main" id="{E640D308-B82E-4210-81FE-36E284DC0CE2}"/>
              </a:ext>
            </a:extLst>
          </p:cNvPr>
          <p:cNvSpPr/>
          <p:nvPr/>
        </p:nvSpPr>
        <p:spPr bwMode="auto">
          <a:xfrm>
            <a:off x="3948545" y="810491"/>
            <a:ext cx="602673" cy="5706914"/>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129216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DD6B-0DC5-4B92-A54F-6E24BAE7E3C5}"/>
              </a:ext>
            </a:extLst>
          </p:cNvPr>
          <p:cNvSpPr>
            <a:spLocks noGrp="1"/>
          </p:cNvSpPr>
          <p:nvPr>
            <p:ph type="title" idx="4294967295"/>
          </p:nvPr>
        </p:nvSpPr>
        <p:spPr>
          <a:xfrm>
            <a:off x="-1" y="228600"/>
            <a:ext cx="12108129" cy="1558925"/>
          </a:xfrm>
        </p:spPr>
        <p:txBody>
          <a:bodyPr>
            <a:noAutofit/>
          </a:bodyPr>
          <a:lstStyle/>
          <a:p>
            <a:pPr algn="ctr"/>
            <a:r>
              <a:rPr lang="en-US" sz="3200" dirty="0"/>
              <a:t>Premium Storage Allocation to run SAP HANA on Azure M Series VM</a:t>
            </a:r>
          </a:p>
        </p:txBody>
      </p:sp>
      <p:pic>
        <p:nvPicPr>
          <p:cNvPr id="3" name="Picture 2">
            <a:extLst>
              <a:ext uri="{FF2B5EF4-FFF2-40B4-BE49-F238E27FC236}">
                <a16:creationId xmlns:a16="http://schemas.microsoft.com/office/drawing/2014/main" id="{9CA225ED-A36B-4059-BA2D-F676AF37390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2134597"/>
            <a:ext cx="12192000" cy="3011886"/>
          </a:xfrm>
          <a:prstGeom prst="rect">
            <a:avLst/>
          </a:prstGeom>
        </p:spPr>
      </p:pic>
      <p:sp>
        <p:nvSpPr>
          <p:cNvPr id="4" name="Rectangle 3">
            <a:extLst>
              <a:ext uri="{FF2B5EF4-FFF2-40B4-BE49-F238E27FC236}">
                <a16:creationId xmlns:a16="http://schemas.microsoft.com/office/drawing/2014/main" id="{8A9BE08C-451D-4315-8D30-388B20E09548}"/>
              </a:ext>
            </a:extLst>
          </p:cNvPr>
          <p:cNvSpPr/>
          <p:nvPr/>
        </p:nvSpPr>
        <p:spPr>
          <a:xfrm>
            <a:off x="3143534" y="5312502"/>
            <a:ext cx="6996752" cy="646331"/>
          </a:xfrm>
          <a:prstGeom prst="rect">
            <a:avLst/>
          </a:prstGeom>
        </p:spPr>
        <p:txBody>
          <a:bodyPr wrap="square">
            <a:spAutoFit/>
          </a:bodyPr>
          <a:lstStyle/>
          <a:p>
            <a:r>
              <a:rPr lang="en-US" dirty="0">
                <a:solidFill>
                  <a:schemeClr val="bg1"/>
                </a:solidFill>
                <a:highlight>
                  <a:srgbClr val="FFFF00"/>
                </a:highlight>
                <a:latin typeface="Segoe UI Light" panose="020B0502040204020203" pitchFamily="34" charset="0"/>
                <a:cs typeface="Segoe UI Light" panose="020B0502040204020203" pitchFamily="34" charset="0"/>
              </a:rPr>
              <a:t>https://docs.microsoft.com/en-us/azure/virtual-machines/workloads/sap/hana-vm-operations</a:t>
            </a:r>
          </a:p>
        </p:txBody>
      </p:sp>
      <p:sp>
        <p:nvSpPr>
          <p:cNvPr id="5" name="Rectangle 4">
            <a:extLst>
              <a:ext uri="{FF2B5EF4-FFF2-40B4-BE49-F238E27FC236}">
                <a16:creationId xmlns:a16="http://schemas.microsoft.com/office/drawing/2014/main" id="{AE66455F-7F67-409E-9518-206A92EB51DE}"/>
              </a:ext>
            </a:extLst>
          </p:cNvPr>
          <p:cNvSpPr/>
          <p:nvPr/>
        </p:nvSpPr>
        <p:spPr>
          <a:xfrm>
            <a:off x="5056496" y="2006221"/>
            <a:ext cx="1269241" cy="8871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nector: Elbow 6">
            <a:extLst>
              <a:ext uri="{FF2B5EF4-FFF2-40B4-BE49-F238E27FC236}">
                <a16:creationId xmlns:a16="http://schemas.microsoft.com/office/drawing/2014/main" id="{A8EE43AD-F96F-4A79-BFF1-5FB8C1C8B3B7}"/>
              </a:ext>
            </a:extLst>
          </p:cNvPr>
          <p:cNvCxnSpPr>
            <a:cxnSpLocks/>
            <a:stCxn id="5" idx="0"/>
          </p:cNvCxnSpPr>
          <p:nvPr/>
        </p:nvCxnSpPr>
        <p:spPr>
          <a:xfrm rot="5400000" flipH="1" flipV="1">
            <a:off x="5718412" y="1398896"/>
            <a:ext cx="580030" cy="63462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4143C9B-27B2-4E0E-A942-65FEF0E7407B}"/>
              </a:ext>
            </a:extLst>
          </p:cNvPr>
          <p:cNvSpPr txBox="1"/>
          <p:nvPr/>
        </p:nvSpPr>
        <p:spPr>
          <a:xfrm>
            <a:off x="6413376" y="1222332"/>
            <a:ext cx="3603009" cy="369332"/>
          </a:xfrm>
          <a:prstGeom prst="rect">
            <a:avLst/>
          </a:prstGeom>
          <a:noFill/>
        </p:spPr>
        <p:txBody>
          <a:bodyPr wrap="square" rtlCol="0">
            <a:spAutoFit/>
          </a:bodyPr>
          <a:lstStyle/>
          <a:p>
            <a:r>
              <a:rPr lang="en-US" dirty="0">
                <a:latin typeface="Segoe UI Light" panose="020B0502040204020203" pitchFamily="34" charset="0"/>
                <a:cs typeface="Segoe UI Light" panose="020B0502040204020203" pitchFamily="34" charset="0"/>
              </a:rPr>
              <a:t>Enable Write Accelerator</a:t>
            </a:r>
          </a:p>
        </p:txBody>
      </p:sp>
      <p:sp>
        <p:nvSpPr>
          <p:cNvPr id="10" name="Rectangle 9">
            <a:extLst>
              <a:ext uri="{FF2B5EF4-FFF2-40B4-BE49-F238E27FC236}">
                <a16:creationId xmlns:a16="http://schemas.microsoft.com/office/drawing/2014/main" id="{5C90C29B-A7CA-4CBC-A17E-A04CE6C56586}"/>
              </a:ext>
            </a:extLst>
          </p:cNvPr>
          <p:cNvSpPr/>
          <p:nvPr/>
        </p:nvSpPr>
        <p:spPr>
          <a:xfrm>
            <a:off x="8154538" y="5482145"/>
            <a:ext cx="4037462" cy="830997"/>
          </a:xfrm>
          <a:prstGeom prst="rect">
            <a:avLst/>
          </a:prstGeom>
        </p:spPr>
        <p:txBody>
          <a:bodyPr wrap="square">
            <a:spAutoFit/>
          </a:bodyPr>
          <a:lstStyle/>
          <a:p>
            <a:r>
              <a:rPr lang="en-US" sz="1200" dirty="0">
                <a:latin typeface="Segoe UI Light" panose="020B0502040204020203" pitchFamily="34" charset="0"/>
                <a:cs typeface="Segoe UI Light" panose="020B0502040204020203" pitchFamily="34" charset="0"/>
              </a:rPr>
              <a:t>As stripe sizes for the RAID 0 the recommendation is to use:</a:t>
            </a:r>
          </a:p>
          <a:p>
            <a:pPr>
              <a:buFont typeface="Arial" panose="020B0604020202020204" pitchFamily="34" charset="0"/>
              <a:buChar char="•"/>
            </a:pPr>
            <a:r>
              <a:rPr lang="en-US" sz="1200" dirty="0">
                <a:latin typeface="Segoe UI Light" panose="020B0502040204020203" pitchFamily="34" charset="0"/>
                <a:cs typeface="Segoe UI Light" panose="020B0502040204020203" pitchFamily="34" charset="0"/>
              </a:rPr>
              <a:t>64K or 128K for /</a:t>
            </a:r>
            <a:r>
              <a:rPr lang="en-US" sz="1200" dirty="0" err="1">
                <a:latin typeface="Segoe UI Light" panose="020B0502040204020203" pitchFamily="34" charset="0"/>
                <a:cs typeface="Segoe UI Light" panose="020B0502040204020203" pitchFamily="34" charset="0"/>
              </a:rPr>
              <a:t>hana</a:t>
            </a:r>
            <a:r>
              <a:rPr lang="en-US" sz="1200" dirty="0">
                <a:latin typeface="Segoe UI Light" panose="020B0502040204020203" pitchFamily="34" charset="0"/>
                <a:cs typeface="Segoe UI Light" panose="020B0502040204020203" pitchFamily="34" charset="0"/>
              </a:rPr>
              <a:t>/data</a:t>
            </a:r>
          </a:p>
          <a:p>
            <a:pPr>
              <a:buFont typeface="Arial" panose="020B0604020202020204" pitchFamily="34" charset="0"/>
              <a:buChar char="•"/>
            </a:pPr>
            <a:r>
              <a:rPr lang="en-US" sz="1200" dirty="0">
                <a:solidFill>
                  <a:schemeClr val="bg1"/>
                </a:solidFill>
                <a:highlight>
                  <a:srgbClr val="FFFF00"/>
                </a:highlight>
                <a:latin typeface="Segoe UI Light" panose="020B0502040204020203" pitchFamily="34" charset="0"/>
                <a:cs typeface="Segoe UI Light" panose="020B0502040204020203" pitchFamily="34" charset="0"/>
              </a:rPr>
              <a:t>32K for /</a:t>
            </a:r>
            <a:r>
              <a:rPr lang="en-US" sz="1200" dirty="0" err="1">
                <a:solidFill>
                  <a:schemeClr val="bg1"/>
                </a:solidFill>
                <a:highlight>
                  <a:srgbClr val="FFFF00"/>
                </a:highlight>
                <a:latin typeface="Segoe UI Light" panose="020B0502040204020203" pitchFamily="34" charset="0"/>
                <a:cs typeface="Segoe UI Light" panose="020B0502040204020203" pitchFamily="34" charset="0"/>
              </a:rPr>
              <a:t>hana</a:t>
            </a:r>
            <a:r>
              <a:rPr lang="en-US" sz="1200" dirty="0">
                <a:solidFill>
                  <a:schemeClr val="bg1"/>
                </a:solidFill>
                <a:highlight>
                  <a:srgbClr val="FFFF00"/>
                </a:highlight>
                <a:latin typeface="Segoe UI Light" panose="020B0502040204020203" pitchFamily="34" charset="0"/>
                <a:cs typeface="Segoe UI Light" panose="020B0502040204020203" pitchFamily="34" charset="0"/>
              </a:rPr>
              <a:t>/log </a:t>
            </a:r>
            <a:r>
              <a:rPr lang="en-US" sz="1200" dirty="0">
                <a:latin typeface="Segoe UI Light" panose="020B0502040204020203" pitchFamily="34" charset="0"/>
                <a:cs typeface="Segoe UI Light" panose="020B0502040204020203" pitchFamily="34" charset="0"/>
              </a:rPr>
              <a:t>(as Only smaller I/O sizes (&lt;=32KiB) are taking the accelerated path of Write Accelerator)</a:t>
            </a:r>
            <a:endParaRPr lang="en-US" sz="1200" b="0" i="0" dirty="0">
              <a:effectLst/>
              <a:latin typeface="Segoe UI Light" panose="020B0502040204020203" pitchFamily="34" charset="0"/>
              <a:cs typeface="Segoe UI Light" panose="020B0502040204020203" pitchFamily="34" charset="0"/>
            </a:endParaRPr>
          </a:p>
        </p:txBody>
      </p:sp>
      <p:sp>
        <p:nvSpPr>
          <p:cNvPr id="11" name="Rectangle 10">
            <a:extLst>
              <a:ext uri="{FF2B5EF4-FFF2-40B4-BE49-F238E27FC236}">
                <a16:creationId xmlns:a16="http://schemas.microsoft.com/office/drawing/2014/main" id="{9EE60C94-405B-46EB-9443-B25C6A40C986}"/>
              </a:ext>
            </a:extLst>
          </p:cNvPr>
          <p:cNvSpPr/>
          <p:nvPr/>
        </p:nvSpPr>
        <p:spPr>
          <a:xfrm>
            <a:off x="204717" y="5429070"/>
            <a:ext cx="2750023" cy="738664"/>
          </a:xfrm>
          <a:prstGeom prst="rect">
            <a:avLst/>
          </a:prstGeom>
        </p:spPr>
        <p:txBody>
          <a:bodyPr wrap="square">
            <a:spAutoFit/>
          </a:bodyPr>
          <a:lstStyle/>
          <a:p>
            <a:r>
              <a:rPr lang="en-US" sz="1400" dirty="0">
                <a:latin typeface="Segoe UI Light" panose="020B0502040204020203" pitchFamily="34" charset="0"/>
                <a:cs typeface="Segoe UI Light" panose="020B0502040204020203" pitchFamily="34" charset="0"/>
              </a:rPr>
              <a:t>All the disks building those volumes should have caching of those disks set to 'None'.</a:t>
            </a:r>
          </a:p>
        </p:txBody>
      </p:sp>
      <p:sp>
        <p:nvSpPr>
          <p:cNvPr id="12" name="Rectangle 11">
            <a:extLst>
              <a:ext uri="{FF2B5EF4-FFF2-40B4-BE49-F238E27FC236}">
                <a16:creationId xmlns:a16="http://schemas.microsoft.com/office/drawing/2014/main" id="{EFFD86BD-5D24-407B-866A-9764381C8990}"/>
              </a:ext>
            </a:extLst>
          </p:cNvPr>
          <p:cNvSpPr/>
          <p:nvPr/>
        </p:nvSpPr>
        <p:spPr>
          <a:xfrm>
            <a:off x="3182203" y="6005000"/>
            <a:ext cx="4717576" cy="923330"/>
          </a:xfrm>
          <a:prstGeom prst="rect">
            <a:avLst/>
          </a:prstGeom>
        </p:spPr>
        <p:txBody>
          <a:bodyPr wrap="square">
            <a:spAutoFit/>
          </a:bodyPr>
          <a:lstStyle/>
          <a:p>
            <a:r>
              <a:rPr lang="en-US" dirty="0">
                <a:latin typeface="Segoe UI Light" panose="020B0502040204020203" pitchFamily="34" charset="0"/>
                <a:cs typeface="Segoe UI Light" panose="020B0502040204020203" pitchFamily="34" charset="0"/>
              </a:rPr>
              <a:t>https://docs.microsoft.com/en-us/azure/virtual-machines/linux/how-to-enable-write-accelerator</a:t>
            </a:r>
          </a:p>
        </p:txBody>
      </p:sp>
    </p:spTree>
    <p:extLst>
      <p:ext uri="{BB962C8B-B14F-4D97-AF65-F5344CB8AC3E}">
        <p14:creationId xmlns:p14="http://schemas.microsoft.com/office/powerpoint/2010/main" val="389647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7F6AB9-D35F-456F-818F-3C9DB224182C}"/>
              </a:ext>
            </a:extLst>
          </p:cNvPr>
          <p:cNvSpPr>
            <a:spLocks noGrp="1"/>
          </p:cNvSpPr>
          <p:nvPr>
            <p:ph type="title" idx="4294967295"/>
          </p:nvPr>
        </p:nvSpPr>
        <p:spPr>
          <a:xfrm>
            <a:off x="103188" y="217488"/>
            <a:ext cx="12088812" cy="498475"/>
          </a:xfrm>
        </p:spPr>
        <p:txBody>
          <a:bodyPr>
            <a:normAutofit fontScale="90000"/>
          </a:bodyPr>
          <a:lstStyle/>
          <a:p>
            <a:r>
              <a:rPr lang="en-US" sz="4900" dirty="0">
                <a:latin typeface="Segoe UI" panose="020B0502040204020203" pitchFamily="34" charset="0"/>
              </a:rPr>
              <a:t>Premium Storage KPIs (Cost differ by region)</a:t>
            </a:r>
          </a:p>
        </p:txBody>
      </p:sp>
      <p:graphicFrame>
        <p:nvGraphicFramePr>
          <p:cNvPr id="5" name="Table 4">
            <a:extLst>
              <a:ext uri="{FF2B5EF4-FFF2-40B4-BE49-F238E27FC236}">
                <a16:creationId xmlns:a16="http://schemas.microsoft.com/office/drawing/2014/main" id="{32280A11-6F51-48E4-93BE-20EA5D34C89F}"/>
              </a:ext>
            </a:extLst>
          </p:cNvPr>
          <p:cNvGraphicFramePr>
            <a:graphicFrameLocks noGrp="1"/>
          </p:cNvGraphicFramePr>
          <p:nvPr>
            <p:extLst>
              <p:ext uri="{D42A27DB-BD31-4B8C-83A1-F6EECF244321}">
                <p14:modId xmlns:p14="http://schemas.microsoft.com/office/powerpoint/2010/main" val="2887870317"/>
              </p:ext>
            </p:extLst>
          </p:nvPr>
        </p:nvGraphicFramePr>
        <p:xfrm>
          <a:off x="3269078" y="1776674"/>
          <a:ext cx="8649794" cy="2887547"/>
        </p:xfrm>
        <a:graphic>
          <a:graphicData uri="http://schemas.openxmlformats.org/drawingml/2006/table">
            <a:tbl>
              <a:tblPr firstRow="1" firstCol="1" bandCol="1"/>
              <a:tblGrid>
                <a:gridCol w="1424610">
                  <a:extLst>
                    <a:ext uri="{9D8B030D-6E8A-4147-A177-3AD203B41FA5}">
                      <a16:colId xmlns:a16="http://schemas.microsoft.com/office/drawing/2014/main" val="3500317582"/>
                    </a:ext>
                  </a:extLst>
                </a:gridCol>
                <a:gridCol w="911624">
                  <a:extLst>
                    <a:ext uri="{9D8B030D-6E8A-4147-A177-3AD203B41FA5}">
                      <a16:colId xmlns:a16="http://schemas.microsoft.com/office/drawing/2014/main" val="2183111314"/>
                    </a:ext>
                  </a:extLst>
                </a:gridCol>
                <a:gridCol w="911624">
                  <a:extLst>
                    <a:ext uri="{9D8B030D-6E8A-4147-A177-3AD203B41FA5}">
                      <a16:colId xmlns:a16="http://schemas.microsoft.com/office/drawing/2014/main" val="1420941286"/>
                    </a:ext>
                  </a:extLst>
                </a:gridCol>
                <a:gridCol w="911624">
                  <a:extLst>
                    <a:ext uri="{9D8B030D-6E8A-4147-A177-3AD203B41FA5}">
                      <a16:colId xmlns:a16="http://schemas.microsoft.com/office/drawing/2014/main" val="3717901746"/>
                    </a:ext>
                  </a:extLst>
                </a:gridCol>
                <a:gridCol w="911624">
                  <a:extLst>
                    <a:ext uri="{9D8B030D-6E8A-4147-A177-3AD203B41FA5}">
                      <a16:colId xmlns:a16="http://schemas.microsoft.com/office/drawing/2014/main" val="594706877"/>
                    </a:ext>
                  </a:extLst>
                </a:gridCol>
                <a:gridCol w="859995">
                  <a:extLst>
                    <a:ext uri="{9D8B030D-6E8A-4147-A177-3AD203B41FA5}">
                      <a16:colId xmlns:a16="http://schemas.microsoft.com/office/drawing/2014/main" val="3133262503"/>
                    </a:ext>
                  </a:extLst>
                </a:gridCol>
                <a:gridCol w="906231">
                  <a:extLst>
                    <a:ext uri="{9D8B030D-6E8A-4147-A177-3AD203B41FA5}">
                      <a16:colId xmlns:a16="http://schemas.microsoft.com/office/drawing/2014/main" val="942016152"/>
                    </a:ext>
                  </a:extLst>
                </a:gridCol>
                <a:gridCol w="906231">
                  <a:extLst>
                    <a:ext uri="{9D8B030D-6E8A-4147-A177-3AD203B41FA5}">
                      <a16:colId xmlns:a16="http://schemas.microsoft.com/office/drawing/2014/main" val="3175885136"/>
                    </a:ext>
                  </a:extLst>
                </a:gridCol>
                <a:gridCol w="906231">
                  <a:extLst>
                    <a:ext uri="{9D8B030D-6E8A-4147-A177-3AD203B41FA5}">
                      <a16:colId xmlns:a16="http://schemas.microsoft.com/office/drawing/2014/main" val="2483227964"/>
                    </a:ext>
                  </a:extLst>
                </a:gridCol>
              </a:tblGrid>
              <a:tr h="1050717">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solidFill>
                            <a:schemeClr val="tx1"/>
                          </a:solidFill>
                          <a:latin typeface="+mj-lt"/>
                        </a:rPr>
                        <a:t>Premium Storage Disk Type</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P4</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P6</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P10</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marL="0" algn="ctr" defTabSz="914029" rtl="0" eaLnBrk="1" latinLnBrk="0" hangingPunct="1"/>
                      <a:r>
                        <a:rPr lang="en-US" sz="1600" b="0" kern="1200" dirty="0">
                          <a:solidFill>
                            <a:schemeClr val="lt1"/>
                          </a:solidFill>
                          <a:latin typeface="+mj-lt"/>
                          <a:ea typeface="+mn-ea"/>
                          <a:cs typeface="+mn-cs"/>
                        </a:rPr>
                        <a:t>P15</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P20</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P30</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P40</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P50</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3895604224"/>
                  </a:ext>
                </a:extLst>
              </a:tr>
              <a:tr h="721887">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solidFill>
                            <a:schemeClr val="tx1"/>
                          </a:solidFill>
                          <a:latin typeface="+mj-lt"/>
                        </a:rPr>
                        <a:t>Disk size</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32 GB</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64 GB</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128 GB</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600" b="0" dirty="0">
                          <a:solidFill>
                            <a:schemeClr val="bg1"/>
                          </a:solidFill>
                          <a:latin typeface="+mj-lt"/>
                        </a:rPr>
                        <a:t>256 GB</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512 GB</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1024 GB </a:t>
                      </a:r>
                    </a:p>
                    <a:p>
                      <a:pPr algn="ctr"/>
                      <a:r>
                        <a:rPr lang="en-US" sz="1600" b="0" dirty="0">
                          <a:solidFill>
                            <a:schemeClr val="bg1"/>
                          </a:solidFill>
                          <a:latin typeface="+mj-lt"/>
                        </a:rPr>
                        <a:t>(1 TB)</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2048 GB </a:t>
                      </a:r>
                    </a:p>
                    <a:p>
                      <a:pPr algn="ctr"/>
                      <a:r>
                        <a:rPr lang="en-US" sz="1600" b="0" dirty="0">
                          <a:solidFill>
                            <a:schemeClr val="bg1"/>
                          </a:solidFill>
                          <a:latin typeface="+mj-lt"/>
                        </a:rPr>
                        <a:t>(2 TB)</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4096 GB</a:t>
                      </a:r>
                    </a:p>
                    <a:p>
                      <a:pPr algn="ctr"/>
                      <a:r>
                        <a:rPr lang="en-US" sz="1600" b="0" dirty="0">
                          <a:solidFill>
                            <a:schemeClr val="bg1"/>
                          </a:solidFill>
                          <a:latin typeface="+mj-lt"/>
                        </a:rPr>
                        <a:t>(4 TB)</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92634373"/>
                  </a:ext>
                </a:extLst>
              </a:tr>
              <a:tr h="393056">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solidFill>
                            <a:schemeClr val="tx1"/>
                          </a:solidFill>
                          <a:latin typeface="+mj-lt"/>
                        </a:rPr>
                        <a:t>IOPS per disk</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120</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240</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500</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600" b="0" dirty="0">
                          <a:solidFill>
                            <a:schemeClr val="bg1"/>
                          </a:solidFill>
                          <a:latin typeface="+mj-lt"/>
                        </a:rPr>
                        <a:t>1100</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2,300</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5,000</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7,500</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7,500</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7506956"/>
                  </a:ext>
                </a:extLst>
              </a:tr>
              <a:tr h="721887">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solidFill>
                            <a:schemeClr val="tx1"/>
                          </a:solidFill>
                          <a:latin typeface="+mj-lt"/>
                        </a:rPr>
                        <a:t>Throughput </a:t>
                      </a:r>
                    </a:p>
                    <a:p>
                      <a:pPr algn="ctr"/>
                      <a:r>
                        <a:rPr lang="en-US" sz="1600" b="0" dirty="0">
                          <a:solidFill>
                            <a:schemeClr val="tx1"/>
                          </a:solidFill>
                          <a:latin typeface="+mj-lt"/>
                        </a:rPr>
                        <a:t>per disk</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25 MB/s</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50 MB/s</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100 MB/s</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600" b="0" dirty="0">
                          <a:solidFill>
                            <a:schemeClr val="bg1"/>
                          </a:solidFill>
                          <a:latin typeface="+mj-lt"/>
                        </a:rPr>
                        <a:t>125 MB/s</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150 MB/s</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200 MB/s</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250 MB/s</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250 MB/s</a:t>
                      </a:r>
                    </a:p>
                  </a:txBody>
                  <a:tcPr marL="23810" marR="23810" marT="23810" marB="2381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822101627"/>
                  </a:ext>
                </a:extLst>
              </a:tr>
            </a:tbl>
          </a:graphicData>
        </a:graphic>
      </p:graphicFrame>
      <p:pic>
        <p:nvPicPr>
          <p:cNvPr id="6" name="Picture 5">
            <a:extLst>
              <a:ext uri="{FF2B5EF4-FFF2-40B4-BE49-F238E27FC236}">
                <a16:creationId xmlns:a16="http://schemas.microsoft.com/office/drawing/2014/main" id="{31F2FB75-E168-488F-BCC0-F6C10A0ECD42}"/>
              </a:ext>
            </a:extLst>
          </p:cNvPr>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351223" y="1194100"/>
            <a:ext cx="1901822" cy="1901822"/>
          </a:xfrm>
          <a:prstGeom prst="rect">
            <a:avLst/>
          </a:prstGeom>
          <a:ln>
            <a:noFill/>
          </a:ln>
          <a:effectLst>
            <a:outerShdw blurRad="292100" dist="139700" dir="2700000" algn="tl" rotWithShape="0">
              <a:srgbClr val="333333">
                <a:alpha val="65000"/>
              </a:srgbClr>
            </a:outerShdw>
          </a:effectLst>
        </p:spPr>
      </p:pic>
      <p:sp>
        <p:nvSpPr>
          <p:cNvPr id="7" name="Title 1">
            <a:extLst>
              <a:ext uri="{FF2B5EF4-FFF2-40B4-BE49-F238E27FC236}">
                <a16:creationId xmlns:a16="http://schemas.microsoft.com/office/drawing/2014/main" id="{16B08653-C93C-4998-AE07-C3C6BFBE3C77}"/>
              </a:ext>
            </a:extLst>
          </p:cNvPr>
          <p:cNvSpPr txBox="1">
            <a:spLocks/>
          </p:cNvSpPr>
          <p:nvPr/>
        </p:nvSpPr>
        <p:spPr>
          <a:xfrm>
            <a:off x="2967671" y="5488654"/>
            <a:ext cx="8745194" cy="498527"/>
          </a:xfrm>
          <a:prstGeom prst="rect">
            <a:avLst/>
          </a:prstGeom>
        </p:spPr>
        <p:txBody>
          <a:bodyPr vert="horz" lIns="91427" tIns="45713" rIns="91427" bIns="45713" rtlCol="0" anchor="ctr">
            <a:noAutofit/>
          </a:bodyPr>
          <a:lstStyle>
            <a:lvl1pPr algn="l" defTabSz="914400" rtl="0" eaLnBrk="1" latinLnBrk="0" hangingPunct="1">
              <a:lnSpc>
                <a:spcPct val="90000"/>
              </a:lnSpc>
              <a:spcBef>
                <a:spcPct val="0"/>
              </a:spcBef>
              <a:buNone/>
              <a:defRPr sz="5465" kern="1200">
                <a:solidFill>
                  <a:schemeClr val="bg1"/>
                </a:solidFill>
                <a:latin typeface="+mj-lt"/>
                <a:ea typeface="+mj-ea"/>
                <a:cs typeface="+mj-cs"/>
              </a:defRPr>
            </a:lvl1pPr>
          </a:lstStyle>
          <a:p>
            <a:pPr marL="0" marR="0" lvl="0" indent="0" algn="ctr" defTabSz="914225"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Calibri Light" panose="020F0302020204030204"/>
                <a:ea typeface="+mj-ea"/>
                <a:cs typeface="Segoe UI Light" panose="020B0502040204020203" pitchFamily="34" charset="0"/>
              </a:rPr>
              <a:t>* Stripe Premium Storage Disks to aggregate</a:t>
            </a:r>
          </a:p>
          <a:p>
            <a:pPr marL="0" marR="0" lvl="0" indent="0" algn="ctr" defTabSz="914225"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Calibri Light" panose="020F0302020204030204"/>
                <a:ea typeface="+mj-ea"/>
                <a:cs typeface="Segoe UI Light" panose="020B0502040204020203" pitchFamily="34" charset="0"/>
              </a:rPr>
              <a:t>IOPS, Throughput and Storage Capacity</a:t>
            </a:r>
            <a:endParaRPr kumimoji="0" lang="en-US" sz="2400" b="0" i="0" u="none" strike="noStrike" kern="1200" cap="none" spc="0" normalizeH="0" baseline="0" noProof="0" dirty="0">
              <a:ln>
                <a:noFill/>
              </a:ln>
              <a:solidFill>
                <a:schemeClr val="tx1"/>
              </a:solidFill>
              <a:effectLst/>
              <a:uLnTx/>
              <a:uFillTx/>
              <a:latin typeface="Calibri Light" panose="020F0302020204030204"/>
              <a:ea typeface="+mj-ea"/>
            </a:endParaRPr>
          </a:p>
        </p:txBody>
      </p:sp>
      <p:sp>
        <p:nvSpPr>
          <p:cNvPr id="9" name="Text Placeholder 2">
            <a:extLst>
              <a:ext uri="{FF2B5EF4-FFF2-40B4-BE49-F238E27FC236}">
                <a16:creationId xmlns:a16="http://schemas.microsoft.com/office/drawing/2014/main" id="{7ED391AE-C885-4DE0-A691-2102DF872216}"/>
              </a:ext>
            </a:extLst>
          </p:cNvPr>
          <p:cNvSpPr txBox="1">
            <a:spLocks/>
          </p:cNvSpPr>
          <p:nvPr/>
        </p:nvSpPr>
        <p:spPr>
          <a:xfrm>
            <a:off x="221130" y="3095922"/>
            <a:ext cx="2965622" cy="354459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marR="0" lvl="0" indent="-224097" algn="l" defTabSz="896386" rtl="0" eaLnBrk="1" fontAlgn="auto" latinLnBrk="0" hangingPunct="1">
              <a:lnSpc>
                <a:spcPct val="90000"/>
              </a:lnSpc>
              <a:spcBef>
                <a:spcPts val="98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Segoe UI Semilight"/>
                <a:ea typeface="+mn-ea"/>
                <a:cs typeface="+mn-cs"/>
              </a:rPr>
              <a:t>Consistent low latency SSD with predictable throughput</a:t>
            </a:r>
          </a:p>
          <a:p>
            <a:pPr marL="224097" marR="0" lvl="0" indent="-224097" algn="l" defTabSz="896386" rtl="0" eaLnBrk="1" fontAlgn="auto" latinLnBrk="0" hangingPunct="1">
              <a:lnSpc>
                <a:spcPct val="90000"/>
              </a:lnSpc>
              <a:spcBef>
                <a:spcPts val="98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Segoe UI Semilight"/>
                <a:ea typeface="+mn-ea"/>
                <a:cs typeface="+mn-cs"/>
              </a:rPr>
              <a:t>For high-performance  IO-intensive DB workloads</a:t>
            </a:r>
          </a:p>
          <a:p>
            <a:pPr marL="224097" marR="0" lvl="0" indent="-224097" algn="l" defTabSz="896386" rtl="0" eaLnBrk="1" fontAlgn="auto" latinLnBrk="0" hangingPunct="1">
              <a:lnSpc>
                <a:spcPct val="90000"/>
              </a:lnSpc>
              <a:spcBef>
                <a:spcPts val="98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Segoe UI Semilight"/>
                <a:ea typeface="+mn-ea"/>
                <a:cs typeface="+mn-cs"/>
              </a:rPr>
              <a:t>Single digit ms latencies</a:t>
            </a:r>
          </a:p>
          <a:p>
            <a:pPr marL="224097" marR="0" lvl="0" indent="-224097" algn="l" defTabSz="896386" rtl="0" eaLnBrk="1" fontAlgn="auto" latinLnBrk="0" hangingPunct="1">
              <a:lnSpc>
                <a:spcPct val="90000"/>
              </a:lnSpc>
              <a:spcBef>
                <a:spcPts val="98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Segoe UI Semilight"/>
                <a:ea typeface="+mn-ea"/>
                <a:cs typeface="+mn-cs"/>
              </a:rPr>
              <a:t>Supports up to 4 TB blob/disk size</a:t>
            </a:r>
          </a:p>
          <a:p>
            <a:pPr marL="224097" marR="0" lvl="0" indent="-224097" algn="l" defTabSz="896386" rtl="0" eaLnBrk="1" fontAlgn="auto" latinLnBrk="0" hangingPunct="1">
              <a:lnSpc>
                <a:spcPct val="90000"/>
              </a:lnSpc>
              <a:spcBef>
                <a:spcPts val="98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Segoe UI Semilight"/>
                <a:ea typeface="+mn-ea"/>
                <a:cs typeface="+mn-cs"/>
              </a:rPr>
              <a:t>Stripe up to 64 disks for a total of 256 TB</a:t>
            </a:r>
          </a:p>
          <a:p>
            <a:pPr marL="224097" marR="0" lvl="0" indent="-224097" algn="l" defTabSz="896386" rtl="0" eaLnBrk="1" fontAlgn="auto" latinLnBrk="0" hangingPunct="1">
              <a:lnSpc>
                <a:spcPct val="90000"/>
              </a:lnSpc>
              <a:spcBef>
                <a:spcPts val="98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Segoe UI Semilight"/>
                <a:ea typeface="+mn-ea"/>
                <a:cs typeface="+mn-cs"/>
              </a:rPr>
              <a:t>Disk performance is dependent on the disk size, with up to 7,500 IOPS  per disk </a:t>
            </a:r>
          </a:p>
          <a:p>
            <a:pPr marL="224097" marR="0" lvl="0" indent="-224097" algn="l" defTabSz="896386" rtl="0" eaLnBrk="1" fontAlgn="auto" latinLnBrk="0" hangingPunct="1">
              <a:lnSpc>
                <a:spcPct val="90000"/>
              </a:lnSpc>
              <a:spcBef>
                <a:spcPts val="98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Segoe UI Semilight"/>
                <a:ea typeface="+mn-ea"/>
                <a:cs typeface="+mn-cs"/>
              </a:rPr>
              <a:t>Pay for what you provision</a:t>
            </a:r>
          </a:p>
          <a:p>
            <a:pPr marL="224097" marR="0" lvl="0" indent="-224097" algn="l" defTabSz="896386" rtl="0" eaLnBrk="1" fontAlgn="auto" latinLnBrk="0" hangingPunct="1">
              <a:lnSpc>
                <a:spcPct val="90000"/>
              </a:lnSpc>
              <a:spcBef>
                <a:spcPts val="98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Segoe UI Semilight"/>
                <a:ea typeface="+mn-ea"/>
                <a:cs typeface="+mn-cs"/>
              </a:rPr>
              <a:t>Check Azure VMs for maximum IOPS</a:t>
            </a:r>
          </a:p>
        </p:txBody>
      </p:sp>
    </p:spTree>
    <p:extLst>
      <p:ext uri="{BB962C8B-B14F-4D97-AF65-F5344CB8AC3E}">
        <p14:creationId xmlns:p14="http://schemas.microsoft.com/office/powerpoint/2010/main" val="2157730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1675" y="193139"/>
            <a:ext cx="11876045" cy="1134619"/>
          </a:xfrm>
        </p:spPr>
        <p:txBody>
          <a:bodyPr/>
          <a:lstStyle/>
          <a:p>
            <a:r>
              <a:rPr lang="en-US" sz="4400" dirty="0">
                <a:solidFill>
                  <a:schemeClr val="bg1"/>
                </a:solidFill>
              </a:rPr>
              <a:t>Common scenarios</a:t>
            </a:r>
          </a:p>
        </p:txBody>
      </p:sp>
      <p:pic>
        <p:nvPicPr>
          <p:cNvPr id="2" name="Picture 1" descr="Availability Set and Single Instance SLA sequence.&#10;&#10;Under Availability set with 99.95 percent, two fault domain racks each have a virtual machine and are connected. Under Single Instance SLA, a computer points to an Azure Premium Storage accou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364" y="1327757"/>
            <a:ext cx="11679610" cy="4685115"/>
          </a:xfrm>
          <a:prstGeom prst="rect">
            <a:avLst/>
          </a:prstGeom>
        </p:spPr>
      </p:pic>
    </p:spTree>
    <p:extLst>
      <p:ext uri="{BB962C8B-B14F-4D97-AF65-F5344CB8AC3E}">
        <p14:creationId xmlns:p14="http://schemas.microsoft.com/office/powerpoint/2010/main" val="60831810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19042" y="228600"/>
            <a:ext cx="10833146" cy="757238"/>
          </a:xfrm>
        </p:spPr>
        <p:txBody>
          <a:bodyPr/>
          <a:lstStyle/>
          <a:p>
            <a:r>
              <a:rPr lang="en-US" dirty="0">
                <a:solidFill>
                  <a:schemeClr val="bg1"/>
                </a:solidFill>
              </a:rPr>
              <a:t>SAP HA Architecture</a:t>
            </a:r>
            <a:br>
              <a:rPr lang="en-US" dirty="0">
                <a:solidFill>
                  <a:schemeClr val="bg1"/>
                </a:solidFill>
              </a:rPr>
            </a:br>
            <a:r>
              <a:rPr lang="en-US" sz="2157" dirty="0">
                <a:solidFill>
                  <a:schemeClr val="bg1"/>
                </a:solidFill>
              </a:rPr>
              <a:t>SAP NetWeaver ABAP / Java 7.00 (and higher) – Windows &amp; Linux</a:t>
            </a:r>
          </a:p>
        </p:txBody>
      </p:sp>
      <p:sp>
        <p:nvSpPr>
          <p:cNvPr id="16" name="Rectangle 15">
            <a:extLst>
              <a:ext uri="{FF2B5EF4-FFF2-40B4-BE49-F238E27FC236}">
                <a16:creationId xmlns:a16="http://schemas.microsoft.com/office/drawing/2014/main" id="{95458ADB-9EEC-4791-A6F4-7FCCA13E36D7}"/>
              </a:ext>
            </a:extLst>
          </p:cNvPr>
          <p:cNvSpPr>
            <a:spLocks noChangeArrowheads="1"/>
          </p:cNvSpPr>
          <p:nvPr/>
        </p:nvSpPr>
        <p:spPr bwMode="gray">
          <a:xfrm>
            <a:off x="319042" y="1657938"/>
            <a:ext cx="11318919" cy="4971461"/>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marL="0" lvl="1" defTabSz="914367">
              <a:spcBef>
                <a:spcPct val="25000"/>
              </a:spcBef>
              <a:buClr>
                <a:srgbClr val="F0AB00"/>
              </a:buClr>
              <a:defRPr/>
            </a:pPr>
            <a:r>
              <a:rPr lang="en-US" sz="1961" b="1" dirty="0">
                <a:solidFill>
                  <a:schemeClr val="bg1"/>
                </a:solidFill>
                <a:latin typeface="Segoe UI Semilight"/>
                <a:cs typeface="Arial" panose="020B0604020202020204" pitchFamily="34" charset="0"/>
              </a:rPr>
              <a:t>SAP Instances in 4 Layers:</a:t>
            </a:r>
            <a:br>
              <a:rPr lang="en-US" sz="1961" b="1" dirty="0">
                <a:solidFill>
                  <a:srgbClr val="353535"/>
                </a:solidFill>
                <a:latin typeface="Segoe UI Semilight"/>
                <a:cs typeface="Arial" panose="020B0604020202020204" pitchFamily="34" charset="0"/>
              </a:rPr>
            </a:br>
            <a:endParaRPr lang="en-US" sz="1961" dirty="0">
              <a:solidFill>
                <a:srgbClr val="353535"/>
              </a:solidFill>
              <a:latin typeface="Segoe UI Semilight"/>
              <a:cs typeface="Arial" panose="020B0604020202020204" pitchFamily="34" charset="0"/>
            </a:endParaRPr>
          </a:p>
          <a:p>
            <a:pPr marL="619378" lvl="2" indent="-264558" defTabSz="914367">
              <a:spcBef>
                <a:spcPct val="25000"/>
              </a:spcBef>
              <a:buClr>
                <a:srgbClr val="F0AB00"/>
              </a:buClr>
              <a:buFont typeface="Wingdings" pitchFamily="2" charset="2"/>
              <a:buChar char=""/>
              <a:defRPr/>
            </a:pPr>
            <a:r>
              <a:rPr lang="en-US" sz="1765" dirty="0">
                <a:solidFill>
                  <a:schemeClr val="bg1"/>
                </a:solidFill>
                <a:latin typeface="Segoe UI Semilight"/>
                <a:cs typeface="Arial" panose="020B0604020202020204" pitchFamily="34" charset="0"/>
              </a:rPr>
              <a:t>One or more </a:t>
            </a:r>
            <a:r>
              <a:rPr lang="en-US" sz="1765" b="1" dirty="0">
                <a:solidFill>
                  <a:srgbClr val="00B050"/>
                </a:solidFill>
                <a:latin typeface="Segoe UI Semilight"/>
                <a:cs typeface="Arial" panose="020B0604020202020204" pitchFamily="34" charset="0"/>
              </a:rPr>
              <a:t>Application Server </a:t>
            </a:r>
            <a:r>
              <a:rPr lang="en-US" sz="1765" dirty="0">
                <a:solidFill>
                  <a:schemeClr val="bg1"/>
                </a:solidFill>
                <a:latin typeface="Segoe UI Semilight"/>
                <a:cs typeface="Arial" panose="020B0604020202020204" pitchFamily="34" charset="0"/>
              </a:rPr>
              <a:t>Instances </a:t>
            </a:r>
            <a:br>
              <a:rPr lang="en-US" sz="1765" dirty="0">
                <a:solidFill>
                  <a:srgbClr val="353535"/>
                </a:solidFill>
                <a:latin typeface="Segoe UI Semilight"/>
                <a:cs typeface="Arial" panose="020B0604020202020204" pitchFamily="34" charset="0"/>
              </a:rPr>
            </a:br>
            <a:r>
              <a:rPr lang="en-US" sz="1765" dirty="0">
                <a:solidFill>
                  <a:schemeClr val="bg1"/>
                </a:solidFill>
                <a:latin typeface="Segoe UI Semilight"/>
                <a:cs typeface="Arial" panose="020B0604020202020204" pitchFamily="34" charset="0"/>
              </a:rPr>
              <a:t>(</a:t>
            </a:r>
            <a:r>
              <a:rPr lang="en-US" sz="1765" b="1" dirty="0">
                <a:solidFill>
                  <a:srgbClr val="00B050"/>
                </a:solidFill>
                <a:latin typeface="Segoe UI Semilight"/>
                <a:cs typeface="Arial" panose="020B0604020202020204" pitchFamily="34" charset="0"/>
              </a:rPr>
              <a:t>Redundant Components</a:t>
            </a:r>
            <a:r>
              <a:rPr lang="en-US" sz="1765" dirty="0">
                <a:solidFill>
                  <a:schemeClr val="bg1"/>
                </a:solidFill>
                <a:latin typeface="Segoe UI Semilight"/>
                <a:cs typeface="Arial" panose="020B0604020202020204" pitchFamily="34" charset="0"/>
              </a:rPr>
              <a:t>)</a:t>
            </a:r>
          </a:p>
          <a:p>
            <a:pPr marL="354820" lvl="2" defTabSz="914367">
              <a:spcBef>
                <a:spcPct val="25000"/>
              </a:spcBef>
              <a:buClr>
                <a:srgbClr val="F0AB00"/>
              </a:buClr>
              <a:defRPr/>
            </a:pPr>
            <a:br>
              <a:rPr lang="en-US" sz="1765" dirty="0">
                <a:solidFill>
                  <a:srgbClr val="353535"/>
                </a:solidFill>
                <a:latin typeface="Segoe UI Semilight"/>
                <a:cs typeface="Arial" panose="020B0604020202020204" pitchFamily="34" charset="0"/>
              </a:rPr>
            </a:br>
            <a:endParaRPr lang="en-US" sz="1765" dirty="0">
              <a:solidFill>
                <a:srgbClr val="353535"/>
              </a:solidFill>
              <a:latin typeface="Segoe UI Semilight"/>
              <a:cs typeface="Arial" panose="020B0604020202020204" pitchFamily="34" charset="0"/>
            </a:endParaRPr>
          </a:p>
          <a:p>
            <a:pPr marL="619378" lvl="2" indent="-264558" defTabSz="914367">
              <a:spcBef>
                <a:spcPct val="25000"/>
              </a:spcBef>
              <a:buClr>
                <a:srgbClr val="F0AB00"/>
              </a:buClr>
              <a:buFont typeface="Wingdings" pitchFamily="2" charset="2"/>
              <a:buChar char=""/>
              <a:defRPr/>
            </a:pPr>
            <a:r>
              <a:rPr lang="en-US" sz="1765" dirty="0">
                <a:solidFill>
                  <a:schemeClr val="bg1"/>
                </a:solidFill>
                <a:latin typeface="Segoe UI Semilight"/>
                <a:cs typeface="Arial" panose="020B0604020202020204" pitchFamily="34" charset="0"/>
              </a:rPr>
              <a:t>One </a:t>
            </a:r>
            <a:r>
              <a:rPr lang="en-US" sz="1765" b="1" dirty="0">
                <a:solidFill>
                  <a:srgbClr val="FF8C00"/>
                </a:solidFill>
                <a:latin typeface="Segoe UI Semilight"/>
                <a:cs typeface="Arial" panose="020B0604020202020204" pitchFamily="34" charset="0"/>
              </a:rPr>
              <a:t>ASCS</a:t>
            </a:r>
            <a:r>
              <a:rPr lang="en-US" sz="1765" b="1" dirty="0">
                <a:solidFill>
                  <a:schemeClr val="bg1"/>
                </a:solidFill>
                <a:latin typeface="Segoe UI Semilight"/>
                <a:cs typeface="Arial" panose="020B0604020202020204" pitchFamily="34" charset="0"/>
              </a:rPr>
              <a:t> </a:t>
            </a:r>
            <a:r>
              <a:rPr lang="en-US" sz="1765" dirty="0">
                <a:solidFill>
                  <a:schemeClr val="bg1"/>
                </a:solidFill>
                <a:latin typeface="Segoe UI Semilight"/>
                <a:cs typeface="Arial" panose="020B0604020202020204" pitchFamily="34" charset="0"/>
              </a:rPr>
              <a:t>Instance (</a:t>
            </a:r>
            <a:r>
              <a:rPr lang="en-US" sz="1765" b="1" dirty="0">
                <a:solidFill>
                  <a:srgbClr val="FF8C00"/>
                </a:solidFill>
                <a:latin typeface="Segoe UI Semilight"/>
                <a:cs typeface="Arial" panose="020B0604020202020204" pitchFamily="34" charset="0"/>
              </a:rPr>
              <a:t>SPOF</a:t>
            </a:r>
            <a:r>
              <a:rPr lang="en-US" sz="1765" dirty="0">
                <a:solidFill>
                  <a:schemeClr val="bg1"/>
                </a:solidFill>
                <a:latin typeface="Segoe UI Semilight"/>
                <a:cs typeface="Arial" panose="020B0604020202020204" pitchFamily="34" charset="0"/>
              </a:rPr>
              <a:t>)</a:t>
            </a:r>
          </a:p>
          <a:p>
            <a:pPr marL="354820" lvl="2" defTabSz="914367">
              <a:spcBef>
                <a:spcPct val="25000"/>
              </a:spcBef>
              <a:buClr>
                <a:srgbClr val="F0AB00"/>
              </a:buClr>
              <a:defRPr/>
            </a:pPr>
            <a:br>
              <a:rPr lang="en-US" sz="1765" b="1" i="1" dirty="0">
                <a:solidFill>
                  <a:srgbClr val="353535"/>
                </a:solidFill>
                <a:latin typeface="Segoe UI Semilight"/>
                <a:cs typeface="Arial" panose="020B0604020202020204" pitchFamily="34" charset="0"/>
              </a:rPr>
            </a:br>
            <a:br>
              <a:rPr lang="en-US" sz="1765" b="1" i="1" dirty="0">
                <a:solidFill>
                  <a:srgbClr val="353535"/>
                </a:solidFill>
                <a:latin typeface="Segoe UI Semilight"/>
                <a:cs typeface="Arial" panose="020B0604020202020204" pitchFamily="34" charset="0"/>
              </a:rPr>
            </a:br>
            <a:endParaRPr lang="en-US" sz="1765" dirty="0">
              <a:solidFill>
                <a:srgbClr val="353535"/>
              </a:solidFill>
              <a:latin typeface="Segoe UI Semilight"/>
              <a:cs typeface="Arial" panose="020B0604020202020204" pitchFamily="34" charset="0"/>
            </a:endParaRPr>
          </a:p>
          <a:p>
            <a:pPr marL="619378" lvl="2" indent="-264558" defTabSz="914367">
              <a:spcBef>
                <a:spcPct val="25000"/>
              </a:spcBef>
              <a:buClr>
                <a:srgbClr val="F0AB00"/>
              </a:buClr>
              <a:buFont typeface="Wingdings" pitchFamily="2" charset="2"/>
              <a:buChar char=""/>
              <a:defRPr/>
            </a:pPr>
            <a:r>
              <a:rPr lang="en-US" sz="1765" dirty="0">
                <a:solidFill>
                  <a:schemeClr val="bg1"/>
                </a:solidFill>
                <a:latin typeface="Segoe UI Semilight"/>
                <a:cs typeface="Arial" panose="020B0604020202020204" pitchFamily="34" charset="0"/>
              </a:rPr>
              <a:t>One </a:t>
            </a:r>
            <a:r>
              <a:rPr lang="en-US" sz="1765" b="1" dirty="0">
                <a:solidFill>
                  <a:srgbClr val="FFFF00"/>
                </a:solidFill>
                <a:latin typeface="Segoe UI Semilight"/>
                <a:cs typeface="Arial" panose="020B0604020202020204" pitchFamily="34" charset="0"/>
              </a:rPr>
              <a:t>File Share</a:t>
            </a:r>
            <a:r>
              <a:rPr lang="en-US" sz="1765" dirty="0">
                <a:solidFill>
                  <a:schemeClr val="bg1"/>
                </a:solidFill>
                <a:latin typeface="Segoe UI Semilight"/>
                <a:cs typeface="Arial" panose="020B0604020202020204" pitchFamily="34" charset="0"/>
              </a:rPr>
              <a:t> Instance (</a:t>
            </a:r>
            <a:r>
              <a:rPr lang="en-US" sz="1765" b="1" dirty="0">
                <a:solidFill>
                  <a:srgbClr val="FFFF00"/>
                </a:solidFill>
                <a:latin typeface="Segoe UI Semilight"/>
                <a:cs typeface="Arial" panose="020B0604020202020204" pitchFamily="34" charset="0"/>
              </a:rPr>
              <a:t>SPOF</a:t>
            </a:r>
            <a:r>
              <a:rPr lang="en-US" sz="1765" dirty="0">
                <a:solidFill>
                  <a:schemeClr val="bg1"/>
                </a:solidFill>
                <a:latin typeface="Segoe UI Semilight"/>
                <a:cs typeface="Arial" panose="020B0604020202020204" pitchFamily="34" charset="0"/>
              </a:rPr>
              <a:t>)</a:t>
            </a:r>
          </a:p>
          <a:p>
            <a:pPr marL="619378" lvl="2" indent="-264558" defTabSz="914367">
              <a:spcBef>
                <a:spcPct val="25000"/>
              </a:spcBef>
              <a:buClr>
                <a:srgbClr val="F0AB00"/>
              </a:buClr>
              <a:buFont typeface="Wingdings" pitchFamily="2" charset="2"/>
              <a:buChar char=""/>
              <a:defRPr/>
            </a:pPr>
            <a:endParaRPr lang="en-US" sz="1765" dirty="0">
              <a:solidFill>
                <a:schemeClr val="bg1"/>
              </a:solidFill>
              <a:latin typeface="Segoe UI Semilight"/>
              <a:cs typeface="Arial" panose="020B0604020202020204" pitchFamily="34" charset="0"/>
            </a:endParaRPr>
          </a:p>
          <a:p>
            <a:pPr marL="619378" lvl="2" indent="-264558" defTabSz="914367">
              <a:spcBef>
                <a:spcPct val="25000"/>
              </a:spcBef>
              <a:buClr>
                <a:srgbClr val="F0AB00"/>
              </a:buClr>
              <a:buFont typeface="Wingdings" pitchFamily="2" charset="2"/>
              <a:buChar char=""/>
              <a:defRPr/>
            </a:pPr>
            <a:endParaRPr lang="en-US" sz="1765" dirty="0">
              <a:solidFill>
                <a:schemeClr val="bg1"/>
              </a:solidFill>
              <a:latin typeface="Segoe UI Semilight"/>
              <a:cs typeface="Arial" panose="020B0604020202020204" pitchFamily="34" charset="0"/>
            </a:endParaRPr>
          </a:p>
          <a:p>
            <a:pPr marL="619378" lvl="2" indent="-264558" defTabSz="914367">
              <a:spcBef>
                <a:spcPct val="25000"/>
              </a:spcBef>
              <a:buClr>
                <a:srgbClr val="F0AB00"/>
              </a:buClr>
              <a:buFont typeface="Wingdings" pitchFamily="2" charset="2"/>
              <a:buChar char=""/>
              <a:defRPr/>
            </a:pPr>
            <a:r>
              <a:rPr lang="en-US" sz="1765" dirty="0">
                <a:solidFill>
                  <a:schemeClr val="bg1"/>
                </a:solidFill>
                <a:latin typeface="Segoe UI Semilight"/>
                <a:cs typeface="Arial" panose="020B0604020202020204" pitchFamily="34" charset="0"/>
              </a:rPr>
              <a:t>One </a:t>
            </a:r>
            <a:r>
              <a:rPr lang="en-US" sz="1765" b="1" dirty="0">
                <a:solidFill>
                  <a:srgbClr val="FF0000"/>
                </a:solidFill>
                <a:latin typeface="Segoe UI Semilight"/>
                <a:cs typeface="Arial" panose="020B0604020202020204" pitchFamily="34" charset="0"/>
              </a:rPr>
              <a:t>Database</a:t>
            </a:r>
            <a:r>
              <a:rPr lang="en-US" sz="1765" dirty="0">
                <a:solidFill>
                  <a:schemeClr val="bg1"/>
                </a:solidFill>
                <a:latin typeface="Segoe UI Semilight"/>
                <a:cs typeface="Arial" panose="020B0604020202020204" pitchFamily="34" charset="0"/>
              </a:rPr>
              <a:t> Instance (</a:t>
            </a:r>
            <a:r>
              <a:rPr lang="en-US" sz="1765" b="1" dirty="0">
                <a:solidFill>
                  <a:srgbClr val="FF0000"/>
                </a:solidFill>
                <a:latin typeface="Segoe UI Semilight"/>
                <a:cs typeface="Arial" panose="020B0604020202020204" pitchFamily="34" charset="0"/>
              </a:rPr>
              <a:t>SPOF</a:t>
            </a:r>
            <a:r>
              <a:rPr lang="en-US" sz="1765" dirty="0">
                <a:solidFill>
                  <a:schemeClr val="bg1"/>
                </a:solidFill>
                <a:latin typeface="Segoe UI Semilight"/>
                <a:cs typeface="Arial" panose="020B0604020202020204" pitchFamily="34" charset="0"/>
              </a:rPr>
              <a:t>)</a:t>
            </a:r>
            <a:endParaRPr lang="de-DE" sz="1765" dirty="0">
              <a:solidFill>
                <a:schemeClr val="bg1"/>
              </a:solidFill>
              <a:latin typeface="Segoe UI Semilight"/>
              <a:cs typeface="Arial" panose="020B0604020202020204" pitchFamily="34" charset="0"/>
            </a:endParaRPr>
          </a:p>
          <a:p>
            <a:pPr marL="619378" lvl="2" indent="-264558" defTabSz="914367">
              <a:spcBef>
                <a:spcPct val="25000"/>
              </a:spcBef>
              <a:buClr>
                <a:srgbClr val="F0AB00"/>
              </a:buClr>
              <a:buFont typeface="Wingdings" pitchFamily="2" charset="2"/>
              <a:buChar char=""/>
              <a:defRPr/>
            </a:pPr>
            <a:endParaRPr lang="en-US" sz="1765" dirty="0">
              <a:solidFill>
                <a:schemeClr val="bg1"/>
              </a:solidFill>
              <a:latin typeface="Segoe UI Semilight"/>
              <a:cs typeface="Arial" panose="020B0604020202020204" pitchFamily="34" charset="0"/>
            </a:endParaRPr>
          </a:p>
        </p:txBody>
      </p:sp>
      <p:sp>
        <p:nvSpPr>
          <p:cNvPr id="17" name="Rectangle 16">
            <a:extLst>
              <a:ext uri="{FF2B5EF4-FFF2-40B4-BE49-F238E27FC236}">
                <a16:creationId xmlns:a16="http://schemas.microsoft.com/office/drawing/2014/main" id="{54A456A4-F48E-410C-8C47-9D2A7A0116F1}"/>
              </a:ext>
            </a:extLst>
          </p:cNvPr>
          <p:cNvSpPr/>
          <p:nvPr/>
        </p:nvSpPr>
        <p:spPr bwMode="gray">
          <a:xfrm>
            <a:off x="7051455" y="2297085"/>
            <a:ext cx="3156425" cy="606033"/>
          </a:xfrm>
          <a:prstGeom prst="rect">
            <a:avLst/>
          </a:prstGeom>
          <a:solidFill>
            <a:srgbClr val="00B050"/>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88231" tIns="70585" rIns="88231" bIns="70585" rtlCol="0" anchor="ctr"/>
          <a:lstStyle/>
          <a:p>
            <a:pPr algn="ctr" defTabSz="896386" fontAlgn="base">
              <a:spcBef>
                <a:spcPct val="50000"/>
              </a:spcBef>
              <a:spcAft>
                <a:spcPct val="0"/>
              </a:spcAft>
              <a:buClr>
                <a:srgbClr val="F0AB00"/>
              </a:buClr>
              <a:buSzPct val="80000"/>
              <a:defRPr/>
            </a:pPr>
            <a:endParaRPr lang="en-US" sz="1961" kern="0" dirty="0" err="1">
              <a:solidFill>
                <a:srgbClr val="FFFFFF"/>
              </a:solidFill>
              <a:latin typeface="Segoe UI Semilight"/>
              <a:ea typeface="Arial Unicode MS" pitchFamily="34" charset="-128"/>
              <a:cs typeface="Arial Unicode MS" pitchFamily="34" charset="-128"/>
            </a:endParaRPr>
          </a:p>
        </p:txBody>
      </p:sp>
      <p:sp>
        <p:nvSpPr>
          <p:cNvPr id="18" name="Rectangle 17">
            <a:extLst>
              <a:ext uri="{FF2B5EF4-FFF2-40B4-BE49-F238E27FC236}">
                <a16:creationId xmlns:a16="http://schemas.microsoft.com/office/drawing/2014/main" id="{44C8E456-8F22-461C-B209-2A1B44A83079}"/>
              </a:ext>
            </a:extLst>
          </p:cNvPr>
          <p:cNvSpPr/>
          <p:nvPr/>
        </p:nvSpPr>
        <p:spPr bwMode="gray">
          <a:xfrm>
            <a:off x="7051455" y="3505720"/>
            <a:ext cx="3156425" cy="606033"/>
          </a:xfrm>
          <a:prstGeom prst="rect">
            <a:avLst/>
          </a:prstGeom>
          <a:solidFill>
            <a:srgbClr val="FF8C00"/>
          </a:solidFill>
          <a:ln>
            <a:headEnd/>
            <a:tailEnd/>
          </a:ln>
        </p:spPr>
        <p:style>
          <a:lnRef idx="2">
            <a:schemeClr val="accent3">
              <a:shade val="50000"/>
            </a:schemeClr>
          </a:lnRef>
          <a:fillRef idx="1">
            <a:schemeClr val="accent3"/>
          </a:fillRef>
          <a:effectRef idx="0">
            <a:schemeClr val="accent3"/>
          </a:effectRef>
          <a:fontRef idx="minor">
            <a:schemeClr val="lt1"/>
          </a:fontRef>
        </p:style>
        <p:txBody>
          <a:bodyPr lIns="88231" tIns="70585" rIns="88231" bIns="70585" rtlCol="0" anchor="ctr"/>
          <a:lstStyle/>
          <a:p>
            <a:pPr algn="ctr" defTabSz="896386" fontAlgn="base">
              <a:spcBef>
                <a:spcPct val="50000"/>
              </a:spcBef>
              <a:spcAft>
                <a:spcPct val="0"/>
              </a:spcAft>
              <a:buClr>
                <a:srgbClr val="F0AB00"/>
              </a:buClr>
              <a:buSzPct val="80000"/>
              <a:defRPr/>
            </a:pPr>
            <a:endParaRPr lang="en-US" sz="1961" kern="0" dirty="0" err="1">
              <a:solidFill>
                <a:srgbClr val="FFFFFF"/>
              </a:solidFill>
              <a:latin typeface="Segoe UI Semilight"/>
              <a:ea typeface="Arial Unicode MS" pitchFamily="34" charset="-128"/>
              <a:cs typeface="Arial Unicode MS" pitchFamily="34" charset="-128"/>
            </a:endParaRPr>
          </a:p>
        </p:txBody>
      </p:sp>
      <p:sp>
        <p:nvSpPr>
          <p:cNvPr id="19" name="Rectangle 18">
            <a:extLst>
              <a:ext uri="{FF2B5EF4-FFF2-40B4-BE49-F238E27FC236}">
                <a16:creationId xmlns:a16="http://schemas.microsoft.com/office/drawing/2014/main" id="{1F24AB39-26DD-4D91-8B01-93154D46D9FB}"/>
              </a:ext>
            </a:extLst>
          </p:cNvPr>
          <p:cNvSpPr/>
          <p:nvPr/>
        </p:nvSpPr>
        <p:spPr bwMode="gray">
          <a:xfrm>
            <a:off x="7051455" y="4727619"/>
            <a:ext cx="3156425" cy="606033"/>
          </a:xfrm>
          <a:prstGeom prst="rect">
            <a:avLst/>
          </a:prstGeom>
          <a:solidFill>
            <a:srgbClr val="FFFF00"/>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lIns="88231" tIns="70585" rIns="88231" bIns="70585" rtlCol="0" anchor="ctr"/>
          <a:lstStyle/>
          <a:p>
            <a:pPr algn="ctr" defTabSz="896386" fontAlgn="base">
              <a:spcBef>
                <a:spcPct val="50000"/>
              </a:spcBef>
              <a:spcAft>
                <a:spcPct val="0"/>
              </a:spcAft>
              <a:buClr>
                <a:srgbClr val="F0AB00"/>
              </a:buClr>
              <a:buSzPct val="80000"/>
              <a:defRPr/>
            </a:pPr>
            <a:endParaRPr lang="en-US" sz="1961" kern="0" dirty="0" err="1">
              <a:solidFill>
                <a:srgbClr val="FFFFFF"/>
              </a:solidFill>
              <a:latin typeface="Segoe UI Semilight"/>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67BAF60B-F100-4748-A77D-15752BB9DD66}"/>
              </a:ext>
            </a:extLst>
          </p:cNvPr>
          <p:cNvSpPr/>
          <p:nvPr/>
        </p:nvSpPr>
        <p:spPr bwMode="gray">
          <a:xfrm>
            <a:off x="7398661" y="2442497"/>
            <a:ext cx="612347" cy="315206"/>
          </a:xfrm>
          <a:prstGeom prst="rect">
            <a:avLst/>
          </a:prstGeom>
          <a:solidFill>
            <a:schemeClr val="tx2"/>
          </a:solidFill>
          <a:ln w="6350" algn="ctr">
            <a:noFill/>
            <a:miter lim="800000"/>
            <a:headEnd/>
            <a:tailEnd/>
          </a:ln>
        </p:spPr>
        <p:txBody>
          <a:bodyPr lIns="88231" tIns="70585" rIns="88231" bIns="70585" rtlCol="0" anchor="ctr"/>
          <a:lstStyle/>
          <a:p>
            <a:pPr algn="ctr" defTabSz="896386" fontAlgn="base">
              <a:spcBef>
                <a:spcPct val="50000"/>
              </a:spcBef>
              <a:spcAft>
                <a:spcPct val="0"/>
              </a:spcAft>
              <a:buClr>
                <a:srgbClr val="F0AB00"/>
              </a:buClr>
              <a:buSzPct val="80000"/>
              <a:defRPr/>
            </a:pPr>
            <a:r>
              <a:rPr lang="de-DE" sz="1568" kern="0" dirty="0">
                <a:solidFill>
                  <a:srgbClr val="FFFFFF"/>
                </a:solidFill>
                <a:latin typeface="Segoe UI Semilight"/>
                <a:ea typeface="Arial Unicode MS" pitchFamily="34" charset="-128"/>
                <a:cs typeface="Arial Unicode MS" pitchFamily="34" charset="-128"/>
              </a:rPr>
              <a:t>AP</a:t>
            </a:r>
            <a:endParaRPr lang="en-US" sz="1568" kern="0" dirty="0" err="1">
              <a:solidFill>
                <a:srgbClr val="FFFFFF"/>
              </a:solidFill>
              <a:latin typeface="Segoe UI Semilight"/>
              <a:ea typeface="Arial Unicode MS" pitchFamily="34" charset="-128"/>
              <a:cs typeface="Arial Unicode MS" pitchFamily="34" charset="-128"/>
            </a:endParaRPr>
          </a:p>
        </p:txBody>
      </p:sp>
      <p:sp>
        <p:nvSpPr>
          <p:cNvPr id="21" name="Rectangle 20">
            <a:extLst>
              <a:ext uri="{FF2B5EF4-FFF2-40B4-BE49-F238E27FC236}">
                <a16:creationId xmlns:a16="http://schemas.microsoft.com/office/drawing/2014/main" id="{7FBC1B75-0806-4E2E-BC7B-10094FC9EA39}"/>
              </a:ext>
            </a:extLst>
          </p:cNvPr>
          <p:cNvSpPr/>
          <p:nvPr/>
        </p:nvSpPr>
        <p:spPr bwMode="gray">
          <a:xfrm>
            <a:off x="8052040" y="2442496"/>
            <a:ext cx="612347" cy="315206"/>
          </a:xfrm>
          <a:prstGeom prst="rect">
            <a:avLst/>
          </a:prstGeom>
          <a:solidFill>
            <a:schemeClr val="tx2"/>
          </a:solidFill>
          <a:ln w="6350" algn="ctr">
            <a:noFill/>
            <a:miter lim="800000"/>
            <a:headEnd/>
            <a:tailEnd/>
          </a:ln>
        </p:spPr>
        <p:txBody>
          <a:bodyPr rot="0" spcFirstLastPara="0" vertOverflow="overflow" horzOverflow="overflow" vert="horz" wrap="square" lIns="88231" tIns="70585" rIns="88231" bIns="70585" numCol="1" spcCol="0" rtlCol="0" fromWordArt="0" anchor="ctr" anchorCtr="0" forceAA="0" compatLnSpc="1">
            <a:prstTxWarp prst="textNoShape">
              <a:avLst/>
            </a:prstTxWarp>
            <a:noAutofit/>
          </a:bodyPr>
          <a:lstStyle/>
          <a:p>
            <a:pPr algn="ctr" defTabSz="896386" fontAlgn="base">
              <a:spcBef>
                <a:spcPct val="50000"/>
              </a:spcBef>
              <a:spcAft>
                <a:spcPct val="0"/>
              </a:spcAft>
              <a:buClr>
                <a:srgbClr val="F0AB00"/>
              </a:buClr>
              <a:buSzPct val="80000"/>
              <a:defRPr/>
            </a:pPr>
            <a:r>
              <a:rPr lang="de-DE" sz="1568" kern="0" dirty="0">
                <a:solidFill>
                  <a:srgbClr val="FFFFFF"/>
                </a:solidFill>
                <a:latin typeface="Segoe UI Semilight"/>
                <a:ea typeface="Arial Unicode MS" pitchFamily="34" charset="-128"/>
                <a:cs typeface="Arial Unicode MS" pitchFamily="34" charset="-128"/>
              </a:rPr>
              <a:t>AP</a:t>
            </a:r>
            <a:endParaRPr lang="en-US" sz="1568" kern="0" dirty="0" err="1">
              <a:solidFill>
                <a:srgbClr val="FFFFFF"/>
              </a:solidFill>
              <a:latin typeface="Segoe UI Semilight"/>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8C06E1C6-8E1D-423C-83E0-AC9D6C3ACBDD}"/>
              </a:ext>
            </a:extLst>
          </p:cNvPr>
          <p:cNvSpPr/>
          <p:nvPr/>
        </p:nvSpPr>
        <p:spPr bwMode="gray">
          <a:xfrm>
            <a:off x="9358799" y="2442496"/>
            <a:ext cx="612347" cy="315206"/>
          </a:xfrm>
          <a:prstGeom prst="rect">
            <a:avLst/>
          </a:prstGeom>
          <a:solidFill>
            <a:schemeClr val="tx2"/>
          </a:solidFill>
          <a:ln w="6350" algn="ctr">
            <a:noFill/>
            <a:miter lim="800000"/>
            <a:headEnd/>
            <a:tailEnd/>
          </a:ln>
        </p:spPr>
        <p:txBody>
          <a:bodyPr rot="0" spcFirstLastPara="0" vertOverflow="overflow" horzOverflow="overflow" vert="horz" wrap="square" lIns="88231" tIns="70585" rIns="88231" bIns="70585" numCol="1" spcCol="0" rtlCol="0" fromWordArt="0" anchor="ctr" anchorCtr="0" forceAA="0" compatLnSpc="1">
            <a:prstTxWarp prst="textNoShape">
              <a:avLst/>
            </a:prstTxWarp>
            <a:noAutofit/>
          </a:bodyPr>
          <a:lstStyle/>
          <a:p>
            <a:pPr algn="ctr" defTabSz="896386" fontAlgn="base">
              <a:spcBef>
                <a:spcPct val="50000"/>
              </a:spcBef>
              <a:spcAft>
                <a:spcPct val="0"/>
              </a:spcAft>
              <a:buClr>
                <a:srgbClr val="F0AB00"/>
              </a:buClr>
              <a:buSzPct val="80000"/>
              <a:defRPr/>
            </a:pPr>
            <a:r>
              <a:rPr lang="de-DE" sz="1568" kern="0" dirty="0">
                <a:solidFill>
                  <a:srgbClr val="FFFFFF"/>
                </a:solidFill>
                <a:latin typeface="Segoe UI Semilight"/>
                <a:ea typeface="Arial Unicode MS" pitchFamily="34" charset="-128"/>
                <a:cs typeface="Arial Unicode MS" pitchFamily="34" charset="-128"/>
              </a:rPr>
              <a:t>AP</a:t>
            </a:r>
            <a:endParaRPr lang="en-US" sz="1568" kern="0" dirty="0" err="1">
              <a:solidFill>
                <a:srgbClr val="FFFFFF"/>
              </a:solidFill>
              <a:latin typeface="Segoe UI Semilight"/>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402CCD5E-D80E-4348-93CC-F170DCBDFDC5}"/>
              </a:ext>
            </a:extLst>
          </p:cNvPr>
          <p:cNvSpPr/>
          <p:nvPr/>
        </p:nvSpPr>
        <p:spPr bwMode="gray">
          <a:xfrm>
            <a:off x="8143156" y="3657742"/>
            <a:ext cx="946928" cy="315206"/>
          </a:xfrm>
          <a:prstGeom prst="rect">
            <a:avLst/>
          </a:prstGeom>
          <a:solidFill>
            <a:schemeClr val="tx2"/>
          </a:solidFill>
          <a:ln w="6350" algn="ctr">
            <a:noFill/>
            <a:miter lim="800000"/>
            <a:headEnd/>
            <a:tailEnd/>
          </a:ln>
        </p:spPr>
        <p:txBody>
          <a:bodyPr lIns="88231" tIns="70585" rIns="88231" bIns="70585" rtlCol="0" anchor="ctr"/>
          <a:lstStyle/>
          <a:p>
            <a:pPr algn="ctr" defTabSz="896386" fontAlgn="base">
              <a:spcBef>
                <a:spcPct val="50000"/>
              </a:spcBef>
              <a:spcAft>
                <a:spcPct val="0"/>
              </a:spcAft>
              <a:buClr>
                <a:srgbClr val="F0AB00"/>
              </a:buClr>
              <a:buSzPct val="80000"/>
              <a:defRPr/>
            </a:pPr>
            <a:r>
              <a:rPr lang="de-DE" sz="1568" kern="0" dirty="0">
                <a:solidFill>
                  <a:srgbClr val="FFFFFF"/>
                </a:solidFill>
                <a:latin typeface="Segoe UI Semilight"/>
                <a:ea typeface="Arial Unicode MS" pitchFamily="34" charset="-128"/>
                <a:cs typeface="Arial Unicode MS" pitchFamily="34" charset="-128"/>
              </a:rPr>
              <a:t>(A)SCS</a:t>
            </a:r>
            <a:endParaRPr lang="en-US" sz="1568" kern="0" dirty="0" err="1">
              <a:solidFill>
                <a:srgbClr val="FFFFFF"/>
              </a:solidFill>
              <a:latin typeface="Segoe UI Semilight"/>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C144A7E5-2F53-4999-B95E-6892E0A0E583}"/>
              </a:ext>
            </a:extLst>
          </p:cNvPr>
          <p:cNvSpPr/>
          <p:nvPr/>
        </p:nvSpPr>
        <p:spPr bwMode="gray">
          <a:xfrm>
            <a:off x="8081740" y="4879641"/>
            <a:ext cx="1096378" cy="273917"/>
          </a:xfrm>
          <a:prstGeom prst="rect">
            <a:avLst/>
          </a:prstGeom>
          <a:solidFill>
            <a:schemeClr val="tx2"/>
          </a:solidFill>
          <a:ln w="6350" algn="ctr">
            <a:noFill/>
            <a:miter lim="800000"/>
            <a:headEnd/>
            <a:tailEnd/>
          </a:ln>
        </p:spPr>
        <p:txBody>
          <a:bodyPr rot="0" spcFirstLastPara="0" vertOverflow="overflow" horzOverflow="overflow" vert="horz" wrap="square" lIns="88231" tIns="70585" rIns="88231" bIns="70585" numCol="1" spcCol="0" rtlCol="0" fromWordArt="0" anchor="ctr" anchorCtr="0" forceAA="0" compatLnSpc="1">
            <a:prstTxWarp prst="textNoShape">
              <a:avLst/>
            </a:prstTxWarp>
            <a:noAutofit/>
          </a:bodyPr>
          <a:lstStyle/>
          <a:p>
            <a:pPr algn="ctr" defTabSz="896386" fontAlgn="base">
              <a:spcBef>
                <a:spcPct val="50000"/>
              </a:spcBef>
              <a:spcAft>
                <a:spcPct val="0"/>
              </a:spcAft>
              <a:buClr>
                <a:srgbClr val="F0AB00"/>
              </a:buClr>
              <a:buSzPct val="80000"/>
              <a:defRPr/>
            </a:pPr>
            <a:r>
              <a:rPr lang="de-DE" sz="1568" kern="0" dirty="0">
                <a:solidFill>
                  <a:srgbClr val="FFFFFF"/>
                </a:solidFill>
                <a:latin typeface="Segoe UI Semilight"/>
                <a:ea typeface="Arial Unicode MS" pitchFamily="34" charset="-128"/>
                <a:cs typeface="Arial Unicode MS" pitchFamily="34" charset="-128"/>
              </a:rPr>
              <a:t>File Share</a:t>
            </a:r>
            <a:endParaRPr lang="en-US" sz="1568" kern="0" dirty="0" err="1">
              <a:solidFill>
                <a:srgbClr val="FFFFFF"/>
              </a:solidFill>
              <a:latin typeface="Segoe UI Semilight"/>
              <a:ea typeface="Arial Unicode MS" pitchFamily="34" charset="-128"/>
              <a:cs typeface="Arial Unicode MS" pitchFamily="34" charset="-128"/>
            </a:endParaRPr>
          </a:p>
        </p:txBody>
      </p:sp>
      <p:sp>
        <p:nvSpPr>
          <p:cNvPr id="25" name="TextBox 24">
            <a:extLst>
              <a:ext uri="{FF2B5EF4-FFF2-40B4-BE49-F238E27FC236}">
                <a16:creationId xmlns:a16="http://schemas.microsoft.com/office/drawing/2014/main" id="{00302396-F56D-4266-BD12-FFDC973992B1}"/>
              </a:ext>
            </a:extLst>
          </p:cNvPr>
          <p:cNvSpPr txBox="1"/>
          <p:nvPr/>
        </p:nvSpPr>
        <p:spPr>
          <a:xfrm>
            <a:off x="8768547" y="2423079"/>
            <a:ext cx="580782" cy="271554"/>
          </a:xfrm>
          <a:prstGeom prst="rect">
            <a:avLst/>
          </a:prstGeom>
          <a:noFill/>
        </p:spPr>
        <p:txBody>
          <a:bodyPr wrap="square" lIns="0" tIns="0" rIns="0" bIns="0" rtlCol="0">
            <a:spAutoFit/>
          </a:bodyPr>
          <a:lstStyle/>
          <a:p>
            <a:pPr defTabSz="914367" fontAlgn="base">
              <a:spcBef>
                <a:spcPts val="588"/>
              </a:spcBef>
              <a:spcAft>
                <a:spcPct val="0"/>
              </a:spcAft>
              <a:buClr>
                <a:srgbClr val="F0AB00"/>
              </a:buClr>
              <a:buSzPct val="80000"/>
              <a:defRPr/>
            </a:pPr>
            <a:r>
              <a:rPr lang="de-DE" sz="1765" kern="0" dirty="0">
                <a:solidFill>
                  <a:srgbClr val="353535"/>
                </a:solidFill>
                <a:latin typeface="Segoe UI Semilight"/>
                <a:ea typeface="Arial Unicode MS" pitchFamily="34" charset="-128"/>
                <a:cs typeface="Arial Unicode MS" pitchFamily="34" charset="-128"/>
              </a:rPr>
              <a:t>…..</a:t>
            </a:r>
            <a:endParaRPr lang="en-US" sz="1765" kern="0" dirty="0" err="1">
              <a:solidFill>
                <a:srgbClr val="353535"/>
              </a:solidFill>
              <a:latin typeface="Segoe UI Semilight"/>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52140044-9C30-4C14-AE9D-55AACEACA047}"/>
              </a:ext>
            </a:extLst>
          </p:cNvPr>
          <p:cNvCxnSpPr>
            <a:cxnSpLocks/>
          </p:cNvCxnSpPr>
          <p:nvPr/>
        </p:nvCxnSpPr>
        <p:spPr>
          <a:xfrm>
            <a:off x="725846" y="3113250"/>
            <a:ext cx="9864123" cy="23204"/>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984D18B-4B18-4C5F-BBB3-7D69B4143216}"/>
              </a:ext>
            </a:extLst>
          </p:cNvPr>
          <p:cNvCxnSpPr>
            <a:cxnSpLocks/>
          </p:cNvCxnSpPr>
          <p:nvPr/>
        </p:nvCxnSpPr>
        <p:spPr>
          <a:xfrm>
            <a:off x="750567" y="4358430"/>
            <a:ext cx="9814681" cy="2320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BA318986-7956-4CA5-A166-33DB8DCF634A}"/>
              </a:ext>
            </a:extLst>
          </p:cNvPr>
          <p:cNvPicPr>
            <a:picLocks noChangeAspect="1"/>
          </p:cNvPicPr>
          <p:nvPr/>
        </p:nvPicPr>
        <p:blipFill>
          <a:blip r:embed="rId3"/>
          <a:stretch>
            <a:fillRect/>
          </a:stretch>
        </p:blipFill>
        <p:spPr>
          <a:xfrm>
            <a:off x="11152188" y="1105285"/>
            <a:ext cx="325622" cy="374467"/>
          </a:xfrm>
          <a:prstGeom prst="rect">
            <a:avLst/>
          </a:prstGeom>
        </p:spPr>
      </p:pic>
      <p:pic>
        <p:nvPicPr>
          <p:cNvPr id="30" name="Picture 29">
            <a:extLst>
              <a:ext uri="{FF2B5EF4-FFF2-40B4-BE49-F238E27FC236}">
                <a16:creationId xmlns:a16="http://schemas.microsoft.com/office/drawing/2014/main" id="{94B3C604-2A47-413C-A634-D3FC06BA1796}"/>
              </a:ext>
            </a:extLst>
          </p:cNvPr>
          <p:cNvPicPr>
            <a:picLocks noChangeAspect="1"/>
          </p:cNvPicPr>
          <p:nvPr/>
        </p:nvPicPr>
        <p:blipFill>
          <a:blip r:embed="rId4"/>
          <a:stretch>
            <a:fillRect/>
          </a:stretch>
        </p:blipFill>
        <p:spPr>
          <a:xfrm>
            <a:off x="10608212" y="1137232"/>
            <a:ext cx="310574" cy="310574"/>
          </a:xfrm>
          <a:prstGeom prst="rect">
            <a:avLst/>
          </a:prstGeom>
        </p:spPr>
      </p:pic>
      <p:sp>
        <p:nvSpPr>
          <p:cNvPr id="31" name="TextBox 30">
            <a:extLst>
              <a:ext uri="{FF2B5EF4-FFF2-40B4-BE49-F238E27FC236}">
                <a16:creationId xmlns:a16="http://schemas.microsoft.com/office/drawing/2014/main" id="{D7E253D3-D97C-4ECF-9E20-4B70125C7D78}"/>
              </a:ext>
            </a:extLst>
          </p:cNvPr>
          <p:cNvSpPr txBox="1"/>
          <p:nvPr/>
        </p:nvSpPr>
        <p:spPr>
          <a:xfrm>
            <a:off x="8427438" y="251884"/>
            <a:ext cx="2800177" cy="845753"/>
          </a:xfrm>
          <a:prstGeom prst="rect">
            <a:avLst/>
          </a:prstGeom>
          <a:noFill/>
        </p:spPr>
        <p:txBody>
          <a:bodyPr wrap="square" rtlCol="0">
            <a:spAutoFit/>
          </a:bodyPr>
          <a:lstStyle/>
          <a:p>
            <a:pPr>
              <a:defRPr/>
            </a:pPr>
            <a:r>
              <a:rPr lang="en-US" sz="1200" dirty="0">
                <a:solidFill>
                  <a:schemeClr val="bg1"/>
                </a:solidFill>
                <a:latin typeface="Segoe UI Light" panose="020B0502040204020203" pitchFamily="34" charset="0"/>
                <a:cs typeface="Segoe UI Light" panose="020B0502040204020203" pitchFamily="34" charset="0"/>
              </a:rPr>
              <a:t>(*) ASCS : ABAP SAP Central Services – </a:t>
            </a:r>
            <a:br>
              <a:rPr lang="en-US" sz="1200" dirty="0">
                <a:solidFill>
                  <a:schemeClr val="bg1"/>
                </a:solidFill>
                <a:latin typeface="Segoe UI Light" panose="020B0502040204020203" pitchFamily="34" charset="0"/>
                <a:cs typeface="Segoe UI Light" panose="020B0502040204020203" pitchFamily="34" charset="0"/>
              </a:rPr>
            </a:br>
            <a:r>
              <a:rPr lang="en-US" sz="1200" dirty="0">
                <a:solidFill>
                  <a:schemeClr val="bg1"/>
                </a:solidFill>
                <a:latin typeface="Segoe UI Light" panose="020B0502040204020203" pitchFamily="34" charset="0"/>
                <a:cs typeface="Segoe UI Light" panose="020B0502040204020203" pitchFamily="34" charset="0"/>
              </a:rPr>
              <a:t>part of SAP application servers running message/enqueue service,  which is a single point of failure (SPOF)</a:t>
            </a:r>
          </a:p>
        </p:txBody>
      </p:sp>
      <p:cxnSp>
        <p:nvCxnSpPr>
          <p:cNvPr id="32" name="Straight Connector 31">
            <a:extLst>
              <a:ext uri="{FF2B5EF4-FFF2-40B4-BE49-F238E27FC236}">
                <a16:creationId xmlns:a16="http://schemas.microsoft.com/office/drawing/2014/main" id="{75839795-A9B3-4CAB-B6B9-BB476A5314FF}"/>
              </a:ext>
            </a:extLst>
          </p:cNvPr>
          <p:cNvCxnSpPr>
            <a:cxnSpLocks/>
          </p:cNvCxnSpPr>
          <p:nvPr/>
        </p:nvCxnSpPr>
        <p:spPr>
          <a:xfrm>
            <a:off x="725846" y="5532310"/>
            <a:ext cx="9864123" cy="32774"/>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AB421C1-8864-4E30-B4A7-D6D0E4B690E2}"/>
              </a:ext>
            </a:extLst>
          </p:cNvPr>
          <p:cNvSpPr/>
          <p:nvPr/>
        </p:nvSpPr>
        <p:spPr bwMode="gray">
          <a:xfrm>
            <a:off x="7051455" y="5839429"/>
            <a:ext cx="3156425" cy="606033"/>
          </a:xfrm>
          <a:prstGeom prst="rect">
            <a:avLst/>
          </a:prstGeom>
          <a:solidFill>
            <a:srgbClr val="FF0000"/>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lIns="88231" tIns="70585" rIns="88231" bIns="70585" rtlCol="0" anchor="ctr"/>
          <a:lstStyle/>
          <a:p>
            <a:pPr algn="ctr" defTabSz="896386" fontAlgn="base">
              <a:spcBef>
                <a:spcPct val="50000"/>
              </a:spcBef>
              <a:spcAft>
                <a:spcPct val="0"/>
              </a:spcAft>
              <a:buClr>
                <a:srgbClr val="F0AB00"/>
              </a:buClr>
              <a:buSzPct val="80000"/>
              <a:defRPr/>
            </a:pPr>
            <a:endParaRPr lang="en-US" sz="1961" kern="0" dirty="0" err="1">
              <a:solidFill>
                <a:srgbClr val="FFFFFF"/>
              </a:solidFill>
              <a:latin typeface="Segoe UI Semilight"/>
              <a:ea typeface="Arial Unicode MS" pitchFamily="34" charset="-128"/>
              <a:cs typeface="Arial Unicode MS" pitchFamily="34" charset="-128"/>
            </a:endParaRPr>
          </a:p>
        </p:txBody>
      </p:sp>
      <p:sp>
        <p:nvSpPr>
          <p:cNvPr id="37" name="Rectangle 36">
            <a:extLst>
              <a:ext uri="{FF2B5EF4-FFF2-40B4-BE49-F238E27FC236}">
                <a16:creationId xmlns:a16="http://schemas.microsoft.com/office/drawing/2014/main" id="{9232BEC3-B6B7-4AD7-9656-BC93B99C3DAF}"/>
              </a:ext>
            </a:extLst>
          </p:cNvPr>
          <p:cNvSpPr/>
          <p:nvPr/>
        </p:nvSpPr>
        <p:spPr bwMode="gray">
          <a:xfrm>
            <a:off x="8143156" y="5991451"/>
            <a:ext cx="946928" cy="315206"/>
          </a:xfrm>
          <a:prstGeom prst="rect">
            <a:avLst/>
          </a:prstGeom>
          <a:solidFill>
            <a:schemeClr val="tx2"/>
          </a:solidFill>
          <a:ln w="6350" algn="ctr">
            <a:noFill/>
            <a:miter lim="800000"/>
            <a:headEnd/>
            <a:tailEnd/>
          </a:ln>
        </p:spPr>
        <p:txBody>
          <a:bodyPr rot="0" spcFirstLastPara="0" vertOverflow="overflow" horzOverflow="overflow" vert="horz" wrap="square" lIns="88231" tIns="70585" rIns="88231" bIns="70585" numCol="1" spcCol="0" rtlCol="0" fromWordArt="0" anchor="ctr" anchorCtr="0" forceAA="0" compatLnSpc="1">
            <a:prstTxWarp prst="textNoShape">
              <a:avLst/>
            </a:prstTxWarp>
            <a:noAutofit/>
          </a:bodyPr>
          <a:lstStyle/>
          <a:p>
            <a:pPr algn="ctr" defTabSz="896386" fontAlgn="base">
              <a:spcBef>
                <a:spcPct val="50000"/>
              </a:spcBef>
              <a:spcAft>
                <a:spcPct val="0"/>
              </a:spcAft>
              <a:buClr>
                <a:srgbClr val="F0AB00"/>
              </a:buClr>
              <a:buSzPct val="80000"/>
              <a:defRPr/>
            </a:pPr>
            <a:r>
              <a:rPr lang="de-DE" sz="1568" kern="0" dirty="0">
                <a:solidFill>
                  <a:srgbClr val="FFFFFF"/>
                </a:solidFill>
                <a:latin typeface="Segoe UI Semilight"/>
                <a:ea typeface="Arial Unicode MS" pitchFamily="34" charset="-128"/>
                <a:cs typeface="Arial Unicode MS" pitchFamily="34" charset="-128"/>
              </a:rPr>
              <a:t>DBMS</a:t>
            </a:r>
            <a:endParaRPr lang="en-US" sz="1568" kern="0" dirty="0" err="1">
              <a:solidFill>
                <a:srgbClr val="FFFFFF"/>
              </a:solidFill>
              <a:latin typeface="Segoe UI Semilight"/>
              <a:ea typeface="Arial Unicode MS" pitchFamily="34" charset="-128"/>
              <a:cs typeface="Arial Unicode MS" pitchFamily="34" charset="-128"/>
            </a:endParaRPr>
          </a:p>
        </p:txBody>
      </p:sp>
    </p:spTree>
    <p:extLst>
      <p:ext uri="{BB962C8B-B14F-4D97-AF65-F5344CB8AC3E}">
        <p14:creationId xmlns:p14="http://schemas.microsoft.com/office/powerpoint/2010/main" val="140320982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2">
            <a:extLst>
              <a:ext uri="{FF2B5EF4-FFF2-40B4-BE49-F238E27FC236}">
                <a16:creationId xmlns:a16="http://schemas.microsoft.com/office/drawing/2014/main" id="{5C5F5DD1-8F39-4CE4-9D06-860F1A7C1FEF}"/>
              </a:ext>
            </a:extLst>
          </p:cNvPr>
          <p:cNvSpPr/>
          <p:nvPr/>
        </p:nvSpPr>
        <p:spPr bwMode="auto">
          <a:xfrm>
            <a:off x="8307215" y="1361984"/>
            <a:ext cx="1087284" cy="1567167"/>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marL="0" marR="0" lvl="0" indent="0" algn="ctr" defTabSz="1067327"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5" name="Rounded Rectangle 14">
            <a:extLst>
              <a:ext uri="{FF2B5EF4-FFF2-40B4-BE49-F238E27FC236}">
                <a16:creationId xmlns:a16="http://schemas.microsoft.com/office/drawing/2014/main" id="{20D42AA2-46C3-4F00-9B45-3D5CACB7D50D}"/>
              </a:ext>
            </a:extLst>
          </p:cNvPr>
          <p:cNvSpPr/>
          <p:nvPr/>
        </p:nvSpPr>
        <p:spPr bwMode="auto">
          <a:xfrm>
            <a:off x="10645756" y="1361984"/>
            <a:ext cx="960301" cy="1567167"/>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marL="0" marR="0" lvl="0" indent="0" algn="ctr" defTabSz="1067327"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6" name="Rounded Rectangle 16">
            <a:extLst>
              <a:ext uri="{FF2B5EF4-FFF2-40B4-BE49-F238E27FC236}">
                <a16:creationId xmlns:a16="http://schemas.microsoft.com/office/drawing/2014/main" id="{160DA007-9561-4F71-B4C5-558652ADA209}"/>
              </a:ext>
            </a:extLst>
          </p:cNvPr>
          <p:cNvSpPr/>
          <p:nvPr/>
        </p:nvSpPr>
        <p:spPr bwMode="auto">
          <a:xfrm>
            <a:off x="8159395" y="1236920"/>
            <a:ext cx="3597119" cy="203337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marL="0" marR="0" lvl="0" indent="0" algn="ctr" defTabSz="1067327"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7" name="Rectangle 6">
            <a:extLst>
              <a:ext uri="{FF2B5EF4-FFF2-40B4-BE49-F238E27FC236}">
                <a16:creationId xmlns:a16="http://schemas.microsoft.com/office/drawing/2014/main" id="{9D00E0EA-71B9-425A-8471-388EF9904757}"/>
              </a:ext>
            </a:extLst>
          </p:cNvPr>
          <p:cNvSpPr>
            <a:spLocks noChangeArrowheads="1"/>
          </p:cNvSpPr>
          <p:nvPr/>
        </p:nvSpPr>
        <p:spPr bwMode="auto">
          <a:xfrm>
            <a:off x="8454947" y="1783144"/>
            <a:ext cx="2956339" cy="445293"/>
          </a:xfrm>
          <a:prstGeom prst="rect">
            <a:avLst/>
          </a:prstGeom>
          <a:noFill/>
          <a:ln w="41275">
            <a:solidFill>
              <a:srgbClr val="FF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marL="0" marR="0" lvl="0" indent="0" algn="l" defTabSz="1067327"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a:ln>
                <a:noFill/>
              </a:ln>
              <a:solidFill>
                <a:srgbClr val="353535"/>
              </a:solidFill>
              <a:effectLst/>
              <a:uLnTx/>
              <a:uFillTx/>
              <a:latin typeface="Arial"/>
              <a:ea typeface="+mn-ea"/>
              <a:cs typeface="+mn-cs"/>
            </a:endParaRPr>
          </a:p>
        </p:txBody>
      </p:sp>
      <p:sp>
        <p:nvSpPr>
          <p:cNvPr id="8" name="Text Box 147">
            <a:extLst>
              <a:ext uri="{FF2B5EF4-FFF2-40B4-BE49-F238E27FC236}">
                <a16:creationId xmlns:a16="http://schemas.microsoft.com/office/drawing/2014/main" id="{E1C7FDA7-544C-4F8D-B303-724E59B24378}"/>
              </a:ext>
            </a:extLst>
          </p:cNvPr>
          <p:cNvSpPr txBox="1">
            <a:spLocks noChangeArrowheads="1"/>
          </p:cNvSpPr>
          <p:nvPr/>
        </p:nvSpPr>
        <p:spPr bwMode="auto">
          <a:xfrm>
            <a:off x="9486054" y="1624323"/>
            <a:ext cx="1101277" cy="312029"/>
          </a:xfrm>
          <a:prstGeom prst="rect">
            <a:avLst/>
          </a:prstGeom>
          <a:solidFill>
            <a:srgbClr val="FF0000"/>
          </a:solidFill>
          <a:ln>
            <a:noFill/>
          </a:ln>
          <a:effectLst/>
          <a:extLst/>
        </p:spPr>
        <p:txBody>
          <a:bodyPr wrap="square">
            <a:sp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marL="0" marR="0" lvl="0" indent="0" algn="ctr" defTabSz="106732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Arial"/>
                <a:ea typeface="+mn-ea"/>
                <a:cs typeface="+mn-cs"/>
              </a:rPr>
              <a:t>DBMS</a:t>
            </a:r>
            <a:endParaRPr kumimoji="0" lang="en-US" sz="1400" b="0" i="0" u="none" strike="noStrike" kern="1200" cap="none" spc="0" normalizeH="0" baseline="0" noProof="0" dirty="0">
              <a:ln>
                <a:noFill/>
              </a:ln>
              <a:solidFill>
                <a:srgbClr val="353535"/>
              </a:solidFill>
              <a:effectLst/>
              <a:uLnTx/>
              <a:uFillTx/>
              <a:latin typeface="Arial"/>
              <a:ea typeface="+mn-ea"/>
              <a:cs typeface="+mn-cs"/>
            </a:endParaRPr>
          </a:p>
        </p:txBody>
      </p:sp>
      <p:sp>
        <p:nvSpPr>
          <p:cNvPr id="9" name="TextBox 8">
            <a:extLst>
              <a:ext uri="{FF2B5EF4-FFF2-40B4-BE49-F238E27FC236}">
                <a16:creationId xmlns:a16="http://schemas.microsoft.com/office/drawing/2014/main" id="{781EBBE5-27F7-4413-9C47-6BDABA5A0593}"/>
              </a:ext>
            </a:extLst>
          </p:cNvPr>
          <p:cNvSpPr txBox="1"/>
          <p:nvPr/>
        </p:nvSpPr>
        <p:spPr>
          <a:xfrm>
            <a:off x="9479191" y="1269583"/>
            <a:ext cx="1318398" cy="312029"/>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353535"/>
                </a:solidFill>
                <a:effectLst/>
                <a:uLnTx/>
                <a:uFillTx/>
                <a:latin typeface="Segoe UI Semilight"/>
                <a:ea typeface="+mn-ea"/>
                <a:cs typeface="+mn-cs"/>
              </a:rPr>
              <a:t> </a:t>
            </a:r>
            <a:endParaRPr kumimoji="0" lang="en-US" sz="14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0" name="Rectangle 28">
            <a:extLst>
              <a:ext uri="{FF2B5EF4-FFF2-40B4-BE49-F238E27FC236}">
                <a16:creationId xmlns:a16="http://schemas.microsoft.com/office/drawing/2014/main" id="{18B1603E-273D-4D46-9CC8-F3F3F9104ED4}"/>
              </a:ext>
            </a:extLst>
          </p:cNvPr>
          <p:cNvSpPr>
            <a:spLocks noChangeArrowheads="1"/>
          </p:cNvSpPr>
          <p:nvPr/>
        </p:nvSpPr>
        <p:spPr bwMode="auto">
          <a:xfrm>
            <a:off x="8652380" y="1838514"/>
            <a:ext cx="572684" cy="310071"/>
          </a:xfrm>
          <a:prstGeom prst="rect">
            <a:avLst/>
          </a:prstGeom>
          <a:solidFill>
            <a:srgbClr val="FF0000"/>
          </a:solidFill>
          <a:ln w="12700" algn="ctr">
            <a:solidFill>
              <a:srgbClr val="04357B"/>
            </a:solidFill>
            <a:miter lim="800000"/>
            <a:headEnd/>
            <a:tailEnd/>
          </a:ln>
          <a:effectLst>
            <a:outerShdw blurRad="50800" dist="38100" algn="l" rotWithShape="0">
              <a:prstClr val="black">
                <a:alpha val="40000"/>
              </a:prstClr>
            </a:outerShdw>
          </a:effectLst>
        </p:spPr>
        <p:txBody>
          <a:bodyPr lIns="0" tIns="0" rIns="0" bIns="0" anchor="ctr"/>
          <a:lstStyle/>
          <a:p>
            <a:pPr marL="0" marR="0" lvl="0" indent="0" algn="ctr" defTabSz="1088567" rtl="0" eaLnBrk="1" fontAlgn="auto" latinLnBrk="0" hangingPunct="1">
              <a:lnSpc>
                <a:spcPct val="100000"/>
              </a:lnSpc>
              <a:spcBef>
                <a:spcPts val="0"/>
              </a:spcBef>
              <a:spcAft>
                <a:spcPts val="0"/>
              </a:spcAft>
              <a:buClrTx/>
              <a:buSzTx/>
              <a:buFontTx/>
              <a:buNone/>
              <a:tabLst/>
              <a:defRPr/>
            </a:pPr>
            <a:r>
              <a:rPr lang="de-DE" sz="1200" b="1" dirty="0">
                <a:solidFill>
                  <a:srgbClr val="FFFFFF"/>
                </a:solidFill>
                <a:latin typeface="Arial"/>
              </a:rPr>
              <a:t>HANA</a:t>
            </a:r>
            <a:endParaRPr kumimoji="0" lang="en-US" sz="1200" b="1" i="0" u="none" strike="noStrike" kern="1200" cap="none" spc="0" normalizeH="0" baseline="0" noProof="0" dirty="0">
              <a:ln>
                <a:noFill/>
              </a:ln>
              <a:solidFill>
                <a:srgbClr val="FFFFFF"/>
              </a:solidFill>
              <a:effectLst/>
              <a:uLnTx/>
              <a:uFillTx/>
              <a:latin typeface="Arial"/>
              <a:ea typeface="+mn-ea"/>
              <a:cs typeface="+mn-cs"/>
            </a:endParaRPr>
          </a:p>
        </p:txBody>
      </p:sp>
      <p:pic>
        <p:nvPicPr>
          <p:cNvPr id="17" name="Picture 16">
            <a:extLst>
              <a:ext uri="{FF2B5EF4-FFF2-40B4-BE49-F238E27FC236}">
                <a16:creationId xmlns:a16="http://schemas.microsoft.com/office/drawing/2014/main" id="{314E3B64-ACCB-4613-BBE8-D10BEB81992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800425" y="599199"/>
            <a:ext cx="390090" cy="390090"/>
          </a:xfrm>
          <a:prstGeom prst="rect">
            <a:avLst/>
          </a:prstGeom>
        </p:spPr>
      </p:pic>
      <p:cxnSp>
        <p:nvCxnSpPr>
          <p:cNvPr id="18" name="Straight Arrow Connector 17">
            <a:extLst>
              <a:ext uri="{FF2B5EF4-FFF2-40B4-BE49-F238E27FC236}">
                <a16:creationId xmlns:a16="http://schemas.microsoft.com/office/drawing/2014/main" id="{AC6A0615-5C3F-4125-9217-D04547D28C3F}"/>
              </a:ext>
            </a:extLst>
          </p:cNvPr>
          <p:cNvCxnSpPr>
            <a:cxnSpLocks/>
            <a:endCxn id="17" idx="0"/>
          </p:cNvCxnSpPr>
          <p:nvPr/>
        </p:nvCxnSpPr>
        <p:spPr>
          <a:xfrm>
            <a:off x="9995470" y="313640"/>
            <a:ext cx="0" cy="28556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FE0AED4-23CE-404B-950A-988E098E4538}"/>
              </a:ext>
            </a:extLst>
          </p:cNvPr>
          <p:cNvCxnSpPr>
            <a:cxnSpLocks/>
            <a:stCxn id="17" idx="2"/>
            <a:endCxn id="4" idx="0"/>
          </p:cNvCxnSpPr>
          <p:nvPr/>
        </p:nvCxnSpPr>
        <p:spPr>
          <a:xfrm flipH="1">
            <a:off x="8850858" y="989291"/>
            <a:ext cx="1144613" cy="37269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E28912D-ADAA-43AA-A72A-EF2168F1D52D}"/>
              </a:ext>
            </a:extLst>
          </p:cNvPr>
          <p:cNvCxnSpPr>
            <a:cxnSpLocks/>
            <a:stCxn id="17" idx="2"/>
            <a:endCxn id="5" idx="0"/>
          </p:cNvCxnSpPr>
          <p:nvPr/>
        </p:nvCxnSpPr>
        <p:spPr>
          <a:xfrm>
            <a:off x="9995471" y="989291"/>
            <a:ext cx="1130436" cy="37269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AEE22E9-93E0-41AF-862F-61C86B3F53FA}"/>
              </a:ext>
            </a:extLst>
          </p:cNvPr>
          <p:cNvSpPr txBox="1"/>
          <p:nvPr/>
        </p:nvSpPr>
        <p:spPr>
          <a:xfrm>
            <a:off x="10235650" y="608846"/>
            <a:ext cx="1238814" cy="280678"/>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353535"/>
                </a:solidFill>
                <a:effectLst/>
                <a:uLnTx/>
                <a:uFillTx/>
                <a:latin typeface="Segoe UI Semilight"/>
                <a:ea typeface="+mn-ea"/>
                <a:cs typeface="+mn-cs"/>
              </a:rPr>
              <a:t>HANA IP</a:t>
            </a:r>
            <a:endParaRPr kumimoji="0" lang="en-US" sz="12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22" name="TextBox 21">
            <a:extLst>
              <a:ext uri="{FF2B5EF4-FFF2-40B4-BE49-F238E27FC236}">
                <a16:creationId xmlns:a16="http://schemas.microsoft.com/office/drawing/2014/main" id="{7C756D70-BAC9-44CF-9536-EF012BA5ABED}"/>
              </a:ext>
            </a:extLst>
          </p:cNvPr>
          <p:cNvSpPr txBox="1"/>
          <p:nvPr/>
        </p:nvSpPr>
        <p:spPr>
          <a:xfrm>
            <a:off x="8970082" y="604748"/>
            <a:ext cx="828667" cy="280678"/>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353535"/>
                </a:solidFill>
                <a:effectLst/>
                <a:uLnTx/>
                <a:uFillTx/>
                <a:latin typeface="Segoe UI Semilight"/>
                <a:ea typeface="+mn-ea"/>
                <a:cs typeface="+mn-cs"/>
              </a:rPr>
              <a:t>Azure ILB</a:t>
            </a:r>
            <a:endParaRPr kumimoji="0" lang="en-US" sz="1200" b="0" i="0" u="none" strike="noStrike" kern="1200" cap="none" spc="0" normalizeH="0" baseline="0" noProof="0" dirty="0">
              <a:ln>
                <a:noFill/>
              </a:ln>
              <a:solidFill>
                <a:srgbClr val="353535"/>
              </a:solidFill>
              <a:effectLst/>
              <a:uLnTx/>
              <a:uFillTx/>
              <a:latin typeface="Segoe UI Semilight"/>
              <a:ea typeface="+mn-ea"/>
              <a:cs typeface="+mn-cs"/>
            </a:endParaRPr>
          </a:p>
        </p:txBody>
      </p:sp>
      <p:pic>
        <p:nvPicPr>
          <p:cNvPr id="27" name="Picture 26">
            <a:extLst>
              <a:ext uri="{FF2B5EF4-FFF2-40B4-BE49-F238E27FC236}">
                <a16:creationId xmlns:a16="http://schemas.microsoft.com/office/drawing/2014/main" id="{23F9D4BE-09B5-40DC-AFFB-F6CABF950495}"/>
              </a:ext>
            </a:extLst>
          </p:cNvPr>
          <p:cNvPicPr>
            <a:picLocks noChangeAspect="1"/>
          </p:cNvPicPr>
          <p:nvPr/>
        </p:nvPicPr>
        <p:blipFill>
          <a:blip r:embed="rId4"/>
          <a:stretch>
            <a:fillRect/>
          </a:stretch>
        </p:blipFill>
        <p:spPr>
          <a:xfrm>
            <a:off x="8780146" y="3587568"/>
            <a:ext cx="314409" cy="558134"/>
          </a:xfrm>
          <a:prstGeom prst="rect">
            <a:avLst/>
          </a:prstGeom>
        </p:spPr>
      </p:pic>
      <p:cxnSp>
        <p:nvCxnSpPr>
          <p:cNvPr id="28" name="Straight Arrow Connector 27">
            <a:extLst>
              <a:ext uri="{FF2B5EF4-FFF2-40B4-BE49-F238E27FC236}">
                <a16:creationId xmlns:a16="http://schemas.microsoft.com/office/drawing/2014/main" id="{255BE6DD-5F23-47FC-AB9D-AA427323DA61}"/>
              </a:ext>
            </a:extLst>
          </p:cNvPr>
          <p:cNvCxnSpPr>
            <a:cxnSpLocks/>
          </p:cNvCxnSpPr>
          <p:nvPr/>
        </p:nvCxnSpPr>
        <p:spPr>
          <a:xfrm flipV="1">
            <a:off x="8937351" y="4112577"/>
            <a:ext cx="0" cy="266071"/>
          </a:xfrm>
          <a:prstGeom prst="straightConnector1">
            <a:avLst/>
          </a:prstGeom>
          <a:ln w="15875">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4DFCB91-91DB-4329-8E9D-079A77AEC78E}"/>
              </a:ext>
            </a:extLst>
          </p:cNvPr>
          <p:cNvCxnSpPr>
            <a:cxnSpLocks/>
          </p:cNvCxnSpPr>
          <p:nvPr/>
        </p:nvCxnSpPr>
        <p:spPr>
          <a:xfrm flipV="1">
            <a:off x="11020879" y="4079600"/>
            <a:ext cx="0" cy="299047"/>
          </a:xfrm>
          <a:prstGeom prst="straightConnector1">
            <a:avLst/>
          </a:prstGeom>
          <a:ln w="15875">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B385A44-8C10-488B-BE55-04310E1DDFA0}"/>
              </a:ext>
            </a:extLst>
          </p:cNvPr>
          <p:cNvSpPr txBox="1"/>
          <p:nvPr/>
        </p:nvSpPr>
        <p:spPr>
          <a:xfrm>
            <a:off x="8910772" y="4140168"/>
            <a:ext cx="2070276" cy="228998"/>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353535"/>
                </a:solidFill>
                <a:effectLst/>
                <a:uLnTx/>
                <a:uFillTx/>
                <a:latin typeface="Arial" panose="020B0604020202020204" pitchFamily="34" charset="0"/>
                <a:ea typeface="+mn-ea"/>
                <a:cs typeface="Arial" panose="020B0604020202020204" pitchFamily="34" charset="0"/>
              </a:rPr>
              <a:t>HANA System Replication</a:t>
            </a:r>
          </a:p>
        </p:txBody>
      </p:sp>
      <p:pic>
        <p:nvPicPr>
          <p:cNvPr id="31" name="Picture 30">
            <a:extLst>
              <a:ext uri="{FF2B5EF4-FFF2-40B4-BE49-F238E27FC236}">
                <a16:creationId xmlns:a16="http://schemas.microsoft.com/office/drawing/2014/main" id="{C36C373F-4C0B-4F92-9452-1CDF46E76CFB}"/>
              </a:ext>
            </a:extLst>
          </p:cNvPr>
          <p:cNvPicPr>
            <a:picLocks noChangeAspect="1"/>
          </p:cNvPicPr>
          <p:nvPr/>
        </p:nvPicPr>
        <p:blipFill>
          <a:blip r:embed="rId4"/>
          <a:stretch>
            <a:fillRect/>
          </a:stretch>
        </p:blipFill>
        <p:spPr>
          <a:xfrm>
            <a:off x="10850423" y="3575713"/>
            <a:ext cx="314409" cy="558134"/>
          </a:xfrm>
          <a:prstGeom prst="rect">
            <a:avLst/>
          </a:prstGeom>
        </p:spPr>
      </p:pic>
      <p:pic>
        <p:nvPicPr>
          <p:cNvPr id="32" name="Picture 31">
            <a:extLst>
              <a:ext uri="{FF2B5EF4-FFF2-40B4-BE49-F238E27FC236}">
                <a16:creationId xmlns:a16="http://schemas.microsoft.com/office/drawing/2014/main" id="{05B56555-001E-4609-9DDC-E568B3E1378D}"/>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220940" y="2790270"/>
            <a:ext cx="380940" cy="414503"/>
          </a:xfrm>
          <a:prstGeom prst="rect">
            <a:avLst/>
          </a:prstGeom>
        </p:spPr>
      </p:pic>
      <p:pic>
        <p:nvPicPr>
          <p:cNvPr id="33" name="Picture 32">
            <a:extLst>
              <a:ext uri="{FF2B5EF4-FFF2-40B4-BE49-F238E27FC236}">
                <a16:creationId xmlns:a16="http://schemas.microsoft.com/office/drawing/2014/main" id="{EEF598D0-7897-454A-83C2-0E48514DDBA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1300347" y="2790270"/>
            <a:ext cx="380940" cy="414503"/>
          </a:xfrm>
          <a:prstGeom prst="rect">
            <a:avLst/>
          </a:prstGeom>
        </p:spPr>
      </p:pic>
      <p:cxnSp>
        <p:nvCxnSpPr>
          <p:cNvPr id="34" name="Straight Connector 33">
            <a:extLst>
              <a:ext uri="{FF2B5EF4-FFF2-40B4-BE49-F238E27FC236}">
                <a16:creationId xmlns:a16="http://schemas.microsoft.com/office/drawing/2014/main" id="{833E582D-2643-4CA4-9615-85DC35A03C6C}"/>
              </a:ext>
            </a:extLst>
          </p:cNvPr>
          <p:cNvCxnSpPr>
            <a:cxnSpLocks/>
            <a:stCxn id="32" idx="2"/>
            <a:endCxn id="27" idx="0"/>
          </p:cNvCxnSpPr>
          <p:nvPr/>
        </p:nvCxnSpPr>
        <p:spPr>
          <a:xfrm>
            <a:off x="8411409" y="3204771"/>
            <a:ext cx="525942" cy="38279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1D7614-4695-4748-8CEA-EB48EDC66C5C}"/>
              </a:ext>
            </a:extLst>
          </p:cNvPr>
          <p:cNvCxnSpPr>
            <a:cxnSpLocks/>
            <a:stCxn id="33" idx="2"/>
            <a:endCxn id="31" idx="0"/>
          </p:cNvCxnSpPr>
          <p:nvPr/>
        </p:nvCxnSpPr>
        <p:spPr>
          <a:xfrm flipH="1">
            <a:off x="11007628" y="3204771"/>
            <a:ext cx="483188" cy="37094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7D4F926-6484-40F3-9EAD-04A038CB1FF1}"/>
              </a:ext>
            </a:extLst>
          </p:cNvPr>
          <p:cNvCxnSpPr>
            <a:cxnSpLocks/>
          </p:cNvCxnSpPr>
          <p:nvPr/>
        </p:nvCxnSpPr>
        <p:spPr>
          <a:xfrm>
            <a:off x="8960331" y="4378648"/>
            <a:ext cx="2070277" cy="0"/>
          </a:xfrm>
          <a:prstGeom prst="line">
            <a:avLst/>
          </a:prstGeom>
          <a:ln w="15875">
            <a:prstDash val="sysDash"/>
          </a:ln>
        </p:spPr>
        <p:style>
          <a:lnRef idx="1">
            <a:schemeClr val="accent1"/>
          </a:lnRef>
          <a:fillRef idx="0">
            <a:schemeClr val="accent1"/>
          </a:fillRef>
          <a:effectRef idx="0">
            <a:schemeClr val="accent1"/>
          </a:effectRef>
          <a:fontRef idx="minor">
            <a:schemeClr val="tx1"/>
          </a:fontRef>
        </p:style>
      </p:cxnSp>
      <p:sp>
        <p:nvSpPr>
          <p:cNvPr id="25" name="Rounded Rectangle 16">
            <a:extLst>
              <a:ext uri="{FF2B5EF4-FFF2-40B4-BE49-F238E27FC236}">
                <a16:creationId xmlns:a16="http://schemas.microsoft.com/office/drawing/2014/main" id="{067797F5-0BF3-4BA9-BB82-8E48ED644771}"/>
              </a:ext>
            </a:extLst>
          </p:cNvPr>
          <p:cNvSpPr/>
          <p:nvPr/>
        </p:nvSpPr>
        <p:spPr bwMode="auto">
          <a:xfrm>
            <a:off x="7997918" y="1100781"/>
            <a:ext cx="3924768" cy="2263324"/>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marL="0" marR="0" lvl="0" indent="0" algn="ctr" defTabSz="1067327" rtl="0" eaLnBrk="1" fontAlgn="auto" latinLnBrk="0" hangingPunct="1">
              <a:lnSpc>
                <a:spcPct val="100000"/>
              </a:lnSpc>
              <a:spcBef>
                <a:spcPts val="0"/>
              </a:spcBef>
              <a:spcAft>
                <a:spcPts val="0"/>
              </a:spcAft>
              <a:buClrTx/>
              <a:buSzTx/>
              <a:buFontTx/>
              <a:buNone/>
              <a:tabLst/>
              <a:defRPr/>
            </a:pPr>
            <a:endParaRPr kumimoji="0" lang="en-US" sz="2059"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26" name="TextBox 25">
            <a:extLst>
              <a:ext uri="{FF2B5EF4-FFF2-40B4-BE49-F238E27FC236}">
                <a16:creationId xmlns:a16="http://schemas.microsoft.com/office/drawing/2014/main" id="{916B3960-8007-4689-9AB4-3E14919735CA}"/>
              </a:ext>
            </a:extLst>
          </p:cNvPr>
          <p:cNvSpPr txBox="1"/>
          <p:nvPr/>
        </p:nvSpPr>
        <p:spPr>
          <a:xfrm>
            <a:off x="7742818" y="776384"/>
            <a:ext cx="943828" cy="430853"/>
          </a:xfrm>
          <a:prstGeom prst="rect">
            <a:avLst/>
          </a:prstGeom>
          <a:noFill/>
        </p:spPr>
        <p:txBody>
          <a:bodyPr wrap="none" lIns="179259" tIns="143407" rIns="179259" bIns="143407"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000" b="1" i="0" u="none" strike="noStrike" kern="1200" cap="none" spc="0" normalizeH="0" baseline="0" noProof="0" dirty="0">
                <a:ln>
                  <a:noFill/>
                </a:ln>
                <a:solidFill>
                  <a:srgbClr val="002050">
                    <a:lumMod val="75000"/>
                  </a:srgbClr>
                </a:solidFill>
                <a:effectLst/>
                <a:uLnTx/>
                <a:uFillTx/>
                <a:latin typeface="Arial" panose="020B0604020202020204" pitchFamily="34" charset="0"/>
                <a:ea typeface="+mn-ea"/>
                <a:cs typeface="Arial" panose="020B0604020202020204" pitchFamily="34" charset="0"/>
              </a:rPr>
              <a:t>Azure AS</a:t>
            </a:r>
          </a:p>
        </p:txBody>
      </p:sp>
      <p:sp>
        <p:nvSpPr>
          <p:cNvPr id="35" name="TextBox 34">
            <a:extLst>
              <a:ext uri="{FF2B5EF4-FFF2-40B4-BE49-F238E27FC236}">
                <a16:creationId xmlns:a16="http://schemas.microsoft.com/office/drawing/2014/main" id="{C5EBAFC9-93E7-4131-83E1-CE60A25620D1}"/>
              </a:ext>
            </a:extLst>
          </p:cNvPr>
          <p:cNvSpPr txBox="1"/>
          <p:nvPr/>
        </p:nvSpPr>
        <p:spPr>
          <a:xfrm>
            <a:off x="8411409" y="2275279"/>
            <a:ext cx="975884" cy="455663"/>
          </a:xfrm>
          <a:prstGeom prst="rect">
            <a:avLst/>
          </a:prstGeom>
          <a:noFill/>
        </p:spPr>
        <p:txBody>
          <a:bodyPr wrap="none" lIns="179259" tIns="143407" rIns="179259" bIns="143407"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5" b="1" i="0" u="none" strike="noStrike" kern="1200" cap="none" spc="0" normalizeH="0" baseline="0" noProof="0" dirty="0">
                <a:ln>
                  <a:noFill/>
                </a:ln>
                <a:solidFill>
                  <a:srgbClr val="002050">
                    <a:lumMod val="75000"/>
                  </a:srgbClr>
                </a:solidFill>
                <a:effectLst/>
                <a:uLnTx/>
                <a:uFillTx/>
                <a:latin typeface="Segoe UI Semilight"/>
                <a:ea typeface="+mn-ea"/>
                <a:cs typeface="+mn-cs"/>
              </a:rPr>
              <a:t>PRIMARY</a:t>
            </a:r>
          </a:p>
        </p:txBody>
      </p:sp>
      <p:sp>
        <p:nvSpPr>
          <p:cNvPr id="36" name="TextBox 35">
            <a:extLst>
              <a:ext uri="{FF2B5EF4-FFF2-40B4-BE49-F238E27FC236}">
                <a16:creationId xmlns:a16="http://schemas.microsoft.com/office/drawing/2014/main" id="{A5AD10F9-60C8-40DD-AF87-F6D6D097D8D4}"/>
              </a:ext>
            </a:extLst>
          </p:cNvPr>
          <p:cNvSpPr txBox="1"/>
          <p:nvPr/>
        </p:nvSpPr>
        <p:spPr>
          <a:xfrm>
            <a:off x="10581731" y="2250788"/>
            <a:ext cx="1217903" cy="455663"/>
          </a:xfrm>
          <a:prstGeom prst="rect">
            <a:avLst/>
          </a:prstGeom>
          <a:noFill/>
        </p:spPr>
        <p:txBody>
          <a:bodyPr wrap="none" lIns="179259" tIns="143407" rIns="179259" bIns="143407"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5" b="1" i="0" u="none" strike="noStrike" kern="1200" cap="none" spc="0" normalizeH="0" baseline="0" noProof="0" dirty="0">
                <a:ln>
                  <a:noFill/>
                </a:ln>
                <a:solidFill>
                  <a:srgbClr val="002050">
                    <a:lumMod val="75000"/>
                  </a:srgbClr>
                </a:solidFill>
                <a:effectLst/>
                <a:uLnTx/>
                <a:uFillTx/>
                <a:latin typeface="Segoe UI Semilight"/>
                <a:ea typeface="+mn-ea"/>
                <a:cs typeface="+mn-cs"/>
              </a:rPr>
              <a:t>SECONDARY</a:t>
            </a:r>
          </a:p>
        </p:txBody>
      </p:sp>
      <p:sp>
        <p:nvSpPr>
          <p:cNvPr id="41" name="Rounded Rectangle 12">
            <a:extLst>
              <a:ext uri="{FF2B5EF4-FFF2-40B4-BE49-F238E27FC236}">
                <a16:creationId xmlns:a16="http://schemas.microsoft.com/office/drawing/2014/main" id="{BE8FC102-0077-48FE-B9FE-E7265D4C9EAC}"/>
              </a:ext>
            </a:extLst>
          </p:cNvPr>
          <p:cNvSpPr/>
          <p:nvPr/>
        </p:nvSpPr>
        <p:spPr bwMode="auto">
          <a:xfrm>
            <a:off x="4140945" y="1345507"/>
            <a:ext cx="960301" cy="162653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marL="0" marR="0" lvl="0" indent="0" algn="ctr" defTabSz="1067327"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42" name="Rounded Rectangle 14">
            <a:extLst>
              <a:ext uri="{FF2B5EF4-FFF2-40B4-BE49-F238E27FC236}">
                <a16:creationId xmlns:a16="http://schemas.microsoft.com/office/drawing/2014/main" id="{2876338E-F3AF-4417-838A-8AB7134FA600}"/>
              </a:ext>
            </a:extLst>
          </p:cNvPr>
          <p:cNvSpPr/>
          <p:nvPr/>
        </p:nvSpPr>
        <p:spPr bwMode="auto">
          <a:xfrm>
            <a:off x="6339262" y="1372386"/>
            <a:ext cx="927309" cy="155520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marL="0" marR="0" lvl="0" indent="0" algn="ctr" defTabSz="1067327"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44" name="Rounded Rectangle 16">
            <a:extLst>
              <a:ext uri="{FF2B5EF4-FFF2-40B4-BE49-F238E27FC236}">
                <a16:creationId xmlns:a16="http://schemas.microsoft.com/office/drawing/2014/main" id="{1B29583B-33BA-489B-8D77-D1DF5BB27A9D}"/>
              </a:ext>
            </a:extLst>
          </p:cNvPr>
          <p:cNvSpPr/>
          <p:nvPr/>
        </p:nvSpPr>
        <p:spPr bwMode="auto">
          <a:xfrm>
            <a:off x="3946601" y="1236919"/>
            <a:ext cx="3437639" cy="20313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marL="0" marR="0" lvl="0" indent="0" algn="ctr" defTabSz="1067327"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45" name="Rectangle 44">
            <a:extLst>
              <a:ext uri="{FF2B5EF4-FFF2-40B4-BE49-F238E27FC236}">
                <a16:creationId xmlns:a16="http://schemas.microsoft.com/office/drawing/2014/main" id="{29724592-4CDE-404E-B494-8D310F092471}"/>
              </a:ext>
            </a:extLst>
          </p:cNvPr>
          <p:cNvSpPr>
            <a:spLocks noChangeArrowheads="1"/>
          </p:cNvSpPr>
          <p:nvPr/>
        </p:nvSpPr>
        <p:spPr bwMode="auto">
          <a:xfrm>
            <a:off x="4318849" y="1875681"/>
            <a:ext cx="2501282" cy="469773"/>
          </a:xfrm>
          <a:prstGeom prst="rect">
            <a:avLst/>
          </a:prstGeom>
          <a:noFill/>
          <a:ln w="41275">
            <a:solidFill>
              <a:srgbClr val="FFC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marL="0" marR="0" lvl="0" indent="0" algn="l" defTabSz="1067327"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a:ln>
                <a:noFill/>
              </a:ln>
              <a:solidFill>
                <a:srgbClr val="353535"/>
              </a:solidFill>
              <a:effectLst/>
              <a:uLnTx/>
              <a:uFillTx/>
              <a:latin typeface="Arial"/>
              <a:ea typeface="+mn-ea"/>
              <a:cs typeface="+mn-cs"/>
            </a:endParaRPr>
          </a:p>
        </p:txBody>
      </p:sp>
      <p:sp>
        <p:nvSpPr>
          <p:cNvPr id="46" name="Text Box 147">
            <a:extLst>
              <a:ext uri="{FF2B5EF4-FFF2-40B4-BE49-F238E27FC236}">
                <a16:creationId xmlns:a16="http://schemas.microsoft.com/office/drawing/2014/main" id="{8150E0EE-5A2C-453C-AC60-2A8732AEBCC3}"/>
              </a:ext>
            </a:extLst>
          </p:cNvPr>
          <p:cNvSpPr txBox="1">
            <a:spLocks noChangeArrowheads="1"/>
          </p:cNvSpPr>
          <p:nvPr/>
        </p:nvSpPr>
        <p:spPr bwMode="auto">
          <a:xfrm>
            <a:off x="5205488" y="1522897"/>
            <a:ext cx="1114619" cy="512684"/>
          </a:xfrm>
          <a:prstGeom prst="rect">
            <a:avLst/>
          </a:prstGeom>
          <a:solidFill>
            <a:srgbClr val="FFC000"/>
          </a:solidFill>
          <a:ln>
            <a:noFill/>
          </a:ln>
          <a:effectLst/>
          <a:extLst/>
        </p:spPr>
        <p:txBody>
          <a:bodyPr wrap="square">
            <a:spAutoFit/>
          </a:bodyPr>
          <a:lstStyle>
            <a:defPPr>
              <a:defRPr lang="en-US"/>
            </a:defPPr>
            <a:lvl1pPr defTabSz="1088776">
              <a:defRPr sz="1372" b="1">
                <a:solidFill>
                  <a:schemeClr val="bg1"/>
                </a:solidFill>
                <a:latin typeface="Arial"/>
              </a:defRPr>
            </a:lvl1pPr>
            <a:lvl2pPr marL="544388" defTabSz="1088776">
              <a:buClr>
                <a:srgbClr val="FDB913"/>
              </a:buClr>
              <a:buSzPct val="100000"/>
              <a:buFont typeface="wingdings"/>
              <a:buChar char=""/>
              <a:defRPr sz="2100">
                <a:latin typeface="Arial"/>
              </a:defRPr>
            </a:lvl2pPr>
            <a:lvl3pPr marL="1088776" defTabSz="1088776">
              <a:buClr>
                <a:srgbClr val="666666"/>
              </a:buClr>
              <a:buSzPct val="80000"/>
              <a:buFont typeface="Wingdings"/>
              <a:buChar char="n"/>
              <a:defRPr sz="1700">
                <a:latin typeface="Arial"/>
              </a:defRPr>
            </a:lvl3pPr>
            <a:lvl4pPr marL="1633164" defTabSz="1088776">
              <a:buClr>
                <a:srgbClr val="666666"/>
              </a:buClr>
              <a:buSzPct val="80000"/>
              <a:buFont typeface="Arial"/>
              <a:buChar char=""/>
              <a:defRPr sz="1400">
                <a:latin typeface="Arial"/>
              </a:defRPr>
            </a:lvl4pPr>
            <a:lvl5pPr marL="2177552" defTabSz="1088776">
              <a:buClr>
                <a:srgbClr val="666666"/>
              </a:buClr>
              <a:buSzPct val="80000"/>
              <a:buFont typeface="Arial"/>
              <a:buChar char=""/>
              <a:defRPr sz="1200">
                <a:latin typeface="Arial"/>
              </a:defRPr>
            </a:lvl5pPr>
            <a:lvl6pPr marL="2721940" defTabSz="1088776">
              <a:defRPr sz="2100"/>
            </a:lvl6pPr>
            <a:lvl7pPr marL="3266328" defTabSz="1088776">
              <a:defRPr sz="2100"/>
            </a:lvl7pPr>
            <a:lvl8pPr marL="3810716" defTabSz="1088776">
              <a:defRPr sz="2100"/>
            </a:lvl8pPr>
            <a:lvl9pPr marL="4355104" defTabSz="1088776">
              <a:defRPr sz="2100"/>
            </a:lvl9pPr>
          </a:lstStyle>
          <a:p>
            <a:pPr marL="0" marR="0" lvl="0" indent="0" algn="l" defTabSz="1067327" rtl="0" eaLnBrk="1" fontAlgn="auto" latinLnBrk="0" hangingPunct="1">
              <a:lnSpc>
                <a:spcPct val="100000"/>
              </a:lnSpc>
              <a:spcBef>
                <a:spcPts val="0"/>
              </a:spcBef>
              <a:spcAft>
                <a:spcPts val="0"/>
              </a:spcAft>
              <a:buClrTx/>
              <a:buSzTx/>
              <a:buFontTx/>
              <a:buNone/>
              <a:tabLst/>
              <a:defRPr/>
            </a:pPr>
            <a:r>
              <a:rPr kumimoji="0" lang="en-US" sz="1371" b="1" i="0" u="none" strike="noStrike" kern="1200" cap="none" spc="0" normalizeH="0" baseline="0" noProof="0" dirty="0">
                <a:ln>
                  <a:noFill/>
                </a:ln>
                <a:solidFill>
                  <a:srgbClr val="FFFFFF"/>
                </a:solidFill>
                <a:effectLst/>
                <a:uLnTx/>
                <a:uFillTx/>
                <a:latin typeface="Arial"/>
                <a:ea typeface="+mn-ea"/>
                <a:cs typeface="+mn-cs"/>
              </a:rPr>
              <a:t>SAP ASCS</a:t>
            </a:r>
          </a:p>
          <a:p>
            <a:pPr marL="0" marR="0" lvl="0" indent="0" algn="l" defTabSz="1067327" rtl="0" eaLnBrk="1" fontAlgn="auto" latinLnBrk="0" hangingPunct="1">
              <a:lnSpc>
                <a:spcPct val="100000"/>
              </a:lnSpc>
              <a:spcBef>
                <a:spcPts val="0"/>
              </a:spcBef>
              <a:spcAft>
                <a:spcPts val="0"/>
              </a:spcAft>
              <a:buClrTx/>
              <a:buSzTx/>
              <a:buFontTx/>
              <a:buNone/>
              <a:tabLst/>
              <a:defRPr/>
            </a:pPr>
            <a:r>
              <a:rPr kumimoji="0" lang="en-US" sz="1371" b="1" i="0" u="none" strike="noStrike" kern="1200" cap="none" spc="0" normalizeH="0" baseline="0" noProof="0" dirty="0">
                <a:ln>
                  <a:noFill/>
                </a:ln>
                <a:solidFill>
                  <a:srgbClr val="FFFFFF"/>
                </a:solidFill>
                <a:effectLst/>
                <a:uLnTx/>
                <a:uFillTx/>
                <a:latin typeface="Arial"/>
                <a:ea typeface="+mn-ea"/>
                <a:cs typeface="+mn-cs"/>
              </a:rPr>
              <a:t>SAP &lt;SID&gt;</a:t>
            </a:r>
          </a:p>
        </p:txBody>
      </p:sp>
      <p:sp>
        <p:nvSpPr>
          <p:cNvPr id="47" name="Rounded Rectangle 12">
            <a:extLst>
              <a:ext uri="{FF2B5EF4-FFF2-40B4-BE49-F238E27FC236}">
                <a16:creationId xmlns:a16="http://schemas.microsoft.com/office/drawing/2014/main" id="{CE49C9B6-58EA-4090-8629-9EA2894036FA}"/>
              </a:ext>
            </a:extLst>
          </p:cNvPr>
          <p:cNvSpPr/>
          <p:nvPr/>
        </p:nvSpPr>
        <p:spPr bwMode="auto">
          <a:xfrm>
            <a:off x="4102376" y="4013377"/>
            <a:ext cx="960302" cy="157678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marL="0" marR="0" lvl="0" indent="0" algn="ctr" defTabSz="1067327"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48" name="Rounded Rectangle 14">
            <a:extLst>
              <a:ext uri="{FF2B5EF4-FFF2-40B4-BE49-F238E27FC236}">
                <a16:creationId xmlns:a16="http://schemas.microsoft.com/office/drawing/2014/main" id="{D9B16AEA-63B7-40F0-B375-FAF17038C0D9}"/>
              </a:ext>
            </a:extLst>
          </p:cNvPr>
          <p:cNvSpPr/>
          <p:nvPr/>
        </p:nvSpPr>
        <p:spPr bwMode="auto">
          <a:xfrm>
            <a:off x="6325573" y="4008801"/>
            <a:ext cx="927310" cy="157678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marL="0" marR="0" lvl="0" indent="0" algn="ctr" defTabSz="1067327"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49" name="Rounded Rectangle 16">
            <a:extLst>
              <a:ext uri="{FF2B5EF4-FFF2-40B4-BE49-F238E27FC236}">
                <a16:creationId xmlns:a16="http://schemas.microsoft.com/office/drawing/2014/main" id="{BE0140C1-B2E6-438C-ADD5-1251126BC4FA}"/>
              </a:ext>
            </a:extLst>
          </p:cNvPr>
          <p:cNvSpPr/>
          <p:nvPr/>
        </p:nvSpPr>
        <p:spPr bwMode="auto">
          <a:xfrm>
            <a:off x="3943009" y="3740412"/>
            <a:ext cx="3441232" cy="19957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marL="0" marR="0" lvl="0" indent="0" algn="ctr" defTabSz="1067327"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50" name="Rectangle 49">
            <a:extLst>
              <a:ext uri="{FF2B5EF4-FFF2-40B4-BE49-F238E27FC236}">
                <a16:creationId xmlns:a16="http://schemas.microsoft.com/office/drawing/2014/main" id="{CCF92596-41F0-4B43-8783-59229461C258}"/>
              </a:ext>
            </a:extLst>
          </p:cNvPr>
          <p:cNvSpPr>
            <a:spLocks noChangeArrowheads="1"/>
          </p:cNvSpPr>
          <p:nvPr/>
        </p:nvSpPr>
        <p:spPr bwMode="auto">
          <a:xfrm>
            <a:off x="4318849" y="4784671"/>
            <a:ext cx="2484068" cy="469773"/>
          </a:xfrm>
          <a:prstGeom prst="rect">
            <a:avLst/>
          </a:prstGeom>
          <a:noFill/>
          <a:ln w="41275">
            <a:solidFill>
              <a:srgbClr val="FFFF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marL="0" marR="0" lvl="0" indent="0" algn="l" defTabSz="1067327"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a:ln>
                <a:noFill/>
              </a:ln>
              <a:solidFill>
                <a:srgbClr val="353535"/>
              </a:solidFill>
              <a:effectLst/>
              <a:uLnTx/>
              <a:uFillTx/>
              <a:latin typeface="Arial"/>
              <a:ea typeface="+mn-ea"/>
              <a:cs typeface="+mn-cs"/>
            </a:endParaRPr>
          </a:p>
        </p:txBody>
      </p:sp>
      <p:sp>
        <p:nvSpPr>
          <p:cNvPr id="51" name="Text Box 147">
            <a:extLst>
              <a:ext uri="{FF2B5EF4-FFF2-40B4-BE49-F238E27FC236}">
                <a16:creationId xmlns:a16="http://schemas.microsoft.com/office/drawing/2014/main" id="{B7B2CC4F-4212-4202-AC5F-5A0FDA769578}"/>
              </a:ext>
            </a:extLst>
          </p:cNvPr>
          <p:cNvSpPr txBox="1">
            <a:spLocks noChangeArrowheads="1"/>
          </p:cNvSpPr>
          <p:nvPr/>
        </p:nvSpPr>
        <p:spPr bwMode="auto">
          <a:xfrm>
            <a:off x="4981921" y="4618671"/>
            <a:ext cx="1114619" cy="312029"/>
          </a:xfrm>
          <a:prstGeom prst="rect">
            <a:avLst/>
          </a:prstGeom>
          <a:solidFill>
            <a:srgbClr val="FFFF00"/>
          </a:solidFill>
          <a:ln>
            <a:noFill/>
          </a:ln>
          <a:effectLst/>
          <a:extLst/>
        </p:spPr>
        <p:txBody>
          <a:bodyPr wrap="square">
            <a:sp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marL="0" marR="0" lvl="0" indent="0" algn="ctr" defTabSz="1067327"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effectLst/>
                <a:uLnTx/>
                <a:uFillTx/>
                <a:latin typeface="Arial"/>
                <a:ea typeface="+mn-ea"/>
                <a:cs typeface="+mn-cs"/>
              </a:rPr>
              <a:t>DRBD</a:t>
            </a:r>
            <a:endParaRPr kumimoji="0" lang="en-US" sz="1400" b="1" i="0" u="none" strike="noStrike" kern="1200" cap="none" spc="0" normalizeH="0" baseline="0" noProof="0" dirty="0">
              <a:ln>
                <a:noFill/>
              </a:ln>
              <a:effectLst/>
              <a:uLnTx/>
              <a:uFillTx/>
              <a:latin typeface="Arial"/>
              <a:ea typeface="+mn-ea"/>
              <a:cs typeface="+mn-cs"/>
            </a:endParaRPr>
          </a:p>
        </p:txBody>
      </p:sp>
      <p:sp>
        <p:nvSpPr>
          <p:cNvPr id="52" name="TextBox 51">
            <a:extLst>
              <a:ext uri="{FF2B5EF4-FFF2-40B4-BE49-F238E27FC236}">
                <a16:creationId xmlns:a16="http://schemas.microsoft.com/office/drawing/2014/main" id="{8C94287F-DEAF-4CE6-8D7C-1782BBA221CA}"/>
              </a:ext>
            </a:extLst>
          </p:cNvPr>
          <p:cNvSpPr txBox="1"/>
          <p:nvPr/>
        </p:nvSpPr>
        <p:spPr>
          <a:xfrm>
            <a:off x="4268993" y="3739638"/>
            <a:ext cx="3311131" cy="249264"/>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353535"/>
                </a:solidFill>
                <a:effectLst/>
                <a:uLnTx/>
                <a:uFillTx/>
                <a:latin typeface="Segoe UI Semilight"/>
                <a:ea typeface="+mn-ea"/>
                <a:cs typeface="+mn-cs"/>
              </a:rPr>
              <a:t>\\</a:t>
            </a:r>
            <a:r>
              <a:rPr kumimoji="0" lang="de-DE" sz="1000" b="1" i="0" u="none" strike="noStrike" kern="1200" cap="none" spc="0" normalizeH="0" baseline="0" noProof="0" dirty="0">
                <a:ln>
                  <a:noFill/>
                </a:ln>
                <a:solidFill>
                  <a:srgbClr val="0070C0"/>
                </a:solidFill>
                <a:effectLst/>
                <a:uLnTx/>
                <a:uFillTx/>
                <a:latin typeface="Segoe UI Semilight"/>
                <a:ea typeface="+mn-ea"/>
                <a:cs typeface="+mn-cs"/>
              </a:rPr>
              <a:t>&lt;SAPGLOBALHost&gt;\sapmnt</a:t>
            </a:r>
            <a:r>
              <a:rPr kumimoji="0" lang="de-DE" sz="1000" b="0" i="0" u="none" strike="noStrike" kern="1200" cap="none" spc="0" normalizeH="0" baseline="0" noProof="0" dirty="0">
                <a:ln>
                  <a:noFill/>
                </a:ln>
                <a:solidFill>
                  <a:srgbClr val="353535"/>
                </a:solidFill>
                <a:effectLst/>
                <a:uLnTx/>
                <a:uFillTx/>
                <a:latin typeface="Segoe UI Semilight"/>
                <a:ea typeface="+mn-ea"/>
                <a:cs typeface="+mn-cs"/>
              </a:rPr>
              <a:t>\&lt;</a:t>
            </a:r>
            <a:r>
              <a:rPr kumimoji="0" lang="de-DE" sz="1000" b="1" i="0" u="none" strike="noStrike" kern="1200" cap="none" spc="0" normalizeH="0" baseline="0" noProof="0" dirty="0">
                <a:ln>
                  <a:noFill/>
                </a:ln>
                <a:solidFill>
                  <a:srgbClr val="0070C0"/>
                </a:solidFill>
                <a:effectLst/>
                <a:uLnTx/>
                <a:uFillTx/>
                <a:latin typeface="Segoe UI Semilight"/>
                <a:ea typeface="+mn-ea"/>
                <a:cs typeface="+mn-cs"/>
              </a:rPr>
              <a:t>SID&gt;\SYS</a:t>
            </a:r>
            <a:r>
              <a:rPr kumimoji="0" lang="de-DE" sz="1000" b="0" i="0" u="none" strike="noStrike" kern="1200" cap="none" spc="0" normalizeH="0" baseline="0" noProof="0" dirty="0">
                <a:ln>
                  <a:noFill/>
                </a:ln>
                <a:solidFill>
                  <a:srgbClr val="353535"/>
                </a:solidFill>
                <a:effectLst/>
                <a:uLnTx/>
                <a:uFillTx/>
                <a:latin typeface="Segoe UI Semilight"/>
                <a:ea typeface="+mn-ea"/>
                <a:cs typeface="+mn-cs"/>
              </a:rPr>
              <a:t>\...</a:t>
            </a:r>
            <a:endParaRPr kumimoji="0" lang="en-US" sz="1000" b="0" i="0" u="none" strike="noStrike" kern="1200" cap="none" spc="0" normalizeH="0" baseline="0" noProof="0" dirty="0">
              <a:ln>
                <a:noFill/>
              </a:ln>
              <a:solidFill>
                <a:srgbClr val="353535"/>
              </a:solidFill>
              <a:effectLst/>
              <a:uLnTx/>
              <a:uFillTx/>
              <a:latin typeface="Segoe UI Semilight"/>
              <a:ea typeface="+mn-ea"/>
              <a:cs typeface="+mn-cs"/>
            </a:endParaRPr>
          </a:p>
        </p:txBody>
      </p:sp>
      <p:pic>
        <p:nvPicPr>
          <p:cNvPr id="54" name="Picture 53">
            <a:extLst>
              <a:ext uri="{FF2B5EF4-FFF2-40B4-BE49-F238E27FC236}">
                <a16:creationId xmlns:a16="http://schemas.microsoft.com/office/drawing/2014/main" id="{F26E7A59-11C7-44F7-B6DB-E9FE61AACD1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438172" y="604007"/>
            <a:ext cx="390090" cy="390090"/>
          </a:xfrm>
          <a:prstGeom prst="rect">
            <a:avLst/>
          </a:prstGeom>
        </p:spPr>
      </p:pic>
      <p:cxnSp>
        <p:nvCxnSpPr>
          <p:cNvPr id="55" name="Straight Arrow Connector 54">
            <a:extLst>
              <a:ext uri="{FF2B5EF4-FFF2-40B4-BE49-F238E27FC236}">
                <a16:creationId xmlns:a16="http://schemas.microsoft.com/office/drawing/2014/main" id="{F19DC7B2-3B59-4A91-A068-C25D13F039F7}"/>
              </a:ext>
            </a:extLst>
          </p:cNvPr>
          <p:cNvCxnSpPr>
            <a:cxnSpLocks/>
            <a:endCxn id="54" idx="0"/>
          </p:cNvCxnSpPr>
          <p:nvPr/>
        </p:nvCxnSpPr>
        <p:spPr>
          <a:xfrm>
            <a:off x="5633217" y="318447"/>
            <a:ext cx="0" cy="28556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C8AAF12-9CA8-434D-9168-B6A44EF0D270}"/>
              </a:ext>
            </a:extLst>
          </p:cNvPr>
          <p:cNvCxnSpPr>
            <a:cxnSpLocks/>
            <a:stCxn id="54" idx="2"/>
            <a:endCxn id="41" idx="0"/>
          </p:cNvCxnSpPr>
          <p:nvPr/>
        </p:nvCxnSpPr>
        <p:spPr>
          <a:xfrm flipH="1">
            <a:off x="4621096" y="994097"/>
            <a:ext cx="1012122" cy="35141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E373A51-4F6B-421D-85DF-7C7F9E9EA78B}"/>
              </a:ext>
            </a:extLst>
          </p:cNvPr>
          <p:cNvCxnSpPr>
            <a:cxnSpLocks/>
            <a:stCxn id="54" idx="2"/>
            <a:endCxn id="42" idx="0"/>
          </p:cNvCxnSpPr>
          <p:nvPr/>
        </p:nvCxnSpPr>
        <p:spPr>
          <a:xfrm>
            <a:off x="5633217" y="994097"/>
            <a:ext cx="1169700" cy="37829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5C355EBC-6496-4E13-8C84-9848D5C424BA}"/>
              </a:ext>
            </a:extLst>
          </p:cNvPr>
          <p:cNvSpPr txBox="1"/>
          <p:nvPr/>
        </p:nvSpPr>
        <p:spPr>
          <a:xfrm>
            <a:off x="5857761" y="638787"/>
            <a:ext cx="1238814" cy="280678"/>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353535"/>
                </a:solidFill>
                <a:effectLst/>
                <a:uLnTx/>
                <a:uFillTx/>
                <a:latin typeface="Segoe UI Semilight"/>
                <a:ea typeface="+mn-ea"/>
                <a:cs typeface="+mn-cs"/>
              </a:rPr>
              <a:t>(A)SCS IP</a:t>
            </a:r>
            <a:endParaRPr kumimoji="0" lang="en-US" sz="12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59" name="TextBox 58">
            <a:extLst>
              <a:ext uri="{FF2B5EF4-FFF2-40B4-BE49-F238E27FC236}">
                <a16:creationId xmlns:a16="http://schemas.microsoft.com/office/drawing/2014/main" id="{5783345B-D6BC-4C4D-B4DB-076F02E3BB73}"/>
              </a:ext>
            </a:extLst>
          </p:cNvPr>
          <p:cNvSpPr txBox="1"/>
          <p:nvPr/>
        </p:nvSpPr>
        <p:spPr>
          <a:xfrm>
            <a:off x="4698934" y="643522"/>
            <a:ext cx="828667" cy="280678"/>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353535"/>
                </a:solidFill>
                <a:effectLst/>
                <a:uLnTx/>
                <a:uFillTx/>
                <a:latin typeface="Segoe UI Semilight"/>
                <a:ea typeface="+mn-ea"/>
                <a:cs typeface="+mn-cs"/>
              </a:rPr>
              <a:t>Azure ILB</a:t>
            </a:r>
            <a:endParaRPr kumimoji="0" lang="en-US" sz="12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60" name="Rectangle 28">
            <a:extLst>
              <a:ext uri="{FF2B5EF4-FFF2-40B4-BE49-F238E27FC236}">
                <a16:creationId xmlns:a16="http://schemas.microsoft.com/office/drawing/2014/main" id="{87E0A744-BBA6-40E9-BEE6-114A474B6BC7}"/>
              </a:ext>
            </a:extLst>
          </p:cNvPr>
          <p:cNvSpPr>
            <a:spLocks noChangeArrowheads="1"/>
          </p:cNvSpPr>
          <p:nvPr/>
        </p:nvSpPr>
        <p:spPr bwMode="auto">
          <a:xfrm>
            <a:off x="4413323" y="1959819"/>
            <a:ext cx="572684" cy="310071"/>
          </a:xfrm>
          <a:prstGeom prst="rect">
            <a:avLst/>
          </a:prstGeom>
          <a:solidFill>
            <a:srgbClr val="FFC000"/>
          </a:solidFill>
          <a:ln w="12700" algn="ctr">
            <a:solidFill>
              <a:srgbClr val="FFC000"/>
            </a:solidFill>
            <a:miter lim="800000"/>
            <a:headEnd/>
            <a:tailEnd/>
          </a:ln>
          <a:effectLst>
            <a:outerShdw blurRad="50800" dist="38100" algn="l" rotWithShape="0">
              <a:prstClr val="black">
                <a:alpha val="40000"/>
              </a:prstClr>
            </a:outerShdw>
          </a:effectLst>
        </p:spPr>
        <p:txBody>
          <a:bodyPr lIns="0" tIns="0" rIns="0" bIns="0" anchor="ctr"/>
          <a:lstStyle/>
          <a:p>
            <a:pPr marL="0" marR="0" lvl="0" indent="0" algn="ctr" defTabSz="1088567"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srgbClr val="FFFFFF"/>
                </a:solidFill>
                <a:effectLst/>
                <a:uLnTx/>
                <a:uFillTx/>
                <a:latin typeface="Arial"/>
                <a:ea typeface="+mn-ea"/>
                <a:cs typeface="+mn-cs"/>
              </a:rPr>
              <a:t>(A)SCS</a:t>
            </a:r>
            <a:endParaRPr kumimoji="0" lang="en-US" sz="1200" b="1" i="0" u="none" strike="noStrike" kern="1200" cap="none" spc="0" normalizeH="0" baseline="0" noProof="0" dirty="0">
              <a:ln>
                <a:noFill/>
              </a:ln>
              <a:solidFill>
                <a:srgbClr val="FFFFFF"/>
              </a:solidFill>
              <a:effectLst/>
              <a:uLnTx/>
              <a:uFillTx/>
              <a:latin typeface="Arial"/>
              <a:ea typeface="+mn-ea"/>
              <a:cs typeface="+mn-cs"/>
            </a:endParaRPr>
          </a:p>
        </p:txBody>
      </p:sp>
      <p:sp>
        <p:nvSpPr>
          <p:cNvPr id="61" name="Rectangle 60">
            <a:extLst>
              <a:ext uri="{FF2B5EF4-FFF2-40B4-BE49-F238E27FC236}">
                <a16:creationId xmlns:a16="http://schemas.microsoft.com/office/drawing/2014/main" id="{35603051-66B8-453A-89BE-2FA73A21AF39}"/>
              </a:ext>
            </a:extLst>
          </p:cNvPr>
          <p:cNvSpPr>
            <a:spLocks noChangeArrowheads="1"/>
          </p:cNvSpPr>
          <p:nvPr/>
        </p:nvSpPr>
        <p:spPr bwMode="auto">
          <a:xfrm>
            <a:off x="6518683" y="2593888"/>
            <a:ext cx="572684" cy="310071"/>
          </a:xfrm>
          <a:prstGeom prst="rect">
            <a:avLst/>
          </a:prstGeom>
          <a:solidFill>
            <a:srgbClr val="04357B"/>
          </a:solidFill>
          <a:ln w="12700" algn="ctr">
            <a:solidFill>
              <a:srgbClr val="04357B"/>
            </a:solidFill>
            <a:miter lim="800000"/>
            <a:headEnd/>
            <a:tailEnd/>
          </a:ln>
          <a:effectLst>
            <a:outerShdw blurRad="50800" dist="38100" algn="l" rotWithShape="0">
              <a:prstClr val="black">
                <a:alpha val="40000"/>
              </a:prstClr>
            </a:outerShdw>
          </a:effectLst>
        </p:spPr>
        <p:txBody>
          <a:bodyPr lIns="0" tIns="0" rIns="0" bIns="0" anchor="ctr"/>
          <a:lstStyle/>
          <a:p>
            <a:pPr marL="0" marR="0" lvl="0" indent="0" algn="ctr" defTabSz="1088567"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srgbClr val="FFFFFF"/>
                </a:solidFill>
                <a:effectLst/>
                <a:uLnTx/>
                <a:uFillTx/>
                <a:latin typeface="Arial"/>
                <a:ea typeface="+mn-ea"/>
                <a:cs typeface="+mn-cs"/>
              </a:rPr>
              <a:t>ERS</a:t>
            </a:r>
            <a:endParaRPr kumimoji="0" lang="en-US" sz="1200" b="1" i="0" u="none" strike="noStrike" kern="1200" cap="none" spc="0" normalizeH="0" baseline="0" noProof="0" dirty="0">
              <a:ln>
                <a:noFill/>
              </a:ln>
              <a:solidFill>
                <a:srgbClr val="FFFFFF"/>
              </a:solidFill>
              <a:effectLst/>
              <a:uLnTx/>
              <a:uFillTx/>
              <a:latin typeface="Arial"/>
              <a:ea typeface="+mn-ea"/>
              <a:cs typeface="+mn-cs"/>
            </a:endParaRPr>
          </a:p>
        </p:txBody>
      </p:sp>
      <p:sp>
        <p:nvSpPr>
          <p:cNvPr id="62" name="Rectangle 61">
            <a:extLst>
              <a:ext uri="{FF2B5EF4-FFF2-40B4-BE49-F238E27FC236}">
                <a16:creationId xmlns:a16="http://schemas.microsoft.com/office/drawing/2014/main" id="{16955568-07E1-444F-A437-7D9EEF996DD6}"/>
              </a:ext>
            </a:extLst>
          </p:cNvPr>
          <p:cNvSpPr>
            <a:spLocks noChangeArrowheads="1"/>
          </p:cNvSpPr>
          <p:nvPr/>
        </p:nvSpPr>
        <p:spPr bwMode="auto">
          <a:xfrm>
            <a:off x="4420934" y="2578401"/>
            <a:ext cx="572684" cy="310071"/>
          </a:xfrm>
          <a:prstGeom prst="rect">
            <a:avLst/>
          </a:prstGeom>
          <a:solidFill>
            <a:srgbClr val="04357B"/>
          </a:solidFill>
          <a:ln w="12700" algn="ctr">
            <a:solidFill>
              <a:srgbClr val="04357B"/>
            </a:solidFill>
            <a:miter lim="800000"/>
            <a:headEnd/>
            <a:tailEnd/>
          </a:ln>
          <a:effectLst>
            <a:outerShdw blurRad="50800" dist="38100" algn="l" rotWithShape="0">
              <a:prstClr val="black">
                <a:alpha val="40000"/>
              </a:prstClr>
            </a:outerShdw>
          </a:effectLst>
        </p:spPr>
        <p:txBody>
          <a:bodyPr lIns="0" tIns="0" rIns="0" bIns="0" anchor="ctr"/>
          <a:lstStyle/>
          <a:p>
            <a:pPr marL="0" marR="0" lvl="0" indent="0" algn="ctr" defTabSz="1088567"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srgbClr val="FFFFFF"/>
                </a:solidFill>
                <a:effectLst/>
                <a:uLnTx/>
                <a:uFillTx/>
                <a:latin typeface="Arial"/>
                <a:ea typeface="+mn-ea"/>
                <a:cs typeface="+mn-cs"/>
              </a:rPr>
              <a:t>ERS</a:t>
            </a:r>
            <a:endParaRPr kumimoji="0" lang="en-US" sz="1200" b="1" i="0" u="none" strike="noStrike" kern="1200" cap="none" spc="0" normalizeH="0" baseline="0" noProof="0" dirty="0">
              <a:ln>
                <a:noFill/>
              </a:ln>
              <a:solidFill>
                <a:srgbClr val="FFFFFF"/>
              </a:solidFill>
              <a:effectLst/>
              <a:uLnTx/>
              <a:uFillTx/>
              <a:latin typeface="Arial"/>
              <a:ea typeface="+mn-ea"/>
              <a:cs typeface="+mn-cs"/>
            </a:endParaRPr>
          </a:p>
        </p:txBody>
      </p:sp>
      <p:cxnSp>
        <p:nvCxnSpPr>
          <p:cNvPr id="63" name="Connector: Elbow 62">
            <a:extLst>
              <a:ext uri="{FF2B5EF4-FFF2-40B4-BE49-F238E27FC236}">
                <a16:creationId xmlns:a16="http://schemas.microsoft.com/office/drawing/2014/main" id="{7744D85F-228F-4A01-AE59-756D946BEEFF}"/>
              </a:ext>
            </a:extLst>
          </p:cNvPr>
          <p:cNvCxnSpPr>
            <a:cxnSpLocks/>
            <a:stCxn id="60" idx="3"/>
            <a:endCxn id="61" idx="1"/>
          </p:cNvCxnSpPr>
          <p:nvPr/>
        </p:nvCxnSpPr>
        <p:spPr>
          <a:xfrm>
            <a:off x="4986007" y="2114853"/>
            <a:ext cx="1532675" cy="634070"/>
          </a:xfrm>
          <a:prstGeom prst="bentConnector3">
            <a:avLst/>
          </a:prstGeom>
          <a:ln w="22225">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4" name="Picture 63">
            <a:extLst>
              <a:ext uri="{FF2B5EF4-FFF2-40B4-BE49-F238E27FC236}">
                <a16:creationId xmlns:a16="http://schemas.microsoft.com/office/drawing/2014/main" id="{C14AA1D8-ACC8-4343-9670-145A7C1D8886}"/>
              </a:ext>
            </a:extLst>
          </p:cNvPr>
          <p:cNvPicPr>
            <a:picLocks noChangeAspect="1"/>
          </p:cNvPicPr>
          <p:nvPr/>
        </p:nvPicPr>
        <p:blipFill>
          <a:blip r:embed="rId4"/>
          <a:stretch>
            <a:fillRect/>
          </a:stretch>
        </p:blipFill>
        <p:spPr>
          <a:xfrm>
            <a:off x="4648058" y="5831321"/>
            <a:ext cx="314409" cy="558134"/>
          </a:xfrm>
          <a:prstGeom prst="rect">
            <a:avLst/>
          </a:prstGeom>
        </p:spPr>
      </p:pic>
      <p:cxnSp>
        <p:nvCxnSpPr>
          <p:cNvPr id="65" name="Straight Arrow Connector 64">
            <a:extLst>
              <a:ext uri="{FF2B5EF4-FFF2-40B4-BE49-F238E27FC236}">
                <a16:creationId xmlns:a16="http://schemas.microsoft.com/office/drawing/2014/main" id="{C9B18629-613A-4ABC-ACF1-4C356D0555B0}"/>
              </a:ext>
            </a:extLst>
          </p:cNvPr>
          <p:cNvCxnSpPr>
            <a:cxnSpLocks/>
          </p:cNvCxnSpPr>
          <p:nvPr/>
        </p:nvCxnSpPr>
        <p:spPr>
          <a:xfrm flipV="1">
            <a:off x="4831767" y="6406948"/>
            <a:ext cx="0" cy="266071"/>
          </a:xfrm>
          <a:prstGeom prst="straightConnector1">
            <a:avLst/>
          </a:prstGeom>
          <a:ln w="15875">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EEB648A-E38C-4748-A586-F81DB906CAA9}"/>
              </a:ext>
            </a:extLst>
          </p:cNvPr>
          <p:cNvCxnSpPr>
            <a:cxnSpLocks/>
          </p:cNvCxnSpPr>
          <p:nvPr/>
        </p:nvCxnSpPr>
        <p:spPr>
          <a:xfrm flipV="1">
            <a:off x="6511163" y="6373971"/>
            <a:ext cx="0" cy="299047"/>
          </a:xfrm>
          <a:prstGeom prst="straightConnector1">
            <a:avLst/>
          </a:prstGeom>
          <a:ln w="15875">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93C89073-EE33-482E-87DD-328B1E0F999D}"/>
              </a:ext>
            </a:extLst>
          </p:cNvPr>
          <p:cNvSpPr txBox="1"/>
          <p:nvPr/>
        </p:nvSpPr>
        <p:spPr>
          <a:xfrm>
            <a:off x="5019400" y="6188491"/>
            <a:ext cx="1402948" cy="507831"/>
          </a:xfrm>
          <a:prstGeom prst="rect">
            <a:avLst/>
          </a:prstGeom>
          <a:noFill/>
        </p:spPr>
        <p:txBody>
          <a:bodyPr wrap="non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900" b="1" dirty="0">
                <a:solidFill>
                  <a:srgbClr val="353535"/>
                </a:solidFill>
                <a:latin typeface="Arial" panose="020B0604020202020204" pitchFamily="34" charset="0"/>
                <a:cs typeface="Arial" panose="020B0604020202020204" pitchFamily="34" charset="0"/>
              </a:rPr>
              <a:t>Highly Available</a:t>
            </a:r>
            <a:br>
              <a:rPr lang="en-US" sz="900" b="1" dirty="0">
                <a:solidFill>
                  <a:srgbClr val="353535"/>
                </a:solidFill>
                <a:latin typeface="Arial" panose="020B0604020202020204" pitchFamily="34" charset="0"/>
                <a:cs typeface="Arial" panose="020B0604020202020204" pitchFamily="34" charset="0"/>
              </a:rPr>
            </a:br>
            <a:r>
              <a:rPr lang="en-US" sz="900" b="1" dirty="0">
                <a:solidFill>
                  <a:srgbClr val="353535"/>
                </a:solidFill>
                <a:latin typeface="Arial" panose="020B0604020202020204" pitchFamily="34" charset="0"/>
                <a:cs typeface="Arial" panose="020B0604020202020204" pitchFamily="34" charset="0"/>
              </a:rPr>
              <a:t>Linux DRBD</a:t>
            </a:r>
            <a:br>
              <a:rPr lang="en-US" sz="900" b="1" dirty="0">
                <a:solidFill>
                  <a:srgbClr val="353535"/>
                </a:solidFill>
                <a:latin typeface="Arial" panose="020B0604020202020204" pitchFamily="34" charset="0"/>
                <a:cs typeface="Arial" panose="020B0604020202020204" pitchFamily="34" charset="0"/>
              </a:rPr>
            </a:br>
            <a:r>
              <a:rPr lang="en-US" sz="900" b="1" dirty="0">
                <a:solidFill>
                  <a:srgbClr val="353535"/>
                </a:solidFill>
                <a:latin typeface="Arial" panose="020B0604020202020204" pitchFamily="34" charset="0"/>
                <a:cs typeface="Arial" panose="020B0604020202020204" pitchFamily="34" charset="0"/>
              </a:rPr>
              <a:t>(Software Replication)</a:t>
            </a:r>
            <a:endParaRPr kumimoji="0" lang="en-US" sz="900" b="1" i="0" u="none" strike="noStrike" kern="1200" cap="none" spc="0" normalizeH="0" baseline="0" noProof="0" dirty="0">
              <a:ln>
                <a:noFill/>
              </a:ln>
              <a:solidFill>
                <a:srgbClr val="353535"/>
              </a:solidFill>
              <a:effectLst/>
              <a:uLnTx/>
              <a:uFillTx/>
              <a:latin typeface="Arial" panose="020B0604020202020204" pitchFamily="34" charset="0"/>
              <a:ea typeface="+mn-ea"/>
              <a:cs typeface="Arial" panose="020B0604020202020204" pitchFamily="34" charset="0"/>
            </a:endParaRPr>
          </a:p>
        </p:txBody>
      </p:sp>
      <p:pic>
        <p:nvPicPr>
          <p:cNvPr id="68" name="Picture 67">
            <a:extLst>
              <a:ext uri="{FF2B5EF4-FFF2-40B4-BE49-F238E27FC236}">
                <a16:creationId xmlns:a16="http://schemas.microsoft.com/office/drawing/2014/main" id="{31E03117-7C60-4F09-B9D5-88FC2EDE06A2}"/>
              </a:ext>
            </a:extLst>
          </p:cNvPr>
          <p:cNvPicPr>
            <a:picLocks noChangeAspect="1"/>
          </p:cNvPicPr>
          <p:nvPr/>
        </p:nvPicPr>
        <p:blipFill>
          <a:blip r:embed="rId4"/>
          <a:stretch>
            <a:fillRect/>
          </a:stretch>
        </p:blipFill>
        <p:spPr>
          <a:xfrm>
            <a:off x="6340706" y="5819466"/>
            <a:ext cx="314409" cy="558134"/>
          </a:xfrm>
          <a:prstGeom prst="rect">
            <a:avLst/>
          </a:prstGeom>
        </p:spPr>
      </p:pic>
      <p:cxnSp>
        <p:nvCxnSpPr>
          <p:cNvPr id="69" name="Straight Connector 68">
            <a:extLst>
              <a:ext uri="{FF2B5EF4-FFF2-40B4-BE49-F238E27FC236}">
                <a16:creationId xmlns:a16="http://schemas.microsoft.com/office/drawing/2014/main" id="{21C2EA80-A56C-4E53-BD2C-57A098362FEE}"/>
              </a:ext>
            </a:extLst>
          </p:cNvPr>
          <p:cNvCxnSpPr>
            <a:cxnSpLocks/>
          </p:cNvCxnSpPr>
          <p:nvPr/>
        </p:nvCxnSpPr>
        <p:spPr>
          <a:xfrm>
            <a:off x="4831768" y="6673019"/>
            <a:ext cx="1689125" cy="0"/>
          </a:xfrm>
          <a:prstGeom prst="line">
            <a:avLst/>
          </a:prstGeom>
          <a:ln w="15875">
            <a:prstDash val="sysDash"/>
          </a:ln>
        </p:spPr>
        <p:style>
          <a:lnRef idx="1">
            <a:schemeClr val="accent1"/>
          </a:lnRef>
          <a:fillRef idx="0">
            <a:schemeClr val="accent1"/>
          </a:fillRef>
          <a:effectRef idx="0">
            <a:schemeClr val="accent1"/>
          </a:effectRef>
          <a:fontRef idx="minor">
            <a:schemeClr val="tx1"/>
          </a:fontRef>
        </p:style>
      </p:cxnSp>
      <p:pic>
        <p:nvPicPr>
          <p:cNvPr id="70" name="Picture 69">
            <a:extLst>
              <a:ext uri="{FF2B5EF4-FFF2-40B4-BE49-F238E27FC236}">
                <a16:creationId xmlns:a16="http://schemas.microsoft.com/office/drawing/2014/main" id="{332BA49A-95CC-4778-9E52-57780A87DD4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983782" y="2853730"/>
            <a:ext cx="380940" cy="414503"/>
          </a:xfrm>
          <a:prstGeom prst="rect">
            <a:avLst/>
          </a:prstGeom>
        </p:spPr>
      </p:pic>
      <p:pic>
        <p:nvPicPr>
          <p:cNvPr id="71" name="Picture 70">
            <a:extLst>
              <a:ext uri="{FF2B5EF4-FFF2-40B4-BE49-F238E27FC236}">
                <a16:creationId xmlns:a16="http://schemas.microsoft.com/office/drawing/2014/main" id="{7A04837A-2818-4B82-8BA9-57059110FBE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063189" y="2853730"/>
            <a:ext cx="380940" cy="414503"/>
          </a:xfrm>
          <a:prstGeom prst="rect">
            <a:avLst/>
          </a:prstGeom>
        </p:spPr>
      </p:pic>
      <p:pic>
        <p:nvPicPr>
          <p:cNvPr id="72" name="Picture 71">
            <a:extLst>
              <a:ext uri="{FF2B5EF4-FFF2-40B4-BE49-F238E27FC236}">
                <a16:creationId xmlns:a16="http://schemas.microsoft.com/office/drawing/2014/main" id="{C61D1645-52A5-48F0-8A72-A2976897BC04}"/>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986201" y="5381120"/>
            <a:ext cx="380940" cy="414503"/>
          </a:xfrm>
          <a:prstGeom prst="rect">
            <a:avLst/>
          </a:prstGeom>
        </p:spPr>
      </p:pic>
      <p:pic>
        <p:nvPicPr>
          <p:cNvPr id="73" name="Picture 72">
            <a:extLst>
              <a:ext uri="{FF2B5EF4-FFF2-40B4-BE49-F238E27FC236}">
                <a16:creationId xmlns:a16="http://schemas.microsoft.com/office/drawing/2014/main" id="{73198E4C-1EFB-4C1E-8E52-CF80DE7974A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065607" y="5381120"/>
            <a:ext cx="380940" cy="414503"/>
          </a:xfrm>
          <a:prstGeom prst="rect">
            <a:avLst/>
          </a:prstGeom>
        </p:spPr>
      </p:pic>
      <p:cxnSp>
        <p:nvCxnSpPr>
          <p:cNvPr id="74" name="Straight Connector 73">
            <a:extLst>
              <a:ext uri="{FF2B5EF4-FFF2-40B4-BE49-F238E27FC236}">
                <a16:creationId xmlns:a16="http://schemas.microsoft.com/office/drawing/2014/main" id="{BB254792-208F-4E65-9371-68A5D05AA42A}"/>
              </a:ext>
            </a:extLst>
          </p:cNvPr>
          <p:cNvCxnSpPr>
            <a:cxnSpLocks/>
            <a:stCxn id="72" idx="3"/>
            <a:endCxn id="64" idx="0"/>
          </p:cNvCxnSpPr>
          <p:nvPr/>
        </p:nvCxnSpPr>
        <p:spPr>
          <a:xfrm>
            <a:off x="4367140" y="5588372"/>
            <a:ext cx="438123" cy="24294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CEBC2D4-3AEE-4F5E-8F90-46258566C5F9}"/>
              </a:ext>
            </a:extLst>
          </p:cNvPr>
          <p:cNvCxnSpPr>
            <a:cxnSpLocks/>
            <a:stCxn id="73" idx="1"/>
            <a:endCxn id="68" idx="0"/>
          </p:cNvCxnSpPr>
          <p:nvPr/>
        </p:nvCxnSpPr>
        <p:spPr>
          <a:xfrm flipH="1">
            <a:off x="6497911" y="5588372"/>
            <a:ext cx="567696" cy="23109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8" name="Rounded Rectangle 16">
            <a:extLst>
              <a:ext uri="{FF2B5EF4-FFF2-40B4-BE49-F238E27FC236}">
                <a16:creationId xmlns:a16="http://schemas.microsoft.com/office/drawing/2014/main" id="{2C15443E-BF6A-4594-A065-3608DEE34B89}"/>
              </a:ext>
            </a:extLst>
          </p:cNvPr>
          <p:cNvSpPr/>
          <p:nvPr/>
        </p:nvSpPr>
        <p:spPr bwMode="auto">
          <a:xfrm>
            <a:off x="3770998" y="1104312"/>
            <a:ext cx="3924768" cy="2261441"/>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marL="0" marR="0" lvl="0" indent="0" algn="ctr" defTabSz="1067327" rtl="0" eaLnBrk="1" fontAlgn="auto" latinLnBrk="0" hangingPunct="1">
              <a:lnSpc>
                <a:spcPct val="100000"/>
              </a:lnSpc>
              <a:spcBef>
                <a:spcPts val="0"/>
              </a:spcBef>
              <a:spcAft>
                <a:spcPts val="0"/>
              </a:spcAft>
              <a:buClrTx/>
              <a:buSzTx/>
              <a:buFontTx/>
              <a:buNone/>
              <a:tabLst/>
              <a:defRPr/>
            </a:pPr>
            <a:endParaRPr kumimoji="0" lang="en-US" sz="2059"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89" name="TextBox 88">
            <a:extLst>
              <a:ext uri="{FF2B5EF4-FFF2-40B4-BE49-F238E27FC236}">
                <a16:creationId xmlns:a16="http://schemas.microsoft.com/office/drawing/2014/main" id="{A26FF20F-DADB-4F17-8028-1CF350D30148}"/>
              </a:ext>
            </a:extLst>
          </p:cNvPr>
          <p:cNvSpPr txBox="1"/>
          <p:nvPr/>
        </p:nvSpPr>
        <p:spPr>
          <a:xfrm>
            <a:off x="3727901" y="760042"/>
            <a:ext cx="943828" cy="430853"/>
          </a:xfrm>
          <a:prstGeom prst="rect">
            <a:avLst/>
          </a:prstGeom>
          <a:noFill/>
        </p:spPr>
        <p:txBody>
          <a:bodyPr wrap="none" lIns="179259" tIns="143407" rIns="179259" bIns="143407"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000" b="1" i="0" u="none" strike="noStrike" kern="1200" cap="none" spc="0" normalizeH="0" baseline="0" noProof="0" dirty="0">
                <a:ln>
                  <a:noFill/>
                </a:ln>
                <a:solidFill>
                  <a:srgbClr val="002050">
                    <a:lumMod val="75000"/>
                  </a:srgbClr>
                </a:solidFill>
                <a:effectLst/>
                <a:uLnTx/>
                <a:uFillTx/>
                <a:latin typeface="Arial" panose="020B0604020202020204" pitchFamily="34" charset="0"/>
                <a:ea typeface="+mn-ea"/>
                <a:cs typeface="Arial" panose="020B0604020202020204" pitchFamily="34" charset="0"/>
              </a:rPr>
              <a:t>Azure AS</a:t>
            </a:r>
          </a:p>
        </p:txBody>
      </p:sp>
      <p:sp>
        <p:nvSpPr>
          <p:cNvPr id="94" name="Rounded Rectangle 16">
            <a:extLst>
              <a:ext uri="{FF2B5EF4-FFF2-40B4-BE49-F238E27FC236}">
                <a16:creationId xmlns:a16="http://schemas.microsoft.com/office/drawing/2014/main" id="{CC280D98-99AF-4697-B668-60A2FD124360}"/>
              </a:ext>
            </a:extLst>
          </p:cNvPr>
          <p:cNvSpPr/>
          <p:nvPr/>
        </p:nvSpPr>
        <p:spPr bwMode="auto">
          <a:xfrm>
            <a:off x="3770997" y="3633571"/>
            <a:ext cx="3924767" cy="3117914"/>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marL="0" marR="0" lvl="0" indent="0" algn="ctr" defTabSz="1067327" rtl="0" eaLnBrk="1" fontAlgn="auto" latinLnBrk="0" hangingPunct="1">
              <a:lnSpc>
                <a:spcPct val="100000"/>
              </a:lnSpc>
              <a:spcBef>
                <a:spcPts val="0"/>
              </a:spcBef>
              <a:spcAft>
                <a:spcPts val="0"/>
              </a:spcAft>
              <a:buClrTx/>
              <a:buSzTx/>
              <a:buFontTx/>
              <a:buNone/>
              <a:tabLst/>
              <a:defRPr/>
            </a:pPr>
            <a:endParaRPr kumimoji="0" lang="en-US" sz="2059"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5" name="Rounded Rectangle 12">
            <a:extLst>
              <a:ext uri="{FF2B5EF4-FFF2-40B4-BE49-F238E27FC236}">
                <a16:creationId xmlns:a16="http://schemas.microsoft.com/office/drawing/2014/main" id="{6F3F60E1-3484-4DDB-895C-8DA51F637935}"/>
              </a:ext>
            </a:extLst>
          </p:cNvPr>
          <p:cNvSpPr/>
          <p:nvPr/>
        </p:nvSpPr>
        <p:spPr bwMode="auto">
          <a:xfrm>
            <a:off x="798795" y="1277430"/>
            <a:ext cx="960301" cy="162653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marL="0" marR="0" lvl="0" indent="0" algn="ctr" defTabSz="1067327"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6" name="Rounded Rectangle 14">
            <a:extLst>
              <a:ext uri="{FF2B5EF4-FFF2-40B4-BE49-F238E27FC236}">
                <a16:creationId xmlns:a16="http://schemas.microsoft.com/office/drawing/2014/main" id="{584730C2-DA29-4AC4-9284-15F32E0405E1}"/>
              </a:ext>
            </a:extLst>
          </p:cNvPr>
          <p:cNvSpPr/>
          <p:nvPr/>
        </p:nvSpPr>
        <p:spPr bwMode="auto">
          <a:xfrm>
            <a:off x="2219283" y="1269584"/>
            <a:ext cx="927309" cy="165800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marL="0" marR="0" lvl="0" indent="0" algn="ctr" defTabSz="1067327"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7" name="Rectangle 28">
            <a:extLst>
              <a:ext uri="{FF2B5EF4-FFF2-40B4-BE49-F238E27FC236}">
                <a16:creationId xmlns:a16="http://schemas.microsoft.com/office/drawing/2014/main" id="{66FE0399-EC19-472A-AD36-B3E1E21C2D21}"/>
              </a:ext>
            </a:extLst>
          </p:cNvPr>
          <p:cNvSpPr>
            <a:spLocks noChangeArrowheads="1"/>
          </p:cNvSpPr>
          <p:nvPr/>
        </p:nvSpPr>
        <p:spPr bwMode="auto">
          <a:xfrm>
            <a:off x="1022572" y="1964235"/>
            <a:ext cx="572684" cy="310071"/>
          </a:xfrm>
          <a:prstGeom prst="rect">
            <a:avLst/>
          </a:prstGeom>
          <a:solidFill>
            <a:srgbClr val="00B050"/>
          </a:solidFill>
          <a:ln w="12700" algn="ctr">
            <a:solidFill>
              <a:srgbClr val="04357B"/>
            </a:solidFill>
            <a:miter lim="800000"/>
            <a:headEnd/>
            <a:tailEnd/>
          </a:ln>
          <a:effectLst>
            <a:outerShdw blurRad="50800" dist="38100" algn="l" rotWithShape="0">
              <a:prstClr val="black">
                <a:alpha val="40000"/>
              </a:prstClr>
            </a:outerShdw>
          </a:effectLst>
        </p:spPr>
        <p:txBody>
          <a:bodyPr lIns="0" tIns="0" rIns="0" bIns="0" anchor="ctr"/>
          <a:lstStyle/>
          <a:p>
            <a:pPr marL="0" marR="0" lvl="0" indent="0" algn="ctr" defTabSz="1088567"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srgbClr val="FFFFFF"/>
                </a:solidFill>
                <a:effectLst/>
                <a:uLnTx/>
                <a:uFillTx/>
                <a:latin typeface="Arial"/>
                <a:ea typeface="+mn-ea"/>
                <a:cs typeface="+mn-cs"/>
              </a:rPr>
              <a:t>AS</a:t>
            </a:r>
            <a:endParaRPr kumimoji="0" lang="en-US" sz="1200" b="1" i="0" u="none" strike="noStrike" kern="1200" cap="none" spc="0" normalizeH="0" baseline="0" noProof="0" dirty="0">
              <a:ln>
                <a:noFill/>
              </a:ln>
              <a:solidFill>
                <a:srgbClr val="FFFFFF"/>
              </a:solidFill>
              <a:effectLst/>
              <a:uLnTx/>
              <a:uFillTx/>
              <a:latin typeface="Arial"/>
              <a:ea typeface="+mn-ea"/>
              <a:cs typeface="+mn-cs"/>
            </a:endParaRPr>
          </a:p>
        </p:txBody>
      </p:sp>
      <p:pic>
        <p:nvPicPr>
          <p:cNvPr id="98" name="Picture 97">
            <a:extLst>
              <a:ext uri="{FF2B5EF4-FFF2-40B4-BE49-F238E27FC236}">
                <a16:creationId xmlns:a16="http://schemas.microsoft.com/office/drawing/2014/main" id="{CADABC1B-F7F3-4B3F-8F80-79E8D455A5F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1632" y="2785653"/>
            <a:ext cx="380940" cy="414503"/>
          </a:xfrm>
          <a:prstGeom prst="rect">
            <a:avLst/>
          </a:prstGeom>
        </p:spPr>
      </p:pic>
      <p:pic>
        <p:nvPicPr>
          <p:cNvPr id="99" name="Picture 98">
            <a:extLst>
              <a:ext uri="{FF2B5EF4-FFF2-40B4-BE49-F238E27FC236}">
                <a16:creationId xmlns:a16="http://schemas.microsoft.com/office/drawing/2014/main" id="{BA1B247B-4791-488B-B02F-C554970EFD94}"/>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943208" y="2853730"/>
            <a:ext cx="380940" cy="414503"/>
          </a:xfrm>
          <a:prstGeom prst="rect">
            <a:avLst/>
          </a:prstGeom>
        </p:spPr>
      </p:pic>
      <p:sp>
        <p:nvSpPr>
          <p:cNvPr id="102" name="Rectangle 28">
            <a:extLst>
              <a:ext uri="{FF2B5EF4-FFF2-40B4-BE49-F238E27FC236}">
                <a16:creationId xmlns:a16="http://schemas.microsoft.com/office/drawing/2014/main" id="{A995AC3B-ECBB-4315-9F6E-40D4862D222E}"/>
              </a:ext>
            </a:extLst>
          </p:cNvPr>
          <p:cNvSpPr>
            <a:spLocks noChangeArrowheads="1"/>
          </p:cNvSpPr>
          <p:nvPr/>
        </p:nvSpPr>
        <p:spPr bwMode="auto">
          <a:xfrm>
            <a:off x="2426255" y="1964235"/>
            <a:ext cx="572684" cy="310071"/>
          </a:xfrm>
          <a:prstGeom prst="rect">
            <a:avLst/>
          </a:prstGeom>
          <a:solidFill>
            <a:srgbClr val="00B050"/>
          </a:solidFill>
          <a:ln w="12700" algn="ctr">
            <a:solidFill>
              <a:srgbClr val="04357B"/>
            </a:solidFill>
            <a:miter lim="800000"/>
            <a:headEnd/>
            <a:tailEnd/>
          </a:ln>
          <a:effectLst>
            <a:outerShdw blurRad="50800" dist="38100" algn="l" rotWithShape="0">
              <a:prstClr val="black">
                <a:alpha val="40000"/>
              </a:prstClr>
            </a:outerShdw>
          </a:effectLst>
        </p:spPr>
        <p:txBody>
          <a:bodyPr lIns="0" tIns="0" rIns="0" bIns="0" anchor="ctr"/>
          <a:lstStyle/>
          <a:p>
            <a:pPr marL="0" marR="0" lvl="0" indent="0" algn="ctr" defTabSz="1088567"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srgbClr val="FFFFFF"/>
                </a:solidFill>
                <a:effectLst/>
                <a:uLnTx/>
                <a:uFillTx/>
                <a:latin typeface="Arial"/>
                <a:ea typeface="+mn-ea"/>
                <a:cs typeface="+mn-cs"/>
              </a:rPr>
              <a:t>AS</a:t>
            </a:r>
            <a:endParaRPr kumimoji="0" lang="en-US" sz="1200" b="1" i="0" u="none" strike="noStrike" kern="1200" cap="none" spc="0" normalizeH="0" baseline="0" noProof="0" dirty="0">
              <a:ln>
                <a:noFill/>
              </a:ln>
              <a:solidFill>
                <a:srgbClr val="FFFFFF"/>
              </a:solidFill>
              <a:effectLst/>
              <a:uLnTx/>
              <a:uFillTx/>
              <a:latin typeface="Arial"/>
              <a:ea typeface="+mn-ea"/>
              <a:cs typeface="+mn-cs"/>
            </a:endParaRPr>
          </a:p>
        </p:txBody>
      </p:sp>
      <p:sp>
        <p:nvSpPr>
          <p:cNvPr id="103" name="Rounded Rectangle 16">
            <a:extLst>
              <a:ext uri="{FF2B5EF4-FFF2-40B4-BE49-F238E27FC236}">
                <a16:creationId xmlns:a16="http://schemas.microsoft.com/office/drawing/2014/main" id="{54F35DB7-A8BF-454F-BE76-389AF57F0CF0}"/>
              </a:ext>
            </a:extLst>
          </p:cNvPr>
          <p:cNvSpPr/>
          <p:nvPr/>
        </p:nvSpPr>
        <p:spPr bwMode="auto">
          <a:xfrm>
            <a:off x="265873" y="1100780"/>
            <a:ext cx="3191969" cy="2189498"/>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marL="0" marR="0" lvl="0" indent="0" algn="ctr" defTabSz="1067327" rtl="0" eaLnBrk="1" fontAlgn="auto" latinLnBrk="0" hangingPunct="1">
              <a:lnSpc>
                <a:spcPct val="100000"/>
              </a:lnSpc>
              <a:spcBef>
                <a:spcPts val="0"/>
              </a:spcBef>
              <a:spcAft>
                <a:spcPts val="0"/>
              </a:spcAft>
              <a:buClrTx/>
              <a:buSzTx/>
              <a:buFontTx/>
              <a:buNone/>
              <a:tabLst/>
              <a:defRPr/>
            </a:pPr>
            <a:endParaRPr kumimoji="0" lang="en-US" sz="2059"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05" name="TextBox 104">
            <a:extLst>
              <a:ext uri="{FF2B5EF4-FFF2-40B4-BE49-F238E27FC236}">
                <a16:creationId xmlns:a16="http://schemas.microsoft.com/office/drawing/2014/main" id="{AFD8AB5F-EA2F-42EC-A0F5-EF7E4DA00172}"/>
              </a:ext>
            </a:extLst>
          </p:cNvPr>
          <p:cNvSpPr txBox="1"/>
          <p:nvPr/>
        </p:nvSpPr>
        <p:spPr>
          <a:xfrm>
            <a:off x="236445" y="813044"/>
            <a:ext cx="943828" cy="430853"/>
          </a:xfrm>
          <a:prstGeom prst="rect">
            <a:avLst/>
          </a:prstGeom>
          <a:noFill/>
        </p:spPr>
        <p:txBody>
          <a:bodyPr wrap="none" lIns="179259" tIns="143407" rIns="179259" bIns="143407"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000" b="1" i="0" u="none" strike="noStrike" kern="1200" cap="none" spc="0" normalizeH="0" baseline="0" noProof="0" dirty="0">
                <a:ln>
                  <a:noFill/>
                </a:ln>
                <a:solidFill>
                  <a:srgbClr val="002050">
                    <a:lumMod val="75000"/>
                  </a:srgbClr>
                </a:solidFill>
                <a:effectLst/>
                <a:uLnTx/>
                <a:uFillTx/>
                <a:latin typeface="Arial" panose="020B0604020202020204" pitchFamily="34" charset="0"/>
                <a:ea typeface="+mn-ea"/>
                <a:cs typeface="Arial" panose="020B0604020202020204" pitchFamily="34" charset="0"/>
              </a:rPr>
              <a:t>Azure AS</a:t>
            </a:r>
          </a:p>
        </p:txBody>
      </p:sp>
      <p:sp>
        <p:nvSpPr>
          <p:cNvPr id="108" name="Rectangle 107">
            <a:extLst>
              <a:ext uri="{FF2B5EF4-FFF2-40B4-BE49-F238E27FC236}">
                <a16:creationId xmlns:a16="http://schemas.microsoft.com/office/drawing/2014/main" id="{8333CC52-934A-4130-8FDE-8207D2E7E933}"/>
              </a:ext>
            </a:extLst>
          </p:cNvPr>
          <p:cNvSpPr/>
          <p:nvPr/>
        </p:nvSpPr>
        <p:spPr>
          <a:xfrm>
            <a:off x="159869" y="210156"/>
            <a:ext cx="3365457" cy="323767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09" name="Rectangle 108">
            <a:extLst>
              <a:ext uri="{FF2B5EF4-FFF2-40B4-BE49-F238E27FC236}">
                <a16:creationId xmlns:a16="http://schemas.microsoft.com/office/drawing/2014/main" id="{D372902E-C1FE-41BC-BB3F-3B57ED056B9B}"/>
              </a:ext>
            </a:extLst>
          </p:cNvPr>
          <p:cNvSpPr/>
          <p:nvPr/>
        </p:nvSpPr>
        <p:spPr>
          <a:xfrm>
            <a:off x="7860114" y="210156"/>
            <a:ext cx="4172015" cy="44085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10" name="Rectangle 109">
            <a:extLst>
              <a:ext uri="{FF2B5EF4-FFF2-40B4-BE49-F238E27FC236}">
                <a16:creationId xmlns:a16="http://schemas.microsoft.com/office/drawing/2014/main" id="{D8658F0E-A74B-4AB0-86A4-2434FBDC7B0F}"/>
              </a:ext>
            </a:extLst>
          </p:cNvPr>
          <p:cNvSpPr/>
          <p:nvPr/>
        </p:nvSpPr>
        <p:spPr>
          <a:xfrm>
            <a:off x="3684942" y="210157"/>
            <a:ext cx="4096829" cy="324871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3" name="TextBox 92">
            <a:extLst>
              <a:ext uri="{FF2B5EF4-FFF2-40B4-BE49-F238E27FC236}">
                <a16:creationId xmlns:a16="http://schemas.microsoft.com/office/drawing/2014/main" id="{7B507B6C-0BF5-4C53-AE8F-0AA88CC89F28}"/>
              </a:ext>
            </a:extLst>
          </p:cNvPr>
          <p:cNvSpPr txBox="1"/>
          <p:nvPr/>
        </p:nvSpPr>
        <p:spPr>
          <a:xfrm>
            <a:off x="4353188" y="3044639"/>
            <a:ext cx="2631658" cy="228998"/>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353535"/>
                </a:solidFill>
                <a:effectLst/>
                <a:uLnTx/>
                <a:uFillTx/>
                <a:latin typeface="Arial" panose="020B0604020202020204" pitchFamily="34" charset="0"/>
                <a:ea typeface="+mn-ea"/>
                <a:cs typeface="Arial" panose="020B0604020202020204" pitchFamily="34" charset="0"/>
              </a:rPr>
              <a:t>Availability Set</a:t>
            </a:r>
          </a:p>
        </p:txBody>
      </p:sp>
      <p:sp>
        <p:nvSpPr>
          <p:cNvPr id="104" name="TextBox 103">
            <a:extLst>
              <a:ext uri="{FF2B5EF4-FFF2-40B4-BE49-F238E27FC236}">
                <a16:creationId xmlns:a16="http://schemas.microsoft.com/office/drawing/2014/main" id="{2F532066-AD96-45D8-BA94-ECBAFED4AE17}"/>
              </a:ext>
            </a:extLst>
          </p:cNvPr>
          <p:cNvSpPr txBox="1"/>
          <p:nvPr/>
        </p:nvSpPr>
        <p:spPr>
          <a:xfrm>
            <a:off x="8720864" y="3061280"/>
            <a:ext cx="2631658" cy="228998"/>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353535"/>
                </a:solidFill>
                <a:effectLst/>
                <a:uLnTx/>
                <a:uFillTx/>
                <a:latin typeface="Arial" panose="020B0604020202020204" pitchFamily="34" charset="0"/>
                <a:ea typeface="+mn-ea"/>
                <a:cs typeface="Arial" panose="020B0604020202020204" pitchFamily="34" charset="0"/>
              </a:rPr>
              <a:t>Availability Set</a:t>
            </a:r>
          </a:p>
        </p:txBody>
      </p:sp>
      <p:sp>
        <p:nvSpPr>
          <p:cNvPr id="106" name="TextBox 105">
            <a:extLst>
              <a:ext uri="{FF2B5EF4-FFF2-40B4-BE49-F238E27FC236}">
                <a16:creationId xmlns:a16="http://schemas.microsoft.com/office/drawing/2014/main" id="{F39D49B3-F176-4B07-838D-CBDA98209CC8}"/>
              </a:ext>
            </a:extLst>
          </p:cNvPr>
          <p:cNvSpPr txBox="1"/>
          <p:nvPr/>
        </p:nvSpPr>
        <p:spPr>
          <a:xfrm>
            <a:off x="4332249" y="5487315"/>
            <a:ext cx="2631658" cy="228998"/>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353535"/>
                </a:solidFill>
                <a:effectLst/>
                <a:uLnTx/>
                <a:uFillTx/>
                <a:latin typeface="Arial" panose="020B0604020202020204" pitchFamily="34" charset="0"/>
                <a:ea typeface="+mn-ea"/>
                <a:cs typeface="Arial" panose="020B0604020202020204" pitchFamily="34" charset="0"/>
              </a:rPr>
              <a:t>Availability Set</a:t>
            </a:r>
          </a:p>
        </p:txBody>
      </p:sp>
      <p:pic>
        <p:nvPicPr>
          <p:cNvPr id="107" name="Picture 106">
            <a:extLst>
              <a:ext uri="{FF2B5EF4-FFF2-40B4-BE49-F238E27FC236}">
                <a16:creationId xmlns:a16="http://schemas.microsoft.com/office/drawing/2014/main" id="{5B8C925F-6AEA-4145-989D-CF34BD6A203A}"/>
              </a:ext>
            </a:extLst>
          </p:cNvPr>
          <p:cNvPicPr>
            <a:picLocks noChangeAspect="1"/>
          </p:cNvPicPr>
          <p:nvPr/>
        </p:nvPicPr>
        <p:blipFill>
          <a:blip r:embed="rId6"/>
          <a:stretch>
            <a:fillRect/>
          </a:stretch>
        </p:blipFill>
        <p:spPr>
          <a:xfrm>
            <a:off x="1147158" y="1394378"/>
            <a:ext cx="325622" cy="374467"/>
          </a:xfrm>
          <a:prstGeom prst="rect">
            <a:avLst/>
          </a:prstGeom>
        </p:spPr>
      </p:pic>
      <p:pic>
        <p:nvPicPr>
          <p:cNvPr id="113" name="Picture 112">
            <a:extLst>
              <a:ext uri="{FF2B5EF4-FFF2-40B4-BE49-F238E27FC236}">
                <a16:creationId xmlns:a16="http://schemas.microsoft.com/office/drawing/2014/main" id="{FFD83058-08EE-42A3-9683-7EE7FA61DE12}"/>
              </a:ext>
            </a:extLst>
          </p:cNvPr>
          <p:cNvPicPr>
            <a:picLocks noChangeAspect="1"/>
          </p:cNvPicPr>
          <p:nvPr/>
        </p:nvPicPr>
        <p:blipFill>
          <a:blip r:embed="rId6"/>
          <a:stretch>
            <a:fillRect/>
          </a:stretch>
        </p:blipFill>
        <p:spPr>
          <a:xfrm>
            <a:off x="2551498" y="1394378"/>
            <a:ext cx="325622" cy="374467"/>
          </a:xfrm>
          <a:prstGeom prst="rect">
            <a:avLst/>
          </a:prstGeom>
        </p:spPr>
      </p:pic>
      <p:pic>
        <p:nvPicPr>
          <p:cNvPr id="114" name="Picture 113">
            <a:extLst>
              <a:ext uri="{FF2B5EF4-FFF2-40B4-BE49-F238E27FC236}">
                <a16:creationId xmlns:a16="http://schemas.microsoft.com/office/drawing/2014/main" id="{F40702B7-774A-4A33-8D7A-022E43EE3F82}"/>
              </a:ext>
            </a:extLst>
          </p:cNvPr>
          <p:cNvPicPr>
            <a:picLocks noChangeAspect="1"/>
          </p:cNvPicPr>
          <p:nvPr/>
        </p:nvPicPr>
        <p:blipFill>
          <a:blip r:embed="rId6"/>
          <a:stretch>
            <a:fillRect/>
          </a:stretch>
        </p:blipFill>
        <p:spPr>
          <a:xfrm>
            <a:off x="4499857" y="1417940"/>
            <a:ext cx="325622" cy="374467"/>
          </a:xfrm>
          <a:prstGeom prst="rect">
            <a:avLst/>
          </a:prstGeom>
        </p:spPr>
      </p:pic>
      <p:pic>
        <p:nvPicPr>
          <p:cNvPr id="115" name="Picture 114">
            <a:extLst>
              <a:ext uri="{FF2B5EF4-FFF2-40B4-BE49-F238E27FC236}">
                <a16:creationId xmlns:a16="http://schemas.microsoft.com/office/drawing/2014/main" id="{3D4B73C5-EFE5-46F5-AD0B-CF7B199139E7}"/>
              </a:ext>
            </a:extLst>
          </p:cNvPr>
          <p:cNvPicPr>
            <a:picLocks noChangeAspect="1"/>
          </p:cNvPicPr>
          <p:nvPr/>
        </p:nvPicPr>
        <p:blipFill>
          <a:blip r:embed="rId6"/>
          <a:stretch>
            <a:fillRect/>
          </a:stretch>
        </p:blipFill>
        <p:spPr>
          <a:xfrm>
            <a:off x="6641240" y="1422458"/>
            <a:ext cx="325622" cy="374467"/>
          </a:xfrm>
          <a:prstGeom prst="rect">
            <a:avLst/>
          </a:prstGeom>
        </p:spPr>
      </p:pic>
      <p:pic>
        <p:nvPicPr>
          <p:cNvPr id="116" name="Picture 115">
            <a:extLst>
              <a:ext uri="{FF2B5EF4-FFF2-40B4-BE49-F238E27FC236}">
                <a16:creationId xmlns:a16="http://schemas.microsoft.com/office/drawing/2014/main" id="{2177120A-5CEC-47EC-AA95-AD14AB40A039}"/>
              </a:ext>
            </a:extLst>
          </p:cNvPr>
          <p:cNvPicPr>
            <a:picLocks noChangeAspect="1"/>
          </p:cNvPicPr>
          <p:nvPr/>
        </p:nvPicPr>
        <p:blipFill>
          <a:blip r:embed="rId6"/>
          <a:stretch>
            <a:fillRect/>
          </a:stretch>
        </p:blipFill>
        <p:spPr>
          <a:xfrm>
            <a:off x="4433451" y="4089792"/>
            <a:ext cx="325622" cy="374467"/>
          </a:xfrm>
          <a:prstGeom prst="rect">
            <a:avLst/>
          </a:prstGeom>
        </p:spPr>
      </p:pic>
      <p:pic>
        <p:nvPicPr>
          <p:cNvPr id="117" name="Picture 116">
            <a:extLst>
              <a:ext uri="{FF2B5EF4-FFF2-40B4-BE49-F238E27FC236}">
                <a16:creationId xmlns:a16="http://schemas.microsoft.com/office/drawing/2014/main" id="{B9A92F67-57EF-465F-80C2-E7892984BAD8}"/>
              </a:ext>
            </a:extLst>
          </p:cNvPr>
          <p:cNvPicPr>
            <a:picLocks noChangeAspect="1"/>
          </p:cNvPicPr>
          <p:nvPr/>
        </p:nvPicPr>
        <p:blipFill>
          <a:blip r:embed="rId6"/>
          <a:stretch>
            <a:fillRect/>
          </a:stretch>
        </p:blipFill>
        <p:spPr>
          <a:xfrm>
            <a:off x="6641240" y="4097556"/>
            <a:ext cx="325622" cy="374467"/>
          </a:xfrm>
          <a:prstGeom prst="rect">
            <a:avLst/>
          </a:prstGeom>
        </p:spPr>
      </p:pic>
      <p:pic>
        <p:nvPicPr>
          <p:cNvPr id="118" name="Picture 117">
            <a:extLst>
              <a:ext uri="{FF2B5EF4-FFF2-40B4-BE49-F238E27FC236}">
                <a16:creationId xmlns:a16="http://schemas.microsoft.com/office/drawing/2014/main" id="{4AB40273-98AB-4ACA-9F78-393E5BBE8A2C}"/>
              </a:ext>
            </a:extLst>
          </p:cNvPr>
          <p:cNvPicPr>
            <a:picLocks noChangeAspect="1"/>
          </p:cNvPicPr>
          <p:nvPr/>
        </p:nvPicPr>
        <p:blipFill>
          <a:blip r:embed="rId6"/>
          <a:stretch>
            <a:fillRect/>
          </a:stretch>
        </p:blipFill>
        <p:spPr>
          <a:xfrm>
            <a:off x="8709138" y="1396096"/>
            <a:ext cx="325622" cy="374467"/>
          </a:xfrm>
          <a:prstGeom prst="rect">
            <a:avLst/>
          </a:prstGeom>
        </p:spPr>
      </p:pic>
      <p:pic>
        <p:nvPicPr>
          <p:cNvPr id="119" name="Picture 118">
            <a:extLst>
              <a:ext uri="{FF2B5EF4-FFF2-40B4-BE49-F238E27FC236}">
                <a16:creationId xmlns:a16="http://schemas.microsoft.com/office/drawing/2014/main" id="{45E173C4-604C-4844-914F-4DD4B996CD0B}"/>
              </a:ext>
            </a:extLst>
          </p:cNvPr>
          <p:cNvPicPr>
            <a:picLocks noChangeAspect="1"/>
          </p:cNvPicPr>
          <p:nvPr/>
        </p:nvPicPr>
        <p:blipFill>
          <a:blip r:embed="rId6"/>
          <a:stretch>
            <a:fillRect/>
          </a:stretch>
        </p:blipFill>
        <p:spPr>
          <a:xfrm>
            <a:off x="10916927" y="1403860"/>
            <a:ext cx="325622" cy="374467"/>
          </a:xfrm>
          <a:prstGeom prst="rect">
            <a:avLst/>
          </a:prstGeom>
        </p:spPr>
      </p:pic>
      <p:sp>
        <p:nvSpPr>
          <p:cNvPr id="120" name="TextBox 119">
            <a:extLst>
              <a:ext uri="{FF2B5EF4-FFF2-40B4-BE49-F238E27FC236}">
                <a16:creationId xmlns:a16="http://schemas.microsoft.com/office/drawing/2014/main" id="{1B41C858-E6E3-49DD-8672-D1C856B6A79C}"/>
              </a:ext>
            </a:extLst>
          </p:cNvPr>
          <p:cNvSpPr txBox="1"/>
          <p:nvPr/>
        </p:nvSpPr>
        <p:spPr>
          <a:xfrm>
            <a:off x="4360500" y="3261297"/>
            <a:ext cx="2631658" cy="228998"/>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353535"/>
                </a:solidFill>
                <a:effectLst/>
                <a:uLnTx/>
                <a:uFillTx/>
                <a:latin typeface="Arial" panose="020B0604020202020204" pitchFamily="34" charset="0"/>
                <a:ea typeface="+mn-ea"/>
                <a:cs typeface="Arial" panose="020B0604020202020204" pitchFamily="34" charset="0"/>
              </a:rPr>
              <a:t>Linux Pacemaker Cluster</a:t>
            </a:r>
          </a:p>
        </p:txBody>
      </p:sp>
      <p:pic>
        <p:nvPicPr>
          <p:cNvPr id="121" name="Picture 120">
            <a:extLst>
              <a:ext uri="{FF2B5EF4-FFF2-40B4-BE49-F238E27FC236}">
                <a16:creationId xmlns:a16="http://schemas.microsoft.com/office/drawing/2014/main" id="{01F59ADA-175C-4012-A095-27694088516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400558" y="3418994"/>
            <a:ext cx="390090" cy="390090"/>
          </a:xfrm>
          <a:prstGeom prst="rect">
            <a:avLst/>
          </a:prstGeom>
        </p:spPr>
      </p:pic>
      <p:cxnSp>
        <p:nvCxnSpPr>
          <p:cNvPr id="122" name="Straight Arrow Connector 121">
            <a:extLst>
              <a:ext uri="{FF2B5EF4-FFF2-40B4-BE49-F238E27FC236}">
                <a16:creationId xmlns:a16="http://schemas.microsoft.com/office/drawing/2014/main" id="{83843A1E-D3B9-4B77-AD14-D25C971F8F4F}"/>
              </a:ext>
            </a:extLst>
          </p:cNvPr>
          <p:cNvCxnSpPr>
            <a:cxnSpLocks/>
            <a:stCxn id="121" idx="2"/>
            <a:endCxn id="47" idx="0"/>
          </p:cNvCxnSpPr>
          <p:nvPr/>
        </p:nvCxnSpPr>
        <p:spPr>
          <a:xfrm flipH="1">
            <a:off x="4582527" y="3809084"/>
            <a:ext cx="1013076" cy="20429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72C2AE83-7BB6-4C07-8051-0656D64A2C2F}"/>
              </a:ext>
            </a:extLst>
          </p:cNvPr>
          <p:cNvCxnSpPr>
            <a:cxnSpLocks/>
            <a:stCxn id="121" idx="2"/>
            <a:endCxn id="48" idx="0"/>
          </p:cNvCxnSpPr>
          <p:nvPr/>
        </p:nvCxnSpPr>
        <p:spPr>
          <a:xfrm>
            <a:off x="5595603" y="3809084"/>
            <a:ext cx="1193625" cy="19971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23ECE53B-0EB6-4FA3-A890-66F23F3B0469}"/>
              </a:ext>
            </a:extLst>
          </p:cNvPr>
          <p:cNvSpPr/>
          <p:nvPr/>
        </p:nvSpPr>
        <p:spPr>
          <a:xfrm>
            <a:off x="3689676" y="3591480"/>
            <a:ext cx="4096829" cy="3248716"/>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Tree>
    <p:extLst>
      <p:ext uri="{BB962C8B-B14F-4D97-AF65-F5344CB8AC3E}">
        <p14:creationId xmlns:p14="http://schemas.microsoft.com/office/powerpoint/2010/main" val="260571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50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15911948"/>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Rectangle 271">
            <a:extLst>
              <a:ext uri="{FF2B5EF4-FFF2-40B4-BE49-F238E27FC236}">
                <a16:creationId xmlns:a16="http://schemas.microsoft.com/office/drawing/2014/main" id="{2A8F2293-9A64-4009-83D8-1F3B024848DC}"/>
              </a:ext>
            </a:extLst>
          </p:cNvPr>
          <p:cNvSpPr/>
          <p:nvPr/>
        </p:nvSpPr>
        <p:spPr>
          <a:xfrm>
            <a:off x="3046983" y="795659"/>
            <a:ext cx="7790104" cy="5277224"/>
          </a:xfrm>
          <a:prstGeom prst="rect">
            <a:avLst/>
          </a:prstGeom>
          <a:solidFill>
            <a:srgbClr val="D6E3FF"/>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East US 2 Region</a:t>
            </a:r>
            <a:br>
              <a:rPr kumimoji="0" lang="en-US" sz="20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0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20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66" name="Rectangle 165">
            <a:extLst>
              <a:ext uri="{FF2B5EF4-FFF2-40B4-BE49-F238E27FC236}">
                <a16:creationId xmlns:a16="http://schemas.microsoft.com/office/drawing/2014/main" id="{2C0BD999-E54F-4D23-99D0-F1FF38848029}"/>
              </a:ext>
            </a:extLst>
          </p:cNvPr>
          <p:cNvSpPr/>
          <p:nvPr/>
        </p:nvSpPr>
        <p:spPr>
          <a:xfrm>
            <a:off x="3218845" y="2088074"/>
            <a:ext cx="7475311" cy="3233422"/>
          </a:xfrm>
          <a:prstGeom prst="rect">
            <a:avLst/>
          </a:prstGeom>
          <a:solidFill>
            <a:srgbClr val="89C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0EC15915-2727-4AAD-AF33-8EE69A8C124D}"/>
              </a:ext>
            </a:extLst>
          </p:cNvPr>
          <p:cNvSpPr/>
          <p:nvPr/>
        </p:nvSpPr>
        <p:spPr>
          <a:xfrm>
            <a:off x="3320829" y="2182721"/>
            <a:ext cx="2260659" cy="269878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Azure VNET (Hub)</a:t>
            </a:r>
          </a:p>
        </p:txBody>
      </p:sp>
      <p:sp>
        <p:nvSpPr>
          <p:cNvPr id="63" name="Rectangle 62"/>
          <p:cNvSpPr/>
          <p:nvPr/>
        </p:nvSpPr>
        <p:spPr>
          <a:xfrm>
            <a:off x="3422762" y="2431999"/>
            <a:ext cx="430473" cy="234570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GW</a:t>
            </a:r>
            <a:b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a:t>
            </a:r>
          </a:p>
        </p:txBody>
      </p:sp>
      <p:pic>
        <p:nvPicPr>
          <p:cNvPr id="73" name="Picture 72">
            <a:extLst>
              <a:ext uri="{FF2B5EF4-FFF2-40B4-BE49-F238E27FC236}">
                <a16:creationId xmlns:a16="http://schemas.microsoft.com/office/drawing/2014/main" id="{D118CAD0-33A5-4D83-AEE4-D1780C5B03D8}"/>
              </a:ext>
            </a:extLst>
          </p:cNvPr>
          <p:cNvPicPr>
            <a:picLocks noChangeAspect="1"/>
          </p:cNvPicPr>
          <p:nvPr/>
        </p:nvPicPr>
        <p:blipFill>
          <a:blip r:embed="rId3" cstate="email">
            <a:biLevel thresh="25000"/>
            <a:extLst>
              <a:ext uri="{28A0092B-C50C-407E-A947-70E740481C1C}">
                <a14:useLocalDpi xmlns:a14="http://schemas.microsoft.com/office/drawing/2010/main"/>
              </a:ext>
            </a:extLst>
          </a:blip>
          <a:stretch>
            <a:fillRect/>
          </a:stretch>
        </p:blipFill>
        <p:spPr>
          <a:xfrm>
            <a:off x="5217720" y="2143511"/>
            <a:ext cx="301737" cy="301737"/>
          </a:xfrm>
          <a:prstGeom prst="rect">
            <a:avLst/>
          </a:prstGeom>
        </p:spPr>
      </p:pic>
      <p:pic>
        <p:nvPicPr>
          <p:cNvPr id="96" name="Picture 95">
            <a:extLst>
              <a:ext uri="{FF2B5EF4-FFF2-40B4-BE49-F238E27FC236}">
                <a16:creationId xmlns:a16="http://schemas.microsoft.com/office/drawing/2014/main" id="{47431B4B-7497-4D58-B69A-F6523A51836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506947" y="3650453"/>
            <a:ext cx="239412" cy="239412"/>
          </a:xfrm>
          <a:prstGeom prst="rect">
            <a:avLst/>
          </a:prstGeom>
        </p:spPr>
      </p:pic>
      <p:sp>
        <p:nvSpPr>
          <p:cNvPr id="164" name="Rectangle 163">
            <a:extLst>
              <a:ext uri="{FF2B5EF4-FFF2-40B4-BE49-F238E27FC236}">
                <a16:creationId xmlns:a16="http://schemas.microsoft.com/office/drawing/2014/main" id="{314416F3-2DB6-4118-A5AF-17C04E4B012E}"/>
              </a:ext>
            </a:extLst>
          </p:cNvPr>
          <p:cNvSpPr/>
          <p:nvPr/>
        </p:nvSpPr>
        <p:spPr>
          <a:xfrm>
            <a:off x="3940003" y="2418609"/>
            <a:ext cx="719901" cy="235779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lvl="0" algn="ctr">
              <a:defRPr/>
            </a:pPr>
            <a:r>
              <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a:t>
            </a:r>
            <a:br>
              <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DMZ</a:t>
            </a:r>
          </a:p>
        </p:txBody>
      </p:sp>
      <p:sp>
        <p:nvSpPr>
          <p:cNvPr id="218" name="Rectangle 217">
            <a:extLst>
              <a:ext uri="{FF2B5EF4-FFF2-40B4-BE49-F238E27FC236}">
                <a16:creationId xmlns:a16="http://schemas.microsoft.com/office/drawing/2014/main" id="{BCA0AB0A-4A1C-4E7C-8AE3-724E5AEBF974}"/>
              </a:ext>
            </a:extLst>
          </p:cNvPr>
          <p:cNvSpPr/>
          <p:nvPr/>
        </p:nvSpPr>
        <p:spPr>
          <a:xfrm>
            <a:off x="5857586" y="2189632"/>
            <a:ext cx="4703385" cy="269187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Azure VNET (Spoke – SAP Prod/Non-Prod)</a:t>
            </a:r>
          </a:p>
        </p:txBody>
      </p:sp>
      <p:sp>
        <p:nvSpPr>
          <p:cNvPr id="140" name="Rectangle 139">
            <a:extLst>
              <a:ext uri="{FF2B5EF4-FFF2-40B4-BE49-F238E27FC236}">
                <a16:creationId xmlns:a16="http://schemas.microsoft.com/office/drawing/2014/main" id="{3C417FEF-9C95-4017-893B-D77C0B307EEA}"/>
              </a:ext>
            </a:extLst>
          </p:cNvPr>
          <p:cNvSpPr/>
          <p:nvPr/>
        </p:nvSpPr>
        <p:spPr>
          <a:xfrm>
            <a:off x="11005569" y="800847"/>
            <a:ext cx="975922" cy="5277224"/>
          </a:xfrm>
          <a:prstGeom prst="rect">
            <a:avLst/>
          </a:prstGeom>
          <a:solidFill>
            <a:srgbClr val="737373">
              <a:lumMod val="40000"/>
              <a:lumOff val="60000"/>
            </a:srgbClr>
          </a:solidFill>
          <a:ln w="10795" cap="flat" cmpd="sng" algn="ctr">
            <a:solidFill>
              <a:srgbClr val="002060">
                <a:shade val="50000"/>
              </a:srgbClr>
            </a:solidFill>
            <a:prstDash val="solid"/>
          </a:ln>
          <a:effectLst/>
        </p:spPr>
        <p:txBody>
          <a:bodyPr rtlCol="0" anchor="t" anchorCtr="0"/>
          <a:lstStyle/>
          <a:p>
            <a:pPr algn="ctr" defTabSz="914126">
              <a:defRPr/>
            </a:pPr>
            <a:br>
              <a:rPr lang="en-US" sz="900" kern="0" dirty="0">
                <a:solidFill>
                  <a:sysClr val="windowText" lastClr="000000"/>
                </a:solidFill>
                <a:latin typeface="Segoe UI Light" panose="020B0502040204020203" pitchFamily="34" charset="0"/>
                <a:cs typeface="Segoe UI Light" panose="020B0502040204020203" pitchFamily="34" charset="0"/>
              </a:rPr>
            </a:br>
            <a:br>
              <a:rPr lang="en-US" sz="900" kern="0" dirty="0">
                <a:solidFill>
                  <a:sysClr val="windowText" lastClr="000000"/>
                </a:solidFill>
                <a:latin typeface="Segoe UI Light" panose="020B0502040204020203" pitchFamily="34" charset="0"/>
                <a:cs typeface="Segoe UI Light" panose="020B0502040204020203" pitchFamily="34" charset="0"/>
              </a:rPr>
            </a:br>
            <a:endParaRPr lang="en-US" sz="900" kern="0" dirty="0">
              <a:solidFill>
                <a:sysClr val="windowText" lastClr="000000"/>
              </a:solidFill>
              <a:latin typeface="Segoe UI Light" panose="020B0502040204020203" pitchFamily="34" charset="0"/>
              <a:cs typeface="Segoe UI Light" panose="020B0502040204020203" pitchFamily="34" charset="0"/>
            </a:endParaRPr>
          </a:p>
        </p:txBody>
      </p:sp>
      <p:pic>
        <p:nvPicPr>
          <p:cNvPr id="210" name="Picture 209">
            <a:extLst>
              <a:ext uri="{FF2B5EF4-FFF2-40B4-BE49-F238E27FC236}">
                <a16:creationId xmlns:a16="http://schemas.microsoft.com/office/drawing/2014/main" id="{557058C0-7BC6-4457-818D-C144F358873A}"/>
              </a:ext>
            </a:extLst>
          </p:cNvPr>
          <p:cNvPicPr>
            <a:picLocks noChangeAspect="1"/>
          </p:cNvPicPr>
          <p:nvPr/>
        </p:nvPicPr>
        <p:blipFill>
          <a:blip r:embed="rId5" cstate="email">
            <a:biLevel thresh="25000"/>
            <a:extLst>
              <a:ext uri="{28A0092B-C50C-407E-A947-70E740481C1C}">
                <a14:useLocalDpi xmlns:a14="http://schemas.microsoft.com/office/drawing/2010/main"/>
              </a:ext>
            </a:extLst>
          </a:blip>
          <a:stretch>
            <a:fillRect/>
          </a:stretch>
        </p:blipFill>
        <p:spPr>
          <a:xfrm>
            <a:off x="11354410" y="2164850"/>
            <a:ext cx="298396" cy="298396"/>
          </a:xfrm>
          <a:prstGeom prst="rect">
            <a:avLst/>
          </a:prstGeom>
        </p:spPr>
      </p:pic>
      <p:sp>
        <p:nvSpPr>
          <p:cNvPr id="213" name="TextBox 212">
            <a:extLst>
              <a:ext uri="{FF2B5EF4-FFF2-40B4-BE49-F238E27FC236}">
                <a16:creationId xmlns:a16="http://schemas.microsoft.com/office/drawing/2014/main" id="{4E2E93EA-43DC-4F5F-A278-2CB040A87539}"/>
              </a:ext>
            </a:extLst>
          </p:cNvPr>
          <p:cNvSpPr txBox="1"/>
          <p:nvPr/>
        </p:nvSpPr>
        <p:spPr>
          <a:xfrm>
            <a:off x="11194722" y="2440524"/>
            <a:ext cx="611639" cy="230772"/>
          </a:xfrm>
          <a:prstGeom prst="rect">
            <a:avLst/>
          </a:prstGeom>
          <a:noFill/>
        </p:spPr>
        <p:txBody>
          <a:bodyPr wrap="square" rtlCol="0">
            <a:spAutoFit/>
          </a:bodyPr>
          <a:lstStyle/>
          <a:p>
            <a:pPr algn="ctr" defTabSz="914126">
              <a:defRPr/>
            </a:pPr>
            <a:r>
              <a:rPr lang="en-US" sz="900" kern="0" dirty="0">
                <a:solidFill>
                  <a:sysClr val="windowText" lastClr="000000"/>
                </a:solidFill>
                <a:latin typeface="Segoe UI Light" panose="020B0502040204020203" pitchFamily="34" charset="0"/>
                <a:cs typeface="Segoe UI Light" panose="020B0502040204020203" pitchFamily="34" charset="0"/>
              </a:rPr>
              <a:t>Storage</a:t>
            </a:r>
          </a:p>
        </p:txBody>
      </p:sp>
      <p:sp>
        <p:nvSpPr>
          <p:cNvPr id="243" name="Rectangle 242">
            <a:extLst>
              <a:ext uri="{FF2B5EF4-FFF2-40B4-BE49-F238E27FC236}">
                <a16:creationId xmlns:a16="http://schemas.microsoft.com/office/drawing/2014/main" id="{DC0B0E24-D960-45FF-AAF3-5CA767A822BE}"/>
              </a:ext>
            </a:extLst>
          </p:cNvPr>
          <p:cNvSpPr/>
          <p:nvPr/>
        </p:nvSpPr>
        <p:spPr>
          <a:xfrm>
            <a:off x="290745" y="2483268"/>
            <a:ext cx="1493155" cy="2594757"/>
          </a:xfrm>
          <a:prstGeom prst="rect">
            <a:avLst/>
          </a:prstGeom>
          <a:solidFill>
            <a:srgbClr val="FFFFFF">
              <a:lumMod val="95000"/>
            </a:srgbClr>
          </a:solidFill>
          <a:ln w="10795" cap="flat" cmpd="sng" algn="ctr">
            <a:solidFill>
              <a:srgbClr val="002060">
                <a:shade val="50000"/>
              </a:srgbClr>
            </a:solidFill>
            <a:prstDash val="solid"/>
          </a:ln>
          <a:effectLst/>
        </p:spPr>
        <p:txBody>
          <a:bodyPr rtlCol="0" anchor="t" anchorCtr="0"/>
          <a:lstStyle/>
          <a:p>
            <a:pPr algn="ctr" defTabSz="914093">
              <a:defRPr/>
            </a:pPr>
            <a:r>
              <a:rPr lang="en-US" altLang="ja-JP" sz="1200" kern="0" dirty="0">
                <a:solidFill>
                  <a:srgbClr val="353535"/>
                </a:solidFill>
                <a:latin typeface="Segoe UI Light" panose="020B0502040204020203" pitchFamily="34" charset="0"/>
                <a:ea typeface="ＭＳ Ｐゴシック" panose="020B0600070205080204" pitchFamily="34" charset="-128"/>
                <a:cs typeface="Segoe UI Light" panose="020B0502040204020203" pitchFamily="34" charset="0"/>
              </a:rPr>
              <a:t>Customer Corporate Network</a:t>
            </a:r>
            <a:br>
              <a:rPr lang="en-US" altLang="ja-JP" sz="1799" kern="0" dirty="0">
                <a:solidFill>
                  <a:srgbClr val="353535"/>
                </a:solidFill>
                <a:latin typeface="Calibri" panose="020F0502020204030204"/>
                <a:ea typeface="ＭＳ Ｐゴシック" panose="020B0600070205080204" pitchFamily="34" charset="-128"/>
              </a:rPr>
            </a:br>
            <a:br>
              <a:rPr lang="en-US" altLang="ja-JP" sz="1799" kern="0" dirty="0">
                <a:solidFill>
                  <a:srgbClr val="353535"/>
                </a:solidFill>
                <a:latin typeface="Calibri" panose="020F0502020204030204"/>
                <a:ea typeface="ＭＳ Ｐゴシック" panose="020B0600070205080204" pitchFamily="34" charset="-128"/>
              </a:rPr>
            </a:br>
            <a:br>
              <a:rPr lang="en-US" altLang="ja-JP" sz="1799" kern="0" dirty="0">
                <a:solidFill>
                  <a:srgbClr val="353535"/>
                </a:solidFill>
                <a:latin typeface="Calibri" panose="020F0502020204030204"/>
                <a:ea typeface="ＭＳ Ｐゴシック" panose="020B0600070205080204" pitchFamily="34" charset="-128"/>
              </a:rPr>
            </a:br>
            <a:br>
              <a:rPr lang="en-US" altLang="ja-JP" sz="1799" kern="0" dirty="0">
                <a:solidFill>
                  <a:srgbClr val="353535"/>
                </a:solidFill>
                <a:latin typeface="Calibri" panose="020F0502020204030204"/>
                <a:ea typeface="ＭＳ Ｐゴシック" panose="020B0600070205080204" pitchFamily="34" charset="-128"/>
              </a:rPr>
            </a:br>
            <a:br>
              <a:rPr lang="en-US" altLang="ja-JP" sz="1799" kern="0" dirty="0">
                <a:solidFill>
                  <a:srgbClr val="353535"/>
                </a:solidFill>
                <a:latin typeface="Calibri" panose="020F0502020204030204"/>
                <a:ea typeface="ＭＳ Ｐゴシック" panose="020B0600070205080204" pitchFamily="34" charset="-128"/>
              </a:rPr>
            </a:br>
            <a:br>
              <a:rPr lang="en-US" altLang="ja-JP" sz="1799" kern="0" dirty="0">
                <a:solidFill>
                  <a:srgbClr val="353535"/>
                </a:solidFill>
                <a:latin typeface="Calibri" panose="020F0502020204030204"/>
                <a:ea typeface="ＭＳ Ｐゴシック" panose="020B0600070205080204" pitchFamily="34" charset="-128"/>
              </a:rPr>
            </a:br>
            <a:br>
              <a:rPr lang="en-US" altLang="ja-JP" sz="1799" kern="0" dirty="0">
                <a:solidFill>
                  <a:srgbClr val="353535"/>
                </a:solidFill>
                <a:latin typeface="Calibri" panose="020F0502020204030204"/>
                <a:ea typeface="ＭＳ Ｐゴシック" panose="020B0600070205080204" pitchFamily="34" charset="-128"/>
              </a:rPr>
            </a:br>
            <a:endParaRPr lang="en-US" sz="1799" kern="0" dirty="0">
              <a:solidFill>
                <a:srgbClr val="353535"/>
              </a:solidFill>
              <a:latin typeface="Calibri" panose="020F0502020204030204"/>
            </a:endParaRPr>
          </a:p>
        </p:txBody>
      </p:sp>
      <p:pic>
        <p:nvPicPr>
          <p:cNvPr id="244" name="Picture 12" descr="C:\Program Files\Microsoft Resource DVD Artwork\DVD_ART\Artwork_Imagery\Shapes and Graphics\circular shapes\Circle with Photo\meeting circle.png">
            <a:extLst>
              <a:ext uri="{FF2B5EF4-FFF2-40B4-BE49-F238E27FC236}">
                <a16:creationId xmlns:a16="http://schemas.microsoft.com/office/drawing/2014/main" id="{F1CFC3BA-AE4C-446D-9E42-804AFCB27C7B}"/>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412494" y="3074613"/>
            <a:ext cx="511391" cy="512775"/>
          </a:xfrm>
          <a:prstGeom prst="rect">
            <a:avLst/>
          </a:prstGeom>
          <a:noFill/>
          <a:ln w="9525">
            <a:noFill/>
            <a:miter lim="800000"/>
            <a:headEnd/>
            <a:tailEnd/>
          </a:ln>
        </p:spPr>
      </p:pic>
      <p:pic>
        <p:nvPicPr>
          <p:cNvPr id="245" name="Picture 13" descr="C:\Program Files\Microsoft Resource DVD Artwork\DVD_ART\Artwork_Imagery\Shapes and Graphics\circular shapes\Circle with Photo\customer happy smiling woman circle.png">
            <a:extLst>
              <a:ext uri="{FF2B5EF4-FFF2-40B4-BE49-F238E27FC236}">
                <a16:creationId xmlns:a16="http://schemas.microsoft.com/office/drawing/2014/main" id="{01AD388C-6206-494B-A005-2236E30E8CB7}"/>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1081702" y="3074220"/>
            <a:ext cx="518605" cy="512775"/>
          </a:xfrm>
          <a:prstGeom prst="rect">
            <a:avLst/>
          </a:prstGeom>
          <a:noFill/>
          <a:ln w="9525">
            <a:noFill/>
            <a:miter lim="800000"/>
            <a:headEnd/>
            <a:tailEnd/>
          </a:ln>
        </p:spPr>
      </p:pic>
      <p:pic>
        <p:nvPicPr>
          <p:cNvPr id="246" name="Picture 245">
            <a:extLst>
              <a:ext uri="{FF2B5EF4-FFF2-40B4-BE49-F238E27FC236}">
                <a16:creationId xmlns:a16="http://schemas.microsoft.com/office/drawing/2014/main" id="{C7346D11-8E1F-4749-A74F-8E6D34213EA3}"/>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r="60423" b="6626"/>
          <a:stretch/>
        </p:blipFill>
        <p:spPr>
          <a:xfrm>
            <a:off x="559544" y="3763036"/>
            <a:ext cx="289875" cy="307490"/>
          </a:xfrm>
          <a:prstGeom prst="rect">
            <a:avLst/>
          </a:prstGeom>
        </p:spPr>
      </p:pic>
      <p:pic>
        <p:nvPicPr>
          <p:cNvPr id="247" name="Picture 246">
            <a:extLst>
              <a:ext uri="{FF2B5EF4-FFF2-40B4-BE49-F238E27FC236}">
                <a16:creationId xmlns:a16="http://schemas.microsoft.com/office/drawing/2014/main" id="{4A948AF4-691C-4098-A7BC-27AB71D57434}"/>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212547" y="3770284"/>
            <a:ext cx="334778" cy="334778"/>
          </a:xfrm>
          <a:prstGeom prst="rect">
            <a:avLst/>
          </a:prstGeom>
        </p:spPr>
      </p:pic>
      <p:pic>
        <p:nvPicPr>
          <p:cNvPr id="248" name="Picture 13" descr="Host Integration Server (HIS) sm">
            <a:extLst>
              <a:ext uri="{FF2B5EF4-FFF2-40B4-BE49-F238E27FC236}">
                <a16:creationId xmlns:a16="http://schemas.microsoft.com/office/drawing/2014/main" id="{3EE6F16B-9F43-4894-B7D9-614476FB03FE}"/>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513063" y="4298011"/>
            <a:ext cx="396868" cy="627840"/>
          </a:xfrm>
          <a:prstGeom prst="rect">
            <a:avLst/>
          </a:prstGeom>
          <a:noFill/>
          <a:ln w="9525">
            <a:noFill/>
            <a:miter lim="800000"/>
            <a:headEnd/>
            <a:tailEnd/>
          </a:ln>
        </p:spPr>
      </p:pic>
      <p:pic>
        <p:nvPicPr>
          <p:cNvPr id="249" name="Picture 20" descr="Cray mainframe_medium">
            <a:extLst>
              <a:ext uri="{FF2B5EF4-FFF2-40B4-BE49-F238E27FC236}">
                <a16:creationId xmlns:a16="http://schemas.microsoft.com/office/drawing/2014/main" id="{3AB6D78C-AE22-4FE4-A8C9-05BCF7D977FD}"/>
              </a:ext>
            </a:extLst>
          </p:cNvPr>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1153672" y="4354435"/>
            <a:ext cx="409358" cy="530641"/>
          </a:xfrm>
          <a:prstGeom prst="rect">
            <a:avLst/>
          </a:prstGeom>
          <a:noFill/>
          <a:ln w="9525">
            <a:noFill/>
            <a:miter lim="800000"/>
            <a:headEnd/>
            <a:tailEnd/>
          </a:ln>
        </p:spPr>
      </p:pic>
      <p:cxnSp>
        <p:nvCxnSpPr>
          <p:cNvPr id="252" name="Connector: Elbow 251">
            <a:extLst>
              <a:ext uri="{FF2B5EF4-FFF2-40B4-BE49-F238E27FC236}">
                <a16:creationId xmlns:a16="http://schemas.microsoft.com/office/drawing/2014/main" id="{14EFBBF6-428F-4383-B320-1B955549B5ED}"/>
              </a:ext>
            </a:extLst>
          </p:cNvPr>
          <p:cNvCxnSpPr>
            <a:cxnSpLocks/>
            <a:stCxn id="243" idx="3"/>
            <a:endCxn id="96" idx="1"/>
          </p:cNvCxnSpPr>
          <p:nvPr/>
        </p:nvCxnSpPr>
        <p:spPr>
          <a:xfrm flipV="1">
            <a:off x="1783900" y="3770159"/>
            <a:ext cx="1723047" cy="10488"/>
          </a:xfrm>
          <a:prstGeom prst="bentConnector3">
            <a:avLst>
              <a:gd name="adj1" fmla="val 50000"/>
            </a:avLst>
          </a:prstGeom>
          <a:noFill/>
          <a:ln w="28575" cap="flat" cmpd="sng" algn="ctr">
            <a:solidFill>
              <a:srgbClr val="FFFF00"/>
            </a:solidFill>
            <a:prstDash val="solid"/>
          </a:ln>
          <a:effectLst/>
        </p:spPr>
      </p:cxnSp>
      <p:sp>
        <p:nvSpPr>
          <p:cNvPr id="265" name="Rectangle 264">
            <a:extLst>
              <a:ext uri="{FF2B5EF4-FFF2-40B4-BE49-F238E27FC236}">
                <a16:creationId xmlns:a16="http://schemas.microsoft.com/office/drawing/2014/main" id="{7FBC6534-901F-4BBD-96F2-9D7460633B26}"/>
              </a:ext>
            </a:extLst>
          </p:cNvPr>
          <p:cNvSpPr/>
          <p:nvPr/>
        </p:nvSpPr>
        <p:spPr>
          <a:xfrm>
            <a:off x="4739474" y="2431115"/>
            <a:ext cx="719901" cy="235779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a:t>
            </a:r>
            <a:br>
              <a:rPr kumimoji="0" lang="en-US" sz="7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7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Shared</a:t>
            </a:r>
            <a:br>
              <a:rPr kumimoji="0" lang="en-US" sz="7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7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Management</a:t>
            </a:r>
            <a:br>
              <a:rPr kumimoji="0" lang="en-US" sz="7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endParaRPr kumimoji="0" lang="en-US" sz="7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sp>
        <p:nvSpPr>
          <p:cNvPr id="275" name="Rectangle 274">
            <a:extLst>
              <a:ext uri="{FF2B5EF4-FFF2-40B4-BE49-F238E27FC236}">
                <a16:creationId xmlns:a16="http://schemas.microsoft.com/office/drawing/2014/main" id="{F7FB6E05-BC2D-4D6C-90A9-3F53DB4721ED}"/>
              </a:ext>
            </a:extLst>
          </p:cNvPr>
          <p:cNvSpPr/>
          <p:nvPr/>
        </p:nvSpPr>
        <p:spPr>
          <a:xfrm>
            <a:off x="5929377" y="2396598"/>
            <a:ext cx="4553999" cy="105499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a:t>
            </a:r>
            <a:r>
              <a:rPr lang="en-US" sz="1000" kern="0" dirty="0">
                <a:solidFill>
                  <a:sysClr val="windowText" lastClr="000000"/>
                </a:solidFill>
                <a:latin typeface="Segoe UI Light" panose="020B0502040204020203" pitchFamily="34" charset="0"/>
                <a:cs typeface="Segoe UI Light" panose="020B0502040204020203" pitchFamily="34" charset="0"/>
              </a:rPr>
              <a:t>Prod BW AP+DB </a:t>
            </a:r>
            <a:endPar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cxnSp>
        <p:nvCxnSpPr>
          <p:cNvPr id="32" name="Connector: Elbow 31">
            <a:extLst>
              <a:ext uri="{FF2B5EF4-FFF2-40B4-BE49-F238E27FC236}">
                <a16:creationId xmlns:a16="http://schemas.microsoft.com/office/drawing/2014/main" id="{455F8975-0FFF-4C7F-A644-0CAB438FF4D4}"/>
              </a:ext>
            </a:extLst>
          </p:cNvPr>
          <p:cNvCxnSpPr>
            <a:cxnSpLocks/>
            <a:stCxn id="118" idx="3"/>
            <a:endCxn id="218" idx="1"/>
          </p:cNvCxnSpPr>
          <p:nvPr/>
        </p:nvCxnSpPr>
        <p:spPr>
          <a:xfrm>
            <a:off x="5581488" y="3532112"/>
            <a:ext cx="276098" cy="3455"/>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D372FA96-42E2-43C8-987A-97E3E5690B3D}"/>
              </a:ext>
            </a:extLst>
          </p:cNvPr>
          <p:cNvSpPr/>
          <p:nvPr/>
        </p:nvSpPr>
        <p:spPr>
          <a:xfrm>
            <a:off x="5932401" y="3544892"/>
            <a:ext cx="4553999" cy="105126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Non- </a:t>
            </a:r>
            <a:r>
              <a:rPr lang="en-US" sz="1000" kern="0" dirty="0">
                <a:solidFill>
                  <a:sysClr val="windowText" lastClr="000000"/>
                </a:solidFill>
                <a:latin typeface="Segoe UI Light" panose="020B0502040204020203" pitchFamily="34" charset="0"/>
                <a:cs typeface="Segoe UI Light" panose="020B0502040204020203" pitchFamily="34" charset="0"/>
              </a:rPr>
              <a:t>Prod BW AP+DB </a:t>
            </a:r>
            <a:endPar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sp>
        <p:nvSpPr>
          <p:cNvPr id="156" name="Title 1">
            <a:extLst>
              <a:ext uri="{FF2B5EF4-FFF2-40B4-BE49-F238E27FC236}">
                <a16:creationId xmlns:a16="http://schemas.microsoft.com/office/drawing/2014/main" id="{D3608771-E6A2-4A7D-BA70-65CC1F7E8A10}"/>
              </a:ext>
            </a:extLst>
          </p:cNvPr>
          <p:cNvSpPr txBox="1">
            <a:spLocks/>
          </p:cNvSpPr>
          <p:nvPr/>
        </p:nvSpPr>
        <p:spPr>
          <a:xfrm>
            <a:off x="118260" y="5369228"/>
            <a:ext cx="2200951" cy="900315"/>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5331" kern="1200" cap="none" spc="-133" baseline="0">
                <a:solidFill>
                  <a:schemeClr val="accent1"/>
                </a:solidFill>
                <a:latin typeface="Segoe UI Light" pitchFamily="34" charset="0"/>
                <a:ea typeface="+mj-ea"/>
                <a:cs typeface="Segoe UI Light" panose="020B0502040204020203" pitchFamily="34" charset="0"/>
              </a:defRPr>
            </a:lvl1pPr>
          </a:lstStyle>
          <a:p>
            <a:pPr algn="ctr"/>
            <a:r>
              <a:rPr lang="en-US" sz="1999" dirty="0">
                <a:solidFill>
                  <a:schemeClr val="bg1"/>
                </a:solidFill>
              </a:rPr>
              <a:t>Running SAP HANA on</a:t>
            </a:r>
            <a:br>
              <a:rPr lang="en-US" sz="1999" dirty="0">
                <a:solidFill>
                  <a:schemeClr val="bg1"/>
                </a:solidFill>
              </a:rPr>
            </a:br>
            <a:r>
              <a:rPr lang="en-US" sz="1999" dirty="0">
                <a:solidFill>
                  <a:schemeClr val="bg1"/>
                </a:solidFill>
              </a:rPr>
              <a:t>Azure VM HA</a:t>
            </a:r>
            <a:endParaRPr lang="en-US" sz="2799" dirty="0">
              <a:solidFill>
                <a:schemeClr val="bg1"/>
              </a:solidFill>
            </a:endParaRPr>
          </a:p>
        </p:txBody>
      </p:sp>
      <p:pic>
        <p:nvPicPr>
          <p:cNvPr id="172" name="Picture 171">
            <a:extLst>
              <a:ext uri="{FF2B5EF4-FFF2-40B4-BE49-F238E27FC236}">
                <a16:creationId xmlns:a16="http://schemas.microsoft.com/office/drawing/2014/main" id="{4C4B64E3-EB76-4557-9BDC-BB2B30B0B9DE}"/>
              </a:ext>
            </a:extLst>
          </p:cNvPr>
          <p:cNvPicPr>
            <a:picLocks noChangeAspect="1"/>
          </p:cNvPicPr>
          <p:nvPr/>
        </p:nvPicPr>
        <p:blipFill>
          <a:blip r:embed="rId3" cstate="email">
            <a:biLevel thresh="25000"/>
            <a:extLst>
              <a:ext uri="{28A0092B-C50C-407E-A947-70E740481C1C}">
                <a14:useLocalDpi xmlns:a14="http://schemas.microsoft.com/office/drawing/2010/main"/>
              </a:ext>
            </a:extLst>
          </a:blip>
          <a:stretch>
            <a:fillRect/>
          </a:stretch>
        </p:blipFill>
        <p:spPr>
          <a:xfrm>
            <a:off x="10170075" y="2132568"/>
            <a:ext cx="301737" cy="301737"/>
          </a:xfrm>
          <a:prstGeom prst="rect">
            <a:avLst/>
          </a:prstGeom>
        </p:spPr>
      </p:pic>
      <p:sp>
        <p:nvSpPr>
          <p:cNvPr id="222" name="TextBox 221">
            <a:extLst>
              <a:ext uri="{FF2B5EF4-FFF2-40B4-BE49-F238E27FC236}">
                <a16:creationId xmlns:a16="http://schemas.microsoft.com/office/drawing/2014/main" id="{2013ABE6-9213-4885-B7EF-A35B2CD20DC9}"/>
              </a:ext>
            </a:extLst>
          </p:cNvPr>
          <p:cNvSpPr txBox="1"/>
          <p:nvPr/>
        </p:nvSpPr>
        <p:spPr>
          <a:xfrm>
            <a:off x="3520563" y="4944888"/>
            <a:ext cx="1637547" cy="338554"/>
          </a:xfrm>
          <a:prstGeom prst="rect">
            <a:avLst/>
          </a:prstGeom>
          <a:noFill/>
        </p:spPr>
        <p:txBody>
          <a:bodyPr wrap="square" rtlCol="0">
            <a:spAutoFit/>
          </a:bodyPr>
          <a:lstStyle/>
          <a:p>
            <a:pPr algn="ctr"/>
            <a:r>
              <a:rPr lang="en-US" sz="1600" dirty="0">
                <a:latin typeface="Segoe UI Light" panose="020B0502040204020203" pitchFamily="34" charset="0"/>
                <a:cs typeface="Segoe UI Light" panose="020B0502040204020203" pitchFamily="34" charset="0"/>
              </a:rPr>
              <a:t>Subscription </a:t>
            </a:r>
          </a:p>
        </p:txBody>
      </p:sp>
      <p:pic>
        <p:nvPicPr>
          <p:cNvPr id="207" name="Picture 206">
            <a:extLst>
              <a:ext uri="{FF2B5EF4-FFF2-40B4-BE49-F238E27FC236}">
                <a16:creationId xmlns:a16="http://schemas.microsoft.com/office/drawing/2014/main" id="{F905B508-D290-4568-A155-F1A84DD21293}"/>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3324478" y="4934471"/>
            <a:ext cx="328110" cy="328110"/>
          </a:xfrm>
          <a:prstGeom prst="rect">
            <a:avLst/>
          </a:prstGeom>
        </p:spPr>
      </p:pic>
      <p:sp>
        <p:nvSpPr>
          <p:cNvPr id="55" name="Rectangle 54">
            <a:extLst>
              <a:ext uri="{FF2B5EF4-FFF2-40B4-BE49-F238E27FC236}">
                <a16:creationId xmlns:a16="http://schemas.microsoft.com/office/drawing/2014/main" id="{8C0CFDB8-976C-4009-8F79-6E94EE558AFD}"/>
              </a:ext>
            </a:extLst>
          </p:cNvPr>
          <p:cNvSpPr/>
          <p:nvPr/>
        </p:nvSpPr>
        <p:spPr>
          <a:xfrm>
            <a:off x="339421" y="259175"/>
            <a:ext cx="1141933" cy="820175"/>
          </a:xfrm>
          <a:prstGeom prst="rect">
            <a:avLst/>
          </a:prstGeom>
          <a:solidFill>
            <a:srgbClr val="FFFFFF">
              <a:lumMod val="95000"/>
            </a:srgbClr>
          </a:solidFill>
          <a:ln w="10795" cap="flat" cmpd="sng" algn="ctr">
            <a:solidFill>
              <a:srgbClr val="002060">
                <a:shade val="50000"/>
              </a:srgbClr>
            </a:solidFill>
            <a:prstDash val="solid"/>
          </a:ln>
          <a:effectLst/>
        </p:spPr>
        <p:txBody>
          <a:bodyPr lIns="0" tIns="0" rIns="0" bIns="0" rtlCol="0" anchor="t" anchorCtr="0"/>
          <a:lstStyle/>
          <a:p>
            <a:pPr marL="0" marR="0" lvl="0" indent="0" algn="ctr" defTabSz="914093" rtl="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Partner</a:t>
            </a:r>
            <a:br>
              <a:rPr kumimoji="0" lang="en-US" altLang="ja-JP" sz="1100" b="0" i="0" u="none" strike="noStrike" kern="0" cap="none" spc="0" normalizeH="0" baseline="0" noProof="0" dirty="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br>
            <a:r>
              <a:rPr kumimoji="0" lang="en-US" altLang="ja-JP" sz="1100" b="0" i="0" u="none" strike="noStrike" kern="0" cap="none" spc="0" normalizeH="0" baseline="0" noProof="0" dirty="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Admin Network</a:t>
            </a: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endParaRPr kumimoji="0" lang="en-US" sz="1600" b="0" i="0" u="none" strike="noStrike" kern="0" cap="none" spc="0" normalizeH="0" baseline="0" noProof="0" dirty="0">
              <a:ln>
                <a:noFill/>
              </a:ln>
              <a:solidFill>
                <a:srgbClr val="353535"/>
              </a:solidFill>
              <a:effectLst/>
              <a:uLnTx/>
              <a:uFillTx/>
              <a:latin typeface="Calibri" panose="020F0502020204030204"/>
              <a:ea typeface="+mn-ea"/>
              <a:cs typeface="+mn-cs"/>
            </a:endParaRPr>
          </a:p>
        </p:txBody>
      </p:sp>
      <p:sp>
        <p:nvSpPr>
          <p:cNvPr id="56" name="Thought Bubble: Cloud 55">
            <a:extLst>
              <a:ext uri="{FF2B5EF4-FFF2-40B4-BE49-F238E27FC236}">
                <a16:creationId xmlns:a16="http://schemas.microsoft.com/office/drawing/2014/main" id="{913FA06F-46DB-4101-89FF-1BC425018C48}"/>
              </a:ext>
            </a:extLst>
          </p:cNvPr>
          <p:cNvSpPr/>
          <p:nvPr/>
        </p:nvSpPr>
        <p:spPr>
          <a:xfrm>
            <a:off x="1722054" y="477073"/>
            <a:ext cx="355136" cy="1864677"/>
          </a:xfrm>
          <a:prstGeom prst="cloudCallout">
            <a:avLst>
              <a:gd name="adj1" fmla="val -13147"/>
              <a:gd name="adj2" fmla="val 2144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pic>
        <p:nvPicPr>
          <p:cNvPr id="57" name="Picture 56">
            <a:extLst>
              <a:ext uri="{FF2B5EF4-FFF2-40B4-BE49-F238E27FC236}">
                <a16:creationId xmlns:a16="http://schemas.microsoft.com/office/drawing/2014/main" id="{58AC29A5-E9E7-4809-BB50-96A7FD2201B0}"/>
              </a:ext>
            </a:extLst>
          </p:cNvPr>
          <p:cNvPicPr>
            <a:picLocks noChangeAspect="1"/>
          </p:cNvPicPr>
          <p:nvPr/>
        </p:nvPicPr>
        <p:blipFill>
          <a:blip r:embed="rId4" cstate="email">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3507923" y="2854953"/>
            <a:ext cx="239412" cy="239412"/>
          </a:xfrm>
          <a:prstGeom prst="rect">
            <a:avLst/>
          </a:prstGeom>
        </p:spPr>
      </p:pic>
      <p:cxnSp>
        <p:nvCxnSpPr>
          <p:cNvPr id="58" name="Straight Arrow Connector 57">
            <a:extLst>
              <a:ext uri="{FF2B5EF4-FFF2-40B4-BE49-F238E27FC236}">
                <a16:creationId xmlns:a16="http://schemas.microsoft.com/office/drawing/2014/main" id="{F0289C84-548B-493C-85C4-CE3880DFBA79}"/>
              </a:ext>
            </a:extLst>
          </p:cNvPr>
          <p:cNvCxnSpPr>
            <a:cxnSpLocks/>
            <a:endCxn id="57" idx="1"/>
          </p:cNvCxnSpPr>
          <p:nvPr/>
        </p:nvCxnSpPr>
        <p:spPr>
          <a:xfrm>
            <a:off x="1481354" y="669263"/>
            <a:ext cx="2026569" cy="23053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516180D-6675-4134-9783-2AF658614FE7}"/>
              </a:ext>
            </a:extLst>
          </p:cNvPr>
          <p:cNvSpPr txBox="1"/>
          <p:nvPr/>
        </p:nvSpPr>
        <p:spPr>
          <a:xfrm>
            <a:off x="1722054" y="1248984"/>
            <a:ext cx="344094" cy="169277"/>
          </a:xfrm>
          <a:prstGeom prst="rect">
            <a:avLst/>
          </a:prstGeom>
          <a:noFill/>
        </p:spPr>
        <p:txBody>
          <a:bodyPr wrap="square" lIns="0" tIns="0" rIns="0" bIns="0" rtlCol="0">
            <a:spAutoFit/>
          </a:bodyPr>
          <a:lstStyle/>
          <a:p>
            <a:pPr marL="0" marR="0" lvl="0" indent="0" algn="ctr" defTabSz="1088449" rtl="0" eaLnBrk="1" fontAlgn="base" latinLnBrk="0" hangingPunct="1">
              <a:lnSpc>
                <a:spcPct val="100000"/>
              </a:lnSpc>
              <a:spcBef>
                <a:spcPct val="50000"/>
              </a:spcBef>
              <a:spcAft>
                <a:spcPct val="0"/>
              </a:spcAft>
              <a:buClr>
                <a:srgbClr val="F0AB00"/>
              </a:buClr>
              <a:buSzPct val="80000"/>
              <a:buFontTx/>
              <a:buNone/>
              <a:tabLst/>
              <a:defRPr/>
            </a:pPr>
            <a: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Web</a:t>
            </a:r>
          </a:p>
        </p:txBody>
      </p:sp>
    </p:spTree>
    <p:extLst>
      <p:ext uri="{BB962C8B-B14F-4D97-AF65-F5344CB8AC3E}">
        <p14:creationId xmlns:p14="http://schemas.microsoft.com/office/powerpoint/2010/main" val="128850235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1189176"/>
            <a:ext cx="11019377" cy="518295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r>
              <a:rPr lang="en-US" sz="2800" dirty="0"/>
              <a:t>In this workshop, you will look at what is involved in deploying SAP HANA on Azure with the goals of designing for high availability, disaster recovery as well as supportability.</a:t>
            </a:r>
          </a:p>
          <a:p>
            <a:endParaRPr lang="en-US" sz="2400" dirty="0"/>
          </a:p>
          <a:p>
            <a:r>
              <a:rPr lang="en-US" sz="2800" dirty="0"/>
              <a:t>At the end of this workshop, you will be able to better design and deploy SAP HANA on Azure.</a:t>
            </a:r>
          </a:p>
          <a:p>
            <a:pPr>
              <a:lnSpc>
                <a:spcPct val="90000"/>
              </a:lnSpc>
              <a:spcAft>
                <a:spcPts val="600"/>
              </a:spcAft>
            </a:pPr>
            <a:endParaRPr lang="en-US" sz="2400" dirty="0"/>
          </a:p>
          <a:p>
            <a:pPr>
              <a:lnSpc>
                <a:spcPct val="90000"/>
              </a:lnSpc>
              <a:spcAft>
                <a:spcPts val="600"/>
              </a:spcAft>
            </a:pPr>
            <a:r>
              <a:rPr lang="en-US" sz="3600" dirty="0">
                <a:latin typeface="+mj-lt"/>
              </a:rPr>
              <a:t>Learning objectives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Design high availability for SAP HANA workloads on Azure VMs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Design disaster recovery for SAP HANA workloads on Azure VMs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Rectangle 271">
            <a:extLst>
              <a:ext uri="{FF2B5EF4-FFF2-40B4-BE49-F238E27FC236}">
                <a16:creationId xmlns:a16="http://schemas.microsoft.com/office/drawing/2014/main" id="{2A8F2293-9A64-4009-83D8-1F3B024848DC}"/>
              </a:ext>
            </a:extLst>
          </p:cNvPr>
          <p:cNvSpPr/>
          <p:nvPr/>
        </p:nvSpPr>
        <p:spPr>
          <a:xfrm>
            <a:off x="3046983" y="795659"/>
            <a:ext cx="7790104" cy="5277224"/>
          </a:xfrm>
          <a:prstGeom prst="rect">
            <a:avLst/>
          </a:prstGeom>
          <a:solidFill>
            <a:srgbClr val="D6E3FF"/>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East US 2 Region</a:t>
            </a:r>
            <a:br>
              <a:rPr kumimoji="0" lang="en-US" sz="20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0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20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66" name="Rectangle 165">
            <a:extLst>
              <a:ext uri="{FF2B5EF4-FFF2-40B4-BE49-F238E27FC236}">
                <a16:creationId xmlns:a16="http://schemas.microsoft.com/office/drawing/2014/main" id="{2C0BD999-E54F-4D23-99D0-F1FF38848029}"/>
              </a:ext>
            </a:extLst>
          </p:cNvPr>
          <p:cNvSpPr/>
          <p:nvPr/>
        </p:nvSpPr>
        <p:spPr>
          <a:xfrm>
            <a:off x="3218845" y="2088074"/>
            <a:ext cx="7475311" cy="3233422"/>
          </a:xfrm>
          <a:prstGeom prst="rect">
            <a:avLst/>
          </a:prstGeom>
          <a:solidFill>
            <a:srgbClr val="89C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0EC15915-2727-4AAD-AF33-8EE69A8C124D}"/>
              </a:ext>
            </a:extLst>
          </p:cNvPr>
          <p:cNvSpPr/>
          <p:nvPr/>
        </p:nvSpPr>
        <p:spPr>
          <a:xfrm>
            <a:off x="3320829" y="2182721"/>
            <a:ext cx="2260659" cy="269878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Azure VNET (Hub)</a:t>
            </a:r>
          </a:p>
        </p:txBody>
      </p:sp>
      <p:sp>
        <p:nvSpPr>
          <p:cNvPr id="63" name="Rectangle 62"/>
          <p:cNvSpPr/>
          <p:nvPr/>
        </p:nvSpPr>
        <p:spPr>
          <a:xfrm>
            <a:off x="3422762" y="2431999"/>
            <a:ext cx="430473" cy="234570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GW</a:t>
            </a:r>
            <a:b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a:t>
            </a:r>
          </a:p>
        </p:txBody>
      </p:sp>
      <p:pic>
        <p:nvPicPr>
          <p:cNvPr id="73" name="Picture 72">
            <a:extLst>
              <a:ext uri="{FF2B5EF4-FFF2-40B4-BE49-F238E27FC236}">
                <a16:creationId xmlns:a16="http://schemas.microsoft.com/office/drawing/2014/main" id="{D118CAD0-33A5-4D83-AEE4-D1780C5B03D8}"/>
              </a:ext>
            </a:extLst>
          </p:cNvPr>
          <p:cNvPicPr>
            <a:picLocks noChangeAspect="1"/>
          </p:cNvPicPr>
          <p:nvPr/>
        </p:nvPicPr>
        <p:blipFill>
          <a:blip r:embed="rId3" cstate="email">
            <a:biLevel thresh="25000"/>
            <a:extLst>
              <a:ext uri="{28A0092B-C50C-407E-A947-70E740481C1C}">
                <a14:useLocalDpi xmlns:a14="http://schemas.microsoft.com/office/drawing/2010/main"/>
              </a:ext>
            </a:extLst>
          </a:blip>
          <a:stretch>
            <a:fillRect/>
          </a:stretch>
        </p:blipFill>
        <p:spPr>
          <a:xfrm>
            <a:off x="5217720" y="2143511"/>
            <a:ext cx="301737" cy="301737"/>
          </a:xfrm>
          <a:prstGeom prst="rect">
            <a:avLst/>
          </a:prstGeom>
        </p:spPr>
      </p:pic>
      <p:pic>
        <p:nvPicPr>
          <p:cNvPr id="96" name="Picture 95">
            <a:extLst>
              <a:ext uri="{FF2B5EF4-FFF2-40B4-BE49-F238E27FC236}">
                <a16:creationId xmlns:a16="http://schemas.microsoft.com/office/drawing/2014/main" id="{47431B4B-7497-4D58-B69A-F6523A51836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506947" y="3650453"/>
            <a:ext cx="239412" cy="239412"/>
          </a:xfrm>
          <a:prstGeom prst="rect">
            <a:avLst/>
          </a:prstGeom>
        </p:spPr>
      </p:pic>
      <p:sp>
        <p:nvSpPr>
          <p:cNvPr id="164" name="Rectangle 163">
            <a:extLst>
              <a:ext uri="{FF2B5EF4-FFF2-40B4-BE49-F238E27FC236}">
                <a16:creationId xmlns:a16="http://schemas.microsoft.com/office/drawing/2014/main" id="{314416F3-2DB6-4118-A5AF-17C04E4B012E}"/>
              </a:ext>
            </a:extLst>
          </p:cNvPr>
          <p:cNvSpPr/>
          <p:nvPr/>
        </p:nvSpPr>
        <p:spPr>
          <a:xfrm>
            <a:off x="3940003" y="2418609"/>
            <a:ext cx="719901" cy="235779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lvl="0" algn="ctr">
              <a:defRPr/>
            </a:pPr>
            <a:r>
              <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a:t>
            </a:r>
            <a:br>
              <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DMZ</a:t>
            </a:r>
          </a:p>
        </p:txBody>
      </p:sp>
      <p:sp>
        <p:nvSpPr>
          <p:cNvPr id="218" name="Rectangle 217">
            <a:extLst>
              <a:ext uri="{FF2B5EF4-FFF2-40B4-BE49-F238E27FC236}">
                <a16:creationId xmlns:a16="http://schemas.microsoft.com/office/drawing/2014/main" id="{BCA0AB0A-4A1C-4E7C-8AE3-724E5AEBF974}"/>
              </a:ext>
            </a:extLst>
          </p:cNvPr>
          <p:cNvSpPr/>
          <p:nvPr/>
        </p:nvSpPr>
        <p:spPr>
          <a:xfrm>
            <a:off x="5857586" y="2189632"/>
            <a:ext cx="4703385" cy="269187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Azure VNET (Spoke – SAP Prod/Non-Prod)</a:t>
            </a:r>
          </a:p>
        </p:txBody>
      </p:sp>
      <p:sp>
        <p:nvSpPr>
          <p:cNvPr id="140" name="Rectangle 139">
            <a:extLst>
              <a:ext uri="{FF2B5EF4-FFF2-40B4-BE49-F238E27FC236}">
                <a16:creationId xmlns:a16="http://schemas.microsoft.com/office/drawing/2014/main" id="{3C417FEF-9C95-4017-893B-D77C0B307EEA}"/>
              </a:ext>
            </a:extLst>
          </p:cNvPr>
          <p:cNvSpPr/>
          <p:nvPr/>
        </p:nvSpPr>
        <p:spPr>
          <a:xfrm>
            <a:off x="11005569" y="800847"/>
            <a:ext cx="975922" cy="5277224"/>
          </a:xfrm>
          <a:prstGeom prst="rect">
            <a:avLst/>
          </a:prstGeom>
          <a:solidFill>
            <a:srgbClr val="737373">
              <a:lumMod val="40000"/>
              <a:lumOff val="60000"/>
            </a:srgbClr>
          </a:solidFill>
          <a:ln w="10795" cap="flat" cmpd="sng" algn="ctr">
            <a:solidFill>
              <a:srgbClr val="002060">
                <a:shade val="50000"/>
              </a:srgbClr>
            </a:solidFill>
            <a:prstDash val="solid"/>
          </a:ln>
          <a:effectLst/>
        </p:spPr>
        <p:txBody>
          <a:bodyPr rtlCol="0" anchor="t" anchorCtr="0"/>
          <a:lstStyle/>
          <a:p>
            <a:pPr algn="ctr" defTabSz="914126">
              <a:defRPr/>
            </a:pPr>
            <a:br>
              <a:rPr lang="en-US" sz="900" kern="0" dirty="0">
                <a:solidFill>
                  <a:sysClr val="windowText" lastClr="000000"/>
                </a:solidFill>
                <a:latin typeface="Segoe UI Light" panose="020B0502040204020203" pitchFamily="34" charset="0"/>
                <a:cs typeface="Segoe UI Light" panose="020B0502040204020203" pitchFamily="34" charset="0"/>
              </a:rPr>
            </a:br>
            <a:br>
              <a:rPr lang="en-US" sz="900" kern="0" dirty="0">
                <a:solidFill>
                  <a:sysClr val="windowText" lastClr="000000"/>
                </a:solidFill>
                <a:latin typeface="Segoe UI Light" panose="020B0502040204020203" pitchFamily="34" charset="0"/>
                <a:cs typeface="Segoe UI Light" panose="020B0502040204020203" pitchFamily="34" charset="0"/>
              </a:rPr>
            </a:br>
            <a:endParaRPr lang="en-US" sz="900" kern="0" dirty="0">
              <a:solidFill>
                <a:sysClr val="windowText" lastClr="000000"/>
              </a:solidFill>
              <a:latin typeface="Segoe UI Light" panose="020B0502040204020203" pitchFamily="34" charset="0"/>
              <a:cs typeface="Segoe UI Light" panose="020B0502040204020203" pitchFamily="34" charset="0"/>
            </a:endParaRPr>
          </a:p>
        </p:txBody>
      </p:sp>
      <p:pic>
        <p:nvPicPr>
          <p:cNvPr id="210" name="Picture 209">
            <a:extLst>
              <a:ext uri="{FF2B5EF4-FFF2-40B4-BE49-F238E27FC236}">
                <a16:creationId xmlns:a16="http://schemas.microsoft.com/office/drawing/2014/main" id="{557058C0-7BC6-4457-818D-C144F358873A}"/>
              </a:ext>
            </a:extLst>
          </p:cNvPr>
          <p:cNvPicPr>
            <a:picLocks noChangeAspect="1"/>
          </p:cNvPicPr>
          <p:nvPr/>
        </p:nvPicPr>
        <p:blipFill>
          <a:blip r:embed="rId5" cstate="email">
            <a:biLevel thresh="25000"/>
            <a:extLst>
              <a:ext uri="{28A0092B-C50C-407E-A947-70E740481C1C}">
                <a14:useLocalDpi xmlns:a14="http://schemas.microsoft.com/office/drawing/2010/main"/>
              </a:ext>
            </a:extLst>
          </a:blip>
          <a:stretch>
            <a:fillRect/>
          </a:stretch>
        </p:blipFill>
        <p:spPr>
          <a:xfrm>
            <a:off x="11354410" y="2164850"/>
            <a:ext cx="298396" cy="298396"/>
          </a:xfrm>
          <a:prstGeom prst="rect">
            <a:avLst/>
          </a:prstGeom>
        </p:spPr>
      </p:pic>
      <p:sp>
        <p:nvSpPr>
          <p:cNvPr id="213" name="TextBox 212">
            <a:extLst>
              <a:ext uri="{FF2B5EF4-FFF2-40B4-BE49-F238E27FC236}">
                <a16:creationId xmlns:a16="http://schemas.microsoft.com/office/drawing/2014/main" id="{4E2E93EA-43DC-4F5F-A278-2CB040A87539}"/>
              </a:ext>
            </a:extLst>
          </p:cNvPr>
          <p:cNvSpPr txBox="1"/>
          <p:nvPr/>
        </p:nvSpPr>
        <p:spPr>
          <a:xfrm>
            <a:off x="11194722" y="2440524"/>
            <a:ext cx="611639" cy="230772"/>
          </a:xfrm>
          <a:prstGeom prst="rect">
            <a:avLst/>
          </a:prstGeom>
          <a:noFill/>
        </p:spPr>
        <p:txBody>
          <a:bodyPr wrap="square" rtlCol="0">
            <a:spAutoFit/>
          </a:bodyPr>
          <a:lstStyle/>
          <a:p>
            <a:pPr algn="ctr" defTabSz="914126">
              <a:defRPr/>
            </a:pPr>
            <a:r>
              <a:rPr lang="en-US" sz="900" kern="0" dirty="0">
                <a:solidFill>
                  <a:sysClr val="windowText" lastClr="000000"/>
                </a:solidFill>
                <a:latin typeface="Segoe UI Light" panose="020B0502040204020203" pitchFamily="34" charset="0"/>
                <a:cs typeface="Segoe UI Light" panose="020B0502040204020203" pitchFamily="34" charset="0"/>
              </a:rPr>
              <a:t>Storage</a:t>
            </a:r>
          </a:p>
        </p:txBody>
      </p:sp>
      <p:sp>
        <p:nvSpPr>
          <p:cNvPr id="243" name="Rectangle 242">
            <a:extLst>
              <a:ext uri="{FF2B5EF4-FFF2-40B4-BE49-F238E27FC236}">
                <a16:creationId xmlns:a16="http://schemas.microsoft.com/office/drawing/2014/main" id="{DC0B0E24-D960-45FF-AAF3-5CA767A822BE}"/>
              </a:ext>
            </a:extLst>
          </p:cNvPr>
          <p:cNvSpPr/>
          <p:nvPr/>
        </p:nvSpPr>
        <p:spPr>
          <a:xfrm>
            <a:off x="290745" y="2483268"/>
            <a:ext cx="1493155" cy="2594757"/>
          </a:xfrm>
          <a:prstGeom prst="rect">
            <a:avLst/>
          </a:prstGeom>
          <a:solidFill>
            <a:srgbClr val="FFFFFF">
              <a:lumMod val="95000"/>
            </a:srgbClr>
          </a:solidFill>
          <a:ln w="10795" cap="flat" cmpd="sng" algn="ctr">
            <a:solidFill>
              <a:srgbClr val="002060">
                <a:shade val="50000"/>
              </a:srgbClr>
            </a:solidFill>
            <a:prstDash val="solid"/>
          </a:ln>
          <a:effectLst/>
        </p:spPr>
        <p:txBody>
          <a:bodyPr rtlCol="0" anchor="t" anchorCtr="0"/>
          <a:lstStyle/>
          <a:p>
            <a:pPr algn="ctr" defTabSz="914093">
              <a:defRPr/>
            </a:pPr>
            <a:r>
              <a:rPr lang="en-US" altLang="ja-JP" sz="1200" kern="0" dirty="0">
                <a:solidFill>
                  <a:srgbClr val="353535"/>
                </a:solidFill>
                <a:latin typeface="Segoe UI Light" panose="020B0502040204020203" pitchFamily="34" charset="0"/>
                <a:ea typeface="ＭＳ Ｐゴシック" panose="020B0600070205080204" pitchFamily="34" charset="-128"/>
                <a:cs typeface="Segoe UI Light" panose="020B0502040204020203" pitchFamily="34" charset="0"/>
              </a:rPr>
              <a:t>Customer Corporate Network</a:t>
            </a:r>
            <a:br>
              <a:rPr lang="en-US" altLang="ja-JP" sz="1799" kern="0" dirty="0">
                <a:solidFill>
                  <a:srgbClr val="353535"/>
                </a:solidFill>
                <a:latin typeface="Calibri" panose="020F0502020204030204"/>
                <a:ea typeface="ＭＳ Ｐゴシック" panose="020B0600070205080204" pitchFamily="34" charset="-128"/>
              </a:rPr>
            </a:br>
            <a:br>
              <a:rPr lang="en-US" altLang="ja-JP" sz="1799" kern="0" dirty="0">
                <a:solidFill>
                  <a:srgbClr val="353535"/>
                </a:solidFill>
                <a:latin typeface="Calibri" panose="020F0502020204030204"/>
                <a:ea typeface="ＭＳ Ｐゴシック" panose="020B0600070205080204" pitchFamily="34" charset="-128"/>
              </a:rPr>
            </a:br>
            <a:br>
              <a:rPr lang="en-US" altLang="ja-JP" sz="1799" kern="0" dirty="0">
                <a:solidFill>
                  <a:srgbClr val="353535"/>
                </a:solidFill>
                <a:latin typeface="Calibri" panose="020F0502020204030204"/>
                <a:ea typeface="ＭＳ Ｐゴシック" panose="020B0600070205080204" pitchFamily="34" charset="-128"/>
              </a:rPr>
            </a:br>
            <a:br>
              <a:rPr lang="en-US" altLang="ja-JP" sz="1799" kern="0" dirty="0">
                <a:solidFill>
                  <a:srgbClr val="353535"/>
                </a:solidFill>
                <a:latin typeface="Calibri" panose="020F0502020204030204"/>
                <a:ea typeface="ＭＳ Ｐゴシック" panose="020B0600070205080204" pitchFamily="34" charset="-128"/>
              </a:rPr>
            </a:br>
            <a:br>
              <a:rPr lang="en-US" altLang="ja-JP" sz="1799" kern="0" dirty="0">
                <a:solidFill>
                  <a:srgbClr val="353535"/>
                </a:solidFill>
                <a:latin typeface="Calibri" panose="020F0502020204030204"/>
                <a:ea typeface="ＭＳ Ｐゴシック" panose="020B0600070205080204" pitchFamily="34" charset="-128"/>
              </a:rPr>
            </a:br>
            <a:br>
              <a:rPr lang="en-US" altLang="ja-JP" sz="1799" kern="0" dirty="0">
                <a:solidFill>
                  <a:srgbClr val="353535"/>
                </a:solidFill>
                <a:latin typeface="Calibri" panose="020F0502020204030204"/>
                <a:ea typeface="ＭＳ Ｐゴシック" panose="020B0600070205080204" pitchFamily="34" charset="-128"/>
              </a:rPr>
            </a:br>
            <a:br>
              <a:rPr lang="en-US" altLang="ja-JP" sz="1799" kern="0" dirty="0">
                <a:solidFill>
                  <a:srgbClr val="353535"/>
                </a:solidFill>
                <a:latin typeface="Calibri" panose="020F0502020204030204"/>
                <a:ea typeface="ＭＳ Ｐゴシック" panose="020B0600070205080204" pitchFamily="34" charset="-128"/>
              </a:rPr>
            </a:br>
            <a:endParaRPr lang="en-US" sz="1799" kern="0" dirty="0">
              <a:solidFill>
                <a:srgbClr val="353535"/>
              </a:solidFill>
              <a:latin typeface="Calibri" panose="020F0502020204030204"/>
            </a:endParaRPr>
          </a:p>
        </p:txBody>
      </p:sp>
      <p:pic>
        <p:nvPicPr>
          <p:cNvPr id="244" name="Picture 12" descr="C:\Program Files\Microsoft Resource DVD Artwork\DVD_ART\Artwork_Imagery\Shapes and Graphics\circular shapes\Circle with Photo\meeting circle.png">
            <a:extLst>
              <a:ext uri="{FF2B5EF4-FFF2-40B4-BE49-F238E27FC236}">
                <a16:creationId xmlns:a16="http://schemas.microsoft.com/office/drawing/2014/main" id="{F1CFC3BA-AE4C-446D-9E42-804AFCB27C7B}"/>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412494" y="3074613"/>
            <a:ext cx="511391" cy="512775"/>
          </a:xfrm>
          <a:prstGeom prst="rect">
            <a:avLst/>
          </a:prstGeom>
          <a:noFill/>
          <a:ln w="9525">
            <a:noFill/>
            <a:miter lim="800000"/>
            <a:headEnd/>
            <a:tailEnd/>
          </a:ln>
        </p:spPr>
      </p:pic>
      <p:pic>
        <p:nvPicPr>
          <p:cNvPr id="245" name="Picture 13" descr="C:\Program Files\Microsoft Resource DVD Artwork\DVD_ART\Artwork_Imagery\Shapes and Graphics\circular shapes\Circle with Photo\customer happy smiling woman circle.png">
            <a:extLst>
              <a:ext uri="{FF2B5EF4-FFF2-40B4-BE49-F238E27FC236}">
                <a16:creationId xmlns:a16="http://schemas.microsoft.com/office/drawing/2014/main" id="{01AD388C-6206-494B-A005-2236E30E8CB7}"/>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1081702" y="3074220"/>
            <a:ext cx="518605" cy="512775"/>
          </a:xfrm>
          <a:prstGeom prst="rect">
            <a:avLst/>
          </a:prstGeom>
          <a:noFill/>
          <a:ln w="9525">
            <a:noFill/>
            <a:miter lim="800000"/>
            <a:headEnd/>
            <a:tailEnd/>
          </a:ln>
        </p:spPr>
      </p:pic>
      <p:pic>
        <p:nvPicPr>
          <p:cNvPr id="246" name="Picture 245">
            <a:extLst>
              <a:ext uri="{FF2B5EF4-FFF2-40B4-BE49-F238E27FC236}">
                <a16:creationId xmlns:a16="http://schemas.microsoft.com/office/drawing/2014/main" id="{C7346D11-8E1F-4749-A74F-8E6D34213EA3}"/>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r="60423" b="6626"/>
          <a:stretch/>
        </p:blipFill>
        <p:spPr>
          <a:xfrm>
            <a:off x="559544" y="3763036"/>
            <a:ext cx="289875" cy="307490"/>
          </a:xfrm>
          <a:prstGeom prst="rect">
            <a:avLst/>
          </a:prstGeom>
        </p:spPr>
      </p:pic>
      <p:pic>
        <p:nvPicPr>
          <p:cNvPr id="247" name="Picture 246">
            <a:extLst>
              <a:ext uri="{FF2B5EF4-FFF2-40B4-BE49-F238E27FC236}">
                <a16:creationId xmlns:a16="http://schemas.microsoft.com/office/drawing/2014/main" id="{4A948AF4-691C-4098-A7BC-27AB71D57434}"/>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212547" y="3770284"/>
            <a:ext cx="334778" cy="334778"/>
          </a:xfrm>
          <a:prstGeom prst="rect">
            <a:avLst/>
          </a:prstGeom>
        </p:spPr>
      </p:pic>
      <p:pic>
        <p:nvPicPr>
          <p:cNvPr id="248" name="Picture 13" descr="Host Integration Server (HIS) sm">
            <a:extLst>
              <a:ext uri="{FF2B5EF4-FFF2-40B4-BE49-F238E27FC236}">
                <a16:creationId xmlns:a16="http://schemas.microsoft.com/office/drawing/2014/main" id="{3EE6F16B-9F43-4894-B7D9-614476FB03FE}"/>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513063" y="4298011"/>
            <a:ext cx="396868" cy="627840"/>
          </a:xfrm>
          <a:prstGeom prst="rect">
            <a:avLst/>
          </a:prstGeom>
          <a:noFill/>
          <a:ln w="9525">
            <a:noFill/>
            <a:miter lim="800000"/>
            <a:headEnd/>
            <a:tailEnd/>
          </a:ln>
        </p:spPr>
      </p:pic>
      <p:pic>
        <p:nvPicPr>
          <p:cNvPr id="249" name="Picture 20" descr="Cray mainframe_medium">
            <a:extLst>
              <a:ext uri="{FF2B5EF4-FFF2-40B4-BE49-F238E27FC236}">
                <a16:creationId xmlns:a16="http://schemas.microsoft.com/office/drawing/2014/main" id="{3AB6D78C-AE22-4FE4-A8C9-05BCF7D977FD}"/>
              </a:ext>
            </a:extLst>
          </p:cNvPr>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1153672" y="4354435"/>
            <a:ext cx="409358" cy="530641"/>
          </a:xfrm>
          <a:prstGeom prst="rect">
            <a:avLst/>
          </a:prstGeom>
          <a:noFill/>
          <a:ln w="9525">
            <a:noFill/>
            <a:miter lim="800000"/>
            <a:headEnd/>
            <a:tailEnd/>
          </a:ln>
        </p:spPr>
      </p:pic>
      <p:cxnSp>
        <p:nvCxnSpPr>
          <p:cNvPr id="252" name="Connector: Elbow 251">
            <a:extLst>
              <a:ext uri="{FF2B5EF4-FFF2-40B4-BE49-F238E27FC236}">
                <a16:creationId xmlns:a16="http://schemas.microsoft.com/office/drawing/2014/main" id="{14EFBBF6-428F-4383-B320-1B955549B5ED}"/>
              </a:ext>
            </a:extLst>
          </p:cNvPr>
          <p:cNvCxnSpPr>
            <a:cxnSpLocks/>
            <a:stCxn id="243" idx="3"/>
            <a:endCxn id="96" idx="1"/>
          </p:cNvCxnSpPr>
          <p:nvPr/>
        </p:nvCxnSpPr>
        <p:spPr>
          <a:xfrm flipV="1">
            <a:off x="1783900" y="3770159"/>
            <a:ext cx="1723047" cy="10488"/>
          </a:xfrm>
          <a:prstGeom prst="bentConnector3">
            <a:avLst>
              <a:gd name="adj1" fmla="val 50000"/>
            </a:avLst>
          </a:prstGeom>
          <a:noFill/>
          <a:ln w="28575" cap="flat" cmpd="sng" algn="ctr">
            <a:solidFill>
              <a:srgbClr val="FFFF00"/>
            </a:solidFill>
            <a:prstDash val="solid"/>
          </a:ln>
          <a:effectLst/>
        </p:spPr>
      </p:cxnSp>
      <p:sp>
        <p:nvSpPr>
          <p:cNvPr id="265" name="Rectangle 264">
            <a:extLst>
              <a:ext uri="{FF2B5EF4-FFF2-40B4-BE49-F238E27FC236}">
                <a16:creationId xmlns:a16="http://schemas.microsoft.com/office/drawing/2014/main" id="{7FBC6534-901F-4BBD-96F2-9D7460633B26}"/>
              </a:ext>
            </a:extLst>
          </p:cNvPr>
          <p:cNvSpPr/>
          <p:nvPr/>
        </p:nvSpPr>
        <p:spPr>
          <a:xfrm>
            <a:off x="4739474" y="2431115"/>
            <a:ext cx="719901" cy="235779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a:t>
            </a:r>
            <a:br>
              <a:rPr kumimoji="0" lang="en-US" sz="7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7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Shared</a:t>
            </a:r>
            <a:br>
              <a:rPr kumimoji="0" lang="en-US" sz="7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7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Management</a:t>
            </a:r>
            <a:br>
              <a:rPr kumimoji="0" lang="en-US" sz="7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endParaRPr kumimoji="0" lang="en-US" sz="7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sp>
        <p:nvSpPr>
          <p:cNvPr id="275" name="Rectangle 274">
            <a:extLst>
              <a:ext uri="{FF2B5EF4-FFF2-40B4-BE49-F238E27FC236}">
                <a16:creationId xmlns:a16="http://schemas.microsoft.com/office/drawing/2014/main" id="{F7FB6E05-BC2D-4D6C-90A9-3F53DB4721ED}"/>
              </a:ext>
            </a:extLst>
          </p:cNvPr>
          <p:cNvSpPr/>
          <p:nvPr/>
        </p:nvSpPr>
        <p:spPr>
          <a:xfrm>
            <a:off x="5929377" y="2396598"/>
            <a:ext cx="4553999" cy="105499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a:t>
            </a:r>
            <a:r>
              <a:rPr lang="en-US" sz="1000" kern="0" dirty="0">
                <a:solidFill>
                  <a:sysClr val="windowText" lastClr="000000"/>
                </a:solidFill>
                <a:latin typeface="Segoe UI Light" panose="020B0502040204020203" pitchFamily="34" charset="0"/>
                <a:cs typeface="Segoe UI Light" panose="020B0502040204020203" pitchFamily="34" charset="0"/>
              </a:rPr>
              <a:t>Prod BW AP+DB </a:t>
            </a:r>
            <a:endPar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cxnSp>
        <p:nvCxnSpPr>
          <p:cNvPr id="32" name="Connector: Elbow 31">
            <a:extLst>
              <a:ext uri="{FF2B5EF4-FFF2-40B4-BE49-F238E27FC236}">
                <a16:creationId xmlns:a16="http://schemas.microsoft.com/office/drawing/2014/main" id="{455F8975-0FFF-4C7F-A644-0CAB438FF4D4}"/>
              </a:ext>
            </a:extLst>
          </p:cNvPr>
          <p:cNvCxnSpPr>
            <a:cxnSpLocks/>
            <a:stCxn id="118" idx="3"/>
            <a:endCxn id="218" idx="1"/>
          </p:cNvCxnSpPr>
          <p:nvPr/>
        </p:nvCxnSpPr>
        <p:spPr>
          <a:xfrm>
            <a:off x="5581488" y="3532112"/>
            <a:ext cx="276098" cy="3455"/>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D372FA96-42E2-43C8-987A-97E3E5690B3D}"/>
              </a:ext>
            </a:extLst>
          </p:cNvPr>
          <p:cNvSpPr/>
          <p:nvPr/>
        </p:nvSpPr>
        <p:spPr>
          <a:xfrm>
            <a:off x="5932401" y="3544892"/>
            <a:ext cx="4553999" cy="105126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Non- </a:t>
            </a:r>
            <a:r>
              <a:rPr lang="en-US" sz="1000" kern="0" dirty="0">
                <a:solidFill>
                  <a:sysClr val="windowText" lastClr="000000"/>
                </a:solidFill>
                <a:latin typeface="Segoe UI Light" panose="020B0502040204020203" pitchFamily="34" charset="0"/>
                <a:cs typeface="Segoe UI Light" panose="020B0502040204020203" pitchFamily="34" charset="0"/>
              </a:rPr>
              <a:t>Prod BW AP+DB </a:t>
            </a:r>
            <a:endPar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sp>
        <p:nvSpPr>
          <p:cNvPr id="156" name="Title 1">
            <a:extLst>
              <a:ext uri="{FF2B5EF4-FFF2-40B4-BE49-F238E27FC236}">
                <a16:creationId xmlns:a16="http://schemas.microsoft.com/office/drawing/2014/main" id="{D3608771-E6A2-4A7D-BA70-65CC1F7E8A10}"/>
              </a:ext>
            </a:extLst>
          </p:cNvPr>
          <p:cNvSpPr txBox="1">
            <a:spLocks/>
          </p:cNvSpPr>
          <p:nvPr/>
        </p:nvSpPr>
        <p:spPr>
          <a:xfrm>
            <a:off x="118260" y="5369228"/>
            <a:ext cx="2200951" cy="900315"/>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5331" kern="1200" cap="none" spc="-133" baseline="0">
                <a:solidFill>
                  <a:schemeClr val="accent1"/>
                </a:solidFill>
                <a:latin typeface="Segoe UI Light" pitchFamily="34" charset="0"/>
                <a:ea typeface="+mj-ea"/>
                <a:cs typeface="Segoe UI Light" panose="020B0502040204020203" pitchFamily="34" charset="0"/>
              </a:defRPr>
            </a:lvl1pPr>
          </a:lstStyle>
          <a:p>
            <a:pPr algn="ctr"/>
            <a:r>
              <a:rPr lang="en-US" sz="1999" dirty="0">
                <a:solidFill>
                  <a:schemeClr val="bg1"/>
                </a:solidFill>
              </a:rPr>
              <a:t>Running SAP HANA on</a:t>
            </a:r>
            <a:br>
              <a:rPr lang="en-US" sz="1999" dirty="0">
                <a:solidFill>
                  <a:schemeClr val="bg1"/>
                </a:solidFill>
              </a:rPr>
            </a:br>
            <a:r>
              <a:rPr lang="en-US" sz="1999" dirty="0">
                <a:solidFill>
                  <a:schemeClr val="bg1"/>
                </a:solidFill>
              </a:rPr>
              <a:t>Azure VM HA</a:t>
            </a:r>
            <a:endParaRPr lang="en-US" sz="2799" dirty="0">
              <a:solidFill>
                <a:schemeClr val="bg1"/>
              </a:solidFill>
            </a:endParaRPr>
          </a:p>
        </p:txBody>
      </p:sp>
      <p:pic>
        <p:nvPicPr>
          <p:cNvPr id="172" name="Picture 171">
            <a:extLst>
              <a:ext uri="{FF2B5EF4-FFF2-40B4-BE49-F238E27FC236}">
                <a16:creationId xmlns:a16="http://schemas.microsoft.com/office/drawing/2014/main" id="{4C4B64E3-EB76-4557-9BDC-BB2B30B0B9DE}"/>
              </a:ext>
            </a:extLst>
          </p:cNvPr>
          <p:cNvPicPr>
            <a:picLocks noChangeAspect="1"/>
          </p:cNvPicPr>
          <p:nvPr/>
        </p:nvPicPr>
        <p:blipFill>
          <a:blip r:embed="rId3" cstate="email">
            <a:biLevel thresh="25000"/>
            <a:extLst>
              <a:ext uri="{28A0092B-C50C-407E-A947-70E740481C1C}">
                <a14:useLocalDpi xmlns:a14="http://schemas.microsoft.com/office/drawing/2010/main"/>
              </a:ext>
            </a:extLst>
          </a:blip>
          <a:stretch>
            <a:fillRect/>
          </a:stretch>
        </p:blipFill>
        <p:spPr>
          <a:xfrm>
            <a:off x="10170075" y="2132568"/>
            <a:ext cx="301737" cy="301737"/>
          </a:xfrm>
          <a:prstGeom prst="rect">
            <a:avLst/>
          </a:prstGeom>
        </p:spPr>
      </p:pic>
      <p:sp>
        <p:nvSpPr>
          <p:cNvPr id="222" name="TextBox 221">
            <a:extLst>
              <a:ext uri="{FF2B5EF4-FFF2-40B4-BE49-F238E27FC236}">
                <a16:creationId xmlns:a16="http://schemas.microsoft.com/office/drawing/2014/main" id="{2013ABE6-9213-4885-B7EF-A35B2CD20DC9}"/>
              </a:ext>
            </a:extLst>
          </p:cNvPr>
          <p:cNvSpPr txBox="1"/>
          <p:nvPr/>
        </p:nvSpPr>
        <p:spPr>
          <a:xfrm>
            <a:off x="3520563" y="4944888"/>
            <a:ext cx="1637547" cy="338554"/>
          </a:xfrm>
          <a:prstGeom prst="rect">
            <a:avLst/>
          </a:prstGeom>
          <a:noFill/>
        </p:spPr>
        <p:txBody>
          <a:bodyPr wrap="square" rtlCol="0">
            <a:spAutoFit/>
          </a:bodyPr>
          <a:lstStyle/>
          <a:p>
            <a:pPr algn="ctr"/>
            <a:r>
              <a:rPr lang="en-US" sz="1600" dirty="0">
                <a:latin typeface="Segoe UI Light" panose="020B0502040204020203" pitchFamily="34" charset="0"/>
                <a:cs typeface="Segoe UI Light" panose="020B0502040204020203" pitchFamily="34" charset="0"/>
              </a:rPr>
              <a:t>Subscription </a:t>
            </a:r>
          </a:p>
        </p:txBody>
      </p:sp>
      <p:pic>
        <p:nvPicPr>
          <p:cNvPr id="207" name="Picture 206">
            <a:extLst>
              <a:ext uri="{FF2B5EF4-FFF2-40B4-BE49-F238E27FC236}">
                <a16:creationId xmlns:a16="http://schemas.microsoft.com/office/drawing/2014/main" id="{F905B508-D290-4568-A155-F1A84DD21293}"/>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3324478" y="4934471"/>
            <a:ext cx="328110" cy="328110"/>
          </a:xfrm>
          <a:prstGeom prst="rect">
            <a:avLst/>
          </a:prstGeom>
        </p:spPr>
      </p:pic>
      <p:grpSp>
        <p:nvGrpSpPr>
          <p:cNvPr id="163" name="Group 162">
            <a:extLst>
              <a:ext uri="{FF2B5EF4-FFF2-40B4-BE49-F238E27FC236}">
                <a16:creationId xmlns:a16="http://schemas.microsoft.com/office/drawing/2014/main" id="{48C1D2DD-8F80-47F5-8499-B36E1D82F333}"/>
              </a:ext>
            </a:extLst>
          </p:cNvPr>
          <p:cNvGrpSpPr/>
          <p:nvPr/>
        </p:nvGrpSpPr>
        <p:grpSpPr>
          <a:xfrm>
            <a:off x="11067591" y="151331"/>
            <a:ext cx="871624" cy="1122380"/>
            <a:chOff x="5171489" y="583574"/>
            <a:chExt cx="2350934" cy="1572991"/>
          </a:xfrm>
          <a:solidFill>
            <a:srgbClr val="FFFFCC"/>
          </a:solidFill>
        </p:grpSpPr>
        <p:sp>
          <p:nvSpPr>
            <p:cNvPr id="165" name="Rectangular Callout 50">
              <a:extLst>
                <a:ext uri="{FF2B5EF4-FFF2-40B4-BE49-F238E27FC236}">
                  <a16:creationId xmlns:a16="http://schemas.microsoft.com/office/drawing/2014/main" id="{1AB01F96-43AD-46AD-8C61-622802382144}"/>
                </a:ext>
              </a:extLst>
            </p:cNvPr>
            <p:cNvSpPr/>
            <p:nvPr/>
          </p:nvSpPr>
          <p:spPr>
            <a:xfrm>
              <a:off x="5171489" y="964426"/>
              <a:ext cx="2350934" cy="1192139"/>
            </a:xfrm>
            <a:prstGeom prst="wedgeRectCallout">
              <a:avLst>
                <a:gd name="adj1" fmla="val -21083"/>
                <a:gd name="adj2" fmla="val 131814"/>
              </a:avLst>
            </a:prstGeom>
            <a:grpFill/>
            <a:ln w="6350" cap="flat" cmpd="sng" algn="ctr">
              <a:solidFill>
                <a:srgbClr val="5B9BD5"/>
              </a:solidFill>
              <a:prstDash val="solid"/>
              <a:miter lim="800000"/>
            </a:ln>
            <a:effectLst/>
          </p:spPr>
          <p:txBody>
            <a:bodyPr lIns="45720" rIns="27432" rtlCol="0" anchor="ctr"/>
            <a:lstStyle/>
            <a:p>
              <a:pPr lvl="0" algn="ctr">
                <a:defRPr/>
              </a:pPr>
              <a:r>
                <a:rPr lang="en-US" sz="1100" kern="0" dirty="0">
                  <a:solidFill>
                    <a:sysClr val="windowText" lastClr="000000"/>
                  </a:solidFill>
                  <a:latin typeface="Calibri Light" panose="020F0302020204030204"/>
                </a:rPr>
                <a:t>How to size </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storage to store backup ?</a:t>
              </a:r>
              <a:endParaRPr lang="en-US" sz="1100" kern="0" dirty="0">
                <a:solidFill>
                  <a:srgbClr val="FF0000"/>
                </a:solidFill>
                <a:latin typeface="Calibri Light" panose="020F0302020204030204"/>
              </a:endParaRPr>
            </a:p>
          </p:txBody>
        </p:sp>
        <p:sp>
          <p:nvSpPr>
            <p:cNvPr id="167" name="Oval 166">
              <a:extLst>
                <a:ext uri="{FF2B5EF4-FFF2-40B4-BE49-F238E27FC236}">
                  <a16:creationId xmlns:a16="http://schemas.microsoft.com/office/drawing/2014/main" id="{C2BFD7E0-E3F2-412D-825F-2EE25287C8F7}"/>
                </a:ext>
              </a:extLst>
            </p:cNvPr>
            <p:cNvSpPr/>
            <p:nvPr/>
          </p:nvSpPr>
          <p:spPr>
            <a:xfrm>
              <a:off x="6624359" y="583574"/>
              <a:ext cx="647120" cy="358425"/>
            </a:xfrm>
            <a:prstGeom prst="ellipse">
              <a:avLst/>
            </a:prstGeom>
            <a:grpFill/>
            <a:ln w="9525" cap="flat" cmpd="sng" algn="ctr">
              <a:solidFill>
                <a:srgbClr val="5B9BD5">
                  <a:shade val="50000"/>
                </a:srgbClr>
              </a:solidFill>
              <a:prstDash val="solid"/>
              <a:miter lim="800000"/>
            </a:ln>
            <a:effectLst/>
          </p:spPr>
          <p:txBody>
            <a:bodyPr lIns="45720" rIns="27432"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8</a:t>
              </a:r>
            </a:p>
          </p:txBody>
        </p:sp>
      </p:grpSp>
      <p:grpSp>
        <p:nvGrpSpPr>
          <p:cNvPr id="171" name="Group 170">
            <a:extLst>
              <a:ext uri="{FF2B5EF4-FFF2-40B4-BE49-F238E27FC236}">
                <a16:creationId xmlns:a16="http://schemas.microsoft.com/office/drawing/2014/main" id="{968E2658-AEE9-461F-A8BB-5CCDF2469553}"/>
              </a:ext>
            </a:extLst>
          </p:cNvPr>
          <p:cNvGrpSpPr/>
          <p:nvPr/>
        </p:nvGrpSpPr>
        <p:grpSpPr>
          <a:xfrm>
            <a:off x="4966942" y="5006349"/>
            <a:ext cx="2119624" cy="971573"/>
            <a:chOff x="4920444" y="4388425"/>
            <a:chExt cx="2119624" cy="971573"/>
          </a:xfrm>
          <a:solidFill>
            <a:srgbClr val="FFFFCC"/>
          </a:solidFill>
        </p:grpSpPr>
        <p:sp>
          <p:nvSpPr>
            <p:cNvPr id="178" name="Oval 177">
              <a:extLst>
                <a:ext uri="{FF2B5EF4-FFF2-40B4-BE49-F238E27FC236}">
                  <a16:creationId xmlns:a16="http://schemas.microsoft.com/office/drawing/2014/main" id="{A7218060-D924-4C93-A7A5-088EB8D4B93D}"/>
                </a:ext>
              </a:extLst>
            </p:cNvPr>
            <p:cNvSpPr/>
            <p:nvPr/>
          </p:nvSpPr>
          <p:spPr>
            <a:xfrm>
              <a:off x="4970264" y="5166064"/>
              <a:ext cx="192232" cy="193934"/>
            </a:xfrm>
            <a:prstGeom prst="ellipse">
              <a:avLst/>
            </a:prstGeom>
            <a:grp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6</a:t>
              </a:r>
            </a:p>
          </p:txBody>
        </p:sp>
        <p:sp>
          <p:nvSpPr>
            <p:cNvPr id="179" name="Rectangular Callout 172">
              <a:extLst>
                <a:ext uri="{FF2B5EF4-FFF2-40B4-BE49-F238E27FC236}">
                  <a16:creationId xmlns:a16="http://schemas.microsoft.com/office/drawing/2014/main" id="{056E9115-2569-4FEE-8675-0168D6EB6B94}"/>
                </a:ext>
              </a:extLst>
            </p:cNvPr>
            <p:cNvSpPr/>
            <p:nvPr/>
          </p:nvSpPr>
          <p:spPr>
            <a:xfrm>
              <a:off x="4920444" y="4388425"/>
              <a:ext cx="2119624" cy="738077"/>
            </a:xfrm>
            <a:prstGeom prst="wedgeRectCallout">
              <a:avLst>
                <a:gd name="adj1" fmla="val 43210"/>
                <a:gd name="adj2" fmla="val -320581"/>
              </a:avLst>
            </a:prstGeom>
            <a:grpFill/>
            <a:ln w="6350" cap="flat" cmpd="sng" algn="ctr">
              <a:solidFill>
                <a:srgbClr val="5B9BD5"/>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How to deploy VMs for </a:t>
              </a:r>
              <a:r>
                <a:rPr lang="en-US" sz="1100" kern="0" dirty="0">
                  <a:solidFill>
                    <a:srgbClr val="FF0000"/>
                  </a:solidFill>
                  <a:latin typeface="Calibri Light" panose="020F0302020204030204"/>
                </a:rPr>
                <a:t>highly available SAP ASCS and NFS </a:t>
              </a:r>
              <a:r>
                <a:rPr lang="en-US" sz="1100" kern="0" dirty="0">
                  <a:solidFill>
                    <a:sysClr val="windowText" lastClr="000000"/>
                  </a:solidFill>
                  <a:latin typeface="Calibri Light" panose="020F0302020204030204"/>
                </a:rPr>
                <a:t>on Linux Clusters ?</a:t>
              </a:r>
              <a:endParaRPr lang="en-US" sz="1100" b="1" kern="0" dirty="0">
                <a:solidFill>
                  <a:srgbClr val="FF0000"/>
                </a:solidFill>
                <a:latin typeface="Calibri Light" panose="020F0302020204030204"/>
              </a:endParaRPr>
            </a:p>
          </p:txBody>
        </p:sp>
      </p:grpSp>
      <p:grpSp>
        <p:nvGrpSpPr>
          <p:cNvPr id="180" name="Group 179">
            <a:extLst>
              <a:ext uri="{FF2B5EF4-FFF2-40B4-BE49-F238E27FC236}">
                <a16:creationId xmlns:a16="http://schemas.microsoft.com/office/drawing/2014/main" id="{02043710-473B-455F-9BCA-087D9E9842A6}"/>
              </a:ext>
            </a:extLst>
          </p:cNvPr>
          <p:cNvGrpSpPr/>
          <p:nvPr/>
        </p:nvGrpSpPr>
        <p:grpSpPr>
          <a:xfrm>
            <a:off x="6892528" y="1026799"/>
            <a:ext cx="1054597" cy="974587"/>
            <a:chOff x="6224957" y="-594709"/>
            <a:chExt cx="1054597" cy="974587"/>
          </a:xfrm>
          <a:solidFill>
            <a:srgbClr val="FFFFCC"/>
          </a:solidFill>
        </p:grpSpPr>
        <p:sp>
          <p:nvSpPr>
            <p:cNvPr id="181" name="Oval 180">
              <a:extLst>
                <a:ext uri="{FF2B5EF4-FFF2-40B4-BE49-F238E27FC236}">
                  <a16:creationId xmlns:a16="http://schemas.microsoft.com/office/drawing/2014/main" id="{76D477AD-4A62-4991-97B5-14A146134114}"/>
                </a:ext>
              </a:extLst>
            </p:cNvPr>
            <p:cNvSpPr/>
            <p:nvPr/>
          </p:nvSpPr>
          <p:spPr>
            <a:xfrm>
              <a:off x="6255848" y="-594709"/>
              <a:ext cx="192232" cy="193934"/>
            </a:xfrm>
            <a:prstGeom prst="ellipse">
              <a:avLst/>
            </a:prstGeom>
            <a:grp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7</a:t>
              </a:r>
            </a:p>
          </p:txBody>
        </p:sp>
        <p:sp>
          <p:nvSpPr>
            <p:cNvPr id="182" name="Rectangular Callout 172">
              <a:extLst>
                <a:ext uri="{FF2B5EF4-FFF2-40B4-BE49-F238E27FC236}">
                  <a16:creationId xmlns:a16="http://schemas.microsoft.com/office/drawing/2014/main" id="{FB2C0765-46E9-40A6-A93E-A9D7AF740D29}"/>
                </a:ext>
              </a:extLst>
            </p:cNvPr>
            <p:cNvSpPr/>
            <p:nvPr/>
          </p:nvSpPr>
          <p:spPr>
            <a:xfrm>
              <a:off x="6224957" y="-358199"/>
              <a:ext cx="1054597" cy="738077"/>
            </a:xfrm>
            <a:prstGeom prst="wedgeRectCallout">
              <a:avLst>
                <a:gd name="adj1" fmla="val 33904"/>
                <a:gd name="adj2" fmla="val 92447"/>
              </a:avLst>
            </a:prstGeom>
            <a:grpFill/>
            <a:ln w="6350" cap="flat" cmpd="sng" algn="ctr">
              <a:solidFill>
                <a:srgbClr val="5B9BD5"/>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How to deploy VMs for </a:t>
              </a:r>
              <a:r>
                <a:rPr lang="en-US" sz="1100" kern="0" dirty="0">
                  <a:solidFill>
                    <a:srgbClr val="FF0000"/>
                  </a:solidFill>
                  <a:latin typeface="Calibri Light" panose="020F0302020204030204"/>
                </a:rPr>
                <a:t>SAP </a:t>
              </a:r>
              <a:br>
                <a:rPr lang="en-US" sz="1100" kern="0" dirty="0">
                  <a:solidFill>
                    <a:srgbClr val="FF0000"/>
                  </a:solidFill>
                  <a:latin typeface="Calibri Light" panose="020F0302020204030204"/>
                </a:rPr>
              </a:br>
              <a:r>
                <a:rPr lang="en-US" sz="1100" kern="0" dirty="0">
                  <a:solidFill>
                    <a:srgbClr val="FF0000"/>
                  </a:solidFill>
                  <a:latin typeface="Calibri Light" panose="020F0302020204030204"/>
                </a:rPr>
                <a:t>AP servers </a:t>
              </a:r>
              <a:r>
                <a:rPr lang="en-US" sz="1100" kern="0" dirty="0">
                  <a:solidFill>
                    <a:sysClr val="windowText" lastClr="000000"/>
                  </a:solidFill>
                  <a:latin typeface="Calibri Light" panose="020F0302020204030204"/>
                </a:rPr>
                <a:t>?</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a:t>
              </a:r>
              <a:r>
                <a:rPr lang="en-US" sz="1100" kern="0" dirty="0">
                  <a:solidFill>
                    <a:srgbClr val="FF0000"/>
                  </a:solidFill>
                  <a:latin typeface="Calibri Light" panose="020F0302020204030204"/>
                </a:rPr>
                <a:t>15k SAPS</a:t>
              </a:r>
              <a:r>
                <a:rPr lang="en-US" sz="1100" kern="0" dirty="0">
                  <a:solidFill>
                    <a:sysClr val="windowText" lastClr="000000"/>
                  </a:solidFill>
                  <a:latin typeface="Calibri Light" panose="020F0302020204030204"/>
                </a:rPr>
                <a:t>)</a:t>
              </a:r>
              <a:endParaRPr lang="en-US" sz="1100" b="1" kern="0" dirty="0">
                <a:solidFill>
                  <a:srgbClr val="FF0000"/>
                </a:solidFill>
                <a:latin typeface="Calibri Light" panose="020F0302020204030204"/>
              </a:endParaRPr>
            </a:p>
          </p:txBody>
        </p:sp>
      </p:grpSp>
      <p:grpSp>
        <p:nvGrpSpPr>
          <p:cNvPr id="183" name="Group 182">
            <a:extLst>
              <a:ext uri="{FF2B5EF4-FFF2-40B4-BE49-F238E27FC236}">
                <a16:creationId xmlns:a16="http://schemas.microsoft.com/office/drawing/2014/main" id="{0B4902FA-6C51-4B4F-B474-AFFF41209B21}"/>
              </a:ext>
            </a:extLst>
          </p:cNvPr>
          <p:cNvGrpSpPr/>
          <p:nvPr/>
        </p:nvGrpSpPr>
        <p:grpSpPr>
          <a:xfrm>
            <a:off x="1866115" y="2493001"/>
            <a:ext cx="1233672" cy="723326"/>
            <a:chOff x="1613921" y="1049152"/>
            <a:chExt cx="1233672" cy="723326"/>
          </a:xfrm>
          <a:solidFill>
            <a:srgbClr val="FFFFCC"/>
          </a:solidFill>
        </p:grpSpPr>
        <p:sp>
          <p:nvSpPr>
            <p:cNvPr id="185" name="Oval 184">
              <a:extLst>
                <a:ext uri="{FF2B5EF4-FFF2-40B4-BE49-F238E27FC236}">
                  <a16:creationId xmlns:a16="http://schemas.microsoft.com/office/drawing/2014/main" id="{C8AF941A-40A6-4315-9162-5C107203BE8B}"/>
                </a:ext>
              </a:extLst>
            </p:cNvPr>
            <p:cNvSpPr/>
            <p:nvPr/>
          </p:nvSpPr>
          <p:spPr>
            <a:xfrm>
              <a:off x="1613921" y="1336876"/>
              <a:ext cx="192232" cy="193934"/>
            </a:xfrm>
            <a:prstGeom prst="ellipse">
              <a:avLst/>
            </a:prstGeom>
            <a:grp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2</a:t>
              </a:r>
            </a:p>
          </p:txBody>
        </p:sp>
        <p:sp>
          <p:nvSpPr>
            <p:cNvPr id="186" name="Rectangular Callout 172">
              <a:extLst>
                <a:ext uri="{FF2B5EF4-FFF2-40B4-BE49-F238E27FC236}">
                  <a16:creationId xmlns:a16="http://schemas.microsoft.com/office/drawing/2014/main" id="{B554298A-5519-400B-ACD3-650280770BE3}"/>
                </a:ext>
              </a:extLst>
            </p:cNvPr>
            <p:cNvSpPr/>
            <p:nvPr/>
          </p:nvSpPr>
          <p:spPr>
            <a:xfrm>
              <a:off x="1841683" y="1049152"/>
              <a:ext cx="1005910" cy="723326"/>
            </a:xfrm>
            <a:prstGeom prst="wedgeRectCallout">
              <a:avLst>
                <a:gd name="adj1" fmla="val 14826"/>
                <a:gd name="adj2" fmla="val 106353"/>
              </a:avLst>
            </a:prstGeom>
            <a:grpFill/>
            <a:ln w="6350" cap="flat" cmpd="sng" algn="ctr">
              <a:solidFill>
                <a:srgbClr val="5B9BD5"/>
              </a:solidFill>
              <a:prstDash val="solid"/>
              <a:miter lim="800000"/>
            </a:ln>
            <a:effectLst/>
          </p:spPr>
          <p:txBody>
            <a:bodyPr rtlCol="0" anchor="ctr"/>
            <a:lstStyle/>
            <a:p>
              <a:pPr lvl="0" algn="ctr">
                <a:defRPr/>
              </a:pPr>
              <a:r>
                <a:rPr lang="en-US" sz="1100" kern="0" dirty="0">
                  <a:solidFill>
                    <a:sysClr val="windowText" lastClr="000000"/>
                  </a:solidFill>
                  <a:latin typeface="+mj-lt"/>
                </a:rPr>
                <a:t>Internet VPN or private connect ? </a:t>
              </a:r>
              <a:endParaRPr lang="en-US" sz="1100" b="1" kern="0" dirty="0">
                <a:solidFill>
                  <a:srgbClr val="FF0000"/>
                </a:solidFill>
                <a:latin typeface="+mj-lt"/>
              </a:endParaRPr>
            </a:p>
          </p:txBody>
        </p:sp>
      </p:grpSp>
      <p:grpSp>
        <p:nvGrpSpPr>
          <p:cNvPr id="187" name="Group 186">
            <a:extLst>
              <a:ext uri="{FF2B5EF4-FFF2-40B4-BE49-F238E27FC236}">
                <a16:creationId xmlns:a16="http://schemas.microsoft.com/office/drawing/2014/main" id="{9071CC03-AFFE-4C2C-91F8-EC2DBBAAF5F3}"/>
              </a:ext>
            </a:extLst>
          </p:cNvPr>
          <p:cNvGrpSpPr/>
          <p:nvPr/>
        </p:nvGrpSpPr>
        <p:grpSpPr>
          <a:xfrm>
            <a:off x="7549750" y="4733755"/>
            <a:ext cx="2906729" cy="917782"/>
            <a:chOff x="8286256" y="4148368"/>
            <a:chExt cx="3002283" cy="1870275"/>
          </a:xfrm>
          <a:solidFill>
            <a:srgbClr val="FFFFCC"/>
          </a:solidFill>
        </p:grpSpPr>
        <p:sp>
          <p:nvSpPr>
            <p:cNvPr id="188" name="Rectangular Callout 76">
              <a:extLst>
                <a:ext uri="{FF2B5EF4-FFF2-40B4-BE49-F238E27FC236}">
                  <a16:creationId xmlns:a16="http://schemas.microsoft.com/office/drawing/2014/main" id="{5B01494A-7480-4F64-AFA3-B1376979830A}"/>
                </a:ext>
              </a:extLst>
            </p:cNvPr>
            <p:cNvSpPr/>
            <p:nvPr/>
          </p:nvSpPr>
          <p:spPr>
            <a:xfrm>
              <a:off x="8286256" y="4731796"/>
              <a:ext cx="3002283" cy="1286847"/>
            </a:xfrm>
            <a:prstGeom prst="wedgeRectCallout">
              <a:avLst>
                <a:gd name="adj1" fmla="val -31295"/>
                <a:gd name="adj2" fmla="val -140168"/>
              </a:avLst>
            </a:prstGeom>
            <a:grpFill/>
            <a:ln w="6350" cap="flat" cmpd="sng" algn="ctr">
              <a:solidFill>
                <a:srgbClr val="5B9BD5"/>
              </a:solidFill>
              <a:prstDash val="solid"/>
              <a:miter lim="800000"/>
            </a:ln>
            <a:effectLst/>
          </p:spPr>
          <p:txBody>
            <a:bodyPr lIns="91440" tIns="45720" rIns="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kern="0" dirty="0">
                  <a:solidFill>
                    <a:sysClr val="windowText" lastClr="000000"/>
                  </a:solidFill>
                  <a:latin typeface="Calibri Light" panose="020F0302020204030204"/>
                </a:rPr>
                <a:t>How to deploy VMs and allocate storage for SAP AP Servers and HANA DB (</a:t>
              </a:r>
              <a:r>
                <a:rPr lang="en-US" sz="1100" kern="0" dirty="0">
                  <a:solidFill>
                    <a:srgbClr val="FF0000"/>
                  </a:solidFill>
                  <a:latin typeface="Calibri Light" panose="020F0302020204030204"/>
                </a:rPr>
                <a:t>800GB</a:t>
              </a:r>
              <a:r>
                <a:rPr lang="en-US" sz="1100" kern="0" dirty="0">
                  <a:solidFill>
                    <a:sysClr val="windowText" lastClr="000000"/>
                  </a:solidFill>
                  <a:latin typeface="Calibri Light" panose="020F0302020204030204"/>
                </a:rPr>
                <a:t>) for QA, </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Dev and Test (</a:t>
              </a:r>
              <a:r>
                <a:rPr lang="en-US" sz="1100" kern="0" dirty="0">
                  <a:solidFill>
                    <a:srgbClr val="FF0000"/>
                  </a:solidFill>
                  <a:latin typeface="Calibri Light" panose="020F0302020204030204"/>
                </a:rPr>
                <a:t>256GB each</a:t>
              </a:r>
              <a:r>
                <a:rPr lang="en-US" sz="1100" kern="0" dirty="0">
                  <a:solidFill>
                    <a:sysClr val="windowText" lastClr="000000"/>
                  </a:solidFill>
                  <a:latin typeface="Calibri Light" panose="020F0302020204030204"/>
                </a:rPr>
                <a:t>) ? </a:t>
              </a:r>
              <a:endParaRPr lang="en-US" sz="1100" b="1" kern="0" dirty="0">
                <a:solidFill>
                  <a:srgbClr val="FF0000"/>
                </a:solidFill>
                <a:latin typeface="Calibri Light" panose="020F0302020204030204"/>
              </a:endParaRPr>
            </a:p>
          </p:txBody>
        </p:sp>
        <p:sp>
          <p:nvSpPr>
            <p:cNvPr id="189" name="Oval 188">
              <a:extLst>
                <a:ext uri="{FF2B5EF4-FFF2-40B4-BE49-F238E27FC236}">
                  <a16:creationId xmlns:a16="http://schemas.microsoft.com/office/drawing/2014/main" id="{5AD8F94A-3ABA-4D30-82E4-AB1331F2DDB3}"/>
                </a:ext>
              </a:extLst>
            </p:cNvPr>
            <p:cNvSpPr/>
            <p:nvPr/>
          </p:nvSpPr>
          <p:spPr>
            <a:xfrm>
              <a:off x="9793800" y="4148368"/>
              <a:ext cx="216645" cy="430251"/>
            </a:xfrm>
            <a:prstGeom prst="ellipse">
              <a:avLst/>
            </a:prstGeom>
            <a:grp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0" dirty="0">
                  <a:solidFill>
                    <a:sysClr val="windowText" lastClr="000000"/>
                  </a:solidFill>
                  <a:latin typeface="Segoe UI Light" panose="020B0502040204020203" pitchFamily="34" charset="0"/>
                  <a:cs typeface="Segoe UI Light" panose="020B0502040204020203" pitchFamily="34" charset="0"/>
                </a:rPr>
                <a:t>9</a:t>
              </a:r>
              <a:endPar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grpSp>
      <p:grpSp>
        <p:nvGrpSpPr>
          <p:cNvPr id="190" name="Group 189">
            <a:extLst>
              <a:ext uri="{FF2B5EF4-FFF2-40B4-BE49-F238E27FC236}">
                <a16:creationId xmlns:a16="http://schemas.microsoft.com/office/drawing/2014/main" id="{7FC51CB8-2530-45C9-A867-339A3B239ED5}"/>
              </a:ext>
            </a:extLst>
          </p:cNvPr>
          <p:cNvGrpSpPr/>
          <p:nvPr/>
        </p:nvGrpSpPr>
        <p:grpSpPr>
          <a:xfrm>
            <a:off x="8049231" y="747157"/>
            <a:ext cx="2812714" cy="1219197"/>
            <a:chOff x="10278481" y="4124243"/>
            <a:chExt cx="2841283" cy="937682"/>
          </a:xfrm>
          <a:solidFill>
            <a:srgbClr val="FFFFCC"/>
          </a:solidFill>
        </p:grpSpPr>
        <p:sp>
          <p:nvSpPr>
            <p:cNvPr id="191" name="Rectangular Callout 55">
              <a:extLst>
                <a:ext uri="{FF2B5EF4-FFF2-40B4-BE49-F238E27FC236}">
                  <a16:creationId xmlns:a16="http://schemas.microsoft.com/office/drawing/2014/main" id="{C63EC4C1-84F2-4F4E-9E7C-E5844DDE699D}"/>
                </a:ext>
              </a:extLst>
            </p:cNvPr>
            <p:cNvSpPr/>
            <p:nvPr/>
          </p:nvSpPr>
          <p:spPr>
            <a:xfrm>
              <a:off x="10278481" y="4339317"/>
              <a:ext cx="2841283" cy="722608"/>
            </a:xfrm>
            <a:prstGeom prst="wedgeRectCallout">
              <a:avLst>
                <a:gd name="adj1" fmla="val 361"/>
                <a:gd name="adj2" fmla="val 92549"/>
              </a:avLst>
            </a:prstGeom>
            <a:grpFill/>
            <a:ln w="6350" cap="flat" cmpd="sng" algn="ctr">
              <a:solidFill>
                <a:srgbClr val="5B9BD5"/>
              </a:solidFill>
              <a:prstDash val="solid"/>
              <a:miter lim="800000"/>
            </a:ln>
            <a:effectLst/>
          </p:spPr>
          <p:txBody>
            <a:bodyPr rIns="27432" rtlCol="0" anchor="ctr"/>
            <a:lstStyle/>
            <a:p>
              <a:pPr>
                <a:defRPr/>
              </a:pPr>
              <a:r>
                <a:rPr lang="en-US" sz="1100" kern="0" dirty="0">
                  <a:solidFill>
                    <a:sysClr val="windowText" lastClr="000000"/>
                  </a:solidFill>
                  <a:latin typeface="Calibri Light" panose="020F0302020204030204"/>
                </a:rPr>
                <a:t>How to deploy </a:t>
              </a:r>
              <a:r>
                <a:rPr lang="en-US" sz="1100" kern="0" dirty="0">
                  <a:solidFill>
                    <a:srgbClr val="FF0000"/>
                  </a:solidFill>
                  <a:latin typeface="Calibri Light" panose="020F0302020204030204"/>
                </a:rPr>
                <a:t>highly available HANA DB </a:t>
              </a:r>
              <a:r>
                <a:rPr lang="en-US" sz="1100" kern="0" dirty="0">
                  <a:solidFill>
                    <a:sysClr val="windowText" lastClr="000000"/>
                  </a:solidFill>
                  <a:latin typeface="Calibri Light" panose="020F0302020204030204"/>
                </a:rPr>
                <a:t>and allocate storage for Production </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a:t>
              </a:r>
              <a:r>
                <a:rPr lang="en-US" sz="1100" kern="0" dirty="0">
                  <a:solidFill>
                    <a:srgbClr val="FF0000"/>
                  </a:solidFill>
                  <a:latin typeface="Calibri Light" panose="020F0302020204030204"/>
                </a:rPr>
                <a:t>1.2 -&gt; 1.9TB</a:t>
              </a:r>
              <a:r>
                <a:rPr lang="en-US" sz="1100" kern="0" dirty="0">
                  <a:solidFill>
                    <a:sysClr val="windowText" lastClr="000000"/>
                  </a:solidFill>
                  <a:latin typeface="Calibri Light" panose="020F0302020204030204"/>
                </a:rPr>
                <a:t>) ? </a:t>
              </a:r>
              <a:endParaRPr lang="en-US" sz="1100" u="sng" kern="0" dirty="0">
                <a:solidFill>
                  <a:sysClr val="windowText" lastClr="000000"/>
                </a:solidFill>
                <a:latin typeface="Calibri Light" panose="020F0302020204030204"/>
              </a:endParaRPr>
            </a:p>
            <a:p>
              <a:pPr>
                <a:defRPr/>
              </a:pPr>
              <a:r>
                <a:rPr lang="en-US" sz="1100" kern="0" dirty="0">
                  <a:solidFill>
                    <a:sysClr val="windowText" lastClr="000000"/>
                  </a:solidFill>
                  <a:latin typeface="Calibri Light" panose="020F0302020204030204"/>
                </a:rPr>
                <a:t>How to allocate storage for data, log, shared, root and backup ? </a:t>
              </a:r>
              <a:endParaRPr kumimoji="0" lang="en-US" sz="1100" b="0" i="0" strike="noStrike" kern="0" cap="none" spc="0" normalizeH="0" baseline="0" noProof="0" dirty="0">
                <a:ln>
                  <a:noFill/>
                </a:ln>
                <a:solidFill>
                  <a:sysClr val="windowText" lastClr="000000"/>
                </a:solidFill>
                <a:effectLst/>
                <a:uLnTx/>
                <a:uFillTx/>
                <a:latin typeface="Calibri Light" panose="020F0302020204030204"/>
                <a:ea typeface="+mn-ea"/>
                <a:cs typeface="+mn-cs"/>
              </a:endParaRPr>
            </a:p>
          </p:txBody>
        </p:sp>
        <p:sp>
          <p:nvSpPr>
            <p:cNvPr id="192" name="Oval 191">
              <a:extLst>
                <a:ext uri="{FF2B5EF4-FFF2-40B4-BE49-F238E27FC236}">
                  <a16:creationId xmlns:a16="http://schemas.microsoft.com/office/drawing/2014/main" id="{67BDAC47-F726-4DA9-B781-115BD157CDAF}"/>
                </a:ext>
              </a:extLst>
            </p:cNvPr>
            <p:cNvSpPr/>
            <p:nvPr/>
          </p:nvSpPr>
          <p:spPr>
            <a:xfrm>
              <a:off x="10349644" y="4124243"/>
              <a:ext cx="243711" cy="172330"/>
            </a:xfrm>
            <a:prstGeom prst="ellipse">
              <a:avLst/>
            </a:prstGeom>
            <a:grpFill/>
            <a:ln w="9525" cap="flat" cmpd="sng" algn="ctr">
              <a:solidFill>
                <a:srgbClr val="5B9BD5">
                  <a:shade val="50000"/>
                </a:srgbClr>
              </a:solidFill>
              <a:prstDash val="solid"/>
              <a:miter lim="800000"/>
            </a:ln>
            <a:effectLst/>
          </p:spPr>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5</a:t>
              </a:r>
            </a:p>
          </p:txBody>
        </p:sp>
      </p:grpSp>
      <p:grpSp>
        <p:nvGrpSpPr>
          <p:cNvPr id="193" name="Group 192">
            <a:extLst>
              <a:ext uri="{FF2B5EF4-FFF2-40B4-BE49-F238E27FC236}">
                <a16:creationId xmlns:a16="http://schemas.microsoft.com/office/drawing/2014/main" id="{14ECC922-3381-4691-83A4-94E56CF8EEE3}"/>
              </a:ext>
            </a:extLst>
          </p:cNvPr>
          <p:cNvGrpSpPr/>
          <p:nvPr/>
        </p:nvGrpSpPr>
        <p:grpSpPr>
          <a:xfrm>
            <a:off x="3999282" y="574777"/>
            <a:ext cx="1089799" cy="1269937"/>
            <a:chOff x="3999282" y="574777"/>
            <a:chExt cx="1089799" cy="1269937"/>
          </a:xfrm>
          <a:solidFill>
            <a:srgbClr val="FFFFCC"/>
          </a:solidFill>
        </p:grpSpPr>
        <p:sp>
          <p:nvSpPr>
            <p:cNvPr id="194" name="Oval 193">
              <a:extLst>
                <a:ext uri="{FF2B5EF4-FFF2-40B4-BE49-F238E27FC236}">
                  <a16:creationId xmlns:a16="http://schemas.microsoft.com/office/drawing/2014/main" id="{7BB1FD30-13F2-4BEF-8E59-07162BD62EB2}"/>
                </a:ext>
              </a:extLst>
            </p:cNvPr>
            <p:cNvSpPr/>
            <p:nvPr/>
          </p:nvSpPr>
          <p:spPr>
            <a:xfrm>
              <a:off x="3999282" y="807634"/>
              <a:ext cx="192232" cy="193934"/>
            </a:xfrm>
            <a:prstGeom prst="ellipse">
              <a:avLst/>
            </a:prstGeom>
            <a:grp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4</a:t>
              </a:r>
            </a:p>
          </p:txBody>
        </p:sp>
        <p:sp>
          <p:nvSpPr>
            <p:cNvPr id="195" name="Rectangular Callout 81">
              <a:extLst>
                <a:ext uri="{FF2B5EF4-FFF2-40B4-BE49-F238E27FC236}">
                  <a16:creationId xmlns:a16="http://schemas.microsoft.com/office/drawing/2014/main" id="{597D3284-F47C-4A1E-B524-A293A027C268}"/>
                </a:ext>
              </a:extLst>
            </p:cNvPr>
            <p:cNvSpPr/>
            <p:nvPr/>
          </p:nvSpPr>
          <p:spPr>
            <a:xfrm>
              <a:off x="4230662" y="574777"/>
              <a:ext cx="858419" cy="1269937"/>
            </a:xfrm>
            <a:prstGeom prst="wedgeRectCallout">
              <a:avLst>
                <a:gd name="adj1" fmla="val -8028"/>
                <a:gd name="adj2" fmla="val 88497"/>
              </a:avLst>
            </a:prstGeom>
            <a:grpFill/>
            <a:ln w="6350" cap="flat" cmpd="sng" algn="ctr">
              <a:solidFill>
                <a:srgbClr val="5B9BD5"/>
              </a:solidFill>
              <a:prstDash val="solid"/>
              <a:miter lim="800000"/>
            </a:ln>
            <a:effectLst/>
          </p:spPr>
          <p:txBody>
            <a:bodyPr rtlCol="0" anchor="ctr"/>
            <a:lstStyle/>
            <a:p>
              <a:pPr algn="ctr"/>
              <a:r>
                <a:rPr lang="en-US" sz="1100" dirty="0">
                  <a:solidFill>
                    <a:prstClr val="black"/>
                  </a:solidFill>
                  <a:latin typeface="Segoe UI Light" panose="020B0502040204020203" pitchFamily="34" charset="0"/>
                  <a:cs typeface="Segoe UI Light" panose="020B0502040204020203" pitchFamily="34" charset="0"/>
                </a:rPr>
                <a:t>Where to deploy </a:t>
              </a:r>
              <a:r>
                <a:rPr lang="en-US" sz="1100" dirty="0" err="1">
                  <a:solidFill>
                    <a:prstClr val="black"/>
                  </a:solidFill>
                  <a:latin typeface="Segoe UI Light" panose="020B0502040204020203" pitchFamily="34" charset="0"/>
                  <a:cs typeface="Segoe UI Light" panose="020B0502040204020203" pitchFamily="34" charset="0"/>
                </a:rPr>
                <a:t>Jumpbox</a:t>
              </a:r>
              <a:r>
                <a:rPr lang="en-US" sz="1100" dirty="0">
                  <a:solidFill>
                    <a:prstClr val="black"/>
                  </a:solidFill>
                  <a:latin typeface="Segoe UI Light" panose="020B0502040204020203" pitchFamily="34" charset="0"/>
                  <a:cs typeface="Segoe UI Light" panose="020B0502040204020203" pitchFamily="34" charset="0"/>
                </a:rPr>
                <a:t>,</a:t>
              </a:r>
              <a:br>
                <a:rPr lang="en-US" sz="1100" dirty="0">
                  <a:solidFill>
                    <a:prstClr val="black"/>
                  </a:solidFill>
                  <a:latin typeface="Segoe UI Light" panose="020B0502040204020203" pitchFamily="34" charset="0"/>
                  <a:cs typeface="Segoe UI Light" panose="020B0502040204020203" pitchFamily="34" charset="0"/>
                </a:rPr>
              </a:br>
              <a:r>
                <a:rPr lang="en-US" sz="1100" dirty="0">
                  <a:solidFill>
                    <a:prstClr val="black"/>
                  </a:solidFill>
                  <a:latin typeface="Segoe UI Light" panose="020B0502040204020203" pitchFamily="34" charset="0"/>
                  <a:cs typeface="Segoe UI Light" panose="020B0502040204020203" pitchFamily="34" charset="0"/>
                </a:rPr>
                <a:t>Patching,</a:t>
              </a:r>
              <a:br>
                <a:rPr lang="en-US" sz="1100" dirty="0">
                  <a:solidFill>
                    <a:prstClr val="black"/>
                  </a:solidFill>
                  <a:latin typeface="Segoe UI Light" panose="020B0502040204020203" pitchFamily="34" charset="0"/>
                  <a:cs typeface="Segoe UI Light" panose="020B0502040204020203" pitchFamily="34" charset="0"/>
                </a:rPr>
              </a:br>
              <a:r>
                <a:rPr lang="en-US" sz="1100" dirty="0">
                  <a:solidFill>
                    <a:prstClr val="black"/>
                  </a:solidFill>
                  <a:latin typeface="Segoe UI Light" panose="020B0502040204020203" pitchFamily="34" charset="0"/>
                  <a:cs typeface="Segoe UI Light" panose="020B0502040204020203" pitchFamily="34" charset="0"/>
                </a:rPr>
                <a:t>DNS,</a:t>
              </a:r>
              <a:br>
                <a:rPr lang="en-US" sz="1100" dirty="0">
                  <a:solidFill>
                    <a:prstClr val="black"/>
                  </a:solidFill>
                  <a:latin typeface="Segoe UI Light" panose="020B0502040204020203" pitchFamily="34" charset="0"/>
                  <a:cs typeface="Segoe UI Light" panose="020B0502040204020203" pitchFamily="34" charset="0"/>
                </a:rPr>
              </a:br>
              <a:r>
                <a:rPr lang="en-US" sz="1100" dirty="0">
                  <a:solidFill>
                    <a:prstClr val="black"/>
                  </a:solidFill>
                  <a:latin typeface="Segoe UI Light" panose="020B0502040204020203" pitchFamily="34" charset="0"/>
                  <a:cs typeface="Segoe UI Light" panose="020B0502040204020203" pitchFamily="34" charset="0"/>
                </a:rPr>
                <a:t>Backup ?</a:t>
              </a:r>
              <a:endParaRPr lang="en-US" sz="1100" dirty="0"/>
            </a:p>
          </p:txBody>
        </p:sp>
      </p:grpSp>
      <p:grpSp>
        <p:nvGrpSpPr>
          <p:cNvPr id="52" name="Group 51">
            <a:extLst>
              <a:ext uri="{FF2B5EF4-FFF2-40B4-BE49-F238E27FC236}">
                <a16:creationId xmlns:a16="http://schemas.microsoft.com/office/drawing/2014/main" id="{7A35F932-EC63-4B54-9EB5-617A65633D0C}"/>
              </a:ext>
            </a:extLst>
          </p:cNvPr>
          <p:cNvGrpSpPr/>
          <p:nvPr/>
        </p:nvGrpSpPr>
        <p:grpSpPr>
          <a:xfrm>
            <a:off x="2037196" y="5637603"/>
            <a:ext cx="2413962" cy="802395"/>
            <a:chOff x="4970264" y="4557603"/>
            <a:chExt cx="2413962" cy="802395"/>
          </a:xfrm>
          <a:solidFill>
            <a:srgbClr val="FFFFCC"/>
          </a:solidFill>
        </p:grpSpPr>
        <p:sp>
          <p:nvSpPr>
            <p:cNvPr id="53" name="Oval 52">
              <a:extLst>
                <a:ext uri="{FF2B5EF4-FFF2-40B4-BE49-F238E27FC236}">
                  <a16:creationId xmlns:a16="http://schemas.microsoft.com/office/drawing/2014/main" id="{01D0B535-CBF5-46CE-81BC-52779012FDA3}"/>
                </a:ext>
              </a:extLst>
            </p:cNvPr>
            <p:cNvSpPr/>
            <p:nvPr/>
          </p:nvSpPr>
          <p:spPr>
            <a:xfrm>
              <a:off x="4970264" y="5166064"/>
              <a:ext cx="192232" cy="193934"/>
            </a:xfrm>
            <a:prstGeom prst="ellipse">
              <a:avLst/>
            </a:prstGeom>
            <a:grp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1</a:t>
              </a:r>
            </a:p>
          </p:txBody>
        </p:sp>
        <p:sp>
          <p:nvSpPr>
            <p:cNvPr id="54" name="Rectangular Callout 172">
              <a:extLst>
                <a:ext uri="{FF2B5EF4-FFF2-40B4-BE49-F238E27FC236}">
                  <a16:creationId xmlns:a16="http://schemas.microsoft.com/office/drawing/2014/main" id="{EFE2029F-50B8-49AC-B20F-22820C587D6F}"/>
                </a:ext>
              </a:extLst>
            </p:cNvPr>
            <p:cNvSpPr/>
            <p:nvPr/>
          </p:nvSpPr>
          <p:spPr>
            <a:xfrm>
              <a:off x="5264602" y="4557603"/>
              <a:ext cx="2119624" cy="738077"/>
            </a:xfrm>
            <a:prstGeom prst="wedgeRectCallout">
              <a:avLst>
                <a:gd name="adj1" fmla="val 50906"/>
                <a:gd name="adj2" fmla="val -152933"/>
              </a:avLst>
            </a:prstGeom>
            <a:grpFill/>
            <a:ln w="6350" cap="flat" cmpd="sng" algn="ctr">
              <a:solidFill>
                <a:srgbClr val="5B9BD5"/>
              </a:solidFill>
              <a:prstDash val="solid"/>
              <a:miter lim="800000"/>
            </a:ln>
            <a:effectLst/>
          </p:spPr>
          <p:txBody>
            <a:bodyPr rtlCol="0" anchor="ctr"/>
            <a:lstStyle/>
            <a:p>
              <a:pPr lvl="0" algn="ctr">
                <a:defRPr/>
              </a:pPr>
              <a:r>
                <a:rPr lang="en-US" sz="1100" kern="0" dirty="0">
                  <a:solidFill>
                    <a:sysClr val="windowText" lastClr="000000"/>
                  </a:solidFill>
                  <a:latin typeface="+mj-lt"/>
                </a:rPr>
                <a:t>Make sure to use</a:t>
              </a:r>
              <a:br>
                <a:rPr lang="en-US" sz="1100" kern="0" dirty="0">
                  <a:solidFill>
                    <a:sysClr val="windowText" lastClr="000000"/>
                  </a:solidFill>
                  <a:latin typeface="+mj-lt"/>
                </a:rPr>
              </a:br>
              <a:r>
                <a:rPr lang="en-US" sz="1100" kern="0" dirty="0">
                  <a:solidFill>
                    <a:sysClr val="windowText" lastClr="000000"/>
                  </a:solidFill>
                  <a:latin typeface="+mj-lt"/>
                  <a:hlinkClick r:id="rId13"/>
                </a:rPr>
                <a:t>VNET Hub-spoke topology</a:t>
              </a:r>
              <a:endParaRPr lang="en-US" sz="1100" b="1" kern="0" dirty="0">
                <a:solidFill>
                  <a:srgbClr val="FF0000"/>
                </a:solidFill>
                <a:latin typeface="+mj-lt"/>
              </a:endParaRPr>
            </a:p>
          </p:txBody>
        </p:sp>
      </p:grpSp>
      <p:sp>
        <p:nvSpPr>
          <p:cNvPr id="55" name="Rectangle 54">
            <a:extLst>
              <a:ext uri="{FF2B5EF4-FFF2-40B4-BE49-F238E27FC236}">
                <a16:creationId xmlns:a16="http://schemas.microsoft.com/office/drawing/2014/main" id="{8C0CFDB8-976C-4009-8F79-6E94EE558AFD}"/>
              </a:ext>
            </a:extLst>
          </p:cNvPr>
          <p:cNvSpPr/>
          <p:nvPr/>
        </p:nvSpPr>
        <p:spPr>
          <a:xfrm>
            <a:off x="339421" y="259175"/>
            <a:ext cx="1141933" cy="820175"/>
          </a:xfrm>
          <a:prstGeom prst="rect">
            <a:avLst/>
          </a:prstGeom>
          <a:solidFill>
            <a:srgbClr val="FFFFFF">
              <a:lumMod val="95000"/>
            </a:srgbClr>
          </a:solidFill>
          <a:ln w="10795" cap="flat" cmpd="sng" algn="ctr">
            <a:solidFill>
              <a:srgbClr val="002060">
                <a:shade val="50000"/>
              </a:srgbClr>
            </a:solidFill>
            <a:prstDash val="solid"/>
          </a:ln>
          <a:effectLst/>
        </p:spPr>
        <p:txBody>
          <a:bodyPr lIns="0" tIns="0" rIns="0" bIns="0" rtlCol="0" anchor="t" anchorCtr="0"/>
          <a:lstStyle/>
          <a:p>
            <a:pPr marL="0" marR="0" lvl="0" indent="0" algn="ctr" defTabSz="914093" rtl="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Partner</a:t>
            </a:r>
            <a:br>
              <a:rPr kumimoji="0" lang="en-US" altLang="ja-JP" sz="1100" b="0" i="0" u="none" strike="noStrike" kern="0" cap="none" spc="0" normalizeH="0" baseline="0" noProof="0" dirty="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br>
            <a:r>
              <a:rPr kumimoji="0" lang="en-US" altLang="ja-JP" sz="1100" b="0" i="0" u="none" strike="noStrike" kern="0" cap="none" spc="0" normalizeH="0" baseline="0" noProof="0" dirty="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Admin Network</a:t>
            </a: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endParaRPr kumimoji="0" lang="en-US" sz="1600" b="0" i="0" u="none" strike="noStrike" kern="0" cap="none" spc="0" normalizeH="0" baseline="0" noProof="0" dirty="0">
              <a:ln>
                <a:noFill/>
              </a:ln>
              <a:solidFill>
                <a:srgbClr val="353535"/>
              </a:solidFill>
              <a:effectLst/>
              <a:uLnTx/>
              <a:uFillTx/>
              <a:latin typeface="Calibri" panose="020F0502020204030204"/>
              <a:ea typeface="+mn-ea"/>
              <a:cs typeface="+mn-cs"/>
            </a:endParaRPr>
          </a:p>
        </p:txBody>
      </p:sp>
      <p:sp>
        <p:nvSpPr>
          <p:cNvPr id="56" name="Thought Bubble: Cloud 55">
            <a:extLst>
              <a:ext uri="{FF2B5EF4-FFF2-40B4-BE49-F238E27FC236}">
                <a16:creationId xmlns:a16="http://schemas.microsoft.com/office/drawing/2014/main" id="{913FA06F-46DB-4101-89FF-1BC425018C48}"/>
              </a:ext>
            </a:extLst>
          </p:cNvPr>
          <p:cNvSpPr/>
          <p:nvPr/>
        </p:nvSpPr>
        <p:spPr>
          <a:xfrm>
            <a:off x="1722054" y="477073"/>
            <a:ext cx="355136" cy="1864677"/>
          </a:xfrm>
          <a:prstGeom prst="cloudCallout">
            <a:avLst>
              <a:gd name="adj1" fmla="val -13147"/>
              <a:gd name="adj2" fmla="val 2144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pic>
        <p:nvPicPr>
          <p:cNvPr id="57" name="Picture 56">
            <a:extLst>
              <a:ext uri="{FF2B5EF4-FFF2-40B4-BE49-F238E27FC236}">
                <a16:creationId xmlns:a16="http://schemas.microsoft.com/office/drawing/2014/main" id="{58AC29A5-E9E7-4809-BB50-96A7FD2201B0}"/>
              </a:ext>
            </a:extLst>
          </p:cNvPr>
          <p:cNvPicPr>
            <a:picLocks noChangeAspect="1"/>
          </p:cNvPicPr>
          <p:nvPr/>
        </p:nvPicPr>
        <p:blipFill>
          <a:blip r:embed="rId4" cstate="email">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3507923" y="2854953"/>
            <a:ext cx="239412" cy="239412"/>
          </a:xfrm>
          <a:prstGeom prst="rect">
            <a:avLst/>
          </a:prstGeom>
        </p:spPr>
      </p:pic>
      <p:cxnSp>
        <p:nvCxnSpPr>
          <p:cNvPr id="58" name="Straight Arrow Connector 57">
            <a:extLst>
              <a:ext uri="{FF2B5EF4-FFF2-40B4-BE49-F238E27FC236}">
                <a16:creationId xmlns:a16="http://schemas.microsoft.com/office/drawing/2014/main" id="{F0289C84-548B-493C-85C4-CE3880DFBA79}"/>
              </a:ext>
            </a:extLst>
          </p:cNvPr>
          <p:cNvCxnSpPr>
            <a:cxnSpLocks/>
            <a:endCxn id="57" idx="1"/>
          </p:cNvCxnSpPr>
          <p:nvPr/>
        </p:nvCxnSpPr>
        <p:spPr>
          <a:xfrm>
            <a:off x="1481354" y="669263"/>
            <a:ext cx="2026569" cy="23053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ular Callout 172">
            <a:extLst>
              <a:ext uri="{FF2B5EF4-FFF2-40B4-BE49-F238E27FC236}">
                <a16:creationId xmlns:a16="http://schemas.microsoft.com/office/drawing/2014/main" id="{99314900-DEAF-41B3-BBC4-0E63FCE21A65}"/>
              </a:ext>
            </a:extLst>
          </p:cNvPr>
          <p:cNvSpPr/>
          <p:nvPr/>
        </p:nvSpPr>
        <p:spPr>
          <a:xfrm>
            <a:off x="2164944" y="747157"/>
            <a:ext cx="1005910" cy="481509"/>
          </a:xfrm>
          <a:prstGeom prst="wedgeRectCallout">
            <a:avLst>
              <a:gd name="adj1" fmla="val -29976"/>
              <a:gd name="adj2" fmla="val 125837"/>
            </a:avLst>
          </a:prstGeom>
          <a:solidFill>
            <a:srgbClr val="FFFFCC"/>
          </a:solidFill>
          <a:ln w="6350" cap="flat" cmpd="sng" algn="ctr">
            <a:solidFill>
              <a:srgbClr val="5B9BD5"/>
            </a:solidFill>
            <a:prstDash val="solid"/>
            <a:miter lim="800000"/>
          </a:ln>
          <a:effectLst/>
        </p:spPr>
        <p:txBody>
          <a:bodyPr rtlCol="0" anchor="ctr"/>
          <a:lstStyle/>
          <a:p>
            <a:pPr lvl="0" algn="ctr">
              <a:defRPr/>
            </a:pPr>
            <a:r>
              <a:rPr lang="en-US" sz="1100" kern="0" dirty="0">
                <a:solidFill>
                  <a:sysClr val="windowText" lastClr="000000"/>
                </a:solidFill>
                <a:latin typeface="+mj-lt"/>
              </a:rPr>
              <a:t>Internet VPN? </a:t>
            </a:r>
            <a:endParaRPr lang="en-US" sz="1100" b="1" kern="0" dirty="0">
              <a:solidFill>
                <a:srgbClr val="FF0000"/>
              </a:solidFill>
              <a:latin typeface="+mj-lt"/>
            </a:endParaRPr>
          </a:p>
        </p:txBody>
      </p:sp>
      <p:sp>
        <p:nvSpPr>
          <p:cNvPr id="60" name="TextBox 59">
            <a:extLst>
              <a:ext uri="{FF2B5EF4-FFF2-40B4-BE49-F238E27FC236}">
                <a16:creationId xmlns:a16="http://schemas.microsoft.com/office/drawing/2014/main" id="{F516180D-6675-4134-9783-2AF658614FE7}"/>
              </a:ext>
            </a:extLst>
          </p:cNvPr>
          <p:cNvSpPr txBox="1"/>
          <p:nvPr/>
        </p:nvSpPr>
        <p:spPr>
          <a:xfrm>
            <a:off x="1722054" y="1248984"/>
            <a:ext cx="344094" cy="169277"/>
          </a:xfrm>
          <a:prstGeom prst="rect">
            <a:avLst/>
          </a:prstGeom>
          <a:noFill/>
        </p:spPr>
        <p:txBody>
          <a:bodyPr wrap="square" lIns="0" tIns="0" rIns="0" bIns="0" rtlCol="0">
            <a:spAutoFit/>
          </a:bodyPr>
          <a:lstStyle/>
          <a:p>
            <a:pPr marL="0" marR="0" lvl="0" indent="0" algn="ctr" defTabSz="1088449" rtl="0" eaLnBrk="1" fontAlgn="base" latinLnBrk="0" hangingPunct="1">
              <a:lnSpc>
                <a:spcPct val="100000"/>
              </a:lnSpc>
              <a:spcBef>
                <a:spcPct val="50000"/>
              </a:spcBef>
              <a:spcAft>
                <a:spcPct val="0"/>
              </a:spcAft>
              <a:buClr>
                <a:srgbClr val="F0AB00"/>
              </a:buClr>
              <a:buSzPct val="80000"/>
              <a:buFontTx/>
              <a:buNone/>
              <a:tabLst/>
              <a:defRPr/>
            </a:pPr>
            <a: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Web</a:t>
            </a:r>
          </a:p>
        </p:txBody>
      </p:sp>
      <p:sp>
        <p:nvSpPr>
          <p:cNvPr id="61" name="Oval 60">
            <a:extLst>
              <a:ext uri="{FF2B5EF4-FFF2-40B4-BE49-F238E27FC236}">
                <a16:creationId xmlns:a16="http://schemas.microsoft.com/office/drawing/2014/main" id="{A5F56287-5520-48BC-8F19-C53DBEBF076D}"/>
              </a:ext>
            </a:extLst>
          </p:cNvPr>
          <p:cNvSpPr/>
          <p:nvPr/>
        </p:nvSpPr>
        <p:spPr>
          <a:xfrm>
            <a:off x="2150211" y="480900"/>
            <a:ext cx="192232" cy="193934"/>
          </a:xfrm>
          <a:prstGeom prst="ellipse">
            <a:avLst/>
          </a:prstGeom>
          <a:solidFill>
            <a:srgbClr val="FFFFCC"/>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3</a:t>
            </a:r>
          </a:p>
        </p:txBody>
      </p:sp>
    </p:spTree>
    <p:extLst>
      <p:ext uri="{BB962C8B-B14F-4D97-AF65-F5344CB8AC3E}">
        <p14:creationId xmlns:p14="http://schemas.microsoft.com/office/powerpoint/2010/main" val="1132992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1000"/>
                                        <p:tgtEl>
                                          <p:spTgt spid="52"/>
                                        </p:tgtEl>
                                      </p:cBhvr>
                                    </p:animEffect>
                                    <p:anim calcmode="lin" valueType="num">
                                      <p:cBhvr>
                                        <p:cTn id="8" dur="1000" fill="hold"/>
                                        <p:tgtEl>
                                          <p:spTgt spid="52"/>
                                        </p:tgtEl>
                                        <p:attrNameLst>
                                          <p:attrName>ppt_x</p:attrName>
                                        </p:attrNameLst>
                                      </p:cBhvr>
                                      <p:tavLst>
                                        <p:tav tm="0">
                                          <p:val>
                                            <p:strVal val="#ppt_x"/>
                                          </p:val>
                                        </p:tav>
                                        <p:tav tm="100000">
                                          <p:val>
                                            <p:strVal val="#ppt_x"/>
                                          </p:val>
                                        </p:tav>
                                      </p:tavLst>
                                    </p:anim>
                                    <p:anim calcmode="lin" valueType="num">
                                      <p:cBhvr>
                                        <p:cTn id="9"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83"/>
                                        </p:tgtEl>
                                        <p:attrNameLst>
                                          <p:attrName>style.visibility</p:attrName>
                                        </p:attrNameLst>
                                      </p:cBhvr>
                                      <p:to>
                                        <p:strVal val="visible"/>
                                      </p:to>
                                    </p:set>
                                    <p:animEffect transition="in" filter="fade">
                                      <p:cBhvr>
                                        <p:cTn id="14" dur="1000"/>
                                        <p:tgtEl>
                                          <p:spTgt spid="183"/>
                                        </p:tgtEl>
                                      </p:cBhvr>
                                    </p:animEffect>
                                    <p:anim calcmode="lin" valueType="num">
                                      <p:cBhvr>
                                        <p:cTn id="15" dur="1000" fill="hold"/>
                                        <p:tgtEl>
                                          <p:spTgt spid="183"/>
                                        </p:tgtEl>
                                        <p:attrNameLst>
                                          <p:attrName>ppt_x</p:attrName>
                                        </p:attrNameLst>
                                      </p:cBhvr>
                                      <p:tavLst>
                                        <p:tav tm="0">
                                          <p:val>
                                            <p:strVal val="#ppt_x"/>
                                          </p:val>
                                        </p:tav>
                                        <p:tav tm="100000">
                                          <p:val>
                                            <p:strVal val="#ppt_x"/>
                                          </p:val>
                                        </p:tav>
                                      </p:tavLst>
                                    </p:anim>
                                    <p:anim calcmode="lin" valueType="num">
                                      <p:cBhvr>
                                        <p:cTn id="16" dur="1000" fill="hold"/>
                                        <p:tgtEl>
                                          <p:spTgt spid="18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fade">
                                      <p:cBhvr>
                                        <p:cTn id="21" dur="1000"/>
                                        <p:tgtEl>
                                          <p:spTgt spid="59"/>
                                        </p:tgtEl>
                                      </p:cBhvr>
                                    </p:animEffect>
                                    <p:anim calcmode="lin" valueType="num">
                                      <p:cBhvr>
                                        <p:cTn id="22" dur="1000" fill="hold"/>
                                        <p:tgtEl>
                                          <p:spTgt spid="59"/>
                                        </p:tgtEl>
                                        <p:attrNameLst>
                                          <p:attrName>ppt_x</p:attrName>
                                        </p:attrNameLst>
                                      </p:cBhvr>
                                      <p:tavLst>
                                        <p:tav tm="0">
                                          <p:val>
                                            <p:strVal val="#ppt_x"/>
                                          </p:val>
                                        </p:tav>
                                        <p:tav tm="100000">
                                          <p:val>
                                            <p:strVal val="#ppt_x"/>
                                          </p:val>
                                        </p:tav>
                                      </p:tavLst>
                                    </p:anim>
                                    <p:anim calcmode="lin" valueType="num">
                                      <p:cBhvr>
                                        <p:cTn id="23" dur="1000" fill="hold"/>
                                        <p:tgtEl>
                                          <p:spTgt spid="59"/>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1000"/>
                                        <p:tgtEl>
                                          <p:spTgt spid="61"/>
                                        </p:tgtEl>
                                      </p:cBhvr>
                                    </p:animEffect>
                                    <p:anim calcmode="lin" valueType="num">
                                      <p:cBhvr>
                                        <p:cTn id="27" dur="1000" fill="hold"/>
                                        <p:tgtEl>
                                          <p:spTgt spid="61"/>
                                        </p:tgtEl>
                                        <p:attrNameLst>
                                          <p:attrName>ppt_x</p:attrName>
                                        </p:attrNameLst>
                                      </p:cBhvr>
                                      <p:tavLst>
                                        <p:tav tm="0">
                                          <p:val>
                                            <p:strVal val="#ppt_x"/>
                                          </p:val>
                                        </p:tav>
                                        <p:tav tm="100000">
                                          <p:val>
                                            <p:strVal val="#ppt_x"/>
                                          </p:val>
                                        </p:tav>
                                      </p:tavLst>
                                    </p:anim>
                                    <p:anim calcmode="lin" valueType="num">
                                      <p:cBhvr>
                                        <p:cTn id="28"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nodeType="clickEffect">
                                  <p:stCondLst>
                                    <p:cond delay="0"/>
                                  </p:stCondLst>
                                  <p:childTnLst>
                                    <p:set>
                                      <p:cBhvr>
                                        <p:cTn id="32" dur="1" fill="hold">
                                          <p:stCondLst>
                                            <p:cond delay="0"/>
                                          </p:stCondLst>
                                        </p:cTn>
                                        <p:tgtEl>
                                          <p:spTgt spid="193"/>
                                        </p:tgtEl>
                                        <p:attrNameLst>
                                          <p:attrName>style.visibility</p:attrName>
                                        </p:attrNameLst>
                                      </p:cBhvr>
                                      <p:to>
                                        <p:strVal val="visible"/>
                                      </p:to>
                                    </p:set>
                                    <p:animEffect transition="in" filter="fade">
                                      <p:cBhvr>
                                        <p:cTn id="33" dur="1000"/>
                                        <p:tgtEl>
                                          <p:spTgt spid="193"/>
                                        </p:tgtEl>
                                      </p:cBhvr>
                                    </p:animEffect>
                                    <p:anim calcmode="lin" valueType="num">
                                      <p:cBhvr>
                                        <p:cTn id="34" dur="1000" fill="hold"/>
                                        <p:tgtEl>
                                          <p:spTgt spid="193"/>
                                        </p:tgtEl>
                                        <p:attrNameLst>
                                          <p:attrName>ppt_x</p:attrName>
                                        </p:attrNameLst>
                                      </p:cBhvr>
                                      <p:tavLst>
                                        <p:tav tm="0">
                                          <p:val>
                                            <p:strVal val="#ppt_x"/>
                                          </p:val>
                                        </p:tav>
                                        <p:tav tm="100000">
                                          <p:val>
                                            <p:strVal val="#ppt_x"/>
                                          </p:val>
                                        </p:tav>
                                      </p:tavLst>
                                    </p:anim>
                                    <p:anim calcmode="lin" valueType="num">
                                      <p:cBhvr>
                                        <p:cTn id="35" dur="1000" fill="hold"/>
                                        <p:tgtEl>
                                          <p:spTgt spid="19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90"/>
                                        </p:tgtEl>
                                        <p:attrNameLst>
                                          <p:attrName>style.visibility</p:attrName>
                                        </p:attrNameLst>
                                      </p:cBhvr>
                                      <p:to>
                                        <p:strVal val="visible"/>
                                      </p:to>
                                    </p:set>
                                    <p:animEffect transition="in" filter="fade">
                                      <p:cBhvr>
                                        <p:cTn id="40" dur="1000"/>
                                        <p:tgtEl>
                                          <p:spTgt spid="190"/>
                                        </p:tgtEl>
                                      </p:cBhvr>
                                    </p:animEffect>
                                    <p:anim calcmode="lin" valueType="num">
                                      <p:cBhvr>
                                        <p:cTn id="41" dur="1000" fill="hold"/>
                                        <p:tgtEl>
                                          <p:spTgt spid="190"/>
                                        </p:tgtEl>
                                        <p:attrNameLst>
                                          <p:attrName>ppt_x</p:attrName>
                                        </p:attrNameLst>
                                      </p:cBhvr>
                                      <p:tavLst>
                                        <p:tav tm="0">
                                          <p:val>
                                            <p:strVal val="#ppt_x"/>
                                          </p:val>
                                        </p:tav>
                                        <p:tav tm="100000">
                                          <p:val>
                                            <p:strVal val="#ppt_x"/>
                                          </p:val>
                                        </p:tav>
                                      </p:tavLst>
                                    </p:anim>
                                    <p:anim calcmode="lin" valueType="num">
                                      <p:cBhvr>
                                        <p:cTn id="42" dur="1000" fill="hold"/>
                                        <p:tgtEl>
                                          <p:spTgt spid="190"/>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71"/>
                                        </p:tgtEl>
                                        <p:attrNameLst>
                                          <p:attrName>style.visibility</p:attrName>
                                        </p:attrNameLst>
                                      </p:cBhvr>
                                      <p:to>
                                        <p:strVal val="visible"/>
                                      </p:to>
                                    </p:set>
                                    <p:animEffect transition="in" filter="fade">
                                      <p:cBhvr>
                                        <p:cTn id="47" dur="1000"/>
                                        <p:tgtEl>
                                          <p:spTgt spid="171"/>
                                        </p:tgtEl>
                                      </p:cBhvr>
                                    </p:animEffect>
                                    <p:anim calcmode="lin" valueType="num">
                                      <p:cBhvr>
                                        <p:cTn id="48" dur="1000" fill="hold"/>
                                        <p:tgtEl>
                                          <p:spTgt spid="171"/>
                                        </p:tgtEl>
                                        <p:attrNameLst>
                                          <p:attrName>ppt_x</p:attrName>
                                        </p:attrNameLst>
                                      </p:cBhvr>
                                      <p:tavLst>
                                        <p:tav tm="0">
                                          <p:val>
                                            <p:strVal val="#ppt_x"/>
                                          </p:val>
                                        </p:tav>
                                        <p:tav tm="100000">
                                          <p:val>
                                            <p:strVal val="#ppt_x"/>
                                          </p:val>
                                        </p:tav>
                                      </p:tavLst>
                                    </p:anim>
                                    <p:anim calcmode="lin" valueType="num">
                                      <p:cBhvr>
                                        <p:cTn id="49" dur="1000" fill="hold"/>
                                        <p:tgtEl>
                                          <p:spTgt spid="171"/>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80"/>
                                        </p:tgtEl>
                                        <p:attrNameLst>
                                          <p:attrName>style.visibility</p:attrName>
                                        </p:attrNameLst>
                                      </p:cBhvr>
                                      <p:to>
                                        <p:strVal val="visible"/>
                                      </p:to>
                                    </p:set>
                                    <p:animEffect transition="in" filter="fade">
                                      <p:cBhvr>
                                        <p:cTn id="54" dur="1000"/>
                                        <p:tgtEl>
                                          <p:spTgt spid="180"/>
                                        </p:tgtEl>
                                      </p:cBhvr>
                                    </p:animEffect>
                                    <p:anim calcmode="lin" valueType="num">
                                      <p:cBhvr>
                                        <p:cTn id="55" dur="1000" fill="hold"/>
                                        <p:tgtEl>
                                          <p:spTgt spid="180"/>
                                        </p:tgtEl>
                                        <p:attrNameLst>
                                          <p:attrName>ppt_x</p:attrName>
                                        </p:attrNameLst>
                                      </p:cBhvr>
                                      <p:tavLst>
                                        <p:tav tm="0">
                                          <p:val>
                                            <p:strVal val="#ppt_x"/>
                                          </p:val>
                                        </p:tav>
                                        <p:tav tm="100000">
                                          <p:val>
                                            <p:strVal val="#ppt_x"/>
                                          </p:val>
                                        </p:tav>
                                      </p:tavLst>
                                    </p:anim>
                                    <p:anim calcmode="lin" valueType="num">
                                      <p:cBhvr>
                                        <p:cTn id="56" dur="1000" fill="hold"/>
                                        <p:tgtEl>
                                          <p:spTgt spid="180"/>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7" presetClass="entr" presetSubtype="0" fill="hold" nodeType="clickEffect">
                                  <p:stCondLst>
                                    <p:cond delay="0"/>
                                  </p:stCondLst>
                                  <p:childTnLst>
                                    <p:set>
                                      <p:cBhvr>
                                        <p:cTn id="60" dur="1" fill="hold">
                                          <p:stCondLst>
                                            <p:cond delay="0"/>
                                          </p:stCondLst>
                                        </p:cTn>
                                        <p:tgtEl>
                                          <p:spTgt spid="163"/>
                                        </p:tgtEl>
                                        <p:attrNameLst>
                                          <p:attrName>style.visibility</p:attrName>
                                        </p:attrNameLst>
                                      </p:cBhvr>
                                      <p:to>
                                        <p:strVal val="visible"/>
                                      </p:to>
                                    </p:set>
                                    <p:animEffect transition="in" filter="fade">
                                      <p:cBhvr>
                                        <p:cTn id="61" dur="1000"/>
                                        <p:tgtEl>
                                          <p:spTgt spid="163"/>
                                        </p:tgtEl>
                                      </p:cBhvr>
                                    </p:animEffect>
                                    <p:anim calcmode="lin" valueType="num">
                                      <p:cBhvr>
                                        <p:cTn id="62" dur="1000" fill="hold"/>
                                        <p:tgtEl>
                                          <p:spTgt spid="163"/>
                                        </p:tgtEl>
                                        <p:attrNameLst>
                                          <p:attrName>ppt_x</p:attrName>
                                        </p:attrNameLst>
                                      </p:cBhvr>
                                      <p:tavLst>
                                        <p:tav tm="0">
                                          <p:val>
                                            <p:strVal val="#ppt_x"/>
                                          </p:val>
                                        </p:tav>
                                        <p:tav tm="100000">
                                          <p:val>
                                            <p:strVal val="#ppt_x"/>
                                          </p:val>
                                        </p:tav>
                                      </p:tavLst>
                                    </p:anim>
                                    <p:anim calcmode="lin" valueType="num">
                                      <p:cBhvr>
                                        <p:cTn id="63" dur="1000" fill="hold"/>
                                        <p:tgtEl>
                                          <p:spTgt spid="163"/>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187"/>
                                        </p:tgtEl>
                                        <p:attrNameLst>
                                          <p:attrName>style.visibility</p:attrName>
                                        </p:attrNameLst>
                                      </p:cBhvr>
                                      <p:to>
                                        <p:strVal val="visible"/>
                                      </p:to>
                                    </p:set>
                                    <p:animEffect transition="in" filter="fade">
                                      <p:cBhvr>
                                        <p:cTn id="68" dur="1000"/>
                                        <p:tgtEl>
                                          <p:spTgt spid="187"/>
                                        </p:tgtEl>
                                      </p:cBhvr>
                                    </p:animEffect>
                                    <p:anim calcmode="lin" valueType="num">
                                      <p:cBhvr>
                                        <p:cTn id="69" dur="1000" fill="hold"/>
                                        <p:tgtEl>
                                          <p:spTgt spid="187"/>
                                        </p:tgtEl>
                                        <p:attrNameLst>
                                          <p:attrName>ppt_x</p:attrName>
                                        </p:attrNameLst>
                                      </p:cBhvr>
                                      <p:tavLst>
                                        <p:tav tm="0">
                                          <p:val>
                                            <p:strVal val="#ppt_x"/>
                                          </p:val>
                                        </p:tav>
                                        <p:tav tm="100000">
                                          <p:val>
                                            <p:strVal val="#ppt_x"/>
                                          </p:val>
                                        </p:tav>
                                      </p:tavLst>
                                    </p:anim>
                                    <p:anim calcmode="lin" valueType="num">
                                      <p:cBhvr>
                                        <p:cTn id="70" dur="1000" fill="hold"/>
                                        <p:tgtEl>
                                          <p:spTgt spid="1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1675" y="193139"/>
            <a:ext cx="11876045" cy="1134619"/>
          </a:xfrm>
        </p:spPr>
        <p:txBody>
          <a:bodyPr/>
          <a:lstStyle/>
          <a:p>
            <a:r>
              <a:rPr lang="en-US" sz="4400" dirty="0">
                <a:solidFill>
                  <a:schemeClr val="bg1"/>
                </a:solidFill>
              </a:rPr>
              <a:t>Online Azure pricing calculator</a:t>
            </a:r>
          </a:p>
        </p:txBody>
      </p:sp>
      <p:pic>
        <p:nvPicPr>
          <p:cNvPr id="14" name="Picture 13" descr="Pricing Calculator webpage&#10;&#10;Screenshot of the Microsoft Azure Procing calculator webpage.">
            <a:extLst>
              <a:ext uri="{FF2B5EF4-FFF2-40B4-BE49-F238E27FC236}">
                <a16:creationId xmlns:a16="http://schemas.microsoft.com/office/drawing/2014/main" id="{240BADE3-17CC-4077-9B67-FA10AC950EB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62384" y="1116195"/>
            <a:ext cx="6067233" cy="5006261"/>
          </a:xfrm>
          <a:prstGeom prst="rect">
            <a:avLst/>
          </a:prstGeom>
        </p:spPr>
      </p:pic>
      <p:sp>
        <p:nvSpPr>
          <p:cNvPr id="16" name="TextBox 15">
            <a:extLst>
              <a:ext uri="{FF2B5EF4-FFF2-40B4-BE49-F238E27FC236}">
                <a16:creationId xmlns:a16="http://schemas.microsoft.com/office/drawing/2014/main" id="{4A4ACCB1-3609-4A4D-8312-EFA30D1AF76E}"/>
              </a:ext>
            </a:extLst>
          </p:cNvPr>
          <p:cNvSpPr txBox="1"/>
          <p:nvPr/>
        </p:nvSpPr>
        <p:spPr>
          <a:xfrm>
            <a:off x="2607112" y="6231440"/>
            <a:ext cx="6977776" cy="400110"/>
          </a:xfrm>
          <a:prstGeom prst="rect">
            <a:avLst/>
          </a:prstGeom>
          <a:noFill/>
        </p:spPr>
        <p:txBody>
          <a:bodyPr wrap="square" rtlCol="0">
            <a:spAutoFit/>
          </a:bodyPr>
          <a:lstStyle/>
          <a:p>
            <a:pPr algn="ctr"/>
            <a:r>
              <a:rPr lang="de-AT" sz="2000" dirty="0">
                <a:solidFill>
                  <a:schemeClr val="bg1"/>
                </a:solidFill>
                <a:latin typeface="Segoe UI Semilight" panose="020B0402040204020203" pitchFamily="34" charset="0"/>
                <a:cs typeface="Segoe UI Semilight" panose="020B0402040204020203" pitchFamily="34" charset="0"/>
              </a:rPr>
              <a:t>https://azure.microsoft.com/en-us/pricing/calculator/ </a:t>
            </a:r>
          </a:p>
        </p:txBody>
      </p:sp>
    </p:spTree>
    <p:extLst>
      <p:ext uri="{BB962C8B-B14F-4D97-AF65-F5344CB8AC3E}">
        <p14:creationId xmlns:p14="http://schemas.microsoft.com/office/powerpoint/2010/main" val="216444544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600E8-8D72-49A6-B6CC-B033B99F0CFA}"/>
              </a:ext>
            </a:extLst>
          </p:cNvPr>
          <p:cNvSpPr>
            <a:spLocks noGrp="1"/>
          </p:cNvSpPr>
          <p:nvPr>
            <p:ph type="title"/>
          </p:nvPr>
        </p:nvSpPr>
        <p:spPr/>
        <p:txBody>
          <a:bodyPr/>
          <a:lstStyle/>
          <a:p>
            <a:r>
              <a:rPr lang="en-US" dirty="0"/>
              <a:t>Pricing </a:t>
            </a:r>
          </a:p>
        </p:txBody>
      </p:sp>
      <p:sp>
        <p:nvSpPr>
          <p:cNvPr id="3" name="Text Placeholder 2">
            <a:extLst>
              <a:ext uri="{FF2B5EF4-FFF2-40B4-BE49-F238E27FC236}">
                <a16:creationId xmlns:a16="http://schemas.microsoft.com/office/drawing/2014/main" id="{948D6C16-B17D-4D96-ACEA-FA3FF381AB3C}"/>
              </a:ext>
            </a:extLst>
          </p:cNvPr>
          <p:cNvSpPr>
            <a:spLocks noGrp="1"/>
          </p:cNvSpPr>
          <p:nvPr>
            <p:ph type="body" sz="quarter" idx="10"/>
          </p:nvPr>
        </p:nvSpPr>
        <p:spPr>
          <a:xfrm>
            <a:off x="269239" y="1189177"/>
            <a:ext cx="11653523" cy="5226046"/>
          </a:xfrm>
        </p:spPr>
        <p:txBody>
          <a:bodyPr/>
          <a:lstStyle/>
          <a:p>
            <a:r>
              <a:rPr lang="en-US" sz="3600" dirty="0"/>
              <a:t>** Customer is very cost sensitive</a:t>
            </a:r>
          </a:p>
          <a:p>
            <a:r>
              <a:rPr lang="en-US" sz="3600" dirty="0"/>
              <a:t>No need to include OS/DB license costs (Customer will do BYOL separately)</a:t>
            </a:r>
          </a:p>
          <a:p>
            <a:r>
              <a:rPr lang="en-US" sz="3600" dirty="0"/>
              <a:t>Do BYOL of 3</a:t>
            </a:r>
            <a:r>
              <a:rPr lang="en-US" sz="3600" baseline="30000" dirty="0"/>
              <a:t>rd</a:t>
            </a:r>
            <a:r>
              <a:rPr lang="en-US" sz="3600" dirty="0"/>
              <a:t> party backup solution (e.g. Commvault) </a:t>
            </a:r>
          </a:p>
          <a:p>
            <a:r>
              <a:rPr lang="en-US" sz="3600" dirty="0"/>
              <a:t>ExpressRoute : Start with 500Mbps</a:t>
            </a:r>
          </a:p>
          <a:p>
            <a:r>
              <a:rPr lang="en-US" sz="3600" dirty="0"/>
              <a:t>ExpressRoute Additional outbound data transfer : 5TB/month</a:t>
            </a:r>
          </a:p>
          <a:p>
            <a:r>
              <a:rPr lang="en-US" sz="3600" dirty="0"/>
              <a:t>Make sure to include MSFT support (= Professional Direct)</a:t>
            </a:r>
          </a:p>
        </p:txBody>
      </p:sp>
    </p:spTree>
    <p:extLst>
      <p:ext uri="{BB962C8B-B14F-4D97-AF65-F5344CB8AC3E}">
        <p14:creationId xmlns:p14="http://schemas.microsoft.com/office/powerpoint/2010/main" val="207272802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20 minutes (10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20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BBC6-BF09-4489-970B-084D203E28D2}"/>
              </a:ext>
            </a:extLst>
          </p:cNvPr>
          <p:cNvSpPr>
            <a:spLocks noGrp="1"/>
          </p:cNvSpPr>
          <p:nvPr>
            <p:ph type="title" idx="4294967295"/>
          </p:nvPr>
        </p:nvSpPr>
        <p:spPr>
          <a:xfrm>
            <a:off x="269238" y="228600"/>
            <a:ext cx="10882950" cy="560388"/>
          </a:xfrm>
        </p:spPr>
        <p:txBody>
          <a:bodyPr>
            <a:noAutofit/>
          </a:bodyPr>
          <a:lstStyle/>
          <a:p>
            <a:r>
              <a:rPr lang="en-US" sz="4400" dirty="0"/>
              <a:t>Go Dos and Resources</a:t>
            </a:r>
          </a:p>
        </p:txBody>
      </p:sp>
      <p:sp>
        <p:nvSpPr>
          <p:cNvPr id="4" name="Text Placeholder 5">
            <a:extLst>
              <a:ext uri="{FF2B5EF4-FFF2-40B4-BE49-F238E27FC236}">
                <a16:creationId xmlns:a16="http://schemas.microsoft.com/office/drawing/2014/main" id="{9AF96EE2-9845-4B1C-A150-3F504B13BE87}"/>
              </a:ext>
            </a:extLst>
          </p:cNvPr>
          <p:cNvSpPr txBox="1">
            <a:spLocks/>
          </p:cNvSpPr>
          <p:nvPr/>
        </p:nvSpPr>
        <p:spPr>
          <a:xfrm>
            <a:off x="269238" y="788988"/>
            <a:ext cx="11653523" cy="5380360"/>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36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rPr>
              <a:t>Learn </a:t>
            </a:r>
            <a:endParaRPr kumimoji="0" lang="en-US" sz="36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3">
                <a:extLst>
                  <a:ext uri="{A12FA001-AC4F-418D-AE19-62706E023703}">
                    <ahyp:hlinkClr xmlns:ahyp="http://schemas.microsoft.com/office/drawing/2018/hyperlinkcolor" val="tx"/>
                  </a:ext>
                </a:extLst>
              </a:hlinkClick>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3">
                  <a:extLst>
                    <a:ext uri="{A12FA001-AC4F-418D-AE19-62706E023703}">
                      <ahyp:hlinkClr xmlns:ahyp="http://schemas.microsoft.com/office/drawing/2018/hyperlinkcolor" val="tx"/>
                    </a:ext>
                  </a:extLst>
                </a:hlinkClick>
              </a:rPr>
              <a:t>SAP on Azure Website</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4">
                  <a:extLst>
                    <a:ext uri="{A12FA001-AC4F-418D-AE19-62706E023703}">
                      <ahyp:hlinkClr xmlns:ahyp="http://schemas.microsoft.com/office/drawing/2018/hyperlinkcolor" val="tx"/>
                    </a:ext>
                  </a:extLst>
                </a:hlinkClick>
              </a:rPr>
              <a:t>SAP on MS Platform blog</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5">
                  <a:extLst>
                    <a:ext uri="{A12FA001-AC4F-418D-AE19-62706E023703}">
                      <ahyp:hlinkClr xmlns:ahyp="http://schemas.microsoft.com/office/drawing/2018/hyperlinkcolor" val="tx"/>
                    </a:ext>
                  </a:extLst>
                </a:hlinkClick>
              </a:rPr>
              <a:t>SAP on Azure – SAP Community Wiki</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6">
                  <a:extLst>
                    <a:ext uri="{A12FA001-AC4F-418D-AE19-62706E023703}">
                      <ahyp:hlinkClr xmlns:ahyp="http://schemas.microsoft.com/office/drawing/2018/hyperlinkcolor" val="tx"/>
                    </a:ext>
                  </a:extLst>
                </a:hlinkClick>
              </a:rPr>
              <a:t>SAP HANA/NetWeaver on Azure Documentation</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7">
                  <a:extLst>
                    <a:ext uri="{A12FA001-AC4F-418D-AE19-62706E023703}">
                      <ahyp:hlinkClr xmlns:ahyp="http://schemas.microsoft.com/office/drawing/2018/hyperlinkcolor" val="tx"/>
                    </a:ext>
                  </a:extLst>
                </a:hlinkClick>
              </a:rPr>
              <a:t>HANA on Azure Large Instances Architecture</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8">
                  <a:extLst>
                    <a:ext uri="{A12FA001-AC4F-418D-AE19-62706E023703}">
                      <ahyp:hlinkClr xmlns:ahyp="http://schemas.microsoft.com/office/drawing/2018/hyperlinkcolor" val="tx"/>
                    </a:ext>
                  </a:extLst>
                </a:hlinkClick>
              </a:rPr>
              <a:t>SAP on Azure reference architecture</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9">
                  <a:extLst>
                    <a:ext uri="{A12FA001-AC4F-418D-AE19-62706E023703}">
                      <ahyp:hlinkClr xmlns:ahyp="http://schemas.microsoft.com/office/drawing/2018/hyperlinkcolor" val="tx"/>
                    </a:ext>
                  </a:extLst>
                </a:hlinkClick>
              </a:rPr>
              <a:t>Microsoft Partner Network – SAP on Azure  </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r>
              <a:rPr lang="en-US" sz="1800" dirty="0">
                <a:solidFill>
                  <a:schemeClr val="tx1"/>
                </a:solidFill>
                <a:latin typeface="Segoe UI Light" panose="020B0502040204020203" pitchFamily="34" charset="0"/>
                <a:cs typeface="Segoe UI Light" panose="020B0502040204020203" pitchFamily="34" charset="0"/>
              </a:rPr>
              <a:t>Whiteboard Design Session and Hands-on Lab</a:t>
            </a:r>
            <a:br>
              <a:rPr lang="en-US" sz="1800" dirty="0">
                <a:solidFill>
                  <a:schemeClr val="tx1"/>
                </a:solidFill>
                <a:latin typeface="Segoe UI Light" panose="020B0502040204020203" pitchFamily="34" charset="0"/>
                <a:cs typeface="Segoe UI Light" panose="020B0502040204020203" pitchFamily="34" charset="0"/>
              </a:rPr>
            </a:br>
            <a:r>
              <a:rPr lang="en-US" sz="1800" dirty="0">
                <a:solidFill>
                  <a:schemeClr val="tx1"/>
                </a:solidFill>
                <a:latin typeface="Segoe UI Light" panose="020B0502040204020203" pitchFamily="34" charset="0"/>
                <a:cs typeface="Segoe UI Light" panose="020B0502040204020203" pitchFamily="34" charset="0"/>
              </a:rPr>
              <a:t>(</a:t>
            </a:r>
            <a:r>
              <a:rPr lang="en-US" sz="1800" dirty="0">
                <a:solidFill>
                  <a:schemeClr val="tx1"/>
                </a:solidFill>
                <a:latin typeface="Segoe UI Light" panose="020B0502040204020203" pitchFamily="34" charset="0"/>
                <a:cs typeface="Segoe UI Light" panose="020B0502040204020203" pitchFamily="34" charset="0"/>
                <a:hlinkClick r:id="rId10">
                  <a:extLst>
                    <a:ext uri="{A12FA001-AC4F-418D-AE19-62706E023703}">
                      <ahyp:hlinkClr xmlns:ahyp="http://schemas.microsoft.com/office/drawing/2018/hyperlinkcolor" val="tx"/>
                    </a:ext>
                  </a:extLst>
                </a:hlinkClick>
              </a:rPr>
              <a:t>HANA</a:t>
            </a:r>
            <a:r>
              <a:rPr lang="en-US" sz="1800" dirty="0">
                <a:solidFill>
                  <a:schemeClr val="tx1"/>
                </a:solidFill>
                <a:latin typeface="Segoe UI Light" panose="020B0502040204020203" pitchFamily="34" charset="0"/>
                <a:cs typeface="Segoe UI Light" panose="020B0502040204020203" pitchFamily="34" charset="0"/>
              </a:rPr>
              <a:t> and </a:t>
            </a:r>
            <a:r>
              <a:rPr lang="en-US" sz="1800" dirty="0">
                <a:solidFill>
                  <a:schemeClr val="tx1"/>
                </a:solidFill>
                <a:latin typeface="Segoe UI Light" panose="020B0502040204020203" pitchFamily="34" charset="0"/>
                <a:cs typeface="Segoe UI Light" panose="020B0502040204020203" pitchFamily="34" charset="0"/>
                <a:hlinkClick r:id="rId11">
                  <a:extLst>
                    <a:ext uri="{A12FA001-AC4F-418D-AE19-62706E023703}">
                      <ahyp:hlinkClr xmlns:ahyp="http://schemas.microsoft.com/office/drawing/2018/hyperlinkcolor" val="tx"/>
                    </a:ext>
                  </a:extLst>
                </a:hlinkClick>
              </a:rPr>
              <a:t>Any DB</a:t>
            </a:r>
            <a:r>
              <a:rPr lang="en-US" sz="1800" dirty="0">
                <a:solidFill>
                  <a:schemeClr val="tx1"/>
                </a:solidFill>
                <a:latin typeface="Segoe UI Light" panose="020B0502040204020203" pitchFamily="34" charset="0"/>
                <a:cs typeface="Segoe UI Light" panose="020B0502040204020203" pitchFamily="34" charset="0"/>
              </a:rPr>
              <a:t>)</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hlinkClick r:id="rId12">
                  <a:extLst>
                    <a:ext uri="{A12FA001-AC4F-418D-AE19-62706E023703}">
                      <ahyp:hlinkClr xmlns:ahyp="http://schemas.microsoft.com/office/drawing/2018/hyperlinkcolor" val="tx"/>
                    </a:ext>
                  </a:extLst>
                </a:hlinkClick>
              </a:rPr>
              <a:t>How Microsoft IT run</a:t>
            </a:r>
            <a:r>
              <a:rPr lang="en-US" sz="1800" dirty="0">
                <a:solidFill>
                  <a:schemeClr val="tx1"/>
                </a:solidFill>
                <a:latin typeface="Segoe UI Light" panose="020B0502040204020203" pitchFamily="34" charset="0"/>
                <a:cs typeface="Segoe UI Light" panose="020B0502040204020203" pitchFamily="34" charset="0"/>
                <a:hlinkClick r:id="rId12">
                  <a:extLst>
                    <a:ext uri="{A12FA001-AC4F-418D-AE19-62706E023703}">
                      <ahyp:hlinkClr xmlns:ahyp="http://schemas.microsoft.com/office/drawing/2018/hyperlinkcolor" val="tx"/>
                    </a:ext>
                  </a:extLst>
                </a:hlinkClick>
              </a:rPr>
              <a:t>s SAP </a:t>
            </a:r>
            <a:endParaRPr lang="en-US" sz="1800" dirty="0">
              <a:solidFill>
                <a:schemeClr val="tx1"/>
              </a:solidFill>
              <a:latin typeface="Segoe UI Light" panose="020B0502040204020203" pitchFamily="34" charset="0"/>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13">
                  <a:extLst>
                    <a:ext uri="{A12FA001-AC4F-418D-AE19-62706E023703}">
                      <ahyp:hlinkClr xmlns:ahyp="http://schemas.microsoft.com/office/drawing/2018/hyperlinkcolor" val="tx"/>
                    </a:ext>
                  </a:extLst>
                </a:hlinkClick>
              </a:rPr>
              <a:t>SAP on Azure case study videos </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14">
                  <a:extLst>
                    <a:ext uri="{A12FA001-AC4F-418D-AE19-62706E023703}">
                      <ahyp:hlinkClr xmlns:ahyp="http://schemas.microsoft.com/office/drawing/2018/hyperlinkcolor" val="tx"/>
                    </a:ext>
                  </a:extLst>
                </a:hlinkClick>
              </a:rPr>
              <a:t>SAP HANA Academy </a:t>
            </a:r>
            <a:endParaRPr lang="en-US" sz="1800" dirty="0">
              <a:solidFill>
                <a:schemeClr val="tx1"/>
              </a:solidFill>
              <a:latin typeface="Segoe UI Light" panose="020B0502040204020203" pitchFamily="34" charset="0"/>
              <a:cs typeface="Segoe UI Light" panose="020B0502040204020203" pitchFamily="34" charset="0"/>
            </a:endParaRP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15">
                  <a:extLst>
                    <a:ext uri="{A12FA001-AC4F-418D-AE19-62706E023703}">
                      <ahyp:hlinkClr xmlns:ahyp="http://schemas.microsoft.com/office/drawing/2018/hyperlinkcolor" val="tx"/>
                    </a:ext>
                  </a:extLst>
                </a:hlinkClick>
              </a:rPr>
              <a:t>Open SAP</a:t>
            </a:r>
            <a:endParaRPr lang="en-US" sz="1800" dirty="0">
              <a:solidFill>
                <a:schemeClr val="tx1"/>
              </a:solidFill>
              <a:latin typeface="Segoe UI Light" panose="020B0502040204020203" pitchFamily="34" charset="0"/>
              <a:cs typeface="Segoe UI Light" panose="020B0502040204020203" pitchFamily="34" charset="0"/>
            </a:endParaRP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16">
                  <a:extLst>
                    <a:ext uri="{A12FA001-AC4F-418D-AE19-62706E023703}">
                      <ahyp:hlinkClr xmlns:ahyp="http://schemas.microsoft.com/office/drawing/2018/hyperlinkcolor" val="tx"/>
                    </a:ext>
                  </a:extLst>
                </a:hlinkClick>
              </a:rPr>
              <a:t>SAP on Azure Infopedia Product Hub </a:t>
            </a:r>
            <a:r>
              <a:rPr lang="en-US" sz="1800" dirty="0">
                <a:solidFill>
                  <a:schemeClr val="tx1"/>
                </a:solidFill>
                <a:latin typeface="Segoe UI Light" panose="020B0502040204020203" pitchFamily="34" charset="0"/>
                <a:cs typeface="Segoe UI Light" panose="020B0502040204020203" pitchFamily="34" charset="0"/>
              </a:rPr>
              <a:t>(Internal)</a:t>
            </a: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17">
                  <a:extLst>
                    <a:ext uri="{A12FA001-AC4F-418D-AE19-62706E023703}">
                      <ahyp:hlinkClr xmlns:ahyp="http://schemas.microsoft.com/office/drawing/2018/hyperlinkcolor" val="tx"/>
                    </a:ext>
                  </a:extLst>
                </a:hlinkClick>
              </a:rPr>
              <a:t>SAP on Azure roadmap </a:t>
            </a:r>
            <a:r>
              <a:rPr lang="en-US" sz="1800" dirty="0">
                <a:solidFill>
                  <a:schemeClr val="tx1"/>
                </a:solidFill>
                <a:latin typeface="Segoe UI Light" panose="020B0502040204020203" pitchFamily="34" charset="0"/>
                <a:cs typeface="Segoe UI Light" panose="020B0502040204020203" pitchFamily="34" charset="0"/>
              </a:rPr>
              <a:t> (Internal/NDA)</a:t>
            </a: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18">
                  <a:extLst>
                    <a:ext uri="{A12FA001-AC4F-418D-AE19-62706E023703}">
                      <ahyp:hlinkClr xmlns:ahyp="http://schemas.microsoft.com/office/drawing/2018/hyperlinkcolor" val="tx"/>
                    </a:ext>
                  </a:extLst>
                </a:hlinkClick>
              </a:rPr>
              <a:t>Battlecards </a:t>
            </a:r>
            <a:r>
              <a:rPr lang="en-US" sz="1800" dirty="0">
                <a:solidFill>
                  <a:schemeClr val="tx1"/>
                </a:solidFill>
                <a:latin typeface="Segoe UI Light" panose="020B0502040204020203" pitchFamily="34" charset="0"/>
                <a:cs typeface="Segoe UI Light" panose="020B0502040204020203" pitchFamily="34" charset="0"/>
              </a:rPr>
              <a:t>(Internal) </a:t>
            </a: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19">
                  <a:extLst>
                    <a:ext uri="{A12FA001-AC4F-418D-AE19-62706E023703}">
                      <ahyp:hlinkClr xmlns:ahyp="http://schemas.microsoft.com/office/drawing/2018/hyperlinkcolor" val="tx"/>
                    </a:ext>
                  </a:extLst>
                </a:hlinkClick>
              </a:rPr>
              <a:t>SAP on Azure Tech Community Call </a:t>
            </a:r>
            <a:r>
              <a:rPr lang="en-US" sz="1800" dirty="0">
                <a:solidFill>
                  <a:schemeClr val="tx1"/>
                </a:solidFill>
                <a:latin typeface="Segoe UI Light" panose="020B0502040204020203" pitchFamily="34" charset="0"/>
                <a:cs typeface="Segoe UI Light" panose="020B0502040204020203" pitchFamily="34" charset="0"/>
              </a:rPr>
              <a:t>(Internal)</a:t>
            </a:r>
            <a:endParaRPr kumimoji="0" lang="en-US" sz="1600" b="0" i="0" u="none" strike="noStrike" kern="120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endParaRPr>
          </a:p>
        </p:txBody>
      </p:sp>
      <p:sp>
        <p:nvSpPr>
          <p:cNvPr id="5" name="Text Placeholder 5">
            <a:extLst>
              <a:ext uri="{FF2B5EF4-FFF2-40B4-BE49-F238E27FC236}">
                <a16:creationId xmlns:a16="http://schemas.microsoft.com/office/drawing/2014/main" id="{73D99396-B8FB-46FB-B794-2913316432DC}"/>
              </a:ext>
            </a:extLst>
          </p:cNvPr>
          <p:cNvSpPr txBox="1">
            <a:spLocks/>
          </p:cNvSpPr>
          <p:nvPr/>
        </p:nvSpPr>
        <p:spPr>
          <a:xfrm>
            <a:off x="6238082" y="788988"/>
            <a:ext cx="5684678" cy="5380360"/>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36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rPr>
              <a:t>Touch </a:t>
            </a: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20">
                  <a:extLst>
                    <a:ext uri="{A12FA001-AC4F-418D-AE19-62706E023703}">
                      <ahyp:hlinkClr xmlns:ahyp="http://schemas.microsoft.com/office/drawing/2018/hyperlinkcolor" val="tx"/>
                    </a:ext>
                  </a:extLst>
                </a:hlinkClick>
              </a:rPr>
              <a:t>SAP Cloud Appliance Library </a:t>
            </a:r>
            <a:endParaRPr lang="en-US" sz="1800" dirty="0">
              <a:solidFill>
                <a:schemeClr val="tx1"/>
              </a:solidFill>
              <a:latin typeface="Segoe UI Light" panose="020B0502040204020203" pitchFamily="34" charset="0"/>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21">
                  <a:extLst>
                    <a:ext uri="{A12FA001-AC4F-418D-AE19-62706E023703}">
                      <ahyp:hlinkClr xmlns:ahyp="http://schemas.microsoft.com/office/drawing/2018/hyperlinkcolor" val="tx"/>
                    </a:ext>
                  </a:extLst>
                </a:hlinkClick>
              </a:rPr>
              <a:t>SAP HANA on Azure SUSE Linux templates </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22">
                  <a:extLst>
                    <a:ext uri="{A12FA001-AC4F-418D-AE19-62706E023703}">
                      <ahyp:hlinkClr xmlns:ahyp="http://schemas.microsoft.com/office/drawing/2018/hyperlinkcolor" val="tx"/>
                    </a:ext>
                  </a:extLst>
                </a:hlinkClick>
              </a:rPr>
              <a:t>SAP HANA on Azure ARM templates </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endParaRP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36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rPr>
              <a:t>Ask </a:t>
            </a: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23">
                  <a:extLst>
                    <a:ext uri="{A12FA001-AC4F-418D-AE19-62706E023703}">
                      <ahyp:hlinkClr xmlns:ahyp="http://schemas.microsoft.com/office/drawing/2018/hyperlinkcolor" val="tx"/>
                    </a:ext>
                  </a:extLst>
                </a:hlinkClick>
              </a:rPr>
              <a:t>SAP on Azure Yammer (Internal) </a:t>
            </a:r>
            <a:endParaRPr lang="en-US" sz="1800" dirty="0">
              <a:solidFill>
                <a:schemeClr val="tx1"/>
              </a:solidFill>
              <a:latin typeface="Segoe UI Light" panose="020B0502040204020203" pitchFamily="34" charset="0"/>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rPr>
              <a:t>Contact </a:t>
            </a:r>
            <a:r>
              <a:rPr lang="en-US" sz="1800" dirty="0">
                <a:solidFill>
                  <a:schemeClr val="tx1"/>
                </a:solidFill>
                <a:latin typeface="Segoe UI Light" panose="020B0502040204020203" pitchFamily="34" charset="0"/>
                <a:cs typeface="Segoe UI Light" panose="020B0502040204020203" pitchFamily="34" charset="0"/>
              </a:rPr>
              <a:t>SAP Technical Community </a:t>
            </a:r>
            <a:r>
              <a:rPr lang="en-US" sz="1800" dirty="0">
                <a:solidFill>
                  <a:schemeClr val="tx1"/>
                </a:solidFill>
                <a:latin typeface="Segoe UI Light" panose="020B0502040204020203" pitchFamily="34" charset="0"/>
                <a:cs typeface="Segoe UI Light" panose="020B0502040204020203" pitchFamily="34" charset="0"/>
                <a:hlinkClick r:id="rId24">
                  <a:extLst>
                    <a:ext uri="{A12FA001-AC4F-418D-AE19-62706E023703}">
                      <ahyp:hlinkClr xmlns:ahyp="http://schemas.microsoft.com/office/drawing/2018/hyperlinkcolor" val="tx"/>
                    </a:ext>
                  </a:extLst>
                </a:hlinkClick>
              </a:rPr>
              <a:t>saptalk@microsoft.com</a:t>
            </a:r>
            <a:r>
              <a:rPr lang="en-US" sz="1800" dirty="0">
                <a:solidFill>
                  <a:schemeClr val="tx1"/>
                </a:solidFill>
                <a:latin typeface="Segoe UI Light" panose="020B0502040204020203" pitchFamily="34" charset="0"/>
                <a:cs typeface="Segoe UI Light" panose="020B0502040204020203" pitchFamily="34" charset="0"/>
              </a:rPr>
              <a:t> </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endParaRPr>
          </a:p>
          <a:p>
            <a:pPr lvl="2" indent="-336145">
              <a:defRPr/>
            </a:pPr>
            <a:endParaRPr kumimoji="0" lang="en-US" sz="10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sz="3600" dirty="0">
                <a:solidFill>
                  <a:schemeClr val="tx1"/>
                </a:solidFill>
                <a:latin typeface="Segoe UI Light" panose="020B0502040204020203" pitchFamily="34" charset="0"/>
                <a:cs typeface="Segoe UI Light" panose="020B0502040204020203" pitchFamily="34" charset="0"/>
              </a:rPr>
              <a:t>Engage</a:t>
            </a:r>
          </a:p>
          <a:p>
            <a:pPr lvl="1" indent="-336145">
              <a:defRPr/>
            </a:pPr>
            <a:r>
              <a:rPr lang="en-US" sz="1800" dirty="0">
                <a:solidFill>
                  <a:schemeClr val="tx1"/>
                </a:solidFill>
                <a:latin typeface="Segoe UI Light" panose="020B0502040204020203" pitchFamily="34" charset="0"/>
                <a:cs typeface="Segoe UI Light" panose="020B0502040204020203" pitchFamily="34" charset="0"/>
              </a:rPr>
              <a:t>Contact : </a:t>
            </a:r>
            <a:br>
              <a:rPr lang="en-US" sz="1800" dirty="0">
                <a:solidFill>
                  <a:schemeClr val="tx1"/>
                </a:solidFill>
                <a:latin typeface="Segoe UI Light" panose="020B0502040204020203" pitchFamily="34" charset="0"/>
                <a:cs typeface="Segoe UI Light" panose="020B0502040204020203" pitchFamily="34" charset="0"/>
              </a:rPr>
            </a:br>
            <a:r>
              <a:rPr lang="en-US" sz="1800" dirty="0">
                <a:solidFill>
                  <a:schemeClr val="tx1"/>
                </a:solidFill>
                <a:latin typeface="Segoe UI Light" panose="020B0502040204020203" pitchFamily="34" charset="0"/>
                <a:cs typeface="Segoe UI Light" panose="020B0502040204020203" pitchFamily="34" charset="0"/>
              </a:rPr>
              <a:t>Americas SAP on Azure CoE </a:t>
            </a:r>
            <a:r>
              <a:rPr lang="en-US" sz="1800" dirty="0">
                <a:solidFill>
                  <a:schemeClr val="tx1"/>
                </a:solidFill>
                <a:latin typeface="Segoe UI Light" panose="020B0502040204020203" pitchFamily="34" charset="0"/>
                <a:cs typeface="Segoe UI Light" panose="020B0502040204020203" pitchFamily="34" charset="0"/>
                <a:hlinkClick r:id="rId25">
                  <a:extLst>
                    <a:ext uri="{A12FA001-AC4F-418D-AE19-62706E023703}">
                      <ahyp:hlinkClr xmlns:ahyp="http://schemas.microsoft.com/office/drawing/2018/hyperlinkcolor" val="tx"/>
                    </a:ext>
                  </a:extLst>
                </a:hlinkClick>
              </a:rPr>
              <a:t>SAPGBBAMERICAS@microsoft.com</a:t>
            </a:r>
            <a:r>
              <a:rPr lang="en-US" sz="1800" dirty="0">
                <a:solidFill>
                  <a:schemeClr val="tx1"/>
                </a:solidFill>
                <a:latin typeface="Segoe UI Light" panose="020B0502040204020203" pitchFamily="34" charset="0"/>
                <a:cs typeface="Segoe UI Light" panose="020B0502040204020203" pitchFamily="34" charset="0"/>
              </a:rPr>
              <a:t>, </a:t>
            </a:r>
            <a:br>
              <a:rPr lang="en-US" sz="1800" dirty="0">
                <a:solidFill>
                  <a:schemeClr val="tx1"/>
                </a:solidFill>
                <a:latin typeface="Segoe UI Light" panose="020B0502040204020203" pitchFamily="34" charset="0"/>
                <a:cs typeface="Segoe UI Light" panose="020B0502040204020203" pitchFamily="34" charset="0"/>
              </a:rPr>
            </a:br>
            <a:r>
              <a:rPr lang="en-US" sz="1800" dirty="0">
                <a:solidFill>
                  <a:schemeClr val="tx1"/>
                </a:solidFill>
                <a:latin typeface="Segoe UI Light" panose="020B0502040204020203" pitchFamily="34" charset="0"/>
                <a:cs typeface="Segoe UI Light" panose="020B0502040204020203" pitchFamily="34" charset="0"/>
              </a:rPr>
              <a:t>EMEA SAP on Azure CoE </a:t>
            </a:r>
            <a:r>
              <a:rPr lang="en-US" sz="1800" dirty="0">
                <a:solidFill>
                  <a:schemeClr val="tx1"/>
                </a:solidFill>
                <a:latin typeface="Segoe UI Light" panose="020B0502040204020203" pitchFamily="34" charset="0"/>
                <a:cs typeface="Segoe UI Light" panose="020B0502040204020203" pitchFamily="34" charset="0"/>
                <a:hlinkClick r:id="rId26">
                  <a:extLst>
                    <a:ext uri="{A12FA001-AC4F-418D-AE19-62706E023703}">
                      <ahyp:hlinkClr xmlns:ahyp="http://schemas.microsoft.com/office/drawing/2018/hyperlinkcolor" val="tx"/>
                    </a:ext>
                  </a:extLst>
                </a:hlinkClick>
              </a:rPr>
              <a:t>SAPGBBEMEA@microsoft.com</a:t>
            </a:r>
            <a:r>
              <a:rPr lang="en-US" sz="1800" dirty="0">
                <a:solidFill>
                  <a:schemeClr val="tx1"/>
                </a:solidFill>
                <a:latin typeface="Segoe UI Light" panose="020B0502040204020203" pitchFamily="34" charset="0"/>
                <a:cs typeface="Segoe UI Light" panose="020B0502040204020203" pitchFamily="34" charset="0"/>
              </a:rPr>
              <a:t> </a:t>
            </a:r>
            <a:br>
              <a:rPr lang="en-US" sz="1800" dirty="0">
                <a:solidFill>
                  <a:schemeClr val="tx1"/>
                </a:solidFill>
                <a:latin typeface="Segoe UI Light" panose="020B0502040204020203" pitchFamily="34" charset="0"/>
                <a:cs typeface="Segoe UI Light" panose="020B0502040204020203" pitchFamily="34" charset="0"/>
              </a:rPr>
            </a:br>
            <a:r>
              <a:rPr lang="en-US" sz="1800" dirty="0">
                <a:solidFill>
                  <a:schemeClr val="tx1"/>
                </a:solidFill>
                <a:latin typeface="Segoe UI Light" panose="020B0502040204020203" pitchFamily="34" charset="0"/>
                <a:cs typeface="Segoe UI Light" panose="020B0502040204020203" pitchFamily="34" charset="0"/>
              </a:rPr>
              <a:t>or Asia SAP on Azure CoE </a:t>
            </a:r>
            <a:r>
              <a:rPr lang="en-US" sz="1800" dirty="0">
                <a:solidFill>
                  <a:schemeClr val="tx1"/>
                </a:solidFill>
                <a:latin typeface="Segoe UI Light" panose="020B0502040204020203" pitchFamily="34" charset="0"/>
                <a:cs typeface="Segoe UI Light" panose="020B0502040204020203" pitchFamily="34" charset="0"/>
                <a:hlinkClick r:id="rId27">
                  <a:extLst>
                    <a:ext uri="{A12FA001-AC4F-418D-AE19-62706E023703}">
                      <ahyp:hlinkClr xmlns:ahyp="http://schemas.microsoft.com/office/drawing/2018/hyperlinkcolor" val="tx"/>
                    </a:ext>
                  </a:extLst>
                </a:hlinkClick>
              </a:rPr>
              <a:t>SAPGBBASIA@microsoft.com</a:t>
            </a:r>
            <a:r>
              <a:rPr lang="en-US" sz="1800" dirty="0">
                <a:solidFill>
                  <a:schemeClr val="tx1"/>
                </a:solidFill>
                <a:latin typeface="Segoe UI Light" panose="020B0502040204020203" pitchFamily="34" charset="0"/>
                <a:cs typeface="Segoe UI Light" panose="020B0502040204020203" pitchFamily="34" charset="0"/>
              </a:rPr>
              <a:t> </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36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endParaRPr kumimoji="0" lang="en-US" sz="16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p:txBody>
      </p:sp>
      <p:pic>
        <p:nvPicPr>
          <p:cNvPr id="2050" name="Picture 2" descr="Image result for learn">
            <a:extLst>
              <a:ext uri="{FF2B5EF4-FFF2-40B4-BE49-F238E27FC236}">
                <a16:creationId xmlns:a16="http://schemas.microsoft.com/office/drawing/2014/main" id="{EF280C4C-BE38-4C83-8AC0-9D8DCA113395}"/>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3910082" y="1142950"/>
            <a:ext cx="702859" cy="7028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hands on">
            <a:extLst>
              <a:ext uri="{FF2B5EF4-FFF2-40B4-BE49-F238E27FC236}">
                <a16:creationId xmlns:a16="http://schemas.microsoft.com/office/drawing/2014/main" id="{1A6B4A95-AAB1-4071-9D03-E04846B88F2D}"/>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10498892" y="1155478"/>
            <a:ext cx="839339" cy="57691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sk">
            <a:extLst>
              <a:ext uri="{FF2B5EF4-FFF2-40B4-BE49-F238E27FC236}">
                <a16:creationId xmlns:a16="http://schemas.microsoft.com/office/drawing/2014/main" id="{0F94EC46-3A14-4ADE-B83B-075C5014293F}"/>
              </a:ext>
            </a:extLst>
          </p:cNvPr>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10530021" y="3015704"/>
            <a:ext cx="808210" cy="68865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engage">
            <a:extLst>
              <a:ext uri="{FF2B5EF4-FFF2-40B4-BE49-F238E27FC236}">
                <a16:creationId xmlns:a16="http://schemas.microsoft.com/office/drawing/2014/main" id="{30A3277B-B151-474A-A4CE-5AA3D20EC287}"/>
              </a:ext>
            </a:extLst>
          </p:cNvPr>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10617053" y="5071263"/>
            <a:ext cx="721178" cy="723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826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167193"/>
            <a:ext cx="12192000" cy="107547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effectLst/>
                <a:uLnTx/>
                <a:uFillTx/>
                <a:latin typeface="Segoe UI Light" panose="020B0502040204020203" pitchFamily="34" charset="0"/>
                <a:ea typeface="+mj-ea"/>
                <a:cs typeface="Segoe UI Light" panose="020B0502040204020203" pitchFamily="34" charset="0"/>
              </a:rPr>
              <a:t>SAP on Azure - Cloud Assessment Session  </a:t>
            </a:r>
            <a:br>
              <a:rPr kumimoji="0" lang="en-US" sz="4000" b="0" i="0" u="none" strike="noStrike" kern="1200" cap="none" spc="0" normalizeH="0" baseline="0" noProof="0" dirty="0">
                <a:ln>
                  <a:noFill/>
                </a:ln>
                <a:effectLst/>
                <a:uLnTx/>
                <a:uFillTx/>
                <a:latin typeface="Segoe UI Light" panose="020B0502040204020203" pitchFamily="34" charset="0"/>
                <a:ea typeface="+mj-ea"/>
                <a:cs typeface="Segoe UI Light" panose="020B0502040204020203" pitchFamily="34" charset="0"/>
              </a:rPr>
            </a:br>
            <a:r>
              <a:rPr kumimoji="0" lang="en-US" sz="4000" b="0" i="0" u="none" strike="noStrike" kern="1200" cap="none" spc="0" normalizeH="0" baseline="0" noProof="0" dirty="0">
                <a:ln>
                  <a:noFill/>
                </a:ln>
                <a:effectLst/>
                <a:uLnTx/>
                <a:uFillTx/>
                <a:latin typeface="Segoe UI Light" panose="020B0502040204020203" pitchFamily="34" charset="0"/>
                <a:ea typeface="+mj-ea"/>
                <a:cs typeface="Segoe UI Light" panose="020B0502040204020203" pitchFamily="34" charset="0"/>
              </a:rPr>
              <a:t>(= Architecture Design Session)  </a:t>
            </a:r>
            <a:endParaRPr kumimoji="0" lang="en-US" sz="4000" b="0" i="0" u="none" strike="noStrike" kern="1200" cap="none" spc="0" normalizeH="0" baseline="30000" noProof="0" dirty="0">
              <a:ln>
                <a:noFill/>
              </a:ln>
              <a:effectLst/>
              <a:uLnTx/>
              <a:uFillTx/>
              <a:latin typeface="Segoe UI Light" panose="020B0502040204020203" pitchFamily="34" charset="0"/>
              <a:ea typeface="+mj-ea"/>
              <a:cs typeface="Segoe UI Light" panose="020B0502040204020203" pitchFamily="34" charset="0"/>
            </a:endParaRPr>
          </a:p>
        </p:txBody>
      </p:sp>
      <p:sp>
        <p:nvSpPr>
          <p:cNvPr id="7" name="Rectangle 6"/>
          <p:cNvSpPr/>
          <p:nvPr/>
        </p:nvSpPr>
        <p:spPr>
          <a:xfrm>
            <a:off x="4003663" y="1242666"/>
            <a:ext cx="4157266" cy="1262221"/>
          </a:xfrm>
          <a:prstGeom prst="rect">
            <a:avLst/>
          </a:prstGeom>
          <a:solidFill>
            <a:schemeClr val="bg1">
              <a:lumMod val="10000"/>
            </a:schemeClr>
          </a:solidFill>
          <a:ln>
            <a:solidFill>
              <a:schemeClr val="bg1">
                <a:lumMod val="1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Light" panose="020F0302020204030204"/>
                <a:ea typeface="+mn-ea"/>
                <a:cs typeface="+mn-cs"/>
              </a:rPr>
              <a:t>SAP on Microsoft Cloud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Light" panose="020F0302020204030204"/>
                <a:ea typeface="+mn-ea"/>
                <a:cs typeface="+mn-cs"/>
              </a:rPr>
              <a:t>Cloud Assessment Session with </a:t>
            </a:r>
            <a:br>
              <a:rPr kumimoji="0" lang="en-US" sz="2000" b="0" i="0" u="none" strike="noStrike" kern="1200" cap="none" spc="0" normalizeH="0" baseline="0" noProof="0" dirty="0">
                <a:ln>
                  <a:noFill/>
                </a:ln>
                <a:solidFill>
                  <a:prstClr val="white"/>
                </a:solidFill>
                <a:effectLst/>
                <a:uLnTx/>
                <a:uFillTx/>
                <a:latin typeface="Calibri Light" panose="020F0302020204030204"/>
                <a:ea typeface="+mn-ea"/>
                <a:cs typeface="+mn-cs"/>
              </a:rPr>
            </a:br>
            <a:r>
              <a:rPr kumimoji="0" lang="en-US" sz="2000" b="0" i="0" u="none" strike="noStrike" kern="1200" cap="none" spc="0" normalizeH="0" baseline="0" noProof="0" dirty="0">
                <a:ln>
                  <a:noFill/>
                </a:ln>
                <a:solidFill>
                  <a:prstClr val="white"/>
                </a:solidFill>
                <a:effectLst/>
                <a:uLnTx/>
                <a:uFillTx/>
                <a:latin typeface="Calibri Light" panose="020F0302020204030204"/>
                <a:ea typeface="+mn-ea"/>
                <a:cs typeface="+mn-cs"/>
              </a:rPr>
              <a:t>Microsoft Global Black Belt Team</a:t>
            </a:r>
          </a:p>
        </p:txBody>
      </p:sp>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90025" y="1242666"/>
            <a:ext cx="1415515" cy="11469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9" name="Chevron 8"/>
          <p:cNvSpPr/>
          <p:nvPr/>
        </p:nvSpPr>
        <p:spPr bwMode="auto">
          <a:xfrm>
            <a:off x="3236732" y="1693255"/>
            <a:ext cx="434006" cy="701555"/>
          </a:xfrm>
          <a:prstGeom prst="chevron">
            <a:avLst/>
          </a:prstGeom>
          <a:solidFill>
            <a:schemeClr val="bg2"/>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63" rtl="0" eaLnBrk="1" fontAlgn="base" latinLnBrk="0" hangingPunct="1">
              <a:lnSpc>
                <a:spcPct val="90000"/>
              </a:lnSpc>
              <a:spcBef>
                <a:spcPct val="0"/>
              </a:spcBef>
              <a:spcAft>
                <a:spcPct val="0"/>
              </a:spcAft>
              <a:buClrTx/>
              <a:buSzTx/>
              <a:buFontTx/>
              <a:buNone/>
              <a:tabLst/>
              <a:defRPr/>
            </a:pPr>
            <a:endParaRPr kumimoji="0" lang="en-US" sz="2000" b="0" i="0" u="none" strike="noStrike" kern="1200" cap="none" spc="-50" normalizeH="0" baseline="0" noProof="0" dirty="0">
              <a:ln>
                <a:noFill/>
              </a:ln>
              <a:gradFill>
                <a:gsLst>
                  <a:gs pos="1250">
                    <a:prstClr val="white"/>
                  </a:gs>
                  <a:gs pos="10417">
                    <a:prstClr val="white"/>
                  </a:gs>
                </a:gsLst>
                <a:lin ang="5400000" scaled="0"/>
              </a:gradFill>
              <a:effectLst/>
              <a:uLnTx/>
              <a:uFillTx/>
              <a:latin typeface="Calibri" panose="020F0502020204030204"/>
              <a:ea typeface="+mn-ea"/>
              <a:cs typeface="+mn-cs"/>
            </a:endParaRPr>
          </a:p>
        </p:txBody>
      </p:sp>
      <p:sp>
        <p:nvSpPr>
          <p:cNvPr id="10" name="Chevron 9"/>
          <p:cNvSpPr/>
          <p:nvPr/>
        </p:nvSpPr>
        <p:spPr bwMode="auto">
          <a:xfrm>
            <a:off x="8456378" y="1700823"/>
            <a:ext cx="434006" cy="701555"/>
          </a:xfrm>
          <a:prstGeom prst="chevron">
            <a:avLst/>
          </a:prstGeom>
          <a:solidFill>
            <a:schemeClr val="bg2"/>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63" rtl="0" eaLnBrk="1" fontAlgn="base" latinLnBrk="0" hangingPunct="1">
              <a:lnSpc>
                <a:spcPct val="90000"/>
              </a:lnSpc>
              <a:spcBef>
                <a:spcPct val="0"/>
              </a:spcBef>
              <a:spcAft>
                <a:spcPct val="0"/>
              </a:spcAft>
              <a:buClrTx/>
              <a:buSzTx/>
              <a:buFontTx/>
              <a:buNone/>
              <a:tabLst/>
              <a:defRPr/>
            </a:pPr>
            <a:endParaRPr kumimoji="0" lang="en-US" sz="2000" b="0" i="0" u="none" strike="noStrike" kern="1200" cap="none" spc="-50" normalizeH="0" baseline="0" noProof="0" dirty="0">
              <a:ln>
                <a:noFill/>
              </a:ln>
              <a:gradFill>
                <a:gsLst>
                  <a:gs pos="1250">
                    <a:prstClr val="white"/>
                  </a:gs>
                  <a:gs pos="10417">
                    <a:prstClr val="white"/>
                  </a:gs>
                </a:gsLst>
                <a:lin ang="5400000" scaled="0"/>
              </a:gradFill>
              <a:effectLst/>
              <a:uLnTx/>
              <a:uFillTx/>
              <a:latin typeface="Calibri" panose="020F0502020204030204"/>
              <a:ea typeface="+mn-ea"/>
              <a:cs typeface="+mn-cs"/>
            </a:endParaRPr>
          </a:p>
        </p:txBody>
      </p:sp>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r="52339"/>
          <a:stretch/>
        </p:blipFill>
        <p:spPr>
          <a:xfrm>
            <a:off x="1743523" y="1576331"/>
            <a:ext cx="1235233" cy="121218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4" name="Picture 1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85835" y="1242666"/>
            <a:ext cx="1806059" cy="100324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2" name="Picture 1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796071" y="2013578"/>
            <a:ext cx="1379095" cy="75207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5" name="Rectangle 14"/>
          <p:cNvSpPr/>
          <p:nvPr/>
        </p:nvSpPr>
        <p:spPr>
          <a:xfrm>
            <a:off x="4017367" y="2898422"/>
            <a:ext cx="4157266" cy="2716926"/>
          </a:xfrm>
          <a:prstGeom prst="rect">
            <a:avLst/>
          </a:prstGeom>
          <a:solidFill>
            <a:srgbClr val="00B0F0"/>
          </a:solidFill>
          <a:ln>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white"/>
                </a:solidFill>
                <a:effectLst/>
                <a:uLnTx/>
                <a:uFillTx/>
                <a:latin typeface="Calibri Light" panose="020F0302020204030204"/>
                <a:ea typeface="+mn-ea"/>
                <a:cs typeface="+mn-cs"/>
              </a:rPr>
              <a:t>Session Delivery (= 1 to 2 day) </a:t>
            </a:r>
            <a:br>
              <a:rPr kumimoji="0" lang="en-US" sz="1600" b="1" i="0" u="sng" strike="noStrike" kern="1200" cap="none" spc="0" normalizeH="0" baseline="0" noProof="0" dirty="0">
                <a:ln>
                  <a:noFill/>
                </a:ln>
                <a:solidFill>
                  <a:prstClr val="white"/>
                </a:solidFill>
                <a:effectLst/>
                <a:uLnTx/>
                <a:uFillTx/>
                <a:latin typeface="Calibri Light" panose="020F0302020204030204"/>
                <a:ea typeface="+mn-ea"/>
                <a:cs typeface="+mn-cs"/>
              </a:rPr>
            </a:br>
            <a:endParaRPr kumimoji="0" lang="en-US" sz="1600" b="1" i="0" u="sng" strike="noStrike" kern="1200" cap="none" spc="0" normalizeH="0" baseline="0" noProof="0" dirty="0">
              <a:ln>
                <a:noFill/>
              </a:ln>
              <a:solidFill>
                <a:prstClr val="white"/>
              </a:solidFill>
              <a:effectLst/>
              <a:uLnTx/>
              <a:uFillTx/>
              <a:latin typeface="Calibri Light" panose="020F0302020204030204"/>
              <a:ea typeface="+mn-ea"/>
              <a:cs typeface="+mn-cs"/>
            </a:endParaRPr>
          </a:p>
          <a:p>
            <a:pPr marL="342886" marR="0" lvl="0" indent="-342886"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white"/>
                </a:solidFill>
                <a:effectLst/>
                <a:uLnTx/>
                <a:uFillTx/>
                <a:latin typeface="Calibri Light" panose="020F0302020204030204"/>
                <a:ea typeface="+mn-ea"/>
                <a:cs typeface="+mn-cs"/>
              </a:rPr>
              <a:t>Current SAP system analysis</a:t>
            </a:r>
          </a:p>
          <a:p>
            <a:pPr marL="342886" marR="0" lvl="0" indent="-342886"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white"/>
                </a:solidFill>
                <a:effectLst/>
                <a:uLnTx/>
                <a:uFillTx/>
                <a:latin typeface="Calibri Light" panose="020F0302020204030204"/>
                <a:ea typeface="+mn-ea"/>
                <a:cs typeface="+mn-cs"/>
              </a:rPr>
              <a:t>Modernization scope &amp; assumptions</a:t>
            </a:r>
          </a:p>
          <a:p>
            <a:pPr marL="342886" marR="0" lvl="0" indent="-342886"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white"/>
                </a:solidFill>
                <a:effectLst/>
                <a:uLnTx/>
                <a:uFillTx/>
                <a:latin typeface="Calibri Light" panose="020F0302020204030204"/>
                <a:ea typeface="+mn-ea"/>
                <a:cs typeface="+mn-cs"/>
              </a:rPr>
              <a:t>Grand system design (e.g. Sizing, HA/DR/security, Performance, Automation)</a:t>
            </a:r>
          </a:p>
          <a:p>
            <a:pPr marL="342886" marR="0" lvl="0" indent="-342886"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white"/>
                </a:solidFill>
                <a:effectLst/>
                <a:uLnTx/>
                <a:uFillTx/>
                <a:latin typeface="Calibri Light" panose="020F0302020204030204"/>
                <a:ea typeface="+mn-ea"/>
                <a:cs typeface="+mn-cs"/>
              </a:rPr>
              <a:t>Migration methodologies </a:t>
            </a:r>
          </a:p>
          <a:p>
            <a:pPr marL="342886" marR="0" lvl="0" indent="-342886"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white"/>
                </a:solidFill>
                <a:effectLst/>
                <a:uLnTx/>
                <a:uFillTx/>
                <a:latin typeface="Calibri Light" panose="020F0302020204030204"/>
                <a:ea typeface="+mn-ea"/>
                <a:cs typeface="+mn-cs"/>
              </a:rPr>
              <a:t>Quote for Microsoft stack </a:t>
            </a:r>
          </a:p>
          <a:p>
            <a:pPr marL="342886" marR="0" lvl="0" indent="-342886"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white"/>
                </a:solidFill>
                <a:effectLst/>
                <a:uLnTx/>
                <a:uFillTx/>
                <a:latin typeface="Calibri Light" panose="020F0302020204030204"/>
                <a:ea typeface="+mn-ea"/>
                <a:cs typeface="+mn-cs"/>
              </a:rPr>
              <a:t>Q&amp;A </a:t>
            </a:r>
          </a:p>
        </p:txBody>
      </p:sp>
      <p:sp>
        <p:nvSpPr>
          <p:cNvPr id="16" name="Rectangle 15"/>
          <p:cNvSpPr/>
          <p:nvPr/>
        </p:nvSpPr>
        <p:spPr>
          <a:xfrm>
            <a:off x="726154" y="2898422"/>
            <a:ext cx="2727580" cy="2716926"/>
          </a:xfrm>
          <a:prstGeom prst="rect">
            <a:avLst/>
          </a:prstGeom>
          <a:solidFill>
            <a:schemeClr val="accent5">
              <a:lumMod val="75000"/>
            </a:schemeClr>
          </a:solidFill>
          <a:ln w="6350">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FFFFFF"/>
                </a:solidFill>
                <a:effectLst/>
                <a:uLnTx/>
                <a:uFillTx/>
                <a:latin typeface="Calibri Light" panose="020F0302020204030204"/>
                <a:ea typeface="+mn-ea"/>
                <a:cs typeface="+mn-cs"/>
              </a:rPr>
              <a:t>Inputs from customer </a:t>
            </a:r>
            <a:br>
              <a:rPr kumimoji="0" lang="en-US" sz="1400" b="1" i="0" u="sng" strike="noStrike" kern="1200" cap="none" spc="0" normalizeH="0" baseline="0" noProof="0" dirty="0">
                <a:ln>
                  <a:noFill/>
                </a:ln>
                <a:solidFill>
                  <a:srgbClr val="FFFFFF"/>
                </a:solidFill>
                <a:effectLst/>
                <a:uLnTx/>
                <a:uFillTx/>
                <a:latin typeface="Calibri Light" panose="020F0302020204030204"/>
                <a:ea typeface="+mn-ea"/>
                <a:cs typeface="+mn-cs"/>
              </a:rPr>
            </a:br>
            <a:endParaRPr kumimoji="0" lang="en-US" sz="1400" b="0" i="0" u="sng" strike="noStrike" kern="1200" cap="none" spc="0" normalizeH="0" baseline="0" noProof="0" dirty="0">
              <a:ln>
                <a:noFill/>
              </a:ln>
              <a:solidFill>
                <a:srgbClr val="FFFFFF"/>
              </a:solidFill>
              <a:effectLst/>
              <a:uLnTx/>
              <a:uFillTx/>
              <a:latin typeface="Calibri Light" panose="020F0302020204030204"/>
              <a:ea typeface="+mn-ea"/>
              <a:cs typeface="+mn-cs"/>
            </a:endParaRPr>
          </a:p>
          <a:p>
            <a:pPr marL="174618" marR="0" lvl="0" indent="-17461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FFFFFF"/>
                </a:solidFill>
                <a:effectLst/>
                <a:uLnTx/>
                <a:uFillTx/>
                <a:latin typeface="Calibri Light" panose="020F0302020204030204"/>
                <a:ea typeface="+mn-ea"/>
                <a:cs typeface="+mn-cs"/>
              </a:rPr>
              <a:t>SAP Early Watch Report </a:t>
            </a:r>
            <a:br>
              <a:rPr kumimoji="0" lang="en-US" sz="1400" b="1" i="0" u="none" strike="noStrike" kern="1200" cap="none" spc="0" normalizeH="0" baseline="0" noProof="0" dirty="0">
                <a:ln>
                  <a:noFill/>
                </a:ln>
                <a:solidFill>
                  <a:srgbClr val="FFFFFF"/>
                </a:solidFill>
                <a:effectLst/>
                <a:uLnTx/>
                <a:uFillTx/>
                <a:latin typeface="Calibri Light" panose="020F0302020204030204"/>
                <a:ea typeface="+mn-ea"/>
                <a:cs typeface="+mn-cs"/>
              </a:rPr>
            </a:br>
            <a:r>
              <a:rPr kumimoji="0" lang="en-US" sz="1400" b="1" i="0" u="none" strike="noStrike" kern="1200" cap="none" spc="0" normalizeH="0" baseline="0" noProof="0" dirty="0">
                <a:ln>
                  <a:noFill/>
                </a:ln>
                <a:solidFill>
                  <a:srgbClr val="FFFFFF"/>
                </a:solidFill>
                <a:effectLst/>
                <a:uLnTx/>
                <a:uFillTx/>
                <a:latin typeface="Calibri Light" panose="020F0302020204030204"/>
                <a:ea typeface="+mn-ea"/>
                <a:cs typeface="+mn-cs"/>
              </a:rPr>
              <a:t>or HANA Sizing Report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or</a:t>
            </a:r>
          </a:p>
          <a:p>
            <a:pPr marL="174618" marR="0" lvl="0" indent="-174618"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Current hardware specifications</a:t>
            </a:r>
            <a:b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b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(Server, storage, network)</a:t>
            </a:r>
          </a:p>
          <a:p>
            <a:pPr marL="174618" marR="0" lvl="0" indent="-174618"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Current software utilization </a:t>
            </a:r>
            <a:b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b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(e.g. OS, DB, SAP, Non-SAP)</a:t>
            </a:r>
          </a:p>
          <a:p>
            <a:pPr marL="174618" marR="0" lvl="0" indent="-174618"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DB Metrics (e.g. DB volume)</a:t>
            </a:r>
          </a:p>
          <a:p>
            <a:pPr marL="174618" marR="0" lvl="0" indent="-174618"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Availability/security needs</a:t>
            </a:r>
            <a:b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b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(Uptime, RPO/RTO, DR, Network) </a:t>
            </a:r>
          </a:p>
          <a:p>
            <a:pPr marL="174618" marR="0" lvl="0" indent="-174618"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Backup/Archival needs</a:t>
            </a:r>
            <a:endParaRPr kumimoji="0" lang="en-US" sz="2000" b="0" i="0" u="none" strike="noStrike" kern="1200" cap="none" spc="-50" normalizeH="0" baseline="0" noProof="0" dirty="0">
              <a:ln>
                <a:noFill/>
              </a:ln>
              <a:gradFill>
                <a:gsLst>
                  <a:gs pos="1250">
                    <a:prstClr val="white"/>
                  </a:gs>
                  <a:gs pos="10417">
                    <a:prstClr val="white"/>
                  </a:gs>
                </a:gsLst>
                <a:lin ang="5400000" scaled="0"/>
              </a:gradFill>
              <a:effectLst/>
              <a:uLnTx/>
              <a:uFillTx/>
              <a:latin typeface="Calibri Light" panose="020F0302020204030204"/>
              <a:ea typeface="+mn-ea"/>
              <a:cs typeface="+mn-cs"/>
            </a:endParaRPr>
          </a:p>
        </p:txBody>
      </p:sp>
      <p:sp>
        <p:nvSpPr>
          <p:cNvPr id="17" name="Rectangle 16"/>
          <p:cNvSpPr/>
          <p:nvPr/>
        </p:nvSpPr>
        <p:spPr>
          <a:xfrm>
            <a:off x="8738264" y="2898421"/>
            <a:ext cx="2727580" cy="2716926"/>
          </a:xfrm>
          <a:prstGeom prst="rect">
            <a:avLst/>
          </a:prstGeom>
          <a:solidFill>
            <a:schemeClr val="accent5">
              <a:lumMod val="75000"/>
            </a:schemeClr>
          </a:solidFill>
          <a:ln w="6350">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FFFFFF"/>
                </a:solidFill>
                <a:effectLst/>
                <a:uLnTx/>
                <a:uFillTx/>
                <a:latin typeface="Calibri Light" panose="020F0302020204030204"/>
                <a:ea typeface="+mn-ea"/>
                <a:cs typeface="+mn-cs"/>
              </a:rPr>
              <a:t>Deliverables</a:t>
            </a:r>
            <a:br>
              <a:rPr kumimoji="0" lang="en-US" sz="1400" b="1" i="0" u="sng" strike="noStrike" kern="1200" cap="none" spc="0" normalizeH="0" baseline="0" noProof="0" dirty="0">
                <a:ln>
                  <a:noFill/>
                </a:ln>
                <a:solidFill>
                  <a:srgbClr val="FFFFFF"/>
                </a:solidFill>
                <a:effectLst/>
                <a:uLnTx/>
                <a:uFillTx/>
                <a:latin typeface="Calibri Light" panose="020F0302020204030204"/>
                <a:ea typeface="+mn-ea"/>
                <a:cs typeface="+mn-cs"/>
              </a:rPr>
            </a:br>
            <a:endParaRPr kumimoji="0" lang="en-US" sz="1400" b="0" i="0" u="sng" strike="noStrike" kern="1200" cap="none" spc="0" normalizeH="0" baseline="0" noProof="0" dirty="0">
              <a:ln>
                <a:noFill/>
              </a:ln>
              <a:solidFill>
                <a:srgbClr val="FFFFFF"/>
              </a:solidFill>
              <a:effectLst/>
              <a:uLnTx/>
              <a:uFillTx/>
              <a:latin typeface="Calibri Light" panose="020F0302020204030204"/>
              <a:ea typeface="+mn-ea"/>
              <a:cs typeface="+mn-cs"/>
            </a:endParaRPr>
          </a:p>
          <a:p>
            <a:pPr marL="85722" marR="0" lvl="0" indent="-85722"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Written “To-Be” SAP architecture</a:t>
            </a:r>
            <a:b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b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(Production, Non-Production)</a:t>
            </a:r>
          </a:p>
          <a:p>
            <a:pPr marL="85722" marR="0" lvl="0" indent="-85722"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ROI analysis</a:t>
            </a:r>
          </a:p>
          <a:p>
            <a:pPr marL="85722" marR="0" lvl="0" indent="-85722"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Planning of phased migration </a:t>
            </a:r>
            <a:b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b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to minimize downtime and switching risks</a:t>
            </a:r>
          </a:p>
        </p:txBody>
      </p:sp>
      <p:sp>
        <p:nvSpPr>
          <p:cNvPr id="18" name="Rectangle 17"/>
          <p:cNvSpPr/>
          <p:nvPr/>
        </p:nvSpPr>
        <p:spPr>
          <a:xfrm>
            <a:off x="4017366" y="5748113"/>
            <a:ext cx="4157265" cy="789129"/>
          </a:xfrm>
          <a:prstGeom prst="rect">
            <a:avLst/>
          </a:prstGeom>
          <a:solidFill>
            <a:srgbClr val="92D050"/>
          </a:solidFill>
          <a:ln>
            <a:solidFill>
              <a:srgbClr val="92D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t>Microsoft and Customer to discover </a:t>
            </a:r>
            <a:b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br>
            <a: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t>how Microsoft Cloud and Technologies can best help </a:t>
            </a:r>
            <a:b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br>
            <a: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t>modernize customer’s SAP/LOB systems </a:t>
            </a:r>
          </a:p>
        </p:txBody>
      </p:sp>
      <p:sp>
        <p:nvSpPr>
          <p:cNvPr id="19" name="Rectangle 18"/>
          <p:cNvSpPr/>
          <p:nvPr/>
        </p:nvSpPr>
        <p:spPr>
          <a:xfrm>
            <a:off x="726154" y="5748113"/>
            <a:ext cx="2727580" cy="789129"/>
          </a:xfrm>
          <a:prstGeom prst="rect">
            <a:avLst/>
          </a:prstGeom>
          <a:solidFill>
            <a:srgbClr val="92D050"/>
          </a:solidFill>
          <a:ln>
            <a:solidFill>
              <a:srgbClr val="92D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t>Customer to share information on their current SAP/LOB systems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t>with Microsoft PEAT</a:t>
            </a:r>
          </a:p>
        </p:txBody>
      </p:sp>
      <p:sp>
        <p:nvSpPr>
          <p:cNvPr id="20" name="Rectangle 19"/>
          <p:cNvSpPr/>
          <p:nvPr/>
        </p:nvSpPr>
        <p:spPr>
          <a:xfrm>
            <a:off x="8738264" y="5748113"/>
            <a:ext cx="2750892" cy="789129"/>
          </a:xfrm>
          <a:prstGeom prst="rect">
            <a:avLst/>
          </a:prstGeom>
          <a:solidFill>
            <a:srgbClr val="92D050"/>
          </a:solidFill>
          <a:ln>
            <a:solidFill>
              <a:srgbClr val="92D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t>Customer to start to engage with their SI partner(s) to execute </a:t>
            </a:r>
            <a:b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br>
            <a: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t>cloud modernization</a:t>
            </a:r>
          </a:p>
        </p:txBody>
      </p:sp>
    </p:spTree>
    <p:extLst>
      <p:ext uri="{BB962C8B-B14F-4D97-AF65-F5344CB8AC3E}">
        <p14:creationId xmlns:p14="http://schemas.microsoft.com/office/powerpoint/2010/main" val="2015787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64CF0B-4121-4B7B-9770-4634CDAB0DC1}"/>
              </a:ext>
            </a:extLst>
          </p:cNvPr>
          <p:cNvSpPr/>
          <p:nvPr/>
        </p:nvSpPr>
        <p:spPr>
          <a:xfrm>
            <a:off x="2131809" y="3255816"/>
            <a:ext cx="7928382"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FFFFFF"/>
                </a:solidFill>
                <a:effectLst/>
                <a:uLnTx/>
                <a:uFillTx/>
                <a:latin typeface="Segoe UI Semilight"/>
                <a:ea typeface="+mn-ea"/>
                <a:cs typeface="+mn-cs"/>
              </a:rPr>
              <a:t>Latest SAP HANA on Azure content can be found at :</a:t>
            </a:r>
            <a:br>
              <a:rPr kumimoji="0" lang="en-US" sz="2400" b="0" i="1" u="none" strike="noStrike" kern="1200" cap="none" spc="0" normalizeH="0" baseline="0" noProof="0" dirty="0">
                <a:ln>
                  <a:noFill/>
                </a:ln>
                <a:solidFill>
                  <a:srgbClr val="FFFFFF"/>
                </a:solidFill>
                <a:effectLst/>
                <a:uLnTx/>
                <a:uFillTx/>
                <a:latin typeface="Segoe UI Semilight"/>
                <a:ea typeface="+mn-ea"/>
                <a:cs typeface="+mn-cs"/>
              </a:rPr>
            </a:br>
            <a:r>
              <a:rPr kumimoji="0" lang="en-US" sz="2400" b="0" i="1" u="none" strike="noStrike" kern="1200" cap="none" spc="0" normalizeH="0" baseline="0" noProof="0" dirty="0">
                <a:ln>
                  <a:noFill/>
                </a:ln>
                <a:solidFill>
                  <a:srgbClr val="FFFFFF"/>
                </a:solidFill>
                <a:effectLst/>
                <a:uLnTx/>
                <a:uFillTx/>
                <a:latin typeface="Segoe UI Semilight"/>
                <a:ea typeface="+mn-ea"/>
                <a:cs typeface="+mn-cs"/>
              </a:rPr>
              <a:t> </a:t>
            </a:r>
            <a:r>
              <a:rPr kumimoji="0" lang="en-US" sz="2400" b="0" i="1" u="none" strike="noStrike" kern="1200" cap="none" spc="0" normalizeH="0" baseline="0" noProof="0" dirty="0">
                <a:ln>
                  <a:noFill/>
                </a:ln>
                <a:solidFill>
                  <a:srgbClr val="FFFFFF"/>
                </a:solidFill>
                <a:effectLst/>
                <a:uLnTx/>
                <a:uFillTx/>
                <a:latin typeface="Segoe UI Semilight"/>
                <a:ea typeface="+mn-ea"/>
                <a:cs typeface="+mn-cs"/>
                <a:hlinkClick r:id="rId3"/>
              </a:rPr>
              <a:t>https://github.com/Microsoft/MCW-SAP-HANA-on-Azure</a:t>
            </a:r>
            <a:r>
              <a:rPr kumimoji="0" lang="en-US" sz="2400" b="0" i="1" u="none" strike="noStrike" kern="1200" cap="none" spc="0" normalizeH="0" baseline="0" noProof="0" dirty="0">
                <a:ln>
                  <a:noFill/>
                </a:ln>
                <a:solidFill>
                  <a:srgbClr val="FFFFFF"/>
                </a:solidFill>
                <a:effectLst/>
                <a:uLnTx/>
                <a:uFillTx/>
                <a:latin typeface="Segoe UI Semilight"/>
                <a:ea typeface="+mn-ea"/>
                <a:cs typeface="+mn-cs"/>
              </a:rPr>
              <a:t> </a:t>
            </a:r>
          </a:p>
        </p:txBody>
      </p:sp>
    </p:spTree>
    <p:extLst>
      <p:ext uri="{BB962C8B-B14F-4D97-AF65-F5344CB8AC3E}">
        <p14:creationId xmlns:p14="http://schemas.microsoft.com/office/powerpoint/2010/main" val="307197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2"/>
          <p:cNvSpPr>
            <a:spLocks noGrp="1"/>
          </p:cNvSpPr>
          <p:nvPr>
            <p:ph type="title"/>
          </p:nvPr>
        </p:nvSpPr>
        <p:spPr>
          <a:xfrm>
            <a:off x="283666" y="96154"/>
            <a:ext cx="10980079" cy="557710"/>
          </a:xfrm>
        </p:spPr>
        <p:txBody>
          <a:bodyPr>
            <a:noAutofit/>
          </a:bodyPr>
          <a:lstStyle/>
          <a:p>
            <a:r>
              <a:rPr lang="en-US" sz="4704" dirty="0">
                <a:cs typeface="Segoe UI Semibold" panose="020B0702040204020203" pitchFamily="34" charset="0"/>
              </a:rPr>
              <a:t>Check SAP on Azure Certifications (HANA)</a:t>
            </a:r>
            <a:endParaRPr lang="en-US" sz="2800" dirty="0">
              <a:latin typeface="+mn-lt"/>
              <a:cs typeface="Segoe UI Semibold" panose="020B0702040204020203" pitchFamily="34" charset="0"/>
            </a:endParaRPr>
          </a:p>
        </p:txBody>
      </p:sp>
      <p:sp>
        <p:nvSpPr>
          <p:cNvPr id="6" name="TextBox 5">
            <a:extLst>
              <a:ext uri="{FF2B5EF4-FFF2-40B4-BE49-F238E27FC236}">
                <a16:creationId xmlns:a16="http://schemas.microsoft.com/office/drawing/2014/main" id="{E747C6AC-D0F7-4FDE-A72F-024C9AD6144E}"/>
              </a:ext>
            </a:extLst>
          </p:cNvPr>
          <p:cNvSpPr txBox="1"/>
          <p:nvPr/>
        </p:nvSpPr>
        <p:spPr>
          <a:xfrm>
            <a:off x="6096000" y="5839895"/>
            <a:ext cx="5576876" cy="400110"/>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Light"/>
                <a:ea typeface="+mn-ea"/>
                <a:cs typeface="+mn-cs"/>
              </a:rPr>
              <a:t>Red text:  SAP certification is in future roadmap</a:t>
            </a:r>
          </a:p>
        </p:txBody>
      </p:sp>
      <p:graphicFrame>
        <p:nvGraphicFramePr>
          <p:cNvPr id="4" name="Table 3"/>
          <p:cNvGraphicFramePr>
            <a:graphicFrameLocks noGrp="1"/>
          </p:cNvGraphicFramePr>
          <p:nvPr>
            <p:extLst/>
          </p:nvPr>
        </p:nvGraphicFramePr>
        <p:xfrm>
          <a:off x="470188" y="1951578"/>
          <a:ext cx="11251623" cy="2954844"/>
        </p:xfrm>
        <a:graphic>
          <a:graphicData uri="http://schemas.openxmlformats.org/drawingml/2006/table">
            <a:tbl>
              <a:tblPr firstRow="1" bandRow="1">
                <a:tableStyleId>{21E4AEA4-8DFA-4A89-87EB-49C32662AFE0}</a:tableStyleId>
              </a:tblPr>
              <a:tblGrid>
                <a:gridCol w="899300">
                  <a:extLst>
                    <a:ext uri="{9D8B030D-6E8A-4147-A177-3AD203B41FA5}">
                      <a16:colId xmlns:a16="http://schemas.microsoft.com/office/drawing/2014/main" val="2728756851"/>
                    </a:ext>
                  </a:extLst>
                </a:gridCol>
                <a:gridCol w="887105">
                  <a:extLst>
                    <a:ext uri="{9D8B030D-6E8A-4147-A177-3AD203B41FA5}">
                      <a16:colId xmlns:a16="http://schemas.microsoft.com/office/drawing/2014/main" val="1580774780"/>
                    </a:ext>
                  </a:extLst>
                </a:gridCol>
                <a:gridCol w="2904926">
                  <a:extLst>
                    <a:ext uri="{9D8B030D-6E8A-4147-A177-3AD203B41FA5}">
                      <a16:colId xmlns:a16="http://schemas.microsoft.com/office/drawing/2014/main" val="20000"/>
                    </a:ext>
                  </a:extLst>
                </a:gridCol>
                <a:gridCol w="1406402">
                  <a:extLst>
                    <a:ext uri="{9D8B030D-6E8A-4147-A177-3AD203B41FA5}">
                      <a16:colId xmlns:a16="http://schemas.microsoft.com/office/drawing/2014/main" val="20001"/>
                    </a:ext>
                  </a:extLst>
                </a:gridCol>
                <a:gridCol w="1184563">
                  <a:extLst>
                    <a:ext uri="{9D8B030D-6E8A-4147-A177-3AD203B41FA5}">
                      <a16:colId xmlns:a16="http://schemas.microsoft.com/office/drawing/2014/main" val="20002"/>
                    </a:ext>
                  </a:extLst>
                </a:gridCol>
                <a:gridCol w="3969327">
                  <a:extLst>
                    <a:ext uri="{9D8B030D-6E8A-4147-A177-3AD203B41FA5}">
                      <a16:colId xmlns:a16="http://schemas.microsoft.com/office/drawing/2014/main" val="20003"/>
                    </a:ext>
                  </a:extLst>
                </a:gridCol>
              </a:tblGrid>
              <a:tr h="126337">
                <a:tc>
                  <a:txBody>
                    <a:bodyPr/>
                    <a:lstStyle/>
                    <a:p>
                      <a:r>
                        <a:rPr lang="en-US" sz="1200" dirty="0">
                          <a:latin typeface="+mn-lt"/>
                          <a:ea typeface="Tahoma" panose="020B0604030504040204" pitchFamily="34" charset="0"/>
                          <a:cs typeface="Segoe UI Light" panose="020B0502040204020203" pitchFamily="34" charset="0"/>
                        </a:rPr>
                        <a:t>Category</a:t>
                      </a:r>
                    </a:p>
                  </a:txBody>
                  <a:tcPr marL="89592" marR="89592" marT="17637" marB="17637"/>
                </a:tc>
                <a:tc>
                  <a:txBody>
                    <a:bodyPr/>
                    <a:lstStyle/>
                    <a:p>
                      <a:r>
                        <a:rPr lang="en-US" sz="1200" dirty="0">
                          <a:latin typeface="+mn-lt"/>
                          <a:ea typeface="Tahoma" panose="020B0604030504040204" pitchFamily="34" charset="0"/>
                          <a:cs typeface="Segoe UI Light" panose="020B0502040204020203" pitchFamily="34" charset="0"/>
                        </a:rPr>
                        <a:t>Scenario</a:t>
                      </a:r>
                    </a:p>
                  </a:txBody>
                  <a:tcPr marL="89592" marR="89592" marT="17637" marB="17637"/>
                </a:tc>
                <a:tc>
                  <a:txBody>
                    <a:bodyPr/>
                    <a:lstStyle/>
                    <a:p>
                      <a:r>
                        <a:rPr lang="en-US" sz="1200" dirty="0">
                          <a:latin typeface="+mn-lt"/>
                        </a:rPr>
                        <a:t>SAP Product</a:t>
                      </a:r>
                      <a:endParaRPr lang="en-US" sz="12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pPr algn="ctr"/>
                      <a:r>
                        <a:rPr lang="en-US" sz="1200" dirty="0">
                          <a:latin typeface="+mn-lt"/>
                        </a:rPr>
                        <a:t>Guest OS</a:t>
                      </a:r>
                      <a:endParaRPr lang="en-US" sz="12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pPr algn="ctr"/>
                      <a:r>
                        <a:rPr lang="en-US" sz="1200" dirty="0">
                          <a:latin typeface="+mn-lt"/>
                        </a:rPr>
                        <a:t>Database</a:t>
                      </a:r>
                      <a:endParaRPr lang="en-US" sz="12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200" dirty="0">
                          <a:latin typeface="+mn-lt"/>
                        </a:rPr>
                        <a:t>VM/Server Type</a:t>
                      </a:r>
                      <a:endParaRPr lang="en-US" sz="1200" dirty="0">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val="10000"/>
                  </a:ext>
                </a:extLst>
              </a:tr>
              <a:tr h="444065">
                <a:tc rowSpan="5">
                  <a:txBody>
                    <a:bodyPr/>
                    <a:lstStyle/>
                    <a:p>
                      <a:r>
                        <a:rPr lang="en-US" sz="1400" dirty="0">
                          <a:solidFill>
                            <a:schemeClr val="bg1"/>
                          </a:solidFill>
                          <a:latin typeface="+mn-lt"/>
                          <a:ea typeface="Tahoma" panose="020B0604030504040204" pitchFamily="34" charset="0"/>
                          <a:cs typeface="Segoe UI Light" panose="020B0502040204020203" pitchFamily="34" charset="0"/>
                        </a:rPr>
                        <a:t>SAP</a:t>
                      </a:r>
                      <a:br>
                        <a:rPr lang="en-US" sz="1400" dirty="0">
                          <a:solidFill>
                            <a:schemeClr val="bg1"/>
                          </a:solidFill>
                          <a:latin typeface="+mn-lt"/>
                          <a:ea typeface="Tahoma" panose="020B0604030504040204" pitchFamily="34" charset="0"/>
                          <a:cs typeface="Segoe UI Light" panose="020B0502040204020203" pitchFamily="34" charset="0"/>
                        </a:rPr>
                      </a:br>
                      <a:r>
                        <a:rPr lang="en-US" sz="1400" dirty="0">
                          <a:solidFill>
                            <a:schemeClr val="bg1"/>
                          </a:solidFill>
                          <a:latin typeface="+mn-lt"/>
                          <a:ea typeface="Tahoma" panose="020B0604030504040204" pitchFamily="34" charset="0"/>
                          <a:cs typeface="Segoe UI Light" panose="020B0502040204020203" pitchFamily="34" charset="0"/>
                        </a:rPr>
                        <a:t>HANA</a:t>
                      </a:r>
                    </a:p>
                  </a:txBody>
                  <a:tcPr marL="89592" marR="89592" marT="17637" marB="17637"/>
                </a:tc>
                <a:tc>
                  <a:txBody>
                    <a:bodyPr/>
                    <a:lstStyle/>
                    <a:p>
                      <a:r>
                        <a:rPr lang="en-US" sz="1400" dirty="0">
                          <a:solidFill>
                            <a:schemeClr val="bg1"/>
                          </a:solidFill>
                          <a:latin typeface="+mn-lt"/>
                          <a:ea typeface="Tahoma" panose="020B0604030504040204" pitchFamily="34" charset="0"/>
                          <a:cs typeface="Segoe UI Light" panose="020B0502040204020203" pitchFamily="34" charset="0"/>
                        </a:rPr>
                        <a:t>OLAP</a:t>
                      </a:r>
                    </a:p>
                  </a:txBody>
                  <a:tcPr marL="89592" marR="89592" marT="17637" marB="17637"/>
                </a:tc>
                <a:tc>
                  <a:txBody>
                    <a:bodyPr/>
                    <a:lstStyle/>
                    <a:p>
                      <a:r>
                        <a:rPr lang="en-US" sz="1400" dirty="0">
                          <a:solidFill>
                            <a:schemeClr val="bg1"/>
                          </a:solidFill>
                          <a:latin typeface="+mn-lt"/>
                        </a:rPr>
                        <a:t>SAP Business</a:t>
                      </a:r>
                      <a:r>
                        <a:rPr lang="en-US" sz="1400" baseline="0" dirty="0">
                          <a:solidFill>
                            <a:schemeClr val="bg1"/>
                          </a:solidFill>
                          <a:latin typeface="+mn-lt"/>
                        </a:rPr>
                        <a:t> Warehouse (BW); BW/4HANA, HANA Enterprise, HANA Side Car </a:t>
                      </a:r>
                      <a:endParaRPr lang="en-US" sz="14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400" dirty="0">
                          <a:solidFill>
                            <a:schemeClr val="bg1"/>
                          </a:solidFill>
                          <a:latin typeface="+mn-lt"/>
                        </a:rPr>
                        <a:t>SUSE, Red Hat</a:t>
                      </a:r>
                      <a:endParaRPr lang="en-US" sz="14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mn-lt"/>
                        </a:rPr>
                        <a:t>SAP HANA</a:t>
                      </a:r>
                      <a:endParaRPr lang="en-US" sz="14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mn-lt"/>
                        </a:rPr>
                        <a:t>GS5, </a:t>
                      </a:r>
                      <a:r>
                        <a:rPr lang="en-US" sz="1400" kern="1200" baseline="0" dirty="0">
                          <a:solidFill>
                            <a:srgbClr val="FF0000"/>
                          </a:solidFill>
                          <a:latin typeface="+mn-lt"/>
                          <a:ea typeface="Tahoma" panose="020B0604030504040204" pitchFamily="34" charset="0"/>
                          <a:cs typeface="Segoe UI Light" panose="020B0502040204020203" pitchFamily="34" charset="0"/>
                        </a:rPr>
                        <a:t>E_v3</a:t>
                      </a:r>
                      <a:r>
                        <a:rPr lang="en-US" sz="1400" kern="1200" baseline="0" dirty="0">
                          <a:solidFill>
                            <a:schemeClr val="bg1"/>
                          </a:solidFill>
                          <a:latin typeface="+mn-lt"/>
                          <a:ea typeface="Tahoma" panose="020B0604030504040204" pitchFamily="34" charset="0"/>
                          <a:cs typeface="Segoe UI Light" panose="020B0502040204020203" pitchFamily="34" charset="0"/>
                        </a:rPr>
                        <a:t>, </a:t>
                      </a:r>
                      <a:br>
                        <a:rPr lang="en-US" sz="1400" kern="1200" baseline="0" dirty="0">
                          <a:solidFill>
                            <a:schemeClr val="bg1"/>
                          </a:solidFill>
                          <a:latin typeface="+mn-lt"/>
                          <a:ea typeface="Tahoma" panose="020B0604030504040204" pitchFamily="34" charset="0"/>
                          <a:cs typeface="Segoe UI Light" panose="020B0502040204020203" pitchFamily="34" charset="0"/>
                        </a:rPr>
                      </a:br>
                      <a:r>
                        <a:rPr lang="en-US" sz="1400" kern="1200" baseline="0" dirty="0">
                          <a:solidFill>
                            <a:schemeClr val="bg1"/>
                          </a:solidFill>
                          <a:latin typeface="+mn-lt"/>
                          <a:ea typeface="Tahoma" panose="020B0604030504040204" pitchFamily="34" charset="0"/>
                          <a:cs typeface="Segoe UI Light" panose="020B0502040204020203" pitchFamily="34" charset="0"/>
                        </a:rPr>
                        <a:t>M (with Premium Storage + Write Accelerator),</a:t>
                      </a:r>
                      <a:br>
                        <a:rPr lang="en-US" sz="1400" kern="1200" baseline="0" dirty="0">
                          <a:solidFill>
                            <a:schemeClr val="bg1"/>
                          </a:solidFill>
                          <a:latin typeface="+mn-lt"/>
                          <a:ea typeface="Tahoma" panose="020B0604030504040204" pitchFamily="34" charset="0"/>
                          <a:cs typeface="Segoe UI Light" panose="020B0502040204020203" pitchFamily="34" charset="0"/>
                        </a:rPr>
                      </a:br>
                      <a:r>
                        <a:rPr lang="en-US" sz="1400" kern="1200" dirty="0">
                          <a:solidFill>
                            <a:schemeClr val="bg1"/>
                          </a:solidFill>
                          <a:latin typeface="+mn-lt"/>
                          <a:ea typeface="+mn-ea"/>
                          <a:cs typeface="+mn-cs"/>
                        </a:rPr>
                        <a:t>HANA on Azure (Large Instances)</a:t>
                      </a:r>
                      <a:endParaRPr lang="en-US" sz="14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val="2447376312"/>
                  </a:ext>
                </a:extLst>
              </a:tr>
              <a:tr h="549974">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400" dirty="0">
                          <a:solidFill>
                            <a:schemeClr val="bg1"/>
                          </a:solidFill>
                          <a:latin typeface="+mn-lt"/>
                          <a:ea typeface="Tahoma" panose="020B0604030504040204" pitchFamily="34" charset="0"/>
                          <a:cs typeface="Segoe UI Light" panose="020B0502040204020203" pitchFamily="34" charset="0"/>
                        </a:rPr>
                        <a:t>OLTP</a:t>
                      </a:r>
                    </a:p>
                  </a:txBody>
                  <a:tcPr marL="89592" marR="89592" marT="17637" marB="17637"/>
                </a:tc>
                <a:tc>
                  <a:txBody>
                    <a:bodyPr/>
                    <a:lstStyle/>
                    <a:p>
                      <a:r>
                        <a:rPr lang="en-US" sz="1400" dirty="0">
                          <a:solidFill>
                            <a:schemeClr val="bg1"/>
                          </a:solidFill>
                          <a:latin typeface="+mn-lt"/>
                        </a:rPr>
                        <a:t>S/4</a:t>
                      </a:r>
                      <a:r>
                        <a:rPr lang="en-US" sz="1400" baseline="0" dirty="0">
                          <a:solidFill>
                            <a:schemeClr val="bg1"/>
                          </a:solidFill>
                          <a:latin typeface="+mn-lt"/>
                        </a:rPr>
                        <a:t>HANA </a:t>
                      </a:r>
                      <a:endParaRPr lang="en-US" sz="14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400" dirty="0">
                          <a:solidFill>
                            <a:schemeClr val="bg1"/>
                          </a:solidFill>
                          <a:latin typeface="+mn-lt"/>
                        </a:rPr>
                        <a:t>SUSE, Red Hat</a:t>
                      </a:r>
                      <a:endParaRPr lang="en-US" sz="14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mn-lt"/>
                        </a:rPr>
                        <a:t>SAP HANA</a:t>
                      </a:r>
                      <a:endParaRPr lang="en-US" sz="14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mn-lt"/>
                        </a:rPr>
                        <a:t>GS5 </a:t>
                      </a:r>
                      <a:r>
                        <a:rPr lang="en-US" sz="1400" baseline="0" dirty="0">
                          <a:solidFill>
                            <a:schemeClr val="bg1"/>
                          </a:solidFill>
                          <a:latin typeface="+mn-lt"/>
                        </a:rPr>
                        <a:t>(** Controlled Availability), </a:t>
                      </a:r>
                      <a:r>
                        <a:rPr lang="en-US" sz="1400" kern="1200" baseline="0" dirty="0">
                          <a:solidFill>
                            <a:srgbClr val="FF0000"/>
                          </a:solidFill>
                          <a:latin typeface="+mn-lt"/>
                          <a:ea typeface="Tahoma" panose="020B0604030504040204" pitchFamily="34" charset="0"/>
                          <a:cs typeface="Segoe UI Light" panose="020B0502040204020203" pitchFamily="34" charset="0"/>
                        </a:rPr>
                        <a:t>E_v3</a:t>
                      </a:r>
                      <a:r>
                        <a:rPr lang="en-US" sz="1400" kern="1200" baseline="0" dirty="0">
                          <a:solidFill>
                            <a:schemeClr val="bg1"/>
                          </a:solidFill>
                          <a:latin typeface="+mn-lt"/>
                          <a:ea typeface="Tahoma" panose="020B0604030504040204" pitchFamily="34" charset="0"/>
                          <a:cs typeface="Segoe UI Light" panose="020B0502040204020203" pitchFamily="34" charset="0"/>
                        </a:rPr>
                        <a:t>, </a:t>
                      </a:r>
                      <a:br>
                        <a:rPr lang="en-US" sz="1400" kern="1200" baseline="0" dirty="0">
                          <a:solidFill>
                            <a:schemeClr val="bg1"/>
                          </a:solidFill>
                          <a:latin typeface="+mn-lt"/>
                          <a:ea typeface="Tahoma" panose="020B0604030504040204" pitchFamily="34" charset="0"/>
                          <a:cs typeface="Segoe UI Light" panose="020B0502040204020203" pitchFamily="34" charset="0"/>
                        </a:rPr>
                      </a:br>
                      <a:r>
                        <a:rPr lang="en-US" sz="1400" kern="1200" baseline="0" dirty="0">
                          <a:solidFill>
                            <a:schemeClr val="bg1"/>
                          </a:solidFill>
                          <a:latin typeface="+mn-lt"/>
                          <a:ea typeface="Tahoma" panose="020B0604030504040204" pitchFamily="34" charset="0"/>
                          <a:cs typeface="Segoe UI Light" panose="020B0502040204020203" pitchFamily="34" charset="0"/>
                        </a:rPr>
                        <a:t>M (with Premium Storage + Write Accelerator),</a:t>
                      </a:r>
                      <a:br>
                        <a:rPr lang="en-US" sz="1400" kern="1200" baseline="0" dirty="0">
                          <a:solidFill>
                            <a:schemeClr val="bg1"/>
                          </a:solidFill>
                          <a:latin typeface="+mn-lt"/>
                          <a:ea typeface="Tahoma" panose="020B0604030504040204" pitchFamily="34" charset="0"/>
                          <a:cs typeface="Segoe UI Light" panose="020B0502040204020203" pitchFamily="34" charset="0"/>
                        </a:rPr>
                      </a:br>
                      <a:r>
                        <a:rPr kumimoji="0" lang="en-US" sz="1400" b="0" i="0" u="none" strike="noStrike" kern="1200" cap="none" spc="0" normalizeH="0" baseline="0" noProof="0" dirty="0">
                          <a:ln>
                            <a:noFill/>
                          </a:ln>
                          <a:solidFill>
                            <a:schemeClr val="bg1"/>
                          </a:solidFill>
                          <a:effectLst/>
                          <a:uLnTx/>
                          <a:uFillTx/>
                          <a:latin typeface="+mn-lt"/>
                          <a:ea typeface="+mn-ea"/>
                          <a:cs typeface="+mn-cs"/>
                        </a:rPr>
                        <a:t>HANA on Azure (Large Instances) </a:t>
                      </a:r>
                      <a:endParaRPr lang="en-US" sz="14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val="3814350255"/>
                  </a:ext>
                </a:extLst>
              </a:tr>
              <a:tr h="338156">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400" dirty="0">
                          <a:solidFill>
                            <a:schemeClr val="bg1"/>
                          </a:solidFill>
                          <a:latin typeface="+mn-lt"/>
                          <a:ea typeface="Tahoma" panose="020B0604030504040204" pitchFamily="34" charset="0"/>
                          <a:cs typeface="Segoe UI Light" panose="020B0502040204020203" pitchFamily="34" charset="0"/>
                        </a:rPr>
                        <a:t>OLTP</a:t>
                      </a:r>
                    </a:p>
                  </a:txBody>
                  <a:tcPr marL="89592" marR="89592" marT="17637" marB="17637"/>
                </a:tc>
                <a:tc>
                  <a:txBody>
                    <a:bodyPr/>
                    <a:lstStyle/>
                    <a:p>
                      <a:r>
                        <a:rPr lang="en-US" sz="1400" dirty="0">
                          <a:solidFill>
                            <a:schemeClr val="bg1"/>
                          </a:solidFill>
                          <a:latin typeface="+mn-lt"/>
                        </a:rPr>
                        <a:t>SAP Business Suite on HANA, SAP NetWeaver </a:t>
                      </a:r>
                      <a:endParaRPr lang="en-US" sz="14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400" dirty="0">
                          <a:solidFill>
                            <a:schemeClr val="bg1"/>
                          </a:solidFill>
                          <a:latin typeface="+mn-lt"/>
                        </a:rPr>
                        <a:t>SUSE, Red Hat</a:t>
                      </a:r>
                      <a:endParaRPr lang="en-US" sz="14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mn-lt"/>
                        </a:rPr>
                        <a:t>SAP HANA</a:t>
                      </a:r>
                      <a:endParaRPr lang="en-US" sz="14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mn-lt"/>
                          <a:ea typeface="Tahoma" panose="020B0604030504040204" pitchFamily="34" charset="0"/>
                          <a:cs typeface="Segoe UI Light" panose="020B0502040204020203" pitchFamily="34" charset="0"/>
                        </a:rPr>
                        <a:t>E_v3</a:t>
                      </a:r>
                      <a:r>
                        <a:rPr kumimoji="0" lang="en-US" sz="1400" b="0" i="0" u="none" strike="noStrike" kern="1200" cap="none" spc="0" normalizeH="0" baseline="0" noProof="0" dirty="0">
                          <a:ln>
                            <a:noFill/>
                          </a:ln>
                          <a:solidFill>
                            <a:schemeClr val="bg1"/>
                          </a:solidFill>
                          <a:effectLst/>
                          <a:uLnTx/>
                          <a:uFillTx/>
                          <a:latin typeface="+mn-lt"/>
                          <a:ea typeface="Tahoma" panose="020B0604030504040204" pitchFamily="34" charset="0"/>
                          <a:cs typeface="Segoe UI Light" panose="020B0502040204020203" pitchFamily="34" charset="0"/>
                        </a:rPr>
                        <a:t>, </a:t>
                      </a:r>
                      <a:br>
                        <a:rPr kumimoji="0" lang="en-US" sz="1400" b="0" i="0" u="none" strike="noStrike" kern="1200" cap="none" spc="0" normalizeH="0" baseline="0" noProof="0" dirty="0">
                          <a:ln>
                            <a:noFill/>
                          </a:ln>
                          <a:solidFill>
                            <a:schemeClr val="bg1"/>
                          </a:solidFill>
                          <a:effectLst/>
                          <a:uLnTx/>
                          <a:uFillTx/>
                          <a:latin typeface="+mn-lt"/>
                          <a:ea typeface="Tahoma" panose="020B0604030504040204" pitchFamily="34" charset="0"/>
                          <a:cs typeface="Segoe UI Light" panose="020B0502040204020203" pitchFamily="34" charset="0"/>
                        </a:rPr>
                      </a:br>
                      <a:r>
                        <a:rPr lang="en-US" sz="1400" kern="1200" baseline="0" dirty="0">
                          <a:solidFill>
                            <a:schemeClr val="bg1"/>
                          </a:solidFill>
                          <a:latin typeface="+mn-lt"/>
                          <a:ea typeface="Tahoma" panose="020B0604030504040204" pitchFamily="34" charset="0"/>
                          <a:cs typeface="Segoe UI Light" panose="020B0502040204020203" pitchFamily="34" charset="0"/>
                        </a:rPr>
                        <a:t>M (with Premium Storage + Write Accelerator),</a:t>
                      </a:r>
                      <a:br>
                        <a:rPr kumimoji="0" lang="en-US" sz="1400" b="0" i="0" u="none" strike="noStrike" kern="1200" cap="none" spc="0" normalizeH="0" baseline="0" noProof="0" dirty="0">
                          <a:ln>
                            <a:noFill/>
                          </a:ln>
                          <a:solidFill>
                            <a:schemeClr val="bg1"/>
                          </a:solidFill>
                          <a:effectLst/>
                          <a:uLnTx/>
                          <a:uFillTx/>
                          <a:latin typeface="+mn-lt"/>
                          <a:ea typeface="Tahoma" panose="020B0604030504040204" pitchFamily="34" charset="0"/>
                          <a:cs typeface="Segoe UI Light" panose="020B0502040204020203" pitchFamily="34" charset="0"/>
                        </a:rPr>
                      </a:br>
                      <a:r>
                        <a:rPr kumimoji="0" lang="en-US" sz="1400" b="0" i="0" u="none" strike="noStrike" kern="1200" cap="none" spc="0" normalizeH="0" baseline="0" noProof="0" dirty="0">
                          <a:ln>
                            <a:noFill/>
                          </a:ln>
                          <a:solidFill>
                            <a:schemeClr val="bg1"/>
                          </a:solidFill>
                          <a:effectLst/>
                          <a:uLnTx/>
                          <a:uFillTx/>
                          <a:latin typeface="+mn-lt"/>
                          <a:ea typeface="+mn-ea"/>
                          <a:cs typeface="+mn-cs"/>
                        </a:rPr>
                        <a:t>HANA on Azure (Large Instances)</a:t>
                      </a:r>
                      <a:endParaRPr kumimoji="0" lang="en-US" sz="1400" b="0" i="0" u="none" strike="noStrike" kern="1200" cap="none" spc="0" normalizeH="0" baseline="0" noProof="0" dirty="0">
                        <a:ln>
                          <a:noFill/>
                        </a:ln>
                        <a:solidFill>
                          <a:schemeClr val="bg1"/>
                        </a:solidFill>
                        <a:effectLst/>
                        <a:uLnTx/>
                        <a:uFillTx/>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val="2627712945"/>
                  </a:ext>
                </a:extLst>
              </a:tr>
              <a:tr h="126337">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400" kern="1200" dirty="0">
                          <a:solidFill>
                            <a:schemeClr val="bg1"/>
                          </a:solidFill>
                          <a:latin typeface="+mn-lt"/>
                          <a:ea typeface="Tahoma" panose="020B0604030504040204" pitchFamily="34" charset="0"/>
                          <a:cs typeface="Segoe UI Light" panose="020B0502040204020203" pitchFamily="34" charset="0"/>
                        </a:rPr>
                        <a:t>OLTP</a:t>
                      </a:r>
                    </a:p>
                  </a:txBody>
                  <a:tcPr marL="89592" marR="89592" marT="17637" marB="17637"/>
                </a:tc>
                <a:tc>
                  <a:txBody>
                    <a:bodyPr/>
                    <a:lstStyle/>
                    <a:p>
                      <a:r>
                        <a:rPr lang="en-US" sz="1400" dirty="0">
                          <a:solidFill>
                            <a:schemeClr val="bg1"/>
                          </a:solidFill>
                          <a:latin typeface="+mn-lt"/>
                          <a:ea typeface="Tahoma" panose="020B0604030504040204" pitchFamily="34" charset="0"/>
                          <a:cs typeface="Segoe UI Light" panose="020B0502040204020203" pitchFamily="34" charset="0"/>
                        </a:rPr>
                        <a:t>SAP Business One on HANA</a:t>
                      </a: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400" kern="1200" baseline="0" dirty="0">
                          <a:solidFill>
                            <a:schemeClr val="bg1"/>
                          </a:solidFill>
                          <a:latin typeface="+mn-lt"/>
                          <a:ea typeface="+mn-ea"/>
                          <a:cs typeface="+mn-cs"/>
                        </a:rPr>
                        <a:t>SUSE</a:t>
                      </a:r>
                      <a:r>
                        <a:rPr lang="en-US" sz="1400" kern="1200" dirty="0">
                          <a:solidFill>
                            <a:schemeClr val="bg1"/>
                          </a:solidFill>
                          <a:latin typeface="+mn-lt"/>
                          <a:ea typeface="+mn-ea"/>
                          <a:cs typeface="+mn-cs"/>
                        </a:rPr>
                        <a:t>, Red Hat</a:t>
                      </a:r>
                      <a:endParaRPr lang="en-US" sz="14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400" kern="1200" dirty="0">
                          <a:solidFill>
                            <a:schemeClr val="bg1"/>
                          </a:solidFill>
                          <a:latin typeface="+mn-lt"/>
                          <a:ea typeface="+mn-ea"/>
                          <a:cs typeface="+mn-cs"/>
                        </a:rPr>
                        <a:t>SAP HANA</a:t>
                      </a:r>
                      <a:endParaRPr lang="en-US" sz="14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400" kern="1200" baseline="0" dirty="0">
                          <a:solidFill>
                            <a:schemeClr val="bg1"/>
                          </a:solidFill>
                          <a:latin typeface="+mn-lt"/>
                          <a:ea typeface="Tahoma" panose="020B0604030504040204" pitchFamily="34" charset="0"/>
                          <a:cs typeface="Segoe UI Light" panose="020B0502040204020203" pitchFamily="34" charset="0"/>
                        </a:rPr>
                        <a:t>DS14_v2, </a:t>
                      </a:r>
                      <a:r>
                        <a:rPr lang="en-US" sz="1400" kern="1200" baseline="0" dirty="0">
                          <a:solidFill>
                            <a:srgbClr val="FF0000"/>
                          </a:solidFill>
                          <a:latin typeface="+mn-lt"/>
                          <a:ea typeface="Tahoma" panose="020B0604030504040204" pitchFamily="34" charset="0"/>
                          <a:cs typeface="Segoe UI Light" panose="020B0502040204020203" pitchFamily="34" charset="0"/>
                        </a:rPr>
                        <a:t>E_v3</a:t>
                      </a:r>
                      <a:r>
                        <a:rPr lang="en-US" sz="1400" kern="1200" baseline="0" dirty="0">
                          <a:solidFill>
                            <a:schemeClr val="bg1"/>
                          </a:solidFill>
                          <a:latin typeface="+mn-lt"/>
                          <a:ea typeface="Tahoma" panose="020B0604030504040204" pitchFamily="34" charset="0"/>
                          <a:cs typeface="Segoe UI Light" panose="020B0502040204020203" pitchFamily="34" charset="0"/>
                        </a:rPr>
                        <a:t>, </a:t>
                      </a:r>
                      <a:br>
                        <a:rPr lang="en-US" sz="1400" kern="1200" baseline="0" dirty="0">
                          <a:solidFill>
                            <a:schemeClr val="bg1"/>
                          </a:solidFill>
                          <a:latin typeface="+mn-lt"/>
                          <a:ea typeface="Tahoma" panose="020B0604030504040204" pitchFamily="34" charset="0"/>
                          <a:cs typeface="Segoe UI Light" panose="020B0502040204020203" pitchFamily="34" charset="0"/>
                        </a:rPr>
                      </a:br>
                      <a:r>
                        <a:rPr lang="en-US" sz="1400" kern="1200" baseline="0" dirty="0">
                          <a:solidFill>
                            <a:schemeClr val="bg1"/>
                          </a:solidFill>
                          <a:latin typeface="+mn-lt"/>
                          <a:ea typeface="Tahoma" panose="020B0604030504040204" pitchFamily="34" charset="0"/>
                          <a:cs typeface="Segoe UI Light" panose="020B0502040204020203" pitchFamily="34" charset="0"/>
                        </a:rPr>
                        <a:t>M (with Premium Storage + Write Accelerator)</a:t>
                      </a:r>
                      <a:endParaRPr lang="en-US" sz="14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val="3377945730"/>
                  </a:ext>
                </a:extLst>
              </a:tr>
              <a:tr h="126337">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400" dirty="0">
                          <a:solidFill>
                            <a:schemeClr val="bg1"/>
                          </a:solidFill>
                          <a:latin typeface="+mn-lt"/>
                          <a:ea typeface="Tahoma" panose="020B0604030504040204" pitchFamily="34" charset="0"/>
                          <a:cs typeface="Segoe UI Light" panose="020B0502040204020203" pitchFamily="34" charset="0"/>
                        </a:rPr>
                        <a:t>-</a:t>
                      </a:r>
                    </a:p>
                  </a:txBody>
                  <a:tcPr marL="89592" marR="89592" marT="17637" marB="17637"/>
                </a:tc>
                <a:tc>
                  <a:txBody>
                    <a:bodyPr/>
                    <a:lstStyle/>
                    <a:p>
                      <a:r>
                        <a:rPr lang="en-US" sz="1400" dirty="0">
                          <a:solidFill>
                            <a:schemeClr val="bg1"/>
                          </a:solidFill>
                          <a:latin typeface="+mn-lt"/>
                        </a:rPr>
                        <a:t>SAP HANA One</a:t>
                      </a:r>
                      <a:endParaRPr lang="en-US" sz="14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400" baseline="0" dirty="0">
                          <a:solidFill>
                            <a:schemeClr val="bg1"/>
                          </a:solidFill>
                          <a:latin typeface="+mn-lt"/>
                        </a:rPr>
                        <a:t>SUSE</a:t>
                      </a:r>
                      <a:r>
                        <a:rPr lang="en-US" sz="1400" dirty="0">
                          <a:solidFill>
                            <a:schemeClr val="bg1"/>
                          </a:solidFill>
                          <a:latin typeface="+mn-lt"/>
                        </a:rPr>
                        <a:t>, Red Hat</a:t>
                      </a:r>
                      <a:endParaRPr lang="en-US" sz="14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bg1"/>
                          </a:solidFill>
                          <a:latin typeface="+mn-lt"/>
                          <a:ea typeface="+mn-ea"/>
                          <a:cs typeface="+mn-cs"/>
                        </a:rPr>
                        <a:t>SAP HANA</a:t>
                      </a:r>
                      <a:endParaRPr lang="en-US" sz="1400" kern="12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400" dirty="0">
                          <a:solidFill>
                            <a:schemeClr val="bg1"/>
                          </a:solidFill>
                          <a:latin typeface="+mn-lt"/>
                        </a:rPr>
                        <a:t>DS14_v2</a:t>
                      </a:r>
                      <a:endParaRPr lang="en-US" sz="14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val="453438806"/>
                  </a:ext>
                </a:extLst>
              </a:tr>
            </a:tbl>
          </a:graphicData>
        </a:graphic>
      </p:graphicFrame>
    </p:spTree>
    <p:extLst>
      <p:ext uri="{BB962C8B-B14F-4D97-AF65-F5344CB8AC3E}">
        <p14:creationId xmlns:p14="http://schemas.microsoft.com/office/powerpoint/2010/main" val="45644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833719" y="2460354"/>
            <a:ext cx="2077888" cy="28397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Backup to Azure Blob Storage </a:t>
            </a:r>
            <a:br>
              <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br>
            <a:r>
              <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 Azure Backup Vault)</a:t>
            </a:r>
          </a:p>
        </p:txBody>
      </p:sp>
      <p:sp>
        <p:nvSpPr>
          <p:cNvPr id="5" name="Rectangle 4"/>
          <p:cNvSpPr/>
          <p:nvPr/>
        </p:nvSpPr>
        <p:spPr>
          <a:xfrm>
            <a:off x="603454" y="2460354"/>
            <a:ext cx="2077888" cy="283977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Fully online backup of SQL Server databases, Files and OS states while system overhead is minimum</a:t>
            </a:r>
          </a:p>
        </p:txBody>
      </p:sp>
      <p:sp>
        <p:nvSpPr>
          <p:cNvPr id="6" name="Rectangle 5"/>
          <p:cNvSpPr/>
          <p:nvPr/>
        </p:nvSpPr>
        <p:spPr>
          <a:xfrm>
            <a:off x="5063984" y="2460354"/>
            <a:ext cx="2077888" cy="283977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Point-in-time restore</a:t>
            </a:r>
          </a:p>
        </p:txBody>
      </p:sp>
      <p:sp>
        <p:nvSpPr>
          <p:cNvPr id="7" name="Rectangle 6"/>
          <p:cNvSpPr/>
          <p:nvPr/>
        </p:nvSpPr>
        <p:spPr>
          <a:xfrm>
            <a:off x="7294249" y="2460356"/>
            <a:ext cx="2077888" cy="283977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Saving backup storage</a:t>
            </a:r>
            <a:br>
              <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br>
            <a:r>
              <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 Incremental Backup)</a:t>
            </a:r>
          </a:p>
        </p:txBody>
      </p:sp>
      <p:sp>
        <p:nvSpPr>
          <p:cNvPr id="8" name="Rectangle 7"/>
          <p:cNvSpPr/>
          <p:nvPr/>
        </p:nvSpPr>
        <p:spPr>
          <a:xfrm>
            <a:off x="9524513" y="2460356"/>
            <a:ext cx="2077888" cy="283977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Centralized console for monitoring and alert capabilities</a:t>
            </a:r>
          </a:p>
        </p:txBody>
      </p:sp>
      <p:sp>
        <p:nvSpPr>
          <p:cNvPr id="9" name="Title 1"/>
          <p:cNvSpPr>
            <a:spLocks noGrp="1"/>
          </p:cNvSpPr>
          <p:nvPr>
            <p:ph type="title"/>
          </p:nvPr>
        </p:nvSpPr>
        <p:spPr/>
        <p:txBody>
          <a:bodyPr>
            <a:normAutofit fontScale="90000"/>
          </a:bodyPr>
          <a:lstStyle/>
          <a:p>
            <a:pPr algn="ctr"/>
            <a:r>
              <a:rPr lang="en-US" sz="3666" dirty="0">
                <a:solidFill>
                  <a:schemeClr val="bg1"/>
                </a:solidFill>
              </a:rPr>
              <a:t>Enterprise Backup Solutions for LOB applications/SAP on Azure</a:t>
            </a:r>
          </a:p>
        </p:txBody>
      </p:sp>
      <p:sp>
        <p:nvSpPr>
          <p:cNvPr id="10" name="Oval 9"/>
          <p:cNvSpPr/>
          <p:nvPr/>
        </p:nvSpPr>
        <p:spPr>
          <a:xfrm>
            <a:off x="674603" y="2536546"/>
            <a:ext cx="408651" cy="415577"/>
          </a:xfrm>
          <a:prstGeom prst="ellipse">
            <a:avLst/>
          </a:prstGeom>
          <a:solidFill>
            <a:schemeClr val="tx1"/>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1</a:t>
            </a:r>
          </a:p>
        </p:txBody>
      </p:sp>
      <p:sp>
        <p:nvSpPr>
          <p:cNvPr id="11" name="Oval 10"/>
          <p:cNvSpPr/>
          <p:nvPr/>
        </p:nvSpPr>
        <p:spPr>
          <a:xfrm>
            <a:off x="2965319" y="2536546"/>
            <a:ext cx="408651" cy="415577"/>
          </a:xfrm>
          <a:prstGeom prst="ellipse">
            <a:avLst/>
          </a:prstGeom>
          <a:solidFill>
            <a:schemeClr val="tx1"/>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2</a:t>
            </a:r>
          </a:p>
        </p:txBody>
      </p:sp>
      <p:sp>
        <p:nvSpPr>
          <p:cNvPr id="12" name="Oval 11"/>
          <p:cNvSpPr/>
          <p:nvPr/>
        </p:nvSpPr>
        <p:spPr>
          <a:xfrm>
            <a:off x="5209438" y="2536546"/>
            <a:ext cx="408651" cy="415577"/>
          </a:xfrm>
          <a:prstGeom prst="ellipse">
            <a:avLst/>
          </a:prstGeom>
          <a:solidFill>
            <a:schemeClr val="tx1"/>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3</a:t>
            </a:r>
          </a:p>
        </p:txBody>
      </p:sp>
      <p:sp>
        <p:nvSpPr>
          <p:cNvPr id="13" name="Oval 12"/>
          <p:cNvSpPr/>
          <p:nvPr/>
        </p:nvSpPr>
        <p:spPr>
          <a:xfrm>
            <a:off x="7411998" y="2536546"/>
            <a:ext cx="408651" cy="415577"/>
          </a:xfrm>
          <a:prstGeom prst="ellipse">
            <a:avLst/>
          </a:prstGeom>
          <a:solidFill>
            <a:schemeClr val="tx1"/>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4</a:t>
            </a:r>
          </a:p>
        </p:txBody>
      </p:sp>
      <p:sp>
        <p:nvSpPr>
          <p:cNvPr id="14" name="Oval 13"/>
          <p:cNvSpPr/>
          <p:nvPr/>
        </p:nvSpPr>
        <p:spPr>
          <a:xfrm>
            <a:off x="9635337" y="2536546"/>
            <a:ext cx="408651" cy="415577"/>
          </a:xfrm>
          <a:prstGeom prst="ellipse">
            <a:avLst/>
          </a:prstGeom>
          <a:solidFill>
            <a:schemeClr val="tx1"/>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5</a:t>
            </a:r>
          </a:p>
        </p:txBody>
      </p:sp>
    </p:spTree>
    <p:extLst>
      <p:ext uri="{BB962C8B-B14F-4D97-AF65-F5344CB8AC3E}">
        <p14:creationId xmlns:p14="http://schemas.microsoft.com/office/powerpoint/2010/main" val="260914819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65" y="488"/>
            <a:ext cx="12190271" cy="532820"/>
          </a:xfrm>
        </p:spPr>
        <p:txBody>
          <a:bodyPr>
            <a:normAutofit fontScale="90000"/>
          </a:bodyPr>
          <a:lstStyle/>
          <a:p>
            <a:pPr algn="ctr"/>
            <a:r>
              <a:rPr lang="en-US" sz="4000" dirty="0">
                <a:solidFill>
                  <a:schemeClr val="tx1"/>
                </a:solidFill>
                <a:latin typeface="Segoe UI Light" panose="020B0502040204020203" pitchFamily="34" charset="0"/>
                <a:cs typeface="Segoe UI Light" panose="020B0502040204020203" pitchFamily="34" charset="0"/>
              </a:rPr>
              <a:t>SAP on Azure Backup Solutions </a:t>
            </a:r>
          </a:p>
        </p:txBody>
      </p:sp>
      <p:graphicFrame>
        <p:nvGraphicFramePr>
          <p:cNvPr id="4" name="Content Placeholder 3"/>
          <p:cNvGraphicFramePr>
            <a:graphicFrameLocks noGrp="1"/>
          </p:cNvGraphicFramePr>
          <p:nvPr>
            <p:ph idx="4294967295"/>
            <p:extLst/>
          </p:nvPr>
        </p:nvGraphicFramePr>
        <p:xfrm>
          <a:off x="343941" y="580222"/>
          <a:ext cx="11728225" cy="6064179"/>
        </p:xfrm>
        <a:graphic>
          <a:graphicData uri="http://schemas.openxmlformats.org/drawingml/2006/table">
            <a:tbl>
              <a:tblPr firstRow="1" bandRow="1">
                <a:tableStyleId>{5C22544A-7EE6-4342-B048-85BDC9FD1C3A}</a:tableStyleId>
              </a:tblPr>
              <a:tblGrid>
                <a:gridCol w="1861951">
                  <a:extLst>
                    <a:ext uri="{9D8B030D-6E8A-4147-A177-3AD203B41FA5}">
                      <a16:colId xmlns:a16="http://schemas.microsoft.com/office/drawing/2014/main" val="20000"/>
                    </a:ext>
                  </a:extLst>
                </a:gridCol>
                <a:gridCol w="1448268">
                  <a:extLst>
                    <a:ext uri="{9D8B030D-6E8A-4147-A177-3AD203B41FA5}">
                      <a16:colId xmlns:a16="http://schemas.microsoft.com/office/drawing/2014/main" val="156166472"/>
                    </a:ext>
                  </a:extLst>
                </a:gridCol>
                <a:gridCol w="179347">
                  <a:extLst>
                    <a:ext uri="{9D8B030D-6E8A-4147-A177-3AD203B41FA5}">
                      <a16:colId xmlns:a16="http://schemas.microsoft.com/office/drawing/2014/main" val="20002"/>
                    </a:ext>
                  </a:extLst>
                </a:gridCol>
                <a:gridCol w="2044194">
                  <a:extLst>
                    <a:ext uri="{9D8B030D-6E8A-4147-A177-3AD203B41FA5}">
                      <a16:colId xmlns:a16="http://schemas.microsoft.com/office/drawing/2014/main" val="2381292503"/>
                    </a:ext>
                  </a:extLst>
                </a:gridCol>
                <a:gridCol w="1831600">
                  <a:extLst>
                    <a:ext uri="{9D8B030D-6E8A-4147-A177-3AD203B41FA5}">
                      <a16:colId xmlns:a16="http://schemas.microsoft.com/office/drawing/2014/main" val="3537177724"/>
                    </a:ext>
                  </a:extLst>
                </a:gridCol>
                <a:gridCol w="2284079">
                  <a:extLst>
                    <a:ext uri="{9D8B030D-6E8A-4147-A177-3AD203B41FA5}">
                      <a16:colId xmlns:a16="http://schemas.microsoft.com/office/drawing/2014/main" val="1581681888"/>
                    </a:ext>
                  </a:extLst>
                </a:gridCol>
                <a:gridCol w="2078786">
                  <a:extLst>
                    <a:ext uri="{9D8B030D-6E8A-4147-A177-3AD203B41FA5}">
                      <a16:colId xmlns:a16="http://schemas.microsoft.com/office/drawing/2014/main" val="3562597194"/>
                    </a:ext>
                  </a:extLst>
                </a:gridCol>
              </a:tblGrid>
              <a:tr h="360354">
                <a:tc>
                  <a:txBody>
                    <a:bodyPr/>
                    <a:lstStyle/>
                    <a:p>
                      <a:endParaRPr lang="en-US" sz="1000" dirty="0">
                        <a:solidFill>
                          <a:schemeClr val="bg1"/>
                        </a:solidFill>
                        <a:latin typeface="Segoe UI Light" panose="020B0502040204020203" pitchFamily="34" charset="0"/>
                        <a:cs typeface="Segoe UI Light" panose="020B0502040204020203" pitchFamily="34" charset="0"/>
                      </a:endParaRPr>
                    </a:p>
                  </a:txBody>
                  <a:tcPr marL="91427" marR="91427" marT="45713" marB="45713"/>
                </a:tc>
                <a:tc gridSpan="2">
                  <a:txBody>
                    <a:bodyPr/>
                    <a:lstStyle/>
                    <a:p>
                      <a:pPr algn="ctr"/>
                      <a:r>
                        <a:rPr lang="en-US" sz="900" dirty="0"/>
                        <a:t>Standard DB backup</a:t>
                      </a:r>
                      <a:br>
                        <a:rPr lang="en-US" sz="900" dirty="0"/>
                      </a:br>
                      <a:r>
                        <a:rPr lang="en-US" sz="900" dirty="0"/>
                        <a:t>(e.g</a:t>
                      </a:r>
                      <a:r>
                        <a:rPr lang="en-US" sz="900" baseline="0" dirty="0"/>
                        <a:t>. </a:t>
                      </a:r>
                      <a:r>
                        <a:rPr lang="en-US" sz="900" dirty="0"/>
                        <a:t>SQL, Oracle, HANA)</a:t>
                      </a:r>
                      <a:endParaRPr lang="en-US" sz="900" dirty="0">
                        <a:solidFill>
                          <a:schemeClr val="bg1"/>
                        </a:solidFill>
                        <a:latin typeface="+mn-lt"/>
                        <a:cs typeface="Segoe UI Light" panose="020B0502040204020203" pitchFamily="34" charset="0"/>
                      </a:endParaRPr>
                    </a:p>
                  </a:txBody>
                  <a:tcPr marL="91427" marR="91427" marT="45713" marB="45713"/>
                </a:tc>
                <a:tc hMerge="1">
                  <a:txBody>
                    <a:bodyPr/>
                    <a:lstStyle/>
                    <a:p>
                      <a:pPr algn="ctr"/>
                      <a:endParaRPr lang="en-US" sz="1100" dirty="0">
                        <a:solidFill>
                          <a:schemeClr val="bg1"/>
                        </a:solidFill>
                        <a:latin typeface="Segoe UI Light" panose="020B0502040204020203" pitchFamily="34" charset="0"/>
                        <a:cs typeface="Segoe UI Light" panose="020B0502040204020203" pitchFamily="34" charset="0"/>
                      </a:endParaRPr>
                    </a:p>
                  </a:txBody>
                  <a:tcPr/>
                </a:tc>
                <a:tc>
                  <a:txBody>
                    <a:bodyPr/>
                    <a:lstStyle/>
                    <a:p>
                      <a:pPr algn="ctr"/>
                      <a:r>
                        <a:rPr lang="en-US" sz="900" dirty="0"/>
                        <a:t>Azure Backup Server</a:t>
                      </a:r>
                      <a:br>
                        <a:rPr lang="en-US" sz="900" dirty="0"/>
                      </a:br>
                      <a:r>
                        <a:rPr lang="en-US" sz="900" dirty="0"/>
                        <a:t>(=SCDPM on Azure)</a:t>
                      </a:r>
                      <a:endParaRPr lang="en-US" sz="900" dirty="0">
                        <a:solidFill>
                          <a:schemeClr val="bg1"/>
                        </a:solidFill>
                        <a:latin typeface="Segoe UI Light" panose="020B0502040204020203" pitchFamily="34" charset="0"/>
                        <a:cs typeface="Segoe UI Light" panose="020B0502040204020203" pitchFamily="34" charset="0"/>
                      </a:endParaRPr>
                    </a:p>
                  </a:txBody>
                  <a:tcPr marL="91427" marR="91427" marT="45713" marB="45713"/>
                </a:tc>
                <a:tc>
                  <a:txBody>
                    <a:bodyPr/>
                    <a:lstStyle/>
                    <a:p>
                      <a:pPr algn="ctr"/>
                      <a:r>
                        <a:rPr lang="en-US" sz="900" dirty="0"/>
                        <a:t>3</a:t>
                      </a:r>
                      <a:r>
                        <a:rPr lang="en-US" sz="900" baseline="30000" dirty="0"/>
                        <a:t>rd</a:t>
                      </a:r>
                      <a:r>
                        <a:rPr lang="en-US" sz="900" baseline="0" dirty="0"/>
                        <a:t> party solutions (e.g. </a:t>
                      </a:r>
                      <a:r>
                        <a:rPr lang="en-US" sz="900" baseline="0" dirty="0" err="1"/>
                        <a:t>Commvault</a:t>
                      </a:r>
                      <a:r>
                        <a:rPr lang="en-US" sz="900" baseline="0" dirty="0"/>
                        <a:t>, NetBackup)</a:t>
                      </a:r>
                      <a:endParaRPr lang="en-US" sz="900" b="1" dirty="0">
                        <a:solidFill>
                          <a:schemeClr val="bg1"/>
                        </a:solidFill>
                        <a:latin typeface="Segoe UI" panose="020B0502040204020203" pitchFamily="34" charset="0"/>
                        <a:cs typeface="Segoe UI" panose="020B0502040204020203" pitchFamily="34" charset="0"/>
                      </a:endParaRPr>
                    </a:p>
                  </a:txBody>
                  <a:tcPr marL="91427" marR="91427" marT="45713" marB="45713"/>
                </a:tc>
                <a:tc>
                  <a:txBody>
                    <a:bodyPr/>
                    <a:lstStyle/>
                    <a:p>
                      <a:pPr algn="ctr"/>
                      <a:r>
                        <a:rPr lang="en-US" sz="900" dirty="0"/>
                        <a:t>Azure IaaS VM Backup</a:t>
                      </a:r>
                      <a:endParaRPr lang="en-US" sz="900" dirty="0">
                        <a:solidFill>
                          <a:schemeClr val="bg1"/>
                        </a:solidFill>
                      </a:endParaRPr>
                    </a:p>
                  </a:txBody>
                  <a:tcPr marL="91427" marR="91427" marT="45713" marB="45713"/>
                </a:tc>
                <a:tc>
                  <a:txBody>
                    <a:bodyPr/>
                    <a:lstStyle/>
                    <a:p>
                      <a:pPr algn="ctr"/>
                      <a:r>
                        <a:rPr lang="en-US" sz="900" dirty="0"/>
                        <a:t>HANA on Azure Large Instances</a:t>
                      </a:r>
                      <a:br>
                        <a:rPr lang="en-US" sz="900" dirty="0"/>
                      </a:br>
                      <a:r>
                        <a:rPr lang="en-US" sz="900" dirty="0"/>
                        <a:t>Storage Snapshot</a:t>
                      </a:r>
                      <a:endParaRPr lang="en-US" sz="900" dirty="0">
                        <a:solidFill>
                          <a:schemeClr val="bg1"/>
                        </a:solidFill>
                      </a:endParaRPr>
                    </a:p>
                  </a:txBody>
                  <a:tcPr marL="91427" marR="91427" marT="45713" marB="45713"/>
                </a:tc>
                <a:extLst>
                  <a:ext uri="{0D108BD9-81ED-4DB2-BD59-A6C34878D82A}">
                    <a16:rowId xmlns:a16="http://schemas.microsoft.com/office/drawing/2014/main" val="10000"/>
                  </a:ext>
                </a:extLst>
              </a:tr>
              <a:tr h="248301">
                <a:tc>
                  <a:txBody>
                    <a:bodyPr/>
                    <a:lstStyle/>
                    <a:p>
                      <a:r>
                        <a:rPr lang="en-US" sz="1000" dirty="0"/>
                        <a:t>Backup type</a:t>
                      </a:r>
                      <a:endParaRPr lang="en-US" sz="1000" dirty="0">
                        <a:solidFill>
                          <a:schemeClr val="tx1"/>
                        </a:solidFill>
                        <a:latin typeface="+mn-lt"/>
                        <a:cs typeface="Segoe UI Light" panose="020B0502040204020203" pitchFamily="34" charset="0"/>
                      </a:endParaRPr>
                    </a:p>
                  </a:txBody>
                  <a:tcPr marL="91427" marR="91427" marT="45713" marB="45713"/>
                </a:tc>
                <a:tc gridSpan="2">
                  <a:txBody>
                    <a:bodyPr/>
                    <a:lstStyle/>
                    <a:p>
                      <a:pPr algn="ctr"/>
                      <a:r>
                        <a:rPr lang="en-US" sz="1000" dirty="0"/>
                        <a:t>Database</a:t>
                      </a:r>
                      <a:endParaRPr lang="en-US" sz="1000" dirty="0">
                        <a:solidFill>
                          <a:schemeClr val="tx1"/>
                        </a:solidFill>
                        <a:latin typeface="+mn-lt"/>
                        <a:cs typeface="Segoe UI Light" panose="020B0502040204020203" pitchFamily="34" charset="0"/>
                      </a:endParaRPr>
                    </a:p>
                  </a:txBody>
                  <a:tcPr marL="91427" marR="91427" marT="45713" marB="45713"/>
                </a:tc>
                <a:tc hMerge="1">
                  <a:txBody>
                    <a:bodyPr/>
                    <a:lstStyle/>
                    <a:p>
                      <a:pPr algn="ctr"/>
                      <a:endParaRPr lang="en-US" sz="1100" dirty="0">
                        <a:solidFill>
                          <a:schemeClr val="bg1"/>
                        </a:solidFill>
                        <a:latin typeface="+mn-lt"/>
                        <a:cs typeface="Segoe UI Light" panose="020B0502040204020203" pitchFamily="34" charset="0"/>
                      </a:endParaRPr>
                    </a:p>
                  </a:txBody>
                  <a:tcPr/>
                </a:tc>
                <a:tc>
                  <a:txBody>
                    <a:bodyPr/>
                    <a:lstStyle/>
                    <a:p>
                      <a:pPr algn="ctr"/>
                      <a:r>
                        <a:rPr lang="en-US" sz="1000" dirty="0"/>
                        <a:t>Network/Agent</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algn="ctr"/>
                      <a:r>
                        <a:rPr lang="en-US" sz="1000" dirty="0"/>
                        <a:t>Network/Agent</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algn="ctr"/>
                      <a:r>
                        <a:rPr lang="en-US" sz="1000" dirty="0"/>
                        <a:t>Snapshot</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algn="ctr"/>
                      <a:r>
                        <a:rPr lang="en-US" sz="1000" dirty="0"/>
                        <a:t>Storage level snapshot</a:t>
                      </a:r>
                      <a:endParaRPr lang="en-US" sz="1000" dirty="0">
                        <a:solidFill>
                          <a:schemeClr val="tx1"/>
                        </a:solidFill>
                        <a:latin typeface="+mn-lt"/>
                        <a:cs typeface="Segoe UI Light" panose="020B0502040204020203" pitchFamily="34" charset="0"/>
                      </a:endParaRPr>
                    </a:p>
                  </a:txBody>
                  <a:tcPr marL="91427" marR="91427" marT="45713" marB="45713"/>
                </a:tc>
                <a:extLst>
                  <a:ext uri="{0D108BD9-81ED-4DB2-BD59-A6C34878D82A}">
                    <a16:rowId xmlns:a16="http://schemas.microsoft.com/office/drawing/2014/main" val="220831741"/>
                  </a:ext>
                </a:extLst>
              </a:tr>
              <a:tr h="718924">
                <a:tc>
                  <a:txBody>
                    <a:bodyPr/>
                    <a:lstStyle/>
                    <a:p>
                      <a:r>
                        <a:rPr lang="en-US" sz="1000" dirty="0"/>
                        <a:t>Backup target</a:t>
                      </a:r>
                      <a:endParaRPr lang="en-US" sz="1000" dirty="0">
                        <a:solidFill>
                          <a:schemeClr val="tx1"/>
                        </a:solidFill>
                        <a:latin typeface="+mn-lt"/>
                        <a:cs typeface="Segoe UI Light" panose="020B0502040204020203" pitchFamily="34" charset="0"/>
                      </a:endParaRPr>
                    </a:p>
                  </a:txBody>
                  <a:tcPr marL="91427" marR="91427" marT="45713" marB="45713"/>
                </a:tc>
                <a:tc gridSpan="2">
                  <a:txBody>
                    <a:bodyPr/>
                    <a:lstStyle/>
                    <a:p>
                      <a:pPr algn="ctr"/>
                      <a:r>
                        <a:rPr lang="en-US" sz="1000" dirty="0"/>
                        <a:t>DBs within Azure VMs</a:t>
                      </a:r>
                      <a:endParaRPr lang="en-US" sz="1000" dirty="0">
                        <a:solidFill>
                          <a:schemeClr val="tx1"/>
                        </a:solidFill>
                        <a:latin typeface="+mn-lt"/>
                        <a:cs typeface="Segoe UI Light" panose="020B0502040204020203" pitchFamily="34" charset="0"/>
                      </a:endParaRPr>
                    </a:p>
                  </a:txBody>
                  <a:tcPr marL="91427" marR="91427" marT="45713" marB="45713"/>
                </a:tc>
                <a:tc hMerge="1">
                  <a:txBody>
                    <a:bodyPr/>
                    <a:lstStyle/>
                    <a:p>
                      <a:pPr algn="ctr"/>
                      <a:endParaRPr lang="en-US" sz="1100" dirty="0">
                        <a:solidFill>
                          <a:schemeClr val="bg1"/>
                        </a:solidFill>
                        <a:latin typeface="+mn-lt"/>
                        <a:cs typeface="Segoe UI Light" panose="020B0502040204020203" pitchFamily="34" charset="0"/>
                      </a:endParaRPr>
                    </a:p>
                  </a:txBody>
                  <a:tcPr/>
                </a:tc>
                <a:tc>
                  <a:txBody>
                    <a:bodyPr/>
                    <a:lstStyle/>
                    <a:p>
                      <a:pPr algn="ctr"/>
                      <a:r>
                        <a:rPr lang="en-US" sz="1000" dirty="0"/>
                        <a:t>SQL Server DBs, Files and</a:t>
                      </a:r>
                      <a:r>
                        <a:rPr lang="en-US" sz="1000" baseline="0" dirty="0"/>
                        <a:t> OS States (Windows) within Azure VMs (</a:t>
                      </a:r>
                      <a:r>
                        <a:rPr lang="en-US" sz="1000" baseline="0" dirty="0">
                          <a:hlinkClick r:id="rId3"/>
                        </a:rPr>
                        <a:t>link</a:t>
                      </a:r>
                      <a:r>
                        <a:rPr lang="en-US" sz="1000" baseline="0" dirty="0"/>
                        <a:t>) </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marL="0" marR="0" indent="0" algn="ctr" defTabSz="914367" rtl="0" eaLnBrk="1" fontAlgn="auto" latinLnBrk="0" hangingPunct="1">
                        <a:lnSpc>
                          <a:spcPct val="100000"/>
                        </a:lnSpc>
                        <a:spcBef>
                          <a:spcPts val="0"/>
                        </a:spcBef>
                        <a:spcAft>
                          <a:spcPts val="0"/>
                        </a:spcAft>
                        <a:buClrTx/>
                        <a:buSzTx/>
                        <a:buFontTx/>
                        <a:buNone/>
                        <a:tabLst/>
                        <a:defRPr/>
                      </a:pPr>
                      <a:r>
                        <a:rPr lang="en-US" sz="1000" dirty="0"/>
                        <a:t>SQL Server/Oracle/HANA, Files and</a:t>
                      </a:r>
                      <a:r>
                        <a:rPr lang="en-US" sz="1000" baseline="0" dirty="0"/>
                        <a:t> OS States (Windows, Linux) within Azure VMs </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algn="ctr"/>
                      <a:r>
                        <a:rPr lang="en-US" sz="1000" dirty="0"/>
                        <a:t>Azure VMs (Windows, Linux) running SQL Server (</a:t>
                      </a:r>
                      <a:r>
                        <a:rPr lang="en-US" sz="1000" dirty="0">
                          <a:hlinkClick r:id="rId4"/>
                        </a:rPr>
                        <a:t>link</a:t>
                      </a:r>
                      <a:r>
                        <a:rPr lang="en-US" sz="1000" dirty="0"/>
                        <a:t>)</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algn="ctr"/>
                      <a:r>
                        <a:rPr lang="en-US" sz="1000" dirty="0"/>
                        <a:t>HANA database volume,</a:t>
                      </a:r>
                      <a:br>
                        <a:rPr lang="en-US" sz="1000" dirty="0"/>
                      </a:br>
                      <a:r>
                        <a:rPr lang="en-US" sz="1000" dirty="0"/>
                        <a:t>HANA log volume,</a:t>
                      </a:r>
                      <a:br>
                        <a:rPr lang="en-US" sz="1000" dirty="0"/>
                      </a:br>
                      <a:r>
                        <a:rPr lang="en-US" sz="1000" dirty="0"/>
                        <a:t>boot volume (</a:t>
                      </a:r>
                      <a:r>
                        <a:rPr lang="en-US" sz="1000" dirty="0">
                          <a:hlinkClick r:id="rId5"/>
                        </a:rPr>
                        <a:t>link</a:t>
                      </a:r>
                      <a:r>
                        <a:rPr lang="en-US" sz="1000" dirty="0"/>
                        <a:t>)</a:t>
                      </a:r>
                      <a:endParaRPr lang="en-US" sz="1000" dirty="0">
                        <a:solidFill>
                          <a:schemeClr val="tx1"/>
                        </a:solidFill>
                        <a:latin typeface="+mn-lt"/>
                        <a:cs typeface="Segoe UI Light" panose="020B0502040204020203" pitchFamily="34" charset="0"/>
                      </a:endParaRPr>
                    </a:p>
                  </a:txBody>
                  <a:tcPr marL="91427" marR="91427" marT="45713" marB="45713"/>
                </a:tc>
                <a:extLst>
                  <a:ext uri="{0D108BD9-81ED-4DB2-BD59-A6C34878D82A}">
                    <a16:rowId xmlns:a16="http://schemas.microsoft.com/office/drawing/2014/main" val="10001"/>
                  </a:ext>
                </a:extLst>
              </a:tr>
              <a:tr h="248301">
                <a:tc>
                  <a:txBody>
                    <a:bodyPr/>
                    <a:lstStyle/>
                    <a:p>
                      <a:r>
                        <a:rPr lang="en-US" sz="1000" dirty="0"/>
                        <a:t>Linux (Guest OS) support</a:t>
                      </a:r>
                      <a:endParaRPr lang="en-US" sz="1000" dirty="0">
                        <a:solidFill>
                          <a:schemeClr val="tx1"/>
                        </a:solidFill>
                        <a:latin typeface="+mn-lt"/>
                        <a:cs typeface="Segoe UI Light" panose="020B0502040204020203" pitchFamily="34" charset="0"/>
                      </a:endParaRPr>
                    </a:p>
                  </a:txBody>
                  <a:tcPr marL="91427" marR="91427" marT="45713" marB="45713"/>
                </a:tc>
                <a:tc gridSpan="2">
                  <a:txBody>
                    <a:bodyPr/>
                    <a:lstStyle/>
                    <a:p>
                      <a:pPr algn="ctr"/>
                      <a:r>
                        <a:rPr lang="en-US" sz="1000" dirty="0"/>
                        <a:t>-</a:t>
                      </a:r>
                      <a:endParaRPr lang="en-US" sz="1000" dirty="0">
                        <a:solidFill>
                          <a:schemeClr val="tx1"/>
                        </a:solidFill>
                        <a:latin typeface="+mn-lt"/>
                        <a:cs typeface="Segoe UI Light" panose="020B0502040204020203" pitchFamily="34" charset="0"/>
                      </a:endParaRPr>
                    </a:p>
                  </a:txBody>
                  <a:tcPr marL="91427" marR="91427" marT="45713" marB="45713"/>
                </a:tc>
                <a:tc hMerge="1">
                  <a:txBody>
                    <a:bodyPr/>
                    <a:lstStyle/>
                    <a:p>
                      <a:pPr algn="ctr"/>
                      <a:endParaRPr lang="en-US" sz="1100" dirty="0">
                        <a:solidFill>
                          <a:schemeClr val="bg1"/>
                        </a:solidFill>
                        <a:latin typeface="+mn-lt"/>
                        <a:cs typeface="Segoe UI Light" panose="020B0502040204020203" pitchFamily="34" charset="0"/>
                      </a:endParaRPr>
                    </a:p>
                  </a:txBody>
                  <a:tcPr/>
                </a:tc>
                <a:tc>
                  <a:txBody>
                    <a:bodyPr/>
                    <a:lstStyle/>
                    <a:p>
                      <a:pPr algn="ctr"/>
                      <a:r>
                        <a:rPr lang="en-US" sz="1000" dirty="0"/>
                        <a:t>No</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algn="ctr"/>
                      <a:r>
                        <a:rPr lang="en-US" sz="1000" dirty="0"/>
                        <a:t>Yes</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algn="ctr"/>
                      <a:r>
                        <a:rPr lang="en-US" sz="1000" dirty="0"/>
                        <a:t>Yes</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algn="ctr"/>
                      <a:r>
                        <a:rPr lang="en-US" sz="1000" dirty="0"/>
                        <a:t>Yes</a:t>
                      </a:r>
                      <a:endParaRPr lang="en-US" sz="1000" dirty="0">
                        <a:solidFill>
                          <a:schemeClr val="tx1"/>
                        </a:solidFill>
                        <a:latin typeface="+mn-lt"/>
                        <a:cs typeface="Segoe UI Light" panose="020B0502040204020203" pitchFamily="34" charset="0"/>
                      </a:endParaRPr>
                    </a:p>
                  </a:txBody>
                  <a:tcPr marL="91427" marR="91427" marT="45713" marB="45713"/>
                </a:tc>
                <a:extLst>
                  <a:ext uri="{0D108BD9-81ED-4DB2-BD59-A6C34878D82A}">
                    <a16:rowId xmlns:a16="http://schemas.microsoft.com/office/drawing/2014/main" val="2106198512"/>
                  </a:ext>
                </a:extLst>
              </a:tr>
              <a:tr h="405175">
                <a:tc>
                  <a:txBody>
                    <a:bodyPr/>
                    <a:lstStyle/>
                    <a:p>
                      <a:r>
                        <a:rPr lang="en-US" sz="1000" dirty="0"/>
                        <a:t>SQL</a:t>
                      </a:r>
                      <a:r>
                        <a:rPr lang="en-US" sz="1000" baseline="0" dirty="0"/>
                        <a:t> Server d</a:t>
                      </a:r>
                      <a:r>
                        <a:rPr lang="en-US" sz="1000" dirty="0"/>
                        <a:t>atabase backup capability</a:t>
                      </a:r>
                      <a:endParaRPr lang="en-US" sz="1000" dirty="0">
                        <a:solidFill>
                          <a:schemeClr val="tx1"/>
                        </a:solidFill>
                        <a:latin typeface="+mn-lt"/>
                        <a:cs typeface="Segoe UI Light" panose="020B0502040204020203" pitchFamily="34" charset="0"/>
                      </a:endParaRPr>
                    </a:p>
                  </a:txBody>
                  <a:tcPr marL="91427" marR="91427" marT="45713" marB="45713"/>
                </a:tc>
                <a:tc gridSpan="2">
                  <a:txBody>
                    <a:bodyPr/>
                    <a:lstStyle/>
                    <a:p>
                      <a:pPr algn="ctr"/>
                      <a:r>
                        <a:rPr lang="en-US" sz="1000" dirty="0"/>
                        <a:t>Transaction log (every minute),</a:t>
                      </a:r>
                      <a:r>
                        <a:rPr lang="en-US" sz="1000" baseline="0" dirty="0"/>
                        <a:t> differential, full</a:t>
                      </a:r>
                      <a:endParaRPr lang="en-US" sz="1000" dirty="0">
                        <a:solidFill>
                          <a:schemeClr val="tx1"/>
                        </a:solidFill>
                        <a:latin typeface="+mn-lt"/>
                        <a:cs typeface="Segoe UI Light" panose="020B0502040204020203" pitchFamily="34" charset="0"/>
                      </a:endParaRPr>
                    </a:p>
                  </a:txBody>
                  <a:tcPr marL="91427" marR="91427" marT="45713" marB="45713"/>
                </a:tc>
                <a:tc hMerge="1">
                  <a:txBody>
                    <a:bodyPr/>
                    <a:lstStyle/>
                    <a:p>
                      <a:pPr algn="ctr"/>
                      <a:endParaRPr lang="en-US" sz="1100" dirty="0">
                        <a:solidFill>
                          <a:schemeClr val="bg1"/>
                        </a:solidFill>
                        <a:latin typeface="+mn-lt"/>
                        <a:cs typeface="Segoe UI Light" panose="020B0502040204020203" pitchFamily="34" charset="0"/>
                      </a:endParaRPr>
                    </a:p>
                  </a:txBody>
                  <a:tcPr/>
                </a:tc>
                <a:tc>
                  <a:txBody>
                    <a:bodyPr/>
                    <a:lstStyle/>
                    <a:p>
                      <a:pPr algn="ctr"/>
                      <a:r>
                        <a:rPr lang="en-US" sz="1000" dirty="0"/>
                        <a:t>Differential every 15 minutes and full (express)</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Yes</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Up</a:t>
                      </a:r>
                      <a:r>
                        <a:rPr lang="en-US" sz="1000" baseline="0" dirty="0"/>
                        <a:t> to 3 times per day</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a:t>
                      </a:r>
                      <a:endParaRPr lang="en-US" sz="1000" dirty="0">
                        <a:solidFill>
                          <a:schemeClr val="tx1"/>
                        </a:solidFill>
                        <a:latin typeface="+mn-lt"/>
                        <a:cs typeface="Segoe UI Light" panose="020B0502040204020203" pitchFamily="34" charset="0"/>
                      </a:endParaRPr>
                    </a:p>
                  </a:txBody>
                  <a:tcPr marL="91427" marR="91427" marT="45713" marB="45713"/>
                </a:tc>
                <a:extLst>
                  <a:ext uri="{0D108BD9-81ED-4DB2-BD59-A6C34878D82A}">
                    <a16:rowId xmlns:a16="http://schemas.microsoft.com/office/drawing/2014/main" val="2892677429"/>
                  </a:ext>
                </a:extLst>
              </a:tr>
              <a:tr h="248301">
                <a:tc>
                  <a:txBody>
                    <a:bodyPr/>
                    <a:lstStyle/>
                    <a:p>
                      <a:r>
                        <a:rPr lang="en-US" sz="1000" dirty="0"/>
                        <a:t>Oracle</a:t>
                      </a:r>
                      <a:r>
                        <a:rPr lang="en-US" sz="1000" baseline="0" dirty="0"/>
                        <a:t> database backup</a:t>
                      </a:r>
                      <a:endParaRPr lang="en-US" sz="1000" dirty="0">
                        <a:solidFill>
                          <a:schemeClr val="tx1"/>
                        </a:solidFill>
                        <a:latin typeface="+mn-lt"/>
                        <a:cs typeface="Segoe UI Light" panose="020B0502040204020203" pitchFamily="34" charset="0"/>
                      </a:endParaRPr>
                    </a:p>
                  </a:txBody>
                  <a:tcPr marL="91427" marR="91427" marT="45713" marB="45713"/>
                </a:tc>
                <a:tc gridSpan="2">
                  <a:txBody>
                    <a:bodyPr/>
                    <a:lstStyle/>
                    <a:p>
                      <a:pPr algn="ctr"/>
                      <a:r>
                        <a:rPr lang="en-US" sz="1000" dirty="0"/>
                        <a:t>No</a:t>
                      </a:r>
                      <a:endParaRPr lang="en-US" sz="1000" dirty="0">
                        <a:solidFill>
                          <a:schemeClr val="tx1"/>
                        </a:solidFill>
                        <a:latin typeface="+mn-lt"/>
                        <a:cs typeface="Segoe UI Light" panose="020B0502040204020203" pitchFamily="34" charset="0"/>
                      </a:endParaRPr>
                    </a:p>
                  </a:txBody>
                  <a:tcPr marL="91427" marR="91427" marT="45713" marB="45713"/>
                </a:tc>
                <a:tc hMerge="1">
                  <a:txBody>
                    <a:bodyPr/>
                    <a:lstStyle/>
                    <a:p>
                      <a:pPr algn="ctr"/>
                      <a:endParaRPr lang="en-US" sz="1100" dirty="0">
                        <a:solidFill>
                          <a:schemeClr val="bg1"/>
                        </a:solidFill>
                        <a:latin typeface="+mn-lt"/>
                        <a:cs typeface="Segoe UI Light" panose="020B0502040204020203" pitchFamily="34" charset="0"/>
                      </a:endParaRPr>
                    </a:p>
                  </a:txBody>
                  <a:tcPr/>
                </a:tc>
                <a:tc>
                  <a:txBody>
                    <a:bodyPr/>
                    <a:lstStyle/>
                    <a:p>
                      <a:pPr algn="ctr"/>
                      <a:r>
                        <a:rPr lang="en-US" sz="1000" dirty="0"/>
                        <a:t>No</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Yes</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File consistent backup with RMAN</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a:t>
                      </a:r>
                      <a:endParaRPr lang="en-US" sz="1000" dirty="0">
                        <a:solidFill>
                          <a:schemeClr val="tx1"/>
                        </a:solidFill>
                        <a:latin typeface="+mn-lt"/>
                        <a:cs typeface="Segoe UI Light" panose="020B0502040204020203" pitchFamily="34" charset="0"/>
                      </a:endParaRPr>
                    </a:p>
                  </a:txBody>
                  <a:tcPr marL="91427" marR="91427" marT="45713" marB="45713"/>
                </a:tc>
                <a:extLst>
                  <a:ext uri="{0D108BD9-81ED-4DB2-BD59-A6C34878D82A}">
                    <a16:rowId xmlns:a16="http://schemas.microsoft.com/office/drawing/2014/main" val="2926209767"/>
                  </a:ext>
                </a:extLst>
              </a:tr>
              <a:tr h="405175">
                <a:tc>
                  <a:txBody>
                    <a:bodyPr/>
                    <a:lstStyle/>
                    <a:p>
                      <a:r>
                        <a:rPr lang="en-US" sz="1000" dirty="0"/>
                        <a:t>Compression</a:t>
                      </a:r>
                      <a:endParaRPr lang="en-US" sz="1000" dirty="0">
                        <a:solidFill>
                          <a:schemeClr val="tx1"/>
                        </a:solidFill>
                        <a:latin typeface="+mn-lt"/>
                        <a:cs typeface="Segoe UI Light" panose="020B0502040204020203" pitchFamily="34" charset="0"/>
                      </a:endParaRPr>
                    </a:p>
                  </a:txBody>
                  <a:tcPr marL="91427" marR="91427" marT="45713" marB="45713"/>
                </a:tc>
                <a:tc gridSpan="2">
                  <a:txBody>
                    <a:bodyPr/>
                    <a:lstStyle/>
                    <a:p>
                      <a:pPr algn="ctr"/>
                      <a:r>
                        <a:rPr lang="en-US" sz="1000" dirty="0"/>
                        <a:t>Supported</a:t>
                      </a:r>
                      <a:endParaRPr lang="en-US" sz="1000" dirty="0">
                        <a:solidFill>
                          <a:schemeClr val="tx1"/>
                        </a:solidFill>
                        <a:latin typeface="+mn-lt"/>
                        <a:cs typeface="Segoe UI Light" panose="020B0502040204020203" pitchFamily="34" charset="0"/>
                      </a:endParaRPr>
                    </a:p>
                  </a:txBody>
                  <a:tcPr marL="91427" marR="91427" marT="45713" marB="45713"/>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Supported </a:t>
                      </a:r>
                      <a:br>
                        <a:rPr lang="en-US" sz="1000" dirty="0"/>
                      </a:br>
                      <a:r>
                        <a:rPr lang="en-US" sz="1000" dirty="0"/>
                        <a:t>(storage sizing : </a:t>
                      </a:r>
                      <a:r>
                        <a:rPr lang="en-US" sz="1000" dirty="0">
                          <a:hlinkClick r:id="rId6"/>
                        </a:rPr>
                        <a:t>link</a:t>
                      </a:r>
                      <a:r>
                        <a:rPr lang="en-US" sz="1000" dirty="0"/>
                        <a:t>)</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algn="ctr"/>
                      <a:r>
                        <a:rPr lang="en-US" sz="1000" dirty="0"/>
                        <a:t>Supported</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algn="ctr"/>
                      <a:r>
                        <a:rPr lang="en-US" sz="1000" dirty="0"/>
                        <a:t>None</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algn="ctr"/>
                      <a:r>
                        <a:rPr lang="en-US" sz="1000" dirty="0"/>
                        <a:t>-</a:t>
                      </a:r>
                      <a:endParaRPr lang="en-US" sz="1000" dirty="0">
                        <a:solidFill>
                          <a:schemeClr val="tx1"/>
                        </a:solidFill>
                        <a:latin typeface="+mn-lt"/>
                        <a:cs typeface="Segoe UI Light" panose="020B0502040204020203" pitchFamily="34" charset="0"/>
                      </a:endParaRPr>
                    </a:p>
                  </a:txBody>
                  <a:tcPr marL="91427" marR="91427" marT="45713" marB="45713"/>
                </a:tc>
                <a:extLst>
                  <a:ext uri="{0D108BD9-81ED-4DB2-BD59-A6C34878D82A}">
                    <a16:rowId xmlns:a16="http://schemas.microsoft.com/office/drawing/2014/main" val="3706275168"/>
                  </a:ext>
                </a:extLst>
              </a:tr>
              <a:tr h="718924">
                <a:tc>
                  <a:txBody>
                    <a:bodyPr/>
                    <a:lstStyle/>
                    <a:p>
                      <a:r>
                        <a:rPr lang="en-US" sz="1000" dirty="0"/>
                        <a:t>Backup servers running on</a:t>
                      </a:r>
                      <a:endParaRPr lang="en-US" sz="1000" dirty="0">
                        <a:solidFill>
                          <a:schemeClr val="tx1"/>
                        </a:solidFill>
                        <a:latin typeface="+mn-lt"/>
                        <a:cs typeface="Segoe UI Light" panose="020B0502040204020203" pitchFamily="34" charset="0"/>
                      </a:endParaRPr>
                    </a:p>
                  </a:txBody>
                  <a:tcPr marL="91427" marR="91427" marT="45713" marB="45713"/>
                </a:tc>
                <a:tc gridSpan="2">
                  <a:txBody>
                    <a:bodyPr/>
                    <a:lstStyle/>
                    <a:p>
                      <a:pPr algn="ctr"/>
                      <a:r>
                        <a:rPr lang="en-US" sz="1000" dirty="0"/>
                        <a:t>DB Server</a:t>
                      </a:r>
                      <a:endParaRPr lang="en-US" sz="1000" dirty="0">
                        <a:solidFill>
                          <a:schemeClr val="tx1"/>
                        </a:solidFill>
                        <a:latin typeface="+mn-lt"/>
                        <a:cs typeface="Segoe UI Light" panose="020B0502040204020203" pitchFamily="34" charset="0"/>
                      </a:endParaRPr>
                    </a:p>
                  </a:txBody>
                  <a:tcPr marL="91427" marR="91427" marT="45713" marB="45713"/>
                </a:tc>
                <a:tc hMerge="1">
                  <a:txBody>
                    <a:bodyPr/>
                    <a:lstStyle/>
                    <a:p>
                      <a:pPr algn="ctr"/>
                      <a:endParaRPr lang="en-US" sz="1100" dirty="0">
                        <a:solidFill>
                          <a:schemeClr val="bg1"/>
                        </a:solidFill>
                        <a:latin typeface="+mn-lt"/>
                        <a:cs typeface="Segoe UI Light" panose="020B0502040204020203" pitchFamily="34" charset="0"/>
                      </a:endParaRPr>
                    </a:p>
                  </a:txBody>
                  <a:tcPr/>
                </a:tc>
                <a:tc>
                  <a:txBody>
                    <a:bodyPr/>
                    <a:lstStyle/>
                    <a:p>
                      <a:pPr algn="ctr"/>
                      <a:r>
                        <a:rPr lang="en-US" sz="1000" dirty="0"/>
                        <a:t>Microsoft</a:t>
                      </a:r>
                      <a:r>
                        <a:rPr lang="en-US" sz="1000" baseline="0" dirty="0"/>
                        <a:t> Azure Backup Server</a:t>
                      </a:r>
                      <a:r>
                        <a:rPr lang="en-US" sz="1000" dirty="0"/>
                        <a:t> (on VM) (installation kits downloadable from Azure Portal) (VM sizing : </a:t>
                      </a:r>
                      <a:r>
                        <a:rPr lang="en-US" sz="1000" dirty="0">
                          <a:hlinkClick r:id="rId7"/>
                        </a:rPr>
                        <a:t>link</a:t>
                      </a:r>
                      <a:r>
                        <a:rPr lang="en-US" sz="1000" dirty="0"/>
                        <a:t>)</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Backup</a:t>
                      </a:r>
                      <a:r>
                        <a:rPr lang="en-US" sz="1000" baseline="0" dirty="0"/>
                        <a:t> Server (on VM)</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None</a:t>
                      </a:r>
                      <a:r>
                        <a:rPr lang="en-US" sz="1000" baseline="0" dirty="0"/>
                        <a:t> (Backup as a </a:t>
                      </a:r>
                      <a:r>
                        <a:rPr lang="en-US" sz="1000" dirty="0"/>
                        <a:t>Service)</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a:t>
                      </a:r>
                      <a:endParaRPr lang="en-US" sz="1000" dirty="0">
                        <a:solidFill>
                          <a:schemeClr val="tx1"/>
                        </a:solidFill>
                        <a:latin typeface="+mn-lt"/>
                        <a:cs typeface="Segoe UI Light" panose="020B0502040204020203" pitchFamily="34" charset="0"/>
                      </a:endParaRPr>
                    </a:p>
                  </a:txBody>
                  <a:tcPr marL="91427" marR="91427" marT="45713" marB="45713"/>
                </a:tc>
                <a:extLst>
                  <a:ext uri="{0D108BD9-81ED-4DB2-BD59-A6C34878D82A}">
                    <a16:rowId xmlns:a16="http://schemas.microsoft.com/office/drawing/2014/main" val="10005"/>
                  </a:ext>
                </a:extLst>
              </a:tr>
              <a:tr h="562050">
                <a:tc>
                  <a:txBody>
                    <a:bodyPr/>
                    <a:lstStyle/>
                    <a:p>
                      <a:r>
                        <a:rPr lang="en-US" sz="1000" dirty="0"/>
                        <a:t>Agent</a:t>
                      </a:r>
                      <a:r>
                        <a:rPr lang="en-US" sz="1000" baseline="0" dirty="0"/>
                        <a:t> software required</a:t>
                      </a:r>
                      <a:endParaRPr lang="en-US" sz="1000" dirty="0">
                        <a:solidFill>
                          <a:schemeClr val="tx1"/>
                        </a:solidFill>
                        <a:latin typeface="+mn-lt"/>
                        <a:cs typeface="Segoe UI Light" panose="020B0502040204020203" pitchFamily="34" charset="0"/>
                      </a:endParaRPr>
                    </a:p>
                  </a:txBody>
                  <a:tcPr marL="91427" marR="91427" marT="45713" marB="45713"/>
                </a:tc>
                <a:tc gridSpan="2">
                  <a:txBody>
                    <a:bodyPr/>
                    <a:lstStyle/>
                    <a:p>
                      <a:pPr algn="ctr"/>
                      <a:r>
                        <a:rPr lang="en-US" sz="1000" dirty="0"/>
                        <a:t>No</a:t>
                      </a:r>
                      <a:endParaRPr lang="en-US" sz="1000" dirty="0">
                        <a:solidFill>
                          <a:schemeClr val="tx1"/>
                        </a:solidFill>
                        <a:latin typeface="+mn-lt"/>
                        <a:cs typeface="Segoe UI Light" panose="020B0502040204020203" pitchFamily="34" charset="0"/>
                      </a:endParaRPr>
                    </a:p>
                  </a:txBody>
                  <a:tcPr marL="91427" marR="91427" marT="45713" marB="45713"/>
                </a:tc>
                <a:tc hMerge="1">
                  <a:txBody>
                    <a:bodyPr/>
                    <a:lstStyle/>
                    <a:p>
                      <a:pPr algn="ctr"/>
                      <a:endParaRPr lang="en-US" sz="1100" dirty="0">
                        <a:solidFill>
                          <a:schemeClr val="bg1"/>
                        </a:solidFill>
                        <a:latin typeface="+mn-lt"/>
                        <a:cs typeface="Segoe UI Light" panose="020B0502040204020203" pitchFamily="34" charset="0"/>
                      </a:endParaRPr>
                    </a:p>
                  </a:txBody>
                  <a:tcPr/>
                </a:tc>
                <a:tc>
                  <a:txBody>
                    <a:bodyPr/>
                    <a:lstStyle/>
                    <a:p>
                      <a:pPr algn="ctr"/>
                      <a:r>
                        <a:rPr lang="en-US" sz="1000" dirty="0"/>
                        <a:t>Agent in backup</a:t>
                      </a:r>
                      <a:r>
                        <a:rPr lang="en-US" sz="1000" baseline="0" dirty="0"/>
                        <a:t> target VMs and Azure Backup Agent in Azure Backup Server VMs</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algn="ctr"/>
                      <a:r>
                        <a:rPr lang="en-US" sz="1000" dirty="0"/>
                        <a:t>Yes</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algn="ctr"/>
                      <a:r>
                        <a:rPr lang="en-US" sz="1000" dirty="0"/>
                        <a:t>No (* Only Azure VM Agent)</a:t>
                      </a:r>
                      <a:r>
                        <a:rPr lang="en-US" sz="1000" baseline="0" dirty="0"/>
                        <a:t> </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algn="ctr"/>
                      <a:r>
                        <a:rPr lang="en-US" sz="1000" dirty="0"/>
                        <a:t>No</a:t>
                      </a:r>
                      <a:endParaRPr lang="en-US" sz="1000" dirty="0">
                        <a:solidFill>
                          <a:schemeClr val="tx1"/>
                        </a:solidFill>
                        <a:latin typeface="+mn-lt"/>
                        <a:cs typeface="Segoe UI Light" panose="020B0502040204020203" pitchFamily="34" charset="0"/>
                      </a:endParaRPr>
                    </a:p>
                  </a:txBody>
                  <a:tcPr marL="91427" marR="91427" marT="45713" marB="45713"/>
                </a:tc>
                <a:extLst>
                  <a:ext uri="{0D108BD9-81ED-4DB2-BD59-A6C34878D82A}">
                    <a16:rowId xmlns:a16="http://schemas.microsoft.com/office/drawing/2014/main" val="2729710135"/>
                  </a:ext>
                </a:extLst>
              </a:tr>
              <a:tr h="248301">
                <a:tc>
                  <a:txBody>
                    <a:bodyPr/>
                    <a:lstStyle/>
                    <a:p>
                      <a:r>
                        <a:rPr lang="en-US" sz="1000" dirty="0"/>
                        <a:t>Network</a:t>
                      </a:r>
                      <a:r>
                        <a:rPr lang="en-US" sz="1000" baseline="0" dirty="0"/>
                        <a:t> bandwidth required</a:t>
                      </a:r>
                      <a:endParaRPr lang="en-US" sz="1000" dirty="0">
                        <a:solidFill>
                          <a:schemeClr val="tx1"/>
                        </a:solidFill>
                        <a:latin typeface="+mn-lt"/>
                        <a:cs typeface="Segoe UI Light" panose="020B0502040204020203" pitchFamily="34" charset="0"/>
                      </a:endParaRPr>
                    </a:p>
                  </a:txBody>
                  <a:tcPr marL="91427" marR="91427" marT="45713" marB="45713"/>
                </a:tc>
                <a:tc gridSpan="4">
                  <a:txBody>
                    <a:bodyPr/>
                    <a:lstStyle/>
                    <a:p>
                      <a:pPr marL="0" marR="0" indent="0" algn="ctr" defTabSz="914367" rtl="0" eaLnBrk="1" fontAlgn="auto" latinLnBrk="0" hangingPunct="1">
                        <a:lnSpc>
                          <a:spcPct val="100000"/>
                        </a:lnSpc>
                        <a:spcBef>
                          <a:spcPts val="0"/>
                        </a:spcBef>
                        <a:spcAft>
                          <a:spcPts val="0"/>
                        </a:spcAft>
                        <a:buClrTx/>
                        <a:buSzTx/>
                        <a:buFontTx/>
                        <a:buNone/>
                        <a:tabLst/>
                        <a:defRPr/>
                      </a:pPr>
                      <a:r>
                        <a:rPr lang="en-US" sz="1000" dirty="0"/>
                        <a:t>Yes</a:t>
                      </a:r>
                      <a:r>
                        <a:rPr lang="en-US" sz="1000" baseline="0" dirty="0"/>
                        <a:t> but c</a:t>
                      </a:r>
                      <a:r>
                        <a:rPr lang="en-US" sz="1000" dirty="0"/>
                        <a:t>ontrollable</a:t>
                      </a:r>
                      <a:endParaRPr lang="en-US" sz="1000" dirty="0">
                        <a:solidFill>
                          <a:schemeClr val="tx1"/>
                        </a:solidFill>
                        <a:latin typeface="+mn-lt"/>
                        <a:cs typeface="Segoe UI Light" panose="020B0502040204020203" pitchFamily="34" charset="0"/>
                      </a:endParaRPr>
                    </a:p>
                  </a:txBody>
                  <a:tcPr marL="91427" marR="91427" marT="45713" marB="45713"/>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None</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None</a:t>
                      </a:r>
                      <a:endParaRPr lang="en-US" sz="1000" dirty="0">
                        <a:solidFill>
                          <a:schemeClr val="tx1"/>
                        </a:solidFill>
                        <a:latin typeface="+mn-lt"/>
                        <a:cs typeface="Segoe UI Light" panose="020B0502040204020203" pitchFamily="34" charset="0"/>
                      </a:endParaRPr>
                    </a:p>
                  </a:txBody>
                  <a:tcPr marL="91427" marR="91427" marT="45713" marB="45713"/>
                </a:tc>
                <a:extLst>
                  <a:ext uri="{0D108BD9-81ED-4DB2-BD59-A6C34878D82A}">
                    <a16:rowId xmlns:a16="http://schemas.microsoft.com/office/drawing/2014/main" val="3860732295"/>
                  </a:ext>
                </a:extLst>
              </a:tr>
              <a:tr h="248301">
                <a:tc>
                  <a:txBody>
                    <a:bodyPr/>
                    <a:lstStyle/>
                    <a:p>
                      <a:r>
                        <a:rPr lang="en-US" sz="1000" dirty="0"/>
                        <a:t>Short term retention</a:t>
                      </a:r>
                      <a:endParaRPr lang="en-US" sz="1000" dirty="0">
                        <a:solidFill>
                          <a:schemeClr val="tx1"/>
                        </a:solidFill>
                        <a:latin typeface="+mn-lt"/>
                        <a:cs typeface="Segoe UI Light" panose="020B0502040204020203" pitchFamily="34" charset="0"/>
                      </a:endParaRPr>
                    </a:p>
                  </a:txBody>
                  <a:tcPr marL="91427" marR="91427" marT="45713" marB="45713"/>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Yes (on</a:t>
                      </a:r>
                      <a:r>
                        <a:rPr lang="en-US" sz="1000" baseline="0" dirty="0"/>
                        <a:t> local storage)</a:t>
                      </a:r>
                      <a:endParaRPr lang="en-US" sz="1000" dirty="0">
                        <a:solidFill>
                          <a:schemeClr val="tx1"/>
                        </a:solidFill>
                        <a:latin typeface="+mn-lt"/>
                        <a:cs typeface="Segoe UI Light" panose="020B0502040204020203" pitchFamily="34" charset="0"/>
                      </a:endParaRPr>
                    </a:p>
                  </a:txBody>
                  <a:tcPr marL="91427" marR="91427" marT="45713" marB="45713"/>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None</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Yes (on local NFS storage)</a:t>
                      </a:r>
                      <a:endParaRPr lang="en-US" sz="1000" dirty="0">
                        <a:solidFill>
                          <a:schemeClr val="tx1"/>
                        </a:solidFill>
                        <a:latin typeface="+mn-lt"/>
                        <a:cs typeface="Segoe UI Light" panose="020B0502040204020203" pitchFamily="34" charset="0"/>
                      </a:endParaRPr>
                    </a:p>
                  </a:txBody>
                  <a:tcPr marL="91427" marR="91427" marT="45713" marB="45713"/>
                </a:tc>
                <a:extLst>
                  <a:ext uri="{0D108BD9-81ED-4DB2-BD59-A6C34878D82A}">
                    <a16:rowId xmlns:a16="http://schemas.microsoft.com/office/drawing/2014/main" val="1351919291"/>
                  </a:ext>
                </a:extLst>
              </a:tr>
              <a:tr h="405175">
                <a:tc>
                  <a:txBody>
                    <a:bodyPr/>
                    <a:lstStyle/>
                    <a:p>
                      <a:pPr marL="0" marR="0" indent="0" algn="l" defTabSz="1096173" rtl="0" eaLnBrk="1" fontAlgn="auto" latinLnBrk="0" hangingPunct="1">
                        <a:lnSpc>
                          <a:spcPct val="100000"/>
                        </a:lnSpc>
                        <a:spcBef>
                          <a:spcPts val="0"/>
                        </a:spcBef>
                        <a:spcAft>
                          <a:spcPts val="0"/>
                        </a:spcAft>
                        <a:buClrTx/>
                        <a:buSzTx/>
                        <a:buFontTx/>
                        <a:buNone/>
                        <a:tabLst/>
                        <a:defRPr/>
                      </a:pPr>
                      <a:r>
                        <a:rPr lang="en-US" sz="1000" dirty="0"/>
                        <a:t>Long term retention</a:t>
                      </a:r>
                      <a:endParaRPr lang="en-US" sz="1000" dirty="0">
                        <a:solidFill>
                          <a:schemeClr val="tx1"/>
                        </a:solidFill>
                        <a:latin typeface="+mn-lt"/>
                        <a:cs typeface="Segoe UI Light" panose="020B0502040204020203" pitchFamily="34" charset="0"/>
                      </a:endParaRPr>
                    </a:p>
                  </a:txBody>
                  <a:tcPr marL="91427" marR="91427" marT="45713" marB="45713"/>
                </a:tc>
                <a:tc gridSpan="5">
                  <a:txBody>
                    <a:bodyPr/>
                    <a:lstStyle/>
                    <a:p>
                      <a:pPr marL="0" marR="0" indent="0" algn="ctr" defTabSz="1096173" rtl="0" eaLnBrk="1" fontAlgn="auto" latinLnBrk="0" hangingPunct="1">
                        <a:lnSpc>
                          <a:spcPct val="100000"/>
                        </a:lnSpc>
                        <a:spcBef>
                          <a:spcPts val="0"/>
                        </a:spcBef>
                        <a:spcAft>
                          <a:spcPts val="0"/>
                        </a:spcAft>
                        <a:buClrTx/>
                        <a:buSzTx/>
                        <a:buFontTx/>
                        <a:buNone/>
                        <a:tabLst/>
                        <a:defRPr/>
                      </a:pPr>
                      <a:r>
                        <a:rPr lang="en-US" sz="1000" dirty="0"/>
                        <a:t>Possible</a:t>
                      </a:r>
                      <a:endParaRPr lang="en-US" sz="1000" dirty="0">
                        <a:solidFill>
                          <a:schemeClr val="tx1"/>
                        </a:solidFill>
                        <a:latin typeface="+mn-lt"/>
                        <a:cs typeface="Segoe UI Light" panose="020B0502040204020203" pitchFamily="34" charset="0"/>
                      </a:endParaRPr>
                    </a:p>
                  </a:txBody>
                  <a:tcPr marL="91427" marR="91427" marT="45713" marB="45713"/>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hMerge="1">
                  <a:txBody>
                    <a:bodyPr/>
                    <a:lstStyle/>
                    <a:p>
                      <a:pPr marL="0" marR="0" indent="0" algn="ctr" defTabSz="1096173"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a:txBody>
                    <a:bodyPr/>
                    <a:lstStyle/>
                    <a:p>
                      <a:pPr marL="0" marR="0" indent="0" algn="ctr" defTabSz="1096173" rtl="0" eaLnBrk="1" fontAlgn="auto" latinLnBrk="0" hangingPunct="1">
                        <a:lnSpc>
                          <a:spcPct val="100000"/>
                        </a:lnSpc>
                        <a:spcBef>
                          <a:spcPts val="0"/>
                        </a:spcBef>
                        <a:spcAft>
                          <a:spcPts val="0"/>
                        </a:spcAft>
                        <a:buClrTx/>
                        <a:buSzTx/>
                        <a:buFontTx/>
                        <a:buNone/>
                        <a:tabLst/>
                        <a:defRPr/>
                      </a:pPr>
                      <a:r>
                        <a:rPr lang="en-US" sz="1000" dirty="0"/>
                        <a:t>Up to 255 snapshots per volume</a:t>
                      </a:r>
                    </a:p>
                    <a:p>
                      <a:pPr marL="0" marR="0" indent="0" algn="ctr" defTabSz="1096173" rtl="0" eaLnBrk="1" fontAlgn="auto" latinLnBrk="0" hangingPunct="1">
                        <a:lnSpc>
                          <a:spcPct val="100000"/>
                        </a:lnSpc>
                        <a:spcBef>
                          <a:spcPts val="0"/>
                        </a:spcBef>
                        <a:spcAft>
                          <a:spcPts val="0"/>
                        </a:spcAft>
                        <a:buClrTx/>
                        <a:buSzTx/>
                        <a:buFontTx/>
                        <a:buNone/>
                        <a:tabLst/>
                        <a:defRPr/>
                      </a:pPr>
                      <a:r>
                        <a:rPr lang="en-US" sz="1000" dirty="0"/>
                        <a:t>(or transfer to Blob Storage)</a:t>
                      </a:r>
                      <a:endParaRPr lang="en-US" sz="1000" dirty="0">
                        <a:solidFill>
                          <a:schemeClr val="tx1"/>
                        </a:solidFill>
                        <a:latin typeface="+mn-lt"/>
                        <a:cs typeface="Segoe UI Light" panose="020B0502040204020203" pitchFamily="34" charset="0"/>
                      </a:endParaRPr>
                    </a:p>
                  </a:txBody>
                  <a:tcPr marL="91427" marR="91427" marT="45713" marB="45713"/>
                </a:tc>
                <a:extLst>
                  <a:ext uri="{0D108BD9-81ED-4DB2-BD59-A6C34878D82A}">
                    <a16:rowId xmlns:a16="http://schemas.microsoft.com/office/drawing/2014/main" val="1867114113"/>
                  </a:ext>
                </a:extLst>
              </a:tr>
              <a:tr h="248301">
                <a:tc>
                  <a:txBody>
                    <a:bodyPr/>
                    <a:lstStyle/>
                    <a:p>
                      <a:r>
                        <a:rPr lang="en-US" sz="1000" dirty="0"/>
                        <a:t>Point-in-time</a:t>
                      </a:r>
                      <a:r>
                        <a:rPr lang="en-US" sz="1000" baseline="0" dirty="0"/>
                        <a:t> recovery</a:t>
                      </a:r>
                      <a:endParaRPr lang="en-US" sz="1000" dirty="0">
                        <a:solidFill>
                          <a:schemeClr val="tx1"/>
                        </a:solidFill>
                        <a:latin typeface="+mn-lt"/>
                        <a:cs typeface="Segoe UI Light" panose="020B0502040204020203" pitchFamily="34" charset="0"/>
                      </a:endParaRPr>
                    </a:p>
                  </a:txBody>
                  <a:tcPr marL="91427" marR="91427" marT="45713" marB="45713"/>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Possible </a:t>
                      </a:r>
                      <a:endParaRPr lang="en-US" sz="1000" dirty="0">
                        <a:solidFill>
                          <a:schemeClr val="tx1"/>
                        </a:solidFill>
                        <a:latin typeface="+mn-lt"/>
                        <a:cs typeface="Segoe UI Light" panose="020B0502040204020203" pitchFamily="34" charset="0"/>
                      </a:endParaRPr>
                    </a:p>
                  </a:txBody>
                  <a:tcPr marL="91427" marR="91427" marT="45713" marB="45713"/>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mn-lt"/>
                        <a:cs typeface="Segoe UI Light" panose="020B0502040204020203" pitchFamily="34" charset="0"/>
                      </a:endParaRPr>
                    </a:p>
                  </a:txBody>
                  <a:tcPr/>
                </a:tc>
                <a:extLst>
                  <a:ext uri="{0D108BD9-81ED-4DB2-BD59-A6C34878D82A}">
                    <a16:rowId xmlns:a16="http://schemas.microsoft.com/office/drawing/2014/main" val="193270323"/>
                  </a:ext>
                </a:extLst>
              </a:tr>
              <a:tr h="248301">
                <a:tc>
                  <a:txBody>
                    <a:bodyPr/>
                    <a:lstStyle/>
                    <a:p>
                      <a:r>
                        <a:rPr lang="en-US" sz="1000" dirty="0"/>
                        <a:t>Recovery speed</a:t>
                      </a:r>
                      <a:endParaRPr lang="en-US" sz="1000" dirty="0">
                        <a:solidFill>
                          <a:schemeClr val="tx1"/>
                        </a:solidFill>
                        <a:latin typeface="+mn-lt"/>
                        <a:cs typeface="Segoe UI Light" panose="020B0502040204020203" pitchFamily="34" charset="0"/>
                      </a:endParaRPr>
                    </a:p>
                  </a:txBody>
                  <a:tcPr marL="91427" marR="91427" marT="45713" marB="45713"/>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Depend on I/O </a:t>
                      </a:r>
                      <a:r>
                        <a:rPr lang="en-US" sz="1000" baseline="0" dirty="0"/>
                        <a:t>speed of underneath Blob storage or Backup Vault</a:t>
                      </a:r>
                      <a:endParaRPr lang="en-US" sz="1000" dirty="0">
                        <a:solidFill>
                          <a:schemeClr val="tx1"/>
                        </a:solidFill>
                        <a:latin typeface="+mn-lt"/>
                        <a:cs typeface="Segoe UI Light" panose="020B0502040204020203" pitchFamily="34" charset="0"/>
                      </a:endParaRPr>
                    </a:p>
                  </a:txBody>
                  <a:tcPr marL="91427" marR="91427" marT="45713" marB="45713"/>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Fast</a:t>
                      </a:r>
                      <a:endParaRPr lang="en-US" sz="1000" dirty="0">
                        <a:solidFill>
                          <a:schemeClr val="tx1"/>
                        </a:solidFill>
                        <a:latin typeface="+mn-lt"/>
                        <a:cs typeface="Segoe UI Light" panose="020B0502040204020203" pitchFamily="34" charset="0"/>
                      </a:endParaRPr>
                    </a:p>
                  </a:txBody>
                  <a:tcPr marL="91427" marR="91427" marT="45713" marB="45713"/>
                </a:tc>
                <a:extLst>
                  <a:ext uri="{0D108BD9-81ED-4DB2-BD59-A6C34878D82A}">
                    <a16:rowId xmlns:a16="http://schemas.microsoft.com/office/drawing/2014/main" val="10009"/>
                  </a:ext>
                </a:extLst>
              </a:tr>
              <a:tr h="248301">
                <a:tc>
                  <a:txBody>
                    <a:bodyPr/>
                    <a:lstStyle/>
                    <a:p>
                      <a:r>
                        <a:rPr lang="en-US" sz="1000" dirty="0"/>
                        <a:t>Monitoring/</a:t>
                      </a:r>
                      <a:r>
                        <a:rPr lang="en-US" sz="1000" baseline="0" dirty="0"/>
                        <a:t>alerting console</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algn="ctr"/>
                      <a:r>
                        <a:rPr lang="en-US" sz="1000" dirty="0"/>
                        <a:t>Database console</a:t>
                      </a:r>
                      <a:endParaRPr lang="en-US" sz="1000" dirty="0">
                        <a:solidFill>
                          <a:schemeClr val="tx1"/>
                        </a:solidFill>
                        <a:latin typeface="+mn-lt"/>
                        <a:cs typeface="Segoe UI Light" panose="020B0502040204020203" pitchFamily="34" charset="0"/>
                      </a:endParaRPr>
                    </a:p>
                  </a:txBody>
                  <a:tcPr marL="91427" marR="91427" marT="45713" marB="45713"/>
                </a:tc>
                <a:tc gridSpan="2">
                  <a:txBody>
                    <a:bodyPr/>
                    <a:lstStyle/>
                    <a:p>
                      <a:pPr algn="ctr"/>
                      <a:r>
                        <a:rPr lang="en-US" sz="1000" dirty="0"/>
                        <a:t>Azure Backup Server Console</a:t>
                      </a:r>
                      <a:endParaRPr lang="en-US" sz="1000" dirty="0">
                        <a:solidFill>
                          <a:schemeClr val="tx1"/>
                        </a:solidFill>
                        <a:latin typeface="+mn-lt"/>
                        <a:cs typeface="Segoe UI Light" panose="020B0502040204020203" pitchFamily="34" charset="0"/>
                      </a:endParaRPr>
                    </a:p>
                  </a:txBody>
                  <a:tcPr marL="91427" marR="91427" marT="45713" marB="45713"/>
                </a:tc>
                <a:tc hMerge="1">
                  <a:txBody>
                    <a:bodyPr/>
                    <a:lstStyle/>
                    <a:p>
                      <a:endParaRPr lang="en-US"/>
                    </a:p>
                  </a:txBody>
                  <a:tcPr/>
                </a:tc>
                <a:tc>
                  <a:txBody>
                    <a:bodyPr/>
                    <a:lstStyle/>
                    <a:p>
                      <a:pPr algn="ctr"/>
                      <a:r>
                        <a:rPr lang="en-US" sz="1000" dirty="0"/>
                        <a:t>Backup Server Console</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algn="ctr"/>
                      <a:r>
                        <a:rPr lang="en-US" sz="1000" dirty="0"/>
                        <a:t>Azure Management Portal</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algn="ctr"/>
                      <a:r>
                        <a:rPr lang="en-US" sz="1000" dirty="0"/>
                        <a:t>Script</a:t>
                      </a:r>
                      <a:endParaRPr lang="en-US" sz="1000" dirty="0">
                        <a:solidFill>
                          <a:schemeClr val="tx1"/>
                        </a:solidFill>
                        <a:latin typeface="+mn-lt"/>
                        <a:cs typeface="Segoe UI Light" panose="020B0502040204020203" pitchFamily="34" charset="0"/>
                      </a:endParaRPr>
                    </a:p>
                  </a:txBody>
                  <a:tcPr marL="91427" marR="91427" marT="45713" marB="45713"/>
                </a:tc>
                <a:extLst>
                  <a:ext uri="{0D108BD9-81ED-4DB2-BD59-A6C34878D82A}">
                    <a16:rowId xmlns:a16="http://schemas.microsoft.com/office/drawing/2014/main" val="10011"/>
                  </a:ext>
                </a:extLst>
              </a:tr>
              <a:tr h="248301">
                <a:tc>
                  <a:txBody>
                    <a:bodyPr/>
                    <a:lstStyle/>
                    <a:p>
                      <a:r>
                        <a:rPr lang="en-US" sz="1000" dirty="0"/>
                        <a:t>Reporting</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algn="ctr"/>
                      <a:r>
                        <a:rPr lang="en-US" sz="1000" dirty="0"/>
                        <a:t>Database console</a:t>
                      </a:r>
                      <a:endParaRPr lang="en-US" sz="1000" dirty="0">
                        <a:solidFill>
                          <a:schemeClr val="tx1"/>
                        </a:solidFill>
                        <a:latin typeface="+mn-lt"/>
                        <a:cs typeface="Segoe UI Light" panose="020B0502040204020203" pitchFamily="34" charset="0"/>
                      </a:endParaRPr>
                    </a:p>
                  </a:txBody>
                  <a:tcPr marL="91427" marR="91427" marT="45713" marB="45713"/>
                </a:tc>
                <a:tc gridSpan="2">
                  <a:txBody>
                    <a:bodyPr/>
                    <a:lstStyle/>
                    <a:p>
                      <a:pPr algn="ctr"/>
                      <a:r>
                        <a:rPr lang="en-US" sz="1000" dirty="0"/>
                        <a:t>System</a:t>
                      </a:r>
                      <a:r>
                        <a:rPr lang="en-US" sz="1000" baseline="0" dirty="0"/>
                        <a:t> Center Service Manager</a:t>
                      </a:r>
                      <a:endParaRPr lang="en-US" sz="1000" dirty="0">
                        <a:solidFill>
                          <a:schemeClr val="tx1"/>
                        </a:solidFill>
                        <a:latin typeface="+mn-lt"/>
                        <a:cs typeface="Segoe UI Light" panose="020B0502040204020203" pitchFamily="34" charset="0"/>
                      </a:endParaRPr>
                    </a:p>
                  </a:txBody>
                  <a:tcPr marL="91427" marR="91427" marT="45713" marB="45713"/>
                </a:tc>
                <a:tc hMerge="1">
                  <a:txBody>
                    <a:bodyPr/>
                    <a:lstStyle/>
                    <a:p>
                      <a:endParaRPr lang="en-US"/>
                    </a:p>
                  </a:txBody>
                  <a:tcPr/>
                </a:tc>
                <a:tc>
                  <a:txBody>
                    <a:bodyPr/>
                    <a:lstStyle/>
                    <a:p>
                      <a:pPr algn="ctr"/>
                      <a:r>
                        <a:rPr lang="en-US" sz="1000" dirty="0"/>
                        <a:t>Backup Server Reporting</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algn="ctr"/>
                      <a:r>
                        <a:rPr lang="en-US" sz="1000" dirty="0"/>
                        <a:t>None</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Script</a:t>
                      </a:r>
                      <a:endParaRPr lang="en-US" sz="1000" dirty="0">
                        <a:solidFill>
                          <a:schemeClr val="tx1"/>
                        </a:solidFill>
                        <a:latin typeface="+mn-lt"/>
                        <a:cs typeface="Segoe UI Light" panose="020B0502040204020203" pitchFamily="34" charset="0"/>
                      </a:endParaRPr>
                    </a:p>
                  </a:txBody>
                  <a:tcPr marL="91427" marR="91427" marT="45713" marB="45713"/>
                </a:tc>
                <a:extLst>
                  <a:ext uri="{0D108BD9-81ED-4DB2-BD59-A6C34878D82A}">
                    <a16:rowId xmlns:a16="http://schemas.microsoft.com/office/drawing/2014/main" val="3115438603"/>
                  </a:ext>
                </a:extLst>
              </a:tr>
              <a:tr h="248301">
                <a:tc>
                  <a:txBody>
                    <a:bodyPr/>
                    <a:lstStyle/>
                    <a:p>
                      <a:r>
                        <a:rPr lang="en-US" sz="1000" dirty="0"/>
                        <a:t>Licensing</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algn="ctr"/>
                      <a:r>
                        <a:rPr lang="en-US" sz="1000" dirty="0"/>
                        <a:t>Built-in</a:t>
                      </a:r>
                      <a:endParaRPr lang="en-US" sz="1000" dirty="0">
                        <a:solidFill>
                          <a:schemeClr val="tx1"/>
                        </a:solidFill>
                        <a:latin typeface="+mn-lt"/>
                        <a:cs typeface="Segoe UI Light" panose="020B0502040204020203" pitchFamily="34" charset="0"/>
                      </a:endParaRPr>
                    </a:p>
                  </a:txBody>
                  <a:tcPr marL="91427" marR="91427" marT="45713" marB="45713"/>
                </a:tc>
                <a:tc gridSpan="2">
                  <a:txBody>
                    <a:bodyPr/>
                    <a:lstStyle/>
                    <a:p>
                      <a:pPr algn="ctr"/>
                      <a:r>
                        <a:rPr lang="en-US" sz="1000" dirty="0"/>
                        <a:t>Pay-per-use on Azure (</a:t>
                      </a:r>
                      <a:r>
                        <a:rPr lang="en-US" sz="1000" dirty="0">
                          <a:hlinkClick r:id="rId8"/>
                        </a:rPr>
                        <a:t>link</a:t>
                      </a:r>
                      <a:r>
                        <a:rPr lang="en-US" sz="1000" dirty="0"/>
                        <a:t>)</a:t>
                      </a:r>
                      <a:endParaRPr lang="en-US" sz="1000" dirty="0">
                        <a:solidFill>
                          <a:schemeClr val="tx1"/>
                        </a:solidFill>
                        <a:latin typeface="+mn-lt"/>
                        <a:cs typeface="Segoe UI Light" panose="020B0502040204020203" pitchFamily="34" charset="0"/>
                      </a:endParaRPr>
                    </a:p>
                  </a:txBody>
                  <a:tcPr marL="91427" marR="91427" marT="45713" marB="45713"/>
                </a:tc>
                <a:tc hMerge="1">
                  <a:txBody>
                    <a:bodyPr/>
                    <a:lstStyle/>
                    <a:p>
                      <a:endParaRPr lang="en-US"/>
                    </a:p>
                  </a:txBody>
                  <a:tcPr/>
                </a:tc>
                <a:tc>
                  <a:txBody>
                    <a:bodyPr/>
                    <a:lstStyle/>
                    <a:p>
                      <a:pPr algn="ctr"/>
                      <a:r>
                        <a:rPr lang="en-US" sz="1000" dirty="0"/>
                        <a:t>Check vendor</a:t>
                      </a:r>
                      <a:endParaRPr lang="en-US" sz="1000" dirty="0">
                        <a:solidFill>
                          <a:schemeClr val="tx1"/>
                        </a:solidFill>
                        <a:latin typeface="+mn-lt"/>
                        <a:cs typeface="Segoe UI Light" panose="020B0502040204020203" pitchFamily="34" charset="0"/>
                      </a:endParaRPr>
                    </a:p>
                  </a:txBody>
                  <a:tcPr marL="91427" marR="91427" marT="45713" marB="45713"/>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effectLst/>
                          <a:uLnTx/>
                          <a:uFillTx/>
                        </a:rPr>
                        <a:t>Pay-per-use on Azure (</a:t>
                      </a:r>
                      <a:r>
                        <a:rPr kumimoji="0" lang="en-US" sz="1000" u="none" strike="noStrike" kern="1200" cap="none" spc="0" normalizeH="0" baseline="0" noProof="0" dirty="0">
                          <a:ln>
                            <a:noFill/>
                          </a:ln>
                          <a:effectLst/>
                          <a:uLnTx/>
                          <a:uFillTx/>
                          <a:hlinkClick r:id="rId8"/>
                        </a:rPr>
                        <a:t>link</a:t>
                      </a:r>
                      <a:r>
                        <a:rPr kumimoji="0" lang="en-US" sz="1000" u="none" strike="noStrike" kern="1200" cap="none" spc="0" normalizeH="0" baseline="0" noProof="0" dirty="0">
                          <a:ln>
                            <a:noFill/>
                          </a:ln>
                          <a:effectLst/>
                          <a:uLnTx/>
                          <a:uFillTx/>
                        </a:rPr>
                        <a:t>)</a:t>
                      </a:r>
                      <a:endParaRPr lang="en-US" sz="1800" dirty="0">
                        <a:solidFill>
                          <a:schemeClr val="tx1"/>
                        </a:solidFill>
                      </a:endParaRPr>
                    </a:p>
                  </a:txBody>
                  <a:tcPr marL="91427" marR="91427" marT="45713" marB="45713"/>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000" dirty="0"/>
                        <a:t>Built-in</a:t>
                      </a:r>
                      <a:endParaRPr lang="en-US" sz="1000" dirty="0">
                        <a:solidFill>
                          <a:schemeClr val="tx1"/>
                        </a:solidFill>
                      </a:endParaRPr>
                    </a:p>
                  </a:txBody>
                  <a:tcPr marL="91427" marR="91427" marT="45713" marB="45713"/>
                </a:tc>
                <a:extLst>
                  <a:ext uri="{0D108BD9-81ED-4DB2-BD59-A6C34878D82A}">
                    <a16:rowId xmlns:a16="http://schemas.microsoft.com/office/drawing/2014/main" val="10012"/>
                  </a:ext>
                </a:extLst>
              </a:tr>
            </a:tbl>
          </a:graphicData>
        </a:graphic>
      </p:graphicFrame>
      <p:sp>
        <p:nvSpPr>
          <p:cNvPr id="3" name="Rectangle 2">
            <a:extLst>
              <a:ext uri="{FF2B5EF4-FFF2-40B4-BE49-F238E27FC236}">
                <a16:creationId xmlns:a16="http://schemas.microsoft.com/office/drawing/2014/main" id="{3781C6B5-AA2E-4E51-91C0-B8F96D5257B6}"/>
              </a:ext>
            </a:extLst>
          </p:cNvPr>
          <p:cNvSpPr/>
          <p:nvPr/>
        </p:nvSpPr>
        <p:spPr bwMode="auto">
          <a:xfrm>
            <a:off x="2211493" y="533308"/>
            <a:ext cx="3660401" cy="6105703"/>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3589BEA5-0BD7-4CA4-96A5-F2B8D4752C1F}"/>
              </a:ext>
            </a:extLst>
          </p:cNvPr>
          <p:cNvSpPr/>
          <p:nvPr/>
        </p:nvSpPr>
        <p:spPr bwMode="auto">
          <a:xfrm>
            <a:off x="7739445" y="556765"/>
            <a:ext cx="2270469" cy="6105703"/>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49670619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568047" y="3948373"/>
            <a:ext cx="10757098" cy="1441498"/>
          </a:xfrm>
        </p:spPr>
        <p:txBody>
          <a:bodyPr>
            <a:noAutofit/>
          </a:bodyPr>
          <a:lstStyle/>
          <a:p>
            <a:pPr marL="514190" indent="-514190" algn="ctr">
              <a:buFont typeface="+mj-lt"/>
              <a:buAutoNum type="arabicPeriod"/>
            </a:pPr>
            <a:r>
              <a:rPr lang="en-US" sz="3200" dirty="0">
                <a:solidFill>
                  <a:schemeClr val="bg1"/>
                </a:solidFill>
              </a:rPr>
              <a:t>Database Replication (e.g. SQL Server </a:t>
            </a:r>
            <a:r>
              <a:rPr lang="en-US" sz="3200" dirty="0" err="1">
                <a:solidFill>
                  <a:schemeClr val="bg1"/>
                </a:solidFill>
              </a:rPr>
              <a:t>AlwaysOn</a:t>
            </a:r>
            <a:r>
              <a:rPr lang="en-US" sz="3200" dirty="0">
                <a:solidFill>
                  <a:schemeClr val="bg1"/>
                </a:solidFill>
              </a:rPr>
              <a:t>)</a:t>
            </a:r>
            <a:br>
              <a:rPr lang="en-US" sz="3200" dirty="0">
                <a:solidFill>
                  <a:schemeClr val="bg1"/>
                </a:solidFill>
              </a:rPr>
            </a:br>
            <a:endParaRPr lang="en-US" sz="3200" dirty="0">
              <a:solidFill>
                <a:schemeClr val="bg1"/>
              </a:solidFill>
            </a:endParaRPr>
          </a:p>
          <a:p>
            <a:pPr marL="514190" indent="-514190" algn="ctr">
              <a:buFont typeface="+mj-lt"/>
              <a:buAutoNum type="arabicPeriod"/>
            </a:pPr>
            <a:r>
              <a:rPr lang="en-US" sz="3200" dirty="0">
                <a:solidFill>
                  <a:schemeClr val="bg1"/>
                </a:solidFill>
              </a:rPr>
              <a:t>File Replication (e.g. File Copy)</a:t>
            </a:r>
          </a:p>
          <a:p>
            <a:pPr marL="514190" indent="-514190" algn="ctr">
              <a:buFont typeface="+mj-lt"/>
              <a:buAutoNum type="arabicPeriod"/>
            </a:pPr>
            <a:endParaRPr lang="en-US" sz="3200" dirty="0">
              <a:solidFill>
                <a:schemeClr val="bg1"/>
              </a:solidFill>
            </a:endParaRPr>
          </a:p>
          <a:p>
            <a:pPr marL="514190" indent="-514190" algn="ctr">
              <a:buFont typeface="+mj-lt"/>
              <a:buAutoNum type="arabicPeriod"/>
            </a:pPr>
            <a:r>
              <a:rPr lang="en-US" sz="3200" dirty="0">
                <a:solidFill>
                  <a:schemeClr val="bg1"/>
                </a:solidFill>
              </a:rPr>
              <a:t>VM Replication (Azure Site Recovery)</a:t>
            </a:r>
          </a:p>
        </p:txBody>
      </p:sp>
      <p:sp>
        <p:nvSpPr>
          <p:cNvPr id="4" name="Rectangle 3"/>
          <p:cNvSpPr/>
          <p:nvPr/>
        </p:nvSpPr>
        <p:spPr>
          <a:xfrm>
            <a:off x="6499700" y="1028248"/>
            <a:ext cx="5333913" cy="278570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1" indent="0" algn="l" defTabSz="912768"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     IT requirements </a:t>
            </a:r>
            <a:br>
              <a:rPr kumimoji="0" lang="en-US" sz="3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br>
            <a:endParaRPr kumimoji="0" lang="en-US" sz="15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a:p>
            <a:pPr marL="456387" marR="0" lvl="1" indent="-457057" algn="l" defTabSz="912768"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Production environment is on virtualization, bare metal or cloud</a:t>
            </a:r>
          </a:p>
          <a:p>
            <a:pPr marL="456387" marR="0" lvl="1" indent="-457057" algn="l" defTabSz="912768"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Minimum overhead on Production systems and network</a:t>
            </a:r>
          </a:p>
          <a:p>
            <a:pPr marL="456387" marR="0" lvl="1" indent="-457057" algn="l" defTabSz="912768"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Retire traditional SAN/Tape-based solutions </a:t>
            </a:r>
          </a:p>
        </p:txBody>
      </p:sp>
      <p:sp>
        <p:nvSpPr>
          <p:cNvPr id="5" name="Rectangle 4"/>
          <p:cNvSpPr/>
          <p:nvPr/>
        </p:nvSpPr>
        <p:spPr>
          <a:xfrm>
            <a:off x="730008" y="1028251"/>
            <a:ext cx="5333913" cy="278570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457057" algn="l" defTabSz="912768"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     Business requirements</a:t>
            </a:r>
            <a:br>
              <a:rPr kumimoji="0" lang="en-US" sz="3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br>
            <a:r>
              <a:rPr kumimoji="0" lang="en-US" sz="15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 </a:t>
            </a:r>
          </a:p>
          <a:p>
            <a:pPr marL="342792" marR="0" lvl="1" indent="-342792" algn="l" defTabSz="912768"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Minimum data loss in case of a disaster</a:t>
            </a:r>
          </a:p>
          <a:p>
            <a:pPr marL="342792" marR="0" lvl="1" indent="-342792" algn="l" defTabSz="912768"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Failover complete within hours including SAP application layer</a:t>
            </a:r>
          </a:p>
          <a:p>
            <a:pPr marL="342792" marR="0" lvl="1" indent="-342792" algn="l" defTabSz="912768"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Clear failover process</a:t>
            </a:r>
          </a:p>
          <a:p>
            <a:pPr marL="342792" marR="0" lvl="1" indent="-342792" algn="l" defTabSz="912768"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Failover transparent to users and sub systems </a:t>
            </a:r>
          </a:p>
          <a:p>
            <a:pPr marL="342792" marR="0" lvl="1" indent="-342792" algn="l" defTabSz="912768"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Minimum costs for DR </a:t>
            </a:r>
          </a:p>
        </p:txBody>
      </p:sp>
      <p:sp>
        <p:nvSpPr>
          <p:cNvPr id="6" name="Oval 5"/>
          <p:cNvSpPr/>
          <p:nvPr/>
        </p:nvSpPr>
        <p:spPr>
          <a:xfrm>
            <a:off x="854361" y="1196565"/>
            <a:ext cx="408651" cy="415577"/>
          </a:xfrm>
          <a:prstGeom prst="ellipse">
            <a:avLst/>
          </a:prstGeom>
          <a:solidFill>
            <a:schemeClr val="tx1"/>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2768"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a:ea typeface="+mn-ea"/>
                <a:cs typeface="+mn-cs"/>
              </a:rPr>
              <a:t>1</a:t>
            </a:r>
          </a:p>
        </p:txBody>
      </p:sp>
      <p:sp>
        <p:nvSpPr>
          <p:cNvPr id="7" name="Oval 6"/>
          <p:cNvSpPr/>
          <p:nvPr/>
        </p:nvSpPr>
        <p:spPr>
          <a:xfrm>
            <a:off x="6567757" y="1167516"/>
            <a:ext cx="408651" cy="415577"/>
          </a:xfrm>
          <a:prstGeom prst="ellipse">
            <a:avLst/>
          </a:prstGeom>
          <a:solidFill>
            <a:schemeClr val="tx1"/>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2768"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a:ea typeface="+mn-ea"/>
                <a:cs typeface="+mn-cs"/>
              </a:rPr>
              <a:t>2</a:t>
            </a:r>
          </a:p>
        </p:txBody>
      </p:sp>
      <p:sp>
        <p:nvSpPr>
          <p:cNvPr id="8" name="Title 1"/>
          <p:cNvSpPr txBox="1">
            <a:spLocks/>
          </p:cNvSpPr>
          <p:nvPr/>
        </p:nvSpPr>
        <p:spPr>
          <a:xfrm>
            <a:off x="105624" y="487"/>
            <a:ext cx="11933132" cy="1027760"/>
          </a:xfrm>
          <a:prstGeom prst="rect">
            <a:avLst/>
          </a:prstGeom>
        </p:spPr>
        <p:txBody>
          <a:bodyPr vert="horz" lIns="91427" tIns="45713" rIns="91427" bIns="45713"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761794" rtl="0" eaLnBrk="1" fontAlgn="auto" latinLnBrk="0" hangingPunct="1">
              <a:lnSpc>
                <a:spcPct val="90000"/>
              </a:lnSpc>
              <a:spcBef>
                <a:spcPct val="0"/>
              </a:spcBef>
              <a:spcAft>
                <a:spcPts val="0"/>
              </a:spcAft>
              <a:buClrTx/>
              <a:buSzTx/>
              <a:buFontTx/>
              <a:buNone/>
              <a:tabLst/>
              <a:defRPr/>
            </a:pPr>
            <a:r>
              <a:rPr kumimoji="0" lang="en-US" sz="3332" b="0" i="0" u="none" strike="noStrike" kern="1200" cap="none" spc="0" normalizeH="0" baseline="0" noProof="0" dirty="0">
                <a:ln>
                  <a:noFill/>
                </a:ln>
                <a:solidFill>
                  <a:srgbClr val="FFFFFF"/>
                </a:solidFill>
                <a:effectLst/>
                <a:uLnTx/>
                <a:uFillTx/>
                <a:latin typeface="Segoe UI Light" panose="020B0502040204020203" pitchFamily="34" charset="0"/>
                <a:ea typeface="+mj-ea"/>
                <a:cs typeface="Segoe UI Light" panose="020B0502040204020203" pitchFamily="34" charset="0"/>
              </a:rPr>
              <a:t>Disaster Recovery Solutions for LOB applications/SAP on Azure</a:t>
            </a:r>
          </a:p>
        </p:txBody>
      </p:sp>
      <p:sp>
        <p:nvSpPr>
          <p:cNvPr id="9" name="Plus 8"/>
          <p:cNvSpPr/>
          <p:nvPr/>
        </p:nvSpPr>
        <p:spPr>
          <a:xfrm>
            <a:off x="5866627" y="4512508"/>
            <a:ext cx="489575" cy="465386"/>
          </a:xfrm>
          <a:prstGeom prst="mathPlu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2768"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a:ea typeface="+mn-ea"/>
              <a:cs typeface="+mn-cs"/>
            </a:endParaRPr>
          </a:p>
        </p:txBody>
      </p:sp>
      <p:sp>
        <p:nvSpPr>
          <p:cNvPr id="10" name="Plus 9"/>
          <p:cNvSpPr/>
          <p:nvPr/>
        </p:nvSpPr>
        <p:spPr>
          <a:xfrm>
            <a:off x="5866627" y="5558172"/>
            <a:ext cx="489575" cy="465386"/>
          </a:xfrm>
          <a:prstGeom prst="mathPlu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2768"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a:ea typeface="+mn-ea"/>
              <a:cs typeface="+mn-cs"/>
            </a:endParaRPr>
          </a:p>
        </p:txBody>
      </p:sp>
      <p:sp>
        <p:nvSpPr>
          <p:cNvPr id="2" name="TextBox 1">
            <a:extLst>
              <a:ext uri="{FF2B5EF4-FFF2-40B4-BE49-F238E27FC236}">
                <a16:creationId xmlns:a16="http://schemas.microsoft.com/office/drawing/2014/main" id="{1BF01FA1-7B77-4285-8B09-FB3200CC45F7}"/>
              </a:ext>
            </a:extLst>
          </p:cNvPr>
          <p:cNvSpPr txBox="1"/>
          <p:nvPr/>
        </p:nvSpPr>
        <p:spPr>
          <a:xfrm>
            <a:off x="9831103" y="5566116"/>
            <a:ext cx="2350986" cy="1158629"/>
          </a:xfrm>
          <a:prstGeom prst="rect">
            <a:avLst/>
          </a:prstGeom>
          <a:noFill/>
        </p:spPr>
        <p:txBody>
          <a:bodyPr wrap="square" lIns="179285" tIns="143428" rIns="179285" bIns="143428"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1568" b="0" i="0" u="none" strike="noStrike" kern="1200" cap="none" spc="0" normalizeH="0" baseline="0" noProof="0" dirty="0">
                <a:ln>
                  <a:noFill/>
                </a:ln>
                <a:solidFill>
                  <a:srgbClr val="FFFFFF"/>
                </a:solidFill>
                <a:effectLst/>
                <a:uLnTx/>
                <a:uFillTx/>
                <a:latin typeface="Segoe UI"/>
                <a:ea typeface="+mn-ea"/>
                <a:cs typeface="+mn-cs"/>
              </a:rPr>
              <a:t>(*) Note : ASR doesn’t support replication from shared cluster disk or Win 2016 SOFS</a:t>
            </a:r>
          </a:p>
        </p:txBody>
      </p:sp>
      <p:sp>
        <p:nvSpPr>
          <p:cNvPr id="11" name="Rectangle 10">
            <a:extLst>
              <a:ext uri="{FF2B5EF4-FFF2-40B4-BE49-F238E27FC236}">
                <a16:creationId xmlns:a16="http://schemas.microsoft.com/office/drawing/2014/main" id="{3A5A1ECA-59D5-4C0C-9577-7D01F28A3EA0}"/>
              </a:ext>
            </a:extLst>
          </p:cNvPr>
          <p:cNvSpPr/>
          <p:nvPr/>
        </p:nvSpPr>
        <p:spPr bwMode="auto">
          <a:xfrm>
            <a:off x="1165663" y="3948373"/>
            <a:ext cx="9561865" cy="1617744"/>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7054942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42" presetClass="entr" presetSubtype="0" fill="hold" grpId="0"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animBg="1"/>
      <p:bldP spid="2" grpId="0"/>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99F795-B7F7-4104-9BB4-22E0224D4B4C}"/>
              </a:ext>
            </a:extLst>
          </p:cNvPr>
          <p:cNvSpPr>
            <a:spLocks noGrp="1"/>
          </p:cNvSpPr>
          <p:nvPr>
            <p:ph type="title"/>
          </p:nvPr>
        </p:nvSpPr>
        <p:spPr/>
        <p:txBody>
          <a:bodyPr>
            <a:normAutofit/>
          </a:bodyPr>
          <a:lstStyle/>
          <a:p>
            <a:pPr lvl="0"/>
            <a:r>
              <a:rPr lang="en-US" sz="3500" dirty="0">
                <a:solidFill>
                  <a:schemeClr val="tx1"/>
                </a:solidFill>
              </a:rPr>
              <a:t>Downtime Minimized Migration (DMO/SUM) to Azure/HANA</a:t>
            </a:r>
          </a:p>
        </p:txBody>
      </p:sp>
      <p:sp>
        <p:nvSpPr>
          <p:cNvPr id="5" name="Rectangle 4">
            <a:extLst>
              <a:ext uri="{FF2B5EF4-FFF2-40B4-BE49-F238E27FC236}">
                <a16:creationId xmlns:a16="http://schemas.microsoft.com/office/drawing/2014/main" id="{F08EAE7B-453A-42FC-9BEA-05894C9EB09B}"/>
              </a:ext>
            </a:extLst>
          </p:cNvPr>
          <p:cNvSpPr/>
          <p:nvPr/>
        </p:nvSpPr>
        <p:spPr>
          <a:xfrm>
            <a:off x="137559" y="2587221"/>
            <a:ext cx="2177925" cy="209288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DMO with </a:t>
            </a:r>
            <a:r>
              <a:rPr kumimoji="0" lang="en-US" sz="2600" b="0" i="0" u="sng" strike="noStrike" kern="1200" cap="none" spc="0" normalizeH="0" baseline="0" noProof="0" dirty="0">
                <a:ln>
                  <a:noFill/>
                </a:ln>
                <a:solidFill>
                  <a:prstClr val="white"/>
                </a:solidFill>
                <a:effectLst/>
                <a:uLnTx/>
                <a:uFillTx/>
                <a:latin typeface="Calibri" panose="020F0502020204030204"/>
                <a:ea typeface="+mn-ea"/>
                <a:cs typeface="+mn-cs"/>
              </a:rPr>
              <a:t>System Move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  change PAS host during DMO</a:t>
            </a: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 name="Picture 7" descr="A diagram of the DMO/SUM to Azure/HANA migration displays. The procedure starts in the source system landscape, and when it is done, the SUM folder is copied to the target PAS.&#10;&#10;At this time, we are unable to capture all of the information in the diagram. Future versions of this course should address this." title="DMO/SUM diagram">
            <a:extLst>
              <a:ext uri="{FF2B5EF4-FFF2-40B4-BE49-F238E27FC236}">
                <a16:creationId xmlns:a16="http://schemas.microsoft.com/office/drawing/2014/main" id="{FEC9FB18-C839-489F-98C5-1CA9F5325FC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498238" y="863593"/>
            <a:ext cx="7882816" cy="5077529"/>
          </a:xfrm>
          <a:prstGeom prst="rect">
            <a:avLst/>
          </a:prstGeom>
        </p:spPr>
      </p:pic>
      <p:sp>
        <p:nvSpPr>
          <p:cNvPr id="6" name="Rectangle 5">
            <a:extLst>
              <a:ext uri="{FF2B5EF4-FFF2-40B4-BE49-F238E27FC236}">
                <a16:creationId xmlns:a16="http://schemas.microsoft.com/office/drawing/2014/main" id="{2EBB1B90-8FCD-4ED2-A9E6-C8DFF21669B8}"/>
              </a:ext>
            </a:extLst>
          </p:cNvPr>
          <p:cNvSpPr/>
          <p:nvPr/>
        </p:nvSpPr>
        <p:spPr>
          <a:xfrm>
            <a:off x="323971" y="6412951"/>
            <a:ext cx="955615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Calibri" panose="020F0502020204030204"/>
                <a:ea typeface="+mn-ea"/>
                <a:cs typeface="+mn-cs"/>
              </a:rPr>
              <a:t>Source SAP: DMO/SUM 1.0 SP21 Guide (source PAS must be UNIX/LINUX based)</a:t>
            </a:r>
          </a:p>
        </p:txBody>
      </p:sp>
    </p:spTree>
    <p:extLst>
      <p:ext uri="{BB962C8B-B14F-4D97-AF65-F5344CB8AC3E}">
        <p14:creationId xmlns:p14="http://schemas.microsoft.com/office/powerpoint/2010/main" val="130093724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922761" cy="5510882"/>
          </a:xfrm>
        </p:spPr>
        <p:txBody>
          <a:bodyPr>
            <a:normAutofit lnSpcReduction="10000"/>
          </a:bodyPr>
          <a:lstStyle/>
          <a:p>
            <a:pPr marL="0" indent="0">
              <a:buNone/>
            </a:pPr>
            <a:r>
              <a:rPr lang="en-US" sz="3600" dirty="0">
                <a:solidFill>
                  <a:schemeClr val="tx1"/>
                </a:solidFill>
              </a:rPr>
              <a:t>Contoso Group</a:t>
            </a:r>
            <a:endParaRPr lang="en-US" sz="3600" dirty="0">
              <a:solidFill>
                <a:schemeClr val="tx1"/>
              </a:solidFill>
              <a:latin typeface="+mj-lt"/>
            </a:endParaRPr>
          </a:p>
          <a:p>
            <a:pPr lvl="1"/>
            <a:r>
              <a:rPr lang="en-US" sz="2000" dirty="0">
                <a:solidFill>
                  <a:schemeClr val="tx1"/>
                </a:solidFill>
                <a:latin typeface="Segoe UI Semilight" panose="020B0402040204020203" pitchFamily="34" charset="0"/>
                <a:cs typeface="Segoe UI Semilight" panose="020B0402040204020203" pitchFamily="34" charset="0"/>
              </a:rPr>
              <a:t>Contoso Group is a global pharmaceutical company with its headquarters based in Boston, US.  </a:t>
            </a:r>
          </a:p>
          <a:p>
            <a:pPr lvl="1"/>
            <a:r>
              <a:rPr lang="en-US" sz="2000" dirty="0">
                <a:solidFill>
                  <a:schemeClr val="tx1"/>
                </a:solidFill>
                <a:latin typeface="Segoe UI Semilight" panose="020B0402040204020203" pitchFamily="34" charset="0"/>
                <a:cs typeface="Segoe UI Semilight" panose="020B0402040204020203" pitchFamily="34" charset="0"/>
              </a:rPr>
              <a:t>Contoso has been using SAP ERP and BW on HANA for its Finance/Logistics/Analytics systems on the HP-UX/Oracle platform. </a:t>
            </a:r>
          </a:p>
          <a:p>
            <a:pPr lvl="1"/>
            <a:r>
              <a:rPr lang="en-US" sz="2000" dirty="0">
                <a:solidFill>
                  <a:schemeClr val="tx1"/>
                </a:solidFill>
                <a:latin typeface="Segoe UI Semilight" panose="020B0402040204020203" pitchFamily="34" charset="0"/>
                <a:cs typeface="Segoe UI Semilight" panose="020B0402040204020203" pitchFamily="34" charset="0"/>
              </a:rPr>
              <a:t>Contoso Leadership and Planning Groups wants to drastically reduce server and storage hardware in their own datacenters to minimize IT related costs. Contoso has already a number of their non-SAP systems migrated to Azure. The leadership asked Contoso IT to look into the possibility of migrating its SAP HANA environment to cloud. </a:t>
            </a:r>
          </a:p>
          <a:p>
            <a:pPr lvl="1"/>
            <a:r>
              <a:rPr lang="en-US" sz="2000" dirty="0">
                <a:solidFill>
                  <a:schemeClr val="tx1"/>
                </a:solidFill>
                <a:latin typeface="Segoe UI Semilight" panose="020B0402040204020203" pitchFamily="34" charset="0"/>
                <a:cs typeface="Segoe UI Semilight" panose="020B0402040204020203" pitchFamily="34" charset="0"/>
              </a:rPr>
              <a:t>Contoso IT decided to leverage its knowledge of the Microsoft cloud platform and existing ExpressRoute connectivity and host its SAP landscape in Azure. The intention is to migrate the BW system first (go live in March CY18), and migrate ECC in Q4 of CY18. The multi-stage approach is supposed to minimize potential migration risks. </a:t>
            </a:r>
          </a:p>
          <a:p>
            <a:pPr lvl="1"/>
            <a:r>
              <a:rPr lang="en-US" sz="2000" dirty="0">
                <a:solidFill>
                  <a:schemeClr val="tx1"/>
                </a:solidFill>
                <a:latin typeface="Segoe UI Semilight" panose="020B0402040204020203" pitchFamily="34" charset="0"/>
                <a:cs typeface="Segoe UI Semilight" panose="020B0402040204020203" pitchFamily="34" charset="0"/>
              </a:rPr>
              <a:t>Considering that Contoso management team often uses BW to support their management decisions, the systems should be highly available and their performance must be predictable and consistent.  In addition, the management team wants to leverage disaster recovery capabilities offered by Azure in order to ensure resiliency of the migrated environment in case the primary region hosting the new deployment becomes unavailable. </a:t>
            </a:r>
          </a:p>
          <a:p>
            <a:pPr lvl="1"/>
            <a:r>
              <a:rPr lang="en-US" sz="2000" dirty="0">
                <a:solidFill>
                  <a:schemeClr val="tx1"/>
                </a:solidFill>
                <a:latin typeface="Segoe UI Semilight" panose="020B0402040204020203" pitchFamily="34" charset="0"/>
                <a:cs typeface="Segoe UI Semilight" panose="020B0402040204020203" pitchFamily="34" charset="0"/>
              </a:rPr>
              <a:t>Before migrating the production environment, Contoso wants to test its new deployment approach by provisioning training, development, test, and UAT environments in Azure.</a:t>
            </a:r>
          </a:p>
          <a:p>
            <a:pPr lvl="1"/>
            <a:endParaRPr lang="en-US" sz="2000" dirty="0">
              <a:solidFill>
                <a:schemeClr val="tx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E1576-95FD-4DE4-87DA-C2FC5C49EFC2}"/>
              </a:ext>
            </a:extLst>
          </p:cNvPr>
          <p:cNvSpPr>
            <a:spLocks noGrp="1"/>
          </p:cNvSpPr>
          <p:nvPr>
            <p:ph type="title"/>
          </p:nvPr>
        </p:nvSpPr>
        <p:spPr/>
        <p:txBody>
          <a:bodyPr/>
          <a:lstStyle/>
          <a:p>
            <a:r>
              <a:rPr lang="en-US" dirty="0">
                <a:solidFill>
                  <a:schemeClr val="tx1"/>
                </a:solidFill>
              </a:rPr>
              <a:t>Customer needs (1/3)</a:t>
            </a:r>
          </a:p>
        </p:txBody>
      </p:sp>
      <p:sp>
        <p:nvSpPr>
          <p:cNvPr id="3" name="Content Placeholder 2">
            <a:extLst>
              <a:ext uri="{FF2B5EF4-FFF2-40B4-BE49-F238E27FC236}">
                <a16:creationId xmlns:a16="http://schemas.microsoft.com/office/drawing/2014/main" id="{5F811B58-6E9F-493D-A3D5-98A87E954449}"/>
              </a:ext>
            </a:extLst>
          </p:cNvPr>
          <p:cNvSpPr>
            <a:spLocks noGrp="1"/>
          </p:cNvSpPr>
          <p:nvPr>
            <p:ph type="body" sz="quarter" idx="10"/>
          </p:nvPr>
        </p:nvSpPr>
        <p:spPr>
          <a:xfrm>
            <a:off x="269239" y="1189177"/>
            <a:ext cx="11653523" cy="5273331"/>
          </a:xfrm>
        </p:spPr>
        <p:txBody>
          <a:bodyPr>
            <a:normAutofit/>
          </a:bodyPr>
          <a:lstStyle/>
          <a:p>
            <a:pPr lvl="0">
              <a:defRPr/>
            </a:pPr>
            <a:r>
              <a:rPr lang="en-US" sz="3200" dirty="0">
                <a:solidFill>
                  <a:schemeClr val="tx1"/>
                </a:solidFill>
              </a:rPr>
              <a:t>Scope : SAP BW on HANA deployment in Azure VMs </a:t>
            </a:r>
          </a:p>
          <a:p>
            <a:pPr marL="457200" lvl="1" indent="-457200">
              <a:buClr>
                <a:schemeClr val="tx1"/>
              </a:buClr>
              <a:buFont typeface="Arial" panose="020B0604020202020204" pitchFamily="34" charset="0"/>
              <a:buChar char="•"/>
              <a:defRPr/>
            </a:pPr>
            <a:r>
              <a:rPr lang="en-US" sz="2400" dirty="0">
                <a:solidFill>
                  <a:schemeClr val="tx1"/>
                </a:solidFill>
                <a:latin typeface="+mj-lt"/>
              </a:rPr>
              <a:t>Go-live date : March 2019 </a:t>
            </a:r>
          </a:p>
          <a:p>
            <a:pPr marL="457200" lvl="1" indent="-457200">
              <a:buClr>
                <a:schemeClr val="tx1"/>
              </a:buClr>
              <a:buFont typeface="Arial" panose="020B0604020202020204" pitchFamily="34" charset="0"/>
              <a:buChar char="•"/>
              <a:defRPr/>
            </a:pPr>
            <a:r>
              <a:rPr lang="en-US" sz="2400" dirty="0">
                <a:solidFill>
                  <a:schemeClr val="tx1"/>
                </a:solidFill>
                <a:latin typeface="+mj-lt"/>
              </a:rPr>
              <a:t>Customer requests  flexible VM solution within Cloud to accommodate the BW workloads.</a:t>
            </a:r>
            <a:endParaRPr lang="en-US" sz="3600" dirty="0">
              <a:latin typeface="+mj-lt"/>
            </a:endParaRPr>
          </a:p>
        </p:txBody>
      </p:sp>
      <p:sp>
        <p:nvSpPr>
          <p:cNvPr id="4" name="Content Placeholder 2">
            <a:extLst>
              <a:ext uri="{FF2B5EF4-FFF2-40B4-BE49-F238E27FC236}">
                <a16:creationId xmlns:a16="http://schemas.microsoft.com/office/drawing/2014/main" id="{186B30C1-042C-4EA9-8EA7-DB13D69D3CAF}"/>
              </a:ext>
            </a:extLst>
          </p:cNvPr>
          <p:cNvSpPr txBox="1">
            <a:spLocks/>
          </p:cNvSpPr>
          <p:nvPr/>
        </p:nvSpPr>
        <p:spPr>
          <a:xfrm>
            <a:off x="269238" y="2888673"/>
            <a:ext cx="11922762" cy="3349342"/>
          </a:xfrm>
          <a:prstGeom prst="rect">
            <a:avLst/>
          </a:prstGeom>
        </p:spPr>
        <p:txBody>
          <a:bodyPr vert="horz" wrap="square" lIns="146304" tIns="91440" rIns="146304" bIns="91440" rtlCol="0">
            <a:no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1"/>
                    </a:gs>
                    <a:gs pos="99000">
                      <a:schemeClr val="tx1"/>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3200" dirty="0">
                <a:solidFill>
                  <a:schemeClr val="tx1"/>
                </a:solidFill>
              </a:rPr>
              <a:t>Sizing </a:t>
            </a:r>
          </a:p>
          <a:p>
            <a:pPr marL="457200" lvl="1" indent="-457200">
              <a:buClr>
                <a:schemeClr val="tx1"/>
              </a:buClr>
              <a:buFont typeface="Arial" panose="020B0604020202020204" pitchFamily="34" charset="0"/>
              <a:buChar char="•"/>
              <a:defRPr/>
            </a:pPr>
            <a:r>
              <a:rPr lang="en-US" sz="2400" dirty="0">
                <a:solidFill>
                  <a:schemeClr val="tx1"/>
                </a:solidFill>
              </a:rPr>
              <a:t>Production with latest OS/DB fully certified and supported by SAP</a:t>
            </a:r>
          </a:p>
          <a:p>
            <a:pPr marL="681297" lvl="2" indent="-457200">
              <a:buClr>
                <a:schemeClr val="tx1"/>
              </a:buClr>
              <a:buFont typeface="Arial" pitchFamily="34" charset="0"/>
              <a:buChar char="•"/>
              <a:defRPr/>
            </a:pPr>
            <a:r>
              <a:rPr lang="en-US" sz="2400" dirty="0">
                <a:solidFill>
                  <a:schemeClr val="tx1"/>
                </a:solidFill>
              </a:rPr>
              <a:t>HANA sizing memory requirement </a:t>
            </a:r>
            <a:r>
              <a:rPr lang="en-US" sz="2400" dirty="0">
                <a:solidFill>
                  <a:srgbClr val="FFFF00"/>
                </a:solidFill>
              </a:rPr>
              <a:t>1.2 TB of RAM</a:t>
            </a:r>
            <a:r>
              <a:rPr lang="en-US" sz="2400" dirty="0">
                <a:solidFill>
                  <a:schemeClr val="tx1"/>
                </a:solidFill>
              </a:rPr>
              <a:t>, estimate </a:t>
            </a:r>
            <a:r>
              <a:rPr lang="en-US" sz="2400" dirty="0">
                <a:solidFill>
                  <a:srgbClr val="FFFF00"/>
                </a:solidFill>
              </a:rPr>
              <a:t>1.9 TB of RAM </a:t>
            </a:r>
            <a:r>
              <a:rPr lang="en-US" sz="2400" dirty="0">
                <a:solidFill>
                  <a:schemeClr val="tx1"/>
                </a:solidFill>
              </a:rPr>
              <a:t>in 3 years</a:t>
            </a:r>
          </a:p>
          <a:p>
            <a:pPr marL="681297" lvl="2" indent="-457200">
              <a:buClr>
                <a:schemeClr val="tx1"/>
              </a:buClr>
              <a:buFont typeface="Arial" pitchFamily="34" charset="0"/>
              <a:buChar char="•"/>
              <a:defRPr/>
            </a:pPr>
            <a:r>
              <a:rPr lang="en-US" sz="2400" dirty="0">
                <a:solidFill>
                  <a:schemeClr val="tx1"/>
                </a:solidFill>
              </a:rPr>
              <a:t>Storage/volume configuration is based on Microsoft guidance </a:t>
            </a:r>
          </a:p>
          <a:p>
            <a:pPr marL="681297" lvl="2" indent="-457200">
              <a:buClr>
                <a:schemeClr val="tx1"/>
              </a:buClr>
              <a:buFont typeface="Arial" pitchFamily="34" charset="0"/>
              <a:buChar char="•"/>
              <a:defRPr/>
            </a:pPr>
            <a:r>
              <a:rPr lang="en-US" sz="2400" dirty="0">
                <a:solidFill>
                  <a:schemeClr val="tx1"/>
                </a:solidFill>
              </a:rPr>
              <a:t>SAP BW application servers: </a:t>
            </a:r>
            <a:r>
              <a:rPr lang="en-US" sz="2400" dirty="0">
                <a:solidFill>
                  <a:srgbClr val="FFFF00"/>
                </a:solidFill>
              </a:rPr>
              <a:t>15K SAPS</a:t>
            </a:r>
          </a:p>
          <a:p>
            <a:pPr marL="457200" lvl="1" indent="-457200">
              <a:buClr>
                <a:schemeClr val="tx1"/>
              </a:buClr>
              <a:buFont typeface="Arial" panose="020B0604020202020204" pitchFamily="34" charset="0"/>
              <a:buChar char="•"/>
              <a:defRPr/>
            </a:pPr>
            <a:r>
              <a:rPr lang="en-US" sz="2400" dirty="0">
                <a:solidFill>
                  <a:schemeClr val="tx1"/>
                </a:solidFill>
              </a:rPr>
              <a:t>Certification is NOT required for non-Prod </a:t>
            </a:r>
          </a:p>
          <a:p>
            <a:pPr marL="681297" lvl="2" indent="-457200" algn="just">
              <a:buClr>
                <a:schemeClr val="tx1"/>
              </a:buClr>
              <a:buFont typeface="Arial" pitchFamily="34" charset="0"/>
              <a:buChar char="•"/>
              <a:defRPr/>
            </a:pPr>
            <a:r>
              <a:rPr lang="en-US" sz="2400" dirty="0">
                <a:solidFill>
                  <a:schemeClr val="tx1"/>
                </a:solidFill>
              </a:rPr>
              <a:t>QA : HANA database server: </a:t>
            </a:r>
            <a:r>
              <a:rPr lang="en-US" sz="2400" dirty="0">
                <a:solidFill>
                  <a:srgbClr val="FFFF00"/>
                </a:solidFill>
              </a:rPr>
              <a:t>800 GB of RAM</a:t>
            </a:r>
          </a:p>
          <a:p>
            <a:pPr marL="681297" lvl="2" indent="-457200">
              <a:buClr>
                <a:schemeClr val="tx1"/>
              </a:buClr>
              <a:buFont typeface="Arial" pitchFamily="34" charset="0"/>
              <a:buChar char="•"/>
              <a:defRPr/>
            </a:pPr>
            <a:r>
              <a:rPr lang="en-US" sz="2400" dirty="0">
                <a:solidFill>
                  <a:schemeClr val="tx1"/>
                </a:solidFill>
              </a:rPr>
              <a:t>Dev, Test : HANA database server(s): </a:t>
            </a:r>
            <a:r>
              <a:rPr lang="en-US" sz="2400" dirty="0">
                <a:solidFill>
                  <a:srgbClr val="FFFF00"/>
                </a:solidFill>
              </a:rPr>
              <a:t>256 GB of RAM</a:t>
            </a:r>
          </a:p>
          <a:p>
            <a:endParaRPr lang="en-US" sz="2500" dirty="0"/>
          </a:p>
        </p:txBody>
      </p:sp>
    </p:spTree>
    <p:extLst>
      <p:ext uri="{BB962C8B-B14F-4D97-AF65-F5344CB8AC3E}">
        <p14:creationId xmlns:p14="http://schemas.microsoft.com/office/powerpoint/2010/main" val="14181102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017A-F0F6-4318-9698-94FDF5711E62}"/>
              </a:ext>
            </a:extLst>
          </p:cNvPr>
          <p:cNvSpPr>
            <a:spLocks noGrp="1"/>
          </p:cNvSpPr>
          <p:nvPr>
            <p:ph type="title"/>
          </p:nvPr>
        </p:nvSpPr>
        <p:spPr/>
        <p:txBody>
          <a:bodyPr/>
          <a:lstStyle/>
          <a:p>
            <a:r>
              <a:rPr lang="en-US" dirty="0">
                <a:solidFill>
                  <a:schemeClr val="tx1"/>
                </a:solidFill>
              </a:rPr>
              <a:t>Customer needs (2/3)</a:t>
            </a:r>
          </a:p>
        </p:txBody>
      </p:sp>
      <p:sp>
        <p:nvSpPr>
          <p:cNvPr id="3" name="Content Placeholder 2">
            <a:extLst>
              <a:ext uri="{FF2B5EF4-FFF2-40B4-BE49-F238E27FC236}">
                <a16:creationId xmlns:a16="http://schemas.microsoft.com/office/drawing/2014/main" id="{8B3A4F32-C12B-4FE9-94AE-245F440A9A57}"/>
              </a:ext>
            </a:extLst>
          </p:cNvPr>
          <p:cNvSpPr>
            <a:spLocks noGrp="1"/>
          </p:cNvSpPr>
          <p:nvPr>
            <p:ph type="body" sz="quarter" idx="10"/>
          </p:nvPr>
        </p:nvSpPr>
        <p:spPr>
          <a:xfrm>
            <a:off x="266920" y="1397062"/>
            <a:ext cx="11763434" cy="4735949"/>
          </a:xfrm>
        </p:spPr>
        <p:txBody>
          <a:bodyPr>
            <a:noAutofit/>
          </a:bodyPr>
          <a:lstStyle/>
          <a:p>
            <a:r>
              <a:rPr lang="en-US" sz="3200" dirty="0">
                <a:solidFill>
                  <a:schemeClr val="tx1"/>
                </a:solidFill>
              </a:rPr>
              <a:t>Availability and Backup</a:t>
            </a:r>
          </a:p>
          <a:p>
            <a:pPr marL="457200" lvl="1" indent="-457200">
              <a:buClr>
                <a:schemeClr val="tx1"/>
              </a:buClr>
              <a:buFont typeface="Arial" panose="020B0604020202020204" pitchFamily="34" charset="0"/>
              <a:buChar char="•"/>
            </a:pPr>
            <a:r>
              <a:rPr lang="en-US" sz="2400" dirty="0">
                <a:solidFill>
                  <a:schemeClr val="tx1"/>
                </a:solidFill>
                <a:latin typeface="+mj-lt"/>
              </a:rPr>
              <a:t>HA solutions need to be proposed for Production, No HA for all Non-Prod</a:t>
            </a:r>
          </a:p>
          <a:p>
            <a:pPr marL="681297" lvl="2" indent="-457200">
              <a:buClr>
                <a:schemeClr val="tx1"/>
              </a:buClr>
              <a:buFont typeface="Arial" panose="020B0604020202020204" pitchFamily="34" charset="0"/>
              <a:buChar char="•"/>
            </a:pPr>
            <a:r>
              <a:rPr lang="en-US" sz="2000" dirty="0">
                <a:solidFill>
                  <a:schemeClr val="tx1"/>
                </a:solidFill>
                <a:latin typeface="+mj-lt"/>
              </a:rPr>
              <a:t>With HA option, data loss not allowed (</a:t>
            </a:r>
            <a:r>
              <a:rPr lang="en-US" sz="2000" dirty="0">
                <a:solidFill>
                  <a:srgbClr val="FFFF00"/>
                </a:solidFill>
                <a:latin typeface="+mj-lt"/>
              </a:rPr>
              <a:t>zero RPO</a:t>
            </a:r>
            <a:r>
              <a:rPr lang="en-US" sz="2000" dirty="0">
                <a:solidFill>
                  <a:schemeClr val="tx1"/>
                </a:solidFill>
                <a:latin typeface="+mj-lt"/>
              </a:rPr>
              <a:t>), </a:t>
            </a:r>
            <a:r>
              <a:rPr lang="en-US" sz="2000" dirty="0">
                <a:solidFill>
                  <a:srgbClr val="FFFF00"/>
                </a:solidFill>
                <a:latin typeface="+mj-lt"/>
              </a:rPr>
              <a:t>no single point of failure</a:t>
            </a:r>
            <a:r>
              <a:rPr lang="en-US" sz="2000" dirty="0">
                <a:solidFill>
                  <a:schemeClr val="tx1"/>
                </a:solidFill>
                <a:latin typeface="+mj-lt"/>
              </a:rPr>
              <a:t>, in case of server/storage issues, auto </a:t>
            </a:r>
            <a:r>
              <a:rPr lang="en-US" sz="2000" dirty="0">
                <a:solidFill>
                  <a:srgbClr val="FFFF00"/>
                </a:solidFill>
                <a:latin typeface="+mj-lt"/>
              </a:rPr>
              <a:t>failover to complete within 10 minutes</a:t>
            </a:r>
          </a:p>
          <a:p>
            <a:pPr marL="457200" lvl="1" indent="-457200">
              <a:buClr>
                <a:schemeClr val="tx1"/>
              </a:buClr>
              <a:buFont typeface="Arial" panose="020B0604020202020204" pitchFamily="34" charset="0"/>
              <a:buChar char="•"/>
              <a:defRPr/>
            </a:pPr>
            <a:r>
              <a:rPr lang="en-US" sz="2400" dirty="0">
                <a:solidFill>
                  <a:schemeClr val="tx1"/>
                </a:solidFill>
                <a:latin typeface="+mj-lt"/>
              </a:rPr>
              <a:t>Uptime – Prod: 24x7, 744 </a:t>
            </a:r>
            <a:r>
              <a:rPr lang="en-US" sz="2400" dirty="0" err="1">
                <a:solidFill>
                  <a:schemeClr val="tx1"/>
                </a:solidFill>
                <a:latin typeface="+mj-lt"/>
              </a:rPr>
              <a:t>hrs</a:t>
            </a:r>
            <a:r>
              <a:rPr lang="en-US" sz="2400" dirty="0">
                <a:solidFill>
                  <a:schemeClr val="tx1"/>
                </a:solidFill>
                <a:latin typeface="+mj-lt"/>
              </a:rPr>
              <a:t>/m, QA - 50 </a:t>
            </a:r>
            <a:r>
              <a:rPr lang="en-US" sz="2400" dirty="0" err="1">
                <a:solidFill>
                  <a:schemeClr val="tx1"/>
                </a:solidFill>
                <a:latin typeface="+mj-lt"/>
              </a:rPr>
              <a:t>hrs</a:t>
            </a:r>
            <a:r>
              <a:rPr lang="en-US" sz="2400" dirty="0">
                <a:solidFill>
                  <a:schemeClr val="tx1"/>
                </a:solidFill>
                <a:latin typeface="+mj-lt"/>
              </a:rPr>
              <a:t>/m, DEV/Test - 200 </a:t>
            </a:r>
            <a:r>
              <a:rPr lang="en-US" sz="2400" dirty="0" err="1">
                <a:solidFill>
                  <a:schemeClr val="tx1"/>
                </a:solidFill>
                <a:latin typeface="+mj-lt"/>
              </a:rPr>
              <a:t>hrs</a:t>
            </a:r>
            <a:r>
              <a:rPr lang="en-US" sz="2400" dirty="0">
                <a:solidFill>
                  <a:schemeClr val="tx1"/>
                </a:solidFill>
                <a:latin typeface="+mj-lt"/>
              </a:rPr>
              <a:t>/m</a:t>
            </a:r>
            <a:endParaRPr lang="en-US" sz="2400" dirty="0">
              <a:solidFill>
                <a:sysClr val="window" lastClr="FFFFFF"/>
              </a:solidFill>
              <a:latin typeface="+mj-lt"/>
            </a:endParaRPr>
          </a:p>
          <a:p>
            <a:pPr marL="457200" lvl="1" indent="-457200">
              <a:buClr>
                <a:schemeClr val="tx1"/>
              </a:buClr>
              <a:buFont typeface="Arial" panose="020B0604020202020204" pitchFamily="34" charset="0"/>
              <a:buChar char="•"/>
            </a:pPr>
            <a:r>
              <a:rPr lang="en-US" sz="2400" dirty="0">
                <a:solidFill>
                  <a:schemeClr val="tx1"/>
                </a:solidFill>
                <a:latin typeface="+mj-lt"/>
              </a:rPr>
              <a:t>HANA DB log backup taken every 30 minutes</a:t>
            </a:r>
          </a:p>
          <a:p>
            <a:pPr marL="681297" lvl="2" indent="-457200">
              <a:buClr>
                <a:schemeClr val="tx1"/>
              </a:buClr>
              <a:buFont typeface="Arial" panose="020B0604020202020204" pitchFamily="34" charset="0"/>
              <a:buChar char="•"/>
            </a:pPr>
            <a:r>
              <a:rPr lang="en-US" sz="2000" dirty="0">
                <a:solidFill>
                  <a:schemeClr val="tx1"/>
                </a:solidFill>
                <a:latin typeface="+mj-lt"/>
              </a:rPr>
              <a:t>DB log backup to be kept for 1 day (DB restore to be fast)</a:t>
            </a:r>
            <a:endParaRPr lang="en-US" sz="2400" dirty="0">
              <a:solidFill>
                <a:schemeClr val="tx1"/>
              </a:solidFill>
              <a:latin typeface="+mj-lt"/>
            </a:endParaRPr>
          </a:p>
          <a:p>
            <a:pPr marL="457200" lvl="1" indent="-457200">
              <a:buClr>
                <a:schemeClr val="tx1"/>
              </a:buClr>
              <a:buFont typeface="Arial" panose="020B0604020202020204" pitchFamily="34" charset="0"/>
              <a:buChar char="•"/>
            </a:pPr>
            <a:r>
              <a:rPr lang="en-US" sz="2400" dirty="0">
                <a:solidFill>
                  <a:schemeClr val="tx1"/>
                </a:solidFill>
                <a:latin typeface="+mj-lt"/>
              </a:rPr>
              <a:t>HANA DB full backup every day (night)</a:t>
            </a:r>
          </a:p>
          <a:p>
            <a:pPr marL="681297" lvl="2" indent="-457200">
              <a:buClr>
                <a:schemeClr val="tx1"/>
              </a:buClr>
              <a:buFont typeface="Arial" panose="020B0604020202020204" pitchFamily="34" charset="0"/>
              <a:buChar char="•"/>
            </a:pPr>
            <a:r>
              <a:rPr lang="en-US" sz="2000" dirty="0">
                <a:solidFill>
                  <a:schemeClr val="tx1"/>
                </a:solidFill>
                <a:latin typeface="+mj-lt"/>
              </a:rPr>
              <a:t>Daily HANA DB full backup to be retained for 1 month</a:t>
            </a:r>
          </a:p>
          <a:p>
            <a:pPr marL="457200" lvl="1" indent="-457200">
              <a:buClr>
                <a:schemeClr val="tx1"/>
              </a:buClr>
              <a:buFont typeface="Arial" panose="020B0604020202020204" pitchFamily="34" charset="0"/>
              <a:buChar char="•"/>
            </a:pPr>
            <a:r>
              <a:rPr lang="en-US" sz="2400" dirty="0">
                <a:solidFill>
                  <a:schemeClr val="tx1"/>
                </a:solidFill>
                <a:latin typeface="+mj-lt"/>
              </a:rPr>
              <a:t>Monthly HANA DB full backup for 1 year, annual for 3 years</a:t>
            </a:r>
          </a:p>
          <a:p>
            <a:pPr marL="681297" lvl="2" indent="-457200">
              <a:buClr>
                <a:schemeClr val="tx1"/>
              </a:buClr>
              <a:buFont typeface="Arial" panose="020B0604020202020204" pitchFamily="34" charset="0"/>
              <a:buChar char="•"/>
            </a:pPr>
            <a:r>
              <a:rPr lang="en-US" sz="2400" dirty="0">
                <a:solidFill>
                  <a:schemeClr val="tx1"/>
                </a:solidFill>
                <a:latin typeface="+mj-lt"/>
              </a:rPr>
              <a:t>use reasonable backup storage in Cloud</a:t>
            </a:r>
          </a:p>
          <a:p>
            <a:pPr marL="457200" lvl="1" indent="-457200">
              <a:buClr>
                <a:schemeClr val="tx1"/>
              </a:buClr>
              <a:buFont typeface="Arial" panose="020B0604020202020204" pitchFamily="34" charset="0"/>
              <a:buChar char="•"/>
            </a:pPr>
            <a:r>
              <a:rPr lang="en-US" sz="2400" dirty="0">
                <a:solidFill>
                  <a:srgbClr val="FFFF00"/>
                </a:solidFill>
                <a:latin typeface="+mj-lt"/>
              </a:rPr>
              <a:t>Do BYOL of 3</a:t>
            </a:r>
            <a:r>
              <a:rPr lang="en-US" sz="2400" baseline="30000" dirty="0">
                <a:solidFill>
                  <a:srgbClr val="FFFF00"/>
                </a:solidFill>
                <a:latin typeface="+mj-lt"/>
              </a:rPr>
              <a:t>rd</a:t>
            </a:r>
            <a:r>
              <a:rPr lang="en-US" sz="2400" dirty="0">
                <a:solidFill>
                  <a:srgbClr val="FFFF00"/>
                </a:solidFill>
                <a:latin typeface="+mj-lt"/>
              </a:rPr>
              <a:t> party backup solution (e.g. Commvault)</a:t>
            </a:r>
          </a:p>
        </p:txBody>
      </p:sp>
    </p:spTree>
    <p:extLst>
      <p:ext uri="{BB962C8B-B14F-4D97-AF65-F5344CB8AC3E}">
        <p14:creationId xmlns:p14="http://schemas.microsoft.com/office/powerpoint/2010/main" val="15378926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017A-F0F6-4318-9698-94FDF5711E62}"/>
              </a:ext>
            </a:extLst>
          </p:cNvPr>
          <p:cNvSpPr>
            <a:spLocks noGrp="1"/>
          </p:cNvSpPr>
          <p:nvPr>
            <p:ph type="title"/>
          </p:nvPr>
        </p:nvSpPr>
        <p:spPr/>
        <p:txBody>
          <a:bodyPr/>
          <a:lstStyle/>
          <a:p>
            <a:r>
              <a:rPr lang="en-US" dirty="0">
                <a:solidFill>
                  <a:schemeClr val="tx1"/>
                </a:solidFill>
              </a:rPr>
              <a:t>Customer needs (3/3)</a:t>
            </a:r>
          </a:p>
        </p:txBody>
      </p:sp>
      <p:sp>
        <p:nvSpPr>
          <p:cNvPr id="4" name="Content Placeholder 2">
            <a:extLst>
              <a:ext uri="{FF2B5EF4-FFF2-40B4-BE49-F238E27FC236}">
                <a16:creationId xmlns:a16="http://schemas.microsoft.com/office/drawing/2014/main" id="{A73886B4-35FA-4A0F-9455-E72AF6037728}"/>
              </a:ext>
            </a:extLst>
          </p:cNvPr>
          <p:cNvSpPr txBox="1">
            <a:spLocks/>
          </p:cNvSpPr>
          <p:nvPr/>
        </p:nvSpPr>
        <p:spPr>
          <a:xfrm>
            <a:off x="271557" y="1502847"/>
            <a:ext cx="11653523" cy="3755927"/>
          </a:xfrm>
          <a:prstGeom prst="rect">
            <a:avLst/>
          </a:prstGeom>
        </p:spPr>
        <p:txBody>
          <a:bodyPr vert="horz" wrap="square" lIns="146304" tIns="91440" rIns="146304" bIns="91440" rtlCol="0">
            <a:norm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1"/>
                    </a:gs>
                    <a:gs pos="99000">
                      <a:schemeClr val="tx1"/>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End user access and system integrations</a:t>
            </a:r>
          </a:p>
          <a:p>
            <a:pPr marL="457200" lvl="1" indent="-457200">
              <a:buClr>
                <a:schemeClr val="tx1"/>
              </a:buClr>
              <a:buFont typeface="Arial" panose="020B0604020202020204" pitchFamily="34" charset="0"/>
              <a:buChar char="•"/>
            </a:pPr>
            <a:r>
              <a:rPr lang="en-US" sz="2400" dirty="0">
                <a:solidFill>
                  <a:schemeClr val="tx1"/>
                </a:solidFill>
                <a:latin typeface="+mj-lt"/>
              </a:rPr>
              <a:t>User locations – 300 from US, 50 LATAM, 50 Europe - all through corporate network and MPLS </a:t>
            </a:r>
          </a:p>
          <a:p>
            <a:pPr marL="457200" lvl="1" indent="-457200">
              <a:buClr>
                <a:schemeClr val="tx1"/>
              </a:buClr>
              <a:buFont typeface="Arial" panose="020B0604020202020204" pitchFamily="34" charset="0"/>
              <a:buChar char="•"/>
              <a:defRPr/>
            </a:pPr>
            <a:r>
              <a:rPr lang="en-US" sz="2400" dirty="0">
                <a:solidFill>
                  <a:schemeClr val="tx1"/>
                </a:solidFill>
                <a:latin typeface="+mj-lt"/>
              </a:rPr>
              <a:t>Data is transferred from ERP (on-premises) to BW (in Cloud) every hour </a:t>
            </a:r>
          </a:p>
          <a:p>
            <a:pPr marL="457200" lvl="1" indent="-457200">
              <a:buClr>
                <a:schemeClr val="tx1"/>
              </a:buClr>
              <a:buFont typeface="Arial" panose="020B0604020202020204" pitchFamily="34" charset="0"/>
              <a:buChar char="•"/>
            </a:pPr>
            <a:r>
              <a:rPr lang="en-US" sz="2400" dirty="0">
                <a:solidFill>
                  <a:schemeClr val="tx1"/>
                </a:solidFill>
                <a:latin typeface="+mj-lt"/>
              </a:rPr>
              <a:t>Currently ExpressRoute is set up to </a:t>
            </a:r>
            <a:r>
              <a:rPr lang="en-US" sz="2400" dirty="0">
                <a:solidFill>
                  <a:srgbClr val="FFFF00"/>
                </a:solidFill>
                <a:latin typeface="+mj-lt"/>
              </a:rPr>
              <a:t>Azure East US 2</a:t>
            </a:r>
          </a:p>
          <a:p>
            <a:pPr marL="457200" lvl="1" indent="-457200">
              <a:buClr>
                <a:schemeClr val="tx1"/>
              </a:buClr>
              <a:buFont typeface="Arial" panose="020B0604020202020204" pitchFamily="34" charset="0"/>
              <a:buChar char="•"/>
            </a:pPr>
            <a:r>
              <a:rPr lang="en-US" sz="2400" dirty="0">
                <a:solidFill>
                  <a:schemeClr val="tx1"/>
                </a:solidFill>
                <a:latin typeface="+mj-lt"/>
              </a:rPr>
              <a:t>User response time needs to be minimized </a:t>
            </a:r>
          </a:p>
          <a:p>
            <a:pPr>
              <a:buClr>
                <a:schemeClr val="tx1"/>
              </a:buClr>
            </a:pPr>
            <a:r>
              <a:rPr lang="en-US" sz="3200" dirty="0">
                <a:solidFill>
                  <a:schemeClr val="tx1"/>
                </a:solidFill>
              </a:rPr>
              <a:t>Management</a:t>
            </a:r>
          </a:p>
          <a:p>
            <a:pPr marL="457200" indent="-457200">
              <a:buClr>
                <a:schemeClr val="tx1"/>
              </a:buClr>
              <a:buFont typeface="Arial" panose="020B0604020202020204" pitchFamily="34" charset="0"/>
              <a:buChar char="•"/>
            </a:pPr>
            <a:r>
              <a:rPr lang="en-US" sz="2800" dirty="0">
                <a:solidFill>
                  <a:schemeClr val="tx1"/>
                </a:solidFill>
              </a:rPr>
              <a:t>Deploy </a:t>
            </a:r>
            <a:r>
              <a:rPr lang="en-US" sz="2800" dirty="0" err="1">
                <a:solidFill>
                  <a:schemeClr val="tx1"/>
                </a:solidFill>
              </a:rPr>
              <a:t>Jumpbox</a:t>
            </a:r>
            <a:r>
              <a:rPr lang="en-US" sz="2800" dirty="0">
                <a:solidFill>
                  <a:schemeClr val="tx1"/>
                </a:solidFill>
              </a:rPr>
              <a:t>, DNS, patching server, backup server, monitoring </a:t>
            </a:r>
          </a:p>
        </p:txBody>
      </p:sp>
    </p:spTree>
    <p:extLst>
      <p:ext uri="{BB962C8B-B14F-4D97-AF65-F5344CB8AC3E}">
        <p14:creationId xmlns:p14="http://schemas.microsoft.com/office/powerpoint/2010/main" val="281195390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questions and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1" cy="5379313"/>
          </a:xfrm>
        </p:spPr>
        <p:txBody>
          <a:bodyPr>
            <a:normAutofit/>
          </a:bodyPr>
          <a:lstStyle/>
          <a:p>
            <a:pPr lvl="0"/>
            <a:r>
              <a:rPr lang="en-US" sz="3900" dirty="0"/>
              <a:t>ERP/ECC remains on-premises until Dec CY19 – how can we maintain integrations between ECC and BW?</a:t>
            </a:r>
          </a:p>
          <a:p>
            <a:pPr lvl="0"/>
            <a:r>
              <a:rPr lang="en-US" sz="3900" dirty="0"/>
              <a:t>How much does Azure cost? Give us a few options. </a:t>
            </a:r>
          </a:p>
          <a:p>
            <a:pPr lvl="0"/>
            <a:r>
              <a:rPr lang="en-US" sz="3900" dirty="0"/>
              <a:t>Do I have to pay for virtual machines when they are stopped?</a:t>
            </a:r>
          </a:p>
          <a:p>
            <a:r>
              <a:rPr lang="en-US" sz="3900" dirty="0"/>
              <a:t>Can I automate the shutdown of virtual machines at periodic times of day?</a:t>
            </a:r>
            <a:endParaRPr lang="en-US" sz="3900" dirty="0">
              <a:solidFill>
                <a:schemeClr val="tx1"/>
              </a:solidFill>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SAP on Azure — huge variety on instances</a:t>
            </a:r>
          </a:p>
        </p:txBody>
      </p:sp>
      <p:sp>
        <p:nvSpPr>
          <p:cNvPr id="4" name="Rectangle 3">
            <a:extLst>
              <a:ext uri="{FF2B5EF4-FFF2-40B4-BE49-F238E27FC236}">
                <a16:creationId xmlns:a16="http://schemas.microsoft.com/office/drawing/2014/main" id="{177C2F4E-6A3D-4E9C-9DBC-A4309B9CFCE1}"/>
              </a:ext>
            </a:extLst>
          </p:cNvPr>
          <p:cNvSpPr/>
          <p:nvPr/>
        </p:nvSpPr>
        <p:spPr bwMode="auto">
          <a:xfrm>
            <a:off x="885150" y="2243161"/>
            <a:ext cx="11024771" cy="2266000"/>
          </a:xfrm>
          <a:prstGeom prst="rect">
            <a:avLst/>
          </a:prstGeom>
          <a:solidFill>
            <a:srgbClr val="00206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dirty="0">
              <a:gradFill>
                <a:gsLst>
                  <a:gs pos="0">
                    <a:srgbClr val="FFFFFF"/>
                  </a:gs>
                  <a:gs pos="100000">
                    <a:srgbClr val="FFFFFF"/>
                  </a:gs>
                </a:gsLst>
                <a:lin ang="5400000" scaled="0"/>
              </a:gradFill>
              <a:latin typeface="Segoe UI"/>
            </a:endParaRPr>
          </a:p>
        </p:txBody>
      </p:sp>
      <p:sp>
        <p:nvSpPr>
          <p:cNvPr id="5" name="Rectangle 4">
            <a:extLst>
              <a:ext uri="{FF2B5EF4-FFF2-40B4-BE49-F238E27FC236}">
                <a16:creationId xmlns:a16="http://schemas.microsoft.com/office/drawing/2014/main" id="{B6FAF789-D1D4-449E-B339-DE0EB76CDC1A}"/>
              </a:ext>
            </a:extLst>
          </p:cNvPr>
          <p:cNvSpPr/>
          <p:nvPr/>
        </p:nvSpPr>
        <p:spPr bwMode="auto">
          <a:xfrm>
            <a:off x="1058518" y="4581407"/>
            <a:ext cx="2848126" cy="479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7" rIns="179208" bIns="143367" numCol="1" spcCol="0" rtlCol="0" fromWordArt="0" anchor="t" anchorCtr="0" forceAA="0" compatLnSpc="1">
            <a:prstTxWarp prst="textNoShape">
              <a:avLst/>
            </a:prstTxWarp>
            <a:spAutoFit/>
          </a:bodyPr>
          <a:lstStyle/>
          <a:p>
            <a:pPr defTabSz="913576" fontAlgn="base">
              <a:lnSpc>
                <a:spcPct val="90000"/>
              </a:lnSpc>
              <a:spcBef>
                <a:spcPct val="0"/>
              </a:spcBef>
              <a:spcAft>
                <a:spcPct val="0"/>
              </a:spcAft>
              <a:defRPr/>
            </a:pPr>
            <a:r>
              <a:rPr lang="en-US" sz="1370" dirty="0">
                <a:solidFill>
                  <a:schemeClr val="tx1"/>
                </a:solidFill>
                <a:latin typeface="Segoe UI Semibold" panose="020B0702040204020203" pitchFamily="34" charset="0"/>
                <a:ea typeface="Segoe UI" pitchFamily="34" charset="0"/>
                <a:cs typeface="Segoe UI Semibold" panose="020B0702040204020203" pitchFamily="34" charset="0"/>
              </a:rPr>
              <a:t>HIGHEST VALUE</a:t>
            </a:r>
          </a:p>
        </p:txBody>
      </p:sp>
      <p:sp>
        <p:nvSpPr>
          <p:cNvPr id="6" name="Rectangle 5">
            <a:extLst>
              <a:ext uri="{FF2B5EF4-FFF2-40B4-BE49-F238E27FC236}">
                <a16:creationId xmlns:a16="http://schemas.microsoft.com/office/drawing/2014/main" id="{DA5F3B9B-4E00-4082-8774-17B4E2C377A6}"/>
              </a:ext>
            </a:extLst>
          </p:cNvPr>
          <p:cNvSpPr/>
          <p:nvPr/>
        </p:nvSpPr>
        <p:spPr bwMode="auto">
          <a:xfrm>
            <a:off x="9276601" y="4567652"/>
            <a:ext cx="2558962" cy="479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7" rIns="179208" bIns="143367" numCol="1" spcCol="0" rtlCol="0" fromWordArt="0" anchor="t" anchorCtr="0" forceAA="0" compatLnSpc="1">
            <a:prstTxWarp prst="textNoShape">
              <a:avLst/>
            </a:prstTxWarp>
            <a:spAutoFit/>
          </a:bodyPr>
          <a:lstStyle/>
          <a:p>
            <a:pPr algn="r" defTabSz="913576" fontAlgn="base">
              <a:lnSpc>
                <a:spcPct val="90000"/>
              </a:lnSpc>
              <a:spcBef>
                <a:spcPct val="0"/>
              </a:spcBef>
              <a:spcAft>
                <a:spcPct val="0"/>
              </a:spcAft>
              <a:defRPr/>
            </a:pPr>
            <a:r>
              <a:rPr lang="en-US" sz="1370" dirty="0">
                <a:solidFill>
                  <a:schemeClr val="tx1"/>
                </a:solidFill>
                <a:latin typeface="Segoe UI Semibold" panose="020B0702040204020203" pitchFamily="34" charset="0"/>
                <a:ea typeface="Segoe UI" pitchFamily="34" charset="0"/>
                <a:cs typeface="Segoe UI Semibold" panose="020B0702040204020203" pitchFamily="34" charset="0"/>
              </a:rPr>
              <a:t>LARGEST SCALE-UP</a:t>
            </a:r>
          </a:p>
        </p:txBody>
      </p:sp>
      <p:cxnSp>
        <p:nvCxnSpPr>
          <p:cNvPr id="7" name="Straight Arrow Connector 6">
            <a:extLst>
              <a:ext uri="{FF2B5EF4-FFF2-40B4-BE49-F238E27FC236}">
                <a16:creationId xmlns:a16="http://schemas.microsoft.com/office/drawing/2014/main" id="{012BD738-A521-40BA-9153-386CB09E4D8F}"/>
              </a:ext>
            </a:extLst>
          </p:cNvPr>
          <p:cNvCxnSpPr>
            <a:cxnSpLocks/>
          </p:cNvCxnSpPr>
          <p:nvPr/>
        </p:nvCxnSpPr>
        <p:spPr>
          <a:xfrm flipV="1">
            <a:off x="909212" y="4596737"/>
            <a:ext cx="10943083" cy="22644"/>
          </a:xfrm>
          <a:prstGeom prst="straightConnector1">
            <a:avLst/>
          </a:prstGeom>
          <a:ln w="25400">
            <a:solidFill>
              <a:schemeClr val="tx1"/>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B8D02BE-346B-45AE-AC54-EDF8D1129C2A}"/>
              </a:ext>
            </a:extLst>
          </p:cNvPr>
          <p:cNvSpPr/>
          <p:nvPr/>
        </p:nvSpPr>
        <p:spPr bwMode="auto">
          <a:xfrm>
            <a:off x="2711136" y="3724608"/>
            <a:ext cx="984693"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576" eaLnBrk="0" fontAlgn="base" hangingPunct="0">
              <a:lnSpc>
                <a:spcPct val="90000"/>
              </a:lnSpc>
              <a:spcBef>
                <a:spcPct val="0"/>
              </a:spcBef>
              <a:spcAft>
                <a:spcPct val="0"/>
              </a:spcAft>
              <a:buClr>
                <a:srgbClr val="505050"/>
              </a:buClr>
              <a:defRPr/>
            </a:pPr>
            <a:r>
              <a:rPr lang="en-US" sz="1078" kern="0" dirty="0">
                <a:gradFill>
                  <a:gsLst>
                    <a:gs pos="1770">
                      <a:srgbClr val="FFFFFF"/>
                    </a:gs>
                    <a:gs pos="100000">
                      <a:srgbClr val="FFFFFF"/>
                    </a:gs>
                  </a:gsLst>
                  <a:lin ang="5400000" scaled="1"/>
                </a:gradFill>
                <a:latin typeface="Segoe UI" panose="020B0502040204020203" pitchFamily="34" charset="0"/>
                <a:ea typeface="Segoe UI" panose="020B0502040204020203" pitchFamily="34" charset="0"/>
                <a:cs typeface="Segoe UI" panose="020B0502040204020203" pitchFamily="34" charset="0"/>
              </a:rPr>
              <a:t>General purpose</a:t>
            </a:r>
          </a:p>
          <a:p>
            <a:pPr algn="ctr" defTabSz="913576" eaLnBrk="0" fontAlgn="base" hangingPunct="0">
              <a:lnSpc>
                <a:spcPct val="90000"/>
              </a:lnSpc>
              <a:spcBef>
                <a:spcPct val="0"/>
              </a:spcBef>
              <a:spcAft>
                <a:spcPct val="0"/>
              </a:spcAft>
              <a:buClr>
                <a:srgbClr val="505050"/>
              </a:buClr>
              <a:defRPr/>
            </a:pPr>
            <a:r>
              <a:rPr lang="en-US" sz="1078" kern="0" dirty="0">
                <a:gradFill>
                  <a:gsLst>
                    <a:gs pos="1770">
                      <a:srgbClr val="FFFFFF"/>
                    </a:gs>
                    <a:gs pos="100000">
                      <a:srgbClr val="FFFFFF"/>
                    </a:gs>
                  </a:gsLst>
                  <a:lin ang="5400000" scaled="1"/>
                </a:gradFill>
                <a:latin typeface="Segoe UI" panose="020B0502040204020203" pitchFamily="34" charset="0"/>
                <a:ea typeface="Segoe UI" panose="020B0502040204020203" pitchFamily="34" charset="0"/>
                <a:cs typeface="Segoe UI" panose="020B0502040204020203" pitchFamily="34" charset="0"/>
              </a:rPr>
              <a:t>workloads </a:t>
            </a:r>
          </a:p>
        </p:txBody>
      </p:sp>
      <p:sp>
        <p:nvSpPr>
          <p:cNvPr id="9" name="Rectangle 8">
            <a:extLst>
              <a:ext uri="{FF2B5EF4-FFF2-40B4-BE49-F238E27FC236}">
                <a16:creationId xmlns:a16="http://schemas.microsoft.com/office/drawing/2014/main" id="{35276BB8-4475-4A26-B0AC-6BE375A2E7D0}"/>
              </a:ext>
            </a:extLst>
          </p:cNvPr>
          <p:cNvSpPr/>
          <p:nvPr/>
        </p:nvSpPr>
        <p:spPr bwMode="auto">
          <a:xfrm>
            <a:off x="4255621" y="3762819"/>
            <a:ext cx="984693"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576" eaLnBrk="0" fontAlgn="base" hangingPunct="0">
              <a:lnSpc>
                <a:spcPct val="90000"/>
              </a:lnSpc>
              <a:spcBef>
                <a:spcPct val="0"/>
              </a:spcBef>
              <a:spcAft>
                <a:spcPct val="0"/>
              </a:spcAft>
              <a:buClr>
                <a:srgbClr val="505050"/>
              </a:buClr>
              <a:defRPr/>
            </a:pPr>
            <a:r>
              <a:rPr lang="en-US" sz="1078" kern="0" dirty="0">
                <a:gradFill>
                  <a:gsLst>
                    <a:gs pos="1770">
                      <a:srgbClr val="FFFFFF"/>
                    </a:gs>
                    <a:gs pos="100000">
                      <a:srgbClr val="FFFFFF"/>
                    </a:gs>
                  </a:gsLst>
                  <a:lin ang="5400000" scaled="1"/>
                </a:gradFill>
                <a:latin typeface="Segoe UI" panose="020B0502040204020203" pitchFamily="34" charset="0"/>
                <a:cs typeface="Segoe UI" panose="020B0502040204020203" pitchFamily="34" charset="0"/>
              </a:rPr>
              <a:t>Compute</a:t>
            </a:r>
            <a:br>
              <a:rPr lang="en-US" sz="1078" kern="0" dirty="0">
                <a:gradFill>
                  <a:gsLst>
                    <a:gs pos="1770">
                      <a:srgbClr val="FFFFFF"/>
                    </a:gs>
                    <a:gs pos="100000">
                      <a:srgbClr val="FFFFFF"/>
                    </a:gs>
                  </a:gsLst>
                  <a:lin ang="5400000" scaled="1"/>
                </a:gradFill>
                <a:latin typeface="Segoe UI" panose="020B0502040204020203" pitchFamily="34" charset="0"/>
                <a:cs typeface="Segoe UI" panose="020B0502040204020203" pitchFamily="34" charset="0"/>
              </a:rPr>
            </a:br>
            <a:r>
              <a:rPr lang="en-US" sz="1078" kern="0" dirty="0">
                <a:gradFill>
                  <a:gsLst>
                    <a:gs pos="1770">
                      <a:srgbClr val="FFFFFF"/>
                    </a:gs>
                    <a:gs pos="100000">
                      <a:srgbClr val="FFFFFF"/>
                    </a:gs>
                  </a:gsLst>
                  <a:lin ang="5400000" scaled="1"/>
                </a:gradFill>
                <a:latin typeface="Segoe UI" panose="020B0502040204020203" pitchFamily="34" charset="0"/>
                <a:cs typeface="Segoe UI" panose="020B0502040204020203" pitchFamily="34" charset="0"/>
              </a:rPr>
              <a:t>intensive</a:t>
            </a:r>
          </a:p>
          <a:p>
            <a:pPr algn="ctr" defTabSz="913576" eaLnBrk="0" fontAlgn="base" hangingPunct="0">
              <a:lnSpc>
                <a:spcPct val="90000"/>
              </a:lnSpc>
              <a:spcBef>
                <a:spcPct val="0"/>
              </a:spcBef>
              <a:spcAft>
                <a:spcPct val="0"/>
              </a:spcAft>
              <a:buClr>
                <a:srgbClr val="505050"/>
              </a:buClr>
              <a:defRPr/>
            </a:pPr>
            <a:r>
              <a:rPr lang="en-US" sz="1078" kern="0" dirty="0">
                <a:gradFill>
                  <a:gsLst>
                    <a:gs pos="1770">
                      <a:srgbClr val="FFFFFF"/>
                    </a:gs>
                    <a:gs pos="100000">
                      <a:srgbClr val="FFFFFF"/>
                    </a:gs>
                  </a:gsLst>
                  <a:lin ang="5400000" scaled="1"/>
                </a:gradFill>
                <a:latin typeface="Segoe UI" panose="020B0502040204020203" pitchFamily="34" charset="0"/>
                <a:cs typeface="Segoe UI" panose="020B0502040204020203" pitchFamily="34" charset="0"/>
              </a:rPr>
              <a:t>workloads </a:t>
            </a:r>
          </a:p>
        </p:txBody>
      </p:sp>
      <p:grpSp>
        <p:nvGrpSpPr>
          <p:cNvPr id="10" name="Group 9">
            <a:extLst>
              <a:ext uri="{FF2B5EF4-FFF2-40B4-BE49-F238E27FC236}">
                <a16:creationId xmlns:a16="http://schemas.microsoft.com/office/drawing/2014/main" id="{E2A92B8F-53AB-41FD-8B4E-7F912883C42F}"/>
              </a:ext>
            </a:extLst>
          </p:cNvPr>
          <p:cNvGrpSpPr/>
          <p:nvPr/>
        </p:nvGrpSpPr>
        <p:grpSpPr>
          <a:xfrm>
            <a:off x="6781903" y="2731551"/>
            <a:ext cx="858039" cy="687875"/>
            <a:chOff x="5180160" y="2600597"/>
            <a:chExt cx="1144992" cy="902424"/>
          </a:xfrm>
          <a:solidFill>
            <a:srgbClr val="00B0F0"/>
          </a:solidFill>
        </p:grpSpPr>
        <p:sp>
          <p:nvSpPr>
            <p:cNvPr id="11" name="Freeform 13">
              <a:extLst>
                <a:ext uri="{FF2B5EF4-FFF2-40B4-BE49-F238E27FC236}">
                  <a16:creationId xmlns:a16="http://schemas.microsoft.com/office/drawing/2014/main" id="{E3F6388C-5F04-4085-9671-85702EAD88BC}"/>
                </a:ext>
              </a:extLst>
            </p:cNvPr>
            <p:cNvSpPr>
              <a:spLocks noChangeAspect="1"/>
            </p:cNvSpPr>
            <p:nvPr/>
          </p:nvSpPr>
          <p:spPr bwMode="auto">
            <a:xfrm flipH="1">
              <a:off x="5180160" y="2600597"/>
              <a:ext cx="788974" cy="502654"/>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grpFill/>
            <a:ln w="15875" cap="flat">
              <a:solidFill>
                <a:schemeClr val="tx1"/>
              </a:solidFill>
              <a:prstDash val="solid"/>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882" dirty="0">
                <a:solidFill>
                  <a:srgbClr val="505050"/>
                </a:solidFill>
                <a:latin typeface="Segoe UI"/>
              </a:endParaRPr>
            </a:p>
          </p:txBody>
        </p:sp>
        <p:sp>
          <p:nvSpPr>
            <p:cNvPr id="12" name="Freeform 45">
              <a:extLst>
                <a:ext uri="{FF2B5EF4-FFF2-40B4-BE49-F238E27FC236}">
                  <a16:creationId xmlns:a16="http://schemas.microsoft.com/office/drawing/2014/main" id="{EF09ACBA-F205-4B20-B0D5-B65522965210}"/>
                </a:ext>
              </a:extLst>
            </p:cNvPr>
            <p:cNvSpPr>
              <a:spLocks noChangeAspect="1" noEditPoints="1"/>
            </p:cNvSpPr>
            <p:nvPr/>
          </p:nvSpPr>
          <p:spPr bwMode="auto">
            <a:xfrm>
              <a:off x="5475596" y="2851926"/>
              <a:ext cx="849556" cy="65109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grpFill/>
            <a:ln w="15875" cap="flat">
              <a:solidFill>
                <a:schemeClr val="tx1"/>
              </a:solidFill>
              <a:prstDash val="solid"/>
              <a:miter lim="800000"/>
              <a:headEnd/>
              <a:tailEnd/>
            </a:ln>
            <a:extLst/>
          </p:spPr>
          <p:txBody>
            <a:bodyPr vert="horz" wrap="square" lIns="0" tIns="0" rIns="0" bIns="107571" numCol="1" anchor="ctr" anchorCtr="0" compatLnSpc="1">
              <a:prstTxWarp prst="textNoShape">
                <a:avLst/>
              </a:prstTxWarp>
            </a:bodyPr>
            <a:lstStyle/>
            <a:p>
              <a:pPr algn="ctr" defTabSz="914192">
                <a:defRPr/>
              </a:pPr>
              <a:r>
                <a:rPr lang="en-US" sz="2745" b="1" dirty="0">
                  <a:gradFill>
                    <a:gsLst>
                      <a:gs pos="1770">
                        <a:srgbClr val="FFFFFF"/>
                      </a:gs>
                      <a:gs pos="100000">
                        <a:srgbClr val="FFFFFF"/>
                      </a:gs>
                    </a:gsLst>
                    <a:lin ang="5400000" scaled="1"/>
                  </a:gradFill>
                  <a:latin typeface="Segoe UI"/>
                </a:rPr>
                <a:t>G</a:t>
              </a:r>
            </a:p>
          </p:txBody>
        </p:sp>
      </p:grpSp>
      <p:grpSp>
        <p:nvGrpSpPr>
          <p:cNvPr id="13" name="Group 154">
            <a:extLst>
              <a:ext uri="{FF2B5EF4-FFF2-40B4-BE49-F238E27FC236}">
                <a16:creationId xmlns:a16="http://schemas.microsoft.com/office/drawing/2014/main" id="{7884CAFA-FDEB-472D-869A-239F561F8FA7}"/>
              </a:ext>
            </a:extLst>
          </p:cNvPr>
          <p:cNvGrpSpPr/>
          <p:nvPr/>
        </p:nvGrpSpPr>
        <p:grpSpPr>
          <a:xfrm>
            <a:off x="6578509" y="1578617"/>
            <a:ext cx="1304573" cy="1222789"/>
            <a:chOff x="7002297" y="2169788"/>
            <a:chExt cx="1471631" cy="1314824"/>
          </a:xfrm>
          <a:solidFill>
            <a:schemeClr val="tx2"/>
          </a:solidFill>
        </p:grpSpPr>
        <p:sp>
          <p:nvSpPr>
            <p:cNvPr id="14" name="Rectangular Callout 50">
              <a:extLst>
                <a:ext uri="{FF2B5EF4-FFF2-40B4-BE49-F238E27FC236}">
                  <a16:creationId xmlns:a16="http://schemas.microsoft.com/office/drawing/2014/main" id="{49AA93BE-2B18-43B0-9AFA-DD348B8FDBA0}"/>
                </a:ext>
              </a:extLst>
            </p:cNvPr>
            <p:cNvSpPr/>
            <p:nvPr/>
          </p:nvSpPr>
          <p:spPr bwMode="auto">
            <a:xfrm>
              <a:off x="7002297" y="2169788"/>
              <a:ext cx="1471631" cy="44715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08" tIns="44808" rIns="44808" bIns="44808" numCol="1" spcCol="0" rtlCol="0" fromWordArt="0" anchor="ctr" anchorCtr="0" forceAA="0" compatLnSpc="1">
              <a:prstTxWarp prst="textNoShape">
                <a:avLst/>
              </a:prstTxWarp>
              <a:spAutoFit/>
            </a:bodyPr>
            <a:lstStyle/>
            <a:p>
              <a:pPr algn="ctr" defTabSz="913751" fontAlgn="base">
                <a:lnSpc>
                  <a:spcPct val="90000"/>
                </a:lnSpc>
                <a:spcBef>
                  <a:spcPct val="0"/>
                </a:spcBef>
                <a:spcAft>
                  <a:spcPct val="0"/>
                </a:spcAft>
              </a:pPr>
              <a:r>
                <a:rPr lang="en-US" sz="1174"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NetWeaver and</a:t>
              </a:r>
            </a:p>
            <a:p>
              <a:pPr algn="ctr" defTabSz="913751" fontAlgn="base">
                <a:lnSpc>
                  <a:spcPct val="90000"/>
                </a:lnSpc>
                <a:spcBef>
                  <a:spcPct val="0"/>
                </a:spcBef>
                <a:spcAft>
                  <a:spcPct val="0"/>
                </a:spcAft>
              </a:pPr>
              <a:r>
                <a:rPr lang="en-US" sz="1174"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HANA certified</a:t>
              </a:r>
            </a:p>
          </p:txBody>
        </p:sp>
        <p:cxnSp>
          <p:nvCxnSpPr>
            <p:cNvPr id="15" name="Straight Connector 156">
              <a:extLst>
                <a:ext uri="{FF2B5EF4-FFF2-40B4-BE49-F238E27FC236}">
                  <a16:creationId xmlns:a16="http://schemas.microsoft.com/office/drawing/2014/main" id="{188C36D5-FB26-40D4-BBE7-F503FE2505D1}"/>
                </a:ext>
              </a:extLst>
            </p:cNvPr>
            <p:cNvCxnSpPr>
              <a:cxnSpLocks/>
            </p:cNvCxnSpPr>
            <p:nvPr/>
          </p:nvCxnSpPr>
          <p:spPr>
            <a:xfrm flipV="1">
              <a:off x="7714323" y="2626143"/>
              <a:ext cx="0" cy="858469"/>
            </a:xfrm>
            <a:prstGeom prst="line">
              <a:avLst/>
            </a:prstGeom>
            <a:solidFill>
              <a:schemeClr val="tx2"/>
            </a:solidFill>
            <a:ln w="190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F3C1C4A4-8BC2-4B59-9F6A-CAE3B2817741}"/>
              </a:ext>
            </a:extLst>
          </p:cNvPr>
          <p:cNvGrpSpPr/>
          <p:nvPr/>
        </p:nvGrpSpPr>
        <p:grpSpPr>
          <a:xfrm>
            <a:off x="8151427" y="1565142"/>
            <a:ext cx="3539830" cy="1007628"/>
            <a:chOff x="8553393" y="1882195"/>
            <a:chExt cx="3610811" cy="1027833"/>
          </a:xfrm>
        </p:grpSpPr>
        <p:sp>
          <p:nvSpPr>
            <p:cNvPr id="17" name="Rectangular Callout 50">
              <a:extLst>
                <a:ext uri="{FF2B5EF4-FFF2-40B4-BE49-F238E27FC236}">
                  <a16:creationId xmlns:a16="http://schemas.microsoft.com/office/drawing/2014/main" id="{C1A9300C-24EA-4EF0-89DF-11010A34775B}"/>
                </a:ext>
              </a:extLst>
            </p:cNvPr>
            <p:cNvSpPr/>
            <p:nvPr/>
          </p:nvSpPr>
          <p:spPr bwMode="auto">
            <a:xfrm>
              <a:off x="8553393" y="1882195"/>
              <a:ext cx="1916349" cy="42419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08" tIns="44808" rIns="44808" bIns="44808" numCol="1" spcCol="0" rtlCol="0" fromWordArt="0" anchor="ctr" anchorCtr="0" forceAA="0" compatLnSpc="1">
              <a:prstTxWarp prst="textNoShape">
                <a:avLst/>
              </a:prstTxWarp>
              <a:spAutoFit/>
            </a:bodyPr>
            <a:lstStyle/>
            <a:p>
              <a:pPr algn="ctr" defTabSz="913751" fontAlgn="base">
                <a:lnSpc>
                  <a:spcPct val="90000"/>
                </a:lnSpc>
                <a:spcBef>
                  <a:spcPct val="0"/>
                </a:spcBef>
                <a:spcAft>
                  <a:spcPct val="0"/>
                </a:spcAft>
              </a:pPr>
              <a:r>
                <a:rPr lang="en-US" sz="1174"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NetWeaver Certified and </a:t>
              </a:r>
              <a:br>
                <a:rPr lang="en-US" sz="1174"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br>
              <a:r>
                <a:rPr lang="en-US" sz="1174"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HANA certified</a:t>
              </a:r>
            </a:p>
          </p:txBody>
        </p:sp>
        <p:sp>
          <p:nvSpPr>
            <p:cNvPr id="18" name="Rectangular Callout 50">
              <a:extLst>
                <a:ext uri="{FF2B5EF4-FFF2-40B4-BE49-F238E27FC236}">
                  <a16:creationId xmlns:a16="http://schemas.microsoft.com/office/drawing/2014/main" id="{7184734B-42BD-4516-9BBA-18922ABFEBD8}"/>
                </a:ext>
              </a:extLst>
            </p:cNvPr>
            <p:cNvSpPr/>
            <p:nvPr/>
          </p:nvSpPr>
          <p:spPr bwMode="auto">
            <a:xfrm>
              <a:off x="10510630" y="1969174"/>
              <a:ext cx="1653574" cy="258375"/>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08" tIns="44808" rIns="44808" bIns="44808" numCol="1" spcCol="0" rtlCol="0" fromWordArt="0" anchor="ctr" anchorCtr="0" forceAA="0" compatLnSpc="1">
              <a:prstTxWarp prst="textNoShape">
                <a:avLst/>
              </a:prstTxWarp>
              <a:spAutoFit/>
            </a:bodyPr>
            <a:lstStyle/>
            <a:p>
              <a:pPr algn="ctr" defTabSz="913751" fontAlgn="base">
                <a:lnSpc>
                  <a:spcPct val="90000"/>
                </a:lnSpc>
                <a:spcBef>
                  <a:spcPct val="0"/>
                </a:spcBef>
                <a:spcAft>
                  <a:spcPct val="0"/>
                </a:spcAft>
              </a:pPr>
              <a:r>
                <a:rPr lang="en-US" sz="1174"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SAP HANA certified</a:t>
              </a:r>
            </a:p>
          </p:txBody>
        </p:sp>
        <p:cxnSp>
          <p:nvCxnSpPr>
            <p:cNvPr id="19" name="Straight Connector 156">
              <a:extLst>
                <a:ext uri="{FF2B5EF4-FFF2-40B4-BE49-F238E27FC236}">
                  <a16:creationId xmlns:a16="http://schemas.microsoft.com/office/drawing/2014/main" id="{40341AAD-D923-47CA-A07D-DCB5171F4706}"/>
                </a:ext>
              </a:extLst>
            </p:cNvPr>
            <p:cNvCxnSpPr>
              <a:cxnSpLocks/>
            </p:cNvCxnSpPr>
            <p:nvPr/>
          </p:nvCxnSpPr>
          <p:spPr>
            <a:xfrm flipV="1">
              <a:off x="11388191" y="2228850"/>
              <a:ext cx="0" cy="578490"/>
            </a:xfrm>
            <a:prstGeom prst="line">
              <a:avLst/>
            </a:prstGeom>
            <a:solidFill>
              <a:schemeClr val="tx2"/>
            </a:solidFill>
            <a:ln w="190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56">
              <a:extLst>
                <a:ext uri="{FF2B5EF4-FFF2-40B4-BE49-F238E27FC236}">
                  <a16:creationId xmlns:a16="http://schemas.microsoft.com/office/drawing/2014/main" id="{241C7D7B-1457-47EF-AD9A-77E9EF3E7DD2}"/>
                </a:ext>
              </a:extLst>
            </p:cNvPr>
            <p:cNvCxnSpPr>
              <a:cxnSpLocks/>
            </p:cNvCxnSpPr>
            <p:nvPr/>
          </p:nvCxnSpPr>
          <p:spPr>
            <a:xfrm flipV="1">
              <a:off x="9469985" y="2265502"/>
              <a:ext cx="0" cy="644526"/>
            </a:xfrm>
            <a:prstGeom prst="line">
              <a:avLst/>
            </a:prstGeom>
            <a:solidFill>
              <a:schemeClr val="tx2"/>
            </a:solidFill>
            <a:ln w="190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21" name="Group 154">
            <a:extLst>
              <a:ext uri="{FF2B5EF4-FFF2-40B4-BE49-F238E27FC236}">
                <a16:creationId xmlns:a16="http://schemas.microsoft.com/office/drawing/2014/main" id="{CE1A8821-7459-4427-B745-231FB879A442}"/>
              </a:ext>
            </a:extLst>
          </p:cNvPr>
          <p:cNvGrpSpPr/>
          <p:nvPr/>
        </p:nvGrpSpPr>
        <p:grpSpPr>
          <a:xfrm>
            <a:off x="4272624" y="1578041"/>
            <a:ext cx="1688359" cy="1099511"/>
            <a:chOff x="6678434" y="2187165"/>
            <a:chExt cx="1904564" cy="1240312"/>
          </a:xfrm>
          <a:solidFill>
            <a:schemeClr val="tx2"/>
          </a:solidFill>
        </p:grpSpPr>
        <p:sp>
          <p:nvSpPr>
            <p:cNvPr id="22" name="Rectangular Callout 50">
              <a:extLst>
                <a:ext uri="{FF2B5EF4-FFF2-40B4-BE49-F238E27FC236}">
                  <a16:creationId xmlns:a16="http://schemas.microsoft.com/office/drawing/2014/main" id="{741DADEC-4DF9-4757-A05E-9075CC3251D2}"/>
                </a:ext>
              </a:extLst>
            </p:cNvPr>
            <p:cNvSpPr/>
            <p:nvPr/>
          </p:nvSpPr>
          <p:spPr bwMode="auto">
            <a:xfrm>
              <a:off x="6678434" y="2187165"/>
              <a:ext cx="1904564" cy="476412"/>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08" tIns="44808" rIns="44808" bIns="44808" numCol="1" spcCol="0" rtlCol="0" fromWordArt="0" anchor="ctr" anchorCtr="0" forceAA="0" compatLnSpc="1">
              <a:prstTxWarp prst="textNoShape">
                <a:avLst/>
              </a:prstTxWarp>
              <a:spAutoFit/>
            </a:bodyPr>
            <a:lstStyle/>
            <a:p>
              <a:pPr algn="ctr" defTabSz="913751" fontAlgn="base">
                <a:lnSpc>
                  <a:spcPct val="90000"/>
                </a:lnSpc>
                <a:spcBef>
                  <a:spcPct val="0"/>
                </a:spcBef>
                <a:spcAft>
                  <a:spcPct val="0"/>
                </a:spcAft>
              </a:pPr>
              <a:r>
                <a:rPr lang="en-US" sz="1174"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NetWeaver and </a:t>
              </a:r>
            </a:p>
            <a:p>
              <a:pPr algn="ctr" defTabSz="913751" fontAlgn="base">
                <a:lnSpc>
                  <a:spcPct val="90000"/>
                </a:lnSpc>
                <a:spcBef>
                  <a:spcPct val="0"/>
                </a:spcBef>
                <a:spcAft>
                  <a:spcPct val="0"/>
                </a:spcAft>
              </a:pPr>
              <a:r>
                <a:rPr lang="en-US" sz="1174"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HANA certified soon</a:t>
              </a:r>
            </a:p>
          </p:txBody>
        </p:sp>
        <p:cxnSp>
          <p:nvCxnSpPr>
            <p:cNvPr id="23" name="Straight Connector 156">
              <a:extLst>
                <a:ext uri="{FF2B5EF4-FFF2-40B4-BE49-F238E27FC236}">
                  <a16:creationId xmlns:a16="http://schemas.microsoft.com/office/drawing/2014/main" id="{DCBD2F2F-B507-45FF-8F30-4313B715C46C}"/>
                </a:ext>
              </a:extLst>
            </p:cNvPr>
            <p:cNvCxnSpPr>
              <a:cxnSpLocks/>
            </p:cNvCxnSpPr>
            <p:nvPr/>
          </p:nvCxnSpPr>
          <p:spPr>
            <a:xfrm flipV="1">
              <a:off x="8192810" y="2640241"/>
              <a:ext cx="0" cy="787236"/>
            </a:xfrm>
            <a:prstGeom prst="line">
              <a:avLst/>
            </a:prstGeom>
            <a:solidFill>
              <a:schemeClr val="tx2"/>
            </a:solidFill>
            <a:ln w="190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24" name="Straight Connector 156">
            <a:extLst>
              <a:ext uri="{FF2B5EF4-FFF2-40B4-BE49-F238E27FC236}">
                <a16:creationId xmlns:a16="http://schemas.microsoft.com/office/drawing/2014/main" id="{4870D5A4-43D4-4C65-9270-AB47E410FA33}"/>
              </a:ext>
            </a:extLst>
          </p:cNvPr>
          <p:cNvCxnSpPr>
            <a:cxnSpLocks/>
          </p:cNvCxnSpPr>
          <p:nvPr/>
        </p:nvCxnSpPr>
        <p:spPr>
          <a:xfrm flipV="1">
            <a:off x="4735981" y="1977278"/>
            <a:ext cx="0" cy="992208"/>
          </a:xfrm>
          <a:prstGeom prst="line">
            <a:avLst/>
          </a:prstGeom>
          <a:solidFill>
            <a:schemeClr val="tx2"/>
          </a:solidFill>
          <a:ln w="190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321E4894-F1B2-4002-8113-7CEAC48B4FDD}"/>
              </a:ext>
            </a:extLst>
          </p:cNvPr>
          <p:cNvGrpSpPr/>
          <p:nvPr/>
        </p:nvGrpSpPr>
        <p:grpSpPr>
          <a:xfrm>
            <a:off x="1790878" y="1568792"/>
            <a:ext cx="1824493" cy="1416258"/>
            <a:chOff x="536954" y="1885918"/>
            <a:chExt cx="1861078" cy="1444657"/>
          </a:xfrm>
        </p:grpSpPr>
        <p:sp>
          <p:nvSpPr>
            <p:cNvPr id="26" name="Rectangular Callout 50">
              <a:extLst>
                <a:ext uri="{FF2B5EF4-FFF2-40B4-BE49-F238E27FC236}">
                  <a16:creationId xmlns:a16="http://schemas.microsoft.com/office/drawing/2014/main" id="{20216388-F220-4031-898E-F60677BC86D0}"/>
                </a:ext>
              </a:extLst>
            </p:cNvPr>
            <p:cNvSpPr/>
            <p:nvPr/>
          </p:nvSpPr>
          <p:spPr bwMode="auto">
            <a:xfrm>
              <a:off x="620904" y="1885918"/>
              <a:ext cx="1703473" cy="43079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08" tIns="44808" rIns="44808" bIns="44808" numCol="1" spcCol="0" rtlCol="0" fromWordArt="0" anchor="ctr" anchorCtr="0" forceAA="0" compatLnSpc="1">
              <a:prstTxWarp prst="textNoShape">
                <a:avLst/>
              </a:prstTxWarp>
              <a:spAutoFit/>
            </a:bodyPr>
            <a:lstStyle/>
            <a:p>
              <a:pPr algn="ctr" defTabSz="913751" fontAlgn="base">
                <a:lnSpc>
                  <a:spcPct val="90000"/>
                </a:lnSpc>
                <a:spcBef>
                  <a:spcPct val="0"/>
                </a:spcBef>
                <a:spcAft>
                  <a:spcPct val="0"/>
                </a:spcAft>
                <a:defRPr/>
              </a:pPr>
              <a:r>
                <a:rPr lang="en-US" sz="1174"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NetWeaver </a:t>
              </a:r>
              <a:br>
                <a:rPr lang="en-US" sz="1174"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br>
              <a:r>
                <a:rPr lang="en-US" sz="1174"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Certified</a:t>
              </a:r>
            </a:p>
          </p:txBody>
        </p:sp>
        <p:cxnSp>
          <p:nvCxnSpPr>
            <p:cNvPr id="27" name="Straight Connector 156">
              <a:extLst>
                <a:ext uri="{FF2B5EF4-FFF2-40B4-BE49-F238E27FC236}">
                  <a16:creationId xmlns:a16="http://schemas.microsoft.com/office/drawing/2014/main" id="{29DCA0FF-61B2-4FA7-B550-32DE64F111C5}"/>
                </a:ext>
              </a:extLst>
            </p:cNvPr>
            <p:cNvCxnSpPr>
              <a:cxnSpLocks/>
            </p:cNvCxnSpPr>
            <p:nvPr/>
          </p:nvCxnSpPr>
          <p:spPr>
            <a:xfrm flipH="1" flipV="1">
              <a:off x="2041897" y="2313447"/>
              <a:ext cx="356135" cy="988553"/>
            </a:xfrm>
            <a:prstGeom prst="line">
              <a:avLst/>
            </a:prstGeom>
            <a:solidFill>
              <a:schemeClr val="tx2"/>
            </a:solidFill>
            <a:ln w="190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156">
              <a:extLst>
                <a:ext uri="{FF2B5EF4-FFF2-40B4-BE49-F238E27FC236}">
                  <a16:creationId xmlns:a16="http://schemas.microsoft.com/office/drawing/2014/main" id="{B8D6AB46-CA94-46D7-9DE5-40C3DC2BDEC9}"/>
                </a:ext>
              </a:extLst>
            </p:cNvPr>
            <p:cNvCxnSpPr>
              <a:cxnSpLocks/>
            </p:cNvCxnSpPr>
            <p:nvPr/>
          </p:nvCxnSpPr>
          <p:spPr>
            <a:xfrm flipV="1">
              <a:off x="536954" y="2313448"/>
              <a:ext cx="366429" cy="1017127"/>
            </a:xfrm>
            <a:prstGeom prst="line">
              <a:avLst/>
            </a:prstGeom>
            <a:solidFill>
              <a:schemeClr val="tx2"/>
            </a:solidFill>
            <a:ln w="190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CF8D3764-5A00-4F1A-BDF1-A60AC1DD57F6}"/>
              </a:ext>
            </a:extLst>
          </p:cNvPr>
          <p:cNvGrpSpPr/>
          <p:nvPr/>
        </p:nvGrpSpPr>
        <p:grpSpPr>
          <a:xfrm>
            <a:off x="1544909" y="2894144"/>
            <a:ext cx="2326525" cy="443353"/>
            <a:chOff x="286052" y="3237847"/>
            <a:chExt cx="2373177" cy="452243"/>
          </a:xfrm>
          <a:solidFill>
            <a:srgbClr val="00B0F0"/>
          </a:solidFill>
        </p:grpSpPr>
        <p:grpSp>
          <p:nvGrpSpPr>
            <p:cNvPr id="30" name="Group 29">
              <a:extLst>
                <a:ext uri="{FF2B5EF4-FFF2-40B4-BE49-F238E27FC236}">
                  <a16:creationId xmlns:a16="http://schemas.microsoft.com/office/drawing/2014/main" id="{4C963D6D-B6B5-41C2-9F99-4B45CC44E60E}"/>
                </a:ext>
              </a:extLst>
            </p:cNvPr>
            <p:cNvGrpSpPr/>
            <p:nvPr/>
          </p:nvGrpSpPr>
          <p:grpSpPr>
            <a:xfrm>
              <a:off x="286052" y="3237847"/>
              <a:ext cx="573804" cy="452243"/>
              <a:chOff x="747858" y="2734071"/>
              <a:chExt cx="522052" cy="411455"/>
            </a:xfrm>
            <a:grpFill/>
          </p:grpSpPr>
          <p:sp>
            <p:nvSpPr>
              <p:cNvPr id="37" name="Freeform 13">
                <a:extLst>
                  <a:ext uri="{FF2B5EF4-FFF2-40B4-BE49-F238E27FC236}">
                    <a16:creationId xmlns:a16="http://schemas.microsoft.com/office/drawing/2014/main" id="{E8C04A99-A1B8-4CD5-AD4D-CE5FD3489029}"/>
                  </a:ext>
                </a:extLst>
              </p:cNvPr>
              <p:cNvSpPr>
                <a:spLocks noChangeAspect="1"/>
              </p:cNvSpPr>
              <p:nvPr/>
            </p:nvSpPr>
            <p:spPr bwMode="auto">
              <a:xfrm flipH="1">
                <a:off x="747858" y="2734071"/>
                <a:ext cx="359728" cy="22918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grpFill/>
              <a:ln w="15875" cap="flat">
                <a:solidFill>
                  <a:schemeClr val="tx1"/>
                </a:solidFill>
                <a:prstDash val="solid"/>
                <a:miter lim="800000"/>
                <a:headEnd/>
                <a:tailEnd/>
              </a:ln>
              <a:extLst/>
            </p:spPr>
            <p:txBody>
              <a:bodyPr vert="horz" wrap="square" lIns="89630" tIns="44814" rIns="89630" bIns="44814" numCol="1" anchor="t" anchorCtr="0" compatLnSpc="1">
                <a:prstTxWarp prst="textNoShape">
                  <a:avLst/>
                </a:prstTxWarp>
              </a:bodyPr>
              <a:lstStyle/>
              <a:p>
                <a:pPr defTabSz="914192">
                  <a:defRPr/>
                </a:pPr>
                <a:endParaRPr lang="en-US" sz="882" dirty="0">
                  <a:solidFill>
                    <a:srgbClr val="505050"/>
                  </a:solidFill>
                  <a:latin typeface="Segoe UI"/>
                </a:endParaRPr>
              </a:p>
            </p:txBody>
          </p:sp>
          <p:sp>
            <p:nvSpPr>
              <p:cNvPr id="38" name="Freeform 45">
                <a:extLst>
                  <a:ext uri="{FF2B5EF4-FFF2-40B4-BE49-F238E27FC236}">
                    <a16:creationId xmlns:a16="http://schemas.microsoft.com/office/drawing/2014/main" id="{F5566247-10CD-4CC0-B915-0FFA7CE62DAC}"/>
                  </a:ext>
                </a:extLst>
              </p:cNvPr>
              <p:cNvSpPr>
                <a:spLocks noChangeAspect="1" noEditPoints="1"/>
              </p:cNvSpPr>
              <p:nvPr/>
            </p:nvSpPr>
            <p:spPr bwMode="auto">
              <a:xfrm>
                <a:off x="882560" y="2848663"/>
                <a:ext cx="387350" cy="29686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grpFill/>
              <a:ln w="15875" cap="flat">
                <a:solidFill>
                  <a:schemeClr val="tx1"/>
                </a:solidFill>
                <a:prstDash val="solid"/>
                <a:miter lim="800000"/>
                <a:headEnd/>
                <a:tailEnd/>
              </a:ln>
              <a:extLst/>
            </p:spPr>
            <p:txBody>
              <a:bodyPr vert="horz" wrap="square" lIns="0" tIns="17926" rIns="0" bIns="0" numCol="1" anchor="t" anchorCtr="0" compatLnSpc="1">
                <a:prstTxWarp prst="textNoShape">
                  <a:avLst/>
                </a:prstTxWarp>
              </a:bodyPr>
              <a:lstStyle/>
              <a:p>
                <a:pPr algn="ctr" defTabSz="914192">
                  <a:defRPr/>
                </a:pPr>
                <a:r>
                  <a:rPr lang="en-US" sz="1371" b="1" dirty="0">
                    <a:gradFill>
                      <a:gsLst>
                        <a:gs pos="1770">
                          <a:srgbClr val="FFFFFF"/>
                        </a:gs>
                        <a:gs pos="100000">
                          <a:srgbClr val="FFFFFF"/>
                        </a:gs>
                      </a:gsLst>
                      <a:lin ang="5400000" scaled="1"/>
                    </a:gradFill>
                    <a:latin typeface="Segoe UI"/>
                  </a:rPr>
                  <a:t>A</a:t>
                </a:r>
              </a:p>
            </p:txBody>
          </p:sp>
        </p:grpSp>
        <p:grpSp>
          <p:nvGrpSpPr>
            <p:cNvPr id="31" name="Group 30">
              <a:extLst>
                <a:ext uri="{FF2B5EF4-FFF2-40B4-BE49-F238E27FC236}">
                  <a16:creationId xmlns:a16="http://schemas.microsoft.com/office/drawing/2014/main" id="{855F86ED-65E9-4051-A60C-4793413C9213}"/>
                </a:ext>
              </a:extLst>
            </p:cNvPr>
            <p:cNvGrpSpPr/>
            <p:nvPr/>
          </p:nvGrpSpPr>
          <p:grpSpPr>
            <a:xfrm>
              <a:off x="1185738" y="3237847"/>
              <a:ext cx="573804" cy="452243"/>
              <a:chOff x="747858" y="2734071"/>
              <a:chExt cx="522052" cy="411455"/>
            </a:xfrm>
            <a:grpFill/>
          </p:grpSpPr>
          <p:sp>
            <p:nvSpPr>
              <p:cNvPr id="35" name="Freeform 13">
                <a:extLst>
                  <a:ext uri="{FF2B5EF4-FFF2-40B4-BE49-F238E27FC236}">
                    <a16:creationId xmlns:a16="http://schemas.microsoft.com/office/drawing/2014/main" id="{66226B04-794E-41E2-AEAB-49A286FA8482}"/>
                  </a:ext>
                </a:extLst>
              </p:cNvPr>
              <p:cNvSpPr>
                <a:spLocks noChangeAspect="1"/>
              </p:cNvSpPr>
              <p:nvPr/>
            </p:nvSpPr>
            <p:spPr bwMode="auto">
              <a:xfrm flipH="1">
                <a:off x="747858" y="2734071"/>
                <a:ext cx="359728" cy="22918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grpFill/>
              <a:ln w="15875" cap="flat">
                <a:solidFill>
                  <a:schemeClr val="tx1"/>
                </a:solidFill>
                <a:prstDash val="solid"/>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882" dirty="0">
                  <a:solidFill>
                    <a:srgbClr val="505050"/>
                  </a:solidFill>
                  <a:latin typeface="Segoe UI"/>
                </a:endParaRPr>
              </a:p>
            </p:txBody>
          </p:sp>
          <p:sp>
            <p:nvSpPr>
              <p:cNvPr id="36" name="Freeform 45">
                <a:extLst>
                  <a:ext uri="{FF2B5EF4-FFF2-40B4-BE49-F238E27FC236}">
                    <a16:creationId xmlns:a16="http://schemas.microsoft.com/office/drawing/2014/main" id="{AD705D54-B2DD-4F69-8240-BACD153BFC84}"/>
                  </a:ext>
                </a:extLst>
              </p:cNvPr>
              <p:cNvSpPr>
                <a:spLocks noChangeAspect="1" noEditPoints="1"/>
              </p:cNvSpPr>
              <p:nvPr/>
            </p:nvSpPr>
            <p:spPr bwMode="auto">
              <a:xfrm>
                <a:off x="882560" y="2848663"/>
                <a:ext cx="387350" cy="29686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grpFill/>
              <a:ln w="15875" cap="flat">
                <a:solidFill>
                  <a:schemeClr val="tx1"/>
                </a:solidFill>
                <a:prstDash val="solid"/>
                <a:miter lim="800000"/>
                <a:headEnd/>
                <a:tailEnd/>
              </a:ln>
              <a:extLst/>
            </p:spPr>
            <p:txBody>
              <a:bodyPr vert="horz" wrap="square" lIns="0" tIns="17926" rIns="0" bIns="0" numCol="1" anchor="t" anchorCtr="0" compatLnSpc="1">
                <a:prstTxWarp prst="textNoShape">
                  <a:avLst/>
                </a:prstTxWarp>
              </a:bodyPr>
              <a:lstStyle/>
              <a:p>
                <a:pPr algn="ctr" defTabSz="914192">
                  <a:defRPr/>
                </a:pPr>
                <a:r>
                  <a:rPr lang="en-US" sz="1175" b="1" dirty="0">
                    <a:gradFill>
                      <a:gsLst>
                        <a:gs pos="1770">
                          <a:srgbClr val="FFFFFF"/>
                        </a:gs>
                        <a:gs pos="100000">
                          <a:srgbClr val="FFFFFF"/>
                        </a:gs>
                      </a:gsLst>
                      <a:lin ang="5400000" scaled="1"/>
                    </a:gradFill>
                    <a:latin typeface="Segoe UI"/>
                  </a:rPr>
                  <a:t>Av2</a:t>
                </a:r>
              </a:p>
            </p:txBody>
          </p:sp>
        </p:grpSp>
        <p:grpSp>
          <p:nvGrpSpPr>
            <p:cNvPr id="32" name="Group 31">
              <a:extLst>
                <a:ext uri="{FF2B5EF4-FFF2-40B4-BE49-F238E27FC236}">
                  <a16:creationId xmlns:a16="http://schemas.microsoft.com/office/drawing/2014/main" id="{302037D8-CE25-41BE-8C02-8188C332022C}"/>
                </a:ext>
              </a:extLst>
            </p:cNvPr>
            <p:cNvGrpSpPr/>
            <p:nvPr/>
          </p:nvGrpSpPr>
          <p:grpSpPr>
            <a:xfrm>
              <a:off x="2085425" y="3237847"/>
              <a:ext cx="573804" cy="452243"/>
              <a:chOff x="747858" y="2734071"/>
              <a:chExt cx="522052" cy="411455"/>
            </a:xfrm>
            <a:grpFill/>
          </p:grpSpPr>
          <p:sp>
            <p:nvSpPr>
              <p:cNvPr id="33" name="Freeform 13">
                <a:extLst>
                  <a:ext uri="{FF2B5EF4-FFF2-40B4-BE49-F238E27FC236}">
                    <a16:creationId xmlns:a16="http://schemas.microsoft.com/office/drawing/2014/main" id="{C4899C98-DD6F-4AF5-9A98-68200DCB47C1}"/>
                  </a:ext>
                </a:extLst>
              </p:cNvPr>
              <p:cNvSpPr>
                <a:spLocks noChangeAspect="1"/>
              </p:cNvSpPr>
              <p:nvPr/>
            </p:nvSpPr>
            <p:spPr bwMode="auto">
              <a:xfrm flipH="1">
                <a:off x="747858" y="2734071"/>
                <a:ext cx="359728" cy="22918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grpFill/>
              <a:ln w="15875" cap="flat">
                <a:solidFill>
                  <a:schemeClr val="tx1"/>
                </a:solidFill>
                <a:prstDash val="solid"/>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882" dirty="0">
                  <a:solidFill>
                    <a:srgbClr val="505050"/>
                  </a:solidFill>
                  <a:latin typeface="Segoe UI"/>
                </a:endParaRPr>
              </a:p>
            </p:txBody>
          </p:sp>
          <p:sp>
            <p:nvSpPr>
              <p:cNvPr id="34" name="Freeform 45">
                <a:extLst>
                  <a:ext uri="{FF2B5EF4-FFF2-40B4-BE49-F238E27FC236}">
                    <a16:creationId xmlns:a16="http://schemas.microsoft.com/office/drawing/2014/main" id="{ED16FE38-5264-4D4F-84E4-2DE6F78734ED}"/>
                  </a:ext>
                </a:extLst>
              </p:cNvPr>
              <p:cNvSpPr>
                <a:spLocks noChangeAspect="1" noEditPoints="1"/>
              </p:cNvSpPr>
              <p:nvPr/>
            </p:nvSpPr>
            <p:spPr bwMode="auto">
              <a:xfrm>
                <a:off x="882560" y="2848663"/>
                <a:ext cx="387350" cy="29686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grpFill/>
              <a:ln w="15875" cap="flat">
                <a:solidFill>
                  <a:schemeClr val="tx1"/>
                </a:solidFill>
                <a:prstDash val="solid"/>
                <a:miter lim="800000"/>
                <a:headEnd/>
                <a:tailEnd/>
              </a:ln>
              <a:extLst/>
            </p:spPr>
            <p:txBody>
              <a:bodyPr vert="horz" wrap="square" lIns="0" tIns="17926" rIns="0" bIns="0" numCol="1" anchor="t" anchorCtr="0" compatLnSpc="1">
                <a:prstTxWarp prst="textNoShape">
                  <a:avLst/>
                </a:prstTxWarp>
              </a:bodyPr>
              <a:lstStyle/>
              <a:p>
                <a:pPr algn="ctr" defTabSz="914192">
                  <a:defRPr/>
                </a:pPr>
                <a:r>
                  <a:rPr lang="en-US" sz="1371" b="1" dirty="0">
                    <a:gradFill>
                      <a:gsLst>
                        <a:gs pos="1770">
                          <a:srgbClr val="FFFFFF"/>
                        </a:gs>
                        <a:gs pos="100000">
                          <a:srgbClr val="FFFFFF"/>
                        </a:gs>
                      </a:gsLst>
                      <a:lin ang="5400000" scaled="1"/>
                    </a:gradFill>
                    <a:latin typeface="Segoe UI"/>
                  </a:rPr>
                  <a:t>Dv2</a:t>
                </a:r>
              </a:p>
            </p:txBody>
          </p:sp>
        </p:grpSp>
      </p:grpSp>
      <p:grpSp>
        <p:nvGrpSpPr>
          <p:cNvPr id="39" name="Group 38">
            <a:extLst>
              <a:ext uri="{FF2B5EF4-FFF2-40B4-BE49-F238E27FC236}">
                <a16:creationId xmlns:a16="http://schemas.microsoft.com/office/drawing/2014/main" id="{47440331-4C7D-4A91-A3C2-8851244D7F78}"/>
              </a:ext>
            </a:extLst>
          </p:cNvPr>
          <p:cNvGrpSpPr/>
          <p:nvPr/>
        </p:nvGrpSpPr>
        <p:grpSpPr>
          <a:xfrm>
            <a:off x="5240315" y="2633249"/>
            <a:ext cx="910143" cy="825152"/>
            <a:chOff x="4243406" y="2915508"/>
            <a:chExt cx="573885" cy="452307"/>
          </a:xfrm>
          <a:solidFill>
            <a:srgbClr val="00B0F0"/>
          </a:solidFill>
        </p:grpSpPr>
        <p:sp>
          <p:nvSpPr>
            <p:cNvPr id="40" name="Freeform 13">
              <a:extLst>
                <a:ext uri="{FF2B5EF4-FFF2-40B4-BE49-F238E27FC236}">
                  <a16:creationId xmlns:a16="http://schemas.microsoft.com/office/drawing/2014/main" id="{C5ADE319-C9BD-4353-B35B-52FEA48A8270}"/>
                </a:ext>
              </a:extLst>
            </p:cNvPr>
            <p:cNvSpPr>
              <a:spLocks noChangeAspect="1"/>
            </p:cNvSpPr>
            <p:nvPr/>
          </p:nvSpPr>
          <p:spPr bwMode="auto">
            <a:xfrm flipH="1">
              <a:off x="4243406" y="2915508"/>
              <a:ext cx="395444" cy="251937"/>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grpFill/>
            <a:ln w="15875" cap="flat">
              <a:solidFill>
                <a:schemeClr val="tx1"/>
              </a:solidFill>
              <a:prstDash val="solid"/>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882" dirty="0">
                <a:solidFill>
                  <a:srgbClr val="505050"/>
                </a:solidFill>
                <a:latin typeface="Segoe UI"/>
              </a:endParaRPr>
            </a:p>
          </p:txBody>
        </p:sp>
        <p:sp>
          <p:nvSpPr>
            <p:cNvPr id="41" name="Freeform 45">
              <a:extLst>
                <a:ext uri="{FF2B5EF4-FFF2-40B4-BE49-F238E27FC236}">
                  <a16:creationId xmlns:a16="http://schemas.microsoft.com/office/drawing/2014/main" id="{A0610EC3-A8CB-4405-BAB6-DB5BD0130F81}"/>
                </a:ext>
              </a:extLst>
            </p:cNvPr>
            <p:cNvSpPr>
              <a:spLocks noChangeAspect="1" noEditPoints="1"/>
            </p:cNvSpPr>
            <p:nvPr/>
          </p:nvSpPr>
          <p:spPr bwMode="auto">
            <a:xfrm>
              <a:off x="4391482" y="3041477"/>
              <a:ext cx="425809" cy="326338"/>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grpFill/>
            <a:ln w="15875" cap="flat">
              <a:solidFill>
                <a:schemeClr val="tx1"/>
              </a:solidFill>
              <a:prstDash val="solid"/>
              <a:miter lim="800000"/>
              <a:headEnd/>
              <a:tailEnd/>
            </a:ln>
            <a:extLst/>
          </p:spPr>
          <p:txBody>
            <a:bodyPr vert="horz" wrap="square" lIns="0" tIns="17926" rIns="0" bIns="0" numCol="1" anchor="t" anchorCtr="0" compatLnSpc="1">
              <a:prstTxWarp prst="textNoShape">
                <a:avLst/>
              </a:prstTxWarp>
            </a:bodyPr>
            <a:lstStyle/>
            <a:p>
              <a:pPr algn="ctr" defTabSz="914192">
                <a:defRPr/>
              </a:pPr>
              <a:r>
                <a:rPr lang="en-US" b="1" dirty="0">
                  <a:gradFill>
                    <a:gsLst>
                      <a:gs pos="1770">
                        <a:srgbClr val="FFFFFF"/>
                      </a:gs>
                      <a:gs pos="100000">
                        <a:srgbClr val="FFFFFF"/>
                      </a:gs>
                    </a:gsLst>
                    <a:lin ang="5400000" scaled="1"/>
                  </a:gradFill>
                  <a:latin typeface="Segoe UI"/>
                </a:rPr>
                <a:t>Ev3</a:t>
              </a:r>
            </a:p>
          </p:txBody>
        </p:sp>
      </p:grpSp>
      <p:grpSp>
        <p:nvGrpSpPr>
          <p:cNvPr id="42" name="Group 41">
            <a:extLst>
              <a:ext uri="{FF2B5EF4-FFF2-40B4-BE49-F238E27FC236}">
                <a16:creationId xmlns:a16="http://schemas.microsoft.com/office/drawing/2014/main" id="{92B8744E-3BE9-4B2A-88A9-45DD7163B0EC}"/>
              </a:ext>
            </a:extLst>
          </p:cNvPr>
          <p:cNvGrpSpPr/>
          <p:nvPr/>
        </p:nvGrpSpPr>
        <p:grpSpPr>
          <a:xfrm>
            <a:off x="4237980" y="2803964"/>
            <a:ext cx="789581" cy="674256"/>
            <a:chOff x="747858" y="2734071"/>
            <a:chExt cx="522052" cy="411455"/>
          </a:xfrm>
          <a:solidFill>
            <a:srgbClr val="00B0F0"/>
          </a:solidFill>
        </p:grpSpPr>
        <p:sp>
          <p:nvSpPr>
            <p:cNvPr id="43" name="Freeform 13">
              <a:extLst>
                <a:ext uri="{FF2B5EF4-FFF2-40B4-BE49-F238E27FC236}">
                  <a16:creationId xmlns:a16="http://schemas.microsoft.com/office/drawing/2014/main" id="{FE0A416E-6889-4E8B-A628-BB17E2E46AAE}"/>
                </a:ext>
              </a:extLst>
            </p:cNvPr>
            <p:cNvSpPr>
              <a:spLocks noChangeAspect="1"/>
            </p:cNvSpPr>
            <p:nvPr/>
          </p:nvSpPr>
          <p:spPr bwMode="auto">
            <a:xfrm flipH="1">
              <a:off x="747858" y="2734071"/>
              <a:ext cx="359728" cy="22918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grpFill/>
            <a:ln w="15875" cap="flat">
              <a:solidFill>
                <a:schemeClr val="tx1"/>
              </a:solidFill>
              <a:prstDash val="solid"/>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882" dirty="0">
                <a:solidFill>
                  <a:srgbClr val="505050"/>
                </a:solidFill>
                <a:latin typeface="Segoe UI"/>
              </a:endParaRPr>
            </a:p>
          </p:txBody>
        </p:sp>
        <p:sp>
          <p:nvSpPr>
            <p:cNvPr id="44" name="Freeform 45">
              <a:extLst>
                <a:ext uri="{FF2B5EF4-FFF2-40B4-BE49-F238E27FC236}">
                  <a16:creationId xmlns:a16="http://schemas.microsoft.com/office/drawing/2014/main" id="{E6883915-B092-4541-840E-1F30D7F2F42F}"/>
                </a:ext>
              </a:extLst>
            </p:cNvPr>
            <p:cNvSpPr>
              <a:spLocks noChangeAspect="1" noEditPoints="1"/>
            </p:cNvSpPr>
            <p:nvPr/>
          </p:nvSpPr>
          <p:spPr bwMode="auto">
            <a:xfrm>
              <a:off x="882560" y="2848663"/>
              <a:ext cx="387350" cy="29686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grpFill/>
            <a:ln w="15875" cap="flat">
              <a:solidFill>
                <a:schemeClr val="tx1"/>
              </a:solidFill>
              <a:prstDash val="solid"/>
              <a:miter lim="800000"/>
              <a:headEnd/>
              <a:tailEnd/>
            </a:ln>
            <a:extLst/>
          </p:spPr>
          <p:txBody>
            <a:bodyPr vert="horz" wrap="square" lIns="0" tIns="17926" rIns="0" bIns="0" numCol="1" anchor="t" anchorCtr="0" compatLnSpc="1">
              <a:prstTxWarp prst="textNoShape">
                <a:avLst/>
              </a:prstTxWarp>
            </a:bodyPr>
            <a:lstStyle/>
            <a:p>
              <a:pPr algn="ctr" defTabSz="914192">
                <a:defRPr/>
              </a:pPr>
              <a:r>
                <a:rPr lang="en-US" sz="1836" b="1" dirty="0">
                  <a:gradFill>
                    <a:gsLst>
                      <a:gs pos="1770">
                        <a:srgbClr val="FFFFFF"/>
                      </a:gs>
                      <a:gs pos="100000">
                        <a:srgbClr val="FFFFFF"/>
                      </a:gs>
                    </a:gsLst>
                    <a:lin ang="5400000" scaled="1"/>
                  </a:gradFill>
                  <a:latin typeface="Segoe UI"/>
                </a:rPr>
                <a:t>Dv3</a:t>
              </a:r>
            </a:p>
          </p:txBody>
        </p:sp>
      </p:grpSp>
      <p:grpSp>
        <p:nvGrpSpPr>
          <p:cNvPr id="45" name="Group 44">
            <a:extLst>
              <a:ext uri="{FF2B5EF4-FFF2-40B4-BE49-F238E27FC236}">
                <a16:creationId xmlns:a16="http://schemas.microsoft.com/office/drawing/2014/main" id="{BDAFFC08-EA6A-48B5-AA8E-E15DD59CA3AB}"/>
              </a:ext>
            </a:extLst>
          </p:cNvPr>
          <p:cNvGrpSpPr/>
          <p:nvPr/>
        </p:nvGrpSpPr>
        <p:grpSpPr>
          <a:xfrm>
            <a:off x="8503246" y="2534867"/>
            <a:ext cx="1122325" cy="884559"/>
            <a:chOff x="747858" y="2734071"/>
            <a:chExt cx="522052" cy="411455"/>
          </a:xfrm>
          <a:solidFill>
            <a:srgbClr val="00B0F0"/>
          </a:solidFill>
        </p:grpSpPr>
        <p:sp>
          <p:nvSpPr>
            <p:cNvPr id="46" name="Freeform 13">
              <a:extLst>
                <a:ext uri="{FF2B5EF4-FFF2-40B4-BE49-F238E27FC236}">
                  <a16:creationId xmlns:a16="http://schemas.microsoft.com/office/drawing/2014/main" id="{65289467-5D55-4050-8F68-FAC55699BA85}"/>
                </a:ext>
              </a:extLst>
            </p:cNvPr>
            <p:cNvSpPr>
              <a:spLocks noChangeAspect="1"/>
            </p:cNvSpPr>
            <p:nvPr/>
          </p:nvSpPr>
          <p:spPr bwMode="auto">
            <a:xfrm flipH="1">
              <a:off x="747858" y="2734071"/>
              <a:ext cx="359728" cy="22918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grpFill/>
            <a:ln w="15875" cap="flat">
              <a:solidFill>
                <a:schemeClr val="tx1"/>
              </a:solidFill>
              <a:prstDash val="solid"/>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882" dirty="0">
                <a:solidFill>
                  <a:srgbClr val="505050"/>
                </a:solidFill>
                <a:latin typeface="Segoe UI"/>
              </a:endParaRPr>
            </a:p>
          </p:txBody>
        </p:sp>
        <p:sp>
          <p:nvSpPr>
            <p:cNvPr id="47" name="Freeform 45">
              <a:extLst>
                <a:ext uri="{FF2B5EF4-FFF2-40B4-BE49-F238E27FC236}">
                  <a16:creationId xmlns:a16="http://schemas.microsoft.com/office/drawing/2014/main" id="{4AFAEFBD-0C2B-46BB-9E14-E4DFFAE571B9}"/>
                </a:ext>
              </a:extLst>
            </p:cNvPr>
            <p:cNvSpPr>
              <a:spLocks noChangeAspect="1" noEditPoints="1"/>
            </p:cNvSpPr>
            <p:nvPr/>
          </p:nvSpPr>
          <p:spPr bwMode="auto">
            <a:xfrm>
              <a:off x="882560" y="2848663"/>
              <a:ext cx="387350" cy="29686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grpFill/>
            <a:ln w="15875" cap="flat">
              <a:solidFill>
                <a:schemeClr val="tx1"/>
              </a:solidFill>
              <a:prstDash val="solid"/>
              <a:miter lim="800000"/>
              <a:headEnd/>
              <a:tailEnd/>
            </a:ln>
            <a:extLst/>
          </p:spPr>
          <p:txBody>
            <a:bodyPr vert="horz" wrap="square" lIns="0" tIns="17926" rIns="0" bIns="0" numCol="1" anchor="t" anchorCtr="0" compatLnSpc="1">
              <a:prstTxWarp prst="textNoShape">
                <a:avLst/>
              </a:prstTxWarp>
            </a:bodyPr>
            <a:lstStyle/>
            <a:p>
              <a:pPr algn="ctr" defTabSz="914192">
                <a:defRPr/>
              </a:pPr>
              <a:r>
                <a:rPr lang="en-US" sz="2745" b="1" dirty="0">
                  <a:gradFill>
                    <a:gsLst>
                      <a:gs pos="1770">
                        <a:srgbClr val="FFFFFF"/>
                      </a:gs>
                      <a:gs pos="100000">
                        <a:srgbClr val="FFFFFF"/>
                      </a:gs>
                    </a:gsLst>
                    <a:lin ang="5400000" scaled="1"/>
                  </a:gradFill>
                  <a:latin typeface="Segoe UI"/>
                </a:rPr>
                <a:t>M</a:t>
              </a:r>
            </a:p>
          </p:txBody>
        </p:sp>
      </p:grpSp>
      <p:grpSp>
        <p:nvGrpSpPr>
          <p:cNvPr id="48" name="Group 47">
            <a:extLst>
              <a:ext uri="{FF2B5EF4-FFF2-40B4-BE49-F238E27FC236}">
                <a16:creationId xmlns:a16="http://schemas.microsoft.com/office/drawing/2014/main" id="{7133AAF8-AC5A-440A-ABFB-FF82BAFED894}"/>
              </a:ext>
            </a:extLst>
          </p:cNvPr>
          <p:cNvGrpSpPr/>
          <p:nvPr/>
        </p:nvGrpSpPr>
        <p:grpSpPr>
          <a:xfrm>
            <a:off x="10455733" y="2472098"/>
            <a:ext cx="1066931" cy="1040913"/>
            <a:chOff x="9264169" y="3222110"/>
            <a:chExt cx="1048453" cy="1097034"/>
          </a:xfrm>
          <a:solidFill>
            <a:schemeClr val="tx1"/>
          </a:solidFill>
        </p:grpSpPr>
        <p:grpSp>
          <p:nvGrpSpPr>
            <p:cNvPr id="49" name="Group 48">
              <a:extLst>
                <a:ext uri="{FF2B5EF4-FFF2-40B4-BE49-F238E27FC236}">
                  <a16:creationId xmlns:a16="http://schemas.microsoft.com/office/drawing/2014/main" id="{9DFC8BB8-323F-469A-8744-9DC33F5DCF99}"/>
                </a:ext>
              </a:extLst>
            </p:cNvPr>
            <p:cNvGrpSpPr/>
            <p:nvPr/>
          </p:nvGrpSpPr>
          <p:grpSpPr>
            <a:xfrm>
              <a:off x="9431186" y="3222110"/>
              <a:ext cx="714425" cy="687801"/>
              <a:chOff x="-1433513" y="941388"/>
              <a:chExt cx="255588" cy="246063"/>
            </a:xfrm>
            <a:grpFill/>
          </p:grpSpPr>
          <p:sp>
            <p:nvSpPr>
              <p:cNvPr id="51" name="Rectangle 125">
                <a:extLst>
                  <a:ext uri="{FF2B5EF4-FFF2-40B4-BE49-F238E27FC236}">
                    <a16:creationId xmlns:a16="http://schemas.microsoft.com/office/drawing/2014/main" id="{6920A132-597A-46FB-9E8F-F3FA26CD28F7}"/>
                  </a:ext>
                </a:extLst>
              </p:cNvPr>
              <p:cNvSpPr>
                <a:spLocks noChangeArrowheads="1"/>
              </p:cNvSpPr>
              <p:nvPr/>
            </p:nvSpPr>
            <p:spPr bwMode="auto">
              <a:xfrm>
                <a:off x="-1433513" y="941388"/>
                <a:ext cx="255588" cy="246063"/>
              </a:xfrm>
              <a:prstGeom prst="rect">
                <a:avLst/>
              </a:prstGeom>
              <a:grpFill/>
              <a:ln w="15875" cap="rnd">
                <a:solidFill>
                  <a:schemeClr val="bg1"/>
                </a:solidFill>
                <a:miter lim="800000"/>
                <a:headEnd/>
                <a:tailEnd/>
              </a:ln>
              <a:extLst/>
            </p:spPr>
            <p:txBody>
              <a:bodyPr vert="horz" wrap="square" lIns="89617" tIns="44808" rIns="89617" bIns="44808" numCol="1" anchor="t" anchorCtr="0" compatLnSpc="1">
                <a:prstTxWarp prst="textNoShape">
                  <a:avLst/>
                </a:prstTxWarp>
              </a:bodyPr>
              <a:lstStyle/>
              <a:p>
                <a:pPr defTabSz="896042">
                  <a:defRPr/>
                </a:pPr>
                <a:endParaRPr lang="en-US" sz="1765" kern="0" dirty="0">
                  <a:gradFill>
                    <a:gsLst>
                      <a:gs pos="1250">
                        <a:srgbClr val="FFFFFF"/>
                      </a:gs>
                      <a:gs pos="100000">
                        <a:srgbClr val="FFFFFF"/>
                      </a:gs>
                    </a:gsLst>
                    <a:lin ang="5400000" scaled="0"/>
                  </a:gradFill>
                  <a:latin typeface="Segoe UI"/>
                </a:endParaRPr>
              </a:p>
            </p:txBody>
          </p:sp>
          <p:sp>
            <p:nvSpPr>
              <p:cNvPr id="52" name="Rectangle 126">
                <a:extLst>
                  <a:ext uri="{FF2B5EF4-FFF2-40B4-BE49-F238E27FC236}">
                    <a16:creationId xmlns:a16="http://schemas.microsoft.com/office/drawing/2014/main" id="{9E7F3BF1-0124-45AB-87F8-935E7F54B31F}"/>
                  </a:ext>
                </a:extLst>
              </p:cNvPr>
              <p:cNvSpPr>
                <a:spLocks noChangeArrowheads="1"/>
              </p:cNvSpPr>
              <p:nvPr/>
            </p:nvSpPr>
            <p:spPr bwMode="auto">
              <a:xfrm>
                <a:off x="-1414463" y="958850"/>
                <a:ext cx="219075" cy="207963"/>
              </a:xfrm>
              <a:prstGeom prst="rect">
                <a:avLst/>
              </a:prstGeom>
              <a:grpFill/>
              <a:ln w="15875" cap="rnd">
                <a:solidFill>
                  <a:schemeClr val="bg1"/>
                </a:solidFill>
                <a:miter lim="800000"/>
                <a:headEnd/>
                <a:tailEnd/>
              </a:ln>
              <a:extLst/>
            </p:spPr>
            <p:txBody>
              <a:bodyPr vert="horz" wrap="square" lIns="89617" tIns="44808" rIns="89617" bIns="44808" numCol="1" anchor="t" anchorCtr="0" compatLnSpc="1">
                <a:prstTxWarp prst="textNoShape">
                  <a:avLst/>
                </a:prstTxWarp>
              </a:bodyPr>
              <a:lstStyle/>
              <a:p>
                <a:pPr defTabSz="896042">
                  <a:defRPr/>
                </a:pPr>
                <a:endParaRPr lang="en-US" sz="1765" kern="0" dirty="0">
                  <a:gradFill>
                    <a:gsLst>
                      <a:gs pos="1250">
                        <a:srgbClr val="FFFFFF"/>
                      </a:gs>
                      <a:gs pos="100000">
                        <a:srgbClr val="FFFFFF"/>
                      </a:gs>
                    </a:gsLst>
                    <a:lin ang="5400000" scaled="0"/>
                  </a:gradFill>
                  <a:latin typeface="Segoe UI"/>
                </a:endParaRPr>
              </a:p>
            </p:txBody>
          </p:sp>
          <p:sp>
            <p:nvSpPr>
              <p:cNvPr id="53" name="Rectangle 127">
                <a:extLst>
                  <a:ext uri="{FF2B5EF4-FFF2-40B4-BE49-F238E27FC236}">
                    <a16:creationId xmlns:a16="http://schemas.microsoft.com/office/drawing/2014/main" id="{DB59FC9B-3EB5-4901-B11A-AC48CFD140F5}"/>
                  </a:ext>
                </a:extLst>
              </p:cNvPr>
              <p:cNvSpPr>
                <a:spLocks noChangeArrowheads="1"/>
              </p:cNvSpPr>
              <p:nvPr/>
            </p:nvSpPr>
            <p:spPr bwMode="auto">
              <a:xfrm>
                <a:off x="-1402421" y="975070"/>
                <a:ext cx="9525" cy="179134"/>
              </a:xfrm>
              <a:prstGeom prst="rect">
                <a:avLst/>
              </a:prstGeom>
              <a:solidFill>
                <a:schemeClr val="bg1"/>
              </a:solidFill>
              <a:ln w="9525" cap="rnd">
                <a:noFill/>
                <a:round/>
                <a:headEnd/>
                <a:tailEnd/>
              </a:ln>
              <a:extLst/>
            </p:spPr>
            <p:txBody>
              <a:bodyPr vert="horz" wrap="square" lIns="89617" tIns="44808" rIns="89617" bIns="44808" numCol="1" anchor="t" anchorCtr="0" compatLnSpc="1">
                <a:prstTxWarp prst="textNoShape">
                  <a:avLst/>
                </a:prstTxWarp>
              </a:bodyPr>
              <a:lstStyle/>
              <a:p>
                <a:pPr defTabSz="896042">
                  <a:defRPr/>
                </a:pPr>
                <a:endParaRPr lang="en-US" sz="1765" kern="0">
                  <a:gradFill>
                    <a:gsLst>
                      <a:gs pos="1250">
                        <a:srgbClr val="FFFFFF"/>
                      </a:gs>
                      <a:gs pos="100000">
                        <a:srgbClr val="FFFFFF"/>
                      </a:gs>
                    </a:gsLst>
                    <a:lin ang="5400000" scaled="0"/>
                  </a:gradFill>
                  <a:latin typeface="Segoe UI"/>
                </a:endParaRPr>
              </a:p>
            </p:txBody>
          </p:sp>
          <p:sp>
            <p:nvSpPr>
              <p:cNvPr id="54" name="Rectangle 128">
                <a:extLst>
                  <a:ext uri="{FF2B5EF4-FFF2-40B4-BE49-F238E27FC236}">
                    <a16:creationId xmlns:a16="http://schemas.microsoft.com/office/drawing/2014/main" id="{0D2A327E-8F43-458B-94AE-9EBF63CA7800}"/>
                  </a:ext>
                </a:extLst>
              </p:cNvPr>
              <p:cNvSpPr>
                <a:spLocks noChangeArrowheads="1"/>
              </p:cNvSpPr>
              <p:nvPr/>
            </p:nvSpPr>
            <p:spPr bwMode="auto">
              <a:xfrm>
                <a:off x="-1383786" y="975070"/>
                <a:ext cx="6350" cy="179134"/>
              </a:xfrm>
              <a:prstGeom prst="rect">
                <a:avLst/>
              </a:prstGeom>
              <a:solidFill>
                <a:schemeClr val="bg1"/>
              </a:solidFill>
              <a:ln w="9525" cap="rnd">
                <a:noFill/>
                <a:round/>
                <a:headEnd/>
                <a:tailEnd/>
              </a:ln>
              <a:extLst/>
            </p:spPr>
            <p:txBody>
              <a:bodyPr vert="horz" wrap="square" lIns="89617" tIns="44808" rIns="89617" bIns="44808" numCol="1" anchor="t" anchorCtr="0" compatLnSpc="1">
                <a:prstTxWarp prst="textNoShape">
                  <a:avLst/>
                </a:prstTxWarp>
              </a:bodyPr>
              <a:lstStyle/>
              <a:p>
                <a:pPr defTabSz="896042">
                  <a:defRPr/>
                </a:pPr>
                <a:endParaRPr lang="en-US" sz="1765" kern="0">
                  <a:gradFill>
                    <a:gsLst>
                      <a:gs pos="1250">
                        <a:srgbClr val="FFFFFF"/>
                      </a:gs>
                      <a:gs pos="100000">
                        <a:srgbClr val="FFFFFF"/>
                      </a:gs>
                    </a:gsLst>
                    <a:lin ang="5400000" scaled="0"/>
                  </a:gradFill>
                  <a:latin typeface="Segoe UI"/>
                </a:endParaRPr>
              </a:p>
            </p:txBody>
          </p:sp>
          <p:sp>
            <p:nvSpPr>
              <p:cNvPr id="55" name="Rectangle 129">
                <a:extLst>
                  <a:ext uri="{FF2B5EF4-FFF2-40B4-BE49-F238E27FC236}">
                    <a16:creationId xmlns:a16="http://schemas.microsoft.com/office/drawing/2014/main" id="{9EB6CE6A-446E-43AD-B8F8-8D28CEDDF0A2}"/>
                  </a:ext>
                </a:extLst>
              </p:cNvPr>
              <p:cNvSpPr>
                <a:spLocks noChangeArrowheads="1"/>
              </p:cNvSpPr>
              <p:nvPr/>
            </p:nvSpPr>
            <p:spPr bwMode="auto">
              <a:xfrm>
                <a:off x="-1368325" y="975070"/>
                <a:ext cx="6350" cy="179134"/>
              </a:xfrm>
              <a:prstGeom prst="rect">
                <a:avLst/>
              </a:prstGeom>
              <a:solidFill>
                <a:schemeClr val="bg1"/>
              </a:solidFill>
              <a:ln w="9525" cap="rnd">
                <a:noFill/>
                <a:round/>
                <a:headEnd/>
                <a:tailEnd/>
              </a:ln>
              <a:extLst/>
            </p:spPr>
            <p:txBody>
              <a:bodyPr vert="horz" wrap="square" lIns="89617" tIns="44808" rIns="89617" bIns="44808" numCol="1" anchor="t" anchorCtr="0" compatLnSpc="1">
                <a:prstTxWarp prst="textNoShape">
                  <a:avLst/>
                </a:prstTxWarp>
              </a:bodyPr>
              <a:lstStyle/>
              <a:p>
                <a:pPr defTabSz="896042">
                  <a:defRPr/>
                </a:pPr>
                <a:endParaRPr lang="en-US" sz="1765" kern="0">
                  <a:gradFill>
                    <a:gsLst>
                      <a:gs pos="1250">
                        <a:srgbClr val="FFFFFF"/>
                      </a:gs>
                      <a:gs pos="100000">
                        <a:srgbClr val="FFFFFF"/>
                      </a:gs>
                    </a:gsLst>
                    <a:lin ang="5400000" scaled="0"/>
                  </a:gradFill>
                  <a:latin typeface="Segoe UI"/>
                </a:endParaRPr>
              </a:p>
            </p:txBody>
          </p:sp>
          <p:sp>
            <p:nvSpPr>
              <p:cNvPr id="56" name="Rectangle 130">
                <a:extLst>
                  <a:ext uri="{FF2B5EF4-FFF2-40B4-BE49-F238E27FC236}">
                    <a16:creationId xmlns:a16="http://schemas.microsoft.com/office/drawing/2014/main" id="{AF89ACF3-E508-4401-9D98-C14C9087C1C7}"/>
                  </a:ext>
                </a:extLst>
              </p:cNvPr>
              <p:cNvSpPr>
                <a:spLocks noChangeArrowheads="1"/>
              </p:cNvSpPr>
              <p:nvPr/>
            </p:nvSpPr>
            <p:spPr bwMode="auto">
              <a:xfrm>
                <a:off x="-1352865" y="975070"/>
                <a:ext cx="6350" cy="179134"/>
              </a:xfrm>
              <a:prstGeom prst="rect">
                <a:avLst/>
              </a:prstGeom>
              <a:solidFill>
                <a:schemeClr val="bg1"/>
              </a:solidFill>
              <a:ln w="9525" cap="rnd">
                <a:noFill/>
                <a:round/>
                <a:headEnd/>
                <a:tailEnd/>
              </a:ln>
              <a:extLst/>
            </p:spPr>
            <p:txBody>
              <a:bodyPr vert="horz" wrap="square" lIns="89617" tIns="44808" rIns="89617" bIns="44808" numCol="1" anchor="t" anchorCtr="0" compatLnSpc="1">
                <a:prstTxWarp prst="textNoShape">
                  <a:avLst/>
                </a:prstTxWarp>
              </a:bodyPr>
              <a:lstStyle/>
              <a:p>
                <a:pPr defTabSz="896042">
                  <a:defRPr/>
                </a:pPr>
                <a:endParaRPr lang="en-US" sz="1765" kern="0">
                  <a:gradFill>
                    <a:gsLst>
                      <a:gs pos="1250">
                        <a:srgbClr val="FFFFFF"/>
                      </a:gs>
                      <a:gs pos="100000">
                        <a:srgbClr val="FFFFFF"/>
                      </a:gs>
                    </a:gsLst>
                    <a:lin ang="5400000" scaled="0"/>
                  </a:gradFill>
                  <a:latin typeface="Segoe UI"/>
                </a:endParaRPr>
              </a:p>
            </p:txBody>
          </p:sp>
          <p:sp>
            <p:nvSpPr>
              <p:cNvPr id="57" name="Rectangle 131">
                <a:extLst>
                  <a:ext uri="{FF2B5EF4-FFF2-40B4-BE49-F238E27FC236}">
                    <a16:creationId xmlns:a16="http://schemas.microsoft.com/office/drawing/2014/main" id="{8B679CE8-75E3-4789-A141-C8A6A603A96B}"/>
                  </a:ext>
                </a:extLst>
              </p:cNvPr>
              <p:cNvSpPr>
                <a:spLocks noChangeArrowheads="1"/>
              </p:cNvSpPr>
              <p:nvPr/>
            </p:nvSpPr>
            <p:spPr bwMode="auto">
              <a:xfrm>
                <a:off x="-1337404" y="975070"/>
                <a:ext cx="9525" cy="179134"/>
              </a:xfrm>
              <a:prstGeom prst="rect">
                <a:avLst/>
              </a:prstGeom>
              <a:solidFill>
                <a:schemeClr val="bg1"/>
              </a:solidFill>
              <a:ln w="9525" cap="rnd">
                <a:noFill/>
                <a:round/>
                <a:headEnd/>
                <a:tailEnd/>
              </a:ln>
              <a:extLst/>
            </p:spPr>
            <p:txBody>
              <a:bodyPr vert="horz" wrap="square" lIns="89617" tIns="44808" rIns="89617" bIns="44808" numCol="1" anchor="t" anchorCtr="0" compatLnSpc="1">
                <a:prstTxWarp prst="textNoShape">
                  <a:avLst/>
                </a:prstTxWarp>
              </a:bodyPr>
              <a:lstStyle/>
              <a:p>
                <a:pPr defTabSz="896042">
                  <a:defRPr/>
                </a:pPr>
                <a:endParaRPr lang="en-US" sz="1765" kern="0">
                  <a:gradFill>
                    <a:gsLst>
                      <a:gs pos="1250">
                        <a:srgbClr val="FFFFFF"/>
                      </a:gs>
                      <a:gs pos="100000">
                        <a:srgbClr val="FFFFFF"/>
                      </a:gs>
                    </a:gsLst>
                    <a:lin ang="5400000" scaled="0"/>
                  </a:gradFill>
                  <a:latin typeface="Segoe UI"/>
                </a:endParaRPr>
              </a:p>
            </p:txBody>
          </p:sp>
          <p:sp>
            <p:nvSpPr>
              <p:cNvPr id="58" name="Rectangle 132">
                <a:extLst>
                  <a:ext uri="{FF2B5EF4-FFF2-40B4-BE49-F238E27FC236}">
                    <a16:creationId xmlns:a16="http://schemas.microsoft.com/office/drawing/2014/main" id="{BA0AD733-2595-4B30-A3E9-90951D6FC837}"/>
                  </a:ext>
                </a:extLst>
              </p:cNvPr>
              <p:cNvSpPr>
                <a:spLocks noChangeArrowheads="1"/>
              </p:cNvSpPr>
              <p:nvPr/>
            </p:nvSpPr>
            <p:spPr bwMode="auto">
              <a:xfrm>
                <a:off x="-1318768" y="975070"/>
                <a:ext cx="7938" cy="179134"/>
              </a:xfrm>
              <a:prstGeom prst="rect">
                <a:avLst/>
              </a:prstGeom>
              <a:solidFill>
                <a:schemeClr val="bg1"/>
              </a:solidFill>
              <a:ln w="9525" cap="rnd">
                <a:noFill/>
                <a:round/>
                <a:headEnd/>
                <a:tailEnd/>
              </a:ln>
              <a:extLst/>
            </p:spPr>
            <p:txBody>
              <a:bodyPr vert="horz" wrap="square" lIns="89617" tIns="44808" rIns="89617" bIns="44808" numCol="1" anchor="t" anchorCtr="0" compatLnSpc="1">
                <a:prstTxWarp prst="textNoShape">
                  <a:avLst/>
                </a:prstTxWarp>
              </a:bodyPr>
              <a:lstStyle/>
              <a:p>
                <a:pPr defTabSz="896042">
                  <a:defRPr/>
                </a:pPr>
                <a:endParaRPr lang="en-US" sz="1765" kern="0">
                  <a:gradFill>
                    <a:gsLst>
                      <a:gs pos="1250">
                        <a:srgbClr val="FFFFFF"/>
                      </a:gs>
                      <a:gs pos="100000">
                        <a:srgbClr val="FFFFFF"/>
                      </a:gs>
                    </a:gsLst>
                    <a:lin ang="5400000" scaled="0"/>
                  </a:gradFill>
                  <a:latin typeface="Segoe UI"/>
                </a:endParaRPr>
              </a:p>
            </p:txBody>
          </p:sp>
          <p:sp>
            <p:nvSpPr>
              <p:cNvPr id="59" name="Oval 133">
                <a:extLst>
                  <a:ext uri="{FF2B5EF4-FFF2-40B4-BE49-F238E27FC236}">
                    <a16:creationId xmlns:a16="http://schemas.microsoft.com/office/drawing/2014/main" id="{805A1E3D-8B46-4B5A-8121-409B4173B13C}"/>
                  </a:ext>
                </a:extLst>
              </p:cNvPr>
              <p:cNvSpPr>
                <a:spLocks noChangeArrowheads="1"/>
              </p:cNvSpPr>
              <p:nvPr/>
            </p:nvSpPr>
            <p:spPr bwMode="auto">
              <a:xfrm>
                <a:off x="-1235075" y="985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gradFill>
                    <a:gsLst>
                      <a:gs pos="1250">
                        <a:srgbClr val="FFFFFF"/>
                      </a:gs>
                      <a:gs pos="100000">
                        <a:srgbClr val="FFFFFF"/>
                      </a:gs>
                    </a:gsLst>
                    <a:lin ang="5400000" scaled="0"/>
                  </a:gradFill>
                  <a:latin typeface="Segoe UI"/>
                </a:endParaRPr>
              </a:p>
            </p:txBody>
          </p:sp>
        </p:grpSp>
        <p:pic>
          <p:nvPicPr>
            <p:cNvPr id="50" name="Picture 49">
              <a:extLst>
                <a:ext uri="{FF2B5EF4-FFF2-40B4-BE49-F238E27FC236}">
                  <a16:creationId xmlns:a16="http://schemas.microsoft.com/office/drawing/2014/main" id="{2AC78675-DF76-4178-9506-1C0B4475252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264169" y="4013345"/>
              <a:ext cx="1048453" cy="305799"/>
            </a:xfrm>
            <a:prstGeom prst="rect">
              <a:avLst/>
            </a:prstGeom>
            <a:grpFill/>
          </p:spPr>
        </p:pic>
      </p:grpSp>
      <p:graphicFrame>
        <p:nvGraphicFramePr>
          <p:cNvPr id="60" name="Table 59">
            <a:extLst>
              <a:ext uri="{FF2B5EF4-FFF2-40B4-BE49-F238E27FC236}">
                <a16:creationId xmlns:a16="http://schemas.microsoft.com/office/drawing/2014/main" id="{C7DB85E7-1474-4860-907C-BAEB2A8B2FF2}"/>
              </a:ext>
            </a:extLst>
          </p:cNvPr>
          <p:cNvGraphicFramePr>
            <a:graphicFrameLocks noGrp="1"/>
          </p:cNvGraphicFramePr>
          <p:nvPr>
            <p:extLst>
              <p:ext uri="{D42A27DB-BD31-4B8C-83A1-F6EECF244321}">
                <p14:modId xmlns:p14="http://schemas.microsoft.com/office/powerpoint/2010/main" val="3815531995"/>
              </p:ext>
            </p:extLst>
          </p:nvPr>
        </p:nvGraphicFramePr>
        <p:xfrm>
          <a:off x="969718" y="5054573"/>
          <a:ext cx="10882577" cy="1273182"/>
        </p:xfrm>
        <a:graphic>
          <a:graphicData uri="http://schemas.openxmlformats.org/drawingml/2006/table">
            <a:tbl>
              <a:tblPr firstRow="1" bandRow="1">
                <a:tableStyleId>{5940675A-B579-460E-94D1-54222C63F5DA}</a:tableStyleId>
              </a:tblPr>
              <a:tblGrid>
                <a:gridCol w="1524529">
                  <a:extLst>
                    <a:ext uri="{9D8B030D-6E8A-4147-A177-3AD203B41FA5}">
                      <a16:colId xmlns:a16="http://schemas.microsoft.com/office/drawing/2014/main" val="235967582"/>
                    </a:ext>
                  </a:extLst>
                </a:gridCol>
                <a:gridCol w="803725">
                  <a:extLst>
                    <a:ext uri="{9D8B030D-6E8A-4147-A177-3AD203B41FA5}">
                      <a16:colId xmlns:a16="http://schemas.microsoft.com/office/drawing/2014/main" val="991770812"/>
                    </a:ext>
                  </a:extLst>
                </a:gridCol>
                <a:gridCol w="1046738">
                  <a:extLst>
                    <a:ext uri="{9D8B030D-6E8A-4147-A177-3AD203B41FA5}">
                      <a16:colId xmlns:a16="http://schemas.microsoft.com/office/drawing/2014/main" val="738744379"/>
                    </a:ext>
                  </a:extLst>
                </a:gridCol>
                <a:gridCol w="1049976">
                  <a:extLst>
                    <a:ext uri="{9D8B030D-6E8A-4147-A177-3AD203B41FA5}">
                      <a16:colId xmlns:a16="http://schemas.microsoft.com/office/drawing/2014/main" val="475230665"/>
                    </a:ext>
                  </a:extLst>
                </a:gridCol>
                <a:gridCol w="1174918">
                  <a:extLst>
                    <a:ext uri="{9D8B030D-6E8A-4147-A177-3AD203B41FA5}">
                      <a16:colId xmlns:a16="http://schemas.microsoft.com/office/drawing/2014/main" val="2756361938"/>
                    </a:ext>
                  </a:extLst>
                </a:gridCol>
                <a:gridCol w="1506147">
                  <a:extLst>
                    <a:ext uri="{9D8B030D-6E8A-4147-A177-3AD203B41FA5}">
                      <a16:colId xmlns:a16="http://schemas.microsoft.com/office/drawing/2014/main" val="4127273038"/>
                    </a:ext>
                  </a:extLst>
                </a:gridCol>
                <a:gridCol w="2115370">
                  <a:extLst>
                    <a:ext uri="{9D8B030D-6E8A-4147-A177-3AD203B41FA5}">
                      <a16:colId xmlns:a16="http://schemas.microsoft.com/office/drawing/2014/main" val="4267188207"/>
                    </a:ext>
                  </a:extLst>
                </a:gridCol>
                <a:gridCol w="1661174">
                  <a:extLst>
                    <a:ext uri="{9D8B030D-6E8A-4147-A177-3AD203B41FA5}">
                      <a16:colId xmlns:a16="http://schemas.microsoft.com/office/drawing/2014/main" val="3134918490"/>
                    </a:ext>
                  </a:extLst>
                </a:gridCol>
              </a:tblGrid>
              <a:tr h="414102">
                <a:tc>
                  <a:txBody>
                    <a:bodyPr/>
                    <a:lstStyle/>
                    <a:p>
                      <a:pPr algn="ctr"/>
                      <a:r>
                        <a:rPr lang="en-US" sz="1200" dirty="0">
                          <a:solidFill>
                            <a:schemeClr val="tx1"/>
                          </a:solidFill>
                        </a:rPr>
                        <a:t>16</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lang="en-US" sz="12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200" dirty="0">
                          <a:solidFill>
                            <a:schemeClr val="tx1"/>
                          </a:solidFill>
                        </a:rPr>
                        <a:t>16</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200" dirty="0">
                          <a:solidFill>
                            <a:schemeClr val="tx1"/>
                          </a:solidFill>
                        </a:rPr>
                        <a:t>64</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200" dirty="0">
                          <a:solidFill>
                            <a:schemeClr val="tx1"/>
                          </a:solidFill>
                        </a:rPr>
                        <a:t>64</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200" dirty="0">
                          <a:solidFill>
                            <a:schemeClr val="tx1"/>
                          </a:solidFill>
                        </a:rPr>
                        <a:t>32</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200" dirty="0">
                          <a:solidFill>
                            <a:schemeClr val="tx1"/>
                          </a:solidFill>
                        </a:rPr>
                        <a:t>128</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200" dirty="0">
                          <a:solidFill>
                            <a:schemeClr val="tx1"/>
                          </a:solidFill>
                        </a:rPr>
                        <a:t>960</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628234379"/>
                  </a:ext>
                </a:extLst>
              </a:tr>
              <a:tr h="429540">
                <a:tc>
                  <a:txBody>
                    <a:bodyPr/>
                    <a:lstStyle/>
                    <a:p>
                      <a:pPr algn="ctr"/>
                      <a:r>
                        <a:rPr lang="en-US" sz="1200" dirty="0">
                          <a:solidFill>
                            <a:schemeClr val="tx1"/>
                          </a:solidFill>
                        </a:rPr>
                        <a:t>112</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lang="en-US" sz="12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200" dirty="0">
                          <a:solidFill>
                            <a:schemeClr val="tx1"/>
                          </a:solidFill>
                        </a:rPr>
                        <a:t>56</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200" dirty="0">
                          <a:solidFill>
                            <a:schemeClr val="tx1"/>
                          </a:solidFill>
                        </a:rPr>
                        <a:t>256</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200" dirty="0">
                          <a:solidFill>
                            <a:schemeClr val="tx1"/>
                          </a:solidFill>
                        </a:rPr>
                        <a:t>432</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200" dirty="0">
                          <a:solidFill>
                            <a:schemeClr val="tx1"/>
                          </a:solidFill>
                        </a:rPr>
                        <a:t>448</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200" dirty="0">
                          <a:solidFill>
                            <a:schemeClr val="tx1"/>
                          </a:solidFill>
                        </a:rPr>
                        <a:t>3800</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200" dirty="0">
                          <a:solidFill>
                            <a:schemeClr val="tx1"/>
                          </a:solidFill>
                        </a:rPr>
                        <a:t>20000</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846218381"/>
                  </a:ext>
                </a:extLst>
              </a:tr>
              <a:tr h="429540">
                <a:tc>
                  <a:txBody>
                    <a:bodyPr/>
                    <a:lstStyle/>
                    <a:p>
                      <a:pPr algn="ctr"/>
                      <a:r>
                        <a:rPr lang="en-US" sz="1200" dirty="0">
                          <a:solidFill>
                            <a:schemeClr val="tx1"/>
                          </a:solidFill>
                        </a:rPr>
                        <a:t>382</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lang="en-US" sz="12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200" dirty="0">
                          <a:solidFill>
                            <a:schemeClr val="tx1"/>
                          </a:solidFill>
                        </a:rPr>
                        <a:t>1000</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200" dirty="0">
                          <a:solidFill>
                            <a:schemeClr val="tx1"/>
                          </a:solidFill>
                        </a:rPr>
                        <a:t>256</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200" dirty="0">
                          <a:solidFill>
                            <a:schemeClr val="tx1"/>
                          </a:solidFill>
                        </a:rPr>
                        <a:t>864</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200" dirty="0">
                          <a:solidFill>
                            <a:schemeClr val="tx1"/>
                          </a:solidFill>
                        </a:rPr>
                        <a:t>6144</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200" dirty="0">
                          <a:solidFill>
                            <a:schemeClr val="tx1"/>
                          </a:solidFill>
                        </a:rPr>
                        <a:t>4000</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200" dirty="0">
                          <a:solidFill>
                            <a:schemeClr val="tx1"/>
                          </a:solidFill>
                        </a:rPr>
                        <a:t>47000</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52016350"/>
                  </a:ext>
                </a:extLst>
              </a:tr>
            </a:tbl>
          </a:graphicData>
        </a:graphic>
      </p:graphicFrame>
      <p:sp>
        <p:nvSpPr>
          <p:cNvPr id="61" name="TextBox 60">
            <a:extLst>
              <a:ext uri="{FF2B5EF4-FFF2-40B4-BE49-F238E27FC236}">
                <a16:creationId xmlns:a16="http://schemas.microsoft.com/office/drawing/2014/main" id="{CBC3B683-14B5-4262-A34A-3255CCE17FC8}"/>
              </a:ext>
            </a:extLst>
          </p:cNvPr>
          <p:cNvSpPr txBox="1"/>
          <p:nvPr/>
        </p:nvSpPr>
        <p:spPr>
          <a:xfrm>
            <a:off x="0" y="5173330"/>
            <a:ext cx="678999" cy="399620"/>
          </a:xfrm>
          <a:prstGeom prst="rect">
            <a:avLst/>
          </a:prstGeom>
          <a:noFill/>
        </p:spPr>
        <p:txBody>
          <a:bodyPr wrap="none" lIns="89642" tIns="89642" rIns="89642" bIns="89642" rtlCol="0">
            <a:noAutofit/>
          </a:bodyPr>
          <a:lstStyle/>
          <a:p>
            <a:pPr>
              <a:lnSpc>
                <a:spcPct val="90000"/>
              </a:lnSpc>
              <a:spcAft>
                <a:spcPts val="588"/>
              </a:spcAft>
            </a:pPr>
            <a:r>
              <a:rPr lang="en-US" sz="980" b="1" dirty="0"/>
              <a:t>Max  vCPUs</a:t>
            </a:r>
          </a:p>
        </p:txBody>
      </p:sp>
      <p:sp>
        <p:nvSpPr>
          <p:cNvPr id="62" name="TextBox 61">
            <a:extLst>
              <a:ext uri="{FF2B5EF4-FFF2-40B4-BE49-F238E27FC236}">
                <a16:creationId xmlns:a16="http://schemas.microsoft.com/office/drawing/2014/main" id="{61A4CE82-C37F-4774-9476-FF8A8950FCAD}"/>
              </a:ext>
            </a:extLst>
          </p:cNvPr>
          <p:cNvSpPr txBox="1"/>
          <p:nvPr/>
        </p:nvSpPr>
        <p:spPr>
          <a:xfrm>
            <a:off x="1661" y="5462624"/>
            <a:ext cx="835750" cy="399620"/>
          </a:xfrm>
          <a:prstGeom prst="rect">
            <a:avLst/>
          </a:prstGeom>
          <a:noFill/>
        </p:spPr>
        <p:txBody>
          <a:bodyPr wrap="none" lIns="89642" tIns="89642" rIns="89642" bIns="89642" rtlCol="0">
            <a:noAutofit/>
          </a:bodyPr>
          <a:lstStyle/>
          <a:p>
            <a:pPr>
              <a:lnSpc>
                <a:spcPct val="90000"/>
              </a:lnSpc>
              <a:spcAft>
                <a:spcPts val="588"/>
              </a:spcAft>
            </a:pPr>
            <a:r>
              <a:rPr lang="en-US" sz="980" b="1" dirty="0"/>
              <a:t>Max RAM (</a:t>
            </a:r>
            <a:r>
              <a:rPr lang="en-US" sz="980" b="1" dirty="0" err="1"/>
              <a:t>GiB</a:t>
            </a:r>
            <a:r>
              <a:rPr lang="en-US" sz="980" b="1" dirty="0"/>
              <a:t>)</a:t>
            </a:r>
          </a:p>
        </p:txBody>
      </p:sp>
      <p:sp>
        <p:nvSpPr>
          <p:cNvPr id="63" name="Rectangle 108">
            <a:extLst>
              <a:ext uri="{FF2B5EF4-FFF2-40B4-BE49-F238E27FC236}">
                <a16:creationId xmlns:a16="http://schemas.microsoft.com/office/drawing/2014/main" id="{A3C5D6A0-9173-4471-9410-5D3EC5ABCDBE}"/>
              </a:ext>
            </a:extLst>
          </p:cNvPr>
          <p:cNvSpPr/>
          <p:nvPr/>
        </p:nvSpPr>
        <p:spPr bwMode="auto">
          <a:xfrm>
            <a:off x="8412081" y="3737998"/>
            <a:ext cx="1420204"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576" eaLnBrk="0" fontAlgn="base" hangingPunct="0">
              <a:lnSpc>
                <a:spcPct val="90000"/>
              </a:lnSpc>
              <a:spcBef>
                <a:spcPct val="0"/>
              </a:spcBef>
              <a:spcAft>
                <a:spcPct val="0"/>
              </a:spcAft>
              <a:buClr>
                <a:srgbClr val="505050"/>
              </a:buClr>
              <a:defRPr/>
            </a:pPr>
            <a:r>
              <a:rPr lang="en-US" sz="1078" kern="0" dirty="0">
                <a:gradFill>
                  <a:gsLst>
                    <a:gs pos="1770">
                      <a:srgbClr val="FFFFFF"/>
                    </a:gs>
                    <a:gs pos="100000">
                      <a:srgbClr val="FFFFFF"/>
                    </a:gs>
                  </a:gsLst>
                  <a:lin ang="5400000" scaled="1"/>
                </a:gradFill>
                <a:latin typeface="Segoe UI" panose="020B0502040204020203" pitchFamily="34" charset="0"/>
                <a:cs typeface="Segoe UI" panose="020B0502040204020203" pitchFamily="34" charset="0"/>
              </a:rPr>
              <a:t>Optimized for large production SAP HANA workloads</a:t>
            </a:r>
          </a:p>
        </p:txBody>
      </p:sp>
      <p:sp>
        <p:nvSpPr>
          <p:cNvPr id="64" name="Rectangle 108">
            <a:extLst>
              <a:ext uri="{FF2B5EF4-FFF2-40B4-BE49-F238E27FC236}">
                <a16:creationId xmlns:a16="http://schemas.microsoft.com/office/drawing/2014/main" id="{C6833417-3286-4D13-BBBF-6F463A29A724}"/>
              </a:ext>
            </a:extLst>
          </p:cNvPr>
          <p:cNvSpPr/>
          <p:nvPr/>
        </p:nvSpPr>
        <p:spPr bwMode="auto">
          <a:xfrm>
            <a:off x="10279181" y="3737998"/>
            <a:ext cx="1342603"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576" eaLnBrk="0" fontAlgn="base" hangingPunct="0">
              <a:lnSpc>
                <a:spcPct val="90000"/>
              </a:lnSpc>
              <a:spcBef>
                <a:spcPct val="0"/>
              </a:spcBef>
              <a:spcAft>
                <a:spcPct val="0"/>
              </a:spcAft>
              <a:buClr>
                <a:srgbClr val="505050"/>
              </a:buClr>
              <a:defRPr/>
            </a:pPr>
            <a:r>
              <a:rPr lang="en-US" sz="1078" kern="0" dirty="0">
                <a:gradFill>
                  <a:gsLst>
                    <a:gs pos="1770">
                      <a:srgbClr val="FFFFFF"/>
                    </a:gs>
                    <a:gs pos="100000">
                      <a:srgbClr val="FFFFFF"/>
                    </a:gs>
                  </a:gsLst>
                  <a:lin ang="5400000" scaled="1"/>
                </a:gradFill>
                <a:latin typeface="Segoe UI" panose="020B0502040204020203" pitchFamily="34" charset="0"/>
                <a:cs typeface="Segoe UI" panose="020B0502040204020203" pitchFamily="34" charset="0"/>
              </a:rPr>
              <a:t>Purpose built instance for largest SAP HANA production workloads</a:t>
            </a:r>
          </a:p>
        </p:txBody>
      </p:sp>
      <p:sp>
        <p:nvSpPr>
          <p:cNvPr id="65" name="TextBox 64">
            <a:extLst>
              <a:ext uri="{FF2B5EF4-FFF2-40B4-BE49-F238E27FC236}">
                <a16:creationId xmlns:a16="http://schemas.microsoft.com/office/drawing/2014/main" id="{26EF6F32-7864-4EDD-B139-C2F7453AAA7C}"/>
              </a:ext>
            </a:extLst>
          </p:cNvPr>
          <p:cNvSpPr txBox="1"/>
          <p:nvPr/>
        </p:nvSpPr>
        <p:spPr>
          <a:xfrm>
            <a:off x="1661" y="5862244"/>
            <a:ext cx="835750" cy="399620"/>
          </a:xfrm>
          <a:prstGeom prst="rect">
            <a:avLst/>
          </a:prstGeom>
          <a:noFill/>
        </p:spPr>
        <p:txBody>
          <a:bodyPr wrap="none" lIns="89642" tIns="89642" rIns="89642" bIns="89642" rtlCol="0">
            <a:noAutofit/>
          </a:bodyPr>
          <a:lstStyle/>
          <a:p>
            <a:pPr>
              <a:lnSpc>
                <a:spcPct val="90000"/>
              </a:lnSpc>
              <a:spcAft>
                <a:spcPts val="588"/>
              </a:spcAft>
            </a:pPr>
            <a:r>
              <a:rPr lang="en-US" sz="980" b="1" dirty="0"/>
              <a:t>Max Local </a:t>
            </a:r>
          </a:p>
          <a:p>
            <a:pPr>
              <a:lnSpc>
                <a:spcPct val="90000"/>
              </a:lnSpc>
              <a:spcAft>
                <a:spcPts val="588"/>
              </a:spcAft>
            </a:pPr>
            <a:r>
              <a:rPr lang="en-US" sz="980" b="1" dirty="0"/>
              <a:t>Storage (</a:t>
            </a:r>
            <a:r>
              <a:rPr lang="en-US" sz="980" b="1" dirty="0" err="1"/>
              <a:t>GiB</a:t>
            </a:r>
            <a:r>
              <a:rPr lang="en-US" sz="980" b="1" dirty="0"/>
              <a:t>)</a:t>
            </a:r>
          </a:p>
        </p:txBody>
      </p:sp>
      <p:sp>
        <p:nvSpPr>
          <p:cNvPr id="66" name="Rectangle 65">
            <a:extLst>
              <a:ext uri="{FF2B5EF4-FFF2-40B4-BE49-F238E27FC236}">
                <a16:creationId xmlns:a16="http://schemas.microsoft.com/office/drawing/2014/main" id="{DC975841-22C8-440F-8984-F4864E69B43D}"/>
              </a:ext>
            </a:extLst>
          </p:cNvPr>
          <p:cNvSpPr/>
          <p:nvPr/>
        </p:nvSpPr>
        <p:spPr bwMode="auto">
          <a:xfrm>
            <a:off x="5232328" y="3756990"/>
            <a:ext cx="1270268"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576" eaLnBrk="0" fontAlgn="base" hangingPunct="0">
              <a:lnSpc>
                <a:spcPct val="90000"/>
              </a:lnSpc>
              <a:spcBef>
                <a:spcPct val="0"/>
              </a:spcBef>
              <a:spcAft>
                <a:spcPct val="0"/>
              </a:spcAft>
              <a:buClr>
                <a:srgbClr val="505050"/>
              </a:buClr>
              <a:defRPr/>
            </a:pPr>
            <a:r>
              <a:rPr lang="en-US" sz="1078" kern="0" dirty="0">
                <a:gradFill>
                  <a:gsLst>
                    <a:gs pos="1770">
                      <a:srgbClr val="FFFFFF"/>
                    </a:gs>
                    <a:gs pos="100000">
                      <a:srgbClr val="FFFFFF"/>
                    </a:gs>
                  </a:gsLst>
                  <a:lin ang="5400000" scaled="1"/>
                </a:gradFill>
                <a:latin typeface="Segoe UI" panose="020B0502040204020203" pitchFamily="34" charset="0"/>
                <a:cs typeface="Segoe UI" panose="020B0502040204020203" pitchFamily="34" charset="0"/>
              </a:rPr>
              <a:t>Memory optimized </a:t>
            </a:r>
            <a:br>
              <a:rPr lang="en-US" sz="1078" kern="0" dirty="0">
                <a:gradFill>
                  <a:gsLst>
                    <a:gs pos="1770">
                      <a:srgbClr val="FFFFFF"/>
                    </a:gs>
                    <a:gs pos="100000">
                      <a:srgbClr val="FFFFFF"/>
                    </a:gs>
                  </a:gsLst>
                  <a:lin ang="5400000" scaled="1"/>
                </a:gradFill>
                <a:latin typeface="Segoe UI" panose="020B0502040204020203" pitchFamily="34" charset="0"/>
                <a:cs typeface="Segoe UI" panose="020B0502040204020203" pitchFamily="34" charset="0"/>
              </a:rPr>
            </a:br>
            <a:r>
              <a:rPr lang="en-US" sz="1078" kern="0" dirty="0">
                <a:gradFill>
                  <a:gsLst>
                    <a:gs pos="1770">
                      <a:srgbClr val="FFFFFF"/>
                    </a:gs>
                    <a:gs pos="100000">
                      <a:srgbClr val="FFFFFF"/>
                    </a:gs>
                  </a:gsLst>
                  <a:lin ang="5400000" scaled="1"/>
                </a:gradFill>
                <a:latin typeface="Segoe UI" panose="020B0502040204020203" pitchFamily="34" charset="0"/>
                <a:cs typeface="Segoe UI" panose="020B0502040204020203" pitchFamily="34" charset="0"/>
              </a:rPr>
              <a:t>for Dev/Test &amp; </a:t>
            </a:r>
            <a:r>
              <a:rPr lang="en-US" sz="1078" kern="0" dirty="0" err="1">
                <a:gradFill>
                  <a:gsLst>
                    <a:gs pos="1770">
                      <a:srgbClr val="FFFFFF"/>
                    </a:gs>
                    <a:gs pos="100000">
                      <a:srgbClr val="FFFFFF"/>
                    </a:gs>
                  </a:gsLst>
                  <a:lin ang="5400000" scaled="1"/>
                </a:gradFill>
                <a:latin typeface="Segoe UI" panose="020B0502040204020203" pitchFamily="34" charset="0"/>
                <a:cs typeface="Segoe UI" panose="020B0502040204020203" pitchFamily="34" charset="0"/>
              </a:rPr>
              <a:t>PoC</a:t>
            </a:r>
            <a:r>
              <a:rPr lang="en-US" sz="1078" kern="0" dirty="0">
                <a:gradFill>
                  <a:gsLst>
                    <a:gs pos="1770">
                      <a:srgbClr val="FFFFFF"/>
                    </a:gs>
                    <a:gs pos="100000">
                      <a:srgbClr val="FFFFFF"/>
                    </a:gs>
                  </a:gsLst>
                  <a:lin ang="5400000" scaled="1"/>
                </a:gradFill>
                <a:latin typeface="Segoe UI" panose="020B0502040204020203" pitchFamily="34" charset="0"/>
                <a:cs typeface="Segoe UI" panose="020B0502040204020203" pitchFamily="34" charset="0"/>
              </a:rPr>
              <a:t> HANA workloads</a:t>
            </a:r>
          </a:p>
        </p:txBody>
      </p:sp>
      <p:sp>
        <p:nvSpPr>
          <p:cNvPr id="67" name="Rectangle 66">
            <a:extLst>
              <a:ext uri="{FF2B5EF4-FFF2-40B4-BE49-F238E27FC236}">
                <a16:creationId xmlns:a16="http://schemas.microsoft.com/office/drawing/2014/main" id="{2F7B10F2-06FC-4F6F-AE6D-99BAA8D5E2B5}"/>
              </a:ext>
            </a:extLst>
          </p:cNvPr>
          <p:cNvSpPr/>
          <p:nvPr/>
        </p:nvSpPr>
        <p:spPr bwMode="auto">
          <a:xfrm>
            <a:off x="6757424" y="3756990"/>
            <a:ext cx="1270268"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576" eaLnBrk="0" fontAlgn="base" hangingPunct="0">
              <a:lnSpc>
                <a:spcPct val="90000"/>
              </a:lnSpc>
              <a:spcBef>
                <a:spcPct val="0"/>
              </a:spcBef>
              <a:spcAft>
                <a:spcPct val="0"/>
              </a:spcAft>
              <a:buClr>
                <a:srgbClr val="505050"/>
              </a:buClr>
              <a:defRPr/>
            </a:pPr>
            <a:r>
              <a:rPr lang="en-US" sz="1078" kern="0" dirty="0">
                <a:gradFill>
                  <a:gsLst>
                    <a:gs pos="1770">
                      <a:srgbClr val="FFFFFF"/>
                    </a:gs>
                    <a:gs pos="100000">
                      <a:srgbClr val="FFFFFF"/>
                    </a:gs>
                  </a:gsLst>
                  <a:lin ang="5400000" scaled="1"/>
                </a:gradFill>
                <a:latin typeface="Segoe UI" panose="020B0502040204020203" pitchFamily="34" charset="0"/>
                <a:cs typeface="Segoe UI" panose="020B0502040204020203" pitchFamily="34" charset="0"/>
              </a:rPr>
              <a:t>Memory optimized </a:t>
            </a:r>
            <a:br>
              <a:rPr lang="en-US" sz="1078" kern="0" dirty="0">
                <a:gradFill>
                  <a:gsLst>
                    <a:gs pos="1770">
                      <a:srgbClr val="FFFFFF"/>
                    </a:gs>
                    <a:gs pos="100000">
                      <a:srgbClr val="FFFFFF"/>
                    </a:gs>
                  </a:gsLst>
                  <a:lin ang="5400000" scaled="1"/>
                </a:gradFill>
                <a:latin typeface="Segoe UI" panose="020B0502040204020203" pitchFamily="34" charset="0"/>
                <a:cs typeface="Segoe UI" panose="020B0502040204020203" pitchFamily="34" charset="0"/>
              </a:rPr>
            </a:br>
            <a:r>
              <a:rPr lang="en-US" sz="1078" kern="0" dirty="0">
                <a:gradFill>
                  <a:gsLst>
                    <a:gs pos="1770">
                      <a:srgbClr val="FFFFFF"/>
                    </a:gs>
                    <a:gs pos="100000">
                      <a:srgbClr val="FFFFFF"/>
                    </a:gs>
                  </a:gsLst>
                  <a:lin ang="5400000" scaled="1"/>
                </a:gradFill>
                <a:latin typeface="Segoe UI" panose="020B0502040204020203" pitchFamily="34" charset="0"/>
                <a:cs typeface="Segoe UI" panose="020B0502040204020203" pitchFamily="34" charset="0"/>
              </a:rPr>
              <a:t>for Dev/Test &amp; </a:t>
            </a:r>
            <a:r>
              <a:rPr lang="en-US" sz="1078" kern="0" dirty="0" err="1">
                <a:gradFill>
                  <a:gsLst>
                    <a:gs pos="1770">
                      <a:srgbClr val="FFFFFF"/>
                    </a:gs>
                    <a:gs pos="100000">
                      <a:srgbClr val="FFFFFF"/>
                    </a:gs>
                  </a:gsLst>
                  <a:lin ang="5400000" scaled="1"/>
                </a:gradFill>
                <a:latin typeface="Segoe UI" panose="020B0502040204020203" pitchFamily="34" charset="0"/>
                <a:cs typeface="Segoe UI" panose="020B0502040204020203" pitchFamily="34" charset="0"/>
              </a:rPr>
              <a:t>PoC</a:t>
            </a:r>
            <a:r>
              <a:rPr lang="en-US" sz="1078" kern="0" dirty="0">
                <a:gradFill>
                  <a:gsLst>
                    <a:gs pos="1770">
                      <a:srgbClr val="FFFFFF"/>
                    </a:gs>
                    <a:gs pos="100000">
                      <a:srgbClr val="FFFFFF"/>
                    </a:gs>
                  </a:gsLst>
                  <a:lin ang="5400000" scaled="1"/>
                </a:gradFill>
                <a:latin typeface="Segoe UI" panose="020B0502040204020203" pitchFamily="34" charset="0"/>
                <a:cs typeface="Segoe UI" panose="020B0502040204020203" pitchFamily="34" charset="0"/>
              </a:rPr>
              <a:t> HANA workloads</a:t>
            </a:r>
          </a:p>
        </p:txBody>
      </p:sp>
    </p:spTree>
    <p:extLst>
      <p:ext uri="{BB962C8B-B14F-4D97-AF65-F5344CB8AC3E}">
        <p14:creationId xmlns:p14="http://schemas.microsoft.com/office/powerpoint/2010/main" val="2200082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decel="100000" fill="hold" grpId="1" nodeType="withEffect">
                                  <p:stCondLst>
                                    <p:cond delay="250"/>
                                  </p:stCondLst>
                                  <p:childTnLst>
                                    <p:animMotion origin="layout" path="M 2.42788E-6 4.03087E-6 L 2.42788E-6 0.05038 " pathEditMode="relative" rAng="0" ptsTypes="AA">
                                      <p:cBhvr>
                                        <p:cTn id="9" dur="750" spd="-100000" fill="hold"/>
                                        <p:tgtEl>
                                          <p:spTgt spid="8"/>
                                        </p:tgtEl>
                                        <p:attrNameLst>
                                          <p:attrName>ppt_x</p:attrName>
                                          <p:attrName>ppt_y</p:attrName>
                                        </p:attrNameLst>
                                      </p:cBhvr>
                                      <p:rCtr x="0" y="2519"/>
                                    </p:animMotion>
                                  </p:childTnLst>
                                </p:cTn>
                              </p:par>
                              <p:par>
                                <p:cTn id="10" presetID="10" presetClass="entr" presetSubtype="0" fill="hold" grpId="0" nodeType="withEffect">
                                  <p:stCondLst>
                                    <p:cond delay="2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42" presetClass="path" presetSubtype="0" decel="100000" fill="hold" grpId="1" nodeType="withEffect">
                                  <p:stCondLst>
                                    <p:cond delay="250"/>
                                  </p:stCondLst>
                                  <p:childTnLst>
                                    <p:animMotion origin="layout" path="M 1.43222E-6 -2.83704E-6 L 1.43222E-6 0.05039 " pathEditMode="relative" rAng="0" ptsTypes="AA">
                                      <p:cBhvr>
                                        <p:cTn id="14" dur="750" spd="-100000" fill="hold"/>
                                        <p:tgtEl>
                                          <p:spTgt spid="9"/>
                                        </p:tgtEl>
                                        <p:attrNameLst>
                                          <p:attrName>ppt_x</p:attrName>
                                          <p:attrName>ppt_y</p:attrName>
                                        </p:attrNameLst>
                                      </p:cBhvr>
                                      <p:rCtr x="0" y="2519"/>
                                    </p:animMotion>
                                  </p:childTnLst>
                                </p:cTn>
                              </p:par>
                              <p:par>
                                <p:cTn id="15" presetID="10" presetClass="entr" presetSubtype="0" fill="hold" nodeType="withEffect">
                                  <p:stCondLst>
                                    <p:cond delay="25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nodeType="withEffect">
                                  <p:stCondLst>
                                    <p:cond delay="25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nodeType="withEffect">
                                  <p:stCondLst>
                                    <p:cond delay="25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nodeType="withEffect">
                                  <p:stCondLst>
                                    <p:cond delay="25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250"/>
                                  </p:stCondLst>
                                  <p:childTnLst>
                                    <p:set>
                                      <p:cBhvr>
                                        <p:cTn id="31" dur="1" fill="hold">
                                          <p:stCondLst>
                                            <p:cond delay="0"/>
                                          </p:stCondLst>
                                        </p:cTn>
                                        <p:tgtEl>
                                          <p:spTgt spid="63"/>
                                        </p:tgtEl>
                                        <p:attrNameLst>
                                          <p:attrName>style.visibility</p:attrName>
                                        </p:attrNameLst>
                                      </p:cBhvr>
                                      <p:to>
                                        <p:strVal val="visible"/>
                                      </p:to>
                                    </p:set>
                                    <p:animEffect transition="in" filter="fade">
                                      <p:cBhvr>
                                        <p:cTn id="32" dur="500"/>
                                        <p:tgtEl>
                                          <p:spTgt spid="63"/>
                                        </p:tgtEl>
                                      </p:cBhvr>
                                    </p:animEffect>
                                  </p:childTnLst>
                                </p:cTn>
                              </p:par>
                              <p:par>
                                <p:cTn id="33" presetID="42" presetClass="path" presetSubtype="0" decel="100000" fill="hold" grpId="1" nodeType="withEffect">
                                  <p:stCondLst>
                                    <p:cond delay="250"/>
                                  </p:stCondLst>
                                  <p:childTnLst>
                                    <p:animMotion origin="layout" path="M 3.11463E-7 -1.67499E-6 L 3.11463E-7 0.05039 " pathEditMode="relative" rAng="0" ptsTypes="AA">
                                      <p:cBhvr>
                                        <p:cTn id="34" dur="750" spd="-100000" fill="hold"/>
                                        <p:tgtEl>
                                          <p:spTgt spid="63"/>
                                        </p:tgtEl>
                                        <p:attrNameLst>
                                          <p:attrName>ppt_x</p:attrName>
                                          <p:attrName>ppt_y</p:attrName>
                                        </p:attrNameLst>
                                      </p:cBhvr>
                                      <p:rCtr x="0" y="2519"/>
                                    </p:animMotion>
                                  </p:childTnLst>
                                </p:cTn>
                              </p:par>
                              <p:par>
                                <p:cTn id="35" presetID="10" presetClass="entr" presetSubtype="0" fill="hold" grpId="0" nodeType="withEffect">
                                  <p:stCondLst>
                                    <p:cond delay="250"/>
                                  </p:stCondLst>
                                  <p:childTnLst>
                                    <p:set>
                                      <p:cBhvr>
                                        <p:cTn id="36" dur="1" fill="hold">
                                          <p:stCondLst>
                                            <p:cond delay="0"/>
                                          </p:stCondLst>
                                        </p:cTn>
                                        <p:tgtEl>
                                          <p:spTgt spid="64"/>
                                        </p:tgtEl>
                                        <p:attrNameLst>
                                          <p:attrName>style.visibility</p:attrName>
                                        </p:attrNameLst>
                                      </p:cBhvr>
                                      <p:to>
                                        <p:strVal val="visible"/>
                                      </p:to>
                                    </p:set>
                                    <p:animEffect transition="in" filter="fade">
                                      <p:cBhvr>
                                        <p:cTn id="37" dur="500"/>
                                        <p:tgtEl>
                                          <p:spTgt spid="64"/>
                                        </p:tgtEl>
                                      </p:cBhvr>
                                    </p:animEffect>
                                  </p:childTnLst>
                                </p:cTn>
                              </p:par>
                              <p:par>
                                <p:cTn id="38" presetID="42" presetClass="path" presetSubtype="0" decel="100000" fill="hold" grpId="1" nodeType="withEffect">
                                  <p:stCondLst>
                                    <p:cond delay="250"/>
                                  </p:stCondLst>
                                  <p:childTnLst>
                                    <p:animMotion origin="layout" path="M 3.07633E-6 -1.67499E-6 L 3.07633E-6 0.05039 " pathEditMode="relative" rAng="0" ptsTypes="AA">
                                      <p:cBhvr>
                                        <p:cTn id="39" dur="750" spd="-100000" fill="hold"/>
                                        <p:tgtEl>
                                          <p:spTgt spid="64"/>
                                        </p:tgtEl>
                                        <p:attrNameLst>
                                          <p:attrName>ppt_x</p:attrName>
                                          <p:attrName>ppt_y</p:attrName>
                                        </p:attrNameLst>
                                      </p:cBhvr>
                                      <p:rCtr x="0" y="2519"/>
                                    </p:animMotion>
                                  </p:childTnLst>
                                </p:cTn>
                              </p:par>
                              <p:par>
                                <p:cTn id="40" presetID="10" presetClass="entr" presetSubtype="0" fill="hold" grpId="0" nodeType="withEffect">
                                  <p:stCondLst>
                                    <p:cond delay="250"/>
                                  </p:stCondLst>
                                  <p:childTnLst>
                                    <p:set>
                                      <p:cBhvr>
                                        <p:cTn id="41" dur="1" fill="hold">
                                          <p:stCondLst>
                                            <p:cond delay="0"/>
                                          </p:stCondLst>
                                        </p:cTn>
                                        <p:tgtEl>
                                          <p:spTgt spid="66"/>
                                        </p:tgtEl>
                                        <p:attrNameLst>
                                          <p:attrName>style.visibility</p:attrName>
                                        </p:attrNameLst>
                                      </p:cBhvr>
                                      <p:to>
                                        <p:strVal val="visible"/>
                                      </p:to>
                                    </p:set>
                                    <p:animEffect transition="in" filter="fade">
                                      <p:cBhvr>
                                        <p:cTn id="42" dur="500"/>
                                        <p:tgtEl>
                                          <p:spTgt spid="66"/>
                                        </p:tgtEl>
                                      </p:cBhvr>
                                    </p:animEffect>
                                  </p:childTnLst>
                                </p:cTn>
                              </p:par>
                              <p:par>
                                <p:cTn id="43" presetID="42" presetClass="path" presetSubtype="0" decel="100000" fill="hold" grpId="1" nodeType="withEffect">
                                  <p:stCondLst>
                                    <p:cond delay="250"/>
                                  </p:stCondLst>
                                  <p:childTnLst>
                                    <p:animMotion origin="layout" path="M 4.36048E-6 -1.94734E-6 L 4.36048E-6 0.05039 " pathEditMode="relative" rAng="0" ptsTypes="AA">
                                      <p:cBhvr>
                                        <p:cTn id="44" dur="750" spd="-100000" fill="hold"/>
                                        <p:tgtEl>
                                          <p:spTgt spid="66"/>
                                        </p:tgtEl>
                                        <p:attrNameLst>
                                          <p:attrName>ppt_x</p:attrName>
                                          <p:attrName>ppt_y</p:attrName>
                                        </p:attrNameLst>
                                      </p:cBhvr>
                                      <p:rCtr x="0" y="2519"/>
                                    </p:animMotion>
                                  </p:childTnLst>
                                </p:cTn>
                              </p:par>
                              <p:par>
                                <p:cTn id="45" presetID="10" presetClass="entr" presetSubtype="0" fill="hold" grpId="0" nodeType="withEffect">
                                  <p:stCondLst>
                                    <p:cond delay="250"/>
                                  </p:stCondLst>
                                  <p:childTnLst>
                                    <p:set>
                                      <p:cBhvr>
                                        <p:cTn id="46" dur="1" fill="hold">
                                          <p:stCondLst>
                                            <p:cond delay="0"/>
                                          </p:stCondLst>
                                        </p:cTn>
                                        <p:tgtEl>
                                          <p:spTgt spid="67"/>
                                        </p:tgtEl>
                                        <p:attrNameLst>
                                          <p:attrName>style.visibility</p:attrName>
                                        </p:attrNameLst>
                                      </p:cBhvr>
                                      <p:to>
                                        <p:strVal val="visible"/>
                                      </p:to>
                                    </p:set>
                                    <p:animEffect transition="in" filter="fade">
                                      <p:cBhvr>
                                        <p:cTn id="47" dur="500"/>
                                        <p:tgtEl>
                                          <p:spTgt spid="67"/>
                                        </p:tgtEl>
                                      </p:cBhvr>
                                    </p:animEffect>
                                  </p:childTnLst>
                                </p:cTn>
                              </p:par>
                              <p:par>
                                <p:cTn id="48" presetID="42" presetClass="path" presetSubtype="0" decel="100000" fill="hold" grpId="1" nodeType="withEffect">
                                  <p:stCondLst>
                                    <p:cond delay="250"/>
                                  </p:stCondLst>
                                  <p:childTnLst>
                                    <p:animMotion origin="layout" path="M -1.37605E-6 -1.94734E-6 L -1.37605E-6 0.05039 " pathEditMode="relative" rAng="0" ptsTypes="AA">
                                      <p:cBhvr>
                                        <p:cTn id="49" dur="750" spd="-100000" fill="hold"/>
                                        <p:tgtEl>
                                          <p:spTgt spid="67"/>
                                        </p:tgtEl>
                                        <p:attrNameLst>
                                          <p:attrName>ppt_x</p:attrName>
                                          <p:attrName>ppt_y</p:attrName>
                                        </p:attrNameLst>
                                      </p:cBhvr>
                                      <p:rCtr x="0" y="2519"/>
                                    </p:animMotion>
                                  </p:childTnLst>
                                </p:cTn>
                              </p:par>
                            </p:childTnLst>
                          </p:cTn>
                        </p:par>
                        <p:par>
                          <p:cTn id="50" fill="hold">
                            <p:stCondLst>
                              <p:cond delay="1000"/>
                            </p:stCondLst>
                            <p:childTnLst>
                              <p:par>
                                <p:cTn id="51" presetID="2" presetClass="entr" presetSubtype="4" fill="hold" grpId="0" nodeType="afterEffect">
                                  <p:stCondLst>
                                    <p:cond delay="0"/>
                                  </p:stCondLst>
                                  <p:childTnLst>
                                    <p:set>
                                      <p:cBhvr>
                                        <p:cTn id="52" dur="1" fill="hold">
                                          <p:stCondLst>
                                            <p:cond delay="0"/>
                                          </p:stCondLst>
                                        </p:cTn>
                                        <p:tgtEl>
                                          <p:spTgt spid="61"/>
                                        </p:tgtEl>
                                        <p:attrNameLst>
                                          <p:attrName>style.visibility</p:attrName>
                                        </p:attrNameLst>
                                      </p:cBhvr>
                                      <p:to>
                                        <p:strVal val="visible"/>
                                      </p:to>
                                    </p:set>
                                    <p:anim calcmode="lin" valueType="num">
                                      <p:cBhvr additive="base">
                                        <p:cTn id="53" dur="500" fill="hold"/>
                                        <p:tgtEl>
                                          <p:spTgt spid="61"/>
                                        </p:tgtEl>
                                        <p:attrNameLst>
                                          <p:attrName>ppt_x</p:attrName>
                                        </p:attrNameLst>
                                      </p:cBhvr>
                                      <p:tavLst>
                                        <p:tav tm="0">
                                          <p:val>
                                            <p:strVal val="#ppt_x"/>
                                          </p:val>
                                        </p:tav>
                                        <p:tav tm="100000">
                                          <p:val>
                                            <p:strVal val="#ppt_x"/>
                                          </p:val>
                                        </p:tav>
                                      </p:tavLst>
                                    </p:anim>
                                    <p:anim calcmode="lin" valueType="num">
                                      <p:cBhvr additive="base">
                                        <p:cTn id="54" dur="500" fill="hold"/>
                                        <p:tgtEl>
                                          <p:spTgt spid="6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anim calcmode="lin" valueType="num">
                                      <p:cBhvr additive="base">
                                        <p:cTn id="57" dur="500" fill="hold"/>
                                        <p:tgtEl>
                                          <p:spTgt spid="62"/>
                                        </p:tgtEl>
                                        <p:attrNameLst>
                                          <p:attrName>ppt_x</p:attrName>
                                        </p:attrNameLst>
                                      </p:cBhvr>
                                      <p:tavLst>
                                        <p:tav tm="0">
                                          <p:val>
                                            <p:strVal val="#ppt_x"/>
                                          </p:val>
                                        </p:tav>
                                        <p:tav tm="100000">
                                          <p:val>
                                            <p:strVal val="#ppt_x"/>
                                          </p:val>
                                        </p:tav>
                                      </p:tavLst>
                                    </p:anim>
                                    <p:anim calcmode="lin" valueType="num">
                                      <p:cBhvr additive="base">
                                        <p:cTn id="58" dur="500" fill="hold"/>
                                        <p:tgtEl>
                                          <p:spTgt spid="6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anim calcmode="lin" valueType="num">
                                      <p:cBhvr additive="base">
                                        <p:cTn id="61" dur="500" fill="hold"/>
                                        <p:tgtEl>
                                          <p:spTgt spid="65"/>
                                        </p:tgtEl>
                                        <p:attrNameLst>
                                          <p:attrName>ppt_x</p:attrName>
                                        </p:attrNameLst>
                                      </p:cBhvr>
                                      <p:tavLst>
                                        <p:tav tm="0">
                                          <p:val>
                                            <p:strVal val="#ppt_x"/>
                                          </p:val>
                                        </p:tav>
                                        <p:tav tm="100000">
                                          <p:val>
                                            <p:strVal val="#ppt_x"/>
                                          </p:val>
                                        </p:tav>
                                      </p:tavLst>
                                    </p:anim>
                                    <p:anim calcmode="lin" valueType="num">
                                      <p:cBhvr additive="base">
                                        <p:cTn id="62" dur="500" fill="hold"/>
                                        <p:tgtEl>
                                          <p:spTgt spid="6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60"/>
                                        </p:tgtEl>
                                        <p:attrNameLst>
                                          <p:attrName>style.visibility</p:attrName>
                                        </p:attrNameLst>
                                      </p:cBhvr>
                                      <p:to>
                                        <p:strVal val="visible"/>
                                      </p:to>
                                    </p:set>
                                    <p:anim calcmode="lin" valueType="num">
                                      <p:cBhvr additive="base">
                                        <p:cTn id="65" dur="500" fill="hold"/>
                                        <p:tgtEl>
                                          <p:spTgt spid="60"/>
                                        </p:tgtEl>
                                        <p:attrNameLst>
                                          <p:attrName>ppt_x</p:attrName>
                                        </p:attrNameLst>
                                      </p:cBhvr>
                                      <p:tavLst>
                                        <p:tav tm="0">
                                          <p:val>
                                            <p:strVal val="#ppt_x"/>
                                          </p:val>
                                        </p:tav>
                                        <p:tav tm="100000">
                                          <p:val>
                                            <p:strVal val="#ppt_x"/>
                                          </p:val>
                                        </p:tav>
                                      </p:tavLst>
                                    </p:anim>
                                    <p:anim calcmode="lin" valueType="num">
                                      <p:cBhvr additive="base">
                                        <p:cTn id="66"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P spid="61" grpId="0"/>
      <p:bldP spid="62" grpId="0"/>
      <p:bldP spid="63" grpId="0"/>
      <p:bldP spid="63" grpId="1"/>
      <p:bldP spid="64" grpId="0"/>
      <p:bldP spid="64" grpId="1"/>
      <p:bldP spid="65" grpId="0"/>
      <p:bldP spid="66" grpId="0"/>
      <p:bldP spid="66" grpId="1"/>
      <p:bldP spid="67" grpId="0"/>
      <p:bldP spid="67" grpId="1"/>
    </p:bldLst>
  </p:timing>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4.xml><?xml version="1.0" encoding="utf-8"?>
<a:theme xmlns:a="http://schemas.openxmlformats.org/drawingml/2006/main" name="1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3590</Words>
  <Application>Microsoft Office PowerPoint</Application>
  <PresentationFormat>Widescreen</PresentationFormat>
  <Paragraphs>685</Paragraphs>
  <Slides>32</Slides>
  <Notes>30</Notes>
  <HiddenSlides>5</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32</vt:i4>
      </vt:variant>
    </vt:vector>
  </HeadingPairs>
  <TitlesOfParts>
    <vt:vector size="45" baseType="lpstr">
      <vt:lpstr>Arial</vt:lpstr>
      <vt:lpstr>Calibri</vt:lpstr>
      <vt:lpstr>Calibri Light</vt:lpstr>
      <vt:lpstr>Consolas</vt:lpstr>
      <vt:lpstr>Segoe UI</vt:lpstr>
      <vt:lpstr>Segoe UI Light</vt:lpstr>
      <vt:lpstr>Segoe UI Semibold</vt:lpstr>
      <vt:lpstr>Segoe UI Semilight</vt:lpstr>
      <vt:lpstr>Wingdings</vt:lpstr>
      <vt:lpstr>2_Server and Cloud 2013</vt:lpstr>
      <vt:lpstr>C+E Readiness Template</vt:lpstr>
      <vt:lpstr>Server and Cloud 2013</vt:lpstr>
      <vt:lpstr>1_Server and Cloud 2013</vt:lpstr>
      <vt:lpstr>SAP HANA on Azure</vt:lpstr>
      <vt:lpstr>Abstract and learning objectives</vt:lpstr>
      <vt:lpstr>Step 1: Review the customer case study</vt:lpstr>
      <vt:lpstr>Customer situation </vt:lpstr>
      <vt:lpstr>Customer needs (1/3)</vt:lpstr>
      <vt:lpstr>Customer needs (2/3)</vt:lpstr>
      <vt:lpstr>Customer needs (3/3)</vt:lpstr>
      <vt:lpstr>Customer questions and objections </vt:lpstr>
      <vt:lpstr>SAP on Azure — huge variety on instances</vt:lpstr>
      <vt:lpstr>Determine Azure SKUs for HANA based on HANA DB Size and SAPS</vt:lpstr>
      <vt:lpstr>M-Series Virtual Machines Massive memory, CPU, storage, and scale</vt:lpstr>
      <vt:lpstr>(SAPS) Azure VM Options for SAP Applications</vt:lpstr>
      <vt:lpstr>Premium Storage Allocation to run SAP HANA on Azure M Series VM</vt:lpstr>
      <vt:lpstr>Premium Storage KPIs (Cost differ by region)</vt:lpstr>
      <vt:lpstr>Common scenarios</vt:lpstr>
      <vt:lpstr>SAP HA Architecture SAP NetWeaver ABAP / Java 7.00 (and higher) – Windows &amp; Linux</vt:lpstr>
      <vt:lpstr>PowerPoint Presentation</vt:lpstr>
      <vt:lpstr>Step 2: Design the solution</vt:lpstr>
      <vt:lpstr>PowerPoint Presentation</vt:lpstr>
      <vt:lpstr>PowerPoint Presentation</vt:lpstr>
      <vt:lpstr>Online Azure pricing calculator</vt:lpstr>
      <vt:lpstr>Pricing </vt:lpstr>
      <vt:lpstr>Step 3: Present the solution</vt:lpstr>
      <vt:lpstr>Wrap-up</vt:lpstr>
      <vt:lpstr>Go Dos and Resources</vt:lpstr>
      <vt:lpstr>PowerPoint Presentation</vt:lpstr>
      <vt:lpstr>PowerPoint Presentation</vt:lpstr>
      <vt:lpstr>Check SAP on Azure Certifications (HANA)</vt:lpstr>
      <vt:lpstr>Enterprise Backup Solutions for LOB applications/SAP on Azure</vt:lpstr>
      <vt:lpstr>SAP on Azure Backup Solutions </vt:lpstr>
      <vt:lpstr>PowerPoint Presentation</vt:lpstr>
      <vt:lpstr>Downtime Minimized Migration (DMO/SUM) to Azure/HANA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2018-03-01T17:48:59Z</dcterms:created>
  <dcterms:modified xsi:type="dcterms:W3CDTF">2018-11-21T22:09:07Z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2018-03-01T19:18:17.0747291Z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