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7" r:id="rId5"/>
    <p:sldId id="257" r:id="rId6"/>
    <p:sldId id="263" r:id="rId7"/>
    <p:sldId id="259" r:id="rId8"/>
    <p:sldId id="261" r:id="rId9"/>
    <p:sldId id="265" r:id="rId10"/>
    <p:sldId id="266" r:id="rId11"/>
    <p:sldId id="271" r:id="rId12"/>
    <p:sldId id="275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A12835-B622-4D90-A62C-AF9B28C6AE41}" type="datetime1">
              <a:rPr lang="ru-RU" smtClean="0"/>
              <a:t>14.10.2023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FDEE-C191-4F08-91E8-194E8ADD5034}" type="datetime1">
              <a:rPr lang="ru-RU" smtClean="0"/>
              <a:pPr/>
              <a:t>14.10.2023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59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1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8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4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9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6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5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b="1" cap="all" spc="1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Добавить заголовок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рыночных возможност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36" name="Дата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ши конкурен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7" name="Рисунок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ши конкуренты, верси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0" name="Текст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тегия развит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b="1" cap="all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b="1" cap="all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b="1" cap="all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7" name="Нижний колонтитул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Рисунок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8" name="Номер слайда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спектив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заголовок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b="1" cap="none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b="1" cap="none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sp>
        <p:nvSpPr>
          <p:cNvPr id="30" name="Объект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7" name="Объект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ухлетний план действ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Прямая соединительная линия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58" name="Текст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9" name="Текст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0" name="Текст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6" name="Текст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год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7" name="Текст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9" name="Текст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0" name="Текст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1" name="Текст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2" name="Текст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3" name="Текст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7" name="Текст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год</a:t>
            </a:r>
          </a:p>
        </p:txBody>
      </p:sp>
      <p:sp>
        <p:nvSpPr>
          <p:cNvPr id="32" name="Текст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4" name="Текст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5" name="Текст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7" name="Текст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9" name="Текст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0" name="Текст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1" name="Текст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pic>
        <p:nvPicPr>
          <p:cNvPr id="159" name="Графический объект 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Дата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61" name="Нижний колонтитул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Номер слайда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b="1" cap="all" spc="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ш коллектив - 4 человека в верхнем ряд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ш коллектив - 8 человек в верхнем ряд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48" name="Рисунок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51" name="Текст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52" name="Рисунок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4" name="Текст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55" name="Текст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56" name="Рисунок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59" name="Текст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60" name="Рисунок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2" name="Текст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63" name="Текст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64" name="Рисунок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6" name="Текст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67" name="Текст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68" name="Рисунок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70" name="Текст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71" name="Текст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72" name="Рисунок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74" name="Текст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Добавьте имя</a:t>
            </a:r>
          </a:p>
        </p:txBody>
      </p:sp>
      <p:sp>
        <p:nvSpPr>
          <p:cNvPr id="75" name="Текст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 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b="1" cap="all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</a:t>
            </a:r>
          </a:p>
        </p:txBody>
      </p:sp>
      <p:sp>
        <p:nvSpPr>
          <p:cNvPr id="59" name="Текст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</a:t>
            </a:r>
          </a:p>
        </p:txBody>
      </p:sp>
      <p:sp>
        <p:nvSpPr>
          <p:cNvPr id="61" name="Текст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добавить</a:t>
            </a:r>
          </a:p>
        </p:txBody>
      </p:sp>
      <p:sp>
        <p:nvSpPr>
          <p:cNvPr id="52" name="Текст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51" name="Текст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78" name="Текст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77" name="Текст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80" name="Текст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79" name="Текст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82" name="Текст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81" name="Текст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8" name="Дата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н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ведение ито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6" name="Рисунок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Добавить заголовок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Дата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8" name="Текст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еимущества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b="1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Добавить заголовок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b="1" cap="all" spc="1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изнес-модель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Добавить заголовок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очных возможност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Дата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3" name="Нижний колонтитул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A87306C-81BA-4795-A5CA-9392456A8C1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Зеленая трава крупным планом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ru-RU" sz="4800" dirty="0"/>
              <a:t>белая дача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3867309"/>
            <a:ext cx="12192000" cy="1036320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12753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03929" y="2325925"/>
            <a:ext cx="7593106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27" y="1329828"/>
            <a:ext cx="2605855" cy="848595"/>
          </a:xfrm>
        </p:spPr>
        <p:txBody>
          <a:bodyPr rtlCol="0"/>
          <a:lstStyle/>
          <a:p>
            <a:pPr rtl="0"/>
            <a:r>
              <a:rPr lang="ru-RU" dirty="0"/>
              <a:t>О компании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979671"/>
          </a:xfrm>
        </p:spPr>
        <p:txBody>
          <a:bodyPr rtlCol="0"/>
          <a:lstStyle/>
          <a:p>
            <a:pPr algn="just" rtl="0"/>
            <a:r>
              <a:rPr lang="ru-RU" sz="1800" b="0" i="0" dirty="0">
                <a:solidFill>
                  <a:srgbClr val="3F4832"/>
                </a:solidFill>
                <a:effectLst/>
                <a:latin typeface="Steinbeck"/>
              </a:rPr>
              <a:t>Белая Дача начала свою историю больше 100 лет назад. Мы всегда ценили опыт прошлого и старались создавать новое — наши уникальные технологии выращивания овощей и салатов стали эталоном для многих современных </a:t>
            </a:r>
            <a:r>
              <a:rPr lang="ru-RU" sz="1800" b="0" i="0" dirty="0" err="1">
                <a:solidFill>
                  <a:srgbClr val="3F4832"/>
                </a:solidFill>
                <a:effectLst/>
                <a:latin typeface="Steinbeck"/>
              </a:rPr>
              <a:t>агроферм</a:t>
            </a:r>
            <a:r>
              <a:rPr lang="ru-RU" sz="1800" b="0" i="0" dirty="0">
                <a:solidFill>
                  <a:srgbClr val="3F4832"/>
                </a:solidFill>
                <a:effectLst/>
                <a:latin typeface="Steinbeck"/>
              </a:rPr>
              <a:t> России.</a:t>
            </a:r>
            <a:endParaRPr lang="ru-RU" sz="1800" dirty="0"/>
          </a:p>
        </p:txBody>
      </p:sp>
      <p:pic>
        <p:nvPicPr>
          <p:cNvPr id="15" name="Рисунок 14" descr="Растения крупным планом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Дата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20XX г.</a:t>
            </a:r>
          </a:p>
        </p:txBody>
      </p:sp>
      <p:sp>
        <p:nvSpPr>
          <p:cNvPr id="59" name="Номер слайда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62" y="1538562"/>
            <a:ext cx="2133600" cy="864440"/>
          </a:xfrm>
        </p:spPr>
        <p:txBody>
          <a:bodyPr rtlCol="0"/>
          <a:lstStyle/>
          <a:p>
            <a:pPr rtl="0"/>
            <a:r>
              <a:rPr lang="ru-RU" dirty="0"/>
              <a:t>Миссия компании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52" y="3002562"/>
            <a:ext cx="3543621" cy="1829415"/>
          </a:xfrm>
        </p:spPr>
        <p:txBody>
          <a:bodyPr rtlCol="0"/>
          <a:lstStyle/>
          <a:p>
            <a:pPr algn="ctr"/>
            <a:r>
              <a:rPr lang="ru-RU" sz="1400" b="0" i="0" dirty="0">
                <a:effectLst/>
                <a:latin typeface="Steinbeck"/>
              </a:rPr>
              <a:t>Наша миссия — изменить что и как</a:t>
            </a:r>
            <a:br>
              <a:rPr lang="ru-RU" sz="1400" b="0" i="0" dirty="0">
                <a:effectLst/>
                <a:latin typeface="Steinbeck"/>
              </a:rPr>
            </a:br>
            <a:r>
              <a:rPr lang="ru-RU" sz="1400" b="0" i="0" dirty="0">
                <a:effectLst/>
                <a:latin typeface="Steinbeck"/>
              </a:rPr>
              <a:t>мы едим. Мы хотим, чтобы есть было</a:t>
            </a:r>
            <a:br>
              <a:rPr lang="ru-RU" sz="1400" b="0" i="0" dirty="0">
                <a:effectLst/>
                <a:latin typeface="Steinbeck"/>
              </a:rPr>
            </a:br>
            <a:r>
              <a:rPr lang="ru-RU" sz="1400" b="0" i="0" dirty="0">
                <a:effectLst/>
                <a:latin typeface="Steinbeck"/>
              </a:rPr>
              <a:t>приятнее и удобнее, а сама еда</a:t>
            </a:r>
            <a:br>
              <a:rPr lang="ru-RU" sz="1400" b="0" i="0" dirty="0">
                <a:effectLst/>
                <a:latin typeface="Steinbeck"/>
              </a:rPr>
            </a:br>
            <a:r>
              <a:rPr lang="ru-RU" sz="1400" b="0" i="0" dirty="0">
                <a:effectLst/>
                <a:latin typeface="Steinbeck"/>
              </a:rPr>
              <a:t>стала полезнее.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1079264"/>
            <a:ext cx="617932" cy="426393"/>
          </a:xfrm>
        </p:spPr>
        <p:txBody>
          <a:bodyPr rtlCol="0"/>
          <a:lstStyle/>
          <a:p>
            <a:pPr rtl="0"/>
            <a:r>
              <a:rPr lang="ru-RU" dirty="0"/>
              <a:t>500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9" y="1458768"/>
            <a:ext cx="3433138" cy="1370672"/>
          </a:xfrm>
        </p:spPr>
        <p:txBody>
          <a:bodyPr rtlCol="0"/>
          <a:lstStyle/>
          <a:p>
            <a:pPr algn="just" rtl="0"/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городов России входят в сеть</a:t>
            </a:r>
            <a:br>
              <a:rPr lang="ru-RU" sz="1400" dirty="0"/>
            </a:br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дистрибуции компании Белая Дача</a:t>
            </a:r>
            <a:endParaRPr lang="ru-RU" sz="1200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1123656"/>
            <a:ext cx="3433138" cy="428891"/>
          </a:xfrm>
        </p:spPr>
        <p:txBody>
          <a:bodyPr rtlCol="0"/>
          <a:lstStyle/>
          <a:p>
            <a:pPr rtl="0"/>
            <a:r>
              <a:rPr lang="ru-RU" dirty="0"/>
              <a:t>1124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1505657"/>
            <a:ext cx="3433138" cy="961350"/>
          </a:xfrm>
        </p:spPr>
        <p:txBody>
          <a:bodyPr rtlCol="0"/>
          <a:lstStyle/>
          <a:p>
            <a:pPr algn="just" rtl="0"/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Га полей и теплиц находятся сегодня</a:t>
            </a:r>
            <a:br>
              <a:rPr lang="ru-RU" sz="1400" dirty="0"/>
            </a:br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в собственном владении группы</a:t>
            </a:r>
            <a:br>
              <a:rPr lang="ru-RU" sz="1400" dirty="0"/>
            </a:br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компаний Белая Дача</a:t>
            </a:r>
            <a:endParaRPr lang="ru-RU" sz="1200" dirty="0"/>
          </a:p>
        </p:txBody>
      </p:sp>
      <p:sp>
        <p:nvSpPr>
          <p:cNvPr id="45" name="Текст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3046999"/>
            <a:ext cx="3433138" cy="428891"/>
          </a:xfrm>
        </p:spPr>
        <p:txBody>
          <a:bodyPr rtlCol="0"/>
          <a:lstStyle/>
          <a:p>
            <a:pPr rtl="0"/>
            <a:r>
              <a:rPr lang="ru-RU" dirty="0"/>
              <a:t>92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99821" y="3522780"/>
            <a:ext cx="3564757" cy="1536983"/>
          </a:xfrm>
        </p:spPr>
        <p:txBody>
          <a:bodyPr rtlCol="0"/>
          <a:lstStyle/>
          <a:p>
            <a:pPr algn="just" rtl="0"/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тонны готовой продукции каждый день производится на 3 заводах Белая Дача в Московской области, Новосибирской области и Республике Татарстан</a:t>
            </a:r>
            <a:endParaRPr lang="ru-RU" sz="1200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3093889"/>
            <a:ext cx="3433138" cy="428891"/>
          </a:xfrm>
        </p:spPr>
        <p:txBody>
          <a:bodyPr rtlCol="0"/>
          <a:lstStyle/>
          <a:p>
            <a:pPr rtl="0"/>
            <a:r>
              <a:rPr lang="ru-RU" dirty="0"/>
              <a:t>1320</a:t>
            </a:r>
          </a:p>
        </p:txBody>
      </p:sp>
      <p:sp>
        <p:nvSpPr>
          <p:cNvPr id="44" name="Текст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3475890"/>
            <a:ext cx="3433138" cy="1450988"/>
          </a:xfrm>
        </p:spPr>
        <p:txBody>
          <a:bodyPr rtlCol="0"/>
          <a:lstStyle/>
          <a:p>
            <a:pPr algn="just" rtl="0"/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человек работают на современных</a:t>
            </a:r>
            <a:br>
              <a:rPr lang="ru-RU" sz="1400" dirty="0"/>
            </a:br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заводах Белая Дача в 3 регионах</a:t>
            </a:r>
            <a:br>
              <a:rPr lang="ru-RU" sz="1400" dirty="0"/>
            </a:br>
            <a:r>
              <a:rPr lang="ru-RU" sz="1400" b="0" i="0" dirty="0">
                <a:solidFill>
                  <a:srgbClr val="3F4832"/>
                </a:solidFill>
                <a:effectLst/>
                <a:latin typeface="Steinbeck"/>
              </a:rPr>
              <a:t>России</a:t>
            </a:r>
            <a:endParaRPr lang="ru-RU" sz="1200" dirty="0"/>
          </a:p>
        </p:txBody>
      </p:sp>
      <p:sp>
        <p:nvSpPr>
          <p:cNvPr id="325" name="Номер слайда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6FA84C-59D1-EFF6-D168-B9E8400B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83266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87" y="436426"/>
            <a:ext cx="4112077" cy="1051716"/>
          </a:xfrm>
        </p:spPr>
        <p:txBody>
          <a:bodyPr rtlCol="0"/>
          <a:lstStyle/>
          <a:p>
            <a:pPr rtl="0"/>
            <a:r>
              <a:rPr lang="ru-RU" dirty="0"/>
              <a:t>Рассматриваемый продукт</a:t>
            </a:r>
          </a:p>
        </p:txBody>
      </p:sp>
      <p:sp>
        <p:nvSpPr>
          <p:cNvPr id="258" name="Номер слайда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050" name="Picture 2" descr="Босфор">
            <a:extLst>
              <a:ext uri="{FF2B5EF4-FFF2-40B4-BE49-F238E27FC236}">
                <a16:creationId xmlns:a16="http://schemas.microsoft.com/office/drawing/2014/main" id="{7961A2F8-7D37-2D04-1513-1E16BEEF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48" y="1398495"/>
            <a:ext cx="6108148" cy="55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Лист с каплями воды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ru-RU" dirty="0"/>
              <a:t>ценообразование 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0" y="3738283"/>
            <a:ext cx="6248400" cy="2501153"/>
          </a:xfrm>
        </p:spPr>
        <p:txBody>
          <a:bodyPr rtlCol="0"/>
          <a:lstStyle/>
          <a:p>
            <a:pPr rtl="0"/>
            <a:r>
              <a:rPr lang="ru-RU" sz="1800" dirty="0"/>
              <a:t>себестоимость производства (расходы на семена, удобрения, воду, с/х машины, трудозатраты, з/п работникам, аренда помещений) + наценка (доставка, НДС, налоги)</a:t>
            </a:r>
            <a:endParaRPr lang="ru-RU" dirty="0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004" y="4643719"/>
            <a:ext cx="3776807" cy="6902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ru-RU" dirty="0"/>
              <a:t>Себестоимость товара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0003" y="1555909"/>
            <a:ext cx="783291" cy="479079"/>
          </a:xfrm>
        </p:spPr>
        <p:txBody>
          <a:bodyPr rtlCol="0"/>
          <a:lstStyle/>
          <a:p>
            <a:pPr rtl="0"/>
            <a:r>
              <a:rPr lang="ru-RU" sz="1600" dirty="0"/>
              <a:t>7 ₽ ​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78554" y="1578487"/>
            <a:ext cx="1922176" cy="617734"/>
          </a:xfrm>
        </p:spPr>
        <p:txBody>
          <a:bodyPr rtlCol="0"/>
          <a:lstStyle/>
          <a:p>
            <a:pPr rtl="0"/>
            <a:r>
              <a:rPr lang="ru-RU" sz="1800" dirty="0">
                <a:solidFill>
                  <a:srgbClr val="3F4832"/>
                </a:solidFill>
                <a:latin typeface="Steinbeck"/>
              </a:rPr>
              <a:t>Семена</a:t>
            </a:r>
          </a:p>
        </p:txBody>
      </p:sp>
      <p:sp>
        <p:nvSpPr>
          <p:cNvPr id="99" name="Текст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1998" y="2366947"/>
            <a:ext cx="1491868" cy="617734"/>
          </a:xfrm>
        </p:spPr>
        <p:txBody>
          <a:bodyPr rtlCol="0"/>
          <a:lstStyle/>
          <a:p>
            <a:r>
              <a:rPr lang="ru-RU" sz="1800" dirty="0">
                <a:solidFill>
                  <a:srgbClr val="3F4832"/>
                </a:solidFill>
                <a:latin typeface="Steinbeck"/>
              </a:rPr>
              <a:t>Удобрения</a:t>
            </a:r>
          </a:p>
        </p:txBody>
      </p:sp>
      <p:sp>
        <p:nvSpPr>
          <p:cNvPr id="101" name="Текст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78554" y="3292250"/>
            <a:ext cx="3103046" cy="515178"/>
          </a:xfrm>
        </p:spPr>
        <p:txBody>
          <a:bodyPr rtlCol="0"/>
          <a:lstStyle/>
          <a:p>
            <a:pPr rtl="0"/>
            <a:r>
              <a:rPr lang="ru-RU" sz="1800" dirty="0">
                <a:solidFill>
                  <a:srgbClr val="3F4832"/>
                </a:solidFill>
                <a:latin typeface="Steinbeck"/>
              </a:rPr>
              <a:t>Коммунальные услуги</a:t>
            </a:r>
          </a:p>
        </p:txBody>
      </p:sp>
      <p:pic>
        <p:nvPicPr>
          <p:cNvPr id="18" name="Рисунок 17" descr="Изображение растения, овоща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3" name="Текст 100">
            <a:extLst>
              <a:ext uri="{FF2B5EF4-FFF2-40B4-BE49-F238E27FC236}">
                <a16:creationId xmlns:a16="http://schemas.microsoft.com/office/drawing/2014/main" id="{A96BEB4A-E5AD-676D-88EE-7090649A8185}"/>
              </a:ext>
            </a:extLst>
          </p:cNvPr>
          <p:cNvSpPr txBox="1">
            <a:spLocks/>
          </p:cNvSpPr>
          <p:nvPr/>
        </p:nvSpPr>
        <p:spPr>
          <a:xfrm>
            <a:off x="2082533" y="4125534"/>
            <a:ext cx="1796574" cy="617734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3F4832"/>
                </a:solidFill>
                <a:latin typeface="Steinbeck"/>
              </a:rPr>
              <a:t>Трудозатраты</a:t>
            </a:r>
          </a:p>
        </p:txBody>
      </p:sp>
      <p:sp>
        <p:nvSpPr>
          <p:cNvPr id="4" name="Текст 62">
            <a:extLst>
              <a:ext uri="{FF2B5EF4-FFF2-40B4-BE49-F238E27FC236}">
                <a16:creationId xmlns:a16="http://schemas.microsoft.com/office/drawing/2014/main" id="{760C8A53-0738-2608-F97E-55ECE12FE046}"/>
              </a:ext>
            </a:extLst>
          </p:cNvPr>
          <p:cNvSpPr txBox="1">
            <a:spLocks/>
          </p:cNvSpPr>
          <p:nvPr/>
        </p:nvSpPr>
        <p:spPr>
          <a:xfrm>
            <a:off x="923447" y="2436275"/>
            <a:ext cx="783291" cy="47907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5 ₽ ​</a:t>
            </a:r>
          </a:p>
        </p:txBody>
      </p:sp>
      <p:sp>
        <p:nvSpPr>
          <p:cNvPr id="7" name="Текст 62">
            <a:extLst>
              <a:ext uri="{FF2B5EF4-FFF2-40B4-BE49-F238E27FC236}">
                <a16:creationId xmlns:a16="http://schemas.microsoft.com/office/drawing/2014/main" id="{60C07AB7-7CD9-26BD-03E4-056CF6FC4A62}"/>
              </a:ext>
            </a:extLst>
          </p:cNvPr>
          <p:cNvSpPr txBox="1">
            <a:spLocks/>
          </p:cNvSpPr>
          <p:nvPr/>
        </p:nvSpPr>
        <p:spPr>
          <a:xfrm>
            <a:off x="920003" y="3292250"/>
            <a:ext cx="783291" cy="47907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4 ₽ ​</a:t>
            </a:r>
          </a:p>
        </p:txBody>
      </p:sp>
      <p:sp>
        <p:nvSpPr>
          <p:cNvPr id="10" name="Текст 62">
            <a:extLst>
              <a:ext uri="{FF2B5EF4-FFF2-40B4-BE49-F238E27FC236}">
                <a16:creationId xmlns:a16="http://schemas.microsoft.com/office/drawing/2014/main" id="{1861900E-1CF8-C2BF-3C93-C6193FB43356}"/>
              </a:ext>
            </a:extLst>
          </p:cNvPr>
          <p:cNvSpPr txBox="1">
            <a:spLocks/>
          </p:cNvSpPr>
          <p:nvPr/>
        </p:nvSpPr>
        <p:spPr>
          <a:xfrm>
            <a:off x="914272" y="4159832"/>
            <a:ext cx="783291" cy="47907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10 ₽ ​</a:t>
            </a:r>
          </a:p>
        </p:txBody>
      </p:sp>
      <p:sp>
        <p:nvSpPr>
          <p:cNvPr id="11" name="Текст 61">
            <a:extLst>
              <a:ext uri="{FF2B5EF4-FFF2-40B4-BE49-F238E27FC236}">
                <a16:creationId xmlns:a16="http://schemas.microsoft.com/office/drawing/2014/main" id="{0796F4B8-ECCE-8F06-9F20-F8C2D52BA215}"/>
              </a:ext>
            </a:extLst>
          </p:cNvPr>
          <p:cNvSpPr txBox="1">
            <a:spLocks/>
          </p:cNvSpPr>
          <p:nvPr/>
        </p:nvSpPr>
        <p:spPr>
          <a:xfrm>
            <a:off x="845799" y="1040618"/>
            <a:ext cx="1922176" cy="617734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3F4832"/>
                </a:solidFill>
                <a:latin typeface="Steinbeck"/>
              </a:rPr>
              <a:t>На 130 г:</a:t>
            </a:r>
          </a:p>
        </p:txBody>
      </p:sp>
      <p:sp>
        <p:nvSpPr>
          <p:cNvPr id="12" name="Текст 62">
            <a:extLst>
              <a:ext uri="{FF2B5EF4-FFF2-40B4-BE49-F238E27FC236}">
                <a16:creationId xmlns:a16="http://schemas.microsoft.com/office/drawing/2014/main" id="{C1ABABF0-DA4C-A962-B569-C46738910524}"/>
              </a:ext>
            </a:extLst>
          </p:cNvPr>
          <p:cNvSpPr txBox="1">
            <a:spLocks/>
          </p:cNvSpPr>
          <p:nvPr/>
        </p:nvSpPr>
        <p:spPr>
          <a:xfrm>
            <a:off x="923982" y="5051794"/>
            <a:ext cx="783291" cy="47907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3 ₽ ​</a:t>
            </a:r>
          </a:p>
        </p:txBody>
      </p:sp>
      <p:sp>
        <p:nvSpPr>
          <p:cNvPr id="13" name="Текст 100">
            <a:extLst>
              <a:ext uri="{FF2B5EF4-FFF2-40B4-BE49-F238E27FC236}">
                <a16:creationId xmlns:a16="http://schemas.microsoft.com/office/drawing/2014/main" id="{C4BDD81D-95B8-0390-8DE3-B62898A3E313}"/>
              </a:ext>
            </a:extLst>
          </p:cNvPr>
          <p:cNvSpPr txBox="1">
            <a:spLocks/>
          </p:cNvSpPr>
          <p:nvPr/>
        </p:nvSpPr>
        <p:spPr>
          <a:xfrm>
            <a:off x="2094730" y="5051794"/>
            <a:ext cx="1796574" cy="617734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3F4832"/>
                </a:solidFill>
                <a:latin typeface="Steinbeck"/>
              </a:rPr>
              <a:t>Упаковка</a:t>
            </a:r>
          </a:p>
        </p:txBody>
      </p:sp>
      <p:sp>
        <p:nvSpPr>
          <p:cNvPr id="14" name="Текст 62">
            <a:extLst>
              <a:ext uri="{FF2B5EF4-FFF2-40B4-BE49-F238E27FC236}">
                <a16:creationId xmlns:a16="http://schemas.microsoft.com/office/drawing/2014/main" id="{981488AC-F68C-4F4B-6D84-CEA7F1DDFA53}"/>
              </a:ext>
            </a:extLst>
          </p:cNvPr>
          <p:cNvSpPr txBox="1">
            <a:spLocks/>
          </p:cNvSpPr>
          <p:nvPr/>
        </p:nvSpPr>
        <p:spPr>
          <a:xfrm>
            <a:off x="923982" y="5910674"/>
            <a:ext cx="783291" cy="47907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20 ₽ ​</a:t>
            </a:r>
          </a:p>
        </p:txBody>
      </p:sp>
      <p:sp>
        <p:nvSpPr>
          <p:cNvPr id="15" name="Текст 100">
            <a:extLst>
              <a:ext uri="{FF2B5EF4-FFF2-40B4-BE49-F238E27FC236}">
                <a16:creationId xmlns:a16="http://schemas.microsoft.com/office/drawing/2014/main" id="{44E00A2F-6F9F-377D-CE53-4DB08E079C73}"/>
              </a:ext>
            </a:extLst>
          </p:cNvPr>
          <p:cNvSpPr txBox="1">
            <a:spLocks/>
          </p:cNvSpPr>
          <p:nvPr/>
        </p:nvSpPr>
        <p:spPr>
          <a:xfrm>
            <a:off x="2094730" y="5910674"/>
            <a:ext cx="1796574" cy="617734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3F4832"/>
                </a:solidFill>
                <a:latin typeface="Steinbeck"/>
              </a:rPr>
              <a:t>Реклама</a:t>
            </a:r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ru-RU" dirty="0"/>
              <a:t>наценка</a:t>
            </a:r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6960" y="1853427"/>
            <a:ext cx="1670214" cy="863490"/>
          </a:xfrm>
        </p:spPr>
        <p:txBody>
          <a:bodyPr rtlCol="0"/>
          <a:lstStyle/>
          <a:p>
            <a:pPr rtl="0"/>
            <a:r>
              <a:rPr lang="ru-RU" sz="2400" dirty="0"/>
              <a:t>7 ₽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83704"/>
            <a:ext cx="2939143" cy="675047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/>
              <a:t>Доставка</a:t>
            </a:r>
          </a:p>
        </p:txBody>
      </p:sp>
      <p:sp>
        <p:nvSpPr>
          <p:cNvPr id="90" name="Текст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45528" y="1853426"/>
            <a:ext cx="1670214" cy="863491"/>
          </a:xfrm>
        </p:spPr>
        <p:txBody>
          <a:bodyPr rtlCol="0"/>
          <a:lstStyle/>
          <a:p>
            <a:pPr rtl="0"/>
            <a:r>
              <a:rPr lang="ru-RU" sz="2400" dirty="0"/>
              <a:t>24,8 ₽</a:t>
            </a:r>
          </a:p>
        </p:txBody>
      </p:sp>
      <p:sp>
        <p:nvSpPr>
          <p:cNvPr id="89" name="Текст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ru-RU" dirty="0"/>
              <a:t>НДС</a:t>
            </a:r>
          </a:p>
        </p:txBody>
      </p:sp>
      <p:sp>
        <p:nvSpPr>
          <p:cNvPr id="93" name="Текст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096" y="1853427"/>
            <a:ext cx="1669762" cy="863492"/>
          </a:xfrm>
        </p:spPr>
        <p:txBody>
          <a:bodyPr rtlCol="0"/>
          <a:lstStyle/>
          <a:p>
            <a:pPr rtl="0"/>
            <a:r>
              <a:rPr lang="ru-RU" sz="2400" dirty="0"/>
              <a:t>99,2 ₽</a:t>
            </a:r>
          </a:p>
        </p:txBody>
      </p:sp>
      <p:sp>
        <p:nvSpPr>
          <p:cNvPr id="111" name="Текст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ru-RU" dirty="0"/>
              <a:t>Прибыль</a:t>
            </a:r>
          </a:p>
        </p:txBody>
      </p:sp>
      <p:pic>
        <p:nvPicPr>
          <p:cNvPr id="23" name="Рисунок 22" descr="Изображение растения, травы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43507"/>
            <a:ext cx="12191999" cy="2623457"/>
          </a:xfrm>
        </p:spPr>
      </p:pic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Заголовок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000" dirty="0"/>
              <a:t>Наша команда</a:t>
            </a:r>
          </a:p>
        </p:txBody>
      </p:sp>
      <p:sp>
        <p:nvSpPr>
          <p:cNvPr id="89" name="Текст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94805" y="2627592"/>
            <a:ext cx="3758995" cy="1260608"/>
          </a:xfrm>
        </p:spPr>
        <p:txBody>
          <a:bodyPr rtlCol="0"/>
          <a:lstStyle/>
          <a:p>
            <a:pPr rtl="0"/>
            <a:r>
              <a:rPr lang="ru-RU" dirty="0"/>
              <a:t>Тахватулин </a:t>
            </a:r>
            <a:r>
              <a:rPr lang="ru-RU" dirty="0" err="1"/>
              <a:t>михаил</a:t>
            </a:r>
            <a:r>
              <a:rPr lang="ru-RU" dirty="0"/>
              <a:t>​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1AAA7E4-5BEC-5A35-3ADA-BFB49EDA5A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04554" y="4379125"/>
            <a:ext cx="3758996" cy="1260608"/>
          </a:xfrm>
        </p:spPr>
        <p:txBody>
          <a:bodyPr/>
          <a:lstStyle/>
          <a:p>
            <a:r>
              <a:rPr lang="ru-RU" dirty="0"/>
              <a:t>Гринин </a:t>
            </a:r>
            <a:r>
              <a:rPr lang="ru-RU" dirty="0" err="1"/>
              <a:t>александр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EA87306C-81BA-4795-A5CA-9392456A8C1E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9130F15D-0505-47FA-455D-D7405AFCA6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318" y="2627592"/>
            <a:ext cx="3758996" cy="1260608"/>
          </a:xfrm>
        </p:spPr>
        <p:txBody>
          <a:bodyPr/>
          <a:lstStyle/>
          <a:p>
            <a:r>
              <a:rPr lang="ru-RU" dirty="0"/>
              <a:t>Жегошкин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19" y="2965340"/>
            <a:ext cx="2574446" cy="927319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pic>
        <p:nvPicPr>
          <p:cNvPr id="18" name="Рисунок 15" descr="Изображение поля с прорастающей травой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5CCB89-E7D9-4680-F56B-33DF500A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2" y="1778084"/>
            <a:ext cx="5599579" cy="31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5_TF16411175_Win32" id="{1312B601-74D5-4529-842A-79B5D1AD1257}" vid="{3DF83A45-BE94-4B01-94A1-C38A7DA6C9D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{694C9B83-9A19-4285-9421-D93F678B5710}tf16411175_win32</Template>
  <TotalTime>58</TotalTime>
  <Words>242</Words>
  <Application>Microsoft Office PowerPoint</Application>
  <PresentationFormat>Широкоэкранный</PresentationFormat>
  <Paragraphs>59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Steinbeck</vt:lpstr>
      <vt:lpstr>Arial</vt:lpstr>
      <vt:lpstr>Calibri</vt:lpstr>
      <vt:lpstr>Пользовательские</vt:lpstr>
      <vt:lpstr>белая дача</vt:lpstr>
      <vt:lpstr>О компании</vt:lpstr>
      <vt:lpstr>Миссия компании</vt:lpstr>
      <vt:lpstr>Рассматриваемый продукт</vt:lpstr>
      <vt:lpstr>ценообразование </vt:lpstr>
      <vt:lpstr>Себестоимость товара</vt:lpstr>
      <vt:lpstr>наценка</vt:lpstr>
      <vt:lpstr>Наша команда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белая дача</dc:title>
  <dc:creator>Тахватулин Михаил Витальевич</dc:creator>
  <cp:lastModifiedBy>Тахватулин Михаил Витальевич</cp:lastModifiedBy>
  <cp:revision>1</cp:revision>
  <dcterms:created xsi:type="dcterms:W3CDTF">2023-10-14T10:48:59Z</dcterms:created>
  <dcterms:modified xsi:type="dcterms:W3CDTF">2023-10-14T11:47:16Z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