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299" r:id="rId3"/>
    <p:sldId id="301" r:id="rId4"/>
    <p:sldId id="302" r:id="rId5"/>
    <p:sldId id="305" r:id="rId6"/>
    <p:sldId id="303" r:id="rId7"/>
    <p:sldId id="300" r:id="rId8"/>
    <p:sldId id="306" r:id="rId9"/>
    <p:sldId id="309" r:id="rId10"/>
    <p:sldId id="310" r:id="rId11"/>
    <p:sldId id="311" r:id="rId12"/>
    <p:sldId id="313" r:id="rId13"/>
    <p:sldId id="308" r:id="rId14"/>
    <p:sldId id="307" r:id="rId15"/>
    <p:sldId id="30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택현" initials="정" lastIdx="1" clrIdx="0">
    <p:extLst>
      <p:ext uri="{19B8F6BF-5375-455C-9EA6-DF929625EA0E}">
        <p15:presenceInfo xmlns:p15="http://schemas.microsoft.com/office/powerpoint/2012/main" userId="정택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2A873"/>
    <a:srgbClr val="FFFFFF"/>
    <a:srgbClr val="889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940E6-E481-480C-83F8-26912C26223D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42D8D-F6BA-40D1-AF39-709458BE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6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35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1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7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4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95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20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4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2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3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2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9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42D8D-F6BA-40D1-AF39-709458BE3BB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4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6AF1F-4AEC-462A-9D7E-1EFDBC879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24408-E210-4330-B555-A071E6E5D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2597D-822A-47DB-8943-8A3B29E9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DAC63-8664-4EB6-B614-BBE1A80F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E6DA7-E5B6-4685-B7B9-182A68AA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1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DCD7-5DF2-4F07-90CB-3CE84472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1D4CA-26C2-491B-B35D-E718AF5C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FB08D-717B-4FC7-840E-0EF7A699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7489B-EF68-4FE6-9B8C-60B8214A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7D3A9-07B8-42E8-8ED7-B2FFC73F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B80B4B-BBB1-444D-A064-19647A611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F5CAC-2BC0-446A-A0E9-CD21AFCE0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BAB75-4902-4530-BEA7-959DCD66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C0F8-839D-4FAB-B87F-38C5DCAA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4E293-973D-4F81-8EC5-EC30210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1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88F3-018F-4787-BF40-79BAFB33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695E5-2FCF-4349-9D09-4DF1FABD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A203B-5B08-419E-92C8-BBEB56E5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C180D-9A74-4BD3-992E-5D036DA2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CB4AD-2F90-4144-9CFC-E8EF117E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DAEC-A11D-4A89-BD91-D70F101B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D7089-9940-4BE4-8D98-65550BB3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6CE66-2F39-4BB4-8AA2-30205E7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66AC9-2FE2-4F71-A090-B65A1A1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9CBB0-75A5-47D4-B74F-86AEDE35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97701-C2EA-45C9-9ED5-1146F1C1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2C2CE-E545-4225-8AA8-9E7B1B7AD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C8917-ABEE-4B7F-99ED-4959B1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10F24-627E-4554-9405-22CF7820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7635A-B065-43AE-B844-D127AC14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6735E-3583-499F-BAE5-8DDF1880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1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83125-625B-4C11-8846-6C9304C1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D59F1-4D4C-4C44-8797-D4FB3551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C5477-99C4-41CF-9275-0E2DF30A3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F6353-2FA1-43FC-B696-ADC74FF72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5EF190-748A-4A24-AF92-53CEFA94F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A7BEB8-4D26-4A9C-A11A-ED9A16FF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E1C2A-EBF1-4E5D-B1DD-3A549D49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899D6E-5F86-493B-9FDC-8030D46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3A9A-EDB6-47A9-B869-1FAB191C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36A86-B885-445C-A8B4-1305A677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4A0F84-3E1A-439A-8397-8E037198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1A8C0-BBB4-426A-9573-313341D7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A5699-11C5-4473-99CA-8D42DAFA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CB9941-0B44-4ADC-911E-C1976AD6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8EE50-A9F4-4BC4-A9D9-598F22B2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2F083-F676-4387-B747-9B552117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A292B-4F9A-4606-8BC9-0A7A4845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7983B-FC6C-47E5-9289-D9E773E0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E82A7-0AE8-4164-8085-F6872C25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FA4AD-9A79-4BF3-8403-7308186F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17E5A-E187-4DA1-9A4B-26105EB1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79B24-5992-4AC0-B391-94CFD0A7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79BB65-1895-439A-812D-73A9374E2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E78BE-4353-4F48-95EF-EB7793FF3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D46D88-9F38-4C36-8116-8570C60E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B9E4-3592-495C-A464-A0194DF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8A2C6-D74D-4B52-B7BD-63E69CE1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0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7AD24A-C32B-4D0D-9BBA-8FA89E27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17FDC-3F12-4E52-8D25-99FAFFA5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C67C2-B88F-4D2F-9257-9DDE63AE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5A33-A0B4-4A96-905E-3F2EEC2B888A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6E71F-1B61-43A3-8007-99284792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71745-8A55-431F-BCBA-3E84D4CE9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AF72-FB03-4ADD-A3D5-E3E64625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45DBB3-AD09-4D32-BF8F-7257D59E2AB9}"/>
              </a:ext>
            </a:extLst>
          </p:cNvPr>
          <p:cNvSpPr/>
          <p:nvPr/>
        </p:nvSpPr>
        <p:spPr>
          <a:xfrm>
            <a:off x="4192316" y="4201922"/>
            <a:ext cx="3941685" cy="7279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Roboto" panose="02000000000000000000" pitchFamily="2" charset="0"/>
              </a:rPr>
              <a:t>Good Image-to-Image Translation</a:t>
            </a:r>
            <a:endParaRPr lang="ko-KR" altLang="en-US" sz="1800" b="1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86E54-9D62-4F18-9960-BE60499891FF}"/>
              </a:ext>
            </a:extLst>
          </p:cNvPr>
          <p:cNvSpPr txBox="1"/>
          <p:nvPr/>
        </p:nvSpPr>
        <p:spPr>
          <a:xfrm>
            <a:off x="1313732" y="5286199"/>
            <a:ext cx="3485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Diversity of generated images 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A0254-C663-4B75-B388-CDA040C53599}"/>
              </a:ext>
            </a:extLst>
          </p:cNvPr>
          <p:cNvSpPr txBox="1"/>
          <p:nvPr/>
        </p:nvSpPr>
        <p:spPr>
          <a:xfrm>
            <a:off x="7103455" y="5286199"/>
            <a:ext cx="4185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Scalability over multiple domains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B37F9-FB5C-4E31-B10C-CF403196470A}"/>
              </a:ext>
            </a:extLst>
          </p:cNvPr>
          <p:cNvSpPr txBox="1"/>
          <p:nvPr/>
        </p:nvSpPr>
        <p:spPr>
          <a:xfrm>
            <a:off x="1313732" y="5655531"/>
            <a:ext cx="348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생성된 이미지가 다양성을 가져야함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760BC-0812-49F8-8AEB-A39EE1EFB7F9}"/>
              </a:ext>
            </a:extLst>
          </p:cNvPr>
          <p:cNvSpPr txBox="1"/>
          <p:nvPr/>
        </p:nvSpPr>
        <p:spPr>
          <a:xfrm>
            <a:off x="7426748" y="5655531"/>
            <a:ext cx="348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도메인으로 확장성을 가져야함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가장, 의류, 사람, 그룹이(가) 표시된 사진&#10;&#10;자동 생성된 설명">
            <a:extLst>
              <a:ext uri="{FF2B5EF4-FFF2-40B4-BE49-F238E27FC236}">
                <a16:creationId xmlns:a16="http://schemas.microsoft.com/office/drawing/2014/main" id="{4E26AB07-6612-4FE9-9249-5EF855FA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494" y="909612"/>
            <a:ext cx="4441011" cy="29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5E3D91-FFD0-4382-8982-B20365A34D8F}"/>
              </a:ext>
            </a:extLst>
          </p:cNvPr>
          <p:cNvSpPr txBox="1"/>
          <p:nvPr/>
        </p:nvSpPr>
        <p:spPr>
          <a:xfrm>
            <a:off x="2311668" y="4119358"/>
            <a:ext cx="9750659" cy="482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Image styl</a:t>
            </a:r>
            <a:r>
              <a:rPr lang="en-US" altLang="ko-KR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transfer using convolutional neural networks (CVPR 2016)</a:t>
            </a:r>
            <a:endParaRPr lang="ko-KR" altLang="en-US" sz="16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0E8F6-9972-43D7-8B6B-28B3F3BC8CB4}"/>
              </a:ext>
            </a:extLst>
          </p:cNvPr>
          <p:cNvSpPr txBox="1"/>
          <p:nvPr/>
        </p:nvSpPr>
        <p:spPr>
          <a:xfrm>
            <a:off x="3061464" y="4768039"/>
            <a:ext cx="7259711" cy="947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채널은 후속 레이어일수록 많아지고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너비와 높이는 작아지는 일반적인 레이어 구성방법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 loss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는 특정 레이어의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유사해지도록 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Loss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특징의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gram matrix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D0A1E-1837-44DE-99A3-A2B4B4A0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70" y="591145"/>
            <a:ext cx="4918553" cy="33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4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9E13A36-1294-43DA-AB90-6E775723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71" y="1293813"/>
            <a:ext cx="7089775" cy="2688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A4EB78-D4D2-4960-A4CA-C1E209A2C4BC}"/>
              </a:ext>
            </a:extLst>
          </p:cNvPr>
          <p:cNvSpPr txBox="1"/>
          <p:nvPr/>
        </p:nvSpPr>
        <p:spPr>
          <a:xfrm>
            <a:off x="2311668" y="4119358"/>
            <a:ext cx="9750659" cy="43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Batch normalization</a:t>
            </a:r>
            <a:endParaRPr lang="ko-KR" altLang="en-US" sz="16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9E4AB-D1B2-4A27-A9BC-724E9A490C25}"/>
              </a:ext>
            </a:extLst>
          </p:cNvPr>
          <p:cNvSpPr txBox="1"/>
          <p:nvPr/>
        </p:nvSpPr>
        <p:spPr>
          <a:xfrm>
            <a:off x="2759623" y="4695424"/>
            <a:ext cx="7259711" cy="1242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배치사이즈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개수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C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채널 사이즈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높이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너비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채널별로 정규화를 수행함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이미지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채널별로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평균을 빼고 표준편차로 나눔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9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A4EB78-D4D2-4960-A4CA-C1E209A2C4BC}"/>
              </a:ext>
            </a:extLst>
          </p:cNvPr>
          <p:cNvSpPr txBox="1"/>
          <p:nvPr/>
        </p:nvSpPr>
        <p:spPr>
          <a:xfrm>
            <a:off x="2205136" y="4110480"/>
            <a:ext cx="9750659" cy="43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Instance normalization</a:t>
            </a:r>
            <a:endParaRPr lang="ko-KR" altLang="en-US" sz="16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9E4AB-D1B2-4A27-A9BC-724E9A490C25}"/>
              </a:ext>
            </a:extLst>
          </p:cNvPr>
          <p:cNvSpPr txBox="1"/>
          <p:nvPr/>
        </p:nvSpPr>
        <p:spPr>
          <a:xfrm>
            <a:off x="2205136" y="4549575"/>
            <a:ext cx="7259711" cy="947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개별적인 샘플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대하여 각 채널별로 정규화를 수행함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transfer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영역에서는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 normalization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효과적임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대상으로 다른 이미지의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statistics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갖게 하면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style transfer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가능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D781454-56EE-43C4-8E30-998472DC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68" y="1182117"/>
            <a:ext cx="6180430" cy="24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4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32D4B2-1587-4A84-ACC2-2E169310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592584"/>
            <a:ext cx="626745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0F1E1-A49D-415F-B7FB-A7E8F151D660}"/>
              </a:ext>
            </a:extLst>
          </p:cNvPr>
          <p:cNvSpPr txBox="1"/>
          <p:nvPr/>
        </p:nvSpPr>
        <p:spPr>
          <a:xfrm>
            <a:off x="4264602" y="3429000"/>
            <a:ext cx="4090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AdaIN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Style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Transfer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(ICCV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A35E0-39EB-490B-8E6D-26CEFE3B109E}"/>
              </a:ext>
            </a:extLst>
          </p:cNvPr>
          <p:cNvSpPr txBox="1"/>
          <p:nvPr/>
        </p:nvSpPr>
        <p:spPr>
          <a:xfrm>
            <a:off x="2801466" y="3860770"/>
            <a:ext cx="7259711" cy="153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학습된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VGG Encoder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추출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AdaIN Layer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statistics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statistics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변환함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파트가 학습하여 이미지를 생성함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Feed-forward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방식으로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style transfer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가능하도록 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loss</a:t>
            </a:r>
            <a:r>
              <a:rPr lang="ko-KR" altLang="en-US" sz="1200" kern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각각 구함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32A8F-A6ED-493C-B1BD-58E71FC619D3}"/>
              </a:ext>
            </a:extLst>
          </p:cNvPr>
          <p:cNvSpPr txBox="1"/>
          <p:nvPr/>
        </p:nvSpPr>
        <p:spPr>
          <a:xfrm>
            <a:off x="2401549" y="1458796"/>
            <a:ext cx="1121451" cy="35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C3843-8AB2-4A8E-A18D-99BE7FC23CA3}"/>
              </a:ext>
            </a:extLst>
          </p:cNvPr>
          <p:cNvSpPr txBox="1"/>
          <p:nvPr/>
        </p:nvSpPr>
        <p:spPr>
          <a:xfrm>
            <a:off x="2512385" y="2397290"/>
            <a:ext cx="1121451" cy="35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2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48CEF4-DFF1-42E3-8FE3-76DE3915AD05}"/>
              </a:ext>
            </a:extLst>
          </p:cNvPr>
          <p:cNvSpPr txBox="1"/>
          <p:nvPr/>
        </p:nvSpPr>
        <p:spPr>
          <a:xfrm>
            <a:off x="2567867" y="3994441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Mapping network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6C645-408D-4BDA-B2B1-0DFCA1AD9DE2}"/>
              </a:ext>
            </a:extLst>
          </p:cNvPr>
          <p:cNvSpPr txBox="1"/>
          <p:nvPr/>
        </p:nvSpPr>
        <p:spPr>
          <a:xfrm>
            <a:off x="2567867" y="4615706"/>
            <a:ext cx="7259711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개의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갖는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MLP(multi layer perceptron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model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latent code z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받아서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style code 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생성함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50C807-86D0-4400-9761-A3615301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99" y="674149"/>
            <a:ext cx="6703104" cy="28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261259-2D82-4AD9-9F29-3F3F37BD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34" y="479994"/>
            <a:ext cx="5788832" cy="2431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7FAAD-9F4C-40F3-B1CA-F05285F6F14F}"/>
              </a:ext>
            </a:extLst>
          </p:cNvPr>
          <p:cNvSpPr txBox="1"/>
          <p:nvPr/>
        </p:nvSpPr>
        <p:spPr>
          <a:xfrm>
            <a:off x="2293094" y="3553242"/>
            <a:ext cx="7259711" cy="35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이미지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제공받은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코드를 통해 출력한다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AFBAA-43AC-43F3-92F3-6D85C9168576}"/>
              </a:ext>
            </a:extLst>
          </p:cNvPr>
          <p:cNvSpPr txBox="1"/>
          <p:nvPr/>
        </p:nvSpPr>
        <p:spPr>
          <a:xfrm>
            <a:off x="2053469" y="3196670"/>
            <a:ext cx="7259711" cy="35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Generator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3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45DBB3-AD09-4D32-BF8F-7257D59E2AB9}"/>
              </a:ext>
            </a:extLst>
          </p:cNvPr>
          <p:cNvSpPr/>
          <p:nvPr/>
        </p:nvSpPr>
        <p:spPr>
          <a:xfrm>
            <a:off x="6096000" y="760027"/>
            <a:ext cx="3941685" cy="7279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Roboto" panose="02000000000000000000" pitchFamily="2" charset="0"/>
              </a:rPr>
              <a:t>Good Image-to-Image Translation</a:t>
            </a:r>
            <a:endParaRPr lang="ko-KR" altLang="en-US" sz="1800" b="1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B4EAB-CF99-4773-B8B0-6A9117A71287}"/>
              </a:ext>
            </a:extLst>
          </p:cNvPr>
          <p:cNvSpPr txBox="1"/>
          <p:nvPr/>
        </p:nvSpPr>
        <p:spPr>
          <a:xfrm>
            <a:off x="4804993" y="2593750"/>
            <a:ext cx="7178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Image-to-image translation aims to learn a mapping between different </a:t>
            </a:r>
            <a:r>
              <a:rPr lang="ko-KR" altLang="en-US" sz="1400" b="1" dirty="0">
                <a:solidFill>
                  <a:srgbClr val="4472C4"/>
                </a:solidFill>
                <a:latin typeface="Roboto" panose="02000000000000000000" pitchFamily="2" charset="0"/>
              </a:rPr>
              <a:t>visual domains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F70A4-4E1C-4B90-87E9-FDBFD27D660F}"/>
              </a:ext>
            </a:extLst>
          </p:cNvPr>
          <p:cNvSpPr txBox="1"/>
          <p:nvPr/>
        </p:nvSpPr>
        <p:spPr>
          <a:xfrm>
            <a:off x="6175899" y="2901527"/>
            <a:ext cx="4188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다른 시각적 도메인 간의 매핑을 학습하는 것을 목표로 한다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B9005B-288B-4FB8-8A49-0E380D7D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8" y="1722761"/>
            <a:ext cx="4097295" cy="3412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C0DE89-9267-441C-87CC-965724E8C753}"/>
              </a:ext>
            </a:extLst>
          </p:cNvPr>
          <p:cNvSpPr txBox="1"/>
          <p:nvPr/>
        </p:nvSpPr>
        <p:spPr>
          <a:xfrm>
            <a:off x="4977635" y="3926868"/>
            <a:ext cx="6833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Here, domain implies a set of images that can be grouped as a visually distinctive category, and each image has a unique appearance, which we call style.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EAE8C-5D56-4DBF-A177-FE1FA5913D66}"/>
              </a:ext>
            </a:extLst>
          </p:cNvPr>
          <p:cNvSpPr txBox="1"/>
          <p:nvPr/>
        </p:nvSpPr>
        <p:spPr>
          <a:xfrm>
            <a:off x="5663088" y="4465477"/>
            <a:ext cx="5462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도메인은 시각적으로 구별되는 범주로 그룹화가 가능한 이미지 집합을 의미한다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D2FA4-999C-43B1-84A1-10AFAA737455}"/>
              </a:ext>
            </a:extLst>
          </p:cNvPr>
          <p:cNvSpPr txBox="1"/>
          <p:nvPr/>
        </p:nvSpPr>
        <p:spPr>
          <a:xfrm>
            <a:off x="4977635" y="5196063"/>
            <a:ext cx="6833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Male/Female, Big/Small eyes, Long/Short hair etc..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595893296">
            <a:extLst>
              <a:ext uri="{FF2B5EF4-FFF2-40B4-BE49-F238E27FC236}">
                <a16:creationId xmlns:a16="http://schemas.microsoft.com/office/drawing/2014/main" id="{56402FC0-F329-4497-9550-ABAF06C0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52359"/>
            <a:ext cx="4163629" cy="287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3A049-9F31-48B6-90D1-8178BE7CA466}"/>
              </a:ext>
            </a:extLst>
          </p:cNvPr>
          <p:cNvSpPr txBox="1"/>
          <p:nvPr/>
        </p:nvSpPr>
        <p:spPr>
          <a:xfrm>
            <a:off x="1253974" y="4525338"/>
            <a:ext cx="10464552" cy="947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anilla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GAN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input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기반으로 처리하므로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컨트롤 할 수 없음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Vanilla GAN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최근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visual domain(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성별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연령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헤어스타일 등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을 조절하기가 어렵고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정교하지 못한 잔여물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artifact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등이 남는 문제가 있음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이에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StyleGAN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등은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source image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input vector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직접 이미지를 생성하는 것이 아니라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mapping network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거쳐서 가공된 벡터를 기반으로 생성함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3414A-4271-43F7-8B7D-23869EA11CEA}"/>
              </a:ext>
            </a:extLst>
          </p:cNvPr>
          <p:cNvSpPr txBox="1"/>
          <p:nvPr/>
        </p:nvSpPr>
        <p:spPr>
          <a:xfrm>
            <a:off x="1923494" y="3429000"/>
            <a:ext cx="8824405" cy="35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Discriminator: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boundary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학습하여 분류함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Generative</a:t>
            </a:r>
            <a:r>
              <a:rPr lang="en-US" altLang="ko-KR" sz="12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통계적인 평균치에 해당하는 데이터를 생성함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32294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38571B-CF7C-429A-95EE-627BD779E9DB}"/>
              </a:ext>
            </a:extLst>
          </p:cNvPr>
          <p:cNvSpPr txBox="1"/>
          <p:nvPr/>
        </p:nvSpPr>
        <p:spPr>
          <a:xfrm>
            <a:off x="2700290" y="1162053"/>
            <a:ext cx="679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Given an image x ∈ X and an arbitrary domain y ∈ Y, our goal is to train a single generator G that can generate diverse images of each domain y that corresponds to the image x.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AB817-9C13-49A2-A972-21B4617A04F0}"/>
              </a:ext>
            </a:extLst>
          </p:cNvPr>
          <p:cNvSpPr txBox="1"/>
          <p:nvPr/>
        </p:nvSpPr>
        <p:spPr>
          <a:xfrm>
            <a:off x="3012489" y="533218"/>
            <a:ext cx="6791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</a:rPr>
              <a:t>X : Sets of images			Y: visual domains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A5AE1-2758-4765-8942-12DFCED2D859}"/>
              </a:ext>
            </a:extLst>
          </p:cNvPr>
          <p:cNvSpPr txBox="1"/>
          <p:nvPr/>
        </p:nvSpPr>
        <p:spPr>
          <a:xfrm>
            <a:off x="2633709" y="1623718"/>
            <a:ext cx="7229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해당하는 각 도메인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스타일을 갖는 다양한 이미지를 생성할 수 있도록 학습시킴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 descr="텍스트, 가장, 그룹, 벽이(가) 표시된 사진&#10;&#10;자동 생성된 설명">
            <a:extLst>
              <a:ext uri="{FF2B5EF4-FFF2-40B4-BE49-F238E27FC236}">
                <a16:creationId xmlns:a16="http://schemas.microsoft.com/office/drawing/2014/main" id="{ACBFC7EA-B0C1-494B-BF24-B1F16CE5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83" y="2160051"/>
            <a:ext cx="9229633" cy="40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A6F728-4618-453C-A1A2-64DA83117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61" y="838726"/>
            <a:ext cx="4564275" cy="2590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5AC32A-258D-4B8A-9345-85B363494410}"/>
              </a:ext>
            </a:extLst>
          </p:cNvPr>
          <p:cNvSpPr txBox="1"/>
          <p:nvPr/>
        </p:nvSpPr>
        <p:spPr>
          <a:xfrm>
            <a:off x="1253974" y="4214619"/>
            <a:ext cx="10464552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모델에서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Domain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한번에 한가지만 변환할 수 있으며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서로에게 대응되는 모델이 있어야 했음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So, we need to train K(K-1) generator models.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97FB1-1271-47B1-87D9-E529F4379587}"/>
              </a:ext>
            </a:extLst>
          </p:cNvPr>
          <p:cNvSpPr txBox="1"/>
          <p:nvPr/>
        </p:nvSpPr>
        <p:spPr>
          <a:xfrm>
            <a:off x="1253974" y="3666408"/>
            <a:ext cx="8824405" cy="44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Limitation of previous methods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D4D403-E11B-432F-AFDD-8641D6B1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33" y="436253"/>
            <a:ext cx="9382125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58CE1-90A0-4BC8-8AD8-7503CA3C6FFF}"/>
              </a:ext>
            </a:extLst>
          </p:cNvPr>
          <p:cNvSpPr txBox="1"/>
          <p:nvPr/>
        </p:nvSpPr>
        <p:spPr>
          <a:xfrm>
            <a:off x="1245096" y="4960343"/>
            <a:ext cx="10464552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starGAN used single generator for all available domains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Still learns a deterministic mapping per each domain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232B-A935-4BDF-8CCC-096446624E9A}"/>
              </a:ext>
            </a:extLst>
          </p:cNvPr>
          <p:cNvSpPr txBox="1"/>
          <p:nvPr/>
        </p:nvSpPr>
        <p:spPr>
          <a:xfrm>
            <a:off x="1245096" y="4563053"/>
            <a:ext cx="1258407" cy="44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starGAN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261259-2D82-4AD9-9F29-3F3F37BD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261" y="747113"/>
            <a:ext cx="6703104" cy="2815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7FAAD-9F4C-40F3-B1CA-F05285F6F14F}"/>
              </a:ext>
            </a:extLst>
          </p:cNvPr>
          <p:cNvSpPr txBox="1"/>
          <p:nvPr/>
        </p:nvSpPr>
        <p:spPr>
          <a:xfrm>
            <a:off x="2673426" y="4480951"/>
            <a:ext cx="7259711" cy="1242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Visual domain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추출하고 학습하기 위한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 network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encoder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추가로 제안함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Mapping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noise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style(visual domain)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변환하는 방법을 학습하는 모델임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encoder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image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style(visual domain)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추출하는 방법을 학습하는 모델임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Generator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이러한 두 모델이 생성한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기반으로 데이터를 생성함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A3CD2-310F-432D-A0AB-A03A42896B69}"/>
              </a:ext>
            </a:extLst>
          </p:cNvPr>
          <p:cNvSpPr txBox="1"/>
          <p:nvPr/>
        </p:nvSpPr>
        <p:spPr>
          <a:xfrm>
            <a:off x="2673426" y="4036983"/>
            <a:ext cx="1258407" cy="44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starGANv2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48CEF4-DFF1-42E3-8FE3-76DE3915AD05}"/>
              </a:ext>
            </a:extLst>
          </p:cNvPr>
          <p:cNvSpPr txBox="1"/>
          <p:nvPr/>
        </p:nvSpPr>
        <p:spPr>
          <a:xfrm>
            <a:off x="4787285" y="1764268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Generator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92B9F-4580-4902-AFC1-DC74F67B5DD7}"/>
              </a:ext>
            </a:extLst>
          </p:cNvPr>
          <p:cNvSpPr txBox="1"/>
          <p:nvPr/>
        </p:nvSpPr>
        <p:spPr>
          <a:xfrm>
            <a:off x="4787284" y="2324755"/>
            <a:ext cx="4090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AdaIN (Adaptive Instance Normalization)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4A16B6-032B-4A75-81F4-C4D94A7D4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" t="3325" r="74728" b="7332"/>
          <a:stretch/>
        </p:blipFill>
        <p:spPr>
          <a:xfrm>
            <a:off x="2916683" y="1847066"/>
            <a:ext cx="1575047" cy="2515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36C645-408D-4BDA-B2B1-0DFCA1AD9DE2}"/>
              </a:ext>
            </a:extLst>
          </p:cNvPr>
          <p:cNvSpPr txBox="1"/>
          <p:nvPr/>
        </p:nvSpPr>
        <p:spPr>
          <a:xfrm>
            <a:off x="4787284" y="2823687"/>
            <a:ext cx="7259711" cy="153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AdaIN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Style code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맞게 변환시킴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이미지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정규화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평균을 빼고 표준편차로 나눔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수행하고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Inverse normalize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과정에서 스타일 코드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평균과 표준편차를 통해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사용함</a:t>
            </a:r>
            <a:endParaRPr lang="en-US" altLang="ko-KR" sz="12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결론적으로는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분포가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분포로 이동하는 것과 같은 효과를 얻음</a:t>
            </a:r>
          </a:p>
        </p:txBody>
      </p:sp>
    </p:spTree>
    <p:extLst>
      <p:ext uri="{BB962C8B-B14F-4D97-AF65-F5344CB8AC3E}">
        <p14:creationId xmlns:p14="http://schemas.microsoft.com/office/powerpoint/2010/main" val="5808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6CC2E8A5-3BEB-463A-8B0B-D4707EB1E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36" y="818117"/>
            <a:ext cx="7228753" cy="2808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E3D91-FFD0-4382-8982-B20365A34D8F}"/>
              </a:ext>
            </a:extLst>
          </p:cNvPr>
          <p:cNvSpPr txBox="1"/>
          <p:nvPr/>
        </p:nvSpPr>
        <p:spPr>
          <a:xfrm>
            <a:off x="1843578" y="4004283"/>
            <a:ext cx="9750659" cy="439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Limitation of previous style transfer methods </a:t>
            </a:r>
            <a:r>
              <a:rPr lang="en-US" altLang="ko-KR" sz="1200" b="1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(Image styl</a:t>
            </a:r>
            <a:r>
              <a:rPr lang="en-US" altLang="ko-KR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transfer using convolutional neural networks (CVPR 2016))</a:t>
            </a:r>
            <a:endParaRPr lang="ko-KR" altLang="en-US" sz="110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0E8F6-9972-43D7-8B6B-28B3F3BC8CB4}"/>
              </a:ext>
            </a:extLst>
          </p:cNvPr>
          <p:cNvSpPr txBox="1"/>
          <p:nvPr/>
        </p:nvSpPr>
        <p:spPr>
          <a:xfrm>
            <a:off x="3557143" y="4654954"/>
            <a:ext cx="7259711" cy="1242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나누는 것은 근본적인 방법임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학습된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CNN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통해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추출함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한 장의 노이즈 이미지에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따르게 하고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를 따르게 함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매번 사전학습 된 모델이 필요하며</a:t>
            </a:r>
            <a:r>
              <a:rPr lang="en-US" altLang="ko-KR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느림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7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7183</TotalTime>
  <Words>693</Words>
  <Application>Microsoft Office PowerPoint</Application>
  <PresentationFormat>와이드스크린</PresentationFormat>
  <Paragraphs>82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</vt:lpstr>
      <vt:lpstr>맑은 고딕</vt:lpstr>
      <vt:lpstr>한컴바탕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정택현</dc:creator>
  <cp:lastModifiedBy>정택현</cp:lastModifiedBy>
  <cp:revision>1288</cp:revision>
  <dcterms:created xsi:type="dcterms:W3CDTF">2021-06-22T03:18:37Z</dcterms:created>
  <dcterms:modified xsi:type="dcterms:W3CDTF">2021-08-26T06:28:41Z</dcterms:modified>
</cp:coreProperties>
</file>