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7" r:id="rId1"/>
    <p:sldMasterId id="2147483660" r:id="rId2"/>
  </p:sldMasterIdLst>
  <p:notesMasterIdLst>
    <p:notesMasterId r:id="rId38"/>
  </p:notesMasterIdLst>
  <p:sldIdLst>
    <p:sldId id="318" r:id="rId3"/>
    <p:sldId id="418" r:id="rId4"/>
    <p:sldId id="415" r:id="rId5"/>
    <p:sldId id="421" r:id="rId6"/>
    <p:sldId id="437" r:id="rId7"/>
    <p:sldId id="402" r:id="rId8"/>
    <p:sldId id="411" r:id="rId9"/>
    <p:sldId id="410" r:id="rId10"/>
    <p:sldId id="412" r:id="rId11"/>
    <p:sldId id="425" r:id="rId12"/>
    <p:sldId id="413" r:id="rId13"/>
    <p:sldId id="420" r:id="rId14"/>
    <p:sldId id="430" r:id="rId15"/>
    <p:sldId id="447" r:id="rId16"/>
    <p:sldId id="448" r:id="rId17"/>
    <p:sldId id="433" r:id="rId18"/>
    <p:sldId id="449" r:id="rId19"/>
    <p:sldId id="428" r:id="rId20"/>
    <p:sldId id="436" r:id="rId21"/>
    <p:sldId id="435" r:id="rId22"/>
    <p:sldId id="438" r:id="rId23"/>
    <p:sldId id="443" r:id="rId24"/>
    <p:sldId id="422" r:id="rId25"/>
    <p:sldId id="434" r:id="rId26"/>
    <p:sldId id="417" r:id="rId27"/>
    <p:sldId id="427" r:id="rId28"/>
    <p:sldId id="446" r:id="rId29"/>
    <p:sldId id="264" r:id="rId30"/>
    <p:sldId id="440" r:id="rId31"/>
    <p:sldId id="432" r:id="rId32"/>
    <p:sldId id="450" r:id="rId33"/>
    <p:sldId id="439" r:id="rId34"/>
    <p:sldId id="444" r:id="rId35"/>
    <p:sldId id="442" r:id="rId36"/>
    <p:sldId id="377"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95656"/>
    <a:srgbClr val="1F4E79"/>
    <a:srgbClr val="70AD47"/>
    <a:srgbClr val="0D0D0D"/>
    <a:srgbClr val="D9D9D9"/>
    <a:srgbClr val="AFABAB"/>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7" autoAdjust="0"/>
    <p:restoredTop sz="62269" autoAdjust="0"/>
  </p:normalViewPr>
  <p:slideViewPr>
    <p:cSldViewPr snapToGrid="0">
      <p:cViewPr>
        <p:scale>
          <a:sx n="93" d="100"/>
          <a:sy n="93" d="100"/>
        </p:scale>
        <p:origin x="688" y="8"/>
      </p:cViewPr>
      <p:guideLst/>
    </p:cSldViewPr>
  </p:slideViewPr>
  <p:notesTextViewPr>
    <p:cViewPr>
      <p:scale>
        <a:sx n="110" d="100"/>
        <a:sy n="11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D2A43B-A028-4C8F-8BC6-AD36F247386C}" type="doc">
      <dgm:prSet loTypeId="urn:microsoft.com/office/officeart/2005/8/layout/pyramid1" loCatId="pyramid" qsTypeId="urn:microsoft.com/office/officeart/2005/8/quickstyle/simple1" qsCatId="simple" csTypeId="urn:microsoft.com/office/officeart/2005/8/colors/colorful4" csCatId="colorful" phldr="1"/>
      <dgm:spPr/>
    </dgm:pt>
    <dgm:pt modelId="{6607543E-9690-49C7-9803-13D231952461}">
      <dgm:prSet phldrT="[テキスト]" custT="1"/>
      <dgm:spPr/>
      <dgm:t>
        <a:bodyPr/>
        <a:lstStyle/>
        <a:p>
          <a:r>
            <a:rPr kumimoji="1" lang="en-US" altLang="ja-JP" sz="1600" dirty="0"/>
            <a:t>Register</a:t>
          </a:r>
          <a:endParaRPr kumimoji="1" lang="ja-JP" altLang="en-US" sz="1600" dirty="0"/>
        </a:p>
      </dgm:t>
    </dgm:pt>
    <dgm:pt modelId="{2C072B5D-EFF6-4639-8A06-600133CB4565}" type="parTrans" cxnId="{6B72D88B-D146-4778-A122-216800DB7B99}">
      <dgm:prSet/>
      <dgm:spPr/>
      <dgm:t>
        <a:bodyPr/>
        <a:lstStyle/>
        <a:p>
          <a:endParaRPr kumimoji="1" lang="ja-JP" altLang="en-US"/>
        </a:p>
      </dgm:t>
    </dgm:pt>
    <dgm:pt modelId="{FFE4A2E7-344F-4195-A94C-8C0010C4142B}" type="sibTrans" cxnId="{6B72D88B-D146-4778-A122-216800DB7B99}">
      <dgm:prSet/>
      <dgm:spPr/>
      <dgm:t>
        <a:bodyPr/>
        <a:lstStyle/>
        <a:p>
          <a:endParaRPr kumimoji="1" lang="ja-JP" altLang="en-US"/>
        </a:p>
      </dgm:t>
    </dgm:pt>
    <dgm:pt modelId="{DCCAC1DB-1B49-467A-88A4-3808959C45CF}">
      <dgm:prSet phldrT="[テキスト]" custT="1"/>
      <dgm:spPr/>
      <dgm:t>
        <a:bodyPr/>
        <a:lstStyle/>
        <a:p>
          <a:r>
            <a:rPr kumimoji="1" lang="en-US" altLang="ja-JP" sz="1600" dirty="0"/>
            <a:t>Cache</a:t>
          </a:r>
          <a:r>
            <a:rPr kumimoji="1" lang="ja-JP" altLang="en-US" sz="1600" dirty="0"/>
            <a:t>　</a:t>
          </a:r>
          <a:r>
            <a:rPr kumimoji="1" lang="en-US" altLang="ja-JP" sz="1600" dirty="0"/>
            <a:t>Memory</a:t>
          </a:r>
          <a:endParaRPr kumimoji="1" lang="ja-JP" altLang="en-US" sz="1600" dirty="0"/>
        </a:p>
      </dgm:t>
    </dgm:pt>
    <dgm:pt modelId="{0C192EFF-23EF-4BA6-B147-2B94BC0D6000}" type="parTrans" cxnId="{56CAE6E1-95DF-4CE3-9396-A12A373A9069}">
      <dgm:prSet/>
      <dgm:spPr/>
      <dgm:t>
        <a:bodyPr/>
        <a:lstStyle/>
        <a:p>
          <a:endParaRPr kumimoji="1" lang="ja-JP" altLang="en-US"/>
        </a:p>
      </dgm:t>
    </dgm:pt>
    <dgm:pt modelId="{5FBFC237-A062-4239-8D60-219228BCB8A8}" type="sibTrans" cxnId="{56CAE6E1-95DF-4CE3-9396-A12A373A9069}">
      <dgm:prSet/>
      <dgm:spPr/>
      <dgm:t>
        <a:bodyPr/>
        <a:lstStyle/>
        <a:p>
          <a:endParaRPr kumimoji="1" lang="ja-JP" altLang="en-US"/>
        </a:p>
      </dgm:t>
    </dgm:pt>
    <dgm:pt modelId="{89F4D0D6-02BE-4D74-B1F0-66FC2DD2555D}">
      <dgm:prSet phldrT="[テキスト]" custT="1"/>
      <dgm:spPr/>
      <dgm:t>
        <a:bodyPr/>
        <a:lstStyle/>
        <a:p>
          <a:r>
            <a:rPr kumimoji="1" lang="en-US" altLang="ja-JP" sz="1600" dirty="0"/>
            <a:t>Main Memory</a:t>
          </a:r>
          <a:endParaRPr kumimoji="1" lang="ja-JP" altLang="en-US" sz="1600" dirty="0"/>
        </a:p>
      </dgm:t>
    </dgm:pt>
    <dgm:pt modelId="{9DD50ECA-B473-4D05-8C78-585CFB4865F2}" type="parTrans" cxnId="{8D2CC9D1-14B2-49D6-BC36-36291DB3FB3E}">
      <dgm:prSet/>
      <dgm:spPr/>
      <dgm:t>
        <a:bodyPr/>
        <a:lstStyle/>
        <a:p>
          <a:endParaRPr kumimoji="1" lang="ja-JP" altLang="en-US"/>
        </a:p>
      </dgm:t>
    </dgm:pt>
    <dgm:pt modelId="{FFFEA3EA-F92D-42A4-96D1-505C1E82EF38}" type="sibTrans" cxnId="{8D2CC9D1-14B2-49D6-BC36-36291DB3FB3E}">
      <dgm:prSet/>
      <dgm:spPr/>
      <dgm:t>
        <a:bodyPr/>
        <a:lstStyle/>
        <a:p>
          <a:endParaRPr kumimoji="1" lang="ja-JP" altLang="en-US"/>
        </a:p>
      </dgm:t>
    </dgm:pt>
    <dgm:pt modelId="{565DC3AE-1C2F-4B59-9E78-F6FE70C71A74}">
      <dgm:prSet phldrT="[テキスト]" custT="1"/>
      <dgm:spPr/>
      <dgm:t>
        <a:bodyPr/>
        <a:lstStyle/>
        <a:p>
          <a:r>
            <a:rPr kumimoji="1" lang="en-US" altLang="ja-JP" sz="1600" dirty="0"/>
            <a:t>Hard Disk Drive</a:t>
          </a:r>
          <a:endParaRPr kumimoji="1" lang="ja-JP" altLang="en-US" sz="1600" dirty="0"/>
        </a:p>
      </dgm:t>
    </dgm:pt>
    <dgm:pt modelId="{7B7B6C83-230F-4D91-9840-419F1FF3DCB2}" type="parTrans" cxnId="{5DB11421-585B-48A5-83E3-17EEAA14770B}">
      <dgm:prSet/>
      <dgm:spPr/>
      <dgm:t>
        <a:bodyPr/>
        <a:lstStyle/>
        <a:p>
          <a:endParaRPr kumimoji="1" lang="ja-JP" altLang="en-US"/>
        </a:p>
      </dgm:t>
    </dgm:pt>
    <dgm:pt modelId="{D4F638F2-BB1A-4A88-9D9C-EA813C26DAC3}" type="sibTrans" cxnId="{5DB11421-585B-48A5-83E3-17EEAA14770B}">
      <dgm:prSet/>
      <dgm:spPr/>
      <dgm:t>
        <a:bodyPr/>
        <a:lstStyle/>
        <a:p>
          <a:endParaRPr kumimoji="1" lang="ja-JP" altLang="en-US"/>
        </a:p>
      </dgm:t>
    </dgm:pt>
    <dgm:pt modelId="{FFA5631F-2AA2-4954-9E09-9FF1AD766709}">
      <dgm:prSet phldrT="[テキスト]" custT="1"/>
      <dgm:spPr/>
      <dgm:t>
        <a:bodyPr/>
        <a:lstStyle/>
        <a:p>
          <a:r>
            <a:rPr kumimoji="1" lang="en-US" altLang="ja-JP" sz="1600" dirty="0" err="1"/>
            <a:t>NVMe</a:t>
          </a:r>
          <a:r>
            <a:rPr kumimoji="1" lang="en-US" altLang="ja-JP" sz="1600" dirty="0"/>
            <a:t> SSD</a:t>
          </a:r>
          <a:endParaRPr kumimoji="1" lang="ja-JP" altLang="en-US" sz="1600" dirty="0"/>
        </a:p>
      </dgm:t>
    </dgm:pt>
    <dgm:pt modelId="{B50FF57F-CCD0-4187-AF46-CC83AF0D64B2}" type="parTrans" cxnId="{B22F5391-03FD-4BEC-B50A-C09B7E6149B8}">
      <dgm:prSet/>
      <dgm:spPr/>
      <dgm:t>
        <a:bodyPr/>
        <a:lstStyle/>
        <a:p>
          <a:endParaRPr kumimoji="1" lang="ja-JP" altLang="en-US"/>
        </a:p>
      </dgm:t>
    </dgm:pt>
    <dgm:pt modelId="{C4598D74-DEC7-404A-8869-091366A78BE0}" type="sibTrans" cxnId="{B22F5391-03FD-4BEC-B50A-C09B7E6149B8}">
      <dgm:prSet/>
      <dgm:spPr/>
      <dgm:t>
        <a:bodyPr/>
        <a:lstStyle/>
        <a:p>
          <a:endParaRPr kumimoji="1" lang="ja-JP" altLang="en-US"/>
        </a:p>
      </dgm:t>
    </dgm:pt>
    <dgm:pt modelId="{E7A9AC47-15F3-4AA8-BEAB-D71078426BF9}">
      <dgm:prSet phldrT="[テキスト]" custT="1"/>
      <dgm:spPr/>
      <dgm:t>
        <a:bodyPr/>
        <a:lstStyle/>
        <a:p>
          <a:r>
            <a:rPr kumimoji="1" lang="en-US" altLang="ja-JP" sz="1600" dirty="0"/>
            <a:t>Non-volatile Memory</a:t>
          </a:r>
          <a:endParaRPr kumimoji="1" lang="ja-JP" altLang="en-US" sz="1600" dirty="0"/>
        </a:p>
      </dgm:t>
    </dgm:pt>
    <dgm:pt modelId="{D9148815-10AA-4E62-B6CE-2489A292A962}" type="parTrans" cxnId="{A0AEC25E-6BA6-49AF-9134-DB45F3801CAF}">
      <dgm:prSet/>
      <dgm:spPr/>
      <dgm:t>
        <a:bodyPr/>
        <a:lstStyle/>
        <a:p>
          <a:endParaRPr kumimoji="1" lang="ja-JP" altLang="en-US"/>
        </a:p>
      </dgm:t>
    </dgm:pt>
    <dgm:pt modelId="{F9FD4E6B-8497-4111-BEA0-FCC4DBB2B132}" type="sibTrans" cxnId="{A0AEC25E-6BA6-49AF-9134-DB45F3801CAF}">
      <dgm:prSet/>
      <dgm:spPr/>
      <dgm:t>
        <a:bodyPr/>
        <a:lstStyle/>
        <a:p>
          <a:endParaRPr kumimoji="1" lang="ja-JP" altLang="en-US"/>
        </a:p>
      </dgm:t>
    </dgm:pt>
    <dgm:pt modelId="{74B3AABA-960D-4B95-95B7-95625028CF20}">
      <dgm:prSet phldrT="[テキスト]" custT="1"/>
      <dgm:spPr/>
      <dgm:t>
        <a:bodyPr/>
        <a:lstStyle/>
        <a:p>
          <a:r>
            <a:rPr kumimoji="1" lang="en-US" altLang="ja-JP" sz="1600" dirty="0"/>
            <a:t>Optical Disk / Magnetic Tapes</a:t>
          </a:r>
          <a:endParaRPr kumimoji="1" lang="ja-JP" altLang="en-US" sz="1600" dirty="0"/>
        </a:p>
      </dgm:t>
    </dgm:pt>
    <dgm:pt modelId="{97914890-FBFC-4946-B61A-95C53281208A}" type="parTrans" cxnId="{4A08D922-3C0A-43DA-AF7F-F43872A4215D}">
      <dgm:prSet/>
      <dgm:spPr/>
      <dgm:t>
        <a:bodyPr/>
        <a:lstStyle/>
        <a:p>
          <a:endParaRPr kumimoji="1" lang="ja-JP" altLang="en-US"/>
        </a:p>
      </dgm:t>
    </dgm:pt>
    <dgm:pt modelId="{0EBDFF73-6D7C-4289-929F-CD8699CF5466}" type="sibTrans" cxnId="{4A08D922-3C0A-43DA-AF7F-F43872A4215D}">
      <dgm:prSet/>
      <dgm:spPr/>
      <dgm:t>
        <a:bodyPr/>
        <a:lstStyle/>
        <a:p>
          <a:endParaRPr kumimoji="1" lang="ja-JP" altLang="en-US"/>
        </a:p>
      </dgm:t>
    </dgm:pt>
    <dgm:pt modelId="{0BD7AE8D-653E-4A1F-9E24-538FD5A38A9E}" type="pres">
      <dgm:prSet presAssocID="{91D2A43B-A028-4C8F-8BC6-AD36F247386C}" presName="Name0" presStyleCnt="0">
        <dgm:presLayoutVars>
          <dgm:dir/>
          <dgm:animLvl val="lvl"/>
          <dgm:resizeHandles val="exact"/>
        </dgm:presLayoutVars>
      </dgm:prSet>
      <dgm:spPr/>
    </dgm:pt>
    <dgm:pt modelId="{39EF2C96-3705-43BD-B1D1-B886A098F260}" type="pres">
      <dgm:prSet presAssocID="{6607543E-9690-49C7-9803-13D231952461}" presName="Name8" presStyleCnt="0"/>
      <dgm:spPr/>
    </dgm:pt>
    <dgm:pt modelId="{28C04DCA-AEDF-4668-AC5C-EC58F1976B56}" type="pres">
      <dgm:prSet presAssocID="{6607543E-9690-49C7-9803-13D231952461}" presName="level" presStyleLbl="node1" presStyleIdx="0" presStyleCnt="7">
        <dgm:presLayoutVars>
          <dgm:chMax val="1"/>
          <dgm:bulletEnabled val="1"/>
        </dgm:presLayoutVars>
      </dgm:prSet>
      <dgm:spPr/>
    </dgm:pt>
    <dgm:pt modelId="{4679DB2F-E06C-4B7C-9A8A-E227B9E5DBCF}" type="pres">
      <dgm:prSet presAssocID="{6607543E-9690-49C7-9803-13D231952461}" presName="levelTx" presStyleLbl="revTx" presStyleIdx="0" presStyleCnt="0">
        <dgm:presLayoutVars>
          <dgm:chMax val="1"/>
          <dgm:bulletEnabled val="1"/>
        </dgm:presLayoutVars>
      </dgm:prSet>
      <dgm:spPr/>
    </dgm:pt>
    <dgm:pt modelId="{EEB7353D-EF2B-4477-BB50-0E363D5B9ED9}" type="pres">
      <dgm:prSet presAssocID="{DCCAC1DB-1B49-467A-88A4-3808959C45CF}" presName="Name8" presStyleCnt="0"/>
      <dgm:spPr/>
    </dgm:pt>
    <dgm:pt modelId="{6D0836E3-B97B-4F64-9AB5-C36A92D559A0}" type="pres">
      <dgm:prSet presAssocID="{DCCAC1DB-1B49-467A-88A4-3808959C45CF}" presName="level" presStyleLbl="node1" presStyleIdx="1" presStyleCnt="7">
        <dgm:presLayoutVars>
          <dgm:chMax val="1"/>
          <dgm:bulletEnabled val="1"/>
        </dgm:presLayoutVars>
      </dgm:prSet>
      <dgm:spPr/>
    </dgm:pt>
    <dgm:pt modelId="{C4CCC6FA-2DA3-4C39-AF97-10E338826CAC}" type="pres">
      <dgm:prSet presAssocID="{DCCAC1DB-1B49-467A-88A4-3808959C45CF}" presName="levelTx" presStyleLbl="revTx" presStyleIdx="0" presStyleCnt="0">
        <dgm:presLayoutVars>
          <dgm:chMax val="1"/>
          <dgm:bulletEnabled val="1"/>
        </dgm:presLayoutVars>
      </dgm:prSet>
      <dgm:spPr/>
    </dgm:pt>
    <dgm:pt modelId="{10196C3A-EBE8-488A-8576-DC0809FF9BC8}" type="pres">
      <dgm:prSet presAssocID="{89F4D0D6-02BE-4D74-B1F0-66FC2DD2555D}" presName="Name8" presStyleCnt="0"/>
      <dgm:spPr/>
    </dgm:pt>
    <dgm:pt modelId="{F58D5396-A1BF-45B4-B3BE-105B88B2D103}" type="pres">
      <dgm:prSet presAssocID="{89F4D0D6-02BE-4D74-B1F0-66FC2DD2555D}" presName="level" presStyleLbl="node1" presStyleIdx="2" presStyleCnt="7">
        <dgm:presLayoutVars>
          <dgm:chMax val="1"/>
          <dgm:bulletEnabled val="1"/>
        </dgm:presLayoutVars>
      </dgm:prSet>
      <dgm:spPr/>
    </dgm:pt>
    <dgm:pt modelId="{58F11EDB-4914-4B8F-A8D6-9EF19BE2717A}" type="pres">
      <dgm:prSet presAssocID="{89F4D0D6-02BE-4D74-B1F0-66FC2DD2555D}" presName="levelTx" presStyleLbl="revTx" presStyleIdx="0" presStyleCnt="0">
        <dgm:presLayoutVars>
          <dgm:chMax val="1"/>
          <dgm:bulletEnabled val="1"/>
        </dgm:presLayoutVars>
      </dgm:prSet>
      <dgm:spPr/>
    </dgm:pt>
    <dgm:pt modelId="{AD3C5099-78D7-4E64-83E9-8DF3A45F80C7}" type="pres">
      <dgm:prSet presAssocID="{E7A9AC47-15F3-4AA8-BEAB-D71078426BF9}" presName="Name8" presStyleCnt="0"/>
      <dgm:spPr/>
    </dgm:pt>
    <dgm:pt modelId="{6489CA09-0C2F-48AD-BCFF-9BAFBCB57A35}" type="pres">
      <dgm:prSet presAssocID="{E7A9AC47-15F3-4AA8-BEAB-D71078426BF9}" presName="level" presStyleLbl="node1" presStyleIdx="3" presStyleCnt="7">
        <dgm:presLayoutVars>
          <dgm:chMax val="1"/>
          <dgm:bulletEnabled val="1"/>
        </dgm:presLayoutVars>
      </dgm:prSet>
      <dgm:spPr/>
    </dgm:pt>
    <dgm:pt modelId="{BAF0B67E-0A9C-4670-88CC-EB5F150DACFA}" type="pres">
      <dgm:prSet presAssocID="{E7A9AC47-15F3-4AA8-BEAB-D71078426BF9}" presName="levelTx" presStyleLbl="revTx" presStyleIdx="0" presStyleCnt="0">
        <dgm:presLayoutVars>
          <dgm:chMax val="1"/>
          <dgm:bulletEnabled val="1"/>
        </dgm:presLayoutVars>
      </dgm:prSet>
      <dgm:spPr/>
    </dgm:pt>
    <dgm:pt modelId="{51EF18F2-7BCD-4E6D-90E9-396BBAD4BE20}" type="pres">
      <dgm:prSet presAssocID="{FFA5631F-2AA2-4954-9E09-9FF1AD766709}" presName="Name8" presStyleCnt="0"/>
      <dgm:spPr/>
    </dgm:pt>
    <dgm:pt modelId="{E03B7ED5-FCA3-47AB-A11B-FCF75F6F6F4C}" type="pres">
      <dgm:prSet presAssocID="{FFA5631F-2AA2-4954-9E09-9FF1AD766709}" presName="level" presStyleLbl="node1" presStyleIdx="4" presStyleCnt="7">
        <dgm:presLayoutVars>
          <dgm:chMax val="1"/>
          <dgm:bulletEnabled val="1"/>
        </dgm:presLayoutVars>
      </dgm:prSet>
      <dgm:spPr/>
    </dgm:pt>
    <dgm:pt modelId="{EBB55C3B-2E42-4A2C-B88B-3AAA0E281CC0}" type="pres">
      <dgm:prSet presAssocID="{FFA5631F-2AA2-4954-9E09-9FF1AD766709}" presName="levelTx" presStyleLbl="revTx" presStyleIdx="0" presStyleCnt="0">
        <dgm:presLayoutVars>
          <dgm:chMax val="1"/>
          <dgm:bulletEnabled val="1"/>
        </dgm:presLayoutVars>
      </dgm:prSet>
      <dgm:spPr/>
    </dgm:pt>
    <dgm:pt modelId="{1DF311DC-F305-469B-AABA-E3D3B82925E7}" type="pres">
      <dgm:prSet presAssocID="{565DC3AE-1C2F-4B59-9E78-F6FE70C71A74}" presName="Name8" presStyleCnt="0"/>
      <dgm:spPr/>
    </dgm:pt>
    <dgm:pt modelId="{AD20FB69-C0CE-483D-8565-04088EC79C29}" type="pres">
      <dgm:prSet presAssocID="{565DC3AE-1C2F-4B59-9E78-F6FE70C71A74}" presName="level" presStyleLbl="node1" presStyleIdx="5" presStyleCnt="7">
        <dgm:presLayoutVars>
          <dgm:chMax val="1"/>
          <dgm:bulletEnabled val="1"/>
        </dgm:presLayoutVars>
      </dgm:prSet>
      <dgm:spPr/>
    </dgm:pt>
    <dgm:pt modelId="{78E23E23-F4DB-4E08-B3B0-B26EBD4F4068}" type="pres">
      <dgm:prSet presAssocID="{565DC3AE-1C2F-4B59-9E78-F6FE70C71A74}" presName="levelTx" presStyleLbl="revTx" presStyleIdx="0" presStyleCnt="0">
        <dgm:presLayoutVars>
          <dgm:chMax val="1"/>
          <dgm:bulletEnabled val="1"/>
        </dgm:presLayoutVars>
      </dgm:prSet>
      <dgm:spPr/>
    </dgm:pt>
    <dgm:pt modelId="{BF58D633-26BE-45A9-93FB-B9EACAF6493D}" type="pres">
      <dgm:prSet presAssocID="{74B3AABA-960D-4B95-95B7-95625028CF20}" presName="Name8" presStyleCnt="0"/>
      <dgm:spPr/>
    </dgm:pt>
    <dgm:pt modelId="{17265D55-20EF-4DEA-97EE-46FEEC0F5032}" type="pres">
      <dgm:prSet presAssocID="{74B3AABA-960D-4B95-95B7-95625028CF20}" presName="level" presStyleLbl="node1" presStyleIdx="6" presStyleCnt="7" custLinFactNeighborY="4141">
        <dgm:presLayoutVars>
          <dgm:chMax val="1"/>
          <dgm:bulletEnabled val="1"/>
        </dgm:presLayoutVars>
      </dgm:prSet>
      <dgm:spPr/>
    </dgm:pt>
    <dgm:pt modelId="{6CABD878-F4EC-4D67-BEE9-1FEB89E1D2C9}" type="pres">
      <dgm:prSet presAssocID="{74B3AABA-960D-4B95-95B7-95625028CF20}" presName="levelTx" presStyleLbl="revTx" presStyleIdx="0" presStyleCnt="0">
        <dgm:presLayoutVars>
          <dgm:chMax val="1"/>
          <dgm:bulletEnabled val="1"/>
        </dgm:presLayoutVars>
      </dgm:prSet>
      <dgm:spPr/>
    </dgm:pt>
  </dgm:ptLst>
  <dgm:cxnLst>
    <dgm:cxn modelId="{8D1E9B00-CD99-4706-A5A4-B823D4B10B50}" type="presOf" srcId="{89F4D0D6-02BE-4D74-B1F0-66FC2DD2555D}" destId="{58F11EDB-4914-4B8F-A8D6-9EF19BE2717A}" srcOrd="1" destOrd="0" presId="urn:microsoft.com/office/officeart/2005/8/layout/pyramid1"/>
    <dgm:cxn modelId="{A495C200-F243-4759-A142-89400B87660E}" type="presOf" srcId="{DCCAC1DB-1B49-467A-88A4-3808959C45CF}" destId="{6D0836E3-B97B-4F64-9AB5-C36A92D559A0}" srcOrd="0" destOrd="0" presId="urn:microsoft.com/office/officeart/2005/8/layout/pyramid1"/>
    <dgm:cxn modelId="{5DB11421-585B-48A5-83E3-17EEAA14770B}" srcId="{91D2A43B-A028-4C8F-8BC6-AD36F247386C}" destId="{565DC3AE-1C2F-4B59-9E78-F6FE70C71A74}" srcOrd="5" destOrd="0" parTransId="{7B7B6C83-230F-4D91-9840-419F1FF3DCB2}" sibTransId="{D4F638F2-BB1A-4A88-9D9C-EA813C26DAC3}"/>
    <dgm:cxn modelId="{4A08D922-3C0A-43DA-AF7F-F43872A4215D}" srcId="{91D2A43B-A028-4C8F-8BC6-AD36F247386C}" destId="{74B3AABA-960D-4B95-95B7-95625028CF20}" srcOrd="6" destOrd="0" parTransId="{97914890-FBFC-4946-B61A-95C53281208A}" sibTransId="{0EBDFF73-6D7C-4289-929F-CD8699CF5466}"/>
    <dgm:cxn modelId="{F0774A2C-2D9B-4655-BC9F-9F7EBA56A090}" type="presOf" srcId="{E7A9AC47-15F3-4AA8-BEAB-D71078426BF9}" destId="{BAF0B67E-0A9C-4670-88CC-EB5F150DACFA}" srcOrd="1" destOrd="0" presId="urn:microsoft.com/office/officeart/2005/8/layout/pyramid1"/>
    <dgm:cxn modelId="{C620763C-C80B-4368-ADBA-7CDB6D82D7FE}" type="presOf" srcId="{6607543E-9690-49C7-9803-13D231952461}" destId="{4679DB2F-E06C-4B7C-9A8A-E227B9E5DBCF}" srcOrd="1" destOrd="0" presId="urn:microsoft.com/office/officeart/2005/8/layout/pyramid1"/>
    <dgm:cxn modelId="{5642EC43-1F67-429A-BBCC-20AC27A37B99}" type="presOf" srcId="{74B3AABA-960D-4B95-95B7-95625028CF20}" destId="{6CABD878-F4EC-4D67-BEE9-1FEB89E1D2C9}" srcOrd="1" destOrd="0" presId="urn:microsoft.com/office/officeart/2005/8/layout/pyramid1"/>
    <dgm:cxn modelId="{724E2245-F793-41FA-BE24-65FCF509B8C7}" type="presOf" srcId="{565DC3AE-1C2F-4B59-9E78-F6FE70C71A74}" destId="{AD20FB69-C0CE-483D-8565-04088EC79C29}" srcOrd="0" destOrd="0" presId="urn:microsoft.com/office/officeart/2005/8/layout/pyramid1"/>
    <dgm:cxn modelId="{A0AEC25E-6BA6-49AF-9134-DB45F3801CAF}" srcId="{91D2A43B-A028-4C8F-8BC6-AD36F247386C}" destId="{E7A9AC47-15F3-4AA8-BEAB-D71078426BF9}" srcOrd="3" destOrd="0" parTransId="{D9148815-10AA-4E62-B6CE-2489A292A962}" sibTransId="{F9FD4E6B-8497-4111-BEA0-FCC4DBB2B132}"/>
    <dgm:cxn modelId="{D852D45F-FE4D-4FB1-95E1-DE7BFF7340E9}" type="presOf" srcId="{6607543E-9690-49C7-9803-13D231952461}" destId="{28C04DCA-AEDF-4668-AC5C-EC58F1976B56}" srcOrd="0" destOrd="0" presId="urn:microsoft.com/office/officeart/2005/8/layout/pyramid1"/>
    <dgm:cxn modelId="{8E1A8F64-709E-4CE1-9F01-25C7E8977ED6}" type="presOf" srcId="{FFA5631F-2AA2-4954-9E09-9FF1AD766709}" destId="{EBB55C3B-2E42-4A2C-B88B-3AAA0E281CC0}" srcOrd="1" destOrd="0" presId="urn:microsoft.com/office/officeart/2005/8/layout/pyramid1"/>
    <dgm:cxn modelId="{93351F71-CF3F-49D8-86D9-5BB97A1F9BE1}" type="presOf" srcId="{91D2A43B-A028-4C8F-8BC6-AD36F247386C}" destId="{0BD7AE8D-653E-4A1F-9E24-538FD5A38A9E}" srcOrd="0" destOrd="0" presId="urn:microsoft.com/office/officeart/2005/8/layout/pyramid1"/>
    <dgm:cxn modelId="{8987CA89-7DEB-4842-A76C-DB6DC8699952}" type="presOf" srcId="{74B3AABA-960D-4B95-95B7-95625028CF20}" destId="{17265D55-20EF-4DEA-97EE-46FEEC0F5032}" srcOrd="0" destOrd="0" presId="urn:microsoft.com/office/officeart/2005/8/layout/pyramid1"/>
    <dgm:cxn modelId="{6B72D88B-D146-4778-A122-216800DB7B99}" srcId="{91D2A43B-A028-4C8F-8BC6-AD36F247386C}" destId="{6607543E-9690-49C7-9803-13D231952461}" srcOrd="0" destOrd="0" parTransId="{2C072B5D-EFF6-4639-8A06-600133CB4565}" sibTransId="{FFE4A2E7-344F-4195-A94C-8C0010C4142B}"/>
    <dgm:cxn modelId="{B22F5391-03FD-4BEC-B50A-C09B7E6149B8}" srcId="{91D2A43B-A028-4C8F-8BC6-AD36F247386C}" destId="{FFA5631F-2AA2-4954-9E09-9FF1AD766709}" srcOrd="4" destOrd="0" parTransId="{B50FF57F-CCD0-4187-AF46-CC83AF0D64B2}" sibTransId="{C4598D74-DEC7-404A-8869-091366A78BE0}"/>
    <dgm:cxn modelId="{B81E3598-729A-439E-8295-A36C15B2B2A0}" type="presOf" srcId="{565DC3AE-1C2F-4B59-9E78-F6FE70C71A74}" destId="{78E23E23-F4DB-4E08-B3B0-B26EBD4F4068}" srcOrd="1" destOrd="0" presId="urn:microsoft.com/office/officeart/2005/8/layout/pyramid1"/>
    <dgm:cxn modelId="{8D2CC9D1-14B2-49D6-BC36-36291DB3FB3E}" srcId="{91D2A43B-A028-4C8F-8BC6-AD36F247386C}" destId="{89F4D0D6-02BE-4D74-B1F0-66FC2DD2555D}" srcOrd="2" destOrd="0" parTransId="{9DD50ECA-B473-4D05-8C78-585CFB4865F2}" sibTransId="{FFFEA3EA-F92D-42A4-96D1-505C1E82EF38}"/>
    <dgm:cxn modelId="{56CAE6E1-95DF-4CE3-9396-A12A373A9069}" srcId="{91D2A43B-A028-4C8F-8BC6-AD36F247386C}" destId="{DCCAC1DB-1B49-467A-88A4-3808959C45CF}" srcOrd="1" destOrd="0" parTransId="{0C192EFF-23EF-4BA6-B147-2B94BC0D6000}" sibTransId="{5FBFC237-A062-4239-8D60-219228BCB8A8}"/>
    <dgm:cxn modelId="{8928F8EE-56A0-4B11-8BA9-43FDC7271C11}" type="presOf" srcId="{89F4D0D6-02BE-4D74-B1F0-66FC2DD2555D}" destId="{F58D5396-A1BF-45B4-B3BE-105B88B2D103}" srcOrd="0" destOrd="0" presId="urn:microsoft.com/office/officeart/2005/8/layout/pyramid1"/>
    <dgm:cxn modelId="{09AB1EF5-B348-42A6-8EB2-A07351158AF1}" type="presOf" srcId="{E7A9AC47-15F3-4AA8-BEAB-D71078426BF9}" destId="{6489CA09-0C2F-48AD-BCFF-9BAFBCB57A35}" srcOrd="0" destOrd="0" presId="urn:microsoft.com/office/officeart/2005/8/layout/pyramid1"/>
    <dgm:cxn modelId="{983F63F9-D732-4762-B772-4FB758DBFCF0}" type="presOf" srcId="{DCCAC1DB-1B49-467A-88A4-3808959C45CF}" destId="{C4CCC6FA-2DA3-4C39-AF97-10E338826CAC}" srcOrd="1" destOrd="0" presId="urn:microsoft.com/office/officeart/2005/8/layout/pyramid1"/>
    <dgm:cxn modelId="{92532AFD-B6C0-47C8-8D34-F59645369CC4}" type="presOf" srcId="{FFA5631F-2AA2-4954-9E09-9FF1AD766709}" destId="{E03B7ED5-FCA3-47AB-A11B-FCF75F6F6F4C}" srcOrd="0" destOrd="0" presId="urn:microsoft.com/office/officeart/2005/8/layout/pyramid1"/>
    <dgm:cxn modelId="{3FBAA33B-040B-4137-9D43-6B7E8128139E}" type="presParOf" srcId="{0BD7AE8D-653E-4A1F-9E24-538FD5A38A9E}" destId="{39EF2C96-3705-43BD-B1D1-B886A098F260}" srcOrd="0" destOrd="0" presId="urn:microsoft.com/office/officeart/2005/8/layout/pyramid1"/>
    <dgm:cxn modelId="{EF0430FA-9EA7-41B9-8856-58CA8375A4CF}" type="presParOf" srcId="{39EF2C96-3705-43BD-B1D1-B886A098F260}" destId="{28C04DCA-AEDF-4668-AC5C-EC58F1976B56}" srcOrd="0" destOrd="0" presId="urn:microsoft.com/office/officeart/2005/8/layout/pyramid1"/>
    <dgm:cxn modelId="{3B0985C2-692A-47A2-8E16-1CC1289C5C0C}" type="presParOf" srcId="{39EF2C96-3705-43BD-B1D1-B886A098F260}" destId="{4679DB2F-E06C-4B7C-9A8A-E227B9E5DBCF}" srcOrd="1" destOrd="0" presId="urn:microsoft.com/office/officeart/2005/8/layout/pyramid1"/>
    <dgm:cxn modelId="{E2F491CD-E588-4BDA-8DAB-797E3514C1C8}" type="presParOf" srcId="{0BD7AE8D-653E-4A1F-9E24-538FD5A38A9E}" destId="{EEB7353D-EF2B-4477-BB50-0E363D5B9ED9}" srcOrd="1" destOrd="0" presId="urn:microsoft.com/office/officeart/2005/8/layout/pyramid1"/>
    <dgm:cxn modelId="{E7ABADC9-22CD-4BC9-A008-2593850A0642}" type="presParOf" srcId="{EEB7353D-EF2B-4477-BB50-0E363D5B9ED9}" destId="{6D0836E3-B97B-4F64-9AB5-C36A92D559A0}" srcOrd="0" destOrd="0" presId="urn:microsoft.com/office/officeart/2005/8/layout/pyramid1"/>
    <dgm:cxn modelId="{019FE046-3B27-4D9A-97CA-D2A9B7262900}" type="presParOf" srcId="{EEB7353D-EF2B-4477-BB50-0E363D5B9ED9}" destId="{C4CCC6FA-2DA3-4C39-AF97-10E338826CAC}" srcOrd="1" destOrd="0" presId="urn:microsoft.com/office/officeart/2005/8/layout/pyramid1"/>
    <dgm:cxn modelId="{02D9F8B2-383A-4A49-B1E8-C55F18FC0999}" type="presParOf" srcId="{0BD7AE8D-653E-4A1F-9E24-538FD5A38A9E}" destId="{10196C3A-EBE8-488A-8576-DC0809FF9BC8}" srcOrd="2" destOrd="0" presId="urn:microsoft.com/office/officeart/2005/8/layout/pyramid1"/>
    <dgm:cxn modelId="{F77CFA40-F9F6-4705-BA5F-51E20799319E}" type="presParOf" srcId="{10196C3A-EBE8-488A-8576-DC0809FF9BC8}" destId="{F58D5396-A1BF-45B4-B3BE-105B88B2D103}" srcOrd="0" destOrd="0" presId="urn:microsoft.com/office/officeart/2005/8/layout/pyramid1"/>
    <dgm:cxn modelId="{8AFC69DA-072B-48CD-A67F-8FCF6A70F386}" type="presParOf" srcId="{10196C3A-EBE8-488A-8576-DC0809FF9BC8}" destId="{58F11EDB-4914-4B8F-A8D6-9EF19BE2717A}" srcOrd="1" destOrd="0" presId="urn:microsoft.com/office/officeart/2005/8/layout/pyramid1"/>
    <dgm:cxn modelId="{8A35D469-166E-4C2B-9F99-F0F7A6562641}" type="presParOf" srcId="{0BD7AE8D-653E-4A1F-9E24-538FD5A38A9E}" destId="{AD3C5099-78D7-4E64-83E9-8DF3A45F80C7}" srcOrd="3" destOrd="0" presId="urn:microsoft.com/office/officeart/2005/8/layout/pyramid1"/>
    <dgm:cxn modelId="{14EE8837-AE4C-4E81-A71A-00F17B1CB2FB}" type="presParOf" srcId="{AD3C5099-78D7-4E64-83E9-8DF3A45F80C7}" destId="{6489CA09-0C2F-48AD-BCFF-9BAFBCB57A35}" srcOrd="0" destOrd="0" presId="urn:microsoft.com/office/officeart/2005/8/layout/pyramid1"/>
    <dgm:cxn modelId="{9AE09B8E-3E83-42E5-96BE-9AB406A3CE2D}" type="presParOf" srcId="{AD3C5099-78D7-4E64-83E9-8DF3A45F80C7}" destId="{BAF0B67E-0A9C-4670-88CC-EB5F150DACFA}" srcOrd="1" destOrd="0" presId="urn:microsoft.com/office/officeart/2005/8/layout/pyramid1"/>
    <dgm:cxn modelId="{A59EF665-2874-4A1E-8820-F6B90A563A12}" type="presParOf" srcId="{0BD7AE8D-653E-4A1F-9E24-538FD5A38A9E}" destId="{51EF18F2-7BCD-4E6D-90E9-396BBAD4BE20}" srcOrd="4" destOrd="0" presId="urn:microsoft.com/office/officeart/2005/8/layout/pyramid1"/>
    <dgm:cxn modelId="{A0BB8799-0C9F-48D4-BC6C-038C26F31DDF}" type="presParOf" srcId="{51EF18F2-7BCD-4E6D-90E9-396BBAD4BE20}" destId="{E03B7ED5-FCA3-47AB-A11B-FCF75F6F6F4C}" srcOrd="0" destOrd="0" presId="urn:microsoft.com/office/officeart/2005/8/layout/pyramid1"/>
    <dgm:cxn modelId="{1064B836-C0BA-4C9B-87D4-AB36A37415D0}" type="presParOf" srcId="{51EF18F2-7BCD-4E6D-90E9-396BBAD4BE20}" destId="{EBB55C3B-2E42-4A2C-B88B-3AAA0E281CC0}" srcOrd="1" destOrd="0" presId="urn:microsoft.com/office/officeart/2005/8/layout/pyramid1"/>
    <dgm:cxn modelId="{28F58D48-BC05-4151-B0B8-36D494F9A3A2}" type="presParOf" srcId="{0BD7AE8D-653E-4A1F-9E24-538FD5A38A9E}" destId="{1DF311DC-F305-469B-AABA-E3D3B82925E7}" srcOrd="5" destOrd="0" presId="urn:microsoft.com/office/officeart/2005/8/layout/pyramid1"/>
    <dgm:cxn modelId="{65125AD4-07FD-4A4B-BD9E-7D9D6AB9C8B2}" type="presParOf" srcId="{1DF311DC-F305-469B-AABA-E3D3B82925E7}" destId="{AD20FB69-C0CE-483D-8565-04088EC79C29}" srcOrd="0" destOrd="0" presId="urn:microsoft.com/office/officeart/2005/8/layout/pyramid1"/>
    <dgm:cxn modelId="{D198EAD2-1AD8-4E62-96DF-5270E6B8E1F6}" type="presParOf" srcId="{1DF311DC-F305-469B-AABA-E3D3B82925E7}" destId="{78E23E23-F4DB-4E08-B3B0-B26EBD4F4068}" srcOrd="1" destOrd="0" presId="urn:microsoft.com/office/officeart/2005/8/layout/pyramid1"/>
    <dgm:cxn modelId="{7C3D6FDE-5748-4EA1-A212-E812EC12D527}" type="presParOf" srcId="{0BD7AE8D-653E-4A1F-9E24-538FD5A38A9E}" destId="{BF58D633-26BE-45A9-93FB-B9EACAF6493D}" srcOrd="6" destOrd="0" presId="urn:microsoft.com/office/officeart/2005/8/layout/pyramid1"/>
    <dgm:cxn modelId="{E8170DB5-0021-4F88-90F2-4B9B87994E41}" type="presParOf" srcId="{BF58D633-26BE-45A9-93FB-B9EACAF6493D}" destId="{17265D55-20EF-4DEA-97EE-46FEEC0F5032}" srcOrd="0" destOrd="0" presId="urn:microsoft.com/office/officeart/2005/8/layout/pyramid1"/>
    <dgm:cxn modelId="{9A0C4254-B494-4FD3-AE32-BB9204E28339}" type="presParOf" srcId="{BF58D633-26BE-45A9-93FB-B9EACAF6493D}" destId="{6CABD878-F4EC-4D67-BEE9-1FEB89E1D2C9}"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04DCA-AEDF-4668-AC5C-EC58F1976B56}">
      <dsp:nvSpPr>
        <dsp:cNvPr id="0" name=""/>
        <dsp:cNvSpPr/>
      </dsp:nvSpPr>
      <dsp:spPr>
        <a:xfrm>
          <a:off x="2868445" y="0"/>
          <a:ext cx="956148" cy="550592"/>
        </a:xfrm>
        <a:prstGeom prst="trapezoid">
          <a:avLst>
            <a:gd name="adj" fmla="val 86829"/>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Register</a:t>
          </a:r>
          <a:endParaRPr kumimoji="1" lang="ja-JP" altLang="en-US" sz="1600" kern="1200" dirty="0"/>
        </a:p>
      </dsp:txBody>
      <dsp:txXfrm>
        <a:off x="2868445" y="0"/>
        <a:ext cx="956148" cy="550592"/>
      </dsp:txXfrm>
    </dsp:sp>
    <dsp:sp modelId="{6D0836E3-B97B-4F64-9AB5-C36A92D559A0}">
      <dsp:nvSpPr>
        <dsp:cNvPr id="0" name=""/>
        <dsp:cNvSpPr/>
      </dsp:nvSpPr>
      <dsp:spPr>
        <a:xfrm>
          <a:off x="2390371" y="550592"/>
          <a:ext cx="1912296" cy="550592"/>
        </a:xfrm>
        <a:prstGeom prst="trapezoid">
          <a:avLst>
            <a:gd name="adj" fmla="val 86829"/>
          </a:avLst>
        </a:prstGeom>
        <a:solidFill>
          <a:schemeClr val="accent4">
            <a:hueOff val="921278"/>
            <a:satOff val="6625"/>
            <a:lumOff val="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Cache</a:t>
          </a:r>
          <a:r>
            <a:rPr kumimoji="1" lang="ja-JP" altLang="en-US" sz="1600" kern="1200" dirty="0"/>
            <a:t>　</a:t>
          </a:r>
          <a:r>
            <a:rPr kumimoji="1" lang="en-US" altLang="ja-JP" sz="1600" kern="1200" dirty="0"/>
            <a:t>Memory</a:t>
          </a:r>
          <a:endParaRPr kumimoji="1" lang="ja-JP" altLang="en-US" sz="1600" kern="1200" dirty="0"/>
        </a:p>
      </dsp:txBody>
      <dsp:txXfrm>
        <a:off x="2725023" y="550592"/>
        <a:ext cx="1242992" cy="550592"/>
      </dsp:txXfrm>
    </dsp:sp>
    <dsp:sp modelId="{F58D5396-A1BF-45B4-B3BE-105B88B2D103}">
      <dsp:nvSpPr>
        <dsp:cNvPr id="0" name=""/>
        <dsp:cNvSpPr/>
      </dsp:nvSpPr>
      <dsp:spPr>
        <a:xfrm>
          <a:off x="1912296" y="1101185"/>
          <a:ext cx="2868445" cy="550592"/>
        </a:xfrm>
        <a:prstGeom prst="trapezoid">
          <a:avLst>
            <a:gd name="adj" fmla="val 86829"/>
          </a:avLst>
        </a:prstGeom>
        <a:solidFill>
          <a:schemeClr val="accent4">
            <a:hueOff val="1842557"/>
            <a:satOff val="13250"/>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Main Memory</a:t>
          </a:r>
          <a:endParaRPr kumimoji="1" lang="ja-JP" altLang="en-US" sz="1600" kern="1200" dirty="0"/>
        </a:p>
      </dsp:txBody>
      <dsp:txXfrm>
        <a:off x="2414274" y="1101185"/>
        <a:ext cx="1864489" cy="550592"/>
      </dsp:txXfrm>
    </dsp:sp>
    <dsp:sp modelId="{6489CA09-0C2F-48AD-BCFF-9BAFBCB57A35}">
      <dsp:nvSpPr>
        <dsp:cNvPr id="0" name=""/>
        <dsp:cNvSpPr/>
      </dsp:nvSpPr>
      <dsp:spPr>
        <a:xfrm>
          <a:off x="1434222" y="1651778"/>
          <a:ext cx="3824593" cy="550592"/>
        </a:xfrm>
        <a:prstGeom prst="trapezoid">
          <a:avLst>
            <a:gd name="adj" fmla="val 86829"/>
          </a:avLst>
        </a:prstGeom>
        <a:solidFill>
          <a:schemeClr val="accent4">
            <a:hueOff val="2763835"/>
            <a:satOff val="19874"/>
            <a:lumOff val="6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Non-volatile Memory</a:t>
          </a:r>
          <a:endParaRPr kumimoji="1" lang="ja-JP" altLang="en-US" sz="1600" kern="1200" dirty="0"/>
        </a:p>
      </dsp:txBody>
      <dsp:txXfrm>
        <a:off x="2103526" y="1651778"/>
        <a:ext cx="2485985" cy="550592"/>
      </dsp:txXfrm>
    </dsp:sp>
    <dsp:sp modelId="{E03B7ED5-FCA3-47AB-A11B-FCF75F6F6F4C}">
      <dsp:nvSpPr>
        <dsp:cNvPr id="0" name=""/>
        <dsp:cNvSpPr/>
      </dsp:nvSpPr>
      <dsp:spPr>
        <a:xfrm>
          <a:off x="956148" y="2202371"/>
          <a:ext cx="4780742" cy="550592"/>
        </a:xfrm>
        <a:prstGeom prst="trapezoid">
          <a:avLst>
            <a:gd name="adj" fmla="val 86829"/>
          </a:avLst>
        </a:prstGeom>
        <a:solidFill>
          <a:schemeClr val="accent4">
            <a:hueOff val="3685114"/>
            <a:satOff val="26499"/>
            <a:lumOff val="9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err="1"/>
            <a:t>NVMe</a:t>
          </a:r>
          <a:r>
            <a:rPr kumimoji="1" lang="en-US" altLang="ja-JP" sz="1600" kern="1200" dirty="0"/>
            <a:t> SSD</a:t>
          </a:r>
          <a:endParaRPr kumimoji="1" lang="ja-JP" altLang="en-US" sz="1600" kern="1200" dirty="0"/>
        </a:p>
      </dsp:txBody>
      <dsp:txXfrm>
        <a:off x="1792778" y="2202371"/>
        <a:ext cx="3107482" cy="550592"/>
      </dsp:txXfrm>
    </dsp:sp>
    <dsp:sp modelId="{AD20FB69-C0CE-483D-8565-04088EC79C29}">
      <dsp:nvSpPr>
        <dsp:cNvPr id="0" name=""/>
        <dsp:cNvSpPr/>
      </dsp:nvSpPr>
      <dsp:spPr>
        <a:xfrm>
          <a:off x="478074" y="2752964"/>
          <a:ext cx="5736890" cy="550592"/>
        </a:xfrm>
        <a:prstGeom prst="trapezoid">
          <a:avLst>
            <a:gd name="adj" fmla="val 86829"/>
          </a:avLst>
        </a:prstGeom>
        <a:solidFill>
          <a:schemeClr val="accent4">
            <a:hueOff val="4606392"/>
            <a:satOff val="33124"/>
            <a:lumOff val="11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Hard Disk Drive</a:t>
          </a:r>
          <a:endParaRPr kumimoji="1" lang="ja-JP" altLang="en-US" sz="1600" kern="1200" dirty="0"/>
        </a:p>
      </dsp:txBody>
      <dsp:txXfrm>
        <a:off x="1482030" y="2752964"/>
        <a:ext cx="3728978" cy="550592"/>
      </dsp:txXfrm>
    </dsp:sp>
    <dsp:sp modelId="{17265D55-20EF-4DEA-97EE-46FEEC0F5032}">
      <dsp:nvSpPr>
        <dsp:cNvPr id="0" name=""/>
        <dsp:cNvSpPr/>
      </dsp:nvSpPr>
      <dsp:spPr>
        <a:xfrm>
          <a:off x="0" y="3303557"/>
          <a:ext cx="6693039" cy="550592"/>
        </a:xfrm>
        <a:prstGeom prst="trapezoid">
          <a:avLst>
            <a:gd name="adj" fmla="val 86829"/>
          </a:avLst>
        </a:prstGeom>
        <a:solidFill>
          <a:schemeClr val="accent4">
            <a:hueOff val="5527670"/>
            <a:satOff val="39749"/>
            <a:lumOff val="1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en-US" altLang="ja-JP" sz="1600" kern="1200" dirty="0"/>
            <a:t>Optical Disk / Magnetic Tapes</a:t>
          </a:r>
          <a:endParaRPr kumimoji="1" lang="ja-JP" altLang="en-US" sz="1600" kern="1200" dirty="0"/>
        </a:p>
      </dsp:txBody>
      <dsp:txXfrm>
        <a:off x="1171281" y="3303557"/>
        <a:ext cx="4350475" cy="55059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7T08:40:14.24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4A217-3C24-4A56-B714-6B40618A4BD0}" type="datetimeFigureOut">
              <a:rPr kumimoji="1" lang="ja-JP" altLang="en-US" smtClean="0"/>
              <a:t>2024/3/16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42752-FBED-40B6-94AB-821A6602783B}" type="slidenum">
              <a:rPr kumimoji="1" lang="ja-JP" altLang="en-US" smtClean="0"/>
              <a:t>‹#›</a:t>
            </a:fld>
            <a:endParaRPr kumimoji="1" lang="ja-JP" altLang="en-US"/>
          </a:p>
        </p:txBody>
      </p:sp>
    </p:spTree>
    <p:extLst>
      <p:ext uri="{BB962C8B-B14F-4D97-AF65-F5344CB8AC3E}">
        <p14:creationId xmlns:p14="http://schemas.microsoft.com/office/powerpoint/2010/main" val="7255622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66725" y="639763"/>
            <a:ext cx="5949950" cy="4462462"/>
          </a:xfrm>
        </p:spPr>
      </p:sp>
      <p:sp>
        <p:nvSpPr>
          <p:cNvPr id="3" name="ノート プレースホルダー 2"/>
          <p:cNvSpPr>
            <a:spLocks noGrp="1"/>
          </p:cNvSpPr>
          <p:nvPr>
            <p:ph type="body" idx="1"/>
          </p:nvPr>
        </p:nvSpPr>
        <p:spPr/>
        <p:txBody>
          <a:bodyPr/>
          <a:lstStyle/>
          <a:p>
            <a:r>
              <a:rPr kumimoji="1" lang="en-US" altLang="ja-JP" dirty="0"/>
              <a:t>CA VOL HDF5</a:t>
            </a:r>
            <a:r>
              <a:rPr kumimoji="1" lang="ja-JP" altLang="en-US"/>
              <a:t>におけるコンテキストによる</a:t>
            </a:r>
            <a:r>
              <a:rPr kumimoji="1" lang="en-US" altLang="ja-JP" dirty="0"/>
              <a:t>I/O</a:t>
            </a:r>
            <a:r>
              <a:rPr kumimoji="1" lang="ja-JP" altLang="en-US"/>
              <a:t>最適化と</a:t>
            </a:r>
            <a:r>
              <a:rPr kumimoji="1" lang="ja-JP" altLang="en-US" dirty="0"/>
              <a:t>題しまして，</a:t>
            </a:r>
            <a:endParaRPr kumimoji="1" lang="en-US" altLang="ja-JP" dirty="0"/>
          </a:p>
          <a:p>
            <a:r>
              <a:rPr kumimoji="1" lang="ja-JP" altLang="en-US"/>
              <a:t>筑波大学より木下</a:t>
            </a:r>
            <a:r>
              <a:rPr kumimoji="1" lang="ja-JP" altLang="en-US" dirty="0"/>
              <a:t>が発表します．</a:t>
            </a:r>
            <a:endParaRPr kumimoji="1" lang="en-US" altLang="ja-JP" dirty="0"/>
          </a:p>
          <a:p>
            <a:r>
              <a:rPr kumimoji="1" lang="ja-JP" altLang="en-US"/>
              <a:t>よろしくお願いします．</a:t>
            </a:r>
            <a:endParaRPr kumimoji="1" lang="en-US" altLang="ja-JP" dirty="0"/>
          </a:p>
        </p:txBody>
      </p:sp>
      <p:sp>
        <p:nvSpPr>
          <p:cNvPr id="4" name="スライド番号プレースホルダー 3"/>
          <p:cNvSpPr>
            <a:spLocks noGrp="1"/>
          </p:cNvSpPr>
          <p:nvPr>
            <p:ph type="sldNum" sz="quarter" idx="10"/>
          </p:nvPr>
        </p:nvSpPr>
        <p:spPr/>
        <p:txBody>
          <a:bodyPr/>
          <a:lstStyle/>
          <a:p>
            <a:pPr defTabSz="914309">
              <a:defRPr/>
            </a:pPr>
            <a:fld id="{2119A4D1-2E65-4511-A745-C93CF7C3B486}" type="slidenum">
              <a:rPr lang="ja-JP" altLang="en-US">
                <a:solidFill>
                  <a:prstClr val="black"/>
                </a:solidFill>
                <a:latin typeface="游ゴシック" panose="020F0502020204030204"/>
                <a:ea typeface="游ゴシック" panose="020B0400000000000000" pitchFamily="50" charset="-128"/>
              </a:rPr>
              <a:pPr defTabSz="914309">
                <a:defRPr/>
              </a:pPr>
              <a:t>0</a:t>
            </a:fld>
            <a:endParaRPr lang="ja-JP" altLang="en-US">
              <a:solidFill>
                <a:prstClr val="black"/>
              </a:solidFill>
              <a:latin typeface="游ゴシック" panose="020F0502020204030204"/>
              <a:ea typeface="游ゴシック" panose="020B0400000000000000" pitchFamily="50" charset="-128"/>
            </a:endParaRPr>
          </a:p>
        </p:txBody>
      </p:sp>
    </p:spTree>
    <p:extLst>
      <p:ext uri="{BB962C8B-B14F-4D97-AF65-F5344CB8AC3E}">
        <p14:creationId xmlns:p14="http://schemas.microsoft.com/office/powerpoint/2010/main" val="3160641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Wingdings" panose="05000000000000000000" pitchFamily="2" charset="2"/>
              <a:buNone/>
            </a:pPr>
            <a:r>
              <a:rPr kumimoji="1" lang="ja-JP" altLang="en-US" sz="1200" dirty="0"/>
              <a:t>既にこの</a:t>
            </a:r>
            <a:r>
              <a:rPr kumimoji="1" lang="en-US" altLang="ja-JP" sz="1200" dirty="0"/>
              <a:t>Virtual Object Layer</a:t>
            </a:r>
            <a:r>
              <a:rPr kumimoji="1" lang="ja-JP" altLang="en-US" sz="1200" dirty="0"/>
              <a:t>を使った研究はいつくかされています．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r>
              <a:rPr kumimoji="1" lang="ja-JP" altLang="en-US" sz="1200"/>
              <a:t>まず，ノードローカル</a:t>
            </a:r>
            <a:r>
              <a:rPr kumimoji="1" lang="en-US" altLang="ja-JP" sz="1200" dirty="0"/>
              <a:t>SSD</a:t>
            </a:r>
            <a:r>
              <a:rPr kumimoji="1" lang="ja-JP" altLang="en-US" sz="1200"/>
              <a:t>を使った</a:t>
            </a:r>
            <a:r>
              <a:rPr kumimoji="1" lang="en-US" altLang="ja-JP" sz="1200" dirty="0"/>
              <a:t>Cache VOL</a:t>
            </a:r>
            <a:r>
              <a:rPr kumimoji="1" lang="ja-JP" altLang="en-US" sz="1200"/>
              <a:t>があります．</a:t>
            </a:r>
            <a:endParaRPr kumimoji="1" lang="en-US" altLang="ja-JP" sz="1200" dirty="0"/>
          </a:p>
          <a:p>
            <a:pPr marL="0" indent="0">
              <a:buFont typeface="Wingdings" panose="05000000000000000000" pitchFamily="2" charset="2"/>
              <a:buNone/>
            </a:pPr>
            <a:r>
              <a:rPr kumimoji="1" lang="ja-JP" altLang="en-US" sz="1200"/>
              <a:t>書き込み時にはまずノードローカルストレージに書き込みを行い，それを非同期にバックグラウンドで書き戻します．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この研究では，書き込みを単純にノードローカルストレージにキャッシュするのみです．</a:t>
            </a:r>
            <a:endParaRPr kumimoji="1" lang="en-US" altLang="ja-JP" dirty="0"/>
          </a:p>
        </p:txBody>
      </p:sp>
      <p:sp>
        <p:nvSpPr>
          <p:cNvPr id="4" name="スライド番号プレースホルダー 3"/>
          <p:cNvSpPr>
            <a:spLocks noGrp="1"/>
          </p:cNvSpPr>
          <p:nvPr>
            <p:ph type="sldNum" sz="quarter" idx="5"/>
          </p:nvPr>
        </p:nvSpPr>
        <p:spPr/>
        <p:txBody>
          <a:bodyPr/>
          <a:lstStyle/>
          <a:p>
            <a:fld id="{983EFB89-21E3-4602-A29B-7441B3C9CE89}" type="slidenum">
              <a:rPr kumimoji="1" lang="ja-JP" altLang="en-US" smtClean="0"/>
              <a:t>9</a:t>
            </a:fld>
            <a:endParaRPr kumimoji="1" lang="ja-JP" altLang="en-US"/>
          </a:p>
        </p:txBody>
      </p:sp>
    </p:spTree>
    <p:extLst>
      <p:ext uri="{BB962C8B-B14F-4D97-AF65-F5344CB8AC3E}">
        <p14:creationId xmlns:p14="http://schemas.microsoft.com/office/powerpoint/2010/main" val="2384288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次に</a:t>
            </a:r>
            <a:r>
              <a:rPr kumimoji="1" lang="en-US" altLang="ja-JP" dirty="0"/>
              <a:t>DAOS</a:t>
            </a:r>
            <a:r>
              <a:rPr kumimoji="1" lang="ja-JP" altLang="en-US" dirty="0"/>
              <a:t>を用いた</a:t>
            </a:r>
            <a:r>
              <a:rPr kumimoji="1" lang="en-US" altLang="ja-JP" dirty="0"/>
              <a:t>VOL</a:t>
            </a:r>
            <a:r>
              <a:rPr kumimoji="1" lang="ja-JP" altLang="en-US" dirty="0"/>
              <a:t>プラグインがあります．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DAOS</a:t>
            </a:r>
            <a:r>
              <a:rPr kumimoji="1" lang="ja-JP" altLang="en-US" dirty="0"/>
              <a:t>は</a:t>
            </a:r>
            <a:r>
              <a:rPr kumimoji="1" lang="en-US" altLang="ja-JP" dirty="0"/>
              <a:t>intel</a:t>
            </a:r>
            <a:r>
              <a:rPr kumimoji="1" lang="ja-JP" altLang="en-US" dirty="0"/>
              <a:t>などが開発した不揮発メモリや</a:t>
            </a:r>
            <a:r>
              <a:rPr kumimoji="1" lang="en-US" altLang="ja-JP" dirty="0" err="1"/>
              <a:t>NVMe</a:t>
            </a:r>
            <a:r>
              <a:rPr kumimoji="1" lang="en-US" altLang="ja-JP" dirty="0"/>
              <a:t> SSD</a:t>
            </a:r>
            <a:r>
              <a:rPr kumimoji="1" lang="ja-JP" altLang="en-US" dirty="0"/>
              <a:t>上で動作する分散オブジェクトストレージ</a:t>
            </a:r>
            <a:r>
              <a:rPr kumimoji="1" lang="ja-JP" altLang="en-US"/>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DAOS VOL</a:t>
            </a:r>
            <a:r>
              <a:rPr kumimoji="1" lang="ja-JP" altLang="en-US"/>
              <a:t>では，</a:t>
            </a:r>
            <a:r>
              <a:rPr kumimoji="1" lang="en-US" altLang="ja-JP" dirty="0"/>
              <a:t>HDF5</a:t>
            </a:r>
            <a:r>
              <a:rPr kumimoji="1" lang="ja-JP" altLang="en-US"/>
              <a:t>のファイルを複数の</a:t>
            </a:r>
            <a:r>
              <a:rPr kumimoji="1" lang="en-US" altLang="ja-JP" dirty="0"/>
              <a:t>DAOS</a:t>
            </a:r>
            <a:r>
              <a:rPr kumimoji="1" lang="ja-JP" altLang="en-US"/>
              <a:t>のオブジェクトで表現するようにしています．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H5P_set_chunk()</a:t>
            </a:r>
            <a:r>
              <a:rPr kumimoji="1" lang="ja-JP" altLang="en-US"/>
              <a:t>で複数のオブジェクトにまたがってデータを格納する，</a:t>
            </a:r>
            <a:r>
              <a:rPr kumimoji="1" lang="en-US" altLang="ja-JP" dirty="0" err="1"/>
              <a:t>lustre</a:t>
            </a:r>
            <a:r>
              <a:rPr kumimoji="1" lang="ja-JP" altLang="en-US"/>
              <a:t>でいう</a:t>
            </a:r>
            <a:r>
              <a:rPr kumimoji="1" lang="en-US" altLang="ja-JP" dirty="0"/>
              <a:t>stripe count</a:t>
            </a:r>
            <a:r>
              <a:rPr kumimoji="1" lang="ja-JP" altLang="en-US"/>
              <a:t>を設定することはできますが，自動で</a:t>
            </a:r>
            <a:r>
              <a:rPr kumimoji="1" lang="en-US" altLang="ja-JP" dirty="0" err="1"/>
              <a:t>stripe_count</a:t>
            </a:r>
            <a:r>
              <a:rPr kumimoji="1" lang="ja-JP" altLang="en-US"/>
              <a:t>を設定するといった最適化をしていません．</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983EFB89-21E3-4602-A29B-7441B3C9CE89}" type="slidenum">
              <a:rPr kumimoji="1" lang="ja-JP" altLang="en-US" smtClean="0"/>
              <a:t>10</a:t>
            </a:fld>
            <a:endParaRPr kumimoji="1" lang="ja-JP" altLang="en-US"/>
          </a:p>
        </p:txBody>
      </p:sp>
    </p:spTree>
    <p:extLst>
      <p:ext uri="{BB962C8B-B14F-4D97-AF65-F5344CB8AC3E}">
        <p14:creationId xmlns:p14="http://schemas.microsoft.com/office/powerpoint/2010/main" val="3642518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1" lang="ja-JP" altLang="en-US" sz="1200"/>
              <a:t>既存の</a:t>
            </a:r>
            <a:r>
              <a:rPr kumimoji="1" lang="en-US" altLang="ja-JP" sz="1200" dirty="0"/>
              <a:t>VOL</a:t>
            </a:r>
            <a:r>
              <a:rPr kumimoji="1" lang="ja-JP" altLang="en-US" sz="1200"/>
              <a:t>を使った研究では</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a:latin typeface="+mn-ea"/>
              </a:rPr>
              <a:t>Dataset</a:t>
            </a:r>
            <a:r>
              <a:rPr lang="ja-JP" altLang="en-US" sz="1200" dirty="0">
                <a:latin typeface="+mn-ea"/>
              </a:rPr>
              <a:t>であれば渡された型やその</a:t>
            </a:r>
            <a:r>
              <a:rPr lang="ja-JP" altLang="en-US" sz="1200">
                <a:latin typeface="+mn-ea"/>
              </a:rPr>
              <a:t>サイズ，その</a:t>
            </a:r>
            <a:r>
              <a:rPr lang="ja-JP" altLang="en-US" sz="1200" dirty="0">
                <a:latin typeface="+mn-ea"/>
              </a:rPr>
              <a:t>形状の</a:t>
            </a:r>
            <a:r>
              <a:rPr lang="ja-JP" altLang="en-US" sz="1200">
                <a:latin typeface="+mn-ea"/>
              </a:rPr>
              <a:t>ような</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a:latin typeface="+mn-ea"/>
              </a:rPr>
              <a:t>Virtual Object Layer</a:t>
            </a:r>
            <a:r>
              <a:rPr lang="ja-JP" altLang="en-US" sz="1200" dirty="0">
                <a:latin typeface="+mn-ea"/>
              </a:rPr>
              <a:t>の実装中で</a:t>
            </a:r>
            <a:r>
              <a:rPr lang="en-US" altLang="ja-JP" sz="1200" dirty="0">
                <a:latin typeface="+mn-ea"/>
              </a:rPr>
              <a:t>HDF5</a:t>
            </a:r>
            <a:r>
              <a:rPr lang="ja-JP" altLang="en-US" sz="1200" dirty="0">
                <a:latin typeface="+mn-ea"/>
              </a:rPr>
              <a:t>の</a:t>
            </a:r>
            <a:r>
              <a:rPr lang="en-US" altLang="ja-JP" sz="1200" dirty="0">
                <a:latin typeface="+mn-ea"/>
              </a:rPr>
              <a:t>API</a:t>
            </a:r>
            <a:r>
              <a:rPr lang="ja-JP" altLang="en-US" sz="1200" dirty="0">
                <a:latin typeface="+mn-ea"/>
              </a:rPr>
              <a:t>を用いて得られる，</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dirty="0">
                <a:latin typeface="+mn-ea"/>
              </a:rPr>
              <a:t>その</a:t>
            </a:r>
            <a:r>
              <a:rPr lang="en-US" altLang="ja-JP" sz="1200" dirty="0">
                <a:latin typeface="+mn-ea"/>
              </a:rPr>
              <a:t>I/O</a:t>
            </a:r>
            <a:r>
              <a:rPr lang="ja-JP" altLang="en-US" sz="1200" dirty="0">
                <a:latin typeface="+mn-ea"/>
              </a:rPr>
              <a:t>が呼び出されたコンテキストが生かし切れて</a:t>
            </a:r>
            <a:r>
              <a:rPr lang="ja-JP" altLang="en-US" sz="1200">
                <a:latin typeface="+mn-ea"/>
              </a:rPr>
              <a:t>いません．</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dirty="0">
                <a:latin typeface="+mn-ea"/>
              </a:rPr>
              <a:t>その</a:t>
            </a:r>
            <a:r>
              <a:rPr lang="en-US" altLang="ja-JP" sz="1200" dirty="0">
                <a:latin typeface="+mn-ea"/>
              </a:rPr>
              <a:t>I/O</a:t>
            </a:r>
            <a:r>
              <a:rPr lang="ja-JP" altLang="en-US" sz="1200" dirty="0">
                <a:latin typeface="+mn-ea"/>
              </a:rPr>
              <a:t>が呼び出されたコンテキストを基にチャンクサイズなどを決定することが出来れば，</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a:latin typeface="+mn-ea"/>
              </a:rPr>
              <a:t>MPI-IO</a:t>
            </a:r>
            <a:r>
              <a:rPr lang="ja-JP" altLang="en-US" sz="1200" dirty="0">
                <a:latin typeface="+mn-ea"/>
              </a:rPr>
              <a:t>のレイヤーでは</a:t>
            </a:r>
            <a:r>
              <a:rPr lang="ja-JP" altLang="en-US" sz="1200">
                <a:latin typeface="+mn-ea"/>
              </a:rPr>
              <a:t>できないより高度な</a:t>
            </a:r>
            <a:r>
              <a:rPr lang="en-US" altLang="ja-JP" sz="1200" dirty="0">
                <a:latin typeface="+mn-ea"/>
              </a:rPr>
              <a:t>I/O</a:t>
            </a:r>
            <a:r>
              <a:rPr lang="ja-JP" altLang="en-US" sz="1200">
                <a:latin typeface="+mn-ea"/>
              </a:rPr>
              <a:t>の最適化が可能である</a:t>
            </a:r>
            <a:r>
              <a:rPr lang="ja-JP" altLang="en-US" sz="1200" dirty="0">
                <a:latin typeface="+mn-ea"/>
              </a:rPr>
              <a:t>と</a:t>
            </a:r>
            <a:r>
              <a:rPr lang="ja-JP" altLang="en-US" sz="1200">
                <a:latin typeface="+mn-ea"/>
              </a:rPr>
              <a:t>考えられます．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また，アプリケーションユーザーに負担なく自動的に最適化が可能です．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p:txBody>
      </p:sp>
      <p:sp>
        <p:nvSpPr>
          <p:cNvPr id="4" name="スライド番号プレースホルダー 3"/>
          <p:cNvSpPr>
            <a:spLocks noGrp="1"/>
          </p:cNvSpPr>
          <p:nvPr>
            <p:ph type="sldNum" sz="quarter" idx="5"/>
          </p:nvPr>
        </p:nvSpPr>
        <p:spPr/>
        <p:txBody>
          <a:bodyPr/>
          <a:lstStyle/>
          <a:p>
            <a:fld id="{983EFB89-21E3-4602-A29B-7441B3C9CE89}" type="slidenum">
              <a:rPr kumimoji="1" lang="ja-JP" altLang="en-US" smtClean="0"/>
              <a:t>11</a:t>
            </a:fld>
            <a:endParaRPr kumimoji="1" lang="ja-JP" altLang="en-US"/>
          </a:p>
        </p:txBody>
      </p:sp>
    </p:spTree>
    <p:extLst>
      <p:ext uri="{BB962C8B-B14F-4D97-AF65-F5344CB8AC3E}">
        <p14:creationId xmlns:p14="http://schemas.microsoft.com/office/powerpoint/2010/main" val="2107320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A3251-57AC-1D99-69F7-048689048AA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99B6D2-EAA5-465F-75FD-E9DF412450A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0399501-169C-1290-F9AC-50BB7DC3AF6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a:latin typeface="+mn-ea"/>
              </a:rPr>
              <a:t>HDF5</a:t>
            </a:r>
            <a:r>
              <a:rPr lang="ja-JP" altLang="en-US" sz="1200">
                <a:latin typeface="+mn-ea"/>
              </a:rPr>
              <a:t>のファイル構造について説明します．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a:latin typeface="+mn-ea"/>
              </a:rPr>
              <a:t>HDF5</a:t>
            </a:r>
            <a:r>
              <a:rPr lang="ja-JP" altLang="en-US" sz="1200">
                <a:latin typeface="+mn-ea"/>
              </a:rPr>
              <a:t>は１つのシングルシェアードファイルに対して複数のデータセットなど様々な要素を格納することができます．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特にスナップショットやチックポイントでデータを格納されるときのに使われる</a:t>
            </a:r>
            <a:r>
              <a:rPr lang="en-US" altLang="ja-JP" sz="1200" dirty="0">
                <a:latin typeface="+mn-ea"/>
              </a:rPr>
              <a:t>Dataset</a:t>
            </a:r>
            <a:r>
              <a:rPr lang="ja-JP" altLang="en-US" sz="1200">
                <a:latin typeface="+mn-ea"/>
              </a:rPr>
              <a:t>はファイルに上の図のように格納されます．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a:latin typeface="+mn-ea"/>
              </a:rPr>
              <a:t>Dataset header</a:t>
            </a:r>
            <a:r>
              <a:rPr lang="ja-JP" altLang="en-US" sz="1200">
                <a:latin typeface="+mn-ea"/>
              </a:rPr>
              <a:t>には</a:t>
            </a:r>
            <a:r>
              <a:rPr lang="en-US" altLang="ja-JP" sz="1200" dirty="0">
                <a:latin typeface="+mn-ea"/>
              </a:rPr>
              <a:t>Dataset</a:t>
            </a:r>
            <a:r>
              <a:rPr lang="ja-JP" altLang="en-US" sz="1200">
                <a:latin typeface="+mn-ea"/>
              </a:rPr>
              <a:t>に関するメタデータ，例えば，その</a:t>
            </a:r>
            <a:r>
              <a:rPr lang="en-US" altLang="ja-JP" sz="1200" dirty="0">
                <a:latin typeface="+mn-ea"/>
              </a:rPr>
              <a:t>Dataset</a:t>
            </a:r>
            <a:r>
              <a:rPr lang="ja-JP" altLang="en-US" sz="1200">
                <a:latin typeface="+mn-ea"/>
              </a:rPr>
              <a:t>の次元数，要素の数，要素の型，などです．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a:latin typeface="+mn-ea"/>
              </a:rPr>
              <a:t>Dataset data</a:t>
            </a:r>
            <a:r>
              <a:rPr lang="ja-JP" altLang="en-US" sz="1200">
                <a:latin typeface="+mn-ea"/>
              </a:rPr>
              <a:t>にはそのヘッダーで管理された</a:t>
            </a:r>
            <a:r>
              <a:rPr lang="en-US" altLang="ja-JP" sz="1200" dirty="0">
                <a:latin typeface="+mn-ea"/>
              </a:rPr>
              <a:t>Dataset</a:t>
            </a:r>
            <a:r>
              <a:rPr lang="ja-JP" altLang="en-US" sz="1200">
                <a:latin typeface="+mn-ea"/>
              </a:rPr>
              <a:t>の実データが格納されています．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複数の</a:t>
            </a:r>
            <a:r>
              <a:rPr lang="en-US" altLang="ja-JP" sz="1200" dirty="0">
                <a:latin typeface="+mn-ea"/>
              </a:rPr>
              <a:t>Dataset</a:t>
            </a:r>
            <a:r>
              <a:rPr lang="ja-JP" altLang="en-US" sz="1200">
                <a:latin typeface="+mn-ea"/>
              </a:rPr>
              <a:t>が格納されるときはこの</a:t>
            </a:r>
            <a:r>
              <a:rPr lang="en-US" altLang="ja-JP" sz="1200" dirty="0">
                <a:latin typeface="+mn-ea"/>
              </a:rPr>
              <a:t>Dataset header</a:t>
            </a:r>
            <a:r>
              <a:rPr lang="ja-JP" altLang="en-US" sz="1200">
                <a:latin typeface="+mn-ea"/>
              </a:rPr>
              <a:t>と</a:t>
            </a:r>
            <a:r>
              <a:rPr lang="en-US" altLang="ja-JP" sz="1200" dirty="0">
                <a:latin typeface="+mn-ea"/>
              </a:rPr>
              <a:t>Dataset data</a:t>
            </a:r>
            <a:r>
              <a:rPr lang="ja-JP" altLang="en-US" sz="1200">
                <a:latin typeface="+mn-ea"/>
              </a:rPr>
              <a:t>の組が</a:t>
            </a:r>
            <a:r>
              <a:rPr lang="en-US" altLang="ja-JP" sz="1200" dirty="0">
                <a:latin typeface="+mn-ea"/>
              </a:rPr>
              <a:t>Dataset</a:t>
            </a:r>
            <a:r>
              <a:rPr lang="ja-JP" altLang="en-US" sz="1200">
                <a:latin typeface="+mn-ea"/>
              </a:rPr>
              <a:t>の数だけ格納されます．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p:txBody>
      </p:sp>
      <p:sp>
        <p:nvSpPr>
          <p:cNvPr id="4" name="スライド番号プレースホルダー 3">
            <a:extLst>
              <a:ext uri="{FF2B5EF4-FFF2-40B4-BE49-F238E27FC236}">
                <a16:creationId xmlns:a16="http://schemas.microsoft.com/office/drawing/2014/main" id="{3A246BD9-ECBE-F653-96E8-0EF19316B154}"/>
              </a:ext>
            </a:extLst>
          </p:cNvPr>
          <p:cNvSpPr>
            <a:spLocks noGrp="1"/>
          </p:cNvSpPr>
          <p:nvPr>
            <p:ph type="sldNum" sz="quarter" idx="5"/>
          </p:nvPr>
        </p:nvSpPr>
        <p:spPr/>
        <p:txBody>
          <a:bodyPr/>
          <a:lstStyle/>
          <a:p>
            <a:fld id="{983EFB89-21E3-4602-A29B-7441B3C9CE89}" type="slidenum">
              <a:rPr kumimoji="1" lang="ja-JP" altLang="en-US" smtClean="0"/>
              <a:t>12</a:t>
            </a:fld>
            <a:endParaRPr kumimoji="1" lang="ja-JP" altLang="en-US"/>
          </a:p>
        </p:txBody>
      </p:sp>
    </p:spTree>
    <p:extLst>
      <p:ext uri="{BB962C8B-B14F-4D97-AF65-F5344CB8AC3E}">
        <p14:creationId xmlns:p14="http://schemas.microsoft.com/office/powerpoint/2010/main" val="3444541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特に，この</a:t>
            </a:r>
            <a:r>
              <a:rPr lang="en-US" altLang="ja-JP" sz="1200" dirty="0">
                <a:latin typeface="+mn-ea"/>
              </a:rPr>
              <a:t>Dataset data</a:t>
            </a:r>
            <a:r>
              <a:rPr lang="ja-JP" altLang="en-US" sz="1200">
                <a:latin typeface="+mn-ea"/>
              </a:rPr>
              <a:t>のアクセスパターンについて説明します．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大きく分けて</a:t>
            </a:r>
            <a:r>
              <a:rPr lang="en-US" altLang="ja-JP" sz="1200" dirty="0">
                <a:latin typeface="+mn-ea"/>
              </a:rPr>
              <a:t>segmented</a:t>
            </a:r>
            <a:r>
              <a:rPr lang="ja-JP" altLang="en-US" sz="1200">
                <a:latin typeface="+mn-ea"/>
              </a:rPr>
              <a:t>と</a:t>
            </a:r>
            <a:r>
              <a:rPr lang="en-US" altLang="ja-JP" sz="1200" dirty="0" err="1">
                <a:latin typeface="+mn-ea"/>
              </a:rPr>
              <a:t>strided</a:t>
            </a:r>
            <a:r>
              <a:rPr lang="ja-JP" altLang="en-US" sz="1200">
                <a:latin typeface="+mn-ea"/>
              </a:rPr>
              <a:t>という</a:t>
            </a:r>
            <a:r>
              <a:rPr lang="en-US" altLang="ja-JP" sz="1200" dirty="0">
                <a:latin typeface="+mn-ea"/>
              </a:rPr>
              <a:t>2</a:t>
            </a:r>
            <a:r>
              <a:rPr lang="ja-JP" altLang="en-US" sz="1200">
                <a:latin typeface="+mn-ea"/>
              </a:rPr>
              <a:t>つのアクセスパターンに分けられます．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a:latin typeface="+mn-ea"/>
              </a:rPr>
              <a:t>segmented</a:t>
            </a:r>
            <a:r>
              <a:rPr lang="ja-JP" altLang="en-US" sz="1200">
                <a:latin typeface="+mn-ea"/>
              </a:rPr>
              <a:t>なアクセスパターンについては，図のようにファイルに格納したとき，各プロセスの書き込む領域が連続するように書き込まれます．</a:t>
            </a:r>
            <a:endParaRPr lang="en-US" altLang="ja-JP" sz="1200" dirty="0">
              <a:latin typeface="+mn-ea"/>
            </a:endParaRPr>
          </a:p>
        </p:txBody>
      </p:sp>
      <p:sp>
        <p:nvSpPr>
          <p:cNvPr id="4" name="スライド番号プレースホルダー 3"/>
          <p:cNvSpPr>
            <a:spLocks noGrp="1"/>
          </p:cNvSpPr>
          <p:nvPr>
            <p:ph type="sldNum" sz="quarter" idx="5"/>
          </p:nvPr>
        </p:nvSpPr>
        <p:spPr/>
        <p:txBody>
          <a:bodyPr/>
          <a:lstStyle/>
          <a:p>
            <a:fld id="{983EFB89-21E3-4602-A29B-7441B3C9CE89}" type="slidenum">
              <a:rPr kumimoji="1" lang="ja-JP" altLang="en-US" smtClean="0"/>
              <a:t>13</a:t>
            </a:fld>
            <a:endParaRPr kumimoji="1" lang="ja-JP" altLang="en-US"/>
          </a:p>
        </p:txBody>
      </p:sp>
    </p:spTree>
    <p:extLst>
      <p:ext uri="{BB962C8B-B14F-4D97-AF65-F5344CB8AC3E}">
        <p14:creationId xmlns:p14="http://schemas.microsoft.com/office/powerpoint/2010/main" val="1184172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次に</a:t>
            </a:r>
            <a:r>
              <a:rPr lang="en-US" altLang="ja-JP" sz="1200" dirty="0" err="1">
                <a:latin typeface="+mn-ea"/>
              </a:rPr>
              <a:t>strided</a:t>
            </a:r>
            <a:r>
              <a:rPr lang="ja-JP" altLang="en-US" sz="1200">
                <a:latin typeface="+mn-ea"/>
              </a:rPr>
              <a:t>なアクセスパターンについてですが，</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err="1">
                <a:latin typeface="+mn-ea"/>
              </a:rPr>
              <a:t>Strided</a:t>
            </a:r>
            <a:r>
              <a:rPr lang="ja-JP" altLang="en-US" sz="1200">
                <a:latin typeface="+mn-ea"/>
              </a:rPr>
              <a:t>では各プロセスが書く領域が図のように分割されて各プロセスの並びがその形状の縦の数だけ並びます．</a:t>
            </a:r>
            <a:endParaRPr lang="en-US" altLang="ja-JP" sz="1200" dirty="0">
              <a:latin typeface="+mn-ea"/>
            </a:endParaRPr>
          </a:p>
        </p:txBody>
      </p:sp>
      <p:sp>
        <p:nvSpPr>
          <p:cNvPr id="4" name="スライド番号プレースホルダー 3"/>
          <p:cNvSpPr>
            <a:spLocks noGrp="1"/>
          </p:cNvSpPr>
          <p:nvPr>
            <p:ph type="sldNum" sz="quarter" idx="5"/>
          </p:nvPr>
        </p:nvSpPr>
        <p:spPr/>
        <p:txBody>
          <a:bodyPr/>
          <a:lstStyle/>
          <a:p>
            <a:fld id="{983EFB89-21E3-4602-A29B-7441B3C9CE89}" type="slidenum">
              <a:rPr kumimoji="1" lang="ja-JP" altLang="en-US" smtClean="0"/>
              <a:t>14</a:t>
            </a:fld>
            <a:endParaRPr kumimoji="1" lang="ja-JP" altLang="en-US"/>
          </a:p>
        </p:txBody>
      </p:sp>
    </p:spTree>
    <p:extLst>
      <p:ext uri="{BB962C8B-B14F-4D97-AF65-F5344CB8AC3E}">
        <p14:creationId xmlns:p14="http://schemas.microsoft.com/office/powerpoint/2010/main" val="1008216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66F3D-D82A-0B98-A5B3-5951372777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7FD9913-57FF-7144-3EBB-14878675378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5F8042A-B580-E9F8-91CB-96AD4036ACF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先ほど示した</a:t>
            </a:r>
            <a:r>
              <a:rPr lang="en-US" altLang="ja-JP" sz="1200" dirty="0">
                <a:latin typeface="+mn-ea"/>
              </a:rPr>
              <a:t>Dataset data</a:t>
            </a:r>
            <a:r>
              <a:rPr lang="ja-JP" altLang="en-US" sz="1200">
                <a:latin typeface="+mn-ea"/>
              </a:rPr>
              <a:t>に各プロセスがデータを</a:t>
            </a:r>
            <a:r>
              <a:rPr lang="en-US" altLang="ja-JP" sz="1200" dirty="0" err="1">
                <a:latin typeface="+mn-ea"/>
              </a:rPr>
              <a:t>strided</a:t>
            </a:r>
            <a:r>
              <a:rPr lang="ja-JP" altLang="en-US" sz="1200">
                <a:latin typeface="+mn-ea"/>
              </a:rPr>
              <a:t>アクセスパターンで書き込んだときの図です．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err="1">
                <a:latin typeface="+mn-ea"/>
              </a:rPr>
              <a:t>Lustre</a:t>
            </a:r>
            <a:r>
              <a:rPr lang="ja-JP" altLang="en-US" sz="1200">
                <a:latin typeface="+mn-ea"/>
              </a:rPr>
              <a:t>などの多くのファイルシステムでは，データを格納する最下層の単位であるオブジェクトでは並列性がありません．</a:t>
            </a:r>
            <a:r>
              <a:rPr lang="en-US" altLang="ja-JP" sz="1200" dirty="0" err="1">
                <a:latin typeface="+mn-ea"/>
              </a:rPr>
              <a:t>Lustre</a:t>
            </a:r>
            <a:r>
              <a:rPr lang="ja-JP" altLang="en-US" sz="1200">
                <a:latin typeface="+mn-ea"/>
              </a:rPr>
              <a:t>では</a:t>
            </a:r>
            <a:r>
              <a:rPr lang="en-US" altLang="ja-JP" sz="1200" dirty="0" err="1">
                <a:latin typeface="+mn-ea"/>
              </a:rPr>
              <a:t>stripe_size</a:t>
            </a:r>
            <a:r>
              <a:rPr lang="ja-JP" altLang="en-US" sz="1200">
                <a:latin typeface="+mn-ea"/>
              </a:rPr>
              <a:t>によってそのオブジェクトの大きさを設定できますが，そのサイズによっては複数のプロセスから同じオブジェクトに対して書き込みが発生しますが，そのオブジェクトの単位では並列に</a:t>
            </a:r>
            <a:r>
              <a:rPr lang="en-US" altLang="ja-JP" sz="1200" dirty="0">
                <a:latin typeface="+mn-ea"/>
              </a:rPr>
              <a:t>I/O</a:t>
            </a:r>
            <a:r>
              <a:rPr lang="ja-JP" altLang="en-US" sz="1200">
                <a:latin typeface="+mn-ea"/>
              </a:rPr>
              <a:t>が行われいため，並列度が下がります．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この図では上の競合ありの場合では，</a:t>
            </a:r>
            <a:r>
              <a:rPr lang="en-US" altLang="ja-JP" sz="1200" dirty="0">
                <a:latin typeface="+mn-ea"/>
              </a:rPr>
              <a:t>chunk 0</a:t>
            </a:r>
            <a:r>
              <a:rPr lang="ja-JP" altLang="en-US" sz="1200">
                <a:latin typeface="+mn-ea"/>
              </a:rPr>
              <a:t>に対して</a:t>
            </a:r>
            <a:r>
              <a:rPr lang="en-US" altLang="ja-JP" sz="1200" dirty="0">
                <a:latin typeface="+mn-ea"/>
              </a:rPr>
              <a:t>64</a:t>
            </a:r>
            <a:r>
              <a:rPr lang="ja-JP" altLang="en-US" sz="1200">
                <a:latin typeface="+mn-ea"/>
              </a:rPr>
              <a:t>プロセスから書き込みが行われています．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この場合，</a:t>
            </a:r>
            <a:r>
              <a:rPr lang="en-US" altLang="ja-JP" sz="1200" dirty="0">
                <a:latin typeface="+mn-ea"/>
              </a:rPr>
              <a:t>64</a:t>
            </a:r>
            <a:r>
              <a:rPr lang="ja-JP" altLang="en-US" sz="1200">
                <a:latin typeface="+mn-ea"/>
              </a:rPr>
              <a:t>プロセスの書き込みは並列に行うことができないので互いにロックを取り合い，それが性能の低下の原因となります．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下の例では各プロセスの書き込みサイズと同様のチャンクサイズを設定したものであり，各プロセスは互いに競合することなくそれぞれのチャンクに書き込みを行うことができ，並列度が上がります．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データの境界を意識してオブジェクトのサイズを設定することによって，各プロセスからの競合を減らすことができ，</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並列度をたかめ，本来のストレージ自体の性能を引き出すことが可能となります．</a:t>
            </a:r>
            <a:endParaRPr lang="en-US" altLang="ja-JP" sz="1200" dirty="0">
              <a:latin typeface="+mn-ea"/>
            </a:endParaRPr>
          </a:p>
        </p:txBody>
      </p:sp>
      <p:sp>
        <p:nvSpPr>
          <p:cNvPr id="4" name="スライド番号プレースホルダー 3">
            <a:extLst>
              <a:ext uri="{FF2B5EF4-FFF2-40B4-BE49-F238E27FC236}">
                <a16:creationId xmlns:a16="http://schemas.microsoft.com/office/drawing/2014/main" id="{83187E42-4A32-95B0-2845-896A9267B5B6}"/>
              </a:ext>
            </a:extLst>
          </p:cNvPr>
          <p:cNvSpPr>
            <a:spLocks noGrp="1"/>
          </p:cNvSpPr>
          <p:nvPr>
            <p:ph type="sldNum" sz="quarter" idx="5"/>
          </p:nvPr>
        </p:nvSpPr>
        <p:spPr/>
        <p:txBody>
          <a:bodyPr/>
          <a:lstStyle/>
          <a:p>
            <a:fld id="{983EFB89-21E3-4602-A29B-7441B3C9CE89}" type="slidenum">
              <a:rPr kumimoji="1" lang="ja-JP" altLang="en-US" smtClean="0"/>
              <a:t>15</a:t>
            </a:fld>
            <a:endParaRPr kumimoji="1" lang="ja-JP" altLang="en-US"/>
          </a:p>
        </p:txBody>
      </p:sp>
    </p:spTree>
    <p:extLst>
      <p:ext uri="{BB962C8B-B14F-4D97-AF65-F5344CB8AC3E}">
        <p14:creationId xmlns:p14="http://schemas.microsoft.com/office/powerpoint/2010/main" val="1949812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66F3D-D82A-0B98-A5B3-5951372777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7FD9913-57FF-7144-3EBB-14878675378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5F8042A-B580-E9F8-91CB-96AD4036ACF8}"/>
              </a:ext>
            </a:extLst>
          </p:cNvPr>
          <p:cNvSpPr>
            <a:spLocks noGrp="1"/>
          </p:cNvSpPr>
          <p:nvPr>
            <p:ph type="body" idx="1"/>
          </p:nvPr>
        </p:nvSpPr>
        <p:spPr/>
        <p:txBody>
          <a:bodyPr/>
          <a:lstStyle/>
          <a:p>
            <a:r>
              <a:rPr kumimoji="1" lang="ja-JP" altLang="en-US"/>
              <a:t>本研究では，以上の課題を解決するために，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ja-JP" altLang="en-US" sz="1200">
                <a:latin typeface="+mn-ea"/>
              </a:rPr>
              <a:t>書き込み時に得られるデータの型やデータのレイアウト等のコンテキストを利用して，</a:t>
            </a:r>
            <a:r>
              <a:rPr lang="en-US" altLang="ja-JP" sz="1200" dirty="0">
                <a:latin typeface="+mn-ea"/>
              </a:rPr>
              <a:t>ad-hoc</a:t>
            </a:r>
            <a:r>
              <a:rPr lang="ja-JP" altLang="en-US" sz="1200">
                <a:latin typeface="+mn-ea"/>
              </a:rPr>
              <a:t>ファイルシステムへの書き込みを高速化する</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a:latin typeface="+mn-ea"/>
              </a:rPr>
              <a:t>VOL</a:t>
            </a:r>
            <a:r>
              <a:rPr lang="ja-JP" altLang="en-US" sz="1200">
                <a:latin typeface="+mn-ea"/>
              </a:rPr>
              <a:t>プラグイン，</a:t>
            </a:r>
            <a:r>
              <a:rPr lang="en-US" altLang="ja-JP" sz="1200" dirty="0">
                <a:latin typeface="+mn-ea"/>
              </a:rPr>
              <a:t>CA VOL</a:t>
            </a:r>
            <a:r>
              <a:rPr lang="ja-JP" altLang="en-US" sz="1200">
                <a:latin typeface="+mn-ea"/>
              </a:rPr>
              <a:t>を開発しました．</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ja-JP" sz="1200" dirty="0">
                <a:latin typeface="+mn-ea"/>
              </a:rPr>
              <a:t>HDF5</a:t>
            </a:r>
            <a:r>
              <a:rPr lang="ja-JP" altLang="en-US" sz="1200">
                <a:latin typeface="+mn-ea"/>
              </a:rPr>
              <a:t>のファイルの中で実データが格納されている</a:t>
            </a:r>
            <a:r>
              <a:rPr lang="en-US" altLang="ja-JP" sz="1200" dirty="0">
                <a:latin typeface="+mn-ea"/>
              </a:rPr>
              <a:t>Dataset data</a:t>
            </a:r>
            <a:r>
              <a:rPr lang="ja-JP" altLang="en-US" sz="1200">
                <a:latin typeface="+mn-ea"/>
              </a:rPr>
              <a:t>部分のみを</a:t>
            </a:r>
            <a:r>
              <a:rPr lang="en-US" altLang="ja-JP" sz="1200" dirty="0">
                <a:latin typeface="+mn-ea"/>
              </a:rPr>
              <a:t>ad-hoc</a:t>
            </a:r>
            <a:r>
              <a:rPr lang="ja-JP" altLang="en-US" sz="1200">
                <a:latin typeface="+mn-ea"/>
              </a:rPr>
              <a:t>ファイルシステムである</a:t>
            </a:r>
            <a:r>
              <a:rPr lang="en-US" altLang="ja-JP" sz="1200" dirty="0">
                <a:latin typeface="+mn-ea"/>
              </a:rPr>
              <a:t>CHFS</a:t>
            </a:r>
            <a:r>
              <a:rPr lang="ja-JP" altLang="en-US" sz="1200">
                <a:latin typeface="+mn-ea"/>
              </a:rPr>
              <a:t>に対してコンテキストに基づいてチャンクサイズを設定，ロック競合を減らした書き込みを行います．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altLang="ja-JP" sz="1200" dirty="0">
              <a:latin typeface="+mn-ea"/>
            </a:endParaRPr>
          </a:p>
        </p:txBody>
      </p:sp>
      <p:sp>
        <p:nvSpPr>
          <p:cNvPr id="4" name="スライド番号プレースホルダー 3">
            <a:extLst>
              <a:ext uri="{FF2B5EF4-FFF2-40B4-BE49-F238E27FC236}">
                <a16:creationId xmlns:a16="http://schemas.microsoft.com/office/drawing/2014/main" id="{83187E42-4A32-95B0-2845-896A9267B5B6}"/>
              </a:ext>
            </a:extLst>
          </p:cNvPr>
          <p:cNvSpPr>
            <a:spLocks noGrp="1"/>
          </p:cNvSpPr>
          <p:nvPr>
            <p:ph type="sldNum" sz="quarter" idx="5"/>
          </p:nvPr>
        </p:nvSpPr>
        <p:spPr/>
        <p:txBody>
          <a:bodyPr/>
          <a:lstStyle/>
          <a:p>
            <a:fld id="{983EFB89-21E3-4602-A29B-7441B3C9CE89}" type="slidenum">
              <a:rPr kumimoji="1" lang="ja-JP" altLang="en-US" smtClean="0"/>
              <a:t>16</a:t>
            </a:fld>
            <a:endParaRPr kumimoji="1" lang="ja-JP" altLang="en-US"/>
          </a:p>
        </p:txBody>
      </p:sp>
    </p:spTree>
    <p:extLst>
      <p:ext uri="{BB962C8B-B14F-4D97-AF65-F5344CB8AC3E}">
        <p14:creationId xmlns:p14="http://schemas.microsoft.com/office/powerpoint/2010/main" val="3741892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データパスについて図で説明します．</a:t>
            </a:r>
            <a:endParaRPr kumimoji="1" lang="en-US" altLang="ja-JP" dirty="0"/>
          </a:p>
          <a:p>
            <a:r>
              <a:rPr kumimoji="1" lang="ja-JP" altLang="en-US"/>
              <a:t>アプリケーションは</a:t>
            </a:r>
            <a:r>
              <a:rPr kumimoji="1" lang="en-US" altLang="ja-JP" dirty="0"/>
              <a:t>HDF5</a:t>
            </a:r>
            <a:r>
              <a:rPr kumimoji="1" lang="ja-JP" altLang="en-US"/>
              <a:t>から</a:t>
            </a:r>
            <a:r>
              <a:rPr kumimoji="1" lang="en-US" altLang="ja-JP" dirty="0"/>
              <a:t>CA VOL</a:t>
            </a:r>
            <a:r>
              <a:rPr kumimoji="1" lang="ja-JP" altLang="en-US"/>
              <a:t>を経由して</a:t>
            </a:r>
            <a:r>
              <a:rPr kumimoji="1" lang="en-US" altLang="ja-JP" dirty="0"/>
              <a:t>I/O</a:t>
            </a:r>
            <a:r>
              <a:rPr kumimoji="1" lang="ja-JP" altLang="en-US"/>
              <a:t>を行います．</a:t>
            </a:r>
            <a:endParaRPr kumimoji="1" lang="en-US" altLang="ja-JP" dirty="0"/>
          </a:p>
          <a:p>
            <a:r>
              <a:rPr kumimoji="1" lang="en-US" altLang="ja-JP" dirty="0"/>
              <a:t>CA VOL</a:t>
            </a:r>
            <a:r>
              <a:rPr kumimoji="1" lang="ja-JP" altLang="en-US"/>
              <a:t>は</a:t>
            </a:r>
            <a:r>
              <a:rPr kumimoji="1" lang="en-US" altLang="ja-JP" dirty="0"/>
              <a:t>Dataset data</a:t>
            </a:r>
            <a:r>
              <a:rPr kumimoji="1" lang="ja-JP" altLang="en-US"/>
              <a:t>のみを</a:t>
            </a:r>
            <a:r>
              <a:rPr kumimoji="1" lang="en-US" altLang="ja-JP" dirty="0"/>
              <a:t>CHFS</a:t>
            </a:r>
            <a:r>
              <a:rPr kumimoji="1" lang="ja-JP" altLang="en-US"/>
              <a:t>に書き込みを行うようにする．</a:t>
            </a:r>
            <a:endParaRPr kumimoji="1" lang="en-US" altLang="ja-JP" dirty="0"/>
          </a:p>
          <a:p>
            <a:r>
              <a:rPr kumimoji="1" lang="ja-JP" altLang="en-US"/>
              <a:t>その他の部分に関しては</a:t>
            </a:r>
            <a:r>
              <a:rPr kumimoji="1" lang="en-US" altLang="ja-JP" dirty="0"/>
              <a:t>Native VOL</a:t>
            </a:r>
            <a:r>
              <a:rPr kumimoji="1" lang="ja-JP" altLang="en-US"/>
              <a:t>を経由して</a:t>
            </a:r>
            <a:r>
              <a:rPr kumimoji="1" lang="en-US" altLang="ja-JP" dirty="0"/>
              <a:t>MPI-IO</a:t>
            </a:r>
            <a:r>
              <a:rPr kumimoji="1" lang="ja-JP" altLang="en-US"/>
              <a:t>経由で</a:t>
            </a:r>
            <a:r>
              <a:rPr kumimoji="1" lang="en-US" altLang="ja-JP" dirty="0" err="1"/>
              <a:t>Lustre</a:t>
            </a:r>
            <a:r>
              <a:rPr kumimoji="1" lang="ja-JP" altLang="en-US"/>
              <a:t>に対して書き込みを行います．</a:t>
            </a:r>
            <a:endParaRPr kumimoji="1" lang="en-US" altLang="ja-JP" dirty="0"/>
          </a:p>
        </p:txBody>
      </p:sp>
      <p:sp>
        <p:nvSpPr>
          <p:cNvPr id="4" name="スライド番号プレースホルダー 3"/>
          <p:cNvSpPr>
            <a:spLocks noGrp="1"/>
          </p:cNvSpPr>
          <p:nvPr>
            <p:ph type="sldNum" sz="quarter" idx="5"/>
          </p:nvPr>
        </p:nvSpPr>
        <p:spPr/>
        <p:txBody>
          <a:bodyPr/>
          <a:lstStyle/>
          <a:p>
            <a:fld id="{1D642752-FBED-40B6-94AB-821A6602783B}" type="slidenum">
              <a:rPr kumimoji="1" lang="ja-JP" altLang="en-US" smtClean="0"/>
              <a:t>17</a:t>
            </a:fld>
            <a:endParaRPr kumimoji="1" lang="ja-JP" altLang="en-US"/>
          </a:p>
        </p:txBody>
      </p:sp>
    </p:spTree>
    <p:extLst>
      <p:ext uri="{BB962C8B-B14F-4D97-AF65-F5344CB8AC3E}">
        <p14:creationId xmlns:p14="http://schemas.microsoft.com/office/powerpoint/2010/main" val="1750398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8E374-3EB6-B925-56EB-8C07D371DC1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582E26-B298-00FC-0E29-580BB08A184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0C87CA9-8B04-445E-E156-20D8B68856B0}"/>
              </a:ext>
            </a:extLst>
          </p:cNvPr>
          <p:cNvSpPr>
            <a:spLocks noGrp="1"/>
          </p:cNvSpPr>
          <p:nvPr>
            <p:ph type="body" idx="1"/>
          </p:nvPr>
        </p:nvSpPr>
        <p:spPr/>
        <p:txBody>
          <a:bodyPr/>
          <a:lstStyle/>
          <a:p>
            <a:r>
              <a:rPr kumimoji="1" lang="ja-JP" altLang="en-US"/>
              <a:t>図のこの部分のみをオフロードします．</a:t>
            </a:r>
            <a:endParaRPr kumimoji="1" lang="en-US" altLang="ja-JP" dirty="0"/>
          </a:p>
          <a:p>
            <a:endParaRPr kumimoji="1" lang="en-US" altLang="ja-JP" dirty="0"/>
          </a:p>
          <a:p>
            <a:r>
              <a:rPr kumimoji="1" lang="ja-JP" altLang="en-US"/>
              <a:t>これまでの</a:t>
            </a:r>
            <a:r>
              <a:rPr kumimoji="1" lang="en-US" altLang="ja-JP" dirty="0"/>
              <a:t>I/O</a:t>
            </a:r>
            <a:r>
              <a:rPr kumimoji="1" lang="ja-JP" altLang="en-US"/>
              <a:t>の高速化手法では，</a:t>
            </a:r>
            <a:r>
              <a:rPr kumimoji="1" lang="en-US" altLang="ja-JP" dirty="0"/>
              <a:t>MPI-IO</a:t>
            </a:r>
            <a:r>
              <a:rPr kumimoji="1" lang="ja-JP" altLang="en-US"/>
              <a:t>等の低いレイヤーで実装されており，ファイル全体を一様にしか扱えません．</a:t>
            </a:r>
            <a:r>
              <a:rPr kumimoji="1" lang="en-US" altLang="ja-JP" dirty="0"/>
              <a:t>I/O</a:t>
            </a:r>
            <a:r>
              <a:rPr kumimoji="1" lang="ja-JP" altLang="en-US"/>
              <a:t>のサイズ等から推測可能ではあるとは思いますが，どの部分に何が格納されているかという情報はわかりません．</a:t>
            </a:r>
            <a:endParaRPr kumimoji="1" lang="en-US" altLang="ja-JP" dirty="0"/>
          </a:p>
          <a:p>
            <a:endParaRPr kumimoji="1" lang="en-US" altLang="ja-JP" dirty="0"/>
          </a:p>
          <a:p>
            <a:r>
              <a:rPr kumimoji="1" lang="ja-JP" altLang="en-US"/>
              <a:t>また，この</a:t>
            </a:r>
            <a:r>
              <a:rPr kumimoji="1" lang="en-US" altLang="ja-JP" dirty="0"/>
              <a:t>Dataset data</a:t>
            </a:r>
            <a:r>
              <a:rPr kumimoji="1" lang="ja-JP" altLang="en-US"/>
              <a:t>の始まりの部分は書き込み先のストレージの最下層のオブジェクトの境界に適切にアライメントされているとは限りません．</a:t>
            </a:r>
            <a:endParaRPr kumimoji="1" lang="en-US" altLang="ja-JP" dirty="0"/>
          </a:p>
          <a:p>
            <a:r>
              <a:rPr kumimoji="1" lang="en-US" altLang="ja-JP" dirty="0"/>
              <a:t>H5P_set_alignment</a:t>
            </a:r>
            <a:r>
              <a:rPr kumimoji="1" lang="ja-JP" altLang="en-US"/>
              <a:t>でアライメントのサイズは設定する事ができますが，マニュアルで設定する必要があります．</a:t>
            </a:r>
            <a:endParaRPr kumimoji="1" lang="en-US" altLang="ja-JP" dirty="0"/>
          </a:p>
          <a:p>
            <a:endParaRPr kumimoji="1" lang="en-US" altLang="ja-JP" dirty="0"/>
          </a:p>
          <a:p>
            <a:r>
              <a:rPr kumimoji="1" lang="en-US" altLang="ja-JP" dirty="0"/>
              <a:t>Virtual Object Layer</a:t>
            </a:r>
            <a:r>
              <a:rPr kumimoji="1" lang="ja-JP" altLang="en-US"/>
              <a:t>は先ほど説明したように，</a:t>
            </a:r>
            <a:r>
              <a:rPr kumimoji="1" lang="en-US" altLang="ja-JP" dirty="0"/>
              <a:t>HDF5</a:t>
            </a:r>
            <a:r>
              <a:rPr kumimoji="1" lang="ja-JP" altLang="en-US"/>
              <a:t>の機能レベルで独自の実装をすることが可能である仕組みであるので，</a:t>
            </a:r>
            <a:endParaRPr kumimoji="1" lang="en-US" altLang="ja-JP" dirty="0"/>
          </a:p>
          <a:p>
            <a:r>
              <a:rPr kumimoji="1" lang="ja-JP" altLang="en-US"/>
              <a:t>ある部分のみを別のストレージに書き込むということが可能です．</a:t>
            </a:r>
            <a:endParaRPr kumimoji="1" lang="en-US" altLang="ja-JP" dirty="0"/>
          </a:p>
          <a:p>
            <a:r>
              <a:rPr kumimoji="1" lang="ja-JP" altLang="en-US"/>
              <a:t>今回の</a:t>
            </a:r>
            <a:r>
              <a:rPr kumimoji="1" lang="en-US" altLang="ja-JP" dirty="0"/>
              <a:t>CA VOL</a:t>
            </a:r>
            <a:r>
              <a:rPr kumimoji="1" lang="ja-JP" altLang="en-US"/>
              <a:t>ではこのファイルの中の</a:t>
            </a:r>
            <a:r>
              <a:rPr kumimoji="1" lang="en-US" altLang="ja-JP" dirty="0"/>
              <a:t>Dataset data</a:t>
            </a:r>
            <a:r>
              <a:rPr kumimoji="1" lang="ja-JP" altLang="en-US"/>
              <a:t>の部分を</a:t>
            </a:r>
            <a:r>
              <a:rPr kumimoji="1" lang="en-US" altLang="ja-JP" dirty="0"/>
              <a:t>CHFS</a:t>
            </a:r>
            <a:r>
              <a:rPr kumimoji="1" lang="ja-JP" altLang="en-US"/>
              <a:t>に書き込みました．</a:t>
            </a:r>
            <a:endParaRPr kumimoji="1" lang="en-US" altLang="ja-JP" dirty="0"/>
          </a:p>
          <a:p>
            <a:r>
              <a:rPr kumimoji="1" lang="ja-JP" altLang="en-US"/>
              <a:t>これにより</a:t>
            </a:r>
            <a:r>
              <a:rPr kumimoji="1" lang="en-US" altLang="ja-JP" dirty="0"/>
              <a:t>ad-hoc</a:t>
            </a:r>
            <a:r>
              <a:rPr kumimoji="1" lang="ja-JP" altLang="en-US"/>
              <a:t>ファイルシステムに書き込みを行う際，</a:t>
            </a:r>
            <a:r>
              <a:rPr kumimoji="1" lang="en-US" altLang="ja-JP" dirty="0"/>
              <a:t>Dataset data</a:t>
            </a:r>
            <a:r>
              <a:rPr kumimoji="1" lang="ja-JP" altLang="en-US"/>
              <a:t>のアライメントを取りやすい．</a:t>
            </a:r>
            <a:endParaRPr kumimoji="1" lang="en-US" altLang="ja-JP" dirty="0"/>
          </a:p>
          <a:p>
            <a:r>
              <a:rPr kumimoji="1" lang="ja-JP" altLang="en-US"/>
              <a:t>また，単純なアクセスパターンに落とし込みやすくなります．</a:t>
            </a:r>
            <a:endParaRPr kumimoji="1" lang="en-US" altLang="ja-JP" dirty="0"/>
          </a:p>
          <a:p>
            <a:endParaRPr kumimoji="1" lang="en-US" altLang="ja-JP" dirty="0"/>
          </a:p>
          <a:p>
            <a:r>
              <a:rPr kumimoji="1" lang="ja-JP" altLang="en-US"/>
              <a:t>データセットの名前でファイルを作成し，</a:t>
            </a:r>
            <a:r>
              <a:rPr kumimoji="1" lang="en-US" altLang="ja-JP" dirty="0"/>
              <a:t>1</a:t>
            </a:r>
            <a:r>
              <a:rPr kumimoji="1" lang="ja-JP" altLang="en-US"/>
              <a:t>データセット</a:t>
            </a:r>
            <a:r>
              <a:rPr kumimoji="1" lang="en-US" altLang="ja-JP" dirty="0"/>
              <a:t>1</a:t>
            </a:r>
            <a:r>
              <a:rPr kumimoji="1" lang="ja-JP" altLang="en-US"/>
              <a:t>ファイルで書き込みを行います．</a:t>
            </a:r>
            <a:endParaRPr kumimoji="1" lang="en-US" altLang="ja-JP" dirty="0"/>
          </a:p>
          <a:p>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DDFCB64F-A5F7-1249-297E-082A9A562A4B}"/>
              </a:ext>
            </a:extLst>
          </p:cNvPr>
          <p:cNvSpPr>
            <a:spLocks noGrp="1"/>
          </p:cNvSpPr>
          <p:nvPr>
            <p:ph type="sldNum" sz="quarter" idx="5"/>
          </p:nvPr>
        </p:nvSpPr>
        <p:spPr/>
        <p:txBody>
          <a:bodyPr/>
          <a:lstStyle/>
          <a:p>
            <a:fld id="{1D642752-FBED-40B6-94AB-821A6602783B}" type="slidenum">
              <a:rPr kumimoji="1" lang="ja-JP" altLang="en-US" smtClean="0"/>
              <a:t>18</a:t>
            </a:fld>
            <a:endParaRPr kumimoji="1" lang="ja-JP" altLang="en-US"/>
          </a:p>
        </p:txBody>
      </p:sp>
    </p:spTree>
    <p:extLst>
      <p:ext uri="{BB962C8B-B14F-4D97-AF65-F5344CB8AC3E}">
        <p14:creationId xmlns:p14="http://schemas.microsoft.com/office/powerpoint/2010/main" val="508664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Wingdings" panose="05000000000000000000" pitchFamily="2" charset="2"/>
              <a:buNone/>
            </a:pPr>
            <a:r>
              <a:rPr kumimoji="1" lang="ja-JP" altLang="en-US" sz="1200" dirty="0"/>
              <a:t>発表の構成です．</a:t>
            </a:r>
            <a:endParaRPr kumimoji="1" lang="en-US" altLang="ja-JP" sz="1200" dirty="0"/>
          </a:p>
          <a:p>
            <a:pPr marL="0" indent="0">
              <a:buFont typeface="Wingdings" panose="05000000000000000000" pitchFamily="2" charset="2"/>
              <a:buNone/>
            </a:pPr>
            <a:r>
              <a:rPr kumimoji="1" lang="ja-JP" altLang="en-US" sz="1200" dirty="0"/>
              <a:t>まず初め</a:t>
            </a:r>
            <a:r>
              <a:rPr kumimoji="1" lang="ja-JP" altLang="en-US" sz="1200"/>
              <a:t>に背景，</a:t>
            </a:r>
            <a:endParaRPr kumimoji="1" lang="en-US" altLang="ja-JP" sz="1200" dirty="0"/>
          </a:p>
          <a:p>
            <a:pPr marL="0" indent="0">
              <a:buFont typeface="Wingdings" panose="05000000000000000000" pitchFamily="2" charset="2"/>
              <a:buNone/>
            </a:pPr>
            <a:r>
              <a:rPr kumimoji="1" lang="ja-JP" altLang="en-US" sz="1200"/>
              <a:t>背景では，</a:t>
            </a:r>
            <a:r>
              <a:rPr kumimoji="1" lang="en-US" altLang="ja-JP" sz="1200" dirty="0"/>
              <a:t>HPC</a:t>
            </a:r>
            <a:r>
              <a:rPr kumimoji="1" lang="ja-JP" altLang="en-US" sz="1200"/>
              <a:t>における</a:t>
            </a:r>
            <a:r>
              <a:rPr kumimoji="1" lang="en-US" altLang="ja-JP" sz="1200" dirty="0"/>
              <a:t>I/O</a:t>
            </a:r>
            <a:r>
              <a:rPr kumimoji="1" lang="ja-JP" altLang="en-US" sz="1200"/>
              <a:t>について，</a:t>
            </a:r>
            <a:endParaRPr kumimoji="1" lang="en-US" altLang="ja-JP" sz="1200" dirty="0"/>
          </a:p>
          <a:p>
            <a:pPr marL="0" indent="0">
              <a:buFont typeface="Wingdings" panose="05000000000000000000" pitchFamily="2" charset="2"/>
              <a:buNone/>
            </a:pPr>
            <a:r>
              <a:rPr kumimoji="1" lang="ja-JP" altLang="en-US" sz="1200"/>
              <a:t>今回の研究で利用した</a:t>
            </a:r>
            <a:r>
              <a:rPr kumimoji="1" lang="en-US" altLang="ja-JP" sz="1200" dirty="0"/>
              <a:t>HDF5</a:t>
            </a:r>
            <a:r>
              <a:rPr kumimoji="1" lang="ja-JP" altLang="en-US" sz="1200"/>
              <a:t>の</a:t>
            </a:r>
            <a:r>
              <a:rPr kumimoji="1" lang="en-US" altLang="ja-JP" sz="1200" dirty="0"/>
              <a:t>Virtual Object Layer</a:t>
            </a:r>
            <a:r>
              <a:rPr kumimoji="1" lang="ja-JP" altLang="en-US" sz="1200"/>
              <a:t>について</a:t>
            </a:r>
            <a:endParaRPr kumimoji="1" lang="en-US" altLang="ja-JP" sz="1200" dirty="0"/>
          </a:p>
          <a:p>
            <a:pPr marL="0" indent="0">
              <a:buFont typeface="Wingdings" panose="05000000000000000000" pitchFamily="2" charset="2"/>
              <a:buNone/>
            </a:pPr>
            <a:r>
              <a:rPr kumimoji="1" lang="ja-JP" altLang="en-US" sz="1200"/>
              <a:t>次に既存の</a:t>
            </a:r>
            <a:r>
              <a:rPr kumimoji="1" lang="en-US" altLang="ja-JP" sz="1200" dirty="0"/>
              <a:t>I/O</a:t>
            </a:r>
            <a:r>
              <a:rPr kumimoji="1" lang="ja-JP" altLang="en-US" sz="1200"/>
              <a:t>での問題点，</a:t>
            </a:r>
            <a:endParaRPr kumimoji="1" lang="en-US" altLang="ja-JP" sz="1200" dirty="0"/>
          </a:p>
          <a:p>
            <a:pPr marL="0" indent="0">
              <a:buFont typeface="Wingdings" panose="05000000000000000000" pitchFamily="2" charset="2"/>
              <a:buNone/>
            </a:pPr>
            <a:r>
              <a:rPr kumimoji="1" lang="ja-JP" altLang="en-US" sz="1200"/>
              <a:t>次に先行研究</a:t>
            </a:r>
            <a:endParaRPr kumimoji="1" lang="en-US" altLang="ja-JP" sz="1200" dirty="0"/>
          </a:p>
          <a:p>
            <a:pPr marL="0" indent="0">
              <a:buFont typeface="Wingdings" panose="05000000000000000000" pitchFamily="2" charset="2"/>
              <a:buNone/>
            </a:pPr>
            <a:r>
              <a:rPr kumimoji="1" lang="ja-JP" altLang="en-US" sz="1200"/>
              <a:t>提案手法とその評価，</a:t>
            </a:r>
            <a:endParaRPr kumimoji="1" lang="en-US" altLang="ja-JP" sz="1200" dirty="0"/>
          </a:p>
          <a:p>
            <a:pPr marL="0" indent="0">
              <a:buFont typeface="Wingdings" panose="05000000000000000000" pitchFamily="2" charset="2"/>
              <a:buNone/>
            </a:pPr>
            <a:r>
              <a:rPr kumimoji="1" lang="ja-JP" altLang="en-US" sz="1200"/>
              <a:t>最後</a:t>
            </a:r>
            <a:r>
              <a:rPr kumimoji="1" lang="ja-JP" altLang="en-US" sz="1200" dirty="0"/>
              <a:t>にまとめをします．</a:t>
            </a:r>
            <a:endParaRPr kumimoji="1" lang="en-US" altLang="ja-JP" dirty="0"/>
          </a:p>
        </p:txBody>
      </p:sp>
      <p:sp>
        <p:nvSpPr>
          <p:cNvPr id="4" name="スライド番号プレースホルダー 3"/>
          <p:cNvSpPr>
            <a:spLocks noGrp="1"/>
          </p:cNvSpPr>
          <p:nvPr>
            <p:ph type="sldNum" sz="quarter" idx="5"/>
          </p:nvPr>
        </p:nvSpPr>
        <p:spPr/>
        <p:txBody>
          <a:bodyPr/>
          <a:lstStyle/>
          <a:p>
            <a:fld id="{983EFB89-21E3-4602-A29B-7441B3C9CE89}" type="slidenum">
              <a:rPr kumimoji="1" lang="ja-JP" altLang="en-US" smtClean="0"/>
              <a:t>1</a:t>
            </a:fld>
            <a:endParaRPr kumimoji="1" lang="ja-JP" altLang="en-US"/>
          </a:p>
        </p:txBody>
      </p:sp>
    </p:spTree>
    <p:extLst>
      <p:ext uri="{BB962C8B-B14F-4D97-AF65-F5344CB8AC3E}">
        <p14:creationId xmlns:p14="http://schemas.microsoft.com/office/powerpoint/2010/main" val="3941537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65287-9119-0A1F-BDB5-2BE8A80B865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689E6C9-8E11-4E6F-A492-01AEECCE5D2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A442801-3A8F-AC56-DF67-82B4E835A09C}"/>
              </a:ext>
            </a:extLst>
          </p:cNvPr>
          <p:cNvSpPr>
            <a:spLocks noGrp="1"/>
          </p:cNvSpPr>
          <p:nvPr>
            <p:ph type="body" idx="1"/>
          </p:nvPr>
        </p:nvSpPr>
        <p:spPr/>
        <p:txBody>
          <a:bodyPr/>
          <a:lstStyle/>
          <a:p>
            <a:r>
              <a:rPr kumimoji="1" lang="en-US" altLang="ja-JP" dirty="0"/>
              <a:t>HDF5</a:t>
            </a:r>
            <a:r>
              <a:rPr kumimoji="1" lang="ja-JP" altLang="en-US"/>
              <a:t>の</a:t>
            </a:r>
            <a:r>
              <a:rPr kumimoji="1" lang="en-US" altLang="ja-JP" dirty="0"/>
              <a:t>VOL</a:t>
            </a:r>
            <a:r>
              <a:rPr kumimoji="1" lang="ja-JP" altLang="en-US"/>
              <a:t>の</a:t>
            </a:r>
            <a:r>
              <a:rPr kumimoji="1" lang="en-US" altLang="ja-JP" dirty="0"/>
              <a:t>Dataset</a:t>
            </a:r>
            <a:r>
              <a:rPr kumimoji="1" lang="ja-JP" altLang="en-US"/>
              <a:t>の</a:t>
            </a:r>
            <a:r>
              <a:rPr kumimoji="1" lang="en-US" altLang="ja-JP" dirty="0"/>
              <a:t>write</a:t>
            </a:r>
            <a:r>
              <a:rPr kumimoji="1" lang="ja-JP" altLang="en-US"/>
              <a:t>コールバックでは，このような情報を得ることができます．</a:t>
            </a:r>
            <a:endParaRPr kumimoji="1" lang="en-US" altLang="ja-JP" dirty="0"/>
          </a:p>
          <a:p>
            <a:endParaRPr kumimoji="1" lang="en-US" altLang="ja-JP" dirty="0"/>
          </a:p>
          <a:p>
            <a:r>
              <a:rPr kumimoji="1" lang="en-US" altLang="ja-JP" dirty="0"/>
              <a:t>H5S_get_select_bounds()</a:t>
            </a:r>
            <a:r>
              <a:rPr kumimoji="1" lang="ja-JP" altLang="en-US"/>
              <a:t>でそのデータセットのどの領域が書き込まれるのかを取得できます．</a:t>
            </a:r>
            <a:endParaRPr kumimoji="1" lang="en-US" altLang="ja-JP" dirty="0"/>
          </a:p>
          <a:p>
            <a:r>
              <a:rPr kumimoji="1" lang="en-US" altLang="ja-JP" dirty="0"/>
              <a:t>rank 0</a:t>
            </a:r>
            <a:r>
              <a:rPr kumimoji="1" lang="ja-JP" altLang="en-US"/>
              <a:t>だっと際は黄色の矢印の</a:t>
            </a:r>
            <a:r>
              <a:rPr kumimoji="1" lang="en-US" altLang="ja-JP" dirty="0"/>
              <a:t>index</a:t>
            </a:r>
            <a:r>
              <a:rPr kumimoji="1" lang="ja-JP" altLang="en-US"/>
              <a:t>を得ることができます．</a:t>
            </a:r>
            <a:endParaRPr kumimoji="1" lang="en-US" altLang="ja-JP" dirty="0"/>
          </a:p>
          <a:p>
            <a:endParaRPr kumimoji="1" lang="en-US" altLang="ja-JP" dirty="0"/>
          </a:p>
          <a:p>
            <a:r>
              <a:rPr kumimoji="1" lang="en-US" altLang="ja-JP" dirty="0"/>
              <a:t>H5S_get_simple_extent_dims()</a:t>
            </a:r>
            <a:r>
              <a:rPr kumimoji="1" lang="ja-JP" altLang="en-US"/>
              <a:t>でこのデータセットのシェイプを得ることができます．</a:t>
            </a:r>
            <a:endParaRPr kumimoji="1" lang="en-US" altLang="ja-JP" dirty="0"/>
          </a:p>
          <a:p>
            <a:r>
              <a:rPr kumimoji="1" lang="ja-JP" altLang="en-US"/>
              <a:t>このデータセットであれば青い線です．</a:t>
            </a:r>
            <a:endParaRPr kumimoji="1" lang="en-US" altLang="ja-JP" dirty="0"/>
          </a:p>
          <a:p>
            <a:endParaRPr kumimoji="1" lang="en-US" altLang="ja-JP" dirty="0"/>
          </a:p>
          <a:p>
            <a:r>
              <a:rPr kumimoji="1" lang="en-US" altLang="ja-JP" dirty="0"/>
              <a:t>H5S_get_simple_extent_ndims()</a:t>
            </a:r>
            <a:r>
              <a:rPr kumimoji="1" lang="ja-JP" altLang="en-US"/>
              <a:t>で次元数を得ることができます．</a:t>
            </a:r>
            <a:endParaRPr kumimoji="1" lang="en-US" altLang="ja-JP" dirty="0"/>
          </a:p>
          <a:p>
            <a:r>
              <a:rPr kumimoji="1" lang="ja-JP" altLang="en-US"/>
              <a:t>このデータセットであれば</a:t>
            </a:r>
            <a:r>
              <a:rPr kumimoji="1" lang="en-US" altLang="ja-JP" dirty="0"/>
              <a:t>2</a:t>
            </a:r>
            <a:r>
              <a:rPr kumimoji="1" lang="ja-JP" altLang="en-US"/>
              <a:t>が帰ってきます．</a:t>
            </a:r>
            <a:endParaRPr kumimoji="1" lang="en-US" altLang="ja-JP" dirty="0"/>
          </a:p>
          <a:p>
            <a:endParaRPr kumimoji="1" lang="en-US" altLang="ja-JP" dirty="0"/>
          </a:p>
          <a:p>
            <a:r>
              <a:rPr kumimoji="1" lang="en-US" altLang="ja-JP" dirty="0"/>
              <a:t>H5Tget_size()</a:t>
            </a:r>
            <a:r>
              <a:rPr kumimoji="1" lang="ja-JP" altLang="en-US"/>
              <a:t>でこのデータセットに格納されている各要素の型のサイズを得ることができます．</a:t>
            </a:r>
            <a:endParaRPr kumimoji="1" lang="en-US" altLang="ja-JP" dirty="0"/>
          </a:p>
          <a:p>
            <a:endParaRPr kumimoji="1" lang="en-US" altLang="ja-JP" dirty="0"/>
          </a:p>
          <a:p>
            <a:r>
              <a:rPr kumimoji="1" lang="ja-JP" altLang="en-US"/>
              <a:t>このようなレイアウト情報を元にデータ境界を計算し，チャンクサイズを決定します．</a:t>
            </a:r>
            <a:endParaRPr kumimoji="1" lang="en-US" altLang="ja-JP" dirty="0"/>
          </a:p>
        </p:txBody>
      </p:sp>
      <p:sp>
        <p:nvSpPr>
          <p:cNvPr id="4" name="スライド番号プレースホルダー 3">
            <a:extLst>
              <a:ext uri="{FF2B5EF4-FFF2-40B4-BE49-F238E27FC236}">
                <a16:creationId xmlns:a16="http://schemas.microsoft.com/office/drawing/2014/main" id="{6C84DF3E-C70D-CD52-7C5B-879E3D844E6D}"/>
              </a:ext>
            </a:extLst>
          </p:cNvPr>
          <p:cNvSpPr>
            <a:spLocks noGrp="1"/>
          </p:cNvSpPr>
          <p:nvPr>
            <p:ph type="sldNum" sz="quarter" idx="5"/>
          </p:nvPr>
        </p:nvSpPr>
        <p:spPr/>
        <p:txBody>
          <a:bodyPr/>
          <a:lstStyle/>
          <a:p>
            <a:fld id="{1D642752-FBED-40B6-94AB-821A6602783B}" type="slidenum">
              <a:rPr kumimoji="1" lang="ja-JP" altLang="en-US" smtClean="0"/>
              <a:t>19</a:t>
            </a:fld>
            <a:endParaRPr kumimoji="1" lang="ja-JP" altLang="en-US"/>
          </a:p>
        </p:txBody>
      </p:sp>
    </p:spTree>
    <p:extLst>
      <p:ext uri="{BB962C8B-B14F-4D97-AF65-F5344CB8AC3E}">
        <p14:creationId xmlns:p14="http://schemas.microsoft.com/office/powerpoint/2010/main" val="2288041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0D683-59CA-4A23-E939-1E09EF9EC78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3448FDE-C745-4E43-969B-9CFBB39AE9A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9F023A5-E051-0914-BA6C-4CE71BB1BE8E}"/>
              </a:ext>
            </a:extLst>
          </p:cNvPr>
          <p:cNvSpPr>
            <a:spLocks noGrp="1"/>
          </p:cNvSpPr>
          <p:nvPr>
            <p:ph type="body" idx="1"/>
          </p:nvPr>
        </p:nvSpPr>
        <p:spPr/>
        <p:txBody>
          <a:bodyPr/>
          <a:lstStyle/>
          <a:p>
            <a:r>
              <a:rPr kumimoji="1" lang="en-US" altLang="ja-JP" dirty="0"/>
              <a:t>Dataset data</a:t>
            </a:r>
            <a:r>
              <a:rPr kumimoji="1" lang="ja-JP" altLang="en-US"/>
              <a:t>を１つのファイルに対応させて</a:t>
            </a:r>
            <a:r>
              <a:rPr kumimoji="1" lang="en-US" altLang="ja-JP" dirty="0"/>
              <a:t>ad-hoc</a:t>
            </a:r>
            <a:r>
              <a:rPr kumimoji="1" lang="ja-JP" altLang="en-US"/>
              <a:t>ファイルシステムに書き込みを行うので</a:t>
            </a:r>
            <a:endParaRPr kumimoji="1" lang="en-US" altLang="ja-JP" dirty="0"/>
          </a:p>
          <a:p>
            <a:r>
              <a:rPr kumimoji="1" lang="ja-JP" altLang="en-US"/>
              <a:t>データの連続している大きさを計算することができれば書き込み時のプロセスごとのデータ境界と</a:t>
            </a:r>
            <a:endParaRPr kumimoji="1" lang="en-US" altLang="ja-JP" dirty="0"/>
          </a:p>
          <a:p>
            <a:r>
              <a:rPr kumimoji="1" lang="en-US" altLang="ja-JP" dirty="0"/>
              <a:t>ad-hoc</a:t>
            </a:r>
            <a:r>
              <a:rPr kumimoji="1" lang="ja-JP" altLang="en-US"/>
              <a:t>ファイルシステムでの最下層のオブジェクトの境界を合わせることができます．</a:t>
            </a:r>
            <a:endParaRPr kumimoji="1" lang="en-US" altLang="ja-JP" dirty="0"/>
          </a:p>
          <a:p>
            <a:endParaRPr kumimoji="1" lang="en-US" altLang="ja-JP" dirty="0"/>
          </a:p>
          <a:p>
            <a:r>
              <a:rPr kumimoji="1" lang="ja-JP" altLang="en-US"/>
              <a:t>具体的なアルゴリズムについて説明します．</a:t>
            </a:r>
            <a:endParaRPr kumimoji="1" lang="en-US" altLang="ja-JP" dirty="0"/>
          </a:p>
          <a:p>
            <a:r>
              <a:rPr kumimoji="1" lang="ja-JP" altLang="en-US"/>
              <a:t>連続する要素数を取ることができれば良いので，</a:t>
            </a:r>
            <a:endParaRPr kumimoji="1" lang="en-US" altLang="ja-JP" dirty="0"/>
          </a:p>
          <a:p>
            <a:r>
              <a:rPr kumimoji="1" lang="ja-JP" altLang="en-US"/>
              <a:t>発行された書き込みのシェイプとそのデータセットのシェイプを順番に次元ごとに比較します．</a:t>
            </a:r>
            <a:endParaRPr kumimoji="1" lang="en-US" altLang="ja-JP" dirty="0"/>
          </a:p>
          <a:p>
            <a:r>
              <a:rPr kumimoji="1" lang="ja-JP" altLang="en-US"/>
              <a:t>ある次元でデータセットのシェイプと書き込みのシェイプが同じであれば，次の次元を比較し，</a:t>
            </a:r>
            <a:endParaRPr kumimoji="1" lang="en-US" altLang="ja-JP" dirty="0"/>
          </a:p>
          <a:p>
            <a:r>
              <a:rPr kumimoji="1" lang="ja-JP" altLang="en-US"/>
              <a:t>異なる大きさになるまで繰り返します．その大きさを順番に掛けます．</a:t>
            </a:r>
            <a:endParaRPr kumimoji="1" lang="en-US" altLang="ja-JP" dirty="0"/>
          </a:p>
          <a:p>
            <a:r>
              <a:rPr kumimoji="1" lang="ja-JP" altLang="en-US"/>
              <a:t>これによって</a:t>
            </a:r>
            <a:r>
              <a:rPr kumimoji="1" lang="en-US" altLang="ja-JP" dirty="0"/>
              <a:t>n</a:t>
            </a:r>
            <a:r>
              <a:rPr kumimoji="1" lang="ja-JP" altLang="en-US"/>
              <a:t>次元のデータがシリアライズされたときに連続する領域の大きさを計算できます．</a:t>
            </a:r>
            <a:endParaRPr kumimoji="1" lang="en-US" altLang="ja-JP" dirty="0"/>
          </a:p>
          <a:p>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9DC76164-03A7-E89D-7E02-709C0EDAB9D1}"/>
              </a:ext>
            </a:extLst>
          </p:cNvPr>
          <p:cNvSpPr>
            <a:spLocks noGrp="1"/>
          </p:cNvSpPr>
          <p:nvPr>
            <p:ph type="sldNum" sz="quarter" idx="5"/>
          </p:nvPr>
        </p:nvSpPr>
        <p:spPr/>
        <p:txBody>
          <a:bodyPr/>
          <a:lstStyle/>
          <a:p>
            <a:fld id="{1D642752-FBED-40B6-94AB-821A6602783B}" type="slidenum">
              <a:rPr kumimoji="1" lang="ja-JP" altLang="en-US" smtClean="0"/>
              <a:t>20</a:t>
            </a:fld>
            <a:endParaRPr kumimoji="1" lang="ja-JP" altLang="en-US"/>
          </a:p>
        </p:txBody>
      </p:sp>
    </p:spTree>
    <p:extLst>
      <p:ext uri="{BB962C8B-B14F-4D97-AF65-F5344CB8AC3E}">
        <p14:creationId xmlns:p14="http://schemas.microsoft.com/office/powerpoint/2010/main" val="577126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DF892-1EAC-7344-3A38-F16238AB5FE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1AC8255-5971-E0D7-3676-0F75866E5FF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DD21D5F-2158-478F-AAE2-BCD65F3867E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latin typeface="Hiragino Kaku Gothic Pro W3" panose="020B0300000000000000" pitchFamily="34" charset="-128"/>
                <a:ea typeface="Hiragino Kaku Gothic Pro W3" panose="020B0300000000000000" pitchFamily="34" charset="-128"/>
              </a:rPr>
              <a:t>書き込みが発行されたときにはじめてあるプロセスがする書き込みの大きさがわかるので</a:t>
            </a:r>
            <a:r>
              <a:rPr lang="en-US" altLang="ja-JP" sz="1200" dirty="0">
                <a:latin typeface="Hiragino Kaku Gothic Pro W3" panose="020B0300000000000000" pitchFamily="34" charset="-128"/>
                <a:ea typeface="Hiragino Kaku Gothic Pro W3" panose="020B0300000000000000" pitchFamily="34" charset="-128"/>
              </a:rPr>
              <a:t>open/create</a:t>
            </a:r>
            <a:r>
              <a:rPr lang="ja-JP" altLang="en-US" sz="1200">
                <a:latin typeface="Hiragino Kaku Gothic Pro W3" panose="020B0300000000000000" pitchFamily="34" charset="-128"/>
                <a:ea typeface="Hiragino Kaku Gothic Pro W3" panose="020B0300000000000000" pitchFamily="34" charset="-128"/>
              </a:rPr>
              <a:t>時点では</a:t>
            </a:r>
            <a:r>
              <a:rPr lang="en-US" altLang="ja-JP" sz="1200" dirty="0">
                <a:latin typeface="Hiragino Kaku Gothic Pro W3" panose="020B0300000000000000" pitchFamily="34" charset="-128"/>
                <a:ea typeface="Hiragino Kaku Gothic Pro W3" panose="020B0300000000000000" pitchFamily="34" charset="-128"/>
              </a:rPr>
              <a:t>Dataset data</a:t>
            </a:r>
            <a:r>
              <a:rPr lang="ja-JP" altLang="en-US" sz="1200">
                <a:latin typeface="Hiragino Kaku Gothic Pro W3" panose="020B0300000000000000" pitchFamily="34" charset="-128"/>
                <a:ea typeface="Hiragino Kaku Gothic Pro W3" panose="020B0300000000000000" pitchFamily="34" charset="-128"/>
              </a:rPr>
              <a:t>を格納するファイルはつくれません．</a:t>
            </a:r>
            <a:endParaRPr lang="en-US" altLang="ja-JP" sz="1200" dirty="0">
              <a:latin typeface="Hiragino Kaku Gothic Pro W3" panose="020B0300000000000000" pitchFamily="34" charset="-128"/>
              <a:ea typeface="Hiragino Kaku Gothic Pro W3" panose="020B03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latin typeface="Hiragino Kaku Gothic Pro W3" panose="020B0300000000000000" pitchFamily="34" charset="-128"/>
                <a:ea typeface="Hiragino Kaku Gothic Pro W3" panose="020B0300000000000000" pitchFamily="34" charset="-128"/>
              </a:rPr>
              <a:t>一番最初の</a:t>
            </a:r>
            <a:r>
              <a:rPr lang="en-US" altLang="ja-JP" sz="1200" dirty="0">
                <a:latin typeface="Hiragino Kaku Gothic Pro W3" panose="020B0300000000000000" pitchFamily="34" charset="-128"/>
                <a:ea typeface="Hiragino Kaku Gothic Pro W3" panose="020B0300000000000000" pitchFamily="34" charset="-128"/>
              </a:rPr>
              <a:t>write</a:t>
            </a:r>
            <a:r>
              <a:rPr lang="ja-JP" altLang="en-US" sz="1200">
                <a:latin typeface="Hiragino Kaku Gothic Pro W3" panose="020B0300000000000000" pitchFamily="34" charset="-128"/>
                <a:ea typeface="Hiragino Kaku Gothic Pro W3" panose="020B0300000000000000" pitchFamily="34" charset="-128"/>
              </a:rPr>
              <a:t>時点で</a:t>
            </a:r>
            <a:r>
              <a:rPr lang="en-US" altLang="ja-JP" sz="1200" dirty="0">
                <a:latin typeface="Hiragino Kaku Gothic Pro W3" panose="020B0300000000000000" pitchFamily="34" charset="-128"/>
                <a:ea typeface="Hiragino Kaku Gothic Pro W3" panose="020B0300000000000000" pitchFamily="34" charset="-128"/>
              </a:rPr>
              <a:t>rank 0</a:t>
            </a:r>
            <a:r>
              <a:rPr lang="ja-JP" altLang="en-US" sz="1200">
                <a:latin typeface="Hiragino Kaku Gothic Pro W3" panose="020B0300000000000000" pitchFamily="34" charset="-128"/>
                <a:ea typeface="Hiragino Kaku Gothic Pro W3" panose="020B0300000000000000" pitchFamily="34" charset="-128"/>
              </a:rPr>
              <a:t>の書き込みシェイプと</a:t>
            </a:r>
            <a:r>
              <a:rPr lang="en-US" altLang="ja-JP" sz="1200" dirty="0">
                <a:latin typeface="Hiragino Kaku Gothic Pro W3" panose="020B0300000000000000" pitchFamily="34" charset="-128"/>
                <a:ea typeface="Hiragino Kaku Gothic Pro W3" panose="020B0300000000000000" pitchFamily="34" charset="-128"/>
              </a:rPr>
              <a:t>Dataset data</a:t>
            </a:r>
            <a:r>
              <a:rPr lang="ja-JP" altLang="en-US" sz="1200">
                <a:latin typeface="Hiragino Kaku Gothic Pro W3" panose="020B0300000000000000" pitchFamily="34" charset="-128"/>
                <a:ea typeface="Hiragino Kaku Gothic Pro W3" panose="020B0300000000000000" pitchFamily="34" charset="-128"/>
              </a:rPr>
              <a:t>のシェイプを比較して先ほど説明したアルゴリズムで書き込み粒度を決定，その値を元にファイルを作ります．</a:t>
            </a:r>
            <a:endParaRPr lang="en-US" altLang="ja-JP" sz="1200" dirty="0">
              <a:latin typeface="Hiragino Kaku Gothic Pro W3" panose="020B0300000000000000" pitchFamily="34" charset="-128"/>
              <a:ea typeface="Hiragino Kaku Gothic Pro W3" panose="020B03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latin typeface="Hiragino Kaku Gothic Pro W3" panose="020B0300000000000000" pitchFamily="34" charset="-128"/>
                <a:ea typeface="Hiragino Kaku Gothic Pro W3" panose="020B0300000000000000" pitchFamily="34" charset="-128"/>
              </a:rPr>
              <a:t>他のプロセスは</a:t>
            </a:r>
            <a:r>
              <a:rPr lang="en-US" altLang="ja-JP" sz="1200" dirty="0" err="1">
                <a:latin typeface="Hiragino Kaku Gothic Pro W3" panose="020B0300000000000000" pitchFamily="34" charset="-128"/>
                <a:ea typeface="Hiragino Kaku Gothic Pro W3" panose="020B0300000000000000" pitchFamily="34" charset="-128"/>
              </a:rPr>
              <a:t>MPI_Barrier</a:t>
            </a:r>
            <a:r>
              <a:rPr lang="en-US" altLang="ja-JP" sz="1200" dirty="0">
                <a:latin typeface="Hiragino Kaku Gothic Pro W3" panose="020B0300000000000000" pitchFamily="34" charset="-128"/>
                <a:ea typeface="Hiragino Kaku Gothic Pro W3" panose="020B0300000000000000" pitchFamily="34" charset="-128"/>
              </a:rPr>
              <a:t>()</a:t>
            </a:r>
            <a:r>
              <a:rPr lang="ja-JP" altLang="en-US" sz="1200">
                <a:latin typeface="Hiragino Kaku Gothic Pro W3" panose="020B0300000000000000" pitchFamily="34" charset="-128"/>
                <a:ea typeface="Hiragino Kaku Gothic Pro W3" panose="020B0300000000000000" pitchFamily="34" charset="-128"/>
              </a:rPr>
              <a:t>をしてファイルの作成を待ち，</a:t>
            </a:r>
            <a:r>
              <a:rPr lang="en-US" altLang="ja-JP" sz="1200" dirty="0">
                <a:latin typeface="Hiragino Kaku Gothic Pro W3" panose="020B0300000000000000" pitchFamily="34" charset="-128"/>
                <a:ea typeface="Hiragino Kaku Gothic Pro W3" panose="020B0300000000000000" pitchFamily="34" charset="-128"/>
              </a:rPr>
              <a:t>rank 0</a:t>
            </a:r>
            <a:r>
              <a:rPr lang="ja-JP" altLang="en-US" sz="1200">
                <a:latin typeface="Hiragino Kaku Gothic Pro W3" panose="020B0300000000000000" pitchFamily="34" charset="-128"/>
                <a:ea typeface="Hiragino Kaku Gothic Pro W3" panose="020B0300000000000000" pitchFamily="34" charset="-128"/>
              </a:rPr>
              <a:t>のファイルの作成が終わった後</a:t>
            </a:r>
            <a:r>
              <a:rPr lang="en-US" altLang="ja-JP" sz="1200" dirty="0">
                <a:latin typeface="Hiragino Kaku Gothic Pro W3" panose="020B0300000000000000" pitchFamily="34" charset="-128"/>
                <a:ea typeface="Hiragino Kaku Gothic Pro W3" panose="020B0300000000000000" pitchFamily="34" charset="-128"/>
              </a:rPr>
              <a:t>Dataset data</a:t>
            </a:r>
            <a:r>
              <a:rPr lang="ja-JP" altLang="en-US" sz="1200">
                <a:latin typeface="Hiragino Kaku Gothic Pro W3" panose="020B0300000000000000" pitchFamily="34" charset="-128"/>
                <a:ea typeface="Hiragino Kaku Gothic Pro W3" panose="020B0300000000000000" pitchFamily="34" charset="-128"/>
              </a:rPr>
              <a:t>の書き込みを行う．</a:t>
            </a:r>
            <a:endParaRPr lang="en-US" altLang="ja-JP" sz="1200" dirty="0">
              <a:latin typeface="Hiragino Kaku Gothic Pro W3" panose="020B0300000000000000" pitchFamily="34" charset="-128"/>
              <a:ea typeface="Hiragino Kaku Gothic Pro W3" panose="020B0300000000000000"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Hiragino Kaku Gothic Pro W3" panose="020B0300000000000000" pitchFamily="34" charset="-128"/>
              <a:ea typeface="Hiragino Kaku Gothic Pro W3" panose="020B0300000000000000" pitchFamily="34" charset="-128"/>
            </a:endParaRPr>
          </a:p>
        </p:txBody>
      </p:sp>
      <p:sp>
        <p:nvSpPr>
          <p:cNvPr id="4" name="スライド番号プレースホルダー 3">
            <a:extLst>
              <a:ext uri="{FF2B5EF4-FFF2-40B4-BE49-F238E27FC236}">
                <a16:creationId xmlns:a16="http://schemas.microsoft.com/office/drawing/2014/main" id="{EC8764A1-1BAA-D4F9-5B4D-6FBE2CB0E5DC}"/>
              </a:ext>
            </a:extLst>
          </p:cNvPr>
          <p:cNvSpPr>
            <a:spLocks noGrp="1"/>
          </p:cNvSpPr>
          <p:nvPr>
            <p:ph type="sldNum" sz="quarter" idx="5"/>
          </p:nvPr>
        </p:nvSpPr>
        <p:spPr/>
        <p:txBody>
          <a:bodyPr/>
          <a:lstStyle/>
          <a:p>
            <a:fld id="{1D642752-FBED-40B6-94AB-821A6602783B}" type="slidenum">
              <a:rPr kumimoji="1" lang="ja-JP" altLang="en-US" smtClean="0"/>
              <a:t>21</a:t>
            </a:fld>
            <a:endParaRPr kumimoji="1" lang="ja-JP" altLang="en-US"/>
          </a:p>
        </p:txBody>
      </p:sp>
    </p:spTree>
    <p:extLst>
      <p:ext uri="{BB962C8B-B14F-4D97-AF65-F5344CB8AC3E}">
        <p14:creationId xmlns:p14="http://schemas.microsoft.com/office/powerpoint/2010/main" val="390394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Wingdings" panose="05000000000000000000" pitchFamily="2" charset="2"/>
              <a:buNone/>
            </a:pPr>
            <a:r>
              <a:rPr kumimoji="1" lang="ja-JP" altLang="en-US" sz="1200"/>
              <a:t>バックエンドに用いた</a:t>
            </a:r>
            <a:r>
              <a:rPr kumimoji="1" lang="en-US" altLang="ja-JP" sz="1200" dirty="0"/>
              <a:t>CHFS</a:t>
            </a:r>
            <a:r>
              <a:rPr kumimoji="1" lang="ja-JP" altLang="en-US" sz="1200" dirty="0"/>
              <a:t>について説明</a:t>
            </a:r>
            <a:r>
              <a:rPr kumimoji="1" lang="ja-JP" altLang="en-US" sz="1200"/>
              <a:t>します．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r>
              <a:rPr kumimoji="1" lang="en-US" altLang="ja-JP" sz="1200" dirty="0"/>
              <a:t>CHFS</a:t>
            </a:r>
            <a:r>
              <a:rPr kumimoji="1" lang="ja-JP" altLang="en-US" sz="1200" dirty="0"/>
              <a:t>では，不揮発メモリ上で</a:t>
            </a:r>
            <a:r>
              <a:rPr kumimoji="1" lang="en-US" altLang="ja-JP" sz="1200" dirty="0"/>
              <a:t>key-value store</a:t>
            </a:r>
            <a:r>
              <a:rPr kumimoji="1" lang="ja-JP" altLang="en-US" sz="1200" dirty="0"/>
              <a:t>が使えるようになる</a:t>
            </a:r>
            <a:r>
              <a:rPr kumimoji="1" lang="en-US" altLang="ja-JP" sz="1200" dirty="0" err="1"/>
              <a:t>pmemkv</a:t>
            </a:r>
            <a:r>
              <a:rPr kumimoji="1" lang="ja-JP" altLang="en-US" sz="1200" dirty="0"/>
              <a:t>というライブラリを利用して作られています．</a:t>
            </a:r>
            <a:endParaRPr kumimoji="1" lang="en-US" altLang="ja-JP" sz="1200" dirty="0"/>
          </a:p>
          <a:p>
            <a:pPr marL="0" indent="0">
              <a:buFont typeface="Wingdings" panose="05000000000000000000" pitchFamily="2" charset="2"/>
              <a:buNone/>
            </a:pPr>
            <a:r>
              <a:rPr kumimoji="1" lang="en-US" altLang="ja-JP" sz="1200" dirty="0"/>
              <a:t>key</a:t>
            </a:r>
            <a:r>
              <a:rPr kumimoji="1" lang="ja-JP" altLang="en-US" sz="1200" dirty="0"/>
              <a:t>はファイルのフルパス </a:t>
            </a:r>
            <a:r>
              <a:rPr kumimoji="1" lang="en-US" altLang="ja-JP" sz="1200" dirty="0"/>
              <a:t>+ </a:t>
            </a:r>
            <a:r>
              <a:rPr kumimoji="1" lang="ja-JP" altLang="en-US" sz="1200" dirty="0"/>
              <a:t>チャンク番号， </a:t>
            </a:r>
            <a:r>
              <a:rPr kumimoji="1" lang="en-US" altLang="ja-JP" sz="1200" dirty="0"/>
              <a:t>value</a:t>
            </a:r>
            <a:r>
              <a:rPr kumimoji="1" lang="ja-JP" altLang="en-US" sz="1200" dirty="0"/>
              <a:t>がメタデータやデータ本体で，その</a:t>
            </a:r>
            <a:r>
              <a:rPr kumimoji="1" lang="en-US" altLang="ja-JP" sz="1200" dirty="0"/>
              <a:t>key</a:t>
            </a:r>
            <a:r>
              <a:rPr kumimoji="1" lang="ja-JP" altLang="en-US" sz="1200" dirty="0"/>
              <a:t>と</a:t>
            </a:r>
            <a:r>
              <a:rPr kumimoji="1" lang="en-US" altLang="ja-JP" sz="1200" dirty="0"/>
              <a:t>value</a:t>
            </a:r>
            <a:r>
              <a:rPr kumimoji="1" lang="ja-JP" altLang="en-US" sz="1200" dirty="0"/>
              <a:t>のペアが不揮発メモリ格納</a:t>
            </a:r>
            <a:r>
              <a:rPr kumimoji="1" lang="ja-JP" altLang="en-US" sz="1200"/>
              <a:t>されます．</a:t>
            </a:r>
            <a:endParaRPr kumimoji="1" lang="en-US" altLang="ja-JP" sz="1200" dirty="0"/>
          </a:p>
          <a:p>
            <a:pPr marL="0" indent="0">
              <a:buFont typeface="Wingdings" panose="05000000000000000000" pitchFamily="2" charset="2"/>
              <a:buNone/>
            </a:pPr>
            <a:r>
              <a:rPr kumimoji="1" lang="ja-JP" altLang="en-US" sz="1200"/>
              <a:t>コンシステントハッシング法</a:t>
            </a:r>
            <a:r>
              <a:rPr kumimoji="1" lang="ja-JP" altLang="en-US" sz="1200" dirty="0"/>
              <a:t>によって各ノードに対してデータを分散，格納します．</a:t>
            </a:r>
            <a:endParaRPr kumimoji="1" lang="en-US" altLang="ja-JP" sz="1200" dirty="0"/>
          </a:p>
          <a:p>
            <a:pPr marL="0" indent="0">
              <a:buFont typeface="Wingdings" panose="05000000000000000000" pitchFamily="2" charset="2"/>
              <a:buNone/>
            </a:pPr>
            <a:r>
              <a:rPr kumimoji="1" lang="ja-JP" altLang="en-US" sz="1200" dirty="0"/>
              <a:t>このアーキテクチャでは，中央集権的</a:t>
            </a:r>
            <a:r>
              <a:rPr kumimoji="1" lang="ja-JP" altLang="en-US" sz="1200"/>
              <a:t>なメタデータサーバーが</a:t>
            </a:r>
            <a:r>
              <a:rPr kumimoji="1" lang="ja-JP" altLang="en-US" sz="1200" dirty="0"/>
              <a:t>存在しない</a:t>
            </a:r>
            <a:r>
              <a:rPr kumimoji="1" lang="ja-JP" altLang="en-US" sz="1200"/>
              <a:t>ため，</a:t>
            </a:r>
            <a:endParaRPr kumimoji="1" lang="en-US" altLang="ja-JP" sz="1200" dirty="0"/>
          </a:p>
          <a:p>
            <a:pPr marL="0" indent="0">
              <a:buFont typeface="Wingdings" panose="05000000000000000000" pitchFamily="2" charset="2"/>
              <a:buNone/>
            </a:pPr>
            <a:r>
              <a:rPr kumimoji="1" lang="ja-JP" altLang="en-US" sz="1200"/>
              <a:t>メタデータ性能とアクセス性能のスケーラビリティが高くなっています．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r>
              <a:rPr kumimoji="1" lang="ja-JP" altLang="en-US" sz="1200"/>
              <a:t>また，プログラム中でファイルを作成するときにチャンクサイズを指定することができ，</a:t>
            </a:r>
            <a:endParaRPr kumimoji="1" lang="en-US" altLang="ja-JP" sz="1200" dirty="0"/>
          </a:p>
          <a:p>
            <a:pPr marL="0" indent="0">
              <a:buFont typeface="Wingdings" panose="05000000000000000000" pitchFamily="2" charset="2"/>
              <a:buNone/>
            </a:pPr>
            <a:r>
              <a:rPr kumimoji="1" lang="ja-JP" altLang="en-US" sz="1200"/>
              <a:t>それをファイルごとに設定することができます．</a:t>
            </a:r>
            <a:endParaRPr kumimoji="1" lang="en-US" altLang="ja-JP" sz="1200" dirty="0"/>
          </a:p>
          <a:p>
            <a:pPr marL="0" indent="0">
              <a:buFont typeface="Wingdings" panose="05000000000000000000" pitchFamily="2" charset="2"/>
              <a:buNone/>
            </a:pPr>
            <a:r>
              <a:rPr kumimoji="1" lang="ja-JP" altLang="en-US" sz="1200"/>
              <a:t>バックエンドが</a:t>
            </a:r>
            <a:r>
              <a:rPr kumimoji="1" lang="en-US" altLang="ja-JP" sz="1200" dirty="0" err="1"/>
              <a:t>pmem</a:t>
            </a:r>
            <a:r>
              <a:rPr kumimoji="1" lang="ja-JP" altLang="en-US" sz="1200"/>
              <a:t>なので，その指定したサイズそのままの大きさで</a:t>
            </a:r>
            <a:r>
              <a:rPr kumimoji="1" lang="en-US" altLang="ja-JP" sz="1200" dirty="0" err="1"/>
              <a:t>pmem</a:t>
            </a:r>
            <a:r>
              <a:rPr kumimoji="1" lang="ja-JP" altLang="en-US" sz="1200"/>
              <a:t>に格納がされます．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endParaRPr kumimoji="1" lang="en-US" altLang="ja-JP" sz="1200" dirty="0"/>
          </a:p>
        </p:txBody>
      </p:sp>
      <p:sp>
        <p:nvSpPr>
          <p:cNvPr id="4" name="スライド番号プレースホルダー 3"/>
          <p:cNvSpPr>
            <a:spLocks noGrp="1"/>
          </p:cNvSpPr>
          <p:nvPr>
            <p:ph type="sldNum" sz="quarter" idx="5"/>
          </p:nvPr>
        </p:nvSpPr>
        <p:spPr/>
        <p:txBody>
          <a:bodyPr/>
          <a:lstStyle/>
          <a:p>
            <a:fld id="{983EFB89-21E3-4602-A29B-7441B3C9CE89}" type="slidenum">
              <a:rPr kumimoji="1" lang="ja-JP" altLang="en-US" smtClean="0"/>
              <a:t>22</a:t>
            </a:fld>
            <a:endParaRPr kumimoji="1" lang="ja-JP" altLang="en-US"/>
          </a:p>
        </p:txBody>
      </p:sp>
    </p:spTree>
    <p:extLst>
      <p:ext uri="{BB962C8B-B14F-4D97-AF65-F5344CB8AC3E}">
        <p14:creationId xmlns:p14="http://schemas.microsoft.com/office/powerpoint/2010/main" val="1964361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5DBA5-2F18-14F6-0979-0178F885102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EB2CB55-37D2-012E-4555-B85A6367CAC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2B85DCF-6C4C-728E-6B3F-E56C6CAFF226}"/>
              </a:ext>
            </a:extLst>
          </p:cNvPr>
          <p:cNvSpPr>
            <a:spLocks noGrp="1"/>
          </p:cNvSpPr>
          <p:nvPr>
            <p:ph type="body" idx="1"/>
          </p:nvPr>
        </p:nvSpPr>
        <p:spPr/>
        <p:txBody>
          <a:bodyPr/>
          <a:lstStyle/>
          <a:p>
            <a:r>
              <a:rPr kumimoji="1" lang="ja-JP" altLang="en-US"/>
              <a:t>今回の評価実験で使ったベンチマーク</a:t>
            </a:r>
            <a:r>
              <a:rPr kumimoji="1" lang="en-US" altLang="ja-JP" dirty="0"/>
              <a:t> h5bench write</a:t>
            </a:r>
            <a:r>
              <a:rPr kumimoji="1" lang="ja-JP" altLang="en-US"/>
              <a:t>について説明します．</a:t>
            </a:r>
            <a:endParaRPr kumimoji="1" lang="en-US" altLang="ja-JP" dirty="0"/>
          </a:p>
          <a:p>
            <a:endParaRPr kumimoji="1" lang="en-US" altLang="ja-JP" dirty="0"/>
          </a:p>
          <a:p>
            <a:r>
              <a:rPr kumimoji="1" lang="en-US" altLang="ja-JP" dirty="0" err="1"/>
              <a:t>vpic</a:t>
            </a:r>
            <a:r>
              <a:rPr kumimoji="1" lang="en-US" altLang="ja-JP" dirty="0"/>
              <a:t>-io</a:t>
            </a:r>
            <a:r>
              <a:rPr kumimoji="1" lang="ja-JP" altLang="en-US"/>
              <a:t>という素粒子物理シミュレーションの</a:t>
            </a:r>
            <a:r>
              <a:rPr kumimoji="1" lang="en-US" altLang="ja-JP" dirty="0"/>
              <a:t>I/O</a:t>
            </a:r>
            <a:r>
              <a:rPr kumimoji="1" lang="ja-JP" altLang="en-US"/>
              <a:t>を模したベンチマークで，</a:t>
            </a:r>
            <a:endParaRPr kumimoji="1" lang="en-US" altLang="ja-JP" dirty="0"/>
          </a:p>
          <a:p>
            <a:r>
              <a:rPr kumimoji="1" lang="ja-JP" altLang="en-US"/>
              <a:t>各プロセスが問題サイズ分の</a:t>
            </a:r>
            <a:r>
              <a:rPr kumimoji="1" lang="en-US" altLang="ja-JP" dirty="0"/>
              <a:t>particle</a:t>
            </a:r>
            <a:r>
              <a:rPr kumimoji="1" lang="ja-JP" altLang="en-US"/>
              <a:t>の情報を</a:t>
            </a:r>
            <a:r>
              <a:rPr kumimoji="1" lang="en-US" altLang="ja-JP" dirty="0"/>
              <a:t>1</a:t>
            </a:r>
            <a:r>
              <a:rPr kumimoji="1" lang="ja-JP" altLang="en-US"/>
              <a:t>つの</a:t>
            </a:r>
            <a:r>
              <a:rPr kumimoji="1" lang="en-US" altLang="ja-JP" dirty="0"/>
              <a:t>HDF5</a:t>
            </a:r>
            <a:r>
              <a:rPr kumimoji="1" lang="ja-JP" altLang="en-US"/>
              <a:t>のファイルに複数のデータセットで書き込みます．</a:t>
            </a:r>
            <a:endParaRPr kumimoji="1" lang="en-US" altLang="ja-JP" dirty="0"/>
          </a:p>
          <a:p>
            <a:endParaRPr kumimoji="1" lang="en-US" altLang="ja-JP" dirty="0"/>
          </a:p>
          <a:p>
            <a:r>
              <a:rPr kumimoji="1" lang="ja-JP" altLang="en-US"/>
              <a:t>今回は問題サイズを</a:t>
            </a:r>
            <a:r>
              <a:rPr kumimoji="1" lang="en-US" altLang="ja-JP" dirty="0"/>
              <a:t>8192 x 8192</a:t>
            </a:r>
            <a:r>
              <a:rPr kumimoji="1" lang="ja-JP" altLang="en-US"/>
              <a:t>に設定しました．</a:t>
            </a:r>
            <a:endParaRPr kumimoji="1" lang="en-US" altLang="ja-JP" dirty="0"/>
          </a:p>
          <a:p>
            <a:r>
              <a:rPr kumimoji="1" lang="ja-JP" altLang="en-US"/>
              <a:t>各プロセスは計</a:t>
            </a:r>
            <a:r>
              <a:rPr kumimoji="1" lang="en-US" altLang="ja-JP" dirty="0"/>
              <a:t>6GB</a:t>
            </a:r>
            <a:r>
              <a:rPr kumimoji="1" lang="ja-JP" altLang="en-US"/>
              <a:t>を書き込みます．</a:t>
            </a:r>
            <a:endParaRPr kumimoji="1" lang="en-US" altLang="ja-JP" dirty="0"/>
          </a:p>
          <a:p>
            <a:r>
              <a:rPr kumimoji="1" lang="ja-JP" altLang="en-US"/>
              <a:t>各ノードに</a:t>
            </a:r>
            <a:r>
              <a:rPr kumimoji="1" lang="en-US" altLang="ja-JP" dirty="0"/>
              <a:t>16</a:t>
            </a:r>
            <a:r>
              <a:rPr kumimoji="1" lang="ja-JP" altLang="en-US"/>
              <a:t>プロセスを配置して，</a:t>
            </a:r>
            <a:r>
              <a:rPr kumimoji="1" lang="en-US" altLang="ja-JP" dirty="0"/>
              <a:t>weak-scaling</a:t>
            </a:r>
            <a:r>
              <a:rPr kumimoji="1" lang="ja-JP" altLang="en-US"/>
              <a:t>で</a:t>
            </a:r>
            <a:r>
              <a:rPr kumimoji="1" lang="en-US" altLang="ja-JP" dirty="0"/>
              <a:t>1-64</a:t>
            </a:r>
            <a:r>
              <a:rPr kumimoji="1" lang="ja-JP" altLang="en-US"/>
              <a:t>ノードで測定を行いました．</a:t>
            </a:r>
            <a:endParaRPr kumimoji="1" lang="en-US" altLang="ja-JP" dirty="0"/>
          </a:p>
          <a:p>
            <a:endParaRPr kumimoji="1" lang="en-US" altLang="ja-JP" dirty="0"/>
          </a:p>
          <a:p>
            <a:r>
              <a:rPr kumimoji="1" lang="ja-JP" altLang="en-US"/>
              <a:t>今回の</a:t>
            </a:r>
            <a:r>
              <a:rPr kumimoji="1" lang="en-US" altLang="ja-JP" dirty="0"/>
              <a:t>CA VOL</a:t>
            </a:r>
            <a:r>
              <a:rPr kumimoji="1" lang="ja-JP" altLang="en-US"/>
              <a:t>では，書き込み競合の発生しないチャンクサイズを自動的に設定するという設計をしています．</a:t>
            </a:r>
            <a:endParaRPr kumimoji="1" lang="en-US" altLang="ja-JP" dirty="0"/>
          </a:p>
          <a:p>
            <a:r>
              <a:rPr kumimoji="1" lang="ja-JP" altLang="en-US"/>
              <a:t>そのため，</a:t>
            </a:r>
            <a:r>
              <a:rPr kumimoji="1" lang="en-US" altLang="ja-JP" dirty="0"/>
              <a:t>base line</a:t>
            </a:r>
            <a:r>
              <a:rPr kumimoji="1" lang="ja-JP" altLang="en-US"/>
              <a:t>として最適化なしの書き込みではチャンクサイズを</a:t>
            </a:r>
            <a:r>
              <a:rPr kumimoji="1" lang="en-US" altLang="ja-JP" dirty="0"/>
              <a:t>512KiB</a:t>
            </a:r>
            <a:r>
              <a:rPr kumimoji="1" lang="ja-JP" altLang="en-US"/>
              <a:t>に設定するようにしています．</a:t>
            </a:r>
            <a:endParaRPr kumimoji="1" lang="en-US" altLang="ja-JP" dirty="0"/>
          </a:p>
        </p:txBody>
      </p:sp>
      <p:sp>
        <p:nvSpPr>
          <p:cNvPr id="4" name="スライド番号プレースホルダー 3">
            <a:extLst>
              <a:ext uri="{FF2B5EF4-FFF2-40B4-BE49-F238E27FC236}">
                <a16:creationId xmlns:a16="http://schemas.microsoft.com/office/drawing/2014/main" id="{8767C37E-7767-F1F7-3642-9625AFDA7150}"/>
              </a:ext>
            </a:extLst>
          </p:cNvPr>
          <p:cNvSpPr>
            <a:spLocks noGrp="1"/>
          </p:cNvSpPr>
          <p:nvPr>
            <p:ph type="sldNum" sz="quarter" idx="5"/>
          </p:nvPr>
        </p:nvSpPr>
        <p:spPr/>
        <p:txBody>
          <a:bodyPr/>
          <a:lstStyle/>
          <a:p>
            <a:fld id="{1D642752-FBED-40B6-94AB-821A6602783B}" type="slidenum">
              <a:rPr kumimoji="1" lang="ja-JP" altLang="en-US" smtClean="0"/>
              <a:t>23</a:t>
            </a:fld>
            <a:endParaRPr kumimoji="1" lang="ja-JP" altLang="en-US"/>
          </a:p>
        </p:txBody>
      </p:sp>
    </p:spTree>
    <p:extLst>
      <p:ext uri="{BB962C8B-B14F-4D97-AF65-F5344CB8AC3E}">
        <p14:creationId xmlns:p14="http://schemas.microsoft.com/office/powerpoint/2010/main" val="4118140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実験環境です．</a:t>
            </a:r>
            <a:endParaRPr kumimoji="1" lang="en-US" altLang="ja-JP" dirty="0"/>
          </a:p>
          <a:p>
            <a:endParaRPr kumimoji="1" lang="en-US" altLang="ja-JP" dirty="0"/>
          </a:p>
          <a:p>
            <a:r>
              <a:rPr kumimoji="1" lang="ja-JP" altLang="en-US"/>
              <a:t>筑波大学に設置された</a:t>
            </a:r>
            <a:r>
              <a:rPr kumimoji="1" lang="en-US" altLang="ja-JP" dirty="0"/>
              <a:t>Pegasus</a:t>
            </a:r>
            <a:r>
              <a:rPr kumimoji="1" lang="ja-JP" altLang="en-US"/>
              <a:t>スーパーコンピューターで実験を行いました．</a:t>
            </a:r>
            <a:endParaRPr kumimoji="1" lang="en-US" altLang="ja-JP" dirty="0"/>
          </a:p>
          <a:p>
            <a:endParaRPr kumimoji="1" lang="en-US" altLang="ja-JP" dirty="0"/>
          </a:p>
          <a:p>
            <a:r>
              <a:rPr kumimoji="1" lang="en-US" altLang="ja-JP" dirty="0"/>
              <a:t>CPU</a:t>
            </a:r>
            <a:r>
              <a:rPr kumimoji="1" lang="ja-JP" altLang="en-US"/>
              <a:t>は</a:t>
            </a:r>
            <a:r>
              <a:rPr kumimoji="1" lang="en-US" altLang="ja-JP" dirty="0" err="1"/>
              <a:t>Sappire</a:t>
            </a:r>
            <a:r>
              <a:rPr kumimoji="1" lang="en-US" altLang="ja-JP" dirty="0"/>
              <a:t> Rapids 48core</a:t>
            </a:r>
            <a:r>
              <a:rPr kumimoji="1" lang="ja-JP" altLang="en-US"/>
              <a:t>で，不揮発メモリは第</a:t>
            </a:r>
            <a:r>
              <a:rPr kumimoji="1" lang="en-US" altLang="ja-JP" dirty="0"/>
              <a:t>3</a:t>
            </a:r>
            <a:r>
              <a:rPr kumimoji="1" lang="ja-JP" altLang="en-US"/>
              <a:t>世代の</a:t>
            </a:r>
            <a:r>
              <a:rPr kumimoji="1" lang="en-US" altLang="ja-JP" dirty="0"/>
              <a:t>intel </a:t>
            </a:r>
            <a:r>
              <a:rPr kumimoji="1" lang="en-US" altLang="ja-JP" dirty="0" err="1"/>
              <a:t>optane</a:t>
            </a:r>
            <a:r>
              <a:rPr kumimoji="1" lang="ja-JP" altLang="en-US"/>
              <a:t>を</a:t>
            </a:r>
            <a:r>
              <a:rPr kumimoji="1" lang="en-US" altLang="ja-JP" dirty="0"/>
              <a:t>2TiB</a:t>
            </a:r>
            <a:r>
              <a:rPr kumimoji="1" lang="ja-JP" altLang="en-US"/>
              <a:t>搭載しています．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D642752-FBED-40B6-94AB-821A6602783B}" type="slidenum">
              <a:rPr kumimoji="1" lang="ja-JP" altLang="en-US" smtClean="0"/>
              <a:t>24</a:t>
            </a:fld>
            <a:endParaRPr kumimoji="1" lang="ja-JP" altLang="en-US"/>
          </a:p>
        </p:txBody>
      </p:sp>
    </p:spTree>
    <p:extLst>
      <p:ext uri="{BB962C8B-B14F-4D97-AF65-F5344CB8AC3E}">
        <p14:creationId xmlns:p14="http://schemas.microsoft.com/office/powerpoint/2010/main" val="2973851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segmented</a:t>
            </a:r>
            <a:r>
              <a:rPr kumimoji="1" lang="ja-JP" altLang="en-US"/>
              <a:t>なアクセスパターンについての評価です．</a:t>
            </a:r>
            <a:endParaRPr kumimoji="1" lang="en-US" altLang="ja-JP" dirty="0"/>
          </a:p>
          <a:p>
            <a:r>
              <a:rPr kumimoji="1" lang="en-US" altLang="ja-JP" dirty="0"/>
              <a:t>512KiB</a:t>
            </a:r>
            <a:r>
              <a:rPr kumimoji="1" lang="ja-JP" altLang="en-US"/>
              <a:t>以上のチャンクサイズに設定されようとするときは</a:t>
            </a:r>
            <a:r>
              <a:rPr kumimoji="1" lang="en-US" altLang="ja-JP" dirty="0"/>
              <a:t>512KiB</a:t>
            </a:r>
            <a:r>
              <a:rPr kumimoji="1" lang="ja-JP" altLang="en-US"/>
              <a:t>に丸めているので，非最適化と同様の値となっています．</a:t>
            </a:r>
            <a:endParaRPr kumimoji="1" lang="en-US" altLang="ja-JP" dirty="0"/>
          </a:p>
          <a:p>
            <a:r>
              <a:rPr kumimoji="1" lang="en-US" altLang="ja-JP" dirty="0"/>
              <a:t>Dataset data</a:t>
            </a:r>
            <a:r>
              <a:rPr kumimoji="1" lang="ja-JP" altLang="en-US"/>
              <a:t>のみをオフローディングして，残りのデータは</a:t>
            </a:r>
            <a:r>
              <a:rPr kumimoji="1" lang="en-US" altLang="ja-JP" dirty="0" err="1"/>
              <a:t>Lustre</a:t>
            </a:r>
            <a:r>
              <a:rPr kumimoji="1" lang="ja-JP" altLang="en-US"/>
              <a:t>に書き込みを行っていますが，それによって，</a:t>
            </a:r>
            <a:r>
              <a:rPr kumimoji="1" lang="en-US" altLang="ja-JP" dirty="0"/>
              <a:t>32</a:t>
            </a:r>
            <a:r>
              <a:rPr kumimoji="1" lang="ja-JP" altLang="en-US"/>
              <a:t>ノードで対</a:t>
            </a:r>
            <a:r>
              <a:rPr kumimoji="1" lang="en-US" altLang="ja-JP" dirty="0" err="1"/>
              <a:t>Lustre</a:t>
            </a:r>
            <a:r>
              <a:rPr kumimoji="1" lang="ja-JP" altLang="en-US"/>
              <a:t>で</a:t>
            </a:r>
            <a:r>
              <a:rPr kumimoji="1" lang="en-US" altLang="ja-JP" dirty="0"/>
              <a:t>8</a:t>
            </a:r>
            <a:r>
              <a:rPr kumimoji="1" lang="ja-JP" altLang="en-US"/>
              <a:t>倍の性能，</a:t>
            </a:r>
            <a:r>
              <a:rPr kumimoji="1" lang="en-US" altLang="ja-JP" dirty="0"/>
              <a:t>64</a:t>
            </a:r>
            <a:r>
              <a:rPr kumimoji="1" lang="ja-JP" altLang="en-US"/>
              <a:t>ノードでは</a:t>
            </a:r>
            <a:r>
              <a:rPr kumimoji="1" lang="en-US" altLang="ja-JP" dirty="0"/>
              <a:t>5</a:t>
            </a:r>
            <a:r>
              <a:rPr kumimoji="1" lang="ja-JP" altLang="en-US"/>
              <a:t>倍の性能でした．</a:t>
            </a:r>
            <a:endParaRPr kumimoji="1" lang="en-US" altLang="ja-JP" dirty="0"/>
          </a:p>
          <a:p>
            <a:r>
              <a:rPr kumimoji="1" lang="en-US" altLang="ja-JP" dirty="0"/>
              <a:t>Dataset data</a:t>
            </a:r>
            <a:r>
              <a:rPr kumimoji="1" lang="ja-JP" altLang="en-US"/>
              <a:t>の部分の書き込みが</a:t>
            </a:r>
            <a:r>
              <a:rPr kumimoji="1" lang="en-US" altLang="ja-JP" dirty="0"/>
              <a:t>I/O</a:t>
            </a:r>
            <a:r>
              <a:rPr kumimoji="1" lang="ja-JP" altLang="en-US"/>
              <a:t>で支配的であることがわかります．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D642752-FBED-40B6-94AB-821A6602783B}" type="slidenum">
              <a:rPr kumimoji="1" lang="ja-JP" altLang="en-US" smtClean="0"/>
              <a:t>25</a:t>
            </a:fld>
            <a:endParaRPr kumimoji="1" lang="ja-JP" altLang="en-US"/>
          </a:p>
        </p:txBody>
      </p:sp>
    </p:spTree>
    <p:extLst>
      <p:ext uri="{BB962C8B-B14F-4D97-AF65-F5344CB8AC3E}">
        <p14:creationId xmlns:p14="http://schemas.microsoft.com/office/powerpoint/2010/main" val="535847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a:t>
            </a:r>
            <a:r>
              <a:rPr kumimoji="1" lang="en-US" altLang="ja-JP" dirty="0" err="1"/>
              <a:t>strided</a:t>
            </a:r>
            <a:r>
              <a:rPr kumimoji="1" lang="ja-JP" altLang="en-US"/>
              <a:t>なアクセスパターンについてです．</a:t>
            </a:r>
            <a:endParaRPr kumimoji="1" lang="en-US" altLang="ja-JP" dirty="0"/>
          </a:p>
          <a:p>
            <a:r>
              <a:rPr kumimoji="1" lang="en-US" altLang="ja-JP" dirty="0" err="1"/>
              <a:t>Strided</a:t>
            </a:r>
            <a:r>
              <a:rPr kumimoji="1" lang="ja-JP" altLang="en-US"/>
              <a:t>では，適切なチャンクサイズに分割されていないとき書き込み競合が起きやすいです．</a:t>
            </a:r>
            <a:endParaRPr kumimoji="1" lang="en-US" altLang="ja-JP" dirty="0"/>
          </a:p>
          <a:p>
            <a:r>
              <a:rPr kumimoji="1" lang="ja-JP" altLang="en-US"/>
              <a:t>ここでは，コンテキスト，レイアウト情報等に基づいてチャンクサイズを適切に設定しました．</a:t>
            </a:r>
            <a:endParaRPr kumimoji="1" lang="en-US" altLang="ja-JP" dirty="0"/>
          </a:p>
          <a:p>
            <a:r>
              <a:rPr kumimoji="1" lang="ja-JP" altLang="en-US"/>
              <a:t>最適なチャンクサイズである</a:t>
            </a:r>
            <a:r>
              <a:rPr kumimoji="1" lang="en-US" altLang="ja-JP" dirty="0"/>
              <a:t>64KiB</a:t>
            </a:r>
            <a:r>
              <a:rPr kumimoji="1" lang="ja-JP" altLang="en-US"/>
              <a:t>に設定した場合は，</a:t>
            </a:r>
            <a:r>
              <a:rPr kumimoji="1" lang="en-US" altLang="ja-JP" dirty="0"/>
              <a:t>512KiB</a:t>
            </a:r>
            <a:r>
              <a:rPr kumimoji="1" lang="ja-JP" altLang="en-US"/>
              <a:t>固定の場合と比べて約</a:t>
            </a:r>
            <a:r>
              <a:rPr kumimoji="1" lang="en-US" altLang="ja-JP" dirty="0"/>
              <a:t>1.4</a:t>
            </a:r>
            <a:r>
              <a:rPr kumimoji="1" lang="ja-JP" altLang="en-US"/>
              <a:t>倍程度，性能が向上しました．</a:t>
            </a:r>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D642752-FBED-40B6-94AB-821A6602783B}" type="slidenum">
              <a:rPr kumimoji="1" lang="ja-JP" altLang="en-US" smtClean="0"/>
              <a:t>26</a:t>
            </a:fld>
            <a:endParaRPr kumimoji="1" lang="ja-JP" altLang="en-US"/>
          </a:p>
        </p:txBody>
      </p:sp>
    </p:spTree>
    <p:extLst>
      <p:ext uri="{BB962C8B-B14F-4D97-AF65-F5344CB8AC3E}">
        <p14:creationId xmlns:p14="http://schemas.microsoft.com/office/powerpoint/2010/main" val="2777501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66725" y="639763"/>
            <a:ext cx="5953125" cy="4465637"/>
          </a:xfrm>
        </p:spPr>
      </p:sp>
      <p:sp>
        <p:nvSpPr>
          <p:cNvPr id="3" name="ノート プレースホルダー 2"/>
          <p:cNvSpPr>
            <a:spLocks noGrp="1"/>
          </p:cNvSpPr>
          <p:nvPr>
            <p:ph type="body" idx="1"/>
          </p:nvPr>
        </p:nvSpPr>
        <p:spPr/>
        <p:txBody>
          <a:bodyPr/>
          <a:lstStyle/>
          <a:p>
            <a:r>
              <a:rPr kumimoji="1" lang="ja-JP" altLang="en-US" dirty="0"/>
              <a:t>まとめ</a:t>
            </a:r>
            <a:r>
              <a:rPr kumimoji="1" lang="ja-JP" altLang="en-US"/>
              <a:t>です．</a:t>
            </a:r>
            <a:endParaRPr kumimoji="1" lang="en-US" altLang="ja-JP" dirty="0"/>
          </a:p>
          <a:p>
            <a:r>
              <a:rPr kumimoji="1" lang="ja-JP" altLang="en-US"/>
              <a:t>計算性能がムーアの法則に従って指数関数的に向上しているが，ストレージ性能はそれに追いついておらず，</a:t>
            </a:r>
            <a:endParaRPr kumimoji="1" lang="en-US" altLang="ja-JP" dirty="0"/>
          </a:p>
          <a:p>
            <a:r>
              <a:rPr kumimoji="1" lang="en-US" altLang="ja-JP" dirty="0"/>
              <a:t>HPC</a:t>
            </a:r>
            <a:r>
              <a:rPr kumimoji="1" lang="ja-JP" altLang="en-US"/>
              <a:t>において</a:t>
            </a:r>
            <a:r>
              <a:rPr kumimoji="1" lang="en-US" altLang="ja-JP" dirty="0"/>
              <a:t>I/O</a:t>
            </a:r>
            <a:r>
              <a:rPr kumimoji="1" lang="ja-JP" altLang="en-US"/>
              <a:t>はボトルネックとなっています．</a:t>
            </a:r>
            <a:endParaRPr kumimoji="1" lang="en-US" altLang="ja-JP" dirty="0"/>
          </a:p>
          <a:p>
            <a:endParaRPr kumimoji="1" lang="en-US" altLang="ja-JP" dirty="0"/>
          </a:p>
          <a:p>
            <a:r>
              <a:rPr kumimoji="1" lang="ja-JP" altLang="en-US"/>
              <a:t>その問題を解決するために，様々な</a:t>
            </a:r>
            <a:r>
              <a:rPr kumimoji="1" lang="en-US" altLang="ja-JP" dirty="0"/>
              <a:t>I/O</a:t>
            </a:r>
            <a:r>
              <a:rPr kumimoji="1" lang="ja-JP" altLang="en-US"/>
              <a:t>に関する研究がされています．</a:t>
            </a:r>
            <a:endParaRPr kumimoji="1" lang="en-US" altLang="ja-JP" dirty="0"/>
          </a:p>
          <a:p>
            <a:r>
              <a:rPr kumimoji="1" lang="en-US" altLang="ja-JP" dirty="0"/>
              <a:t>Virtual Object Layer</a:t>
            </a:r>
            <a:r>
              <a:rPr kumimoji="1" lang="ja-JP" altLang="en-US"/>
              <a:t>で使っている研究では，データの並び等のコンテキストを活かしきれていません．．</a:t>
            </a:r>
            <a:endParaRPr kumimoji="1" lang="en-US" altLang="ja-JP" dirty="0"/>
          </a:p>
        </p:txBody>
      </p:sp>
      <p:sp>
        <p:nvSpPr>
          <p:cNvPr id="4" name="スライド番号プレースホルダー 3"/>
          <p:cNvSpPr>
            <a:spLocks noGrp="1"/>
          </p:cNvSpPr>
          <p:nvPr>
            <p:ph type="sldNum" sz="quarter" idx="10"/>
          </p:nvPr>
        </p:nvSpPr>
        <p:spPr/>
        <p:txBody>
          <a:bodyPr/>
          <a:lstStyle/>
          <a:p>
            <a:fld id="{2119A4D1-2E65-4511-A745-C93CF7C3B486}" type="slidenum">
              <a:rPr kumimoji="1" lang="ja-JP" altLang="en-US" smtClean="0"/>
              <a:t>27</a:t>
            </a:fld>
            <a:endParaRPr kumimoji="1" lang="ja-JP" altLang="en-US"/>
          </a:p>
        </p:txBody>
      </p:sp>
    </p:spTree>
    <p:extLst>
      <p:ext uri="{BB962C8B-B14F-4D97-AF65-F5344CB8AC3E}">
        <p14:creationId xmlns:p14="http://schemas.microsoft.com/office/powerpoint/2010/main" val="346232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24B21-4B67-AB4C-617D-0D2C1EFF8A2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E9E91AD-BE78-2FE9-3CD1-B5756DDB38C1}"/>
              </a:ext>
            </a:extLst>
          </p:cNvPr>
          <p:cNvSpPr>
            <a:spLocks noGrp="1" noRot="1" noChangeAspect="1"/>
          </p:cNvSpPr>
          <p:nvPr>
            <p:ph type="sldImg"/>
          </p:nvPr>
        </p:nvSpPr>
        <p:spPr>
          <a:xfrm>
            <a:off x="466725" y="639763"/>
            <a:ext cx="5953125" cy="4465637"/>
          </a:xfrm>
        </p:spPr>
      </p:sp>
      <p:sp>
        <p:nvSpPr>
          <p:cNvPr id="3" name="ノート プレースホルダー 2">
            <a:extLst>
              <a:ext uri="{FF2B5EF4-FFF2-40B4-BE49-F238E27FC236}">
                <a16:creationId xmlns:a16="http://schemas.microsoft.com/office/drawing/2014/main" id="{A69A80CB-D62F-751C-D9EA-9A7956E0929D}"/>
              </a:ext>
            </a:extLst>
          </p:cNvPr>
          <p:cNvSpPr>
            <a:spLocks noGrp="1"/>
          </p:cNvSpPr>
          <p:nvPr>
            <p:ph type="body" idx="1"/>
          </p:nvPr>
        </p:nvSpPr>
        <p:spPr/>
        <p:txBody>
          <a:bodyPr/>
          <a:lstStyle/>
          <a:p>
            <a:r>
              <a:rPr kumimoji="1" lang="ja-JP" altLang="en-US"/>
              <a:t>本研究では，</a:t>
            </a:r>
            <a:r>
              <a:rPr kumimoji="1" lang="en-US" altLang="ja-JP" dirty="0"/>
              <a:t>HDF5</a:t>
            </a:r>
            <a:r>
              <a:rPr kumimoji="1" lang="ja-JP" altLang="en-US"/>
              <a:t>の</a:t>
            </a:r>
            <a:r>
              <a:rPr kumimoji="1" lang="en-US" altLang="ja-JP" dirty="0"/>
              <a:t>Virtual Object Layer</a:t>
            </a:r>
            <a:r>
              <a:rPr kumimoji="1" lang="ja-JP" altLang="en-US"/>
              <a:t>の実装中で得ることができる，</a:t>
            </a:r>
            <a:endParaRPr kumimoji="1" lang="en-US" altLang="ja-JP" dirty="0"/>
          </a:p>
          <a:p>
            <a:r>
              <a:rPr kumimoji="1" lang="ja-JP" altLang="en-US"/>
              <a:t>データのレイアウト，型情報等を活用し，自動的にロック競合が発生しないチャンクサイズを計算，</a:t>
            </a:r>
            <a:endParaRPr kumimoji="1" lang="en-US" altLang="ja-JP" dirty="0"/>
          </a:p>
          <a:p>
            <a:r>
              <a:rPr kumimoji="1" lang="ja-JP" altLang="en-US"/>
              <a:t>最適な粒度で</a:t>
            </a:r>
            <a:r>
              <a:rPr kumimoji="1" lang="en-US" altLang="ja-JP" dirty="0"/>
              <a:t>ad-hoc</a:t>
            </a:r>
            <a:r>
              <a:rPr kumimoji="1" lang="ja-JP" altLang="en-US"/>
              <a:t>ファイルシステムへの書き込みを行う</a:t>
            </a:r>
            <a:r>
              <a:rPr kumimoji="1" lang="en-US" altLang="ja-JP" dirty="0"/>
              <a:t>Context Aware VOL, CA VOL</a:t>
            </a:r>
            <a:r>
              <a:rPr kumimoji="1" lang="ja-JP" altLang="en-US"/>
              <a:t>を提案しました．</a:t>
            </a:r>
            <a:endParaRPr kumimoji="1" lang="en-US" altLang="ja-JP" dirty="0"/>
          </a:p>
          <a:p>
            <a:endParaRPr kumimoji="1" lang="en-US" altLang="ja-JP" dirty="0"/>
          </a:p>
          <a:p>
            <a:r>
              <a:rPr kumimoji="1" lang="ja-JP" altLang="en-US"/>
              <a:t>コンテキストを活用することによって</a:t>
            </a:r>
            <a:r>
              <a:rPr kumimoji="1" lang="en-US" altLang="ja-JP" dirty="0"/>
              <a:t>segmented</a:t>
            </a:r>
            <a:r>
              <a:rPr kumimoji="1" lang="ja-JP" altLang="en-US"/>
              <a:t>アクセスパターンで</a:t>
            </a:r>
            <a:r>
              <a:rPr kumimoji="1" lang="en-US" altLang="ja-JP" dirty="0"/>
              <a:t>1.5</a:t>
            </a:r>
            <a:r>
              <a:rPr kumimoji="1" lang="ja-JP" altLang="en-US"/>
              <a:t>倍の高速化を実現しました．</a:t>
            </a:r>
            <a:endParaRPr kumimoji="1" lang="en-US" altLang="ja-JP" dirty="0"/>
          </a:p>
        </p:txBody>
      </p:sp>
      <p:sp>
        <p:nvSpPr>
          <p:cNvPr id="4" name="スライド番号プレースホルダー 3">
            <a:extLst>
              <a:ext uri="{FF2B5EF4-FFF2-40B4-BE49-F238E27FC236}">
                <a16:creationId xmlns:a16="http://schemas.microsoft.com/office/drawing/2014/main" id="{5DEB17FD-BE39-C0C7-BD23-6F859094AE9F}"/>
              </a:ext>
            </a:extLst>
          </p:cNvPr>
          <p:cNvSpPr>
            <a:spLocks noGrp="1"/>
          </p:cNvSpPr>
          <p:nvPr>
            <p:ph type="sldNum" sz="quarter" idx="10"/>
          </p:nvPr>
        </p:nvSpPr>
        <p:spPr/>
        <p:txBody>
          <a:bodyPr/>
          <a:lstStyle/>
          <a:p>
            <a:fld id="{2119A4D1-2E65-4511-A745-C93CF7C3B486}" type="slidenum">
              <a:rPr kumimoji="1" lang="ja-JP" altLang="en-US" smtClean="0"/>
              <a:t>28</a:t>
            </a:fld>
            <a:endParaRPr kumimoji="1" lang="ja-JP" altLang="en-US"/>
          </a:p>
        </p:txBody>
      </p:sp>
    </p:spTree>
    <p:extLst>
      <p:ext uri="{BB962C8B-B14F-4D97-AF65-F5344CB8AC3E}">
        <p14:creationId xmlns:p14="http://schemas.microsoft.com/office/powerpoint/2010/main" val="1476937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一般的な</a:t>
            </a:r>
            <a:r>
              <a:rPr kumimoji="1" lang="en-US" altLang="ja-JP" dirty="0"/>
              <a:t>HPC</a:t>
            </a:r>
            <a:r>
              <a:rPr kumimoji="1" lang="ja-JP" altLang="en-US" dirty="0"/>
              <a:t>システムでは，計算ノードは共有利用されるため</a:t>
            </a:r>
            <a:r>
              <a:rPr kumimoji="1" lang="en-US" altLang="ja-JP" dirty="0"/>
              <a:t>2</a:t>
            </a:r>
            <a:r>
              <a:rPr kumimoji="1" lang="ja-JP" altLang="en-US" dirty="0"/>
              <a:t>次記憶装置を持っていません．</a:t>
            </a:r>
            <a:endParaRPr kumimoji="1" lang="en-US" altLang="ja-JP" dirty="0"/>
          </a:p>
          <a:p>
            <a:r>
              <a:rPr kumimoji="1" lang="ja-JP" altLang="en-US" dirty="0"/>
              <a:t>正確に</a:t>
            </a:r>
            <a:r>
              <a:rPr kumimoji="1" lang="ja-JP" altLang="en-US"/>
              <a:t>は</a:t>
            </a:r>
            <a:r>
              <a:rPr kumimoji="1" lang="en-US" altLang="ja-JP" dirty="0"/>
              <a:t>SSD</a:t>
            </a:r>
            <a:r>
              <a:rPr kumimoji="1" lang="ja-JP" altLang="en-US"/>
              <a:t>や不揮発メモリは搭載</a:t>
            </a:r>
            <a:r>
              <a:rPr kumimoji="1" lang="ja-JP" altLang="en-US" dirty="0"/>
              <a:t>されていますが，計算ノードの割り当ての際にリセットされるため，</a:t>
            </a:r>
            <a:endParaRPr kumimoji="1" lang="en-US" altLang="ja-JP" dirty="0"/>
          </a:p>
          <a:p>
            <a:r>
              <a:rPr kumimoji="1" lang="ja-JP" altLang="en-US" dirty="0"/>
              <a:t>計算中に利用するのみで永続化したいデータを置くことは出来ません．</a:t>
            </a:r>
            <a:endParaRPr kumimoji="1" lang="en-US" altLang="ja-JP" dirty="0"/>
          </a:p>
          <a:p>
            <a:endParaRPr kumimoji="1" lang="en-US" altLang="ja-JP" dirty="0"/>
          </a:p>
          <a:p>
            <a:r>
              <a:rPr kumimoji="1" lang="ja-JP" altLang="en-US"/>
              <a:t>計算</a:t>
            </a:r>
            <a:r>
              <a:rPr kumimoji="1" lang="ja-JP" altLang="en-US" dirty="0"/>
              <a:t>に際して必要なデータは都度，並列共有ファイルシステムから取得し，計算で利用します．</a:t>
            </a:r>
            <a:endParaRPr kumimoji="1" lang="en-US" altLang="ja-JP" dirty="0"/>
          </a:p>
          <a:p>
            <a:r>
              <a:rPr kumimoji="1" lang="ja-JP" altLang="en-US" dirty="0"/>
              <a:t>また，永続化したいデータは計算ノードからネットワークを</a:t>
            </a:r>
            <a:r>
              <a:rPr kumimoji="1" lang="ja-JP" altLang="en-US"/>
              <a:t>通じてを並列共有</a:t>
            </a:r>
            <a:r>
              <a:rPr kumimoji="1" lang="ja-JP" altLang="en-US" dirty="0"/>
              <a:t>ファイルシステムに書き込みます．</a:t>
            </a:r>
            <a:endParaRPr kumimoji="1" lang="en-US" altLang="ja-JP" dirty="0"/>
          </a:p>
          <a:p>
            <a:endParaRPr kumimoji="1" lang="en-US" altLang="ja-JP" dirty="0"/>
          </a:p>
          <a:p>
            <a:r>
              <a:rPr kumimoji="1" lang="ja-JP" altLang="en-US" dirty="0"/>
              <a:t>この時，複数の計算ノードから同じ並列共有ファイルシステムにアクセスがされます．</a:t>
            </a:r>
            <a:endParaRPr kumimoji="1" lang="en-US" altLang="ja-JP" dirty="0"/>
          </a:p>
          <a:p>
            <a:r>
              <a:rPr kumimoji="1" lang="ja-JP" altLang="en-US" dirty="0"/>
              <a:t>そのため，複数の計算から同時にアクセスされた時，アクセスの仕方などによって並列共有ファイルシステムが十分な性能を発揮できないこともあります．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1D642752-FBED-40B6-94AB-821A6602783B}" type="slidenum">
              <a:rPr kumimoji="1" lang="ja-JP" altLang="en-US" smtClean="0"/>
              <a:t>2</a:t>
            </a:fld>
            <a:endParaRPr kumimoji="1" lang="ja-JP" altLang="en-US"/>
          </a:p>
        </p:txBody>
      </p:sp>
    </p:spTree>
    <p:extLst>
      <p:ext uri="{BB962C8B-B14F-4D97-AF65-F5344CB8AC3E}">
        <p14:creationId xmlns:p14="http://schemas.microsoft.com/office/powerpoint/2010/main" val="4290079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9ED30-92F8-01EB-C475-4B34899023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E7A6FE5-505C-170E-051F-D5A29B6E832A}"/>
              </a:ext>
            </a:extLst>
          </p:cNvPr>
          <p:cNvSpPr>
            <a:spLocks noGrp="1" noRot="1" noChangeAspect="1"/>
          </p:cNvSpPr>
          <p:nvPr>
            <p:ph type="sldImg"/>
          </p:nvPr>
        </p:nvSpPr>
        <p:spPr>
          <a:xfrm>
            <a:off x="466725" y="639763"/>
            <a:ext cx="5953125" cy="4465637"/>
          </a:xfrm>
        </p:spPr>
      </p:sp>
      <p:sp>
        <p:nvSpPr>
          <p:cNvPr id="3" name="ノート プレースホルダー 2">
            <a:extLst>
              <a:ext uri="{FF2B5EF4-FFF2-40B4-BE49-F238E27FC236}">
                <a16:creationId xmlns:a16="http://schemas.microsoft.com/office/drawing/2014/main" id="{7AB008BC-B4F4-26C9-5B6F-3575FE094770}"/>
              </a:ext>
            </a:extLst>
          </p:cNvPr>
          <p:cNvSpPr>
            <a:spLocks noGrp="1"/>
          </p:cNvSpPr>
          <p:nvPr>
            <p:ph type="body" idx="1"/>
          </p:nvPr>
        </p:nvSpPr>
        <p:spPr/>
        <p:txBody>
          <a:bodyPr/>
          <a:lstStyle/>
          <a:p>
            <a:r>
              <a:rPr kumimoji="1" lang="en-US" altLang="ja-JP" dirty="0"/>
              <a:t>I/O</a:t>
            </a:r>
            <a:r>
              <a:rPr kumimoji="1" lang="ja-JP" altLang="en-US"/>
              <a:t>で支配的な部分は実データの書き込み部分であり，その部分を独自の実装に置き換えることで，</a:t>
            </a:r>
            <a:r>
              <a:rPr kumimoji="1" lang="en-US" altLang="ja-JP" dirty="0"/>
              <a:t>I/O</a:t>
            </a:r>
            <a:r>
              <a:rPr kumimoji="1" lang="ja-JP" altLang="en-US"/>
              <a:t>の高速化が実現できました．</a:t>
            </a:r>
            <a:endParaRPr kumimoji="1" lang="en-US" altLang="ja-JP" dirty="0"/>
          </a:p>
          <a:p>
            <a:endParaRPr kumimoji="1" lang="en-US" altLang="ja-JP" dirty="0"/>
          </a:p>
          <a:p>
            <a:r>
              <a:rPr kumimoji="1" lang="ja-JP" altLang="en-US"/>
              <a:t>高レベル</a:t>
            </a:r>
            <a:r>
              <a:rPr kumimoji="1" lang="en-US" altLang="ja-JP" dirty="0"/>
              <a:t>I/O</a:t>
            </a:r>
            <a:r>
              <a:rPr kumimoji="1" lang="ja-JP" altLang="en-US"/>
              <a:t>ライブラリのコンテキストを活用していくことでアプリケーションユーザーに対して負担なく自動的により効率的な</a:t>
            </a:r>
            <a:r>
              <a:rPr kumimoji="1" lang="en-US" altLang="ja-JP" dirty="0"/>
              <a:t>I/O</a:t>
            </a:r>
            <a:r>
              <a:rPr kumimoji="1" lang="ja-JP" altLang="en-US"/>
              <a:t>ができると考えられます．</a:t>
            </a:r>
            <a:endParaRPr kumimoji="1" lang="en-US" altLang="ja-JP" dirty="0"/>
          </a:p>
        </p:txBody>
      </p:sp>
      <p:sp>
        <p:nvSpPr>
          <p:cNvPr id="4" name="スライド番号プレースホルダー 3">
            <a:extLst>
              <a:ext uri="{FF2B5EF4-FFF2-40B4-BE49-F238E27FC236}">
                <a16:creationId xmlns:a16="http://schemas.microsoft.com/office/drawing/2014/main" id="{10B925C6-4249-F1FD-7FEF-B161929A74C3}"/>
              </a:ext>
            </a:extLst>
          </p:cNvPr>
          <p:cNvSpPr>
            <a:spLocks noGrp="1"/>
          </p:cNvSpPr>
          <p:nvPr>
            <p:ph type="sldNum" sz="quarter" idx="10"/>
          </p:nvPr>
        </p:nvSpPr>
        <p:spPr/>
        <p:txBody>
          <a:bodyPr/>
          <a:lstStyle/>
          <a:p>
            <a:fld id="{2119A4D1-2E65-4511-A745-C93CF7C3B486}" type="slidenum">
              <a:rPr kumimoji="1" lang="ja-JP" altLang="en-US" smtClean="0"/>
              <a:t>29</a:t>
            </a:fld>
            <a:endParaRPr kumimoji="1" lang="ja-JP" altLang="en-US"/>
          </a:p>
        </p:txBody>
      </p:sp>
    </p:spTree>
    <p:extLst>
      <p:ext uri="{BB962C8B-B14F-4D97-AF65-F5344CB8AC3E}">
        <p14:creationId xmlns:p14="http://schemas.microsoft.com/office/powerpoint/2010/main" val="2066147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9ED30-92F8-01EB-C475-4B34899023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E7A6FE5-505C-170E-051F-D5A29B6E832A}"/>
              </a:ext>
            </a:extLst>
          </p:cNvPr>
          <p:cNvSpPr>
            <a:spLocks noGrp="1" noRot="1" noChangeAspect="1"/>
          </p:cNvSpPr>
          <p:nvPr>
            <p:ph type="sldImg"/>
          </p:nvPr>
        </p:nvSpPr>
        <p:spPr>
          <a:xfrm>
            <a:off x="466725" y="639763"/>
            <a:ext cx="5953125" cy="4465637"/>
          </a:xfrm>
        </p:spPr>
      </p:sp>
      <p:sp>
        <p:nvSpPr>
          <p:cNvPr id="3" name="ノート プレースホルダー 2">
            <a:extLst>
              <a:ext uri="{FF2B5EF4-FFF2-40B4-BE49-F238E27FC236}">
                <a16:creationId xmlns:a16="http://schemas.microsoft.com/office/drawing/2014/main" id="{7AB008BC-B4F4-26C9-5B6F-3575FE094770}"/>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10B925C6-4249-F1FD-7FEF-B161929A74C3}"/>
              </a:ext>
            </a:extLst>
          </p:cNvPr>
          <p:cNvSpPr>
            <a:spLocks noGrp="1"/>
          </p:cNvSpPr>
          <p:nvPr>
            <p:ph type="sldNum" sz="quarter" idx="10"/>
          </p:nvPr>
        </p:nvSpPr>
        <p:spPr/>
        <p:txBody>
          <a:bodyPr/>
          <a:lstStyle/>
          <a:p>
            <a:fld id="{2119A4D1-2E65-4511-A745-C93CF7C3B486}" type="slidenum">
              <a:rPr kumimoji="1" lang="ja-JP" altLang="en-US" smtClean="0"/>
              <a:t>30</a:t>
            </a:fld>
            <a:endParaRPr kumimoji="1" lang="ja-JP" altLang="en-US"/>
          </a:p>
        </p:txBody>
      </p:sp>
    </p:spTree>
    <p:extLst>
      <p:ext uri="{BB962C8B-B14F-4D97-AF65-F5344CB8AC3E}">
        <p14:creationId xmlns:p14="http://schemas.microsoft.com/office/powerpoint/2010/main" val="5250415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D642752-FBED-40B6-94AB-821A6602783B}" type="slidenum">
              <a:rPr kumimoji="1" lang="ja-JP" altLang="en-US" smtClean="0"/>
              <a:t>31</a:t>
            </a:fld>
            <a:endParaRPr kumimoji="1" lang="ja-JP" altLang="en-US"/>
          </a:p>
        </p:txBody>
      </p:sp>
    </p:spTree>
    <p:extLst>
      <p:ext uri="{BB962C8B-B14F-4D97-AF65-F5344CB8AC3E}">
        <p14:creationId xmlns:p14="http://schemas.microsoft.com/office/powerpoint/2010/main" val="3974871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C9D29-A0C2-A77E-0E26-031DA3D3813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2AD751B-C8EA-CF67-352A-153CD0059A3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AF1C1F8-0C2A-6627-6F4A-2E2CC1D29D5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F938EE-A9F0-E26E-3561-B1181A732E18}"/>
              </a:ext>
            </a:extLst>
          </p:cNvPr>
          <p:cNvSpPr>
            <a:spLocks noGrp="1"/>
          </p:cNvSpPr>
          <p:nvPr>
            <p:ph type="sldNum" sz="quarter" idx="5"/>
          </p:nvPr>
        </p:nvSpPr>
        <p:spPr/>
        <p:txBody>
          <a:bodyPr/>
          <a:lstStyle/>
          <a:p>
            <a:fld id="{1D642752-FBED-40B6-94AB-821A6602783B}" type="slidenum">
              <a:rPr kumimoji="1" lang="ja-JP" altLang="en-US" smtClean="0"/>
              <a:t>32</a:t>
            </a:fld>
            <a:endParaRPr kumimoji="1" lang="ja-JP" altLang="en-US"/>
          </a:p>
        </p:txBody>
      </p:sp>
    </p:spTree>
    <p:extLst>
      <p:ext uri="{BB962C8B-B14F-4D97-AF65-F5344CB8AC3E}">
        <p14:creationId xmlns:p14="http://schemas.microsoft.com/office/powerpoint/2010/main" val="3541877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B2C5D-2F2E-55B5-3CA7-9A6929C6A96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69BB178-69E0-C4D0-562E-695F4392C10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B918B82-97F6-1FCD-EFAE-D0589B15287D}"/>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6AC2F88-2C61-985C-954D-3C5653E25FC7}"/>
              </a:ext>
            </a:extLst>
          </p:cNvPr>
          <p:cNvSpPr>
            <a:spLocks noGrp="1"/>
          </p:cNvSpPr>
          <p:nvPr>
            <p:ph type="sldNum" sz="quarter" idx="5"/>
          </p:nvPr>
        </p:nvSpPr>
        <p:spPr/>
        <p:txBody>
          <a:bodyPr/>
          <a:lstStyle/>
          <a:p>
            <a:fld id="{1D642752-FBED-40B6-94AB-821A6602783B}" type="slidenum">
              <a:rPr kumimoji="1" lang="ja-JP" altLang="en-US" smtClean="0"/>
              <a:t>33</a:t>
            </a:fld>
            <a:endParaRPr kumimoji="1" lang="ja-JP" altLang="en-US"/>
          </a:p>
        </p:txBody>
      </p:sp>
    </p:spTree>
    <p:extLst>
      <p:ext uri="{BB962C8B-B14F-4D97-AF65-F5344CB8AC3E}">
        <p14:creationId xmlns:p14="http://schemas.microsoft.com/office/powerpoint/2010/main" val="1042628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本研究で扱うデバイスである，不揮発メモリについて説明します．</a:t>
            </a:r>
            <a:endParaRPr kumimoji="1" lang="en-US" altLang="ja-JP" dirty="0"/>
          </a:p>
          <a:p>
            <a:endParaRPr kumimoji="1" lang="en-US" altLang="ja-JP" dirty="0"/>
          </a:p>
          <a:p>
            <a:r>
              <a:rPr kumimoji="1" lang="ja-JP" altLang="en-US" dirty="0"/>
              <a:t>図はストレージの階層構造を表しています．</a:t>
            </a:r>
            <a:endParaRPr kumimoji="1" lang="en-US" altLang="ja-JP" dirty="0"/>
          </a:p>
          <a:p>
            <a:r>
              <a:rPr kumimoji="1" lang="ja-JP" altLang="en-US" dirty="0"/>
              <a:t>上の方が容量単価が高く，また低レイテンシです．</a:t>
            </a:r>
            <a:endParaRPr kumimoji="1" lang="en-US" altLang="ja-JP" dirty="0"/>
          </a:p>
          <a:p>
            <a:r>
              <a:rPr kumimoji="1" lang="ja-JP" altLang="en-US" dirty="0"/>
              <a:t>下の方が容量単価が安く，高レイテンシなデバイスとなっています．</a:t>
            </a:r>
            <a:endParaRPr kumimoji="1" lang="en-US" altLang="ja-JP" dirty="0"/>
          </a:p>
          <a:p>
            <a:endParaRPr kumimoji="1" lang="en-US" altLang="ja-JP" dirty="0"/>
          </a:p>
          <a:p>
            <a:r>
              <a:rPr kumimoji="1" lang="ja-JP" altLang="en-US" dirty="0"/>
              <a:t>不揮発メモリは，メインメモリと</a:t>
            </a:r>
            <a:r>
              <a:rPr kumimoji="1" lang="en-US" altLang="ja-JP" dirty="0"/>
              <a:t>SSD</a:t>
            </a:r>
            <a:r>
              <a:rPr kumimoji="1" lang="ja-JP" altLang="en-US" dirty="0"/>
              <a:t>の容量単価やレイテンシの大きなギャップを埋めるデバイスです．</a:t>
            </a:r>
            <a:endParaRPr kumimoji="1" lang="en-US" altLang="ja-JP" dirty="0"/>
          </a:p>
          <a:p>
            <a:r>
              <a:rPr kumimoji="1" lang="en-US" altLang="ja-JP" dirty="0"/>
              <a:t>DRAM</a:t>
            </a:r>
            <a:r>
              <a:rPr kumimoji="1" lang="ja-JP" altLang="en-US" dirty="0"/>
              <a:t>より容量単価が安く，</a:t>
            </a:r>
            <a:r>
              <a:rPr kumimoji="1" lang="en-US" altLang="ja-JP" dirty="0"/>
              <a:t>SSD</a:t>
            </a:r>
            <a:r>
              <a:rPr kumimoji="1" lang="ja-JP" altLang="en-US" dirty="0"/>
              <a:t>よりも低レイテンシとなっています．</a:t>
            </a:r>
            <a:endParaRPr kumimoji="1" lang="en-US" altLang="ja-JP" dirty="0"/>
          </a:p>
          <a:p>
            <a:r>
              <a:rPr kumimoji="1" lang="ja-JP" altLang="en-US" dirty="0"/>
              <a:t>また特徴的な性質として，メモリであるためブロック単位ではなく，バイト単位でのアクセスが可能となっています．</a:t>
            </a:r>
            <a:endParaRPr kumimoji="1" lang="en-US" altLang="ja-JP" dirty="0"/>
          </a:p>
          <a:p>
            <a:endParaRPr kumimoji="1" lang="en-US" altLang="ja-JP" dirty="0"/>
          </a:p>
          <a:p>
            <a:r>
              <a:rPr kumimoji="1" lang="ja-JP" altLang="en-US" dirty="0"/>
              <a:t>また，このデバイスは電源が遮断されたとしても，そのメモリに書き込まれたデータは保持されます．</a:t>
            </a:r>
            <a:endParaRPr kumimoji="1" lang="en-US" altLang="ja-JP" dirty="0"/>
          </a:p>
          <a:p>
            <a:r>
              <a:rPr kumimoji="1" lang="ja-JP" altLang="en-US" dirty="0"/>
              <a:t>そのため，</a:t>
            </a:r>
            <a:r>
              <a:rPr kumimoji="1" lang="en-US" altLang="ja-JP" dirty="0"/>
              <a:t>RDB</a:t>
            </a:r>
            <a:r>
              <a:rPr kumimoji="1" lang="ja-JP" altLang="en-US" dirty="0"/>
              <a:t>のディスク，永続的なインメモリデーターベースなど様々な応用法が検討されています．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1D642752-FBED-40B6-94AB-821A6602783B}" type="slidenum">
              <a:rPr kumimoji="1" lang="ja-JP" altLang="en-US" smtClean="0"/>
              <a:t>34</a:t>
            </a:fld>
            <a:endParaRPr kumimoji="1" lang="ja-JP" altLang="en-US"/>
          </a:p>
        </p:txBody>
      </p:sp>
    </p:spTree>
    <p:extLst>
      <p:ext uri="{BB962C8B-B14F-4D97-AF65-F5344CB8AC3E}">
        <p14:creationId xmlns:p14="http://schemas.microsoft.com/office/powerpoint/2010/main" val="263265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mn-ea"/>
              </a:rPr>
              <a:t>HPC</a:t>
            </a:r>
            <a:r>
              <a:rPr lang="ja-JP" altLang="en-US" sz="1200">
                <a:latin typeface="+mn-ea"/>
              </a:rPr>
              <a:t>での計算過程で発生する</a:t>
            </a:r>
            <a:r>
              <a:rPr lang="en-US" altLang="ja-JP" sz="1200" dirty="0">
                <a:latin typeface="+mn-ea"/>
              </a:rPr>
              <a:t>I/O</a:t>
            </a:r>
            <a:r>
              <a:rPr lang="ja-JP" altLang="en-US" sz="1200" dirty="0">
                <a:latin typeface="+mn-ea"/>
              </a:rPr>
              <a:t>には次のようなものがあります．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mn-ea"/>
              </a:rPr>
              <a:t>何か計算をしたときのその計算結果の出力，</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latin typeface="+mn-ea"/>
              </a:rPr>
              <a:t>初期状態等のデータの入力</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latin typeface="+mn-ea"/>
              </a:rPr>
              <a:t>スナップショットチェックポイント，学習やシミュレーション</a:t>
            </a:r>
            <a:r>
              <a:rPr lang="ja-JP" altLang="en-US" sz="1200" dirty="0">
                <a:latin typeface="+mn-ea"/>
              </a:rPr>
              <a:t>などで計算途中の状態を格納</a:t>
            </a:r>
            <a:r>
              <a:rPr lang="ja-JP" altLang="en-US" sz="1200">
                <a:latin typeface="+mn-ea"/>
              </a:rPr>
              <a:t>することが</a:t>
            </a:r>
            <a:r>
              <a:rPr lang="ja-JP" altLang="en-US" sz="1200" dirty="0">
                <a:latin typeface="+mn-ea"/>
              </a:rPr>
              <a:t>挙げられます．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mn-ea"/>
              </a:rPr>
              <a:t>これらによって並列共有ファイルシステムへのアクセスが発生します．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latin typeface="+mn-ea"/>
              </a:rPr>
              <a:t>また</a:t>
            </a:r>
            <a:r>
              <a:rPr lang="ja-JP" altLang="en-US" sz="1200" dirty="0">
                <a:latin typeface="+mn-ea"/>
              </a:rPr>
              <a:t>，これらの</a:t>
            </a:r>
            <a:r>
              <a:rPr lang="en-US" altLang="ja-JP" sz="1200" dirty="0">
                <a:latin typeface="+mn-ea"/>
              </a:rPr>
              <a:t>I/O</a:t>
            </a:r>
            <a:r>
              <a:rPr lang="ja-JP" altLang="en-US" sz="1200" dirty="0">
                <a:latin typeface="+mn-ea"/>
              </a:rPr>
              <a:t>は直接低レベルな</a:t>
            </a:r>
            <a:r>
              <a:rPr lang="en-US" altLang="ja-JP" sz="1200" dirty="0">
                <a:latin typeface="+mn-ea"/>
              </a:rPr>
              <a:t>API</a:t>
            </a:r>
            <a:r>
              <a:rPr lang="ja-JP" altLang="en-US" sz="1200" dirty="0">
                <a:latin typeface="+mn-ea"/>
              </a:rPr>
              <a:t>で読み書きをするわけではなく，</a:t>
            </a:r>
            <a:r>
              <a:rPr lang="en-US" altLang="ja-JP" sz="1200" dirty="0">
                <a:latin typeface="+mn-ea"/>
              </a:rPr>
              <a:t>HDF5</a:t>
            </a:r>
            <a:r>
              <a:rPr lang="ja-JP" altLang="en-US" sz="1200" dirty="0">
                <a:latin typeface="+mn-ea"/>
              </a:rPr>
              <a:t>や</a:t>
            </a:r>
            <a:r>
              <a:rPr lang="en-US" altLang="ja-JP" sz="1200" dirty="0" err="1">
                <a:latin typeface="+mn-ea"/>
              </a:rPr>
              <a:t>pnetCDF</a:t>
            </a:r>
            <a:r>
              <a:rPr lang="ja-JP" altLang="en-US" sz="1200" dirty="0">
                <a:latin typeface="+mn-ea"/>
              </a:rPr>
              <a:t>などの並列</a:t>
            </a:r>
            <a:r>
              <a:rPr lang="en-US" altLang="ja-JP" sz="1200" dirty="0">
                <a:latin typeface="+mn-ea"/>
              </a:rPr>
              <a:t>I/O</a:t>
            </a:r>
            <a:r>
              <a:rPr lang="ja-JP" altLang="en-US" sz="1200" dirty="0">
                <a:latin typeface="+mn-ea"/>
              </a:rPr>
              <a:t>ライブラリを用いる</a:t>
            </a:r>
            <a:r>
              <a:rPr lang="ja-JP" altLang="en-US" sz="1200">
                <a:latin typeface="+mn-ea"/>
              </a:rPr>
              <a:t>ことが多いです．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mn-ea"/>
              </a:rPr>
              <a:t>近年では，計算ノードの</a:t>
            </a:r>
            <a:r>
              <a:rPr lang="ja-JP" altLang="en-US" sz="1200">
                <a:latin typeface="+mn-ea"/>
              </a:rPr>
              <a:t>演算機の性能は指数関数的に向上し，それに伴って</a:t>
            </a:r>
            <a:r>
              <a:rPr lang="en-US" altLang="ja-JP" sz="1200" dirty="0">
                <a:latin typeface="+mn-ea"/>
              </a:rPr>
              <a:t>I/O</a:t>
            </a:r>
            <a:r>
              <a:rPr lang="ja-JP" altLang="en-US" sz="1200">
                <a:latin typeface="+mn-ea"/>
              </a:rPr>
              <a:t>のサイズも増加しています．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latin typeface="+mn-ea"/>
              </a:rPr>
              <a:t>しかし，ストレージ</a:t>
            </a:r>
            <a:r>
              <a:rPr lang="ja-JP" altLang="en-US" sz="1200" dirty="0">
                <a:latin typeface="+mn-ea"/>
              </a:rPr>
              <a:t>は演算機ほどの性能向上には至って</a:t>
            </a:r>
            <a:r>
              <a:rPr lang="ja-JP" altLang="en-US" sz="1200">
                <a:latin typeface="+mn-ea"/>
              </a:rPr>
              <a:t>いません．</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latin typeface="+mn-ea"/>
              </a:rPr>
              <a:t>そのため，ストレージ</a:t>
            </a:r>
            <a:r>
              <a:rPr lang="ja-JP" altLang="en-US" sz="1200" dirty="0">
                <a:latin typeface="+mn-ea"/>
              </a:rPr>
              <a:t>の性能向上が不可欠です．</a:t>
            </a: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1D642752-FBED-40B6-94AB-821A6602783B}" type="slidenum">
              <a:rPr kumimoji="1" lang="ja-JP" altLang="en-US" smtClean="0"/>
              <a:t>3</a:t>
            </a:fld>
            <a:endParaRPr kumimoji="1" lang="ja-JP" altLang="en-US"/>
          </a:p>
        </p:txBody>
      </p:sp>
    </p:spTree>
    <p:extLst>
      <p:ext uri="{BB962C8B-B14F-4D97-AF65-F5344CB8AC3E}">
        <p14:creationId xmlns:p14="http://schemas.microsoft.com/office/powerpoint/2010/main" val="44245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80956-B60B-5AFA-ED20-7CEAC87C306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E213814-AE26-C21A-3289-FBB072E87C8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476AB75-B5C0-733B-78EA-32CECB630FA5}"/>
              </a:ext>
            </a:extLst>
          </p:cNvPr>
          <p:cNvSpPr>
            <a:spLocks noGrp="1"/>
          </p:cNvSpPr>
          <p:nvPr>
            <p:ph type="body" idx="1"/>
          </p:nvPr>
        </p:nvSpPr>
        <p:spPr/>
        <p:txBody>
          <a:bodyPr/>
          <a:lstStyle/>
          <a:p>
            <a:r>
              <a:rPr kumimoji="1" lang="ja-JP" altLang="en-US"/>
              <a:t>先程挙げた</a:t>
            </a:r>
            <a:r>
              <a:rPr kumimoji="1" lang="en-US" altLang="ja-JP" dirty="0"/>
              <a:t>I/O</a:t>
            </a:r>
            <a:r>
              <a:rPr kumimoji="1" lang="ja-JP" altLang="en-US"/>
              <a:t>の中でも最もボトルネックとして挙げられるのはスナップショットです．</a:t>
            </a:r>
            <a:endParaRPr kumimoji="1" lang="en-US" altLang="ja-JP" dirty="0"/>
          </a:p>
          <a:p>
            <a:r>
              <a:rPr kumimoji="1" lang="ja-JP" altLang="en-US"/>
              <a:t>図のように何らかの計算をしたのちその結果，大量のデータを毎回に並列共有ファイルシステムに格納します．</a:t>
            </a:r>
            <a:endParaRPr kumimoji="1" lang="en-US" altLang="ja-JP" dirty="0"/>
          </a:p>
          <a:p>
            <a:endParaRPr kumimoji="1" lang="en-US" altLang="ja-JP" dirty="0"/>
          </a:p>
          <a:p>
            <a:r>
              <a:rPr kumimoji="1" lang="ja-JP" altLang="en-US"/>
              <a:t>バーストバッファー，キャッシュ等の最適化を導入することにより</a:t>
            </a:r>
            <a:r>
              <a:rPr kumimoji="1" lang="en-US" altLang="ja-JP" dirty="0"/>
              <a:t>I/O</a:t>
            </a:r>
            <a:r>
              <a:rPr kumimoji="1" lang="ja-JP" altLang="en-US"/>
              <a:t>処理の時間を短くして全体の効率的に行うをことが可能となります．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70058F24-616A-D028-44EF-45B19110106E}"/>
              </a:ext>
            </a:extLst>
          </p:cNvPr>
          <p:cNvSpPr>
            <a:spLocks noGrp="1"/>
          </p:cNvSpPr>
          <p:nvPr>
            <p:ph type="sldNum" sz="quarter" idx="5"/>
          </p:nvPr>
        </p:nvSpPr>
        <p:spPr/>
        <p:txBody>
          <a:bodyPr/>
          <a:lstStyle/>
          <a:p>
            <a:fld id="{1D642752-FBED-40B6-94AB-821A6602783B}" type="slidenum">
              <a:rPr kumimoji="1" lang="ja-JP" altLang="en-US" smtClean="0"/>
              <a:t>4</a:t>
            </a:fld>
            <a:endParaRPr kumimoji="1" lang="ja-JP" altLang="en-US"/>
          </a:p>
        </p:txBody>
      </p:sp>
    </p:spTree>
    <p:extLst>
      <p:ext uri="{BB962C8B-B14F-4D97-AF65-F5344CB8AC3E}">
        <p14:creationId xmlns:p14="http://schemas.microsoft.com/office/powerpoint/2010/main" val="3351154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図は</a:t>
            </a:r>
            <a:r>
              <a:rPr kumimoji="1" lang="en-US" altLang="ja-JP" dirty="0"/>
              <a:t>HPC</a:t>
            </a:r>
            <a:r>
              <a:rPr kumimoji="1" lang="ja-JP" altLang="en-US"/>
              <a:t>における</a:t>
            </a:r>
            <a:r>
              <a:rPr kumimoji="1" lang="en-US" altLang="ja-JP" dirty="0"/>
              <a:t>I/O</a:t>
            </a:r>
            <a:r>
              <a:rPr kumimoji="1" lang="ja-JP" altLang="en-US"/>
              <a:t>スタックです．</a:t>
            </a:r>
            <a:endParaRPr kumimoji="1" lang="en-US" altLang="ja-JP" dirty="0"/>
          </a:p>
          <a:p>
            <a:endParaRPr kumimoji="1" lang="en-US" altLang="ja-JP" dirty="0"/>
          </a:p>
          <a:p>
            <a:r>
              <a:rPr kumimoji="1" lang="ja-JP" altLang="en-US"/>
              <a:t>多くのアプリケーションは低レベルな</a:t>
            </a:r>
            <a:r>
              <a:rPr kumimoji="1" lang="en-US" altLang="ja-JP" dirty="0"/>
              <a:t>API</a:t>
            </a:r>
            <a:r>
              <a:rPr kumimoji="1" lang="ja-JP" altLang="en-US"/>
              <a:t>を利用して，直接ファイルシステムにデータを書き込むわけではなく，</a:t>
            </a:r>
            <a:r>
              <a:rPr kumimoji="1" lang="en-US" altLang="ja-JP" dirty="0" err="1"/>
              <a:t>NetCDF</a:t>
            </a:r>
            <a:r>
              <a:rPr kumimoji="1" lang="ja-JP" altLang="en-US"/>
              <a:t>や</a:t>
            </a:r>
            <a:r>
              <a:rPr kumimoji="1" lang="en-US" altLang="ja-JP" dirty="0"/>
              <a:t>HDF5</a:t>
            </a:r>
            <a:r>
              <a:rPr kumimoji="1" lang="ja-JP" altLang="en-US"/>
              <a:t>等の高レベル</a:t>
            </a:r>
            <a:r>
              <a:rPr kumimoji="1" lang="en-US" altLang="ja-JP" dirty="0"/>
              <a:t>I/O</a:t>
            </a:r>
            <a:r>
              <a:rPr kumimoji="1" lang="ja-JP" altLang="en-US"/>
              <a:t>ライブラリを用いて高レベルな</a:t>
            </a:r>
            <a:r>
              <a:rPr kumimoji="1" lang="en-US" altLang="ja-JP" dirty="0"/>
              <a:t>API</a:t>
            </a:r>
            <a:r>
              <a:rPr kumimoji="1" lang="ja-JP" altLang="en-US"/>
              <a:t>経由でデータを書き込みます．</a:t>
            </a:r>
            <a:endParaRPr kumimoji="1" lang="en-US" altLang="ja-JP" dirty="0"/>
          </a:p>
          <a:p>
            <a:endParaRPr kumimoji="1" lang="en-US" altLang="ja-JP" dirty="0"/>
          </a:p>
          <a:p>
            <a:r>
              <a:rPr kumimoji="1" lang="ja-JP" altLang="en-US"/>
              <a:t>そしてその高レベル</a:t>
            </a:r>
            <a:r>
              <a:rPr kumimoji="1" lang="en-US" altLang="ja-JP" dirty="0"/>
              <a:t>I/O</a:t>
            </a:r>
            <a:r>
              <a:rPr kumimoji="1" lang="ja-JP" altLang="en-US"/>
              <a:t>ライブラリが</a:t>
            </a:r>
            <a:r>
              <a:rPr kumimoji="1" lang="en-US" altLang="ja-JP" dirty="0"/>
              <a:t>MPIIO</a:t>
            </a:r>
            <a:r>
              <a:rPr kumimoji="1" lang="ja-JP" altLang="en-US"/>
              <a:t>等の並列</a:t>
            </a:r>
            <a:r>
              <a:rPr kumimoji="1" lang="en-US" altLang="ja-JP" dirty="0"/>
              <a:t>I/O</a:t>
            </a:r>
            <a:r>
              <a:rPr kumimoji="1" lang="ja-JP" altLang="en-US"/>
              <a:t>ライブラリ経由で</a:t>
            </a:r>
            <a:r>
              <a:rPr kumimoji="1" lang="en-US" altLang="ja-JP" dirty="0" err="1"/>
              <a:t>Lustre</a:t>
            </a:r>
            <a:r>
              <a:rPr kumimoji="1" lang="ja-JP" altLang="en-US"/>
              <a:t>などといった並列共有ファイルシステムへ書き込みを行います．</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D642752-FBED-40B6-94AB-821A6602783B}" type="slidenum">
              <a:rPr kumimoji="1" lang="ja-JP" altLang="en-US" smtClean="0"/>
              <a:t>5</a:t>
            </a:fld>
            <a:endParaRPr kumimoji="1" lang="ja-JP" altLang="en-US"/>
          </a:p>
        </p:txBody>
      </p:sp>
    </p:spTree>
    <p:extLst>
      <p:ext uri="{BB962C8B-B14F-4D97-AF65-F5344CB8AC3E}">
        <p14:creationId xmlns:p14="http://schemas.microsoft.com/office/powerpoint/2010/main" val="825269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Wingdings" panose="05000000000000000000" pitchFamily="2" charset="2"/>
              <a:buNone/>
            </a:pPr>
            <a:r>
              <a:rPr kumimoji="1" lang="ja-JP" altLang="en-US" sz="1200"/>
              <a:t>今回の研究で利用するライブラリ</a:t>
            </a:r>
            <a:r>
              <a:rPr kumimoji="1" lang="en-US" altLang="ja-JP" sz="1200" dirty="0"/>
              <a:t>HDF5</a:t>
            </a:r>
            <a:r>
              <a:rPr kumimoji="1" lang="ja-JP" altLang="en-US" sz="1200"/>
              <a:t>について</a:t>
            </a:r>
            <a:r>
              <a:rPr kumimoji="1" lang="ja-JP" altLang="en-US" sz="1200" dirty="0"/>
              <a:t>説明します．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r>
              <a:rPr lang="en-US" altLang="ja-JP" sz="1200" dirty="0"/>
              <a:t>HPC</a:t>
            </a:r>
            <a:r>
              <a:rPr lang="ja-JP" altLang="en-US" sz="1200"/>
              <a:t>でよく使われる高レベルデーター</a:t>
            </a:r>
            <a:r>
              <a:rPr lang="ja-JP" altLang="en-US" sz="1200" dirty="0"/>
              <a:t>格納ライブラリ</a:t>
            </a:r>
            <a:r>
              <a:rPr lang="en-US" altLang="ja-JP" sz="1200" dirty="0"/>
              <a:t>(</a:t>
            </a:r>
            <a:r>
              <a:rPr lang="ja-JP" altLang="en-US" sz="1200" dirty="0"/>
              <a:t>ファイルフォーマット</a:t>
            </a:r>
            <a:r>
              <a:rPr lang="en-US" altLang="ja-JP" sz="1200" dirty="0"/>
              <a:t>)</a:t>
            </a:r>
            <a:r>
              <a:rPr lang="ja-JP" altLang="en-US" sz="1200" dirty="0"/>
              <a:t>の</a:t>
            </a:r>
            <a:r>
              <a:rPr lang="en-US" altLang="ja-JP" sz="1200" dirty="0"/>
              <a:t>1</a:t>
            </a:r>
            <a:r>
              <a:rPr lang="ja-JP" altLang="en-US" sz="1200"/>
              <a:t>つです．</a:t>
            </a:r>
            <a:br>
              <a:rPr lang="en-US" altLang="ja-JP" sz="1200" dirty="0"/>
            </a:br>
            <a:endParaRPr lang="en-US" altLang="ja-JP" sz="1200" dirty="0"/>
          </a:p>
          <a:p>
            <a:pPr marL="0" indent="0">
              <a:buFont typeface="Wingdings" panose="05000000000000000000" pitchFamily="2" charset="2"/>
              <a:buNone/>
            </a:pPr>
            <a:r>
              <a:rPr lang="ja-JP" altLang="en-US" sz="1200" dirty="0"/>
              <a:t>型付きの多次元配列や，そのデータをまとめるグループなど，データを扱う上で便利である様々な機能から構成されて</a:t>
            </a:r>
            <a:r>
              <a:rPr lang="ja-JP" altLang="en-US" sz="1200"/>
              <a:t>います．</a:t>
            </a:r>
            <a:br>
              <a:rPr lang="en-US" altLang="ja-JP" sz="1200" dirty="0"/>
            </a:br>
            <a:endParaRPr lang="en-US" altLang="ja-JP" sz="1200" dirty="0"/>
          </a:p>
          <a:p>
            <a:pPr marL="0" indent="0">
              <a:buFont typeface="Wingdings" panose="05000000000000000000" pitchFamily="2" charset="2"/>
              <a:buNone/>
            </a:pPr>
            <a:r>
              <a:rPr lang="ja-JP" altLang="en-US" sz="1200"/>
              <a:t>シングルシェアードファイルで</a:t>
            </a:r>
            <a:r>
              <a:rPr lang="en-US" altLang="ja-JP" sz="1200" dirty="0"/>
              <a:t>1</a:t>
            </a:r>
            <a:r>
              <a:rPr lang="ja-JP" altLang="en-US" sz="1200"/>
              <a:t>つの大きなファイルに複数のデータセット等を格納することができます．</a:t>
            </a:r>
            <a:endParaRPr lang="en-US" altLang="ja-JP" sz="1200" dirty="0"/>
          </a:p>
        </p:txBody>
      </p:sp>
      <p:sp>
        <p:nvSpPr>
          <p:cNvPr id="4" name="スライド番号プレースホルダー 3"/>
          <p:cNvSpPr>
            <a:spLocks noGrp="1"/>
          </p:cNvSpPr>
          <p:nvPr>
            <p:ph type="sldNum" sz="quarter" idx="5"/>
          </p:nvPr>
        </p:nvSpPr>
        <p:spPr/>
        <p:txBody>
          <a:bodyPr/>
          <a:lstStyle/>
          <a:p>
            <a:fld id="{983EFB89-21E3-4602-A29B-7441B3C9CE89}" type="slidenum">
              <a:rPr kumimoji="1" lang="ja-JP" altLang="en-US" smtClean="0"/>
              <a:t>6</a:t>
            </a:fld>
            <a:endParaRPr kumimoji="1" lang="ja-JP" altLang="en-US"/>
          </a:p>
        </p:txBody>
      </p:sp>
    </p:spTree>
    <p:extLst>
      <p:ext uri="{BB962C8B-B14F-4D97-AF65-F5344CB8AC3E}">
        <p14:creationId xmlns:p14="http://schemas.microsoft.com/office/powerpoint/2010/main" val="2463409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Wingdings" panose="05000000000000000000" pitchFamily="2" charset="2"/>
              <a:buNone/>
            </a:pPr>
            <a:r>
              <a:rPr kumimoji="1" lang="ja-JP" altLang="en-US" sz="1200" dirty="0"/>
              <a:t>この</a:t>
            </a:r>
            <a:r>
              <a:rPr kumimoji="1" lang="en-US" altLang="ja-JP" sz="1200" dirty="0"/>
              <a:t>HDF5</a:t>
            </a:r>
            <a:r>
              <a:rPr kumimoji="1" lang="ja-JP" altLang="en-US" sz="1200" dirty="0"/>
              <a:t>にはストレージに対して書き込みを行う部分に独自の実装を可能</a:t>
            </a:r>
            <a:r>
              <a:rPr kumimoji="1" lang="ja-JP" altLang="en-US" sz="1200"/>
              <a:t>とする</a:t>
            </a:r>
            <a:r>
              <a:rPr kumimoji="1" lang="en-US" altLang="ja-JP" sz="1200" dirty="0"/>
              <a:t>Virtual Object Layer VOL</a:t>
            </a:r>
            <a:r>
              <a:rPr kumimoji="1" lang="ja-JP" altLang="en-US" sz="1200"/>
              <a:t>と呼ばれる仕組みが</a:t>
            </a:r>
            <a:r>
              <a:rPr kumimoji="1" lang="ja-JP" altLang="en-US" sz="1200" dirty="0"/>
              <a:t>あります．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r>
              <a:rPr kumimoji="1" lang="ja-JP" altLang="en-US" sz="1200" dirty="0"/>
              <a:t>アプリケーションから呼び出された</a:t>
            </a:r>
            <a:r>
              <a:rPr kumimoji="1" lang="en-US" altLang="ja-JP" sz="1200" dirty="0"/>
              <a:t>HDF5</a:t>
            </a:r>
            <a:r>
              <a:rPr kumimoji="1" lang="ja-JP" altLang="en-US" sz="1200" dirty="0"/>
              <a:t>の関数は</a:t>
            </a:r>
            <a:r>
              <a:rPr kumimoji="1" lang="ja-JP" altLang="en-US" sz="1200"/>
              <a:t>内部で</a:t>
            </a:r>
            <a:r>
              <a:rPr kumimoji="1" lang="en-US" altLang="ja-JP" sz="1200" dirty="0"/>
              <a:t>VOL</a:t>
            </a:r>
            <a:r>
              <a:rPr kumimoji="1" lang="ja-JP" altLang="en-US" sz="1200"/>
              <a:t>プラグインに実装された関数</a:t>
            </a:r>
            <a:r>
              <a:rPr kumimoji="1" lang="ja-JP" altLang="en-US" sz="1200" dirty="0"/>
              <a:t>コールバック群を呼び出します．</a:t>
            </a:r>
            <a:endParaRPr kumimoji="1" lang="en-US" altLang="ja-JP" sz="1200" dirty="0"/>
          </a:p>
          <a:p>
            <a:pPr marL="0" indent="0">
              <a:buFont typeface="Wingdings" panose="05000000000000000000" pitchFamily="2" charset="2"/>
              <a:buNone/>
            </a:pPr>
            <a:r>
              <a:rPr kumimoji="1" lang="ja-JP" altLang="en-US" sz="1200" dirty="0"/>
              <a:t>この</a:t>
            </a:r>
            <a:r>
              <a:rPr kumimoji="1" lang="en-US" altLang="ja-JP" sz="1200" dirty="0"/>
              <a:t>Virtual Object Layer</a:t>
            </a:r>
            <a:r>
              <a:rPr kumimoji="1" lang="ja-JP" altLang="en-US" sz="1200" dirty="0"/>
              <a:t>では，</a:t>
            </a:r>
            <a:r>
              <a:rPr kumimoji="1" lang="en-US" altLang="ja-JP" sz="1200" dirty="0"/>
              <a:t>Group, Dataset, Datatype</a:t>
            </a:r>
            <a:r>
              <a:rPr kumimoji="1" lang="ja-JP" altLang="en-US" sz="1200" dirty="0"/>
              <a:t>など，</a:t>
            </a:r>
            <a:r>
              <a:rPr kumimoji="1" lang="en-US" altLang="ja-JP" sz="1200" dirty="0"/>
              <a:t>HDF5</a:t>
            </a:r>
            <a:r>
              <a:rPr kumimoji="1" lang="ja-JP" altLang="en-US" sz="1200" dirty="0"/>
              <a:t>の機能についてそれぞれ</a:t>
            </a:r>
            <a:r>
              <a:rPr kumimoji="1" lang="en-US" altLang="ja-JP" sz="1200" dirty="0"/>
              <a:t>open</a:t>
            </a:r>
            <a:r>
              <a:rPr kumimoji="1" lang="ja-JP" altLang="en-US" sz="1200" dirty="0"/>
              <a:t>や</a:t>
            </a:r>
            <a:r>
              <a:rPr kumimoji="1" lang="en-US" altLang="ja-JP" sz="1200" dirty="0"/>
              <a:t>close</a:t>
            </a:r>
            <a:r>
              <a:rPr kumimoji="1" lang="ja-JP" altLang="en-US" sz="1200" dirty="0"/>
              <a:t>などのコールバックを実装するようになっています．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r>
              <a:rPr kumimoji="1" lang="ja-JP" altLang="en-US" sz="1200" dirty="0"/>
              <a:t>プラグインを何も適用せずに，通常の</a:t>
            </a:r>
            <a:r>
              <a:rPr kumimoji="1" lang="en-US" altLang="ja-JP" sz="1200" dirty="0"/>
              <a:t>POSIX I/O</a:t>
            </a:r>
            <a:r>
              <a:rPr kumimoji="1" lang="ja-JP" altLang="en-US" sz="1200" dirty="0"/>
              <a:t>で</a:t>
            </a:r>
            <a:r>
              <a:rPr kumimoji="1" lang="en-US" altLang="ja-JP" sz="1200" dirty="0"/>
              <a:t>HDF5</a:t>
            </a:r>
            <a:r>
              <a:rPr kumimoji="1" lang="ja-JP" altLang="en-US" sz="1200" dirty="0"/>
              <a:t>の関数を呼び出した際もこの</a:t>
            </a:r>
            <a:r>
              <a:rPr kumimoji="1" lang="en-US" altLang="ja-JP" sz="1200" dirty="0"/>
              <a:t>Virtual Object Layer</a:t>
            </a:r>
            <a:r>
              <a:rPr kumimoji="1" lang="ja-JP" altLang="en-US" sz="1200" dirty="0"/>
              <a:t>を経由して実行が行われており，内部にある</a:t>
            </a:r>
            <a:r>
              <a:rPr kumimoji="1" lang="en-US" altLang="ja-JP" sz="1200" dirty="0"/>
              <a:t>Native VOL</a:t>
            </a:r>
            <a:r>
              <a:rPr kumimoji="1" lang="ja-JP" altLang="en-US" sz="1200" dirty="0"/>
              <a:t>という名前の</a:t>
            </a:r>
            <a:r>
              <a:rPr kumimoji="1" lang="ja-JP" altLang="en-US" sz="1200"/>
              <a:t>プラグインで</a:t>
            </a:r>
            <a:r>
              <a:rPr kumimoji="1" lang="en-US" altLang="ja-JP" sz="1200" dirty="0"/>
              <a:t>I/O</a:t>
            </a:r>
            <a:r>
              <a:rPr kumimoji="1" lang="ja-JP" altLang="en-US" sz="1200" dirty="0"/>
              <a:t>が実行されるようになっています．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r>
              <a:rPr kumimoji="1" lang="ja-JP" altLang="en-US" sz="1200" dirty="0"/>
              <a:t>独自の実装によってノードローカル</a:t>
            </a:r>
            <a:r>
              <a:rPr kumimoji="1" lang="en-US" altLang="ja-JP" sz="1200" dirty="0"/>
              <a:t>SSD</a:t>
            </a:r>
            <a:r>
              <a:rPr kumimoji="1" lang="ja-JP" altLang="en-US" sz="1200" dirty="0"/>
              <a:t>の活用，並列ファイルシステムへの書き込みをノンブロッキングにすることが可能であり，すでに様々な</a:t>
            </a:r>
            <a:r>
              <a:rPr kumimoji="1" lang="en-US" altLang="ja-JP" sz="1200" dirty="0"/>
              <a:t>VOL</a:t>
            </a:r>
            <a:r>
              <a:rPr kumimoji="1" lang="ja-JP" altLang="en-US" sz="1200" dirty="0"/>
              <a:t>プラグインが実装されています．</a:t>
            </a:r>
            <a:endParaRPr kumimoji="1" lang="en-US" altLang="ja-JP" sz="1200" dirty="0"/>
          </a:p>
          <a:p>
            <a:pPr marL="0" indent="0">
              <a:buFont typeface="Wingdings" panose="05000000000000000000" pitchFamily="2" charset="2"/>
              <a:buNone/>
            </a:pPr>
            <a:r>
              <a:rPr kumimoji="1" lang="ja-JP" altLang="en-US" sz="1200" dirty="0"/>
              <a:t>代表的なものには，</a:t>
            </a:r>
            <a:r>
              <a:rPr kumimoji="1" lang="en-US" altLang="ja-JP" sz="1200" dirty="0"/>
              <a:t>Async VOL, DAOS VOL</a:t>
            </a:r>
            <a:r>
              <a:rPr kumimoji="1" lang="ja-JP" altLang="en-US" sz="1200" dirty="0"/>
              <a:t>，</a:t>
            </a:r>
            <a:r>
              <a:rPr kumimoji="1" lang="en-US" altLang="ja-JP" sz="1200" dirty="0"/>
              <a:t>Log VOL</a:t>
            </a:r>
            <a:r>
              <a:rPr kumimoji="1" lang="ja-JP" altLang="en-US" sz="1200" dirty="0"/>
              <a:t>などが</a:t>
            </a:r>
            <a:r>
              <a:rPr kumimoji="1" lang="ja-JP" altLang="en-US" sz="1200"/>
              <a:t>あります．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endParaRPr kumimoji="1" lang="en-US" altLang="ja-JP" sz="1200" dirty="0"/>
          </a:p>
        </p:txBody>
      </p:sp>
      <p:sp>
        <p:nvSpPr>
          <p:cNvPr id="4" name="スライド番号プレースホルダー 3"/>
          <p:cNvSpPr>
            <a:spLocks noGrp="1"/>
          </p:cNvSpPr>
          <p:nvPr>
            <p:ph type="sldNum" sz="quarter" idx="5"/>
          </p:nvPr>
        </p:nvSpPr>
        <p:spPr/>
        <p:txBody>
          <a:bodyPr/>
          <a:lstStyle/>
          <a:p>
            <a:fld id="{983EFB89-21E3-4602-A29B-7441B3C9CE89}" type="slidenum">
              <a:rPr kumimoji="1" lang="ja-JP" altLang="en-US" smtClean="0"/>
              <a:t>7</a:t>
            </a:fld>
            <a:endParaRPr kumimoji="1" lang="ja-JP" altLang="en-US"/>
          </a:p>
        </p:txBody>
      </p:sp>
    </p:spTree>
    <p:extLst>
      <p:ext uri="{BB962C8B-B14F-4D97-AF65-F5344CB8AC3E}">
        <p14:creationId xmlns:p14="http://schemas.microsoft.com/office/powerpoint/2010/main" val="3658162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Wingdings" panose="05000000000000000000" pitchFamily="2" charset="2"/>
              <a:buNone/>
            </a:pPr>
            <a:r>
              <a:rPr kumimoji="1" lang="en-US" altLang="ja-JP" sz="1200" dirty="0"/>
              <a:t>HDF5</a:t>
            </a:r>
            <a:r>
              <a:rPr kumimoji="1" lang="ja-JP" altLang="en-US" sz="1200" dirty="0"/>
              <a:t>の</a:t>
            </a:r>
            <a:r>
              <a:rPr kumimoji="1" lang="en-US" altLang="ja-JP" sz="1200" dirty="0"/>
              <a:t>Virtual Object Layer</a:t>
            </a:r>
            <a:r>
              <a:rPr kumimoji="1" lang="ja-JP" altLang="en-US" sz="1200"/>
              <a:t>は，</a:t>
            </a:r>
            <a:r>
              <a:rPr kumimoji="1" lang="ja-JP" altLang="en-US" sz="1200" dirty="0"/>
              <a:t>プログラム中で</a:t>
            </a:r>
            <a:r>
              <a:rPr kumimoji="1" lang="en-US" altLang="ja-JP" sz="1200" dirty="0"/>
              <a:t>H5P_Set_Vol()</a:t>
            </a:r>
            <a:r>
              <a:rPr kumimoji="1" lang="ja-JP" altLang="en-US" sz="1200" dirty="0"/>
              <a:t>関数を</a:t>
            </a:r>
            <a:r>
              <a:rPr kumimoji="1" lang="ja-JP" altLang="en-US" sz="1200"/>
              <a:t>使い，共有ライブラリを</a:t>
            </a:r>
            <a:r>
              <a:rPr kumimoji="1" lang="ja-JP" altLang="en-US" sz="1200" dirty="0"/>
              <a:t>読み，そこに実装されて</a:t>
            </a:r>
            <a:r>
              <a:rPr kumimoji="1" lang="ja-JP" altLang="en-US" sz="1200"/>
              <a:t>いる関数による</a:t>
            </a:r>
            <a:r>
              <a:rPr kumimoji="1" lang="en-US" altLang="ja-JP" sz="1200" dirty="0"/>
              <a:t>I/O</a:t>
            </a:r>
            <a:r>
              <a:rPr kumimoji="1" lang="ja-JP" altLang="en-US" sz="1200"/>
              <a:t>処理をする</a:t>
            </a:r>
            <a:r>
              <a:rPr kumimoji="1" lang="ja-JP" altLang="en-US" sz="1200" dirty="0"/>
              <a:t>こともできます．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r>
              <a:rPr kumimoji="1" lang="ja-JP" altLang="en-US" sz="1200" dirty="0"/>
              <a:t>また，環境変数で上の例のように</a:t>
            </a:r>
            <a:r>
              <a:rPr lang="en" altLang="ja-JP" sz="1200" b="0" dirty="0">
                <a:effectLst/>
              </a:rPr>
              <a:t>HDF5_PLUGIN_PATH</a:t>
            </a:r>
            <a:r>
              <a:rPr lang="ja-JP" altLang="en-US" sz="1200" b="0" dirty="0">
                <a:effectLst/>
              </a:rPr>
              <a:t>でプラグインのディレクトリを指定し，</a:t>
            </a:r>
            <a:endParaRPr lang="en-US" altLang="ja-JP" sz="1200" b="0" dirty="0">
              <a:effectLst/>
            </a:endParaRPr>
          </a:p>
          <a:p>
            <a:pPr marL="0" indent="0">
              <a:buFont typeface="Wingdings" panose="05000000000000000000" pitchFamily="2" charset="2"/>
              <a:buNone/>
            </a:pPr>
            <a:r>
              <a:rPr lang="en" altLang="ja-JP" sz="1200" b="0" dirty="0">
                <a:effectLst/>
              </a:rPr>
              <a:t>HDF5_VOL_CONNECTOR</a:t>
            </a:r>
            <a:r>
              <a:rPr lang="ja-JP" altLang="en-US" sz="1200" b="0" dirty="0">
                <a:effectLst/>
              </a:rPr>
              <a:t>にプラグインの名前とオプションを与えたうえでプログラムを実行することによって，</a:t>
            </a:r>
            <a:endParaRPr lang="en-US" altLang="ja-JP" sz="1200" b="0" dirty="0">
              <a:effectLst/>
            </a:endParaRPr>
          </a:p>
          <a:p>
            <a:pPr marL="0" indent="0">
              <a:buFont typeface="Wingdings" panose="05000000000000000000" pitchFamily="2" charset="2"/>
              <a:buNone/>
            </a:pPr>
            <a:r>
              <a:rPr kumimoji="1" lang="en-US" altLang="ja-JP" sz="1200" dirty="0"/>
              <a:t>HDF5</a:t>
            </a:r>
            <a:r>
              <a:rPr kumimoji="1" lang="ja-JP" altLang="en-US" sz="1200"/>
              <a:t>がプログラムの実行時にプラグイン</a:t>
            </a:r>
            <a:r>
              <a:rPr kumimoji="1" lang="ja-JP" altLang="en-US" sz="1200" dirty="0"/>
              <a:t>を読み込み，そのプラグインの実装経由でストレージへの書き込みが可能となっています．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r>
              <a:rPr kumimoji="1" lang="ja-JP" altLang="en-US" sz="1200" dirty="0"/>
              <a:t>そのため，既存のプログラムで</a:t>
            </a:r>
            <a:r>
              <a:rPr kumimoji="1" lang="en-US" altLang="ja-JP" sz="1200" dirty="0"/>
              <a:t>HDF5</a:t>
            </a:r>
            <a:r>
              <a:rPr kumimoji="1" lang="ja-JP" altLang="en-US" sz="1200" dirty="0"/>
              <a:t>が利用されている場合，</a:t>
            </a:r>
            <a:r>
              <a:rPr kumimoji="1" lang="ja-JP" altLang="en-US" sz="1200"/>
              <a:t>環境変数を設定する</a:t>
            </a:r>
            <a:r>
              <a:rPr kumimoji="1" lang="ja-JP" altLang="en-US" sz="1200" dirty="0"/>
              <a:t>のみで</a:t>
            </a:r>
            <a:endParaRPr kumimoji="1" lang="en-US" altLang="ja-JP" sz="1200" dirty="0"/>
          </a:p>
          <a:p>
            <a:pPr marL="0" indent="0">
              <a:buFont typeface="Wingdings" panose="05000000000000000000" pitchFamily="2" charset="2"/>
              <a:buNone/>
            </a:pPr>
            <a:r>
              <a:rPr kumimoji="1" lang="ja-JP" altLang="en-US" sz="1200" dirty="0"/>
              <a:t>プログラムのソースコードに手を入れることなくストレージの層を差し替えることが出来るため，既存のアプリケーションへの適用が容易となっています．</a:t>
            </a: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endParaRPr kumimoji="1" lang="en-US" altLang="ja-JP" sz="1200" dirty="0"/>
          </a:p>
          <a:p>
            <a:pPr marL="0" indent="0">
              <a:buFont typeface="Wingdings" panose="05000000000000000000" pitchFamily="2" charset="2"/>
              <a:buNone/>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983EFB89-21E3-4602-A29B-7441B3C9CE89}" type="slidenum">
              <a:rPr kumimoji="1" lang="ja-JP" altLang="en-US" smtClean="0"/>
              <a:t>8</a:t>
            </a:fld>
            <a:endParaRPr kumimoji="1" lang="ja-JP" altLang="en-US"/>
          </a:p>
        </p:txBody>
      </p:sp>
    </p:spTree>
    <p:extLst>
      <p:ext uri="{BB962C8B-B14F-4D97-AF65-F5344CB8AC3E}">
        <p14:creationId xmlns:p14="http://schemas.microsoft.com/office/powerpoint/2010/main" val="64818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学内向けタイトル">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623700D2-3E5F-493B-A91B-12011BC336C8}"/>
              </a:ext>
            </a:extLst>
          </p:cNvPr>
          <p:cNvSpPr>
            <a:spLocks noGrp="1"/>
          </p:cNvSpPr>
          <p:nvPr>
            <p:ph type="dt" sz="half" idx="10"/>
          </p:nvPr>
        </p:nvSpPr>
        <p:spPr/>
        <p:txBody>
          <a:bodyPr/>
          <a:lstStyle/>
          <a:p>
            <a:fld id="{350E32E8-969F-4891-A923-CA17ED2975EF}" type="datetime4">
              <a:rPr lang="ja-JP" altLang="en-US" smtClean="0"/>
              <a:t>2024年3月16日</a:t>
            </a:fld>
            <a:endParaRPr lang="ja-JP" altLang="en-US" dirty="0"/>
          </a:p>
        </p:txBody>
      </p:sp>
      <p:sp>
        <p:nvSpPr>
          <p:cNvPr id="5" name="テキスト プレースホルダー 6">
            <a:extLst>
              <a:ext uri="{FF2B5EF4-FFF2-40B4-BE49-F238E27FC236}">
                <a16:creationId xmlns:a16="http://schemas.microsoft.com/office/drawing/2014/main" id="{B67D0307-0A4B-4D8A-9468-BB9CE8FAB271}"/>
              </a:ext>
            </a:extLst>
          </p:cNvPr>
          <p:cNvSpPr>
            <a:spLocks noGrp="1"/>
          </p:cNvSpPr>
          <p:nvPr>
            <p:ph type="body" sz="quarter" idx="12" hasCustomPrompt="1"/>
          </p:nvPr>
        </p:nvSpPr>
        <p:spPr>
          <a:xfrm>
            <a:off x="2715088" y="4505720"/>
            <a:ext cx="1626577" cy="546630"/>
          </a:xfrm>
          <a:prstGeom prst="rect">
            <a:avLst/>
          </a:prstGeom>
        </p:spPr>
        <p:txBody>
          <a:bodyPr anchor="ctr">
            <a:normAutofit/>
          </a:bodyPr>
          <a:lstStyle>
            <a:lvl1pPr marL="0" indent="0" algn="r">
              <a:buNone/>
              <a:defRPr sz="2000" b="0" i="0">
                <a:latin typeface="Hiragino Kaku Gothic Pro W3" panose="020B0300000000000000" pitchFamily="34" charset="-128"/>
                <a:ea typeface="Hiragino Kaku Gothic Pro W3" panose="020B0300000000000000" pitchFamily="34" charset="-128"/>
              </a:defRPr>
            </a:lvl1pPr>
          </a:lstStyle>
          <a:p>
            <a:pPr lvl="0"/>
            <a:r>
              <a:rPr kumimoji="1" lang="ja-JP" altLang="en-US" dirty="0"/>
              <a:t>学籍番号</a:t>
            </a:r>
          </a:p>
        </p:txBody>
      </p:sp>
      <p:sp>
        <p:nvSpPr>
          <p:cNvPr id="6" name="テキスト プレースホルダー 6">
            <a:extLst>
              <a:ext uri="{FF2B5EF4-FFF2-40B4-BE49-F238E27FC236}">
                <a16:creationId xmlns:a16="http://schemas.microsoft.com/office/drawing/2014/main" id="{B5DC0CF3-0A57-47C6-937A-109499B3F9A1}"/>
              </a:ext>
            </a:extLst>
          </p:cNvPr>
          <p:cNvSpPr>
            <a:spLocks noGrp="1"/>
          </p:cNvSpPr>
          <p:nvPr>
            <p:ph type="body" sz="quarter" idx="13" hasCustomPrompt="1"/>
          </p:nvPr>
        </p:nvSpPr>
        <p:spPr>
          <a:xfrm>
            <a:off x="4572000" y="4505720"/>
            <a:ext cx="2104492" cy="546630"/>
          </a:xfrm>
          <a:prstGeom prst="rect">
            <a:avLst/>
          </a:prstGeom>
        </p:spPr>
        <p:txBody>
          <a:bodyPr anchor="ctr">
            <a:normAutofit/>
          </a:bodyPr>
          <a:lstStyle>
            <a:lvl1pPr marL="0" indent="0" algn="l">
              <a:buNone/>
              <a:defRPr sz="2000" b="0" i="0">
                <a:latin typeface="Hiragino Kaku Gothic Pro W3" panose="020B0300000000000000" pitchFamily="34" charset="-128"/>
                <a:ea typeface="Hiragino Kaku Gothic Pro W3" panose="020B0300000000000000" pitchFamily="34" charset="-128"/>
              </a:defRPr>
            </a:lvl1pPr>
          </a:lstStyle>
          <a:p>
            <a:pPr lvl="0"/>
            <a:r>
              <a:rPr kumimoji="1" lang="ja-JP" altLang="en-US" dirty="0"/>
              <a:t>発表者の氏名</a:t>
            </a:r>
          </a:p>
        </p:txBody>
      </p:sp>
      <p:sp>
        <p:nvSpPr>
          <p:cNvPr id="8" name="テキスト プレースホルダー 6">
            <a:extLst>
              <a:ext uri="{FF2B5EF4-FFF2-40B4-BE49-F238E27FC236}">
                <a16:creationId xmlns:a16="http://schemas.microsoft.com/office/drawing/2014/main" id="{D7FAF429-E522-4E6B-BEE5-BA12EBE74C83}"/>
              </a:ext>
            </a:extLst>
          </p:cNvPr>
          <p:cNvSpPr>
            <a:spLocks noGrp="1"/>
          </p:cNvSpPr>
          <p:nvPr>
            <p:ph type="body" sz="quarter" idx="14" hasCustomPrompt="1"/>
          </p:nvPr>
        </p:nvSpPr>
        <p:spPr>
          <a:xfrm>
            <a:off x="4572000" y="5052350"/>
            <a:ext cx="2104492" cy="546630"/>
          </a:xfrm>
          <a:prstGeom prst="rect">
            <a:avLst/>
          </a:prstGeom>
        </p:spPr>
        <p:txBody>
          <a:bodyPr anchor="ctr">
            <a:normAutofit/>
          </a:bodyPr>
          <a:lstStyle>
            <a:lvl1pPr marL="0" indent="0" algn="l">
              <a:buNone/>
              <a:defRPr sz="2000" b="0" i="0">
                <a:latin typeface="Hiragino Kaku Gothic Pro W3" panose="020B0300000000000000" pitchFamily="34" charset="-128"/>
                <a:ea typeface="Hiragino Kaku Gothic Pro W3" panose="020B0300000000000000" pitchFamily="34" charset="-128"/>
              </a:defRPr>
            </a:lvl1pPr>
          </a:lstStyle>
          <a:p>
            <a:pPr lvl="0"/>
            <a:r>
              <a:rPr kumimoji="1" lang="ja-JP" altLang="en-US" dirty="0"/>
              <a:t>指導教員の氏名</a:t>
            </a:r>
          </a:p>
        </p:txBody>
      </p:sp>
      <p:sp>
        <p:nvSpPr>
          <p:cNvPr id="9" name="タイトル プレースホルダー 11">
            <a:extLst>
              <a:ext uri="{FF2B5EF4-FFF2-40B4-BE49-F238E27FC236}">
                <a16:creationId xmlns:a16="http://schemas.microsoft.com/office/drawing/2014/main" id="{8DA60979-E53F-4E56-A174-4063937A75B4}"/>
              </a:ext>
            </a:extLst>
          </p:cNvPr>
          <p:cNvSpPr>
            <a:spLocks noGrp="1"/>
          </p:cNvSpPr>
          <p:nvPr>
            <p:ph type="title" hasCustomPrompt="1"/>
          </p:nvPr>
        </p:nvSpPr>
        <p:spPr>
          <a:xfrm>
            <a:off x="685800" y="1826771"/>
            <a:ext cx="7772400" cy="1587078"/>
          </a:xfrm>
          <a:prstGeom prst="rect">
            <a:avLst/>
          </a:prstGeom>
        </p:spPr>
        <p:txBody>
          <a:bodyPr vert="horz" lIns="91440" tIns="45720" rIns="91440" bIns="45720" rtlCol="0" anchor="ctr">
            <a:normAutofit/>
          </a:bodyPr>
          <a:lstStyle/>
          <a:p>
            <a:r>
              <a:rPr kumimoji="1" lang="ja-JP" altLang="en-US"/>
              <a:t>発表タイトル</a:t>
            </a:r>
            <a:endParaRPr kumimoji="1" lang="ja-JP" altLang="en-US" dirty="0"/>
          </a:p>
        </p:txBody>
      </p:sp>
    </p:spTree>
    <p:extLst>
      <p:ext uri="{BB962C8B-B14F-4D97-AF65-F5344CB8AC3E}">
        <p14:creationId xmlns:p14="http://schemas.microsoft.com/office/powerpoint/2010/main" val="279296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学外向け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78CAE-8E05-466A-9441-B7A155B44473}"/>
              </a:ext>
            </a:extLst>
          </p:cNvPr>
          <p:cNvSpPr>
            <a:spLocks noGrp="1"/>
          </p:cNvSpPr>
          <p:nvPr>
            <p:ph type="title" hasCustomPrompt="1"/>
          </p:nvPr>
        </p:nvSpPr>
        <p:spPr/>
        <p:txBody>
          <a:bodyPr/>
          <a:lstStyle>
            <a:lvl1pPr>
              <a:defRPr b="1" i="0">
                <a:latin typeface="Hiragino Kaku Gothic Pro W6" panose="020B0300000000000000" pitchFamily="34" charset="-128"/>
                <a:ea typeface="Hiragino Kaku Gothic Pro W6" panose="020B0300000000000000" pitchFamily="34" charset="-128"/>
              </a:defRPr>
            </a:lvl1pPr>
          </a:lstStyle>
          <a:p>
            <a:r>
              <a:rPr kumimoji="1" lang="ja-JP" altLang="en-US" dirty="0"/>
              <a:t>発表タイトル</a:t>
            </a:r>
          </a:p>
        </p:txBody>
      </p:sp>
      <p:sp>
        <p:nvSpPr>
          <p:cNvPr id="3" name="日付プレースホルダー 2">
            <a:extLst>
              <a:ext uri="{FF2B5EF4-FFF2-40B4-BE49-F238E27FC236}">
                <a16:creationId xmlns:a16="http://schemas.microsoft.com/office/drawing/2014/main" id="{42DF92B7-B3C0-4DF9-AD22-194A31DE6152}"/>
              </a:ext>
            </a:extLst>
          </p:cNvPr>
          <p:cNvSpPr>
            <a:spLocks noGrp="1"/>
          </p:cNvSpPr>
          <p:nvPr>
            <p:ph type="dt" sz="half" idx="10"/>
          </p:nvPr>
        </p:nvSpPr>
        <p:spPr/>
        <p:txBody>
          <a:bodyPr/>
          <a:lstStyle/>
          <a:p>
            <a:fld id="{7239EB2F-E4A3-4D4B-B8AB-0873E3A295C1}" type="datetime4">
              <a:rPr lang="ja-JP" altLang="en-US" smtClean="0"/>
              <a:t>2024年3月16日</a:t>
            </a:fld>
            <a:endParaRPr lang="ja-JP" altLang="en-US" dirty="0"/>
          </a:p>
        </p:txBody>
      </p:sp>
      <p:sp>
        <p:nvSpPr>
          <p:cNvPr id="5" name="テキスト プレースホルダー 6">
            <a:extLst>
              <a:ext uri="{FF2B5EF4-FFF2-40B4-BE49-F238E27FC236}">
                <a16:creationId xmlns:a16="http://schemas.microsoft.com/office/drawing/2014/main" id="{6FEB50CB-5B25-4FD2-B37E-BA57A052295D}"/>
              </a:ext>
            </a:extLst>
          </p:cNvPr>
          <p:cNvSpPr>
            <a:spLocks noGrp="1"/>
          </p:cNvSpPr>
          <p:nvPr>
            <p:ph type="body" sz="quarter" idx="12" hasCustomPrompt="1"/>
          </p:nvPr>
        </p:nvSpPr>
        <p:spPr>
          <a:xfrm>
            <a:off x="685800" y="4988238"/>
            <a:ext cx="3655865" cy="546630"/>
          </a:xfrm>
          <a:prstGeom prst="rect">
            <a:avLst/>
          </a:prstGeom>
        </p:spPr>
        <p:txBody>
          <a:bodyPr anchor="ctr">
            <a:normAutofit/>
          </a:bodyPr>
          <a:lstStyle>
            <a:lvl1pPr marL="0" indent="0" algn="r">
              <a:buNone/>
              <a:defRPr sz="2000" b="0" i="0">
                <a:latin typeface="Hiragino Kaku Gothic Pro W3" panose="020B0300000000000000" pitchFamily="34" charset="-128"/>
                <a:ea typeface="Hiragino Kaku Gothic Pro W3" panose="020B0300000000000000" pitchFamily="34" charset="-128"/>
              </a:defRPr>
            </a:lvl1pPr>
          </a:lstStyle>
          <a:p>
            <a:pPr lvl="0"/>
            <a:r>
              <a:rPr kumimoji="1" lang="ja-JP" altLang="en-US" dirty="0"/>
              <a:t>所属</a:t>
            </a:r>
          </a:p>
        </p:txBody>
      </p:sp>
      <p:sp>
        <p:nvSpPr>
          <p:cNvPr id="6" name="テキスト プレースホルダー 6">
            <a:extLst>
              <a:ext uri="{FF2B5EF4-FFF2-40B4-BE49-F238E27FC236}">
                <a16:creationId xmlns:a16="http://schemas.microsoft.com/office/drawing/2014/main" id="{DB9D907F-2DEC-4E39-8AEE-A26DD712FFDD}"/>
              </a:ext>
            </a:extLst>
          </p:cNvPr>
          <p:cNvSpPr>
            <a:spLocks noGrp="1"/>
          </p:cNvSpPr>
          <p:nvPr>
            <p:ph type="body" sz="quarter" idx="13" hasCustomPrompt="1"/>
          </p:nvPr>
        </p:nvSpPr>
        <p:spPr>
          <a:xfrm>
            <a:off x="4572000" y="4988238"/>
            <a:ext cx="3886200" cy="546630"/>
          </a:xfrm>
          <a:prstGeom prst="rect">
            <a:avLst/>
          </a:prstGeom>
        </p:spPr>
        <p:txBody>
          <a:bodyPr anchor="ctr">
            <a:normAutofit/>
          </a:bodyPr>
          <a:lstStyle>
            <a:lvl1pPr marL="0" indent="0" algn="l">
              <a:buNone/>
              <a:defRPr sz="2000" b="0" i="0">
                <a:latin typeface="Hiragino Kaku Gothic Pro W3" panose="020B0300000000000000" pitchFamily="34" charset="-128"/>
                <a:ea typeface="Hiragino Kaku Gothic Pro W3" panose="020B0300000000000000" pitchFamily="34" charset="-128"/>
              </a:defRPr>
            </a:lvl1pPr>
          </a:lstStyle>
          <a:p>
            <a:pPr lvl="0"/>
            <a:r>
              <a:rPr kumimoji="1" lang="ja-JP" altLang="en-US" dirty="0"/>
              <a:t>発表者の氏名</a:t>
            </a:r>
          </a:p>
        </p:txBody>
      </p:sp>
    </p:spTree>
    <p:extLst>
      <p:ext uri="{BB962C8B-B14F-4D97-AF65-F5344CB8AC3E}">
        <p14:creationId xmlns:p14="http://schemas.microsoft.com/office/powerpoint/2010/main" val="3105264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基本">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155243D0-DC3C-4AA5-B5A9-D6C549FF0B9E}"/>
              </a:ext>
            </a:extLst>
          </p:cNvPr>
          <p:cNvSpPr>
            <a:spLocks noGrp="1"/>
          </p:cNvSpPr>
          <p:nvPr>
            <p:ph type="sldNum" sz="quarter" idx="10"/>
          </p:nvPr>
        </p:nvSpPr>
        <p:spPr/>
        <p:txBody>
          <a:bodyPr/>
          <a:lstStyle>
            <a:lvl1pPr>
              <a:defRPr b="0" i="0">
                <a:latin typeface="Hiragino Kaku Gothic Pro W3" panose="020B0300000000000000" pitchFamily="34" charset="-128"/>
                <a:ea typeface="Hiragino Kaku Gothic Pro W3" panose="020B0300000000000000" pitchFamily="34" charset="-128"/>
              </a:defRPr>
            </a:lvl1pPr>
          </a:lstStyle>
          <a:p>
            <a:fld id="{655ECA72-7C51-4053-A00F-47BEF0418ED9}" type="slidenum">
              <a:rPr lang="ja-JP" altLang="en-US" sz="2800" smtClean="0"/>
              <a:pPr/>
              <a:t>‹#›</a:t>
            </a:fld>
            <a:endParaRPr lang="ja-JP" altLang="en-US" sz="2000" dirty="0"/>
          </a:p>
        </p:txBody>
      </p:sp>
      <p:sp>
        <p:nvSpPr>
          <p:cNvPr id="4" name="日付プレースホルダー 3">
            <a:extLst>
              <a:ext uri="{FF2B5EF4-FFF2-40B4-BE49-F238E27FC236}">
                <a16:creationId xmlns:a16="http://schemas.microsoft.com/office/drawing/2014/main" id="{23706B80-E3A5-4947-8332-5196680A24B6}"/>
              </a:ext>
            </a:extLst>
          </p:cNvPr>
          <p:cNvSpPr>
            <a:spLocks noGrp="1"/>
          </p:cNvSpPr>
          <p:nvPr>
            <p:ph type="dt" sz="half" idx="11"/>
          </p:nvPr>
        </p:nvSpPr>
        <p:spPr/>
        <p:txBody>
          <a:bodyPr/>
          <a:lstStyle/>
          <a:p>
            <a:fld id="{B8083B4F-1407-4B97-9473-DB4F77CDA07B}" type="datetime4">
              <a:rPr lang="ja-JP" altLang="en-US" smtClean="0"/>
              <a:t>2024年3月16日</a:t>
            </a:fld>
            <a:endParaRPr lang="ja-JP" altLang="en-US" dirty="0"/>
          </a:p>
        </p:txBody>
      </p:sp>
      <p:sp>
        <p:nvSpPr>
          <p:cNvPr id="7" name="テキスト プレースホルダー 4">
            <a:extLst>
              <a:ext uri="{FF2B5EF4-FFF2-40B4-BE49-F238E27FC236}">
                <a16:creationId xmlns:a16="http://schemas.microsoft.com/office/drawing/2014/main" id="{D7DEC6B2-ADF1-4BE9-ADC9-75869ED42435}"/>
              </a:ext>
            </a:extLst>
          </p:cNvPr>
          <p:cNvSpPr>
            <a:spLocks noGrp="1"/>
          </p:cNvSpPr>
          <p:nvPr>
            <p:ph type="body" sz="quarter" idx="14" hasCustomPrompt="1"/>
          </p:nvPr>
        </p:nvSpPr>
        <p:spPr>
          <a:xfrm>
            <a:off x="372862" y="1277066"/>
            <a:ext cx="8398276" cy="577225"/>
          </a:xfrm>
          <a:prstGeom prst="rect">
            <a:avLst/>
          </a:prstGeom>
        </p:spPr>
        <p:txBody>
          <a:bodyPr anchor="ctr">
            <a:normAutofit/>
          </a:bodyPr>
          <a:lstStyle>
            <a:lvl1pPr marL="0" indent="0" algn="ctr">
              <a:buNone/>
              <a:defRPr sz="2400" b="0" i="0">
                <a:latin typeface="Hiragino Kaku Gothic Pro W3" panose="020B0300000000000000" pitchFamily="34" charset="-128"/>
                <a:ea typeface="Hiragino Kaku Gothic Pro W3" panose="020B0300000000000000" pitchFamily="34" charset="-128"/>
              </a:defRPr>
            </a:lvl1pPr>
          </a:lstStyle>
          <a:p>
            <a:pPr lvl="0"/>
            <a:r>
              <a:rPr lang="ja-JP" altLang="en-US" dirty="0"/>
              <a:t>読んで</a:t>
            </a:r>
            <a:r>
              <a:rPr lang="ja-JP" altLang="en-US"/>
              <a:t>ほしいテキスト</a:t>
            </a:r>
            <a:endParaRPr lang="ja-JP" altLang="en-US" dirty="0"/>
          </a:p>
        </p:txBody>
      </p:sp>
      <p:sp>
        <p:nvSpPr>
          <p:cNvPr id="8" name="テキスト プレースホルダー 15">
            <a:extLst>
              <a:ext uri="{FF2B5EF4-FFF2-40B4-BE49-F238E27FC236}">
                <a16:creationId xmlns:a16="http://schemas.microsoft.com/office/drawing/2014/main" id="{45996C07-7E04-48EB-BF2E-D3FE3DE2C52E}"/>
              </a:ext>
            </a:extLst>
          </p:cNvPr>
          <p:cNvSpPr>
            <a:spLocks noGrp="1"/>
          </p:cNvSpPr>
          <p:nvPr>
            <p:ph type="body" sz="quarter" idx="15" hasCustomPrompt="1"/>
          </p:nvPr>
        </p:nvSpPr>
        <p:spPr>
          <a:xfrm>
            <a:off x="373062" y="5485040"/>
            <a:ext cx="8397875" cy="577225"/>
          </a:xfrm>
          <a:prstGeom prst="rect">
            <a:avLst/>
          </a:prstGeom>
        </p:spPr>
        <p:txBody>
          <a:bodyPr anchor="ctr">
            <a:normAutofit/>
          </a:bodyPr>
          <a:lstStyle>
            <a:lvl1pPr marL="0" indent="0" algn="ctr">
              <a:buNone/>
              <a:defRPr sz="2800" b="1" i="0">
                <a:solidFill>
                  <a:schemeClr val="accent3">
                    <a:lumMod val="75000"/>
                  </a:schemeClr>
                </a:solidFill>
                <a:latin typeface="Hiragino Kaku Gothic Pro W6" panose="020B0300000000000000" pitchFamily="34" charset="-128"/>
                <a:ea typeface="Hiragino Kaku Gothic Pro W6" panose="020B0300000000000000" pitchFamily="34" charset="-128"/>
              </a:defRPr>
            </a:lvl1pPr>
            <a:lvl2pPr algn="ctr">
              <a:defRPr/>
            </a:lvl2pPr>
            <a:lvl3pPr algn="ctr">
              <a:defRPr/>
            </a:lvl3pPr>
            <a:lvl4pPr algn="ctr">
              <a:defRPr/>
            </a:lvl4pPr>
            <a:lvl5pPr algn="ctr">
              <a:defRPr/>
            </a:lvl5pPr>
          </a:lstStyle>
          <a:p>
            <a:pPr lvl="0"/>
            <a:r>
              <a:rPr kumimoji="1" lang="ja-JP" altLang="en-US" dirty="0"/>
              <a:t>一番伝えたいテキスト</a:t>
            </a:r>
          </a:p>
        </p:txBody>
      </p:sp>
      <p:sp>
        <p:nvSpPr>
          <p:cNvPr id="9" name="テキスト プレースホルダー 14">
            <a:extLst>
              <a:ext uri="{FF2B5EF4-FFF2-40B4-BE49-F238E27FC236}">
                <a16:creationId xmlns:a16="http://schemas.microsoft.com/office/drawing/2014/main" id="{9CED5108-DCBF-4DAE-8154-1A1254DC2208}"/>
              </a:ext>
            </a:extLst>
          </p:cNvPr>
          <p:cNvSpPr>
            <a:spLocks noGrp="1"/>
          </p:cNvSpPr>
          <p:nvPr>
            <p:ph type="body" sz="quarter" idx="18" hasCustomPrompt="1"/>
          </p:nvPr>
        </p:nvSpPr>
        <p:spPr>
          <a:xfrm>
            <a:off x="1995665" y="2010894"/>
            <a:ext cx="5152667" cy="369332"/>
          </a:xfrm>
          <a:prstGeom prst="rect">
            <a:avLst/>
          </a:prstGeom>
        </p:spPr>
        <p:txBody>
          <a:bodyPr>
            <a:normAutofit/>
          </a:bodyPr>
          <a:lstStyle>
            <a:lvl1pPr marL="0" indent="0" algn="ctr">
              <a:buNone/>
              <a:defRPr sz="2000" b="0" i="0">
                <a:latin typeface="Hiragino Kaku Gothic Pro W3" panose="020B0300000000000000" pitchFamily="34" charset="-128"/>
                <a:ea typeface="Hiragino Kaku Gothic Pro W3" panose="020B0300000000000000" pitchFamily="34" charset="-128"/>
              </a:defRPr>
            </a:lvl1pPr>
          </a:lstStyle>
          <a:p>
            <a:pPr lvl="0"/>
            <a:r>
              <a:rPr kumimoji="1" lang="ja-JP" altLang="en-US" dirty="0"/>
              <a:t>スペース足りないけど読んでほしいテキスト</a:t>
            </a:r>
          </a:p>
        </p:txBody>
      </p:sp>
      <p:sp>
        <p:nvSpPr>
          <p:cNvPr id="10" name="テキスト プレースホルダー 17">
            <a:extLst>
              <a:ext uri="{FF2B5EF4-FFF2-40B4-BE49-F238E27FC236}">
                <a16:creationId xmlns:a16="http://schemas.microsoft.com/office/drawing/2014/main" id="{6459760A-3E3A-4295-84CB-2F02C344407B}"/>
              </a:ext>
            </a:extLst>
          </p:cNvPr>
          <p:cNvSpPr>
            <a:spLocks noGrp="1"/>
          </p:cNvSpPr>
          <p:nvPr>
            <p:ph type="body" sz="quarter" idx="19" hasCustomPrompt="1"/>
          </p:nvPr>
        </p:nvSpPr>
        <p:spPr>
          <a:xfrm>
            <a:off x="2001556" y="2566505"/>
            <a:ext cx="5152668" cy="369332"/>
          </a:xfrm>
          <a:prstGeom prst="rect">
            <a:avLst/>
          </a:prstGeom>
        </p:spPr>
        <p:txBody>
          <a:bodyPr>
            <a:normAutofit/>
          </a:bodyPr>
          <a:lstStyle>
            <a:lvl1pPr marL="0" indent="0" algn="ctr">
              <a:buNone/>
              <a:defRPr sz="1800" b="0" i="0">
                <a:latin typeface="Hiragino Kaku Gothic Pro W3" panose="020B0300000000000000" pitchFamily="34" charset="-128"/>
                <a:ea typeface="Hiragino Kaku Gothic Pro W3" panose="020B0300000000000000" pitchFamily="34" charset="-128"/>
              </a:defRPr>
            </a:lvl1pPr>
          </a:lstStyle>
          <a:p>
            <a:pPr lvl="0"/>
            <a:r>
              <a:rPr kumimoji="1" lang="ja-JP" altLang="en-US" dirty="0"/>
              <a:t>補足として載せるけど読まなくてもいいテキスト</a:t>
            </a:r>
          </a:p>
        </p:txBody>
      </p:sp>
      <p:sp>
        <p:nvSpPr>
          <p:cNvPr id="11" name="テキスト プレースホルダー 8">
            <a:extLst>
              <a:ext uri="{FF2B5EF4-FFF2-40B4-BE49-F238E27FC236}">
                <a16:creationId xmlns:a16="http://schemas.microsoft.com/office/drawing/2014/main" id="{6B7B97BD-4DA0-4EF1-986D-31FD19F35E07}"/>
              </a:ext>
            </a:extLst>
          </p:cNvPr>
          <p:cNvSpPr>
            <a:spLocks noGrp="1"/>
          </p:cNvSpPr>
          <p:nvPr>
            <p:ph type="body" sz="quarter" idx="17" hasCustomPrompt="1"/>
          </p:nvPr>
        </p:nvSpPr>
        <p:spPr>
          <a:xfrm>
            <a:off x="0" y="6062266"/>
            <a:ext cx="9144000" cy="369332"/>
          </a:xfrm>
          <a:prstGeom prst="rect">
            <a:avLst/>
          </a:prstGeom>
        </p:spPr>
        <p:txBody>
          <a:bodyPr anchor="b">
            <a:normAutofit/>
          </a:bodyPr>
          <a:lstStyle>
            <a:lvl1pPr marL="0" indent="0">
              <a:lnSpc>
                <a:spcPts val="500"/>
              </a:lnSpc>
              <a:spcBef>
                <a:spcPts val="600"/>
              </a:spcBef>
              <a:buNone/>
              <a:defRPr sz="900"/>
            </a:lvl1pPr>
          </a:lstStyle>
          <a:p>
            <a:pPr lvl="0"/>
            <a:r>
              <a:rPr kumimoji="1" lang="en-US" altLang="ja-JP" dirty="0"/>
              <a:t>*    </a:t>
            </a:r>
            <a:r>
              <a:rPr kumimoji="1" lang="ja-JP" altLang="en-US" dirty="0"/>
              <a:t>著者名</a:t>
            </a:r>
            <a:r>
              <a:rPr kumimoji="1" lang="en-US" altLang="ja-JP" dirty="0"/>
              <a:t>, </a:t>
            </a:r>
            <a:r>
              <a:rPr kumimoji="1" lang="ja-JP" altLang="en-US" dirty="0"/>
              <a:t>参考文献名</a:t>
            </a:r>
            <a:r>
              <a:rPr kumimoji="1" lang="en-US" altLang="ja-JP" dirty="0"/>
              <a:t>(</a:t>
            </a:r>
            <a:r>
              <a:rPr kumimoji="1" lang="ja-JP" altLang="en-US" dirty="0"/>
              <a:t>無くても可</a:t>
            </a:r>
            <a:r>
              <a:rPr kumimoji="1" lang="en-US" altLang="ja-JP" dirty="0"/>
              <a:t>), </a:t>
            </a:r>
            <a:r>
              <a:rPr kumimoji="1" lang="ja-JP" altLang="en-US" dirty="0"/>
              <a:t>出版元</a:t>
            </a:r>
            <a:r>
              <a:rPr kumimoji="1" lang="en-US" altLang="ja-JP" dirty="0"/>
              <a:t>, </a:t>
            </a:r>
            <a:r>
              <a:rPr kumimoji="1" lang="ja-JP" altLang="en-US" dirty="0"/>
              <a:t>巻・ページ等</a:t>
            </a:r>
            <a:r>
              <a:rPr kumimoji="1" lang="en-US" altLang="ja-JP" dirty="0"/>
              <a:t>, (</a:t>
            </a:r>
            <a:r>
              <a:rPr kumimoji="1" lang="ja-JP" altLang="en-US" dirty="0"/>
              <a:t>出版年</a:t>
            </a:r>
            <a:r>
              <a:rPr kumimoji="1" lang="en-US" altLang="ja-JP" dirty="0"/>
              <a:t>).</a:t>
            </a:r>
          </a:p>
        </p:txBody>
      </p:sp>
      <p:sp>
        <p:nvSpPr>
          <p:cNvPr id="14" name="Title 1">
            <a:extLst>
              <a:ext uri="{FF2B5EF4-FFF2-40B4-BE49-F238E27FC236}">
                <a16:creationId xmlns:a16="http://schemas.microsoft.com/office/drawing/2014/main" id="{F55B792C-6ABD-893B-52E5-1DDBAA339E41}"/>
              </a:ext>
            </a:extLst>
          </p:cNvPr>
          <p:cNvSpPr>
            <a:spLocks noGrp="1"/>
          </p:cNvSpPr>
          <p:nvPr>
            <p:ph type="title" hasCustomPrompt="1"/>
          </p:nvPr>
        </p:nvSpPr>
        <p:spPr>
          <a:xfrm>
            <a:off x="372862" y="69611"/>
            <a:ext cx="6840434" cy="1050852"/>
          </a:xfrm>
          <a:prstGeom prst="rect">
            <a:avLst/>
          </a:prstGeom>
        </p:spPr>
        <p:txBody>
          <a:bodyPr anchor="ctr">
            <a:normAutofit/>
          </a:bodyPr>
          <a:lstStyle>
            <a:lvl1pPr algn="l" fontAlgn="t">
              <a:lnSpc>
                <a:spcPct val="100000"/>
              </a:lnSpc>
              <a:defRPr sz="2800" b="0" i="0" u="none">
                <a:solidFill>
                  <a:schemeClr val="bg1"/>
                </a:solidFill>
                <a:effectLst/>
                <a:latin typeface="Hiragino Kaku Gothic Pro W3" panose="020B0300000000000000" pitchFamily="34" charset="-128"/>
                <a:ea typeface="Hiragino Kaku Gothic Pro W3" panose="020B0300000000000000" pitchFamily="34" charset="-128"/>
              </a:defRPr>
            </a:lvl1pPr>
          </a:lstStyle>
          <a:p>
            <a:r>
              <a:rPr lang="ja-JP" altLang="en-US"/>
              <a:t>タイトル</a:t>
            </a:r>
            <a:endParaRPr lang="en-US" dirty="0"/>
          </a:p>
        </p:txBody>
      </p:sp>
    </p:spTree>
    <p:extLst>
      <p:ext uri="{BB962C8B-B14F-4D97-AF65-F5344CB8AC3E}">
        <p14:creationId xmlns:p14="http://schemas.microsoft.com/office/powerpoint/2010/main" val="210320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非表示スライド用">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23706B80-E3A5-4947-8332-5196680A24B6}"/>
              </a:ext>
            </a:extLst>
          </p:cNvPr>
          <p:cNvSpPr>
            <a:spLocks noGrp="1"/>
          </p:cNvSpPr>
          <p:nvPr>
            <p:ph type="dt" sz="half" idx="11"/>
          </p:nvPr>
        </p:nvSpPr>
        <p:spPr/>
        <p:txBody>
          <a:bodyPr/>
          <a:lstStyle/>
          <a:p>
            <a:fld id="{B8083B4F-1407-4B97-9473-DB4F77CDA07B}" type="datetime4">
              <a:rPr lang="ja-JP" altLang="en-US" smtClean="0"/>
              <a:t>2024年3月16日</a:t>
            </a:fld>
            <a:endParaRPr lang="ja-JP" altLang="en-US"/>
          </a:p>
        </p:txBody>
      </p:sp>
      <p:sp>
        <p:nvSpPr>
          <p:cNvPr id="6" name="Title 1">
            <a:extLst>
              <a:ext uri="{FF2B5EF4-FFF2-40B4-BE49-F238E27FC236}">
                <a16:creationId xmlns:a16="http://schemas.microsoft.com/office/drawing/2014/main" id="{54F3EADF-7FF4-48C1-B549-30E62EB86303}"/>
              </a:ext>
            </a:extLst>
          </p:cNvPr>
          <p:cNvSpPr>
            <a:spLocks noGrp="1"/>
          </p:cNvSpPr>
          <p:nvPr>
            <p:ph type="title" hasCustomPrompt="1"/>
          </p:nvPr>
        </p:nvSpPr>
        <p:spPr>
          <a:xfrm>
            <a:off x="372862" y="69611"/>
            <a:ext cx="6840434" cy="1050852"/>
          </a:xfrm>
          <a:prstGeom prst="rect">
            <a:avLst/>
          </a:prstGeom>
        </p:spPr>
        <p:txBody>
          <a:bodyPr anchor="ctr">
            <a:normAutofit/>
          </a:bodyPr>
          <a:lstStyle>
            <a:lvl1pPr algn="l" fontAlgn="t">
              <a:lnSpc>
                <a:spcPct val="100000"/>
              </a:lnSpc>
              <a:defRPr sz="2800" b="0" i="0" u="none">
                <a:solidFill>
                  <a:schemeClr val="bg1"/>
                </a:solidFill>
                <a:effectLst/>
                <a:latin typeface="Hiragino Kaku Gothic Pro W3" panose="020B0300000000000000" pitchFamily="34" charset="-128"/>
                <a:ea typeface="Hiragino Kaku Gothic Pro W3" panose="020B0300000000000000" pitchFamily="34" charset="-128"/>
              </a:defRPr>
            </a:lvl1pPr>
          </a:lstStyle>
          <a:p>
            <a:r>
              <a:rPr lang="ja-JP" altLang="en-US"/>
              <a:t>タイトル</a:t>
            </a:r>
            <a:endParaRPr lang="en-US" dirty="0"/>
          </a:p>
        </p:txBody>
      </p:sp>
      <p:sp>
        <p:nvSpPr>
          <p:cNvPr id="7" name="テキスト プレースホルダー 4">
            <a:extLst>
              <a:ext uri="{FF2B5EF4-FFF2-40B4-BE49-F238E27FC236}">
                <a16:creationId xmlns:a16="http://schemas.microsoft.com/office/drawing/2014/main" id="{D7DEC6B2-ADF1-4BE9-ADC9-75869ED42435}"/>
              </a:ext>
            </a:extLst>
          </p:cNvPr>
          <p:cNvSpPr>
            <a:spLocks noGrp="1"/>
          </p:cNvSpPr>
          <p:nvPr>
            <p:ph type="body" sz="quarter" idx="14" hasCustomPrompt="1"/>
          </p:nvPr>
        </p:nvSpPr>
        <p:spPr>
          <a:xfrm>
            <a:off x="372862" y="1277066"/>
            <a:ext cx="8398276" cy="577225"/>
          </a:xfrm>
          <a:prstGeom prst="rect">
            <a:avLst/>
          </a:prstGeom>
        </p:spPr>
        <p:txBody>
          <a:bodyPr anchor="ctr">
            <a:normAutofit/>
          </a:bodyPr>
          <a:lstStyle>
            <a:lvl1pPr marL="0" indent="0" algn="ctr">
              <a:buNone/>
              <a:defRPr sz="2400" b="0" i="0">
                <a:latin typeface="Hiragino Kaku Gothic Pro W3" panose="020B0300000000000000" pitchFamily="34" charset="-128"/>
                <a:ea typeface="Hiragino Kaku Gothic Pro W3" panose="020B0300000000000000" pitchFamily="34" charset="-128"/>
              </a:defRPr>
            </a:lvl1pPr>
          </a:lstStyle>
          <a:p>
            <a:pPr lvl="0"/>
            <a:r>
              <a:rPr lang="ja-JP" altLang="en-US" dirty="0"/>
              <a:t>読んでほしいテキスト</a:t>
            </a:r>
          </a:p>
        </p:txBody>
      </p:sp>
      <p:sp>
        <p:nvSpPr>
          <p:cNvPr id="8" name="テキスト プレースホルダー 15">
            <a:extLst>
              <a:ext uri="{FF2B5EF4-FFF2-40B4-BE49-F238E27FC236}">
                <a16:creationId xmlns:a16="http://schemas.microsoft.com/office/drawing/2014/main" id="{45996C07-7E04-48EB-BF2E-D3FE3DE2C52E}"/>
              </a:ext>
            </a:extLst>
          </p:cNvPr>
          <p:cNvSpPr>
            <a:spLocks noGrp="1"/>
          </p:cNvSpPr>
          <p:nvPr>
            <p:ph type="body" sz="quarter" idx="15" hasCustomPrompt="1"/>
          </p:nvPr>
        </p:nvSpPr>
        <p:spPr>
          <a:xfrm>
            <a:off x="373062" y="5485040"/>
            <a:ext cx="8397875" cy="577225"/>
          </a:xfrm>
          <a:prstGeom prst="rect">
            <a:avLst/>
          </a:prstGeom>
        </p:spPr>
        <p:txBody>
          <a:bodyPr anchor="ctr">
            <a:normAutofit/>
          </a:bodyPr>
          <a:lstStyle>
            <a:lvl1pPr marL="0" indent="0" algn="ctr">
              <a:buNone/>
              <a:defRPr sz="2800" b="1" i="0">
                <a:solidFill>
                  <a:schemeClr val="accent3">
                    <a:lumMod val="75000"/>
                  </a:schemeClr>
                </a:solidFill>
                <a:latin typeface="Hiragino Kaku Gothic Pro W6" panose="020B0300000000000000" pitchFamily="34" charset="-128"/>
                <a:ea typeface="Hiragino Kaku Gothic Pro W6" panose="020B0300000000000000" pitchFamily="34" charset="-128"/>
              </a:defRPr>
            </a:lvl1pPr>
            <a:lvl2pPr algn="ctr">
              <a:defRPr/>
            </a:lvl2pPr>
            <a:lvl3pPr algn="ctr">
              <a:defRPr/>
            </a:lvl3pPr>
            <a:lvl4pPr algn="ctr">
              <a:defRPr/>
            </a:lvl4pPr>
            <a:lvl5pPr algn="ctr">
              <a:defRPr/>
            </a:lvl5pPr>
          </a:lstStyle>
          <a:p>
            <a:pPr lvl="0"/>
            <a:r>
              <a:rPr kumimoji="1" lang="ja-JP" altLang="en-US" dirty="0"/>
              <a:t>一番伝えたいテキスト</a:t>
            </a:r>
          </a:p>
        </p:txBody>
      </p:sp>
      <p:sp>
        <p:nvSpPr>
          <p:cNvPr id="9" name="テキスト プレースホルダー 14">
            <a:extLst>
              <a:ext uri="{FF2B5EF4-FFF2-40B4-BE49-F238E27FC236}">
                <a16:creationId xmlns:a16="http://schemas.microsoft.com/office/drawing/2014/main" id="{9CED5108-DCBF-4DAE-8154-1A1254DC2208}"/>
              </a:ext>
            </a:extLst>
          </p:cNvPr>
          <p:cNvSpPr>
            <a:spLocks noGrp="1"/>
          </p:cNvSpPr>
          <p:nvPr>
            <p:ph type="body" sz="quarter" idx="18" hasCustomPrompt="1"/>
          </p:nvPr>
        </p:nvSpPr>
        <p:spPr>
          <a:xfrm>
            <a:off x="1995665" y="2010894"/>
            <a:ext cx="5152667" cy="369332"/>
          </a:xfrm>
          <a:prstGeom prst="rect">
            <a:avLst/>
          </a:prstGeom>
        </p:spPr>
        <p:txBody>
          <a:bodyPr>
            <a:normAutofit/>
          </a:bodyPr>
          <a:lstStyle>
            <a:lvl1pPr marL="0" indent="0" algn="ctr">
              <a:buNone/>
              <a:defRPr sz="2000" b="0" i="0">
                <a:latin typeface="Hiragino Kaku Gothic Pro W3" panose="020B0300000000000000" pitchFamily="34" charset="-128"/>
                <a:ea typeface="Hiragino Kaku Gothic Pro W3" panose="020B0300000000000000" pitchFamily="34" charset="-128"/>
              </a:defRPr>
            </a:lvl1pPr>
          </a:lstStyle>
          <a:p>
            <a:pPr lvl="0"/>
            <a:r>
              <a:rPr kumimoji="1" lang="ja-JP" altLang="en-US" dirty="0"/>
              <a:t>スペース足りないけど読んでほしいテキスト</a:t>
            </a:r>
          </a:p>
        </p:txBody>
      </p:sp>
      <p:sp>
        <p:nvSpPr>
          <p:cNvPr id="10" name="テキスト プレースホルダー 17">
            <a:extLst>
              <a:ext uri="{FF2B5EF4-FFF2-40B4-BE49-F238E27FC236}">
                <a16:creationId xmlns:a16="http://schemas.microsoft.com/office/drawing/2014/main" id="{6459760A-3E3A-4295-84CB-2F02C344407B}"/>
              </a:ext>
            </a:extLst>
          </p:cNvPr>
          <p:cNvSpPr>
            <a:spLocks noGrp="1"/>
          </p:cNvSpPr>
          <p:nvPr>
            <p:ph type="body" sz="quarter" idx="19" hasCustomPrompt="1"/>
          </p:nvPr>
        </p:nvSpPr>
        <p:spPr>
          <a:xfrm>
            <a:off x="2001556" y="2566505"/>
            <a:ext cx="5152668" cy="369332"/>
          </a:xfrm>
          <a:prstGeom prst="rect">
            <a:avLst/>
          </a:prstGeom>
        </p:spPr>
        <p:txBody>
          <a:bodyPr>
            <a:normAutofit/>
          </a:bodyPr>
          <a:lstStyle>
            <a:lvl1pPr marL="0" indent="0" algn="ctr">
              <a:buNone/>
              <a:defRPr sz="1800" b="0" i="0">
                <a:latin typeface="Hiragino Kaku Gothic Pro W3" panose="020B0300000000000000" pitchFamily="34" charset="-128"/>
                <a:ea typeface="Hiragino Kaku Gothic Pro W3" panose="020B0300000000000000" pitchFamily="34" charset="-128"/>
              </a:defRPr>
            </a:lvl1pPr>
          </a:lstStyle>
          <a:p>
            <a:pPr lvl="0"/>
            <a:r>
              <a:rPr kumimoji="1" lang="ja-JP" altLang="en-US" dirty="0"/>
              <a:t>補足として載せるけど読まなくてもいいテキスト</a:t>
            </a:r>
          </a:p>
        </p:txBody>
      </p:sp>
      <p:sp>
        <p:nvSpPr>
          <p:cNvPr id="11" name="テキスト プレースホルダー 8">
            <a:extLst>
              <a:ext uri="{FF2B5EF4-FFF2-40B4-BE49-F238E27FC236}">
                <a16:creationId xmlns:a16="http://schemas.microsoft.com/office/drawing/2014/main" id="{6B7B97BD-4DA0-4EF1-986D-31FD19F35E07}"/>
              </a:ext>
            </a:extLst>
          </p:cNvPr>
          <p:cNvSpPr>
            <a:spLocks noGrp="1"/>
          </p:cNvSpPr>
          <p:nvPr>
            <p:ph type="body" sz="quarter" idx="17" hasCustomPrompt="1"/>
          </p:nvPr>
        </p:nvSpPr>
        <p:spPr>
          <a:xfrm>
            <a:off x="0" y="6062266"/>
            <a:ext cx="9144000" cy="369332"/>
          </a:xfrm>
          <a:prstGeom prst="rect">
            <a:avLst/>
          </a:prstGeom>
        </p:spPr>
        <p:txBody>
          <a:bodyPr anchor="b">
            <a:normAutofit/>
          </a:bodyPr>
          <a:lstStyle>
            <a:lvl1pPr marL="0" indent="0">
              <a:lnSpc>
                <a:spcPts val="500"/>
              </a:lnSpc>
              <a:spcBef>
                <a:spcPts val="600"/>
              </a:spcBef>
              <a:buNone/>
              <a:defRPr sz="900"/>
            </a:lvl1pPr>
          </a:lstStyle>
          <a:p>
            <a:pPr lvl="0"/>
            <a:r>
              <a:rPr kumimoji="1" lang="en-US" altLang="ja-JP" dirty="0"/>
              <a:t>*    </a:t>
            </a:r>
            <a:r>
              <a:rPr kumimoji="1" lang="ja-JP" altLang="en-US" dirty="0"/>
              <a:t>著者名</a:t>
            </a:r>
            <a:r>
              <a:rPr kumimoji="1" lang="en-US" altLang="ja-JP" dirty="0"/>
              <a:t>, </a:t>
            </a:r>
            <a:r>
              <a:rPr kumimoji="1" lang="ja-JP" altLang="en-US" dirty="0"/>
              <a:t>参考文献名</a:t>
            </a:r>
            <a:r>
              <a:rPr kumimoji="1" lang="en-US" altLang="ja-JP" dirty="0"/>
              <a:t>(</a:t>
            </a:r>
            <a:r>
              <a:rPr kumimoji="1" lang="ja-JP" altLang="en-US" dirty="0"/>
              <a:t>無くても可</a:t>
            </a:r>
            <a:r>
              <a:rPr kumimoji="1" lang="en-US" altLang="ja-JP" dirty="0"/>
              <a:t>), </a:t>
            </a:r>
            <a:r>
              <a:rPr kumimoji="1" lang="ja-JP" altLang="en-US" dirty="0"/>
              <a:t>出版元</a:t>
            </a:r>
            <a:r>
              <a:rPr kumimoji="1" lang="en-US" altLang="ja-JP" dirty="0"/>
              <a:t>, </a:t>
            </a:r>
            <a:r>
              <a:rPr kumimoji="1" lang="ja-JP" altLang="en-US" dirty="0"/>
              <a:t>巻・ページ等</a:t>
            </a:r>
            <a:r>
              <a:rPr kumimoji="1" lang="en-US" altLang="ja-JP" dirty="0"/>
              <a:t>, (</a:t>
            </a:r>
            <a:r>
              <a:rPr kumimoji="1" lang="ja-JP" altLang="en-US" dirty="0"/>
              <a:t>出版年</a:t>
            </a:r>
            <a:r>
              <a:rPr kumimoji="1" lang="en-US" altLang="ja-JP" dirty="0"/>
              <a:t>).</a:t>
            </a:r>
          </a:p>
        </p:txBody>
      </p:sp>
      <p:sp>
        <p:nvSpPr>
          <p:cNvPr id="2" name="正方形/長方形 1">
            <a:extLst>
              <a:ext uri="{FF2B5EF4-FFF2-40B4-BE49-F238E27FC236}">
                <a16:creationId xmlns:a16="http://schemas.microsoft.com/office/drawing/2014/main" id="{ADA9DA14-7F97-473B-966B-3B91E31E80FF}"/>
              </a:ext>
            </a:extLst>
          </p:cNvPr>
          <p:cNvSpPr/>
          <p:nvPr userDrawn="1"/>
        </p:nvSpPr>
        <p:spPr>
          <a:xfrm>
            <a:off x="8211845" y="218509"/>
            <a:ext cx="932155" cy="57722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96963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563D2925-C34C-4606-B473-87DD1AE04D74}"/>
              </a:ext>
            </a:extLst>
          </p:cNvPr>
          <p:cNvSpPr/>
          <p:nvPr userDrawn="1"/>
        </p:nvSpPr>
        <p:spPr>
          <a:xfrm>
            <a:off x="0" y="1153045"/>
            <a:ext cx="9144000" cy="293846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2" name="タイトル プレースホルダー 11">
            <a:extLst>
              <a:ext uri="{FF2B5EF4-FFF2-40B4-BE49-F238E27FC236}">
                <a16:creationId xmlns:a16="http://schemas.microsoft.com/office/drawing/2014/main" id="{E36461A6-F373-4BC9-84D1-E4F2454802BC}"/>
              </a:ext>
            </a:extLst>
          </p:cNvPr>
          <p:cNvSpPr>
            <a:spLocks noGrp="1"/>
          </p:cNvSpPr>
          <p:nvPr>
            <p:ph type="title"/>
          </p:nvPr>
        </p:nvSpPr>
        <p:spPr>
          <a:xfrm>
            <a:off x="685800" y="1826771"/>
            <a:ext cx="7772400" cy="1587078"/>
          </a:xfrm>
          <a:prstGeom prst="rect">
            <a:avLst/>
          </a:prstGeom>
        </p:spPr>
        <p:txBody>
          <a:bodyPr vert="horz" lIns="91440" tIns="45720" rIns="91440" bIns="45720" rtlCol="0" anchor="ctr">
            <a:normAutofit/>
          </a:bodyPr>
          <a:lstStyle/>
          <a:p>
            <a:r>
              <a:rPr kumimoji="1" lang="ja-JP" altLang="en-US" dirty="0"/>
              <a:t>発表タイトル</a:t>
            </a:r>
          </a:p>
        </p:txBody>
      </p:sp>
      <p:sp>
        <p:nvSpPr>
          <p:cNvPr id="18" name="日付プレースホルダー 17">
            <a:extLst>
              <a:ext uri="{FF2B5EF4-FFF2-40B4-BE49-F238E27FC236}">
                <a16:creationId xmlns:a16="http://schemas.microsoft.com/office/drawing/2014/main" id="{AC3B6962-5853-42E7-84DF-2F45F81BF88D}"/>
              </a:ext>
            </a:extLst>
          </p:cNvPr>
          <p:cNvSpPr>
            <a:spLocks noGrp="1"/>
          </p:cNvSpPr>
          <p:nvPr>
            <p:ph type="dt" sz="half" idx="2"/>
          </p:nvPr>
        </p:nvSpPr>
        <p:spPr>
          <a:xfrm>
            <a:off x="62144" y="6427022"/>
            <a:ext cx="1828800" cy="365125"/>
          </a:xfrm>
          <a:prstGeom prst="rect">
            <a:avLst/>
          </a:prstGeom>
        </p:spPr>
        <p:txBody>
          <a:bodyPr vert="horz" lIns="91440" tIns="45720" rIns="91440" bIns="45720" rtlCol="0" anchor="b"/>
          <a:lstStyle>
            <a:lvl1pPr algn="l">
              <a:defRPr sz="1400">
                <a:solidFill>
                  <a:schemeClr val="tx1"/>
                </a:solidFill>
              </a:defRPr>
            </a:lvl1pPr>
          </a:lstStyle>
          <a:p>
            <a:fld id="{32737382-AB92-4450-A06C-7B703DFB3EED}" type="datetime4">
              <a:rPr lang="ja-JP" altLang="en-US" smtClean="0"/>
              <a:t>2024年3月16日</a:t>
            </a:fld>
            <a:endParaRPr lang="ja-JP" altLang="en-US" dirty="0"/>
          </a:p>
        </p:txBody>
      </p:sp>
      <p:sp>
        <p:nvSpPr>
          <p:cNvPr id="8" name="フッター プレースホルダー 18">
            <a:extLst>
              <a:ext uri="{FF2B5EF4-FFF2-40B4-BE49-F238E27FC236}">
                <a16:creationId xmlns:a16="http://schemas.microsoft.com/office/drawing/2014/main" id="{4C69FCCD-143F-42F7-9B13-3EFA0AD89DB8}"/>
              </a:ext>
            </a:extLst>
          </p:cNvPr>
          <p:cNvSpPr txBox="1">
            <a:spLocks/>
          </p:cNvSpPr>
          <p:nvPr userDrawn="1"/>
        </p:nvSpPr>
        <p:spPr>
          <a:xfrm>
            <a:off x="2467508" y="6427022"/>
            <a:ext cx="4208984"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4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t>HPC</a:t>
            </a:r>
            <a:r>
              <a:rPr lang="ja-JP" altLang="en-US"/>
              <a:t>研究会</a:t>
            </a:r>
            <a:endParaRPr lang="ja-JP" altLang="en-US" dirty="0"/>
          </a:p>
        </p:txBody>
      </p:sp>
    </p:spTree>
    <p:extLst>
      <p:ext uri="{BB962C8B-B14F-4D97-AF65-F5344CB8AC3E}">
        <p14:creationId xmlns:p14="http://schemas.microsoft.com/office/powerpoint/2010/main" val="3074415347"/>
      </p:ext>
    </p:extLst>
  </p:cSld>
  <p:clrMap bg1="lt1" tx1="dk1" bg2="lt2" tx2="dk2" accent1="accent1" accent2="accent2" accent3="accent3" accent4="accent4" accent5="accent5" accent6="accent6" hlink="hlink" folHlink="folHlink"/>
  <p:sldLayoutIdLst>
    <p:sldLayoutId id="2147483668" r:id="rId1"/>
    <p:sldLayoutId id="2147483669" r:id="rId2"/>
  </p:sldLayoutIdLst>
  <p:hf hdr="0"/>
  <p:txStyles>
    <p:titleStyle>
      <a:lvl1pPr algn="ctr" defTabSz="914400" rtl="0" eaLnBrk="1" latinLnBrk="0" hangingPunct="1">
        <a:lnSpc>
          <a:spcPct val="90000"/>
        </a:lnSpc>
        <a:spcBef>
          <a:spcPct val="0"/>
        </a:spcBef>
        <a:buNone/>
        <a:defRPr kumimoji="1" sz="2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C3085C32-20F4-493D-B85C-5385452B8ECA}"/>
              </a:ext>
            </a:extLst>
          </p:cNvPr>
          <p:cNvSpPr/>
          <p:nvPr userDrawn="1"/>
        </p:nvSpPr>
        <p:spPr>
          <a:xfrm>
            <a:off x="0" y="1"/>
            <a:ext cx="9144000" cy="1120462"/>
          </a:xfrm>
          <a:prstGeom prst="rect">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4" name="Slide Number Placeholder 5">
            <a:extLst>
              <a:ext uri="{FF2B5EF4-FFF2-40B4-BE49-F238E27FC236}">
                <a16:creationId xmlns:a16="http://schemas.microsoft.com/office/drawing/2014/main" id="{C8C615EB-3869-4AEA-922A-5F2BE1F6AD41}"/>
              </a:ext>
            </a:extLst>
          </p:cNvPr>
          <p:cNvSpPr>
            <a:spLocks noGrp="1"/>
          </p:cNvSpPr>
          <p:nvPr>
            <p:ph type="sldNum" sz="quarter" idx="4"/>
          </p:nvPr>
        </p:nvSpPr>
        <p:spPr>
          <a:xfrm>
            <a:off x="7380873" y="260388"/>
            <a:ext cx="948464" cy="599688"/>
          </a:xfrm>
          <a:prstGeom prst="rect">
            <a:avLst/>
          </a:prstGeom>
        </p:spPr>
        <p:txBody>
          <a:bodyPr anchor="ctr"/>
          <a:lstStyle>
            <a:lvl1pPr algn="r">
              <a:defRPr sz="2400" b="0" i="0">
                <a:solidFill>
                  <a:schemeClr val="bg1"/>
                </a:solidFill>
                <a:latin typeface="Hiragino Kaku Gothic Pro W3" panose="020B0300000000000000" pitchFamily="34" charset="-128"/>
                <a:ea typeface="Hiragino Kaku Gothic Pro W3" panose="020B0300000000000000" pitchFamily="34" charset="-128"/>
                <a:cs typeface="Aharoni" panose="02010803020104030203" pitchFamily="2" charset="-79"/>
              </a:defRPr>
            </a:lvl1pPr>
          </a:lstStyle>
          <a:p>
            <a:fld id="{655ECA72-7C51-4053-A00F-47BEF0418ED9}" type="slidenum">
              <a:rPr lang="ja-JP" altLang="en-US" sz="2800" smtClean="0"/>
              <a:pPr/>
              <a:t>‹#›</a:t>
            </a:fld>
            <a:endParaRPr lang="ja-JP" altLang="en-US" sz="2000" dirty="0"/>
          </a:p>
        </p:txBody>
      </p:sp>
      <p:sp>
        <p:nvSpPr>
          <p:cNvPr id="26" name="正方形/長方形 25">
            <a:extLst>
              <a:ext uri="{FF2B5EF4-FFF2-40B4-BE49-F238E27FC236}">
                <a16:creationId xmlns:a16="http://schemas.microsoft.com/office/drawing/2014/main" id="{3E5941A4-D326-494E-941C-046F97BCB32E}"/>
              </a:ext>
            </a:extLst>
          </p:cNvPr>
          <p:cNvSpPr/>
          <p:nvPr userDrawn="1"/>
        </p:nvSpPr>
        <p:spPr>
          <a:xfrm>
            <a:off x="0" y="6431599"/>
            <a:ext cx="9144000" cy="428765"/>
          </a:xfrm>
          <a:prstGeom prst="rect">
            <a:avLst/>
          </a:prstGeom>
          <a:solidFill>
            <a:schemeClr val="accent6">
              <a:lumMod val="5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38" name="テキスト プレースホルダー 37">
            <a:extLst>
              <a:ext uri="{FF2B5EF4-FFF2-40B4-BE49-F238E27FC236}">
                <a16:creationId xmlns:a16="http://schemas.microsoft.com/office/drawing/2014/main" id="{2A3644AF-7C3D-409B-AD0B-A9B995462218}"/>
              </a:ext>
            </a:extLst>
          </p:cNvPr>
          <p:cNvSpPr>
            <a:spLocks noGrp="1"/>
          </p:cNvSpPr>
          <p:nvPr>
            <p:ph type="body" idx="1"/>
          </p:nvPr>
        </p:nvSpPr>
        <p:spPr>
          <a:xfrm>
            <a:off x="628650" y="1600362"/>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9" name="日付プレースホルダー 38">
            <a:extLst>
              <a:ext uri="{FF2B5EF4-FFF2-40B4-BE49-F238E27FC236}">
                <a16:creationId xmlns:a16="http://schemas.microsoft.com/office/drawing/2014/main" id="{75B1BB89-2F74-468D-97B1-F286B8AF5DDD}"/>
              </a:ext>
            </a:extLst>
          </p:cNvPr>
          <p:cNvSpPr>
            <a:spLocks noGrp="1"/>
          </p:cNvSpPr>
          <p:nvPr>
            <p:ph type="dt" sz="half" idx="2"/>
          </p:nvPr>
        </p:nvSpPr>
        <p:spPr>
          <a:xfrm>
            <a:off x="62144" y="6461130"/>
            <a:ext cx="1828800" cy="365125"/>
          </a:xfrm>
          <a:prstGeom prst="rect">
            <a:avLst/>
          </a:prstGeom>
        </p:spPr>
        <p:txBody>
          <a:bodyPr vert="horz" lIns="91440" tIns="45720" rIns="91440" bIns="45720" rtlCol="0" anchor="ctr"/>
          <a:lstStyle>
            <a:lvl1pPr algn="l">
              <a:defRPr sz="1400" b="0" i="0">
                <a:solidFill>
                  <a:schemeClr val="bg1"/>
                </a:solidFill>
                <a:latin typeface="Hiragino Kaku Gothic Pro W3" panose="020B0300000000000000" pitchFamily="34" charset="-128"/>
                <a:ea typeface="Hiragino Kaku Gothic Pro W3" panose="020B0300000000000000" pitchFamily="34" charset="-128"/>
              </a:defRPr>
            </a:lvl1pPr>
          </a:lstStyle>
          <a:p>
            <a:fld id="{B8083B4F-1407-4B97-9473-DB4F77CDA07B}" type="datetime4">
              <a:rPr lang="ja-JP" altLang="en-US" smtClean="0"/>
              <a:pPr/>
              <a:t>2024年3月16日</a:t>
            </a:fld>
            <a:endParaRPr lang="ja-JP" altLang="en-US" dirty="0"/>
          </a:p>
        </p:txBody>
      </p:sp>
      <p:sp>
        <p:nvSpPr>
          <p:cNvPr id="10" name="フッター プレースホルダー 39">
            <a:extLst>
              <a:ext uri="{FF2B5EF4-FFF2-40B4-BE49-F238E27FC236}">
                <a16:creationId xmlns:a16="http://schemas.microsoft.com/office/drawing/2014/main" id="{4BD01BFD-D331-49BF-8EA6-F8A498B386AE}"/>
              </a:ext>
            </a:extLst>
          </p:cNvPr>
          <p:cNvSpPr txBox="1">
            <a:spLocks/>
          </p:cNvSpPr>
          <p:nvPr userDrawn="1"/>
        </p:nvSpPr>
        <p:spPr>
          <a:xfrm>
            <a:off x="2467508" y="6461129"/>
            <a:ext cx="4208984"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400" kern="1200">
                <a:solidFill>
                  <a:schemeClr val="bg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b="0" i="0" dirty="0">
                <a:latin typeface="Hiragino Kaku Gothic Pro W3" panose="020B0300000000000000" pitchFamily="34" charset="-128"/>
                <a:ea typeface="Hiragino Kaku Gothic Pro W3" panose="020B0300000000000000" pitchFamily="34" charset="-128"/>
              </a:rPr>
              <a:t>HPC</a:t>
            </a:r>
            <a:r>
              <a:rPr lang="ja-JP" altLang="en-US" b="0" i="0">
                <a:latin typeface="Hiragino Kaku Gothic Pro W3" panose="020B0300000000000000" pitchFamily="34" charset="-128"/>
                <a:ea typeface="Hiragino Kaku Gothic Pro W3" panose="020B0300000000000000" pitchFamily="34" charset="-128"/>
              </a:rPr>
              <a:t>研究会</a:t>
            </a:r>
            <a:endParaRPr lang="en-US" altLang="ja-JP" b="0" i="0" dirty="0">
              <a:latin typeface="Hiragino Kaku Gothic Pro W3" panose="020B0300000000000000" pitchFamily="34" charset="-128"/>
              <a:ea typeface="Hiragino Kaku Gothic Pro W3" panose="020B0300000000000000" pitchFamily="34" charset="-128"/>
            </a:endParaRPr>
          </a:p>
        </p:txBody>
      </p:sp>
      <p:sp>
        <p:nvSpPr>
          <p:cNvPr id="2" name="テキスト ボックス 1">
            <a:extLst>
              <a:ext uri="{FF2B5EF4-FFF2-40B4-BE49-F238E27FC236}">
                <a16:creationId xmlns:a16="http://schemas.microsoft.com/office/drawing/2014/main" id="{03D235B0-C732-4237-A2D1-391519B0D01D}"/>
              </a:ext>
            </a:extLst>
          </p:cNvPr>
          <p:cNvSpPr txBox="1"/>
          <p:nvPr userDrawn="1"/>
        </p:nvSpPr>
        <p:spPr>
          <a:xfrm>
            <a:off x="6999447" y="6489802"/>
            <a:ext cx="2082410" cy="307777"/>
          </a:xfrm>
          <a:prstGeom prst="rect">
            <a:avLst/>
          </a:prstGeom>
          <a:noFill/>
        </p:spPr>
        <p:txBody>
          <a:bodyPr wrap="square" rtlCol="0">
            <a:spAutoFit/>
          </a:bodyPr>
          <a:lstStyle/>
          <a:p>
            <a:r>
              <a:rPr kumimoji="1" lang="en-US" altLang="ja-JP" sz="1400" b="0" i="0" dirty="0">
                <a:solidFill>
                  <a:schemeClr val="bg1"/>
                </a:solidFill>
                <a:latin typeface="Hiragino Kaku Gothic Pro W3" panose="020B0300000000000000" pitchFamily="34" charset="-128"/>
                <a:ea typeface="Hiragino Kaku Gothic Pro W3" panose="020B0300000000000000" pitchFamily="34" charset="-128"/>
              </a:rPr>
              <a:t>HPCS Lab. SS team</a:t>
            </a:r>
            <a:endParaRPr kumimoji="1" lang="ja-JP" altLang="en-US" sz="1400" b="0" i="0" dirty="0">
              <a:solidFill>
                <a:schemeClr val="bg1"/>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123384566"/>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Hiragino Kaku Gothic Pro W3" panose="020B0300000000000000" pitchFamily="34" charset="-128"/>
          <a:ea typeface="Hiragino Kaku Gothic Pro W3"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E72DB2-5BA9-4BC8-B2C3-BC850FC105D6}"/>
              </a:ext>
            </a:extLst>
          </p:cNvPr>
          <p:cNvSpPr>
            <a:spLocks noGrp="1"/>
          </p:cNvSpPr>
          <p:nvPr>
            <p:ph type="body" sz="quarter" idx="13"/>
          </p:nvPr>
        </p:nvSpPr>
        <p:spPr/>
        <p:txBody>
          <a:bodyPr>
            <a:normAutofit/>
          </a:bodyPr>
          <a:lstStyle/>
          <a:p>
            <a:r>
              <a:rPr lang="ja-JP" altLang="en-US" dirty="0"/>
              <a:t>木下 </a:t>
            </a:r>
            <a:r>
              <a:rPr lang="ja-JP" altLang="en-US"/>
              <a:t>嵩裕</a:t>
            </a:r>
            <a:endParaRPr kumimoji="1" lang="ja-JP" altLang="en-US" dirty="0"/>
          </a:p>
        </p:txBody>
      </p:sp>
      <p:sp>
        <p:nvSpPr>
          <p:cNvPr id="3" name="テキスト プレースホルダー 2">
            <a:extLst>
              <a:ext uri="{FF2B5EF4-FFF2-40B4-BE49-F238E27FC236}">
                <a16:creationId xmlns:a16="http://schemas.microsoft.com/office/drawing/2014/main" id="{DC08D413-9E70-4930-8327-40EA006778C4}"/>
              </a:ext>
            </a:extLst>
          </p:cNvPr>
          <p:cNvSpPr>
            <a:spLocks noGrp="1"/>
          </p:cNvSpPr>
          <p:nvPr>
            <p:ph type="body" sz="quarter" idx="14"/>
          </p:nvPr>
        </p:nvSpPr>
        <p:spPr/>
        <p:txBody>
          <a:bodyPr/>
          <a:lstStyle/>
          <a:p>
            <a:r>
              <a:rPr lang="ja-JP" altLang="en-US" dirty="0"/>
              <a:t>建部 修見</a:t>
            </a:r>
            <a:endParaRPr kumimoji="1" lang="ja-JP" altLang="en-US" dirty="0"/>
          </a:p>
        </p:txBody>
      </p:sp>
      <p:sp>
        <p:nvSpPr>
          <p:cNvPr id="4" name="タイトル 3"/>
          <p:cNvSpPr>
            <a:spLocks noGrp="1"/>
          </p:cNvSpPr>
          <p:nvPr>
            <p:ph type="title"/>
          </p:nvPr>
        </p:nvSpPr>
        <p:spPr/>
        <p:txBody>
          <a:bodyPr>
            <a:normAutofit/>
          </a:bodyPr>
          <a:lstStyle/>
          <a:p>
            <a:pPr>
              <a:lnSpc>
                <a:spcPct val="100000"/>
              </a:lnSpc>
            </a:pPr>
            <a:r>
              <a:rPr kumimoji="1" lang="en" altLang="ja-JP" sz="3200" dirty="0">
                <a:latin typeface="Hiragino Kaku Gothic Pro W3" panose="020B0300000000000000" pitchFamily="34" charset="-128"/>
                <a:ea typeface="Hiragino Kaku Gothic Pro W3" panose="020B0300000000000000" pitchFamily="34" charset="-128"/>
              </a:rPr>
              <a:t>CA VOL: HDF5</a:t>
            </a:r>
            <a:r>
              <a:rPr kumimoji="1" lang="ja-JP" altLang="en-US" sz="3200">
                <a:latin typeface="Hiragino Kaku Gothic Pro W3" panose="020B0300000000000000" pitchFamily="34" charset="-128"/>
                <a:ea typeface="Hiragino Kaku Gothic Pro W3" panose="020B0300000000000000" pitchFamily="34" charset="-128"/>
              </a:rPr>
              <a:t>における</a:t>
            </a:r>
            <a:br>
              <a:rPr kumimoji="1" lang="en-US" altLang="ja-JP" sz="3200" dirty="0">
                <a:latin typeface="Hiragino Kaku Gothic Pro W3" panose="020B0300000000000000" pitchFamily="34" charset="-128"/>
                <a:ea typeface="Hiragino Kaku Gothic Pro W3" panose="020B0300000000000000" pitchFamily="34" charset="-128"/>
              </a:rPr>
            </a:br>
            <a:r>
              <a:rPr kumimoji="1" lang="ja-JP" altLang="en-US" sz="3200">
                <a:latin typeface="Hiragino Kaku Gothic Pro W3" panose="020B0300000000000000" pitchFamily="34" charset="-128"/>
                <a:ea typeface="Hiragino Kaku Gothic Pro W3" panose="020B0300000000000000" pitchFamily="34" charset="-128"/>
              </a:rPr>
              <a:t>コンテキストによる</a:t>
            </a:r>
            <a:r>
              <a:rPr kumimoji="1" lang="en" altLang="ja-JP" sz="3200" dirty="0">
                <a:latin typeface="Hiragino Kaku Gothic Pro W3" panose="020B0300000000000000" pitchFamily="34" charset="-128"/>
                <a:ea typeface="Hiragino Kaku Gothic Pro W3" panose="020B0300000000000000" pitchFamily="34" charset="-128"/>
              </a:rPr>
              <a:t>I/O</a:t>
            </a:r>
            <a:r>
              <a:rPr kumimoji="1" lang="ja-JP" altLang="en-US" sz="3200">
                <a:latin typeface="Hiragino Kaku Gothic Pro W3" panose="020B0300000000000000" pitchFamily="34" charset="-128"/>
                <a:ea typeface="Hiragino Kaku Gothic Pro W3" panose="020B0300000000000000" pitchFamily="34" charset="-128"/>
              </a:rPr>
              <a:t>最適化</a:t>
            </a:r>
            <a:endParaRPr kumimoji="1" lang="ja-JP" altLang="en-US" sz="3200" dirty="0">
              <a:latin typeface="Hiragino Kaku Gothic Pro W3" panose="020B0300000000000000" pitchFamily="34" charset="-128"/>
              <a:ea typeface="Hiragino Kaku Gothic Pro W3" panose="020B0300000000000000" pitchFamily="34" charset="-128"/>
            </a:endParaRPr>
          </a:p>
        </p:txBody>
      </p:sp>
      <p:sp>
        <p:nvSpPr>
          <p:cNvPr id="5" name="サブタイトル 4"/>
          <p:cNvSpPr>
            <a:spLocks noGrp="1"/>
          </p:cNvSpPr>
          <p:nvPr>
            <p:ph type="body" sz="quarter" idx="12"/>
          </p:nvPr>
        </p:nvSpPr>
        <p:spPr>
          <a:xfrm>
            <a:off x="2377440" y="4505720"/>
            <a:ext cx="1964225" cy="546630"/>
          </a:xfrm>
        </p:spPr>
        <p:txBody>
          <a:bodyPr>
            <a:normAutofit/>
          </a:bodyPr>
          <a:lstStyle/>
          <a:p>
            <a:r>
              <a:rPr lang="ja-JP" altLang="en-US"/>
              <a:t>筑波大学　</a:t>
            </a:r>
            <a:endParaRPr lang="en-US" altLang="ja-JP" dirty="0"/>
          </a:p>
        </p:txBody>
      </p:sp>
    </p:spTree>
    <p:extLst>
      <p:ext uri="{BB962C8B-B14F-4D97-AF65-F5344CB8AC3E}">
        <p14:creationId xmlns:p14="http://schemas.microsoft.com/office/powerpoint/2010/main" val="70115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1232D8F-992B-4640-B0BD-C6FDC7B83BA4}"/>
              </a:ext>
            </a:extLst>
          </p:cNvPr>
          <p:cNvSpPr>
            <a:spLocks noGrp="1"/>
          </p:cNvSpPr>
          <p:nvPr>
            <p:ph type="sldNum" sz="quarter" idx="10"/>
          </p:nvPr>
        </p:nvSpPr>
        <p:spPr/>
        <p:txBody>
          <a:bodyPr/>
          <a:lstStyle/>
          <a:p>
            <a:fld id="{655ECA72-7C51-4053-A00F-47BEF0418ED9}" type="slidenum">
              <a:rPr lang="ja-JP" altLang="en-US" smtClean="0"/>
              <a:pPr/>
              <a:t>9</a:t>
            </a:fld>
            <a:endParaRPr lang="ja-JP" altLang="en-US" dirty="0"/>
          </a:p>
        </p:txBody>
      </p:sp>
      <p:sp>
        <p:nvSpPr>
          <p:cNvPr id="2" name="タイトル 1">
            <a:extLst>
              <a:ext uri="{FF2B5EF4-FFF2-40B4-BE49-F238E27FC236}">
                <a16:creationId xmlns:a16="http://schemas.microsoft.com/office/drawing/2014/main" id="{D547261E-8564-4538-81B9-13E1DE18BCCF}"/>
              </a:ext>
            </a:extLst>
          </p:cNvPr>
          <p:cNvSpPr>
            <a:spLocks noGrp="1"/>
          </p:cNvSpPr>
          <p:nvPr>
            <p:ph type="title"/>
          </p:nvPr>
        </p:nvSpPr>
        <p:spPr>
          <a:xfrm>
            <a:off x="372862" y="164073"/>
            <a:ext cx="6840434" cy="768123"/>
          </a:xfrm>
          <a:prstGeom prst="rect">
            <a:avLst/>
          </a:prstGeom>
        </p:spPr>
        <p:txBody>
          <a:bodyPr/>
          <a:lstStyle/>
          <a:p>
            <a:r>
              <a:rPr lang="ja-JP" altLang="en-US" dirty="0">
                <a:latin typeface="+mj-ea"/>
              </a:rPr>
              <a:t>関連</a:t>
            </a:r>
            <a:r>
              <a:rPr kumimoji="1" lang="ja-JP" altLang="en-US" dirty="0">
                <a:latin typeface="+mj-ea"/>
              </a:rPr>
              <a:t>研究</a:t>
            </a:r>
            <a:r>
              <a:rPr kumimoji="1" lang="en-US" altLang="ja-JP" dirty="0">
                <a:latin typeface="+mj-ea"/>
              </a:rPr>
              <a:t>1</a:t>
            </a:r>
            <a:r>
              <a:rPr lang="en-US" altLang="ja-JP" dirty="0">
                <a:latin typeface="+mj-ea"/>
              </a:rPr>
              <a:t> Cache VOL</a:t>
            </a:r>
            <a:endParaRPr kumimoji="1" lang="ja-JP" altLang="en-US" dirty="0">
              <a:latin typeface="+mj-ea"/>
            </a:endParaRPr>
          </a:p>
        </p:txBody>
      </p:sp>
      <p:sp>
        <p:nvSpPr>
          <p:cNvPr id="5" name="テキスト ボックス 4">
            <a:extLst>
              <a:ext uri="{FF2B5EF4-FFF2-40B4-BE49-F238E27FC236}">
                <a16:creationId xmlns:a16="http://schemas.microsoft.com/office/drawing/2014/main" id="{DC2EC7AA-D5C4-CF58-C8E9-047D185C6955}"/>
              </a:ext>
            </a:extLst>
          </p:cNvPr>
          <p:cNvSpPr txBox="1"/>
          <p:nvPr/>
        </p:nvSpPr>
        <p:spPr>
          <a:xfrm>
            <a:off x="247086" y="5609266"/>
            <a:ext cx="8649829" cy="954107"/>
          </a:xfrm>
          <a:prstGeom prst="rect">
            <a:avLst/>
          </a:prstGeom>
          <a:noFill/>
        </p:spPr>
        <p:txBody>
          <a:bodyPr wrap="square" rtlCol="0">
            <a:spAutoFit/>
          </a:bodyPr>
          <a:lstStyle/>
          <a:p>
            <a:r>
              <a:rPr lang="en" altLang="ja-JP" sz="1400" dirty="0" err="1"/>
              <a:t>Huihuo</a:t>
            </a:r>
            <a:r>
              <a:rPr lang="en" altLang="ja-JP" sz="1400" dirty="0"/>
              <a:t> Zheng, </a:t>
            </a:r>
            <a:r>
              <a:rPr lang="en" altLang="ja-JP" sz="1400" dirty="0" err="1"/>
              <a:t>Venkatram</a:t>
            </a:r>
            <a:r>
              <a:rPr lang="en" altLang="ja-JP" sz="1400" dirty="0"/>
              <a:t> Vishwanath, Quincey </a:t>
            </a:r>
            <a:r>
              <a:rPr lang="en" altLang="ja-JP" sz="1400" dirty="0" err="1"/>
              <a:t>Koziol</a:t>
            </a:r>
            <a:r>
              <a:rPr lang="en" altLang="ja-JP" sz="1400" dirty="0"/>
              <a:t>, </a:t>
            </a:r>
            <a:r>
              <a:rPr lang="en" altLang="ja-JP" sz="1400" dirty="0" err="1"/>
              <a:t>Houjun</a:t>
            </a:r>
            <a:r>
              <a:rPr lang="en" altLang="ja-JP" sz="1400" dirty="0"/>
              <a:t> Tang, John Ravi, John </a:t>
            </a:r>
            <a:r>
              <a:rPr lang="en" altLang="ja-JP" sz="1400" dirty="0" err="1"/>
              <a:t>Mainzer</a:t>
            </a:r>
            <a:r>
              <a:rPr lang="en" altLang="ja-JP" sz="1400" dirty="0"/>
              <a:t>, and Suren </a:t>
            </a:r>
            <a:r>
              <a:rPr lang="en" altLang="ja-JP" sz="1400" dirty="0" err="1"/>
              <a:t>Byna</a:t>
            </a:r>
            <a:r>
              <a:rPr lang="en" altLang="ja-JP" sz="1400" dirty="0"/>
              <a:t>. Hdf5 cache vol: Efficient and scalable parallel </a:t>
            </a:r>
            <a:r>
              <a:rPr lang="en" altLang="ja-JP" sz="1400" dirty="0" err="1"/>
              <a:t>i</a:t>
            </a:r>
            <a:r>
              <a:rPr lang="en" altLang="ja-JP" sz="1400" dirty="0"/>
              <a:t>/o through caching data on node-local storage. In 2022 22nd IEEE International Symposium on Cluster, Cloud and Internet Computing (</a:t>
            </a:r>
            <a:r>
              <a:rPr lang="en" altLang="ja-JP" sz="1400" dirty="0" err="1"/>
              <a:t>CCGrid</a:t>
            </a:r>
            <a:r>
              <a:rPr lang="en" altLang="ja-JP" sz="1400" dirty="0"/>
              <a:t>), pp. 61–70. IEEE, 2022.</a:t>
            </a:r>
            <a:endParaRPr kumimoji="1" lang="ja-JP" altLang="en-US" sz="1400" dirty="0"/>
          </a:p>
        </p:txBody>
      </p:sp>
      <p:pic>
        <p:nvPicPr>
          <p:cNvPr id="66" name="図 65">
            <a:extLst>
              <a:ext uri="{FF2B5EF4-FFF2-40B4-BE49-F238E27FC236}">
                <a16:creationId xmlns:a16="http://schemas.microsoft.com/office/drawing/2014/main" id="{4A95297F-23AF-8679-3A8C-D2C5E0509B6E}"/>
              </a:ext>
            </a:extLst>
          </p:cNvPr>
          <p:cNvPicPr>
            <a:picLocks noChangeAspect="1"/>
          </p:cNvPicPr>
          <p:nvPr/>
        </p:nvPicPr>
        <p:blipFill>
          <a:blip r:embed="rId3"/>
          <a:stretch>
            <a:fillRect/>
          </a:stretch>
        </p:blipFill>
        <p:spPr>
          <a:xfrm>
            <a:off x="372862" y="1627645"/>
            <a:ext cx="8092013" cy="3214051"/>
          </a:xfrm>
          <a:prstGeom prst="rect">
            <a:avLst/>
          </a:prstGeom>
        </p:spPr>
      </p:pic>
      <p:sp>
        <p:nvSpPr>
          <p:cNvPr id="3" name="テキスト プレースホルダー 5">
            <a:extLst>
              <a:ext uri="{FF2B5EF4-FFF2-40B4-BE49-F238E27FC236}">
                <a16:creationId xmlns:a16="http://schemas.microsoft.com/office/drawing/2014/main" id="{6AEAD068-5ABA-9237-947C-FA48ACD52336}"/>
              </a:ext>
            </a:extLst>
          </p:cNvPr>
          <p:cNvSpPr txBox="1">
            <a:spLocks/>
          </p:cNvSpPr>
          <p:nvPr/>
        </p:nvSpPr>
        <p:spPr>
          <a:xfrm>
            <a:off x="830767" y="5155604"/>
            <a:ext cx="7482465" cy="402587"/>
          </a:xfrm>
          <a:prstGeom prst="rect">
            <a:avLst/>
          </a:prstGeom>
        </p:spPr>
        <p:txBody>
          <a:bodyPr vert="horz" lIns="91440" tIns="45720" rIns="91440" bIns="45720" rtlCol="0" anchor="ctr">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800" b="1" i="0" kern="1200">
                <a:solidFill>
                  <a:schemeClr val="accent3">
                    <a:lumMod val="75000"/>
                  </a:schemeClr>
                </a:solidFill>
                <a:latin typeface="Hiragino Kaku Gothic Pro W6" panose="020B0300000000000000" pitchFamily="34" charset="-128"/>
                <a:ea typeface="Hiragino Kaku Gothic Pro W6" panose="020B0300000000000000" pitchFamily="34" charset="-128"/>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Hiragino Kaku Gothic Pro W3" panose="020B0300000000000000" pitchFamily="34" charset="-128"/>
                <a:ea typeface="Hiragino Kaku Gothic Pro W3" panose="020B0300000000000000" pitchFamily="34" charset="-128"/>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各プロセスがノードローカルストレージにキャッシュ</a:t>
            </a:r>
            <a:endParaRPr lang="ja-JP" altLang="en-US" dirty="0"/>
          </a:p>
        </p:txBody>
      </p:sp>
    </p:spTree>
    <p:extLst>
      <p:ext uri="{BB962C8B-B14F-4D97-AF65-F5344CB8AC3E}">
        <p14:creationId xmlns:p14="http://schemas.microsoft.com/office/powerpoint/2010/main" val="2076091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1232D8F-992B-4640-B0BD-C6FDC7B83BA4}"/>
              </a:ext>
            </a:extLst>
          </p:cNvPr>
          <p:cNvSpPr>
            <a:spLocks noGrp="1"/>
          </p:cNvSpPr>
          <p:nvPr>
            <p:ph type="sldNum" sz="quarter" idx="10"/>
          </p:nvPr>
        </p:nvSpPr>
        <p:spPr/>
        <p:txBody>
          <a:bodyPr/>
          <a:lstStyle/>
          <a:p>
            <a:fld id="{655ECA72-7C51-4053-A00F-47BEF0418ED9}" type="slidenum">
              <a:rPr lang="ja-JP" altLang="en-US" smtClean="0"/>
              <a:pPr/>
              <a:t>10</a:t>
            </a:fld>
            <a:endParaRPr lang="ja-JP" altLang="en-US" dirty="0"/>
          </a:p>
        </p:txBody>
      </p:sp>
      <p:sp>
        <p:nvSpPr>
          <p:cNvPr id="2" name="タイトル 1">
            <a:extLst>
              <a:ext uri="{FF2B5EF4-FFF2-40B4-BE49-F238E27FC236}">
                <a16:creationId xmlns:a16="http://schemas.microsoft.com/office/drawing/2014/main" id="{D547261E-8564-4538-81B9-13E1DE18BCCF}"/>
              </a:ext>
            </a:extLst>
          </p:cNvPr>
          <p:cNvSpPr>
            <a:spLocks noGrp="1"/>
          </p:cNvSpPr>
          <p:nvPr>
            <p:ph type="title"/>
          </p:nvPr>
        </p:nvSpPr>
        <p:spPr>
          <a:xfrm>
            <a:off x="372862" y="164073"/>
            <a:ext cx="6840434" cy="768123"/>
          </a:xfrm>
          <a:prstGeom prst="rect">
            <a:avLst/>
          </a:prstGeom>
        </p:spPr>
        <p:txBody>
          <a:bodyPr/>
          <a:lstStyle/>
          <a:p>
            <a:r>
              <a:rPr lang="ja-JP" altLang="en-US" dirty="0">
                <a:latin typeface="+mj-ea"/>
              </a:rPr>
              <a:t>関連</a:t>
            </a:r>
            <a:r>
              <a:rPr kumimoji="1" lang="ja-JP" altLang="en-US" dirty="0">
                <a:latin typeface="+mj-ea"/>
              </a:rPr>
              <a:t>研究</a:t>
            </a:r>
            <a:r>
              <a:rPr lang="en-US" altLang="ja-JP" dirty="0">
                <a:latin typeface="+mj-ea"/>
              </a:rPr>
              <a:t>2</a:t>
            </a:r>
            <a:r>
              <a:rPr kumimoji="1" lang="en-US" altLang="ja-JP" dirty="0">
                <a:latin typeface="+mj-ea"/>
              </a:rPr>
              <a:t> DAOS VOL </a:t>
            </a:r>
            <a:endParaRPr kumimoji="1" lang="ja-JP" altLang="en-US" dirty="0">
              <a:latin typeface="+mj-ea"/>
            </a:endParaRPr>
          </a:p>
        </p:txBody>
      </p:sp>
      <p:sp>
        <p:nvSpPr>
          <p:cNvPr id="3" name="テキスト ボックス 2">
            <a:extLst>
              <a:ext uri="{FF2B5EF4-FFF2-40B4-BE49-F238E27FC236}">
                <a16:creationId xmlns:a16="http://schemas.microsoft.com/office/drawing/2014/main" id="{F5A034EE-6994-50F5-9467-EE99D24AAA8B}"/>
              </a:ext>
            </a:extLst>
          </p:cNvPr>
          <p:cNvSpPr txBox="1"/>
          <p:nvPr/>
        </p:nvSpPr>
        <p:spPr>
          <a:xfrm>
            <a:off x="372862" y="5643505"/>
            <a:ext cx="8397874" cy="954107"/>
          </a:xfrm>
          <a:prstGeom prst="rect">
            <a:avLst/>
          </a:prstGeom>
          <a:noFill/>
        </p:spPr>
        <p:txBody>
          <a:bodyPr wrap="square" rtlCol="0">
            <a:spAutoFit/>
          </a:bodyPr>
          <a:lstStyle/>
          <a:p>
            <a:r>
              <a:rPr lang="en-US" altLang="ja-JP" sz="1400" dirty="0"/>
              <a:t>Jerome </a:t>
            </a:r>
            <a:r>
              <a:rPr lang="en-US" altLang="ja-JP" sz="1400" dirty="0" err="1"/>
              <a:t>Soumagne</a:t>
            </a:r>
            <a:r>
              <a:rPr lang="en-US" altLang="ja-JP" sz="1400" dirty="0"/>
              <a:t>, Jordan Henderson, Mohamad </a:t>
            </a:r>
            <a:r>
              <a:rPr lang="en-US" altLang="ja-JP" sz="1400" dirty="0" err="1"/>
              <a:t>Chaarawi</a:t>
            </a:r>
            <a:r>
              <a:rPr lang="en-US" altLang="ja-JP" sz="1400" dirty="0"/>
              <a:t>, Neil Fortner, Scot </a:t>
            </a:r>
            <a:r>
              <a:rPr lang="en-US" altLang="ja-JP" sz="1400" dirty="0" err="1"/>
              <a:t>Breitenfeld</a:t>
            </a:r>
            <a:r>
              <a:rPr lang="en-US" altLang="ja-JP" sz="1400" dirty="0"/>
              <a:t>, </a:t>
            </a:r>
            <a:r>
              <a:rPr lang="en-US" altLang="ja-JP" sz="1400" dirty="0" err="1"/>
              <a:t>Songyu</a:t>
            </a:r>
            <a:r>
              <a:rPr lang="en-US" altLang="ja-JP" sz="1400" dirty="0"/>
              <a:t> Lu, Dana Robinson, Elena </a:t>
            </a:r>
            <a:r>
              <a:rPr lang="en-US" altLang="ja-JP" sz="1400" dirty="0" err="1"/>
              <a:t>Pourmal</a:t>
            </a:r>
            <a:r>
              <a:rPr lang="en-US" altLang="ja-JP" sz="1400" dirty="0"/>
              <a:t>, and Johann Lombardi. Accelerating hdf5 </a:t>
            </a:r>
            <a:r>
              <a:rPr lang="en-US" altLang="ja-JP" sz="1400" dirty="0" err="1"/>
              <a:t>i</a:t>
            </a:r>
            <a:r>
              <a:rPr lang="en-US" altLang="ja-JP" sz="1400" dirty="0"/>
              <a:t>/o for </a:t>
            </a:r>
            <a:r>
              <a:rPr lang="en-US" altLang="ja-JP" sz="1400" dirty="0" err="1"/>
              <a:t>exascale</a:t>
            </a:r>
            <a:r>
              <a:rPr lang="en-US" altLang="ja-JP" sz="1400" dirty="0"/>
              <a:t> using </a:t>
            </a:r>
            <a:r>
              <a:rPr lang="en-US" altLang="ja-JP" sz="1400" dirty="0" err="1"/>
              <a:t>daos</a:t>
            </a:r>
            <a:r>
              <a:rPr lang="en-US" altLang="ja-JP" sz="1400" dirty="0"/>
              <a:t>. IEEE Transactions on Parallel and Distributed Systems, Vol. 33, No. 4, pp. 903–914, 2021.</a:t>
            </a:r>
            <a:endParaRPr kumimoji="1" lang="ja-JP" altLang="en-US" sz="1400" dirty="0"/>
          </a:p>
        </p:txBody>
      </p:sp>
      <p:pic>
        <p:nvPicPr>
          <p:cNvPr id="49" name="図 48">
            <a:extLst>
              <a:ext uri="{FF2B5EF4-FFF2-40B4-BE49-F238E27FC236}">
                <a16:creationId xmlns:a16="http://schemas.microsoft.com/office/drawing/2014/main" id="{C8F2F9FC-3FDE-03AB-80F3-2FC81A0BF437}"/>
              </a:ext>
            </a:extLst>
          </p:cNvPr>
          <p:cNvPicPr>
            <a:picLocks noChangeAspect="1"/>
          </p:cNvPicPr>
          <p:nvPr/>
        </p:nvPicPr>
        <p:blipFill>
          <a:blip r:embed="rId3"/>
          <a:stretch>
            <a:fillRect/>
          </a:stretch>
        </p:blipFill>
        <p:spPr>
          <a:xfrm>
            <a:off x="500679" y="1664894"/>
            <a:ext cx="8397874" cy="2726731"/>
          </a:xfrm>
          <a:prstGeom prst="rect">
            <a:avLst/>
          </a:prstGeom>
        </p:spPr>
      </p:pic>
      <p:sp>
        <p:nvSpPr>
          <p:cNvPr id="5" name="テキスト プレースホルダー 5">
            <a:extLst>
              <a:ext uri="{FF2B5EF4-FFF2-40B4-BE49-F238E27FC236}">
                <a16:creationId xmlns:a16="http://schemas.microsoft.com/office/drawing/2014/main" id="{F1D7250A-1323-B746-9372-4BF0D00D54AE}"/>
              </a:ext>
            </a:extLst>
          </p:cNvPr>
          <p:cNvSpPr txBox="1">
            <a:spLocks/>
          </p:cNvSpPr>
          <p:nvPr/>
        </p:nvSpPr>
        <p:spPr>
          <a:xfrm>
            <a:off x="830767" y="5155604"/>
            <a:ext cx="7482465" cy="402587"/>
          </a:xfrm>
          <a:prstGeom prst="rect">
            <a:avLst/>
          </a:prstGeom>
        </p:spPr>
        <p:txBody>
          <a:bodyPr vert="horz" lIns="91440" tIns="45720" rIns="91440" bIns="45720" rtlCol="0" anchor="ctr">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800" b="1" i="0" kern="1200">
                <a:solidFill>
                  <a:schemeClr val="accent3">
                    <a:lumMod val="75000"/>
                  </a:schemeClr>
                </a:solidFill>
                <a:latin typeface="Hiragino Kaku Gothic Pro W6" panose="020B0300000000000000" pitchFamily="34" charset="-128"/>
                <a:ea typeface="Hiragino Kaku Gothic Pro W6" panose="020B0300000000000000" pitchFamily="34" charset="-128"/>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Hiragino Kaku Gothic Pro W3" panose="020B0300000000000000" pitchFamily="34" charset="-128"/>
                <a:ea typeface="Hiragino Kaku Gothic Pro W3" panose="020B0300000000000000" pitchFamily="34" charset="-128"/>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手動で</a:t>
            </a:r>
            <a:r>
              <a:rPr lang="en-US" altLang="ja-JP" dirty="0" err="1"/>
              <a:t>stripe_count</a:t>
            </a:r>
            <a:r>
              <a:rPr lang="ja-JP" altLang="en-US"/>
              <a:t>を設定することはできるが，自動ではない</a:t>
            </a:r>
            <a:endParaRPr lang="ja-JP" altLang="en-US" dirty="0"/>
          </a:p>
        </p:txBody>
      </p:sp>
    </p:spTree>
    <p:extLst>
      <p:ext uri="{BB962C8B-B14F-4D97-AF65-F5344CB8AC3E}">
        <p14:creationId xmlns:p14="http://schemas.microsoft.com/office/powerpoint/2010/main" val="1583199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1232D8F-992B-4640-B0BD-C6FDC7B83BA4}"/>
              </a:ext>
            </a:extLst>
          </p:cNvPr>
          <p:cNvSpPr>
            <a:spLocks noGrp="1"/>
          </p:cNvSpPr>
          <p:nvPr>
            <p:ph type="sldNum" sz="quarter" idx="10"/>
          </p:nvPr>
        </p:nvSpPr>
        <p:spPr/>
        <p:txBody>
          <a:bodyPr/>
          <a:lstStyle/>
          <a:p>
            <a:fld id="{655ECA72-7C51-4053-A00F-47BEF0418ED9}" type="slidenum">
              <a:rPr lang="ja-JP" altLang="en-US" smtClean="0"/>
              <a:pPr/>
              <a:t>11</a:t>
            </a:fld>
            <a:endParaRPr lang="ja-JP" altLang="en-US" dirty="0"/>
          </a:p>
        </p:txBody>
      </p:sp>
      <p:sp>
        <p:nvSpPr>
          <p:cNvPr id="2" name="タイトル 1">
            <a:extLst>
              <a:ext uri="{FF2B5EF4-FFF2-40B4-BE49-F238E27FC236}">
                <a16:creationId xmlns:a16="http://schemas.microsoft.com/office/drawing/2014/main" id="{D547261E-8564-4538-81B9-13E1DE18BCCF}"/>
              </a:ext>
            </a:extLst>
          </p:cNvPr>
          <p:cNvSpPr>
            <a:spLocks noGrp="1"/>
          </p:cNvSpPr>
          <p:nvPr>
            <p:ph type="title"/>
          </p:nvPr>
        </p:nvSpPr>
        <p:spPr>
          <a:xfrm>
            <a:off x="372862" y="164073"/>
            <a:ext cx="6840434" cy="768123"/>
          </a:xfrm>
          <a:prstGeom prst="rect">
            <a:avLst/>
          </a:prstGeom>
        </p:spPr>
        <p:txBody>
          <a:bodyPr/>
          <a:lstStyle/>
          <a:p>
            <a:r>
              <a:rPr lang="ja-JP" altLang="en-US" dirty="0">
                <a:latin typeface="+mj-ea"/>
              </a:rPr>
              <a:t>課題</a:t>
            </a:r>
            <a:endParaRPr kumimoji="1" lang="ja-JP" altLang="en-US" dirty="0">
              <a:latin typeface="+mj-ea"/>
            </a:endParaRPr>
          </a:p>
        </p:txBody>
      </p:sp>
      <p:sp>
        <p:nvSpPr>
          <p:cNvPr id="6" name="テキスト プレースホルダー 5">
            <a:extLst>
              <a:ext uri="{FF2B5EF4-FFF2-40B4-BE49-F238E27FC236}">
                <a16:creationId xmlns:a16="http://schemas.microsoft.com/office/drawing/2014/main" id="{2E753988-E50D-46C6-9833-C3186F1F727A}"/>
              </a:ext>
            </a:extLst>
          </p:cNvPr>
          <p:cNvSpPr>
            <a:spLocks noGrp="1"/>
          </p:cNvSpPr>
          <p:nvPr>
            <p:ph type="body" sz="quarter" idx="15"/>
          </p:nvPr>
        </p:nvSpPr>
        <p:spPr>
          <a:xfrm>
            <a:off x="0" y="4338190"/>
            <a:ext cx="9144000" cy="1924594"/>
          </a:xfrm>
        </p:spPr>
        <p:txBody>
          <a:bodyPr>
            <a:normAutofit/>
          </a:bodyPr>
          <a:lstStyle/>
          <a:p>
            <a:pPr>
              <a:lnSpc>
                <a:spcPct val="110000"/>
              </a:lnSpc>
            </a:pPr>
            <a:r>
              <a:rPr lang="ja-JP" altLang="en-US" dirty="0"/>
              <a:t>その</a:t>
            </a:r>
            <a:r>
              <a:rPr lang="en-US" altLang="ja-JP" dirty="0"/>
              <a:t>I/O</a:t>
            </a:r>
            <a:r>
              <a:rPr lang="ja-JP" altLang="en-US" dirty="0"/>
              <a:t>が</a:t>
            </a:r>
            <a:r>
              <a:rPr lang="ja-JP" altLang="en-US"/>
              <a:t>呼び出されたコンテキストを</a:t>
            </a:r>
            <a:br>
              <a:rPr lang="en-US" altLang="ja-JP" dirty="0"/>
            </a:br>
            <a:r>
              <a:rPr lang="ja-JP" altLang="en-US"/>
              <a:t>利用することによる</a:t>
            </a:r>
            <a:r>
              <a:rPr lang="en-US" altLang="ja-JP" dirty="0"/>
              <a:t>I/O</a:t>
            </a:r>
            <a:r>
              <a:rPr lang="ja-JP" altLang="en-US"/>
              <a:t>最適化の可能性</a:t>
            </a:r>
            <a:endParaRPr lang="ja-JP" altLang="en-US" dirty="0"/>
          </a:p>
        </p:txBody>
      </p:sp>
      <p:sp>
        <p:nvSpPr>
          <p:cNvPr id="3" name="正方形/長方形 2">
            <a:extLst>
              <a:ext uri="{FF2B5EF4-FFF2-40B4-BE49-F238E27FC236}">
                <a16:creationId xmlns:a16="http://schemas.microsoft.com/office/drawing/2014/main" id="{FEB95B53-CFC6-B53F-9F37-3F0B28263665}"/>
              </a:ext>
            </a:extLst>
          </p:cNvPr>
          <p:cNvSpPr/>
          <p:nvPr/>
        </p:nvSpPr>
        <p:spPr>
          <a:xfrm>
            <a:off x="286443" y="1841386"/>
            <a:ext cx="8571113" cy="2100575"/>
          </a:xfrm>
          <a:prstGeom prst="rect">
            <a:avLst/>
          </a:prstGeom>
        </p:spPr>
        <p:txBody>
          <a:bodyPr wrap="square">
            <a:spAutoFit/>
          </a:bodyPr>
          <a:lstStyle/>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渡された</a:t>
            </a:r>
            <a:r>
              <a:rPr lang="ja-JP" altLang="en-US" sz="2900" dirty="0">
                <a:latin typeface="Hiragino Kaku Gothic Pro W3" panose="020B0300000000000000" pitchFamily="34" charset="-128"/>
                <a:ea typeface="Hiragino Kaku Gothic Pro W3" panose="020B0300000000000000" pitchFamily="34" charset="-128"/>
              </a:rPr>
              <a:t>型やそのサイズ，</a:t>
            </a:r>
            <a:r>
              <a:rPr lang="ja-JP" altLang="en-US" sz="2900">
                <a:latin typeface="Hiragino Kaku Gothic Pro W3" panose="020B0300000000000000" pitchFamily="34" charset="-128"/>
                <a:ea typeface="Hiragino Kaku Gothic Pro W3" panose="020B0300000000000000" pitchFamily="34" charset="-128"/>
              </a:rPr>
              <a:t>その形状，その</a:t>
            </a:r>
            <a:r>
              <a:rPr lang="en-US" altLang="ja-JP" sz="2900" dirty="0">
                <a:latin typeface="Hiragino Kaku Gothic Pro W3" panose="020B0300000000000000" pitchFamily="34" charset="-128"/>
                <a:ea typeface="Hiragino Kaku Gothic Pro W3" panose="020B0300000000000000" pitchFamily="34" charset="-128"/>
              </a:rPr>
              <a:t>I/O</a:t>
            </a:r>
            <a:r>
              <a:rPr lang="ja-JP" altLang="en-US" sz="2900">
                <a:latin typeface="Hiragino Kaku Gothic Pro W3" panose="020B0300000000000000" pitchFamily="34" charset="-128"/>
                <a:ea typeface="Hiragino Kaku Gothic Pro W3" panose="020B0300000000000000" pitchFamily="34" charset="-128"/>
              </a:rPr>
              <a:t>が何によるものなのか</a:t>
            </a:r>
            <a:r>
              <a:rPr lang="en-US" altLang="ja-JP" sz="2900" dirty="0">
                <a:latin typeface="Hiragino Kaku Gothic Pro W3" panose="020B0300000000000000" pitchFamily="34" charset="-128"/>
                <a:ea typeface="Hiragino Kaku Gothic Pro W3" panose="020B0300000000000000" pitchFamily="34" charset="-128"/>
              </a:rPr>
              <a:t> Virtual Object Layer</a:t>
            </a:r>
            <a:r>
              <a:rPr lang="ja-JP" altLang="en-US" sz="2900">
                <a:latin typeface="Hiragino Kaku Gothic Pro W3" panose="020B0300000000000000" pitchFamily="34" charset="-128"/>
                <a:ea typeface="Hiragino Kaku Gothic Pro W3" panose="020B0300000000000000" pitchFamily="34" charset="-128"/>
              </a:rPr>
              <a:t>で扱える，その</a:t>
            </a:r>
            <a:r>
              <a:rPr lang="en-US" altLang="ja-JP" sz="2900" dirty="0">
                <a:latin typeface="Hiragino Kaku Gothic Pro W3" panose="020B0300000000000000" pitchFamily="34" charset="-128"/>
                <a:ea typeface="Hiragino Kaku Gothic Pro W3" panose="020B0300000000000000" pitchFamily="34" charset="-128"/>
              </a:rPr>
              <a:t>I/O</a:t>
            </a:r>
            <a:r>
              <a:rPr lang="ja-JP" altLang="en-US" sz="2900" dirty="0">
                <a:latin typeface="Hiragino Kaku Gothic Pro W3" panose="020B0300000000000000" pitchFamily="34" charset="-128"/>
                <a:ea typeface="Hiragino Kaku Gothic Pro W3" panose="020B0300000000000000" pitchFamily="34" charset="-128"/>
              </a:rPr>
              <a:t>が呼び出されたコンテキストが生かし切れていない</a:t>
            </a:r>
            <a:endParaRPr lang="en-US" altLang="ja-JP" sz="2900" dirty="0">
              <a:latin typeface="Hiragino Kaku Gothic Pro W3" panose="020B0300000000000000" pitchFamily="34" charset="-128"/>
              <a:ea typeface="Hiragino Kaku Gothic Pro W3" panose="020B0300000000000000" pitchFamily="34" charset="-128"/>
            </a:endParaRPr>
          </a:p>
        </p:txBody>
      </p:sp>
      <p:cxnSp>
        <p:nvCxnSpPr>
          <p:cNvPr id="7" name="直線矢印コネクタ 6">
            <a:extLst>
              <a:ext uri="{FF2B5EF4-FFF2-40B4-BE49-F238E27FC236}">
                <a16:creationId xmlns:a16="http://schemas.microsoft.com/office/drawing/2014/main" id="{2E7D7286-4016-55E7-7E77-E0C501EAFBFC}"/>
              </a:ext>
            </a:extLst>
          </p:cNvPr>
          <p:cNvCxnSpPr/>
          <p:nvPr/>
        </p:nvCxnSpPr>
        <p:spPr>
          <a:xfrm>
            <a:off x="4571999" y="3631475"/>
            <a:ext cx="0" cy="879566"/>
          </a:xfrm>
          <a:prstGeom prst="straightConnector1">
            <a:avLst/>
          </a:prstGeom>
          <a:ln w="152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14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E3E98-E998-624A-2CD5-5D21CA5E65E7}"/>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6FD3012-FFC9-3E81-6FF1-C3E5B43BAF21}"/>
              </a:ext>
            </a:extLst>
          </p:cNvPr>
          <p:cNvSpPr>
            <a:spLocks noGrp="1"/>
          </p:cNvSpPr>
          <p:nvPr>
            <p:ph type="sldNum" sz="quarter" idx="10"/>
          </p:nvPr>
        </p:nvSpPr>
        <p:spPr/>
        <p:txBody>
          <a:bodyPr/>
          <a:lstStyle/>
          <a:p>
            <a:fld id="{655ECA72-7C51-4053-A00F-47BEF0418ED9}" type="slidenum">
              <a:rPr lang="ja-JP" altLang="en-US" smtClean="0"/>
              <a:pPr/>
              <a:t>12</a:t>
            </a:fld>
            <a:endParaRPr lang="ja-JP" altLang="en-US" dirty="0"/>
          </a:p>
        </p:txBody>
      </p:sp>
      <p:sp>
        <p:nvSpPr>
          <p:cNvPr id="2" name="タイトル 1">
            <a:extLst>
              <a:ext uri="{FF2B5EF4-FFF2-40B4-BE49-F238E27FC236}">
                <a16:creationId xmlns:a16="http://schemas.microsoft.com/office/drawing/2014/main" id="{7C1E25F2-9173-95B2-9158-E40F527ACD49}"/>
              </a:ext>
            </a:extLst>
          </p:cNvPr>
          <p:cNvSpPr>
            <a:spLocks noGrp="1"/>
          </p:cNvSpPr>
          <p:nvPr>
            <p:ph type="title"/>
          </p:nvPr>
        </p:nvSpPr>
        <p:spPr>
          <a:xfrm>
            <a:off x="372862" y="164073"/>
            <a:ext cx="6840434" cy="768123"/>
          </a:xfrm>
          <a:prstGeom prst="rect">
            <a:avLst/>
          </a:prstGeom>
        </p:spPr>
        <p:txBody>
          <a:bodyPr/>
          <a:lstStyle/>
          <a:p>
            <a:r>
              <a:rPr lang="en-US" altLang="ja-JP" dirty="0">
                <a:latin typeface="+mj-ea"/>
              </a:rPr>
              <a:t>HDF5</a:t>
            </a:r>
            <a:r>
              <a:rPr lang="ja-JP" altLang="en-US">
                <a:latin typeface="+mj-ea"/>
              </a:rPr>
              <a:t>のファイル構造</a:t>
            </a:r>
            <a:endParaRPr kumimoji="1" lang="ja-JP" altLang="en-US" dirty="0">
              <a:latin typeface="+mj-ea"/>
            </a:endParaRPr>
          </a:p>
        </p:txBody>
      </p:sp>
      <p:sp>
        <p:nvSpPr>
          <p:cNvPr id="6" name="テキスト プレースホルダー 5">
            <a:extLst>
              <a:ext uri="{FF2B5EF4-FFF2-40B4-BE49-F238E27FC236}">
                <a16:creationId xmlns:a16="http://schemas.microsoft.com/office/drawing/2014/main" id="{EF1E2878-7B1A-FBF0-90BE-02F837F63BBA}"/>
              </a:ext>
            </a:extLst>
          </p:cNvPr>
          <p:cNvSpPr>
            <a:spLocks noGrp="1"/>
          </p:cNvSpPr>
          <p:nvPr>
            <p:ph type="body" sz="quarter" idx="15"/>
          </p:nvPr>
        </p:nvSpPr>
        <p:spPr>
          <a:xfrm>
            <a:off x="0" y="5249272"/>
            <a:ext cx="9144000" cy="1008611"/>
          </a:xfrm>
        </p:spPr>
        <p:txBody>
          <a:bodyPr>
            <a:normAutofit fontScale="92500" lnSpcReduction="20000"/>
          </a:bodyPr>
          <a:lstStyle/>
          <a:p>
            <a:pPr>
              <a:lnSpc>
                <a:spcPct val="110000"/>
              </a:lnSpc>
            </a:pPr>
            <a:r>
              <a:rPr lang="en-US" altLang="ja-JP" dirty="0"/>
              <a:t>HDF5</a:t>
            </a:r>
            <a:r>
              <a:rPr lang="ja-JP" altLang="en-US"/>
              <a:t>の</a:t>
            </a:r>
            <a:r>
              <a:rPr lang="en-US" altLang="ja-JP" dirty="0"/>
              <a:t>Dataset</a:t>
            </a:r>
            <a:r>
              <a:rPr lang="ja-JP" altLang="en-US"/>
              <a:t>は実際のファイルでは</a:t>
            </a:r>
            <a:endParaRPr lang="en-US" altLang="ja-JP" dirty="0"/>
          </a:p>
          <a:p>
            <a:pPr>
              <a:lnSpc>
                <a:spcPct val="110000"/>
              </a:lnSpc>
            </a:pPr>
            <a:r>
              <a:rPr lang="en-US" altLang="ja-JP" dirty="0"/>
              <a:t>Dataset header</a:t>
            </a:r>
            <a:r>
              <a:rPr lang="ja-JP" altLang="en-US"/>
              <a:t>と</a:t>
            </a:r>
            <a:r>
              <a:rPr lang="en-US" altLang="ja-JP" dirty="0"/>
              <a:t>Dataset data</a:t>
            </a:r>
            <a:r>
              <a:rPr lang="ja-JP" altLang="en-US"/>
              <a:t>で構成される</a:t>
            </a:r>
            <a:endParaRPr lang="ja-JP" altLang="en-US" dirty="0"/>
          </a:p>
        </p:txBody>
      </p:sp>
      <p:pic>
        <p:nvPicPr>
          <p:cNvPr id="23" name="図 22">
            <a:extLst>
              <a:ext uri="{FF2B5EF4-FFF2-40B4-BE49-F238E27FC236}">
                <a16:creationId xmlns:a16="http://schemas.microsoft.com/office/drawing/2014/main" id="{DD6986A2-6587-7697-AC35-2EC8A3743C90}"/>
              </a:ext>
            </a:extLst>
          </p:cNvPr>
          <p:cNvPicPr>
            <a:picLocks noChangeAspect="1"/>
          </p:cNvPicPr>
          <p:nvPr/>
        </p:nvPicPr>
        <p:blipFill>
          <a:blip r:embed="rId3"/>
          <a:stretch>
            <a:fillRect/>
          </a:stretch>
        </p:blipFill>
        <p:spPr>
          <a:xfrm>
            <a:off x="469669" y="1331565"/>
            <a:ext cx="7772400" cy="3662855"/>
          </a:xfrm>
          <a:prstGeom prst="rect">
            <a:avLst/>
          </a:prstGeom>
        </p:spPr>
      </p:pic>
    </p:spTree>
    <p:extLst>
      <p:ext uri="{BB962C8B-B14F-4D97-AF65-F5344CB8AC3E}">
        <p14:creationId xmlns:p14="http://schemas.microsoft.com/office/powerpoint/2010/main" val="194889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1232D8F-992B-4640-B0BD-C6FDC7B83BA4}"/>
              </a:ext>
            </a:extLst>
          </p:cNvPr>
          <p:cNvSpPr>
            <a:spLocks noGrp="1"/>
          </p:cNvSpPr>
          <p:nvPr>
            <p:ph type="sldNum" sz="quarter" idx="10"/>
          </p:nvPr>
        </p:nvSpPr>
        <p:spPr/>
        <p:txBody>
          <a:bodyPr/>
          <a:lstStyle/>
          <a:p>
            <a:fld id="{655ECA72-7C51-4053-A00F-47BEF0418ED9}" type="slidenum">
              <a:rPr lang="ja-JP" altLang="en-US" smtClean="0"/>
              <a:pPr/>
              <a:t>13</a:t>
            </a:fld>
            <a:endParaRPr lang="ja-JP" altLang="en-US" dirty="0"/>
          </a:p>
        </p:txBody>
      </p:sp>
      <p:sp>
        <p:nvSpPr>
          <p:cNvPr id="2" name="タイトル 1">
            <a:extLst>
              <a:ext uri="{FF2B5EF4-FFF2-40B4-BE49-F238E27FC236}">
                <a16:creationId xmlns:a16="http://schemas.microsoft.com/office/drawing/2014/main" id="{D547261E-8564-4538-81B9-13E1DE18BCCF}"/>
              </a:ext>
            </a:extLst>
          </p:cNvPr>
          <p:cNvSpPr>
            <a:spLocks noGrp="1"/>
          </p:cNvSpPr>
          <p:nvPr>
            <p:ph type="title"/>
          </p:nvPr>
        </p:nvSpPr>
        <p:spPr>
          <a:xfrm>
            <a:off x="372862" y="164073"/>
            <a:ext cx="6840434" cy="768123"/>
          </a:xfrm>
          <a:prstGeom prst="rect">
            <a:avLst/>
          </a:prstGeom>
        </p:spPr>
        <p:txBody>
          <a:bodyPr/>
          <a:lstStyle/>
          <a:p>
            <a:r>
              <a:rPr lang="ja-JP" altLang="en-US">
                <a:latin typeface="+mj-ea"/>
              </a:rPr>
              <a:t>アクセスパターン</a:t>
            </a:r>
            <a:r>
              <a:rPr lang="en-US" altLang="ja-JP" dirty="0">
                <a:latin typeface="+mj-ea"/>
              </a:rPr>
              <a:t>( segmented ) </a:t>
            </a:r>
            <a:endParaRPr kumimoji="1" lang="ja-JP" altLang="en-US" dirty="0">
              <a:latin typeface="+mj-ea"/>
            </a:endParaRPr>
          </a:p>
        </p:txBody>
      </p:sp>
      <p:sp>
        <p:nvSpPr>
          <p:cNvPr id="8" name="テキスト プレースホルダー 7">
            <a:extLst>
              <a:ext uri="{FF2B5EF4-FFF2-40B4-BE49-F238E27FC236}">
                <a16:creationId xmlns:a16="http://schemas.microsoft.com/office/drawing/2014/main" id="{FD4DA62D-C368-C233-0BD1-A8111760C51B}"/>
              </a:ext>
            </a:extLst>
          </p:cNvPr>
          <p:cNvSpPr>
            <a:spLocks noGrp="1"/>
          </p:cNvSpPr>
          <p:nvPr>
            <p:ph type="body" sz="quarter" idx="15"/>
          </p:nvPr>
        </p:nvSpPr>
        <p:spPr/>
        <p:txBody>
          <a:bodyPr/>
          <a:lstStyle/>
          <a:p>
            <a:r>
              <a:rPr lang="en-US" altLang="ja-JP" dirty="0"/>
              <a:t>segmented: rank</a:t>
            </a:r>
            <a:r>
              <a:rPr lang="ja-JP" altLang="en-US"/>
              <a:t>ごとに順番に書かれる</a:t>
            </a:r>
          </a:p>
        </p:txBody>
      </p:sp>
      <p:pic>
        <p:nvPicPr>
          <p:cNvPr id="31" name="図 30">
            <a:extLst>
              <a:ext uri="{FF2B5EF4-FFF2-40B4-BE49-F238E27FC236}">
                <a16:creationId xmlns:a16="http://schemas.microsoft.com/office/drawing/2014/main" id="{4E329C12-367D-E840-191B-9D58727BD805}"/>
              </a:ext>
            </a:extLst>
          </p:cNvPr>
          <p:cNvPicPr>
            <a:picLocks noChangeAspect="1"/>
          </p:cNvPicPr>
          <p:nvPr/>
        </p:nvPicPr>
        <p:blipFill>
          <a:blip r:embed="rId3"/>
          <a:stretch>
            <a:fillRect/>
          </a:stretch>
        </p:blipFill>
        <p:spPr>
          <a:xfrm>
            <a:off x="556937" y="1595252"/>
            <a:ext cx="7772400" cy="3667496"/>
          </a:xfrm>
          <a:prstGeom prst="rect">
            <a:avLst/>
          </a:prstGeom>
        </p:spPr>
      </p:pic>
    </p:spTree>
    <p:extLst>
      <p:ext uri="{BB962C8B-B14F-4D97-AF65-F5344CB8AC3E}">
        <p14:creationId xmlns:p14="http://schemas.microsoft.com/office/powerpoint/2010/main" val="339879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1232D8F-992B-4640-B0BD-C6FDC7B83BA4}"/>
              </a:ext>
            </a:extLst>
          </p:cNvPr>
          <p:cNvSpPr>
            <a:spLocks noGrp="1"/>
          </p:cNvSpPr>
          <p:nvPr>
            <p:ph type="sldNum" sz="quarter" idx="10"/>
          </p:nvPr>
        </p:nvSpPr>
        <p:spPr/>
        <p:txBody>
          <a:bodyPr/>
          <a:lstStyle/>
          <a:p>
            <a:fld id="{655ECA72-7C51-4053-A00F-47BEF0418ED9}" type="slidenum">
              <a:rPr lang="ja-JP" altLang="en-US" smtClean="0"/>
              <a:pPr/>
              <a:t>14</a:t>
            </a:fld>
            <a:endParaRPr lang="ja-JP" altLang="en-US" dirty="0"/>
          </a:p>
        </p:txBody>
      </p:sp>
      <p:sp>
        <p:nvSpPr>
          <p:cNvPr id="2" name="タイトル 1">
            <a:extLst>
              <a:ext uri="{FF2B5EF4-FFF2-40B4-BE49-F238E27FC236}">
                <a16:creationId xmlns:a16="http://schemas.microsoft.com/office/drawing/2014/main" id="{D547261E-8564-4538-81B9-13E1DE18BCCF}"/>
              </a:ext>
            </a:extLst>
          </p:cNvPr>
          <p:cNvSpPr>
            <a:spLocks noGrp="1"/>
          </p:cNvSpPr>
          <p:nvPr>
            <p:ph type="title"/>
          </p:nvPr>
        </p:nvSpPr>
        <p:spPr>
          <a:xfrm>
            <a:off x="372862" y="164073"/>
            <a:ext cx="6840434" cy="768123"/>
          </a:xfrm>
          <a:prstGeom prst="rect">
            <a:avLst/>
          </a:prstGeom>
        </p:spPr>
        <p:txBody>
          <a:bodyPr/>
          <a:lstStyle/>
          <a:p>
            <a:r>
              <a:rPr lang="ja-JP" altLang="en-US">
                <a:latin typeface="+mj-ea"/>
              </a:rPr>
              <a:t>アクセスパターン</a:t>
            </a:r>
            <a:r>
              <a:rPr lang="en-US" altLang="ja-JP" dirty="0">
                <a:latin typeface="+mj-ea"/>
              </a:rPr>
              <a:t>( </a:t>
            </a:r>
            <a:r>
              <a:rPr lang="en-US" altLang="ja-JP" dirty="0" err="1">
                <a:latin typeface="+mj-ea"/>
              </a:rPr>
              <a:t>strided</a:t>
            </a:r>
            <a:r>
              <a:rPr lang="en-US" altLang="ja-JP" dirty="0">
                <a:latin typeface="+mj-ea"/>
              </a:rPr>
              <a:t> )</a:t>
            </a:r>
            <a:endParaRPr kumimoji="1" lang="ja-JP" altLang="en-US" dirty="0">
              <a:latin typeface="+mj-ea"/>
            </a:endParaRPr>
          </a:p>
        </p:txBody>
      </p:sp>
      <p:sp>
        <p:nvSpPr>
          <p:cNvPr id="8" name="テキスト プレースホルダー 7">
            <a:extLst>
              <a:ext uri="{FF2B5EF4-FFF2-40B4-BE49-F238E27FC236}">
                <a16:creationId xmlns:a16="http://schemas.microsoft.com/office/drawing/2014/main" id="{FD4DA62D-C368-C233-0BD1-A8111760C51B}"/>
              </a:ext>
            </a:extLst>
          </p:cNvPr>
          <p:cNvSpPr>
            <a:spLocks noGrp="1"/>
          </p:cNvSpPr>
          <p:nvPr>
            <p:ph type="body" sz="quarter" idx="15"/>
          </p:nvPr>
        </p:nvSpPr>
        <p:spPr/>
        <p:txBody>
          <a:bodyPr/>
          <a:lstStyle/>
          <a:p>
            <a:r>
              <a:rPr lang="en-US" altLang="ja-JP" dirty="0" err="1"/>
              <a:t>strided</a:t>
            </a:r>
            <a:r>
              <a:rPr lang="en-US" altLang="ja-JP" dirty="0"/>
              <a:t>: </a:t>
            </a:r>
            <a:r>
              <a:rPr lang="ja-JP" altLang="en-US"/>
              <a:t>各</a:t>
            </a:r>
            <a:r>
              <a:rPr lang="en-US" altLang="ja-JP" dirty="0"/>
              <a:t>rank</a:t>
            </a:r>
            <a:r>
              <a:rPr lang="ja-JP" altLang="en-US"/>
              <a:t>の領域が非連続</a:t>
            </a:r>
          </a:p>
        </p:txBody>
      </p:sp>
      <p:pic>
        <p:nvPicPr>
          <p:cNvPr id="53" name="図 52">
            <a:extLst>
              <a:ext uri="{FF2B5EF4-FFF2-40B4-BE49-F238E27FC236}">
                <a16:creationId xmlns:a16="http://schemas.microsoft.com/office/drawing/2014/main" id="{29819B81-85A4-0975-6CAE-BFEF55720BF8}"/>
              </a:ext>
            </a:extLst>
          </p:cNvPr>
          <p:cNvPicPr>
            <a:picLocks noChangeAspect="1"/>
          </p:cNvPicPr>
          <p:nvPr/>
        </p:nvPicPr>
        <p:blipFill>
          <a:blip r:embed="rId3"/>
          <a:stretch>
            <a:fillRect/>
          </a:stretch>
        </p:blipFill>
        <p:spPr>
          <a:xfrm>
            <a:off x="685799" y="1651809"/>
            <a:ext cx="7772400" cy="3554382"/>
          </a:xfrm>
          <a:prstGeom prst="rect">
            <a:avLst/>
          </a:prstGeom>
        </p:spPr>
      </p:pic>
    </p:spTree>
    <p:extLst>
      <p:ext uri="{BB962C8B-B14F-4D97-AF65-F5344CB8AC3E}">
        <p14:creationId xmlns:p14="http://schemas.microsoft.com/office/powerpoint/2010/main" val="3198895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D1963-1823-F7C5-16F3-4CAC07604609}"/>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B35B1DC-B570-D25F-3004-6EFBE2B82F23}"/>
              </a:ext>
            </a:extLst>
          </p:cNvPr>
          <p:cNvSpPr>
            <a:spLocks noGrp="1"/>
          </p:cNvSpPr>
          <p:nvPr>
            <p:ph type="sldNum" sz="quarter" idx="10"/>
          </p:nvPr>
        </p:nvSpPr>
        <p:spPr/>
        <p:txBody>
          <a:bodyPr/>
          <a:lstStyle/>
          <a:p>
            <a:fld id="{655ECA72-7C51-4053-A00F-47BEF0418ED9}" type="slidenum">
              <a:rPr lang="ja-JP" altLang="en-US" smtClean="0"/>
              <a:pPr/>
              <a:t>15</a:t>
            </a:fld>
            <a:endParaRPr lang="ja-JP" altLang="en-US" dirty="0"/>
          </a:p>
        </p:txBody>
      </p:sp>
      <p:sp>
        <p:nvSpPr>
          <p:cNvPr id="2" name="タイトル 1">
            <a:extLst>
              <a:ext uri="{FF2B5EF4-FFF2-40B4-BE49-F238E27FC236}">
                <a16:creationId xmlns:a16="http://schemas.microsoft.com/office/drawing/2014/main" id="{9ABB164E-DE85-AAA3-6AB5-AE175841C194}"/>
              </a:ext>
            </a:extLst>
          </p:cNvPr>
          <p:cNvSpPr>
            <a:spLocks noGrp="1"/>
          </p:cNvSpPr>
          <p:nvPr>
            <p:ph type="title"/>
          </p:nvPr>
        </p:nvSpPr>
        <p:spPr>
          <a:xfrm>
            <a:off x="372862" y="164073"/>
            <a:ext cx="6840434" cy="768123"/>
          </a:xfrm>
          <a:prstGeom prst="rect">
            <a:avLst/>
          </a:prstGeom>
        </p:spPr>
        <p:txBody>
          <a:bodyPr/>
          <a:lstStyle/>
          <a:p>
            <a:r>
              <a:rPr kumimoji="1" lang="ja-JP" altLang="en-US">
                <a:latin typeface="+mj-ea"/>
              </a:rPr>
              <a:t>ロック競合</a:t>
            </a:r>
            <a:endParaRPr kumimoji="1" lang="ja-JP" altLang="en-US" dirty="0">
              <a:latin typeface="+mj-ea"/>
            </a:endParaRPr>
          </a:p>
        </p:txBody>
      </p:sp>
      <p:sp>
        <p:nvSpPr>
          <p:cNvPr id="6" name="テキスト プレースホルダー 5">
            <a:extLst>
              <a:ext uri="{FF2B5EF4-FFF2-40B4-BE49-F238E27FC236}">
                <a16:creationId xmlns:a16="http://schemas.microsoft.com/office/drawing/2014/main" id="{12DE28B3-8E5D-9024-4C06-FEDACD34C11F}"/>
              </a:ext>
            </a:extLst>
          </p:cNvPr>
          <p:cNvSpPr>
            <a:spLocks noGrp="1"/>
          </p:cNvSpPr>
          <p:nvPr>
            <p:ph type="body" sz="quarter" idx="15"/>
          </p:nvPr>
        </p:nvSpPr>
        <p:spPr>
          <a:xfrm>
            <a:off x="0" y="5349024"/>
            <a:ext cx="9144000" cy="1008611"/>
          </a:xfrm>
        </p:spPr>
        <p:txBody>
          <a:bodyPr>
            <a:normAutofit/>
          </a:bodyPr>
          <a:lstStyle/>
          <a:p>
            <a:pPr>
              <a:lnSpc>
                <a:spcPct val="110000"/>
              </a:lnSpc>
            </a:pPr>
            <a:r>
              <a:rPr lang="ja-JP" altLang="en-US"/>
              <a:t>同一チャンクに対するアクセスは</a:t>
            </a:r>
            <a:r>
              <a:rPr lang="en-US" altLang="ja-JP" dirty="0"/>
              <a:t>serialize</a:t>
            </a:r>
            <a:r>
              <a:rPr lang="ja-JP" altLang="en-US"/>
              <a:t>される</a:t>
            </a:r>
            <a:endParaRPr lang="ja-JP" altLang="en-US" dirty="0"/>
          </a:p>
        </p:txBody>
      </p:sp>
      <p:pic>
        <p:nvPicPr>
          <p:cNvPr id="44" name="図 43">
            <a:extLst>
              <a:ext uri="{FF2B5EF4-FFF2-40B4-BE49-F238E27FC236}">
                <a16:creationId xmlns:a16="http://schemas.microsoft.com/office/drawing/2014/main" id="{00FC9CA9-FA4E-1CAE-DCFA-A5B0F1A88EC8}"/>
              </a:ext>
            </a:extLst>
          </p:cNvPr>
          <p:cNvPicPr>
            <a:picLocks noChangeAspect="1"/>
          </p:cNvPicPr>
          <p:nvPr/>
        </p:nvPicPr>
        <p:blipFill>
          <a:blip r:embed="rId3"/>
          <a:stretch>
            <a:fillRect/>
          </a:stretch>
        </p:blipFill>
        <p:spPr>
          <a:xfrm>
            <a:off x="685800" y="1477321"/>
            <a:ext cx="7772400" cy="3799583"/>
          </a:xfrm>
          <a:prstGeom prst="rect">
            <a:avLst/>
          </a:prstGeom>
        </p:spPr>
      </p:pic>
    </p:spTree>
    <p:extLst>
      <p:ext uri="{BB962C8B-B14F-4D97-AF65-F5344CB8AC3E}">
        <p14:creationId xmlns:p14="http://schemas.microsoft.com/office/powerpoint/2010/main" val="3267877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D1963-1823-F7C5-16F3-4CAC07604609}"/>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BB35B1DC-B570-D25F-3004-6EFBE2B82F23}"/>
              </a:ext>
            </a:extLst>
          </p:cNvPr>
          <p:cNvSpPr>
            <a:spLocks noGrp="1"/>
          </p:cNvSpPr>
          <p:nvPr>
            <p:ph type="sldNum" sz="quarter" idx="10"/>
          </p:nvPr>
        </p:nvSpPr>
        <p:spPr/>
        <p:txBody>
          <a:bodyPr/>
          <a:lstStyle/>
          <a:p>
            <a:fld id="{655ECA72-7C51-4053-A00F-47BEF0418ED9}" type="slidenum">
              <a:rPr lang="ja-JP" altLang="en-US" smtClean="0"/>
              <a:pPr/>
              <a:t>16</a:t>
            </a:fld>
            <a:endParaRPr lang="ja-JP" altLang="en-US" dirty="0"/>
          </a:p>
        </p:txBody>
      </p:sp>
      <p:sp>
        <p:nvSpPr>
          <p:cNvPr id="2" name="タイトル 1">
            <a:extLst>
              <a:ext uri="{FF2B5EF4-FFF2-40B4-BE49-F238E27FC236}">
                <a16:creationId xmlns:a16="http://schemas.microsoft.com/office/drawing/2014/main" id="{9ABB164E-DE85-AAA3-6AB5-AE175841C194}"/>
              </a:ext>
            </a:extLst>
          </p:cNvPr>
          <p:cNvSpPr>
            <a:spLocks noGrp="1"/>
          </p:cNvSpPr>
          <p:nvPr>
            <p:ph type="title"/>
          </p:nvPr>
        </p:nvSpPr>
        <p:spPr>
          <a:xfrm>
            <a:off x="372862" y="164073"/>
            <a:ext cx="6840434" cy="768123"/>
          </a:xfrm>
          <a:prstGeom prst="rect">
            <a:avLst/>
          </a:prstGeom>
        </p:spPr>
        <p:txBody>
          <a:bodyPr/>
          <a:lstStyle/>
          <a:p>
            <a:r>
              <a:rPr kumimoji="1" lang="en-US" altLang="ja-JP" dirty="0"/>
              <a:t>Context-Aware VOL</a:t>
            </a:r>
            <a:endParaRPr kumimoji="1" lang="ja-JP" altLang="en-US" dirty="0"/>
          </a:p>
        </p:txBody>
      </p:sp>
      <p:sp>
        <p:nvSpPr>
          <p:cNvPr id="6" name="テキスト プレースホルダー 5">
            <a:extLst>
              <a:ext uri="{FF2B5EF4-FFF2-40B4-BE49-F238E27FC236}">
                <a16:creationId xmlns:a16="http://schemas.microsoft.com/office/drawing/2014/main" id="{12DE28B3-8E5D-9024-4C06-FEDACD34C11F}"/>
              </a:ext>
            </a:extLst>
          </p:cNvPr>
          <p:cNvSpPr>
            <a:spLocks noGrp="1"/>
          </p:cNvSpPr>
          <p:nvPr>
            <p:ph type="body" sz="quarter" idx="15"/>
          </p:nvPr>
        </p:nvSpPr>
        <p:spPr>
          <a:xfrm>
            <a:off x="0" y="5349024"/>
            <a:ext cx="9144000" cy="1008611"/>
          </a:xfrm>
        </p:spPr>
        <p:txBody>
          <a:bodyPr>
            <a:normAutofit/>
          </a:bodyPr>
          <a:lstStyle/>
          <a:p>
            <a:pPr>
              <a:lnSpc>
                <a:spcPct val="110000"/>
              </a:lnSpc>
            </a:pPr>
            <a:r>
              <a:rPr lang="ja-JP" altLang="en-US"/>
              <a:t>コンテキストを利用した</a:t>
            </a:r>
            <a:r>
              <a:rPr lang="en-US" altLang="ja-JP" dirty="0"/>
              <a:t>I/O</a:t>
            </a:r>
            <a:r>
              <a:rPr lang="ja-JP" altLang="en-US"/>
              <a:t>の最適化を実現</a:t>
            </a:r>
            <a:endParaRPr lang="ja-JP" altLang="en-US" dirty="0"/>
          </a:p>
        </p:txBody>
      </p:sp>
      <p:sp>
        <p:nvSpPr>
          <p:cNvPr id="3" name="テキスト ボックス 2">
            <a:extLst>
              <a:ext uri="{FF2B5EF4-FFF2-40B4-BE49-F238E27FC236}">
                <a16:creationId xmlns:a16="http://schemas.microsoft.com/office/drawing/2014/main" id="{5DD0ED7C-0C40-549E-52D1-EE345799067F}"/>
              </a:ext>
            </a:extLst>
          </p:cNvPr>
          <p:cNvSpPr txBox="1"/>
          <p:nvPr/>
        </p:nvSpPr>
        <p:spPr>
          <a:xfrm>
            <a:off x="155158" y="1074509"/>
            <a:ext cx="8501173" cy="4708981"/>
          </a:xfrm>
          <a:prstGeom prst="rect">
            <a:avLst/>
          </a:prstGeom>
          <a:noFill/>
        </p:spPr>
        <p:txBody>
          <a:bodyPr wrap="square" rtlCol="0">
            <a:spAutoFit/>
          </a:bodyPr>
          <a:lstStyle/>
          <a:p>
            <a:endParaRPr lang="en-US" altLang="ja-JP" sz="2400" dirty="0">
              <a:latin typeface="Hiragino Kaku Gothic Pro W3" panose="020B0300000000000000" pitchFamily="34" charset="-128"/>
              <a:ea typeface="Hiragino Kaku Gothic Pro W3" panose="020B0300000000000000" pitchFamily="34" charset="-128"/>
            </a:endParaRPr>
          </a:p>
          <a:p>
            <a:pPr marL="742950" lvl="1" indent="-285750">
              <a:buFont typeface="Wingdings" panose="05000000000000000000" pitchFamily="2" charset="2"/>
              <a:buChar char="l"/>
            </a:pPr>
            <a:r>
              <a:rPr kumimoji="1" lang="ja-JP" altLang="en-US" sz="2800">
                <a:latin typeface="Hiragino Kaku Gothic Pro W3" panose="020B0300000000000000" pitchFamily="34" charset="-128"/>
                <a:ea typeface="Hiragino Kaku Gothic Pro W3" panose="020B0300000000000000" pitchFamily="34" charset="-128"/>
              </a:rPr>
              <a:t>書き込み時に得られるコンテキスト</a:t>
            </a:r>
            <a:r>
              <a:rPr kumimoji="1" lang="en-US" altLang="ja-JP" sz="2800" dirty="0">
                <a:latin typeface="Hiragino Kaku Gothic Pro W3" panose="020B0300000000000000" pitchFamily="34" charset="-128"/>
                <a:ea typeface="Hiragino Kaku Gothic Pro W3" panose="020B0300000000000000" pitchFamily="34" charset="-128"/>
              </a:rPr>
              <a:t>(</a:t>
            </a:r>
            <a:r>
              <a:rPr kumimoji="1" lang="ja-JP" altLang="en-US" sz="2800">
                <a:latin typeface="Hiragino Kaku Gothic Pro W3" panose="020B0300000000000000" pitchFamily="34" charset="-128"/>
                <a:ea typeface="Hiragino Kaku Gothic Pro W3" panose="020B0300000000000000" pitchFamily="34" charset="-128"/>
              </a:rPr>
              <a:t>データの型やデータのレイアウト</a:t>
            </a:r>
            <a:r>
              <a:rPr kumimoji="1" lang="en-US" altLang="ja-JP" sz="2800" dirty="0">
                <a:latin typeface="Hiragino Kaku Gothic Pro W3" panose="020B0300000000000000" pitchFamily="34" charset="-128"/>
                <a:ea typeface="Hiragino Kaku Gothic Pro W3" panose="020B0300000000000000" pitchFamily="34" charset="-128"/>
              </a:rPr>
              <a:t>)</a:t>
            </a:r>
            <a:r>
              <a:rPr kumimoji="1" lang="ja-JP" altLang="en-US" sz="2800">
                <a:latin typeface="Hiragino Kaku Gothic Pro W3" panose="020B0300000000000000" pitchFamily="34" charset="-128"/>
                <a:ea typeface="Hiragino Kaku Gothic Pro W3" panose="020B0300000000000000" pitchFamily="34" charset="-128"/>
              </a:rPr>
              <a:t>を利用して，</a:t>
            </a:r>
            <a:r>
              <a:rPr kumimoji="1" lang="en-US" altLang="ja-JP" sz="2800" dirty="0">
                <a:latin typeface="Hiragino Kaku Gothic Pro W3" panose="020B0300000000000000" pitchFamily="34" charset="-128"/>
                <a:ea typeface="Hiragino Kaku Gothic Pro W3" panose="020B0300000000000000" pitchFamily="34" charset="-128"/>
              </a:rPr>
              <a:t>ad-hoc</a:t>
            </a:r>
            <a:r>
              <a:rPr kumimoji="1" lang="ja-JP" altLang="en-US" sz="2800">
                <a:latin typeface="Hiragino Kaku Gothic Pro W3" panose="020B0300000000000000" pitchFamily="34" charset="-128"/>
                <a:ea typeface="Hiragino Kaku Gothic Pro W3" panose="020B0300000000000000" pitchFamily="34" charset="-128"/>
              </a:rPr>
              <a:t>ファイルシステムへの書き込みを高速化する</a:t>
            </a:r>
            <a:br>
              <a:rPr kumimoji="1" lang="en-US" altLang="ja-JP" sz="2800" dirty="0">
                <a:latin typeface="Hiragino Kaku Gothic Pro W3" panose="020B0300000000000000" pitchFamily="34" charset="-128"/>
                <a:ea typeface="Hiragino Kaku Gothic Pro W3" panose="020B0300000000000000" pitchFamily="34" charset="-128"/>
              </a:rPr>
            </a:br>
            <a:endParaRPr kumimoji="1" lang="en-US" altLang="ja-JP" sz="2800" dirty="0">
              <a:latin typeface="Hiragino Kaku Gothic Pro W3" panose="020B0300000000000000" pitchFamily="34" charset="-128"/>
              <a:ea typeface="Hiragino Kaku Gothic Pro W3" panose="020B0300000000000000" pitchFamily="34" charset="-128"/>
            </a:endParaRPr>
          </a:p>
          <a:p>
            <a:pPr marL="742950" lvl="1" indent="-285750">
              <a:buFont typeface="Wingdings" panose="05000000000000000000" pitchFamily="2" charset="2"/>
              <a:buChar char="l"/>
            </a:pPr>
            <a:r>
              <a:rPr kumimoji="1" lang="en-US" altLang="ja-JP" sz="2800" dirty="0">
                <a:latin typeface="Hiragino Kaku Gothic Pro W3" panose="020B0300000000000000" pitchFamily="34" charset="-128"/>
                <a:ea typeface="Hiragino Kaku Gothic Pro W3" panose="020B0300000000000000" pitchFamily="34" charset="-128"/>
              </a:rPr>
              <a:t>Dataset data(HDF5</a:t>
            </a:r>
            <a:r>
              <a:rPr kumimoji="1" lang="ja-JP" altLang="en-US" sz="2800">
                <a:latin typeface="Hiragino Kaku Gothic Pro W3" panose="020B0300000000000000" pitchFamily="34" charset="-128"/>
                <a:ea typeface="Hiragino Kaku Gothic Pro W3" panose="020B0300000000000000" pitchFamily="34" charset="-128"/>
              </a:rPr>
              <a:t>の実データが格納されている部分</a:t>
            </a:r>
            <a:r>
              <a:rPr kumimoji="1" lang="en-US" altLang="ja-JP" sz="2800" dirty="0">
                <a:latin typeface="Hiragino Kaku Gothic Pro W3" panose="020B0300000000000000" pitchFamily="34" charset="-128"/>
                <a:ea typeface="Hiragino Kaku Gothic Pro W3" panose="020B0300000000000000" pitchFamily="34" charset="-128"/>
              </a:rPr>
              <a:t>)</a:t>
            </a:r>
            <a:r>
              <a:rPr kumimoji="1" lang="ja-JP" altLang="en-US" sz="2800">
                <a:latin typeface="Hiragino Kaku Gothic Pro W3" panose="020B0300000000000000" pitchFamily="34" charset="-128"/>
                <a:ea typeface="Hiragino Kaku Gothic Pro W3" panose="020B0300000000000000" pitchFamily="34" charset="-128"/>
              </a:rPr>
              <a:t>のみを</a:t>
            </a:r>
            <a:r>
              <a:rPr kumimoji="1" lang="en-US" altLang="ja-JP" sz="2800" dirty="0">
                <a:latin typeface="Hiragino Kaku Gothic Pro W3" panose="020B0300000000000000" pitchFamily="34" charset="-128"/>
                <a:ea typeface="Hiragino Kaku Gothic Pro W3" panose="020B0300000000000000" pitchFamily="34" charset="-128"/>
              </a:rPr>
              <a:t>ad-hoc</a:t>
            </a:r>
            <a:r>
              <a:rPr kumimoji="1" lang="ja-JP" altLang="en-US" sz="2800">
                <a:latin typeface="Hiragino Kaku Gothic Pro W3" panose="020B0300000000000000" pitchFamily="34" charset="-128"/>
                <a:ea typeface="Hiragino Kaku Gothic Pro W3" panose="020B0300000000000000" pitchFamily="34" charset="-128"/>
              </a:rPr>
              <a:t>ファイルシステムである</a:t>
            </a:r>
            <a:r>
              <a:rPr kumimoji="1" lang="en-US" altLang="ja-JP" sz="2800" dirty="0">
                <a:latin typeface="Hiragino Kaku Gothic Pro W3" panose="020B0300000000000000" pitchFamily="34" charset="-128"/>
                <a:ea typeface="Hiragino Kaku Gothic Pro W3" panose="020B0300000000000000" pitchFamily="34" charset="-128"/>
              </a:rPr>
              <a:t>CHFS</a:t>
            </a:r>
            <a:r>
              <a:rPr kumimoji="1" lang="ja-JP" altLang="en-US" sz="2800">
                <a:latin typeface="Hiragino Kaku Gothic Pro W3" panose="020B0300000000000000" pitchFamily="34" charset="-128"/>
                <a:ea typeface="Hiragino Kaku Gothic Pro W3" panose="020B0300000000000000" pitchFamily="34" charset="-128"/>
              </a:rPr>
              <a:t>に</a:t>
            </a:r>
            <a:r>
              <a:rPr lang="ja-JP" altLang="en-US" sz="2800">
                <a:latin typeface="Hiragino Kaku Gothic Pro W3" panose="020B0300000000000000" pitchFamily="34" charset="-128"/>
                <a:ea typeface="Hiragino Kaku Gothic Pro W3" panose="020B0300000000000000" pitchFamily="34" charset="-128"/>
              </a:rPr>
              <a:t>コンテキストに基づいてチャンクサイズを設定しロック競合を減らした書き込みを行う</a:t>
            </a:r>
            <a:endParaRPr kumimoji="1" lang="en-US" altLang="ja-JP" sz="2400" dirty="0">
              <a:latin typeface="Hiragino Kaku Gothic Pro W3" panose="020B0300000000000000" pitchFamily="34" charset="-128"/>
              <a:ea typeface="Hiragino Kaku Gothic Pro W3" panose="020B0300000000000000" pitchFamily="34" charset="-128"/>
            </a:endParaRPr>
          </a:p>
          <a:p>
            <a:pPr lvl="1"/>
            <a:endParaRPr lang="en-US" altLang="ja-JP" sz="24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442753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6DB24CC-3624-4539-8383-1CE180737445}"/>
              </a:ext>
            </a:extLst>
          </p:cNvPr>
          <p:cNvSpPr>
            <a:spLocks noGrp="1"/>
          </p:cNvSpPr>
          <p:nvPr>
            <p:ph type="sldNum" sz="quarter" idx="10"/>
          </p:nvPr>
        </p:nvSpPr>
        <p:spPr/>
        <p:txBody>
          <a:bodyPr anchor="ctr"/>
          <a:lstStyle/>
          <a:p>
            <a:fld id="{655ECA72-7C51-4053-A00F-47BEF0418ED9}" type="slidenum">
              <a:rPr lang="ja-JP" altLang="en-US"/>
              <a:pPr/>
              <a:t>17</a:t>
            </a:fld>
            <a:endParaRPr lang="ja-JP" altLang="en-US" dirty="0"/>
          </a:p>
        </p:txBody>
      </p:sp>
      <p:sp>
        <p:nvSpPr>
          <p:cNvPr id="4" name="タイトル 3">
            <a:extLst>
              <a:ext uri="{FF2B5EF4-FFF2-40B4-BE49-F238E27FC236}">
                <a16:creationId xmlns:a16="http://schemas.microsoft.com/office/drawing/2014/main" id="{893B816C-97F1-4462-AF72-64C8C0374FFF}"/>
              </a:ext>
            </a:extLst>
          </p:cNvPr>
          <p:cNvSpPr>
            <a:spLocks noGrp="1"/>
          </p:cNvSpPr>
          <p:nvPr>
            <p:ph type="title"/>
          </p:nvPr>
        </p:nvSpPr>
        <p:spPr>
          <a:xfrm>
            <a:off x="372862" y="164073"/>
            <a:ext cx="6840434" cy="768123"/>
          </a:xfrm>
          <a:prstGeom prst="rect">
            <a:avLst/>
          </a:prstGeom>
        </p:spPr>
        <p:txBody>
          <a:bodyPr/>
          <a:lstStyle/>
          <a:p>
            <a:r>
              <a:rPr lang="en-US" altLang="ja-JP" dirty="0"/>
              <a:t>CA VOL</a:t>
            </a:r>
            <a:r>
              <a:rPr lang="ja-JP" altLang="en-US"/>
              <a:t>のデータパス</a:t>
            </a:r>
            <a:endParaRPr kumimoji="1" lang="ja-JP" altLang="en-US" dirty="0"/>
          </a:p>
        </p:txBody>
      </p:sp>
      <p:sp>
        <p:nvSpPr>
          <p:cNvPr id="16" name="テキスト プレースホルダー 5">
            <a:extLst>
              <a:ext uri="{FF2B5EF4-FFF2-40B4-BE49-F238E27FC236}">
                <a16:creationId xmlns:a16="http://schemas.microsoft.com/office/drawing/2014/main" id="{75AC8AB6-0D88-731E-6C58-6F011DFD06DF}"/>
              </a:ext>
            </a:extLst>
          </p:cNvPr>
          <p:cNvSpPr txBox="1">
            <a:spLocks/>
          </p:cNvSpPr>
          <p:nvPr/>
        </p:nvSpPr>
        <p:spPr>
          <a:xfrm>
            <a:off x="373062" y="5541742"/>
            <a:ext cx="8397875" cy="768123"/>
          </a:xfrm>
          <a:prstGeom prst="rect">
            <a:avLst/>
          </a:prstGeom>
        </p:spPr>
        <p:txBody>
          <a:bodyPr vert="horz" lIns="91440" tIns="45720" rIns="91440" bIns="45720" rtlCol="0" anchor="ctr">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800" b="1" kern="1200">
                <a:solidFill>
                  <a:schemeClr val="accent3">
                    <a:lumMod val="75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en-US" altLang="ja-JP" dirty="0">
                <a:latin typeface="Hiragino Kaku Gothic Pro W6" panose="020B0300000000000000" pitchFamily="34" charset="-128"/>
                <a:ea typeface="Hiragino Kaku Gothic Pro W6" panose="020B0300000000000000" pitchFamily="34" charset="-128"/>
              </a:rPr>
              <a:t>Dataset Data</a:t>
            </a:r>
            <a:r>
              <a:rPr lang="ja-JP" altLang="en-US">
                <a:latin typeface="Hiragino Kaku Gothic Pro W6" panose="020B0300000000000000" pitchFamily="34" charset="-128"/>
                <a:ea typeface="Hiragino Kaku Gothic Pro W6" panose="020B0300000000000000" pitchFamily="34" charset="-128"/>
              </a:rPr>
              <a:t>のみを</a:t>
            </a:r>
            <a:r>
              <a:rPr lang="en-US" altLang="ja-JP" dirty="0">
                <a:latin typeface="Hiragino Kaku Gothic Pro W6" panose="020B0300000000000000" pitchFamily="34" charset="-128"/>
                <a:ea typeface="Hiragino Kaku Gothic Pro W6" panose="020B0300000000000000" pitchFamily="34" charset="-128"/>
              </a:rPr>
              <a:t>CHFS</a:t>
            </a:r>
            <a:r>
              <a:rPr lang="ja-JP" altLang="en-US">
                <a:latin typeface="Hiragino Kaku Gothic Pro W6" panose="020B0300000000000000" pitchFamily="34" charset="-128"/>
                <a:ea typeface="Hiragino Kaku Gothic Pro W6" panose="020B0300000000000000" pitchFamily="34" charset="-128"/>
              </a:rPr>
              <a:t>に書き込む</a:t>
            </a:r>
            <a:br>
              <a:rPr lang="en-US" altLang="ja-JP" dirty="0">
                <a:latin typeface="Hiragino Kaku Gothic Pro W6" panose="020B0300000000000000" pitchFamily="34" charset="-128"/>
                <a:ea typeface="Hiragino Kaku Gothic Pro W6" panose="020B0300000000000000" pitchFamily="34" charset="-128"/>
              </a:rPr>
            </a:br>
            <a:r>
              <a:rPr lang="en-US" altLang="ja-JP" dirty="0">
                <a:latin typeface="Hiragino Kaku Gothic Pro W6" panose="020B0300000000000000" pitchFamily="34" charset="-128"/>
                <a:ea typeface="Hiragino Kaku Gothic Pro W6" panose="020B0300000000000000" pitchFamily="34" charset="-128"/>
              </a:rPr>
              <a:t>VOL</a:t>
            </a:r>
            <a:r>
              <a:rPr lang="ja-JP" altLang="en-US">
                <a:latin typeface="Hiragino Kaku Gothic Pro W6" panose="020B0300000000000000" pitchFamily="34" charset="-128"/>
                <a:ea typeface="Hiragino Kaku Gothic Pro W6" panose="020B0300000000000000" pitchFamily="34" charset="-128"/>
              </a:rPr>
              <a:t>プラグインを作成する</a:t>
            </a:r>
            <a:endParaRPr lang="ja-JP" altLang="en-US" dirty="0">
              <a:latin typeface="Hiragino Kaku Gothic Pro W6" panose="020B0300000000000000" pitchFamily="34" charset="-128"/>
              <a:ea typeface="Hiragino Kaku Gothic Pro W6" panose="020B0300000000000000" pitchFamily="34" charset="-128"/>
            </a:endParaRPr>
          </a:p>
        </p:txBody>
      </p:sp>
      <p:pic>
        <p:nvPicPr>
          <p:cNvPr id="25" name="図 24">
            <a:extLst>
              <a:ext uri="{FF2B5EF4-FFF2-40B4-BE49-F238E27FC236}">
                <a16:creationId xmlns:a16="http://schemas.microsoft.com/office/drawing/2014/main" id="{C93B1520-8F86-1D39-C2F3-C13AFBF4C02A}"/>
              </a:ext>
            </a:extLst>
          </p:cNvPr>
          <p:cNvPicPr>
            <a:picLocks noChangeAspect="1"/>
          </p:cNvPicPr>
          <p:nvPr/>
        </p:nvPicPr>
        <p:blipFill>
          <a:blip r:embed="rId4"/>
          <a:stretch>
            <a:fillRect/>
          </a:stretch>
        </p:blipFill>
        <p:spPr>
          <a:xfrm>
            <a:off x="443374" y="1395820"/>
            <a:ext cx="8257249" cy="3988133"/>
          </a:xfrm>
          <a:prstGeom prst="rect">
            <a:avLst/>
          </a:prstGeom>
        </p:spPr>
      </p:pic>
    </p:spTree>
    <p:extLst>
      <p:ext uri="{BB962C8B-B14F-4D97-AF65-F5344CB8AC3E}">
        <p14:creationId xmlns:p14="http://schemas.microsoft.com/office/powerpoint/2010/main" val="3725077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CAB3B-FFDB-4197-8432-FB4C7EE4240A}"/>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B6C793A-1FA9-BD98-9472-A2CDC3B41E7C}"/>
              </a:ext>
            </a:extLst>
          </p:cNvPr>
          <p:cNvSpPr>
            <a:spLocks noGrp="1"/>
          </p:cNvSpPr>
          <p:nvPr>
            <p:ph type="sldNum" sz="quarter" idx="10"/>
          </p:nvPr>
        </p:nvSpPr>
        <p:spPr/>
        <p:txBody>
          <a:bodyPr anchor="ctr"/>
          <a:lstStyle/>
          <a:p>
            <a:fld id="{655ECA72-7C51-4053-A00F-47BEF0418ED9}" type="slidenum">
              <a:rPr lang="ja-JP" altLang="en-US"/>
              <a:pPr/>
              <a:t>18</a:t>
            </a:fld>
            <a:endParaRPr lang="ja-JP" altLang="en-US" dirty="0"/>
          </a:p>
        </p:txBody>
      </p:sp>
      <p:sp>
        <p:nvSpPr>
          <p:cNvPr id="4" name="タイトル 3">
            <a:extLst>
              <a:ext uri="{FF2B5EF4-FFF2-40B4-BE49-F238E27FC236}">
                <a16:creationId xmlns:a16="http://schemas.microsoft.com/office/drawing/2014/main" id="{BDFF6116-81C2-B3C1-1FE8-46D38BEE82E4}"/>
              </a:ext>
            </a:extLst>
          </p:cNvPr>
          <p:cNvSpPr>
            <a:spLocks noGrp="1"/>
          </p:cNvSpPr>
          <p:nvPr>
            <p:ph type="title"/>
          </p:nvPr>
        </p:nvSpPr>
        <p:spPr>
          <a:xfrm>
            <a:off x="372862" y="164073"/>
            <a:ext cx="6840434" cy="768123"/>
          </a:xfrm>
          <a:prstGeom prst="rect">
            <a:avLst/>
          </a:prstGeom>
        </p:spPr>
        <p:txBody>
          <a:bodyPr/>
          <a:lstStyle/>
          <a:p>
            <a:r>
              <a:rPr kumimoji="1" lang="ja-JP" altLang="en-US"/>
              <a:t>提案手法</a:t>
            </a:r>
            <a:endParaRPr kumimoji="1" lang="ja-JP" altLang="en-US" dirty="0"/>
          </a:p>
        </p:txBody>
      </p:sp>
      <p:sp>
        <p:nvSpPr>
          <p:cNvPr id="16" name="テキスト プレースホルダー 5">
            <a:extLst>
              <a:ext uri="{FF2B5EF4-FFF2-40B4-BE49-F238E27FC236}">
                <a16:creationId xmlns:a16="http://schemas.microsoft.com/office/drawing/2014/main" id="{008AB2CC-E88C-35E1-676B-B481F357C56B}"/>
              </a:ext>
            </a:extLst>
          </p:cNvPr>
          <p:cNvSpPr txBox="1">
            <a:spLocks/>
          </p:cNvSpPr>
          <p:nvPr/>
        </p:nvSpPr>
        <p:spPr>
          <a:xfrm>
            <a:off x="373062" y="5541742"/>
            <a:ext cx="8397875" cy="768123"/>
          </a:xfrm>
          <a:prstGeom prst="rect">
            <a:avLst/>
          </a:prstGeom>
        </p:spPr>
        <p:txBody>
          <a:bodyPr vert="horz" lIns="91440" tIns="45720" rIns="91440" bIns="45720" rtlCol="0" anchor="ctr">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800" b="1" kern="1200">
                <a:solidFill>
                  <a:schemeClr val="accent3">
                    <a:lumMod val="75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20000"/>
              </a:lnSpc>
            </a:pPr>
            <a:r>
              <a:rPr lang="en-US" altLang="ja-JP" dirty="0">
                <a:latin typeface="Hiragino Kaku Gothic Pro W6" panose="020B0300000000000000" pitchFamily="34" charset="-128"/>
                <a:ea typeface="Hiragino Kaku Gothic Pro W6" panose="020B0300000000000000" pitchFamily="34" charset="-128"/>
              </a:rPr>
              <a:t>Dataset Data</a:t>
            </a:r>
            <a:r>
              <a:rPr lang="ja-JP" altLang="en-US">
                <a:latin typeface="Hiragino Kaku Gothic Pro W6" panose="020B0300000000000000" pitchFamily="34" charset="-128"/>
                <a:ea typeface="Hiragino Kaku Gothic Pro W6" panose="020B0300000000000000" pitchFamily="34" charset="-128"/>
              </a:rPr>
              <a:t>のみを</a:t>
            </a:r>
            <a:r>
              <a:rPr lang="en-US" altLang="ja-JP" dirty="0">
                <a:latin typeface="Hiragino Kaku Gothic Pro W6" panose="020B0300000000000000" pitchFamily="34" charset="-128"/>
                <a:ea typeface="Hiragino Kaku Gothic Pro W6" panose="020B0300000000000000" pitchFamily="34" charset="-128"/>
              </a:rPr>
              <a:t>CHFS</a:t>
            </a:r>
            <a:r>
              <a:rPr lang="ja-JP" altLang="en-US">
                <a:latin typeface="Hiragino Kaku Gothic Pro W6" panose="020B0300000000000000" pitchFamily="34" charset="-128"/>
                <a:ea typeface="Hiragino Kaku Gothic Pro W6" panose="020B0300000000000000" pitchFamily="34" charset="-128"/>
              </a:rPr>
              <a:t>に書き込む</a:t>
            </a:r>
            <a:br>
              <a:rPr lang="en-US" altLang="ja-JP" dirty="0">
                <a:latin typeface="Hiragino Kaku Gothic Pro W6" panose="020B0300000000000000" pitchFamily="34" charset="-128"/>
                <a:ea typeface="Hiragino Kaku Gothic Pro W6" panose="020B0300000000000000" pitchFamily="34" charset="-128"/>
              </a:rPr>
            </a:br>
            <a:r>
              <a:rPr lang="en-US" altLang="ja-JP" dirty="0">
                <a:latin typeface="Hiragino Kaku Gothic Pro W6" panose="020B0300000000000000" pitchFamily="34" charset="-128"/>
                <a:ea typeface="Hiragino Kaku Gothic Pro W6" panose="020B0300000000000000" pitchFamily="34" charset="-128"/>
              </a:rPr>
              <a:t>VOL</a:t>
            </a:r>
            <a:r>
              <a:rPr lang="ja-JP" altLang="en-US">
                <a:latin typeface="Hiragino Kaku Gothic Pro W6" panose="020B0300000000000000" pitchFamily="34" charset="-128"/>
                <a:ea typeface="Hiragino Kaku Gothic Pro W6" panose="020B0300000000000000" pitchFamily="34" charset="-128"/>
              </a:rPr>
              <a:t>プラグインを作成する</a:t>
            </a:r>
            <a:endParaRPr lang="ja-JP" altLang="en-US" dirty="0">
              <a:latin typeface="Hiragino Kaku Gothic Pro W6" panose="020B0300000000000000" pitchFamily="34" charset="-128"/>
              <a:ea typeface="Hiragino Kaku Gothic Pro W6" panose="020B0300000000000000" pitchFamily="34" charset="-128"/>
            </a:endParaRPr>
          </a:p>
        </p:txBody>
      </p:sp>
      <p:pic>
        <p:nvPicPr>
          <p:cNvPr id="3" name="図 2">
            <a:extLst>
              <a:ext uri="{FF2B5EF4-FFF2-40B4-BE49-F238E27FC236}">
                <a16:creationId xmlns:a16="http://schemas.microsoft.com/office/drawing/2014/main" id="{E26E11D7-BB95-5CC0-1FA2-6145195CF0A9}"/>
              </a:ext>
            </a:extLst>
          </p:cNvPr>
          <p:cNvPicPr>
            <a:picLocks noChangeAspect="1"/>
          </p:cNvPicPr>
          <p:nvPr/>
        </p:nvPicPr>
        <p:blipFill>
          <a:blip r:embed="rId3"/>
          <a:stretch>
            <a:fillRect/>
          </a:stretch>
        </p:blipFill>
        <p:spPr>
          <a:xfrm>
            <a:off x="487086" y="1597572"/>
            <a:ext cx="7772400" cy="3662855"/>
          </a:xfrm>
          <a:prstGeom prst="rect">
            <a:avLst/>
          </a:prstGeom>
        </p:spPr>
      </p:pic>
      <p:cxnSp>
        <p:nvCxnSpPr>
          <p:cNvPr id="6" name="直線矢印コネクタ 5">
            <a:extLst>
              <a:ext uri="{FF2B5EF4-FFF2-40B4-BE49-F238E27FC236}">
                <a16:creationId xmlns:a16="http://schemas.microsoft.com/office/drawing/2014/main" id="{B5DCC1E4-1C9C-BED5-E74A-EB4B940AB0C6}"/>
              </a:ext>
            </a:extLst>
          </p:cNvPr>
          <p:cNvCxnSpPr/>
          <p:nvPr/>
        </p:nvCxnSpPr>
        <p:spPr>
          <a:xfrm>
            <a:off x="5103223" y="1811383"/>
            <a:ext cx="2481943" cy="0"/>
          </a:xfrm>
          <a:prstGeom prst="straightConnector1">
            <a:avLst/>
          </a:prstGeom>
          <a:ln w="762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D0001F3-7254-CDF8-7E0E-AEBAB35D5900}"/>
              </a:ext>
            </a:extLst>
          </p:cNvPr>
          <p:cNvSpPr txBox="1"/>
          <p:nvPr/>
        </p:nvSpPr>
        <p:spPr>
          <a:xfrm>
            <a:off x="4373286" y="1301394"/>
            <a:ext cx="4288559" cy="369332"/>
          </a:xfrm>
          <a:prstGeom prst="rect">
            <a:avLst/>
          </a:prstGeom>
          <a:noFill/>
        </p:spPr>
        <p:txBody>
          <a:bodyPr wrap="square" rtlCol="0">
            <a:spAutoFit/>
          </a:bodyPr>
          <a:lstStyle/>
          <a:p>
            <a:pPr algn="ctr"/>
            <a:r>
              <a:rPr kumimoji="1" lang="ja-JP" altLang="en-US">
                <a:latin typeface="Hiragino Kaku Gothic Pro W3" panose="020B0300000000000000" pitchFamily="34" charset="-128"/>
                <a:ea typeface="Hiragino Kaku Gothic Pro W3" panose="020B0300000000000000" pitchFamily="34" charset="-128"/>
              </a:rPr>
              <a:t>この部分のみ</a:t>
            </a:r>
            <a:r>
              <a:rPr lang="en-US" altLang="ja-JP" dirty="0">
                <a:latin typeface="Hiragino Kaku Gothic Pro W3" panose="020B0300000000000000" pitchFamily="34" charset="-128"/>
                <a:ea typeface="Hiragino Kaku Gothic Pro W3" panose="020B0300000000000000" pitchFamily="34" charset="-128"/>
              </a:rPr>
              <a:t>CHFS</a:t>
            </a:r>
            <a:r>
              <a:rPr kumimoji="1" lang="ja-JP" altLang="en-US">
                <a:latin typeface="Hiragino Kaku Gothic Pro W3" panose="020B0300000000000000" pitchFamily="34" charset="-128"/>
                <a:ea typeface="Hiragino Kaku Gothic Pro W3" panose="020B0300000000000000" pitchFamily="34" charset="-128"/>
              </a:rPr>
              <a:t>にオフロードする</a:t>
            </a:r>
          </a:p>
        </p:txBody>
      </p:sp>
    </p:spTree>
    <p:extLst>
      <p:ext uri="{BB962C8B-B14F-4D97-AF65-F5344CB8AC3E}">
        <p14:creationId xmlns:p14="http://schemas.microsoft.com/office/powerpoint/2010/main" val="116979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1232D8F-992B-4640-B0BD-C6FDC7B83BA4}"/>
              </a:ext>
            </a:extLst>
          </p:cNvPr>
          <p:cNvSpPr>
            <a:spLocks noGrp="1"/>
          </p:cNvSpPr>
          <p:nvPr>
            <p:ph type="sldNum" sz="quarter" idx="10"/>
          </p:nvPr>
        </p:nvSpPr>
        <p:spPr/>
        <p:txBody>
          <a:bodyPr/>
          <a:lstStyle/>
          <a:p>
            <a:fld id="{655ECA72-7C51-4053-A00F-47BEF0418ED9}" type="slidenum">
              <a:rPr lang="ja-JP" altLang="en-US" smtClean="0"/>
              <a:pPr/>
              <a:t>1</a:t>
            </a:fld>
            <a:endParaRPr lang="ja-JP" altLang="en-US" dirty="0"/>
          </a:p>
        </p:txBody>
      </p:sp>
      <p:sp>
        <p:nvSpPr>
          <p:cNvPr id="2" name="タイトル 1">
            <a:extLst>
              <a:ext uri="{FF2B5EF4-FFF2-40B4-BE49-F238E27FC236}">
                <a16:creationId xmlns:a16="http://schemas.microsoft.com/office/drawing/2014/main" id="{D547261E-8564-4538-81B9-13E1DE18BCCF}"/>
              </a:ext>
            </a:extLst>
          </p:cNvPr>
          <p:cNvSpPr>
            <a:spLocks noGrp="1"/>
          </p:cNvSpPr>
          <p:nvPr>
            <p:ph type="title"/>
          </p:nvPr>
        </p:nvSpPr>
        <p:spPr>
          <a:xfrm>
            <a:off x="372862" y="164073"/>
            <a:ext cx="6840434" cy="768123"/>
          </a:xfrm>
          <a:prstGeom prst="rect">
            <a:avLst/>
          </a:prstGeom>
        </p:spPr>
        <p:txBody>
          <a:bodyPr/>
          <a:lstStyle/>
          <a:p>
            <a:r>
              <a:rPr kumimoji="1" lang="ja-JP" altLang="en-US" b="0">
                <a:latin typeface="Hiragino Kaku Gothic Pro W3" panose="020B0300000000000000" pitchFamily="34" charset="-128"/>
                <a:ea typeface="Hiragino Kaku Gothic Pro W3" panose="020B0300000000000000" pitchFamily="34" charset="-128"/>
              </a:rPr>
              <a:t>発表の構成</a:t>
            </a:r>
            <a:endParaRPr kumimoji="1" lang="ja-JP" altLang="en-US" b="0" dirty="0">
              <a:latin typeface="Hiragino Kaku Gothic Pro W3" panose="020B0300000000000000" pitchFamily="34" charset="-128"/>
              <a:ea typeface="Hiragino Kaku Gothic Pro W3" panose="020B0300000000000000" pitchFamily="34" charset="-128"/>
            </a:endParaRPr>
          </a:p>
        </p:txBody>
      </p:sp>
      <mc:AlternateContent xmlns:mc="http://schemas.openxmlformats.org/markup-compatibility/2006" xmlns:p14="http://schemas.microsoft.com/office/powerpoint/2010/main">
        <mc:Choice Requires="p14">
          <p:contentPart p14:bwMode="auto" r:id="rId3">
            <p14:nvContentPartPr>
              <p14:cNvPr id="55" name="インク 54">
                <a:extLst>
                  <a:ext uri="{FF2B5EF4-FFF2-40B4-BE49-F238E27FC236}">
                    <a16:creationId xmlns:a16="http://schemas.microsoft.com/office/drawing/2014/main" id="{05DBE463-A406-4BE2-A9CD-E11A7DEFF673}"/>
                  </a:ext>
                </a:extLst>
              </p14:cNvPr>
              <p14:cNvContentPartPr/>
              <p14:nvPr/>
            </p14:nvContentPartPr>
            <p14:xfrm>
              <a:off x="2589110" y="-153972"/>
              <a:ext cx="360" cy="360"/>
            </p14:xfrm>
          </p:contentPart>
        </mc:Choice>
        <mc:Fallback xmlns="">
          <p:pic>
            <p:nvPicPr>
              <p:cNvPr id="55" name="インク 54">
                <a:extLst>
                  <a:ext uri="{FF2B5EF4-FFF2-40B4-BE49-F238E27FC236}">
                    <a16:creationId xmlns:a16="http://schemas.microsoft.com/office/drawing/2014/main" id="{05DBE463-A406-4BE2-A9CD-E11A7DEFF673}"/>
                  </a:ext>
                </a:extLst>
              </p:cNvPr>
              <p:cNvPicPr/>
              <p:nvPr/>
            </p:nvPicPr>
            <p:blipFill>
              <a:blip r:embed="rId4"/>
              <a:stretch>
                <a:fillRect/>
              </a:stretch>
            </p:blipFill>
            <p:spPr>
              <a:xfrm>
                <a:off x="2580470" y="-162612"/>
                <a:ext cx="18000" cy="18000"/>
              </a:xfrm>
              <a:prstGeom prst="rect">
                <a:avLst/>
              </a:prstGeom>
            </p:spPr>
          </p:pic>
        </mc:Fallback>
      </mc:AlternateContent>
      <p:sp>
        <p:nvSpPr>
          <p:cNvPr id="6" name="テキスト プレースホルダー 5">
            <a:extLst>
              <a:ext uri="{FF2B5EF4-FFF2-40B4-BE49-F238E27FC236}">
                <a16:creationId xmlns:a16="http://schemas.microsoft.com/office/drawing/2014/main" id="{2E753988-E50D-46C6-9833-C3186F1F727A}"/>
              </a:ext>
            </a:extLst>
          </p:cNvPr>
          <p:cNvSpPr>
            <a:spLocks noGrp="1"/>
          </p:cNvSpPr>
          <p:nvPr>
            <p:ph type="body" sz="quarter" idx="15"/>
          </p:nvPr>
        </p:nvSpPr>
        <p:spPr/>
        <p:txBody>
          <a:bodyPr/>
          <a:lstStyle/>
          <a:p>
            <a:endParaRPr lang="ja-JP" altLang="en-US" dirty="0"/>
          </a:p>
        </p:txBody>
      </p:sp>
      <p:sp>
        <p:nvSpPr>
          <p:cNvPr id="3" name="正方形/長方形 2">
            <a:extLst>
              <a:ext uri="{FF2B5EF4-FFF2-40B4-BE49-F238E27FC236}">
                <a16:creationId xmlns:a16="http://schemas.microsoft.com/office/drawing/2014/main" id="{FEB95B53-CFC6-B53F-9F37-3F0B28263665}"/>
              </a:ext>
            </a:extLst>
          </p:cNvPr>
          <p:cNvSpPr/>
          <p:nvPr/>
        </p:nvSpPr>
        <p:spPr>
          <a:xfrm>
            <a:off x="286443" y="1677843"/>
            <a:ext cx="8571113" cy="5178341"/>
          </a:xfrm>
          <a:prstGeom prst="rect">
            <a:avLst/>
          </a:prstGeom>
        </p:spPr>
        <p:txBody>
          <a:bodyPr wrap="square">
            <a:spAutoFit/>
          </a:bodyPr>
          <a:lstStyle/>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背景</a:t>
            </a:r>
            <a:endParaRPr lang="en-US" altLang="ja-JP" sz="2900" dirty="0">
              <a:latin typeface="Hiragino Kaku Gothic Pro W3" panose="020B0300000000000000" pitchFamily="34" charset="-128"/>
              <a:ea typeface="Hiragino Kaku Gothic Pro W3" panose="020B0300000000000000" pitchFamily="34" charset="-128"/>
            </a:endParaRPr>
          </a:p>
          <a:p>
            <a:pPr marL="1006475" lvl="1" indent="-457200">
              <a:lnSpc>
                <a:spcPts val="4000"/>
              </a:lnSpc>
              <a:buFont typeface="Arial" panose="020B0604020202020204" pitchFamily="34" charset="0"/>
              <a:buChar char="•"/>
            </a:pPr>
            <a:r>
              <a:rPr lang="en-US" altLang="ja-JP" sz="2900" dirty="0">
                <a:latin typeface="Hiragino Kaku Gothic Pro W3" panose="020B0300000000000000" pitchFamily="34" charset="-128"/>
                <a:ea typeface="Hiragino Kaku Gothic Pro W3" panose="020B0300000000000000" pitchFamily="34" charset="-128"/>
              </a:rPr>
              <a:t>HPC</a:t>
            </a:r>
            <a:r>
              <a:rPr lang="ja-JP" altLang="en-US" sz="2900">
                <a:latin typeface="Hiragino Kaku Gothic Pro W3" panose="020B0300000000000000" pitchFamily="34" charset="-128"/>
                <a:ea typeface="Hiragino Kaku Gothic Pro W3" panose="020B0300000000000000" pitchFamily="34" charset="-128"/>
              </a:rPr>
              <a:t>における</a:t>
            </a:r>
            <a:r>
              <a:rPr lang="en-US" altLang="ja-JP" sz="2900" dirty="0">
                <a:latin typeface="Hiragino Kaku Gothic Pro W3" panose="020B0300000000000000" pitchFamily="34" charset="-128"/>
                <a:ea typeface="Hiragino Kaku Gothic Pro W3" panose="020B0300000000000000" pitchFamily="34" charset="-128"/>
              </a:rPr>
              <a:t>I/O</a:t>
            </a:r>
          </a:p>
          <a:p>
            <a:pPr marL="1006475" lvl="1" indent="-457200">
              <a:lnSpc>
                <a:spcPts val="4000"/>
              </a:lnSpc>
              <a:buFont typeface="Arial" panose="020B0604020202020204" pitchFamily="34" charset="0"/>
              <a:buChar char="•"/>
            </a:pPr>
            <a:r>
              <a:rPr lang="en-US" altLang="ja-JP" sz="2900" dirty="0">
                <a:latin typeface="Hiragino Kaku Gothic Pro W3" panose="020B0300000000000000" pitchFamily="34" charset="-128"/>
                <a:ea typeface="Hiragino Kaku Gothic Pro W3" panose="020B0300000000000000" pitchFamily="34" charset="-128"/>
              </a:rPr>
              <a:t>HDF5 Virtual Object Layer</a:t>
            </a:r>
          </a:p>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先行研究</a:t>
            </a:r>
            <a:endParaRPr lang="en-US" altLang="ja-JP" sz="2900" dirty="0">
              <a:latin typeface="Hiragino Kaku Gothic Pro W3" panose="020B0300000000000000" pitchFamily="34" charset="-128"/>
              <a:ea typeface="Hiragino Kaku Gothic Pro W3" panose="020B0300000000000000" pitchFamily="34" charset="-128"/>
            </a:endParaRPr>
          </a:p>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既存の</a:t>
            </a:r>
            <a:r>
              <a:rPr lang="en-US" altLang="ja-JP" sz="2900" dirty="0">
                <a:latin typeface="Hiragino Kaku Gothic Pro W3" panose="020B0300000000000000" pitchFamily="34" charset="-128"/>
                <a:ea typeface="Hiragino Kaku Gothic Pro W3" panose="020B0300000000000000" pitchFamily="34" charset="-128"/>
              </a:rPr>
              <a:t>I/O</a:t>
            </a:r>
            <a:r>
              <a:rPr lang="ja-JP" altLang="en-US" sz="2900">
                <a:latin typeface="Hiragino Kaku Gothic Pro W3" panose="020B0300000000000000" pitchFamily="34" charset="-128"/>
                <a:ea typeface="Hiragino Kaku Gothic Pro W3" panose="020B0300000000000000" pitchFamily="34" charset="-128"/>
              </a:rPr>
              <a:t>の問題</a:t>
            </a:r>
            <a:endParaRPr lang="en-US" altLang="ja-JP" sz="2900" dirty="0">
              <a:latin typeface="Hiragino Kaku Gothic Pro W3" panose="020B0300000000000000" pitchFamily="34" charset="-128"/>
              <a:ea typeface="Hiragino Kaku Gothic Pro W3" panose="020B0300000000000000" pitchFamily="34" charset="-128"/>
            </a:endParaRPr>
          </a:p>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提案手法</a:t>
            </a:r>
            <a:endParaRPr lang="en-US" altLang="ja-JP" sz="2900" dirty="0">
              <a:latin typeface="Hiragino Kaku Gothic Pro W3" panose="020B0300000000000000" pitchFamily="34" charset="-128"/>
              <a:ea typeface="Hiragino Kaku Gothic Pro W3" panose="020B0300000000000000" pitchFamily="34" charset="-128"/>
            </a:endParaRPr>
          </a:p>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評価</a:t>
            </a:r>
            <a:endParaRPr lang="en-US" altLang="ja-JP" sz="2900" dirty="0">
              <a:latin typeface="Hiragino Kaku Gothic Pro W3" panose="020B0300000000000000" pitchFamily="34" charset="-128"/>
              <a:ea typeface="Hiragino Kaku Gothic Pro W3" panose="020B0300000000000000" pitchFamily="34" charset="-128"/>
            </a:endParaRPr>
          </a:p>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まとめ</a:t>
            </a:r>
            <a:endParaRPr lang="en-US" altLang="ja-JP" sz="2900" dirty="0">
              <a:latin typeface="Hiragino Kaku Gothic Pro W3" panose="020B0300000000000000" pitchFamily="34" charset="-128"/>
              <a:ea typeface="Hiragino Kaku Gothic Pro W3" panose="020B0300000000000000" pitchFamily="34" charset="-128"/>
            </a:endParaRPr>
          </a:p>
          <a:p>
            <a:pPr marL="92075">
              <a:lnSpc>
                <a:spcPts val="4000"/>
              </a:lnSpc>
            </a:pPr>
            <a:endParaRPr lang="en-US" altLang="ja-JP" sz="2900" dirty="0">
              <a:latin typeface="Hiragino Kaku Gothic Pro W3" panose="020B0300000000000000" pitchFamily="34" charset="-128"/>
              <a:ea typeface="Hiragino Kaku Gothic Pro W3" panose="020B0300000000000000" pitchFamily="34" charset="-128"/>
            </a:endParaRPr>
          </a:p>
          <a:p>
            <a:pPr marL="92075">
              <a:lnSpc>
                <a:spcPts val="4000"/>
              </a:lnSpc>
            </a:pPr>
            <a:endParaRPr lang="en-US" altLang="ja-JP" sz="29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313160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D8A05-A82A-1332-16AC-08A6F7C960CC}"/>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7FDE511-FEA8-E827-CF61-4BD790027D5F}"/>
              </a:ext>
            </a:extLst>
          </p:cNvPr>
          <p:cNvSpPr>
            <a:spLocks noGrp="1"/>
          </p:cNvSpPr>
          <p:nvPr>
            <p:ph type="sldNum" sz="quarter" idx="10"/>
          </p:nvPr>
        </p:nvSpPr>
        <p:spPr/>
        <p:txBody>
          <a:bodyPr anchor="ctr"/>
          <a:lstStyle/>
          <a:p>
            <a:fld id="{655ECA72-7C51-4053-A00F-47BEF0418ED9}" type="slidenum">
              <a:rPr lang="ja-JP" altLang="en-US"/>
              <a:pPr/>
              <a:t>19</a:t>
            </a:fld>
            <a:endParaRPr lang="ja-JP" altLang="en-US" dirty="0"/>
          </a:p>
        </p:txBody>
      </p:sp>
      <p:sp>
        <p:nvSpPr>
          <p:cNvPr id="4" name="タイトル 3">
            <a:extLst>
              <a:ext uri="{FF2B5EF4-FFF2-40B4-BE49-F238E27FC236}">
                <a16:creationId xmlns:a16="http://schemas.microsoft.com/office/drawing/2014/main" id="{60C3A5AE-1A44-AB3E-F61F-373AACFE2C11}"/>
              </a:ext>
            </a:extLst>
          </p:cNvPr>
          <p:cNvSpPr>
            <a:spLocks noGrp="1"/>
          </p:cNvSpPr>
          <p:nvPr>
            <p:ph type="title"/>
          </p:nvPr>
        </p:nvSpPr>
        <p:spPr>
          <a:xfrm>
            <a:off x="372862" y="164073"/>
            <a:ext cx="6840434" cy="768123"/>
          </a:xfrm>
          <a:prstGeom prst="rect">
            <a:avLst/>
          </a:prstGeom>
        </p:spPr>
        <p:txBody>
          <a:bodyPr/>
          <a:lstStyle/>
          <a:p>
            <a:r>
              <a:rPr kumimoji="1" lang="ja-JP" altLang="en-US"/>
              <a:t>コンテキスト</a:t>
            </a:r>
            <a:endParaRPr kumimoji="1" lang="ja-JP" altLang="en-US" dirty="0"/>
          </a:p>
        </p:txBody>
      </p:sp>
      <p:sp>
        <p:nvSpPr>
          <p:cNvPr id="24" name="テキスト プレースホルダー 5">
            <a:extLst>
              <a:ext uri="{FF2B5EF4-FFF2-40B4-BE49-F238E27FC236}">
                <a16:creationId xmlns:a16="http://schemas.microsoft.com/office/drawing/2014/main" id="{65741A1E-21A0-C9EE-D96B-0510DC282E16}"/>
              </a:ext>
            </a:extLst>
          </p:cNvPr>
          <p:cNvSpPr txBox="1">
            <a:spLocks/>
          </p:cNvSpPr>
          <p:nvPr/>
        </p:nvSpPr>
        <p:spPr>
          <a:xfrm>
            <a:off x="0" y="5349024"/>
            <a:ext cx="9144000" cy="100861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800" b="1" i="0" kern="1200">
                <a:solidFill>
                  <a:schemeClr val="accent3">
                    <a:lumMod val="75000"/>
                  </a:schemeClr>
                </a:solidFill>
                <a:latin typeface="Hiragino Kaku Gothic Pro W6" panose="020B0300000000000000" pitchFamily="34" charset="-128"/>
                <a:ea typeface="Hiragino Kaku Gothic Pro W6" panose="020B0300000000000000" pitchFamily="34" charset="-128"/>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Hiragino Kaku Gothic Pro W3" panose="020B0300000000000000" pitchFamily="34" charset="-128"/>
                <a:ea typeface="Hiragino Kaku Gothic Pro W3" panose="020B0300000000000000" pitchFamily="34" charset="-128"/>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pPr>
            <a:r>
              <a:rPr lang="ja-JP" altLang="en-US" sz="2400"/>
              <a:t>レイアウト情報を元にデータ境界を計算し，</a:t>
            </a:r>
            <a:br>
              <a:rPr lang="en-US" altLang="ja-JP" sz="2400" dirty="0"/>
            </a:br>
            <a:r>
              <a:rPr lang="ja-JP" altLang="en-US" sz="2400"/>
              <a:t>チャンクサイズを決める</a:t>
            </a:r>
            <a:endParaRPr lang="ja-JP" altLang="en-US" sz="2400" dirty="0"/>
          </a:p>
        </p:txBody>
      </p:sp>
      <p:pic>
        <p:nvPicPr>
          <p:cNvPr id="56" name="図 55">
            <a:extLst>
              <a:ext uri="{FF2B5EF4-FFF2-40B4-BE49-F238E27FC236}">
                <a16:creationId xmlns:a16="http://schemas.microsoft.com/office/drawing/2014/main" id="{D7B86753-B5C0-0106-2347-59809AE0DABB}"/>
              </a:ext>
            </a:extLst>
          </p:cNvPr>
          <p:cNvPicPr>
            <a:picLocks noChangeAspect="1"/>
          </p:cNvPicPr>
          <p:nvPr/>
        </p:nvPicPr>
        <p:blipFill>
          <a:blip r:embed="rId3"/>
          <a:stretch>
            <a:fillRect/>
          </a:stretch>
        </p:blipFill>
        <p:spPr>
          <a:xfrm>
            <a:off x="1036271" y="1576252"/>
            <a:ext cx="7078742" cy="3474000"/>
          </a:xfrm>
          <a:prstGeom prst="rect">
            <a:avLst/>
          </a:prstGeom>
        </p:spPr>
      </p:pic>
    </p:spTree>
    <p:extLst>
      <p:ext uri="{BB962C8B-B14F-4D97-AF65-F5344CB8AC3E}">
        <p14:creationId xmlns:p14="http://schemas.microsoft.com/office/powerpoint/2010/main" val="1676504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08738-2AB0-6BEE-066A-AF0D213756B6}"/>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411DBB4-4AE8-4E5F-C613-83C8442E9D70}"/>
              </a:ext>
            </a:extLst>
          </p:cNvPr>
          <p:cNvSpPr>
            <a:spLocks noGrp="1"/>
          </p:cNvSpPr>
          <p:nvPr>
            <p:ph type="sldNum" sz="quarter" idx="10"/>
          </p:nvPr>
        </p:nvSpPr>
        <p:spPr/>
        <p:txBody>
          <a:bodyPr/>
          <a:lstStyle/>
          <a:p>
            <a:fld id="{655ECA72-7C51-4053-A00F-47BEF0418ED9}" type="slidenum">
              <a:rPr lang="ja-JP" altLang="en-US" sz="2800" smtClean="0"/>
              <a:pPr/>
              <a:t>20</a:t>
            </a:fld>
            <a:endParaRPr lang="ja-JP" altLang="en-US" sz="2000" dirty="0"/>
          </a:p>
        </p:txBody>
      </p:sp>
      <p:sp>
        <p:nvSpPr>
          <p:cNvPr id="4" name="タイトル 3">
            <a:extLst>
              <a:ext uri="{FF2B5EF4-FFF2-40B4-BE49-F238E27FC236}">
                <a16:creationId xmlns:a16="http://schemas.microsoft.com/office/drawing/2014/main" id="{380794BB-DB6F-341E-1813-4AA04ECF10EF}"/>
              </a:ext>
            </a:extLst>
          </p:cNvPr>
          <p:cNvSpPr>
            <a:spLocks noGrp="1"/>
          </p:cNvSpPr>
          <p:nvPr>
            <p:ph type="title"/>
          </p:nvPr>
        </p:nvSpPr>
        <p:spPr>
          <a:xfrm>
            <a:off x="372862" y="164073"/>
            <a:ext cx="6840434" cy="768123"/>
          </a:xfrm>
          <a:prstGeom prst="rect">
            <a:avLst/>
          </a:prstGeom>
        </p:spPr>
        <p:txBody>
          <a:bodyPr/>
          <a:lstStyle/>
          <a:p>
            <a:r>
              <a:rPr lang="ja-JP" altLang="en-US"/>
              <a:t>チャンクサイズの決定アルゴリズム</a:t>
            </a:r>
            <a:endParaRPr kumimoji="1" lang="ja-JP" altLang="en-US" dirty="0"/>
          </a:p>
        </p:txBody>
      </p:sp>
      <p:sp>
        <p:nvSpPr>
          <p:cNvPr id="24" name="テキスト プレースホルダー 5">
            <a:extLst>
              <a:ext uri="{FF2B5EF4-FFF2-40B4-BE49-F238E27FC236}">
                <a16:creationId xmlns:a16="http://schemas.microsoft.com/office/drawing/2014/main" id="{F88C43D3-71BF-22F6-2556-EA7EF377F708}"/>
              </a:ext>
            </a:extLst>
          </p:cNvPr>
          <p:cNvSpPr txBox="1">
            <a:spLocks/>
          </p:cNvSpPr>
          <p:nvPr/>
        </p:nvSpPr>
        <p:spPr>
          <a:xfrm>
            <a:off x="0" y="5349024"/>
            <a:ext cx="9144000" cy="111173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800" b="1" i="0" kern="1200">
                <a:solidFill>
                  <a:schemeClr val="accent3">
                    <a:lumMod val="75000"/>
                  </a:schemeClr>
                </a:solidFill>
                <a:latin typeface="Hiragino Kaku Gothic Pro W6" panose="020B0300000000000000" pitchFamily="34" charset="-128"/>
                <a:ea typeface="Hiragino Kaku Gothic Pro W6" panose="020B0300000000000000" pitchFamily="34" charset="-128"/>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Hiragino Kaku Gothic Pro W3" panose="020B0300000000000000" pitchFamily="34" charset="-128"/>
                <a:ea typeface="Hiragino Kaku Gothic Pro W3" panose="020B0300000000000000" pitchFamily="34" charset="-128"/>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10000"/>
              </a:lnSpc>
            </a:pPr>
            <a:r>
              <a:rPr lang="ja-JP" altLang="en-US" sz="2200"/>
              <a:t>上のアルゴリズムでデータの連続している領域の大きさを計算する</a:t>
            </a:r>
            <a:endParaRPr lang="ja-JP" altLang="en-US" sz="2200" dirty="0"/>
          </a:p>
        </p:txBody>
      </p:sp>
      <p:pic>
        <p:nvPicPr>
          <p:cNvPr id="56" name="図 55">
            <a:extLst>
              <a:ext uri="{FF2B5EF4-FFF2-40B4-BE49-F238E27FC236}">
                <a16:creationId xmlns:a16="http://schemas.microsoft.com/office/drawing/2014/main" id="{86885381-73DE-C72B-6191-ACB5968B171F}"/>
              </a:ext>
            </a:extLst>
          </p:cNvPr>
          <p:cNvPicPr>
            <a:picLocks noChangeAspect="1"/>
          </p:cNvPicPr>
          <p:nvPr/>
        </p:nvPicPr>
        <p:blipFill>
          <a:blip r:embed="rId3"/>
          <a:stretch>
            <a:fillRect/>
          </a:stretch>
        </p:blipFill>
        <p:spPr>
          <a:xfrm>
            <a:off x="1758001" y="1259622"/>
            <a:ext cx="5622872" cy="2759510"/>
          </a:xfrm>
          <a:prstGeom prst="rect">
            <a:avLst/>
          </a:prstGeom>
        </p:spPr>
      </p:pic>
      <p:sp>
        <p:nvSpPr>
          <p:cNvPr id="5" name="テキスト ボックス 4">
            <a:extLst>
              <a:ext uri="{FF2B5EF4-FFF2-40B4-BE49-F238E27FC236}">
                <a16:creationId xmlns:a16="http://schemas.microsoft.com/office/drawing/2014/main" id="{9791C992-5157-195F-CC6D-65C63F5F06D7}"/>
              </a:ext>
            </a:extLst>
          </p:cNvPr>
          <p:cNvSpPr txBox="1"/>
          <p:nvPr/>
        </p:nvSpPr>
        <p:spPr>
          <a:xfrm>
            <a:off x="1007573" y="3666818"/>
            <a:ext cx="7321764" cy="1754326"/>
          </a:xfrm>
          <a:prstGeom prst="rect">
            <a:avLst/>
          </a:prstGeom>
          <a:noFill/>
        </p:spPr>
        <p:txBody>
          <a:bodyPr wrap="square" rtlCol="0">
            <a:spAutoFit/>
          </a:bodyPr>
          <a:lstStyle/>
          <a:p>
            <a:endParaRPr kumimoji="1" lang="en-US" altLang="ja-JP" dirty="0">
              <a:latin typeface="Hiragino Kaku Gothic Pro W3" panose="020B0300000000000000" pitchFamily="34" charset="-128"/>
              <a:ea typeface="Hiragino Kaku Gothic Pro W3" panose="020B0300000000000000" pitchFamily="34" charset="-128"/>
            </a:endParaRPr>
          </a:p>
          <a:p>
            <a:r>
              <a:rPr lang="en-US" altLang="ja-JP" dirty="0" err="1">
                <a:latin typeface="Hiragino Kaku Gothic Pro W3" panose="020B0300000000000000" pitchFamily="34" charset="-128"/>
                <a:ea typeface="Hiragino Kaku Gothic Pro W3" panose="020B0300000000000000" pitchFamily="34" charset="-128"/>
              </a:rPr>
              <a:t>chunk_size</a:t>
            </a:r>
            <a:r>
              <a:rPr lang="en-US" altLang="ja-JP" dirty="0">
                <a:latin typeface="Hiragino Kaku Gothic Pro W3" panose="020B0300000000000000" pitchFamily="34" charset="-128"/>
                <a:ea typeface="Hiragino Kaku Gothic Pro W3" panose="020B0300000000000000" pitchFamily="34" charset="-128"/>
              </a:rPr>
              <a:t> = </a:t>
            </a:r>
            <a:r>
              <a:rPr lang="ja-JP" altLang="en-US">
                <a:latin typeface="Hiragino Kaku Gothic Pro W3" panose="020B0300000000000000" pitchFamily="34" charset="-128"/>
                <a:ea typeface="Hiragino Kaku Gothic Pro W3" panose="020B0300000000000000" pitchFamily="34" charset="-128"/>
              </a:rPr>
              <a:t>型のサイズ</a:t>
            </a:r>
            <a:r>
              <a:rPr lang="en-US" altLang="ja-JP" dirty="0">
                <a:latin typeface="Hiragino Kaku Gothic Pro W3" panose="020B0300000000000000" pitchFamily="34" charset="-128"/>
                <a:ea typeface="Hiragino Kaku Gothic Pro W3" panose="020B0300000000000000" pitchFamily="34" charset="-128"/>
              </a:rPr>
              <a:t>;</a:t>
            </a:r>
            <a:endParaRPr kumimoji="1" lang="en-US" altLang="ja-JP" dirty="0">
              <a:latin typeface="Hiragino Kaku Gothic Pro W3" panose="020B0300000000000000" pitchFamily="34" charset="-128"/>
              <a:ea typeface="Hiragino Kaku Gothic Pro W3" panose="020B0300000000000000" pitchFamily="34" charset="-128"/>
            </a:endParaRPr>
          </a:p>
          <a:p>
            <a:r>
              <a:rPr lang="en-US" altLang="ja-JP" dirty="0">
                <a:latin typeface="Hiragino Kaku Gothic Pro W3" panose="020B0300000000000000" pitchFamily="34" charset="-128"/>
                <a:ea typeface="Hiragino Kaku Gothic Pro W3" panose="020B0300000000000000" pitchFamily="34" charset="-128"/>
              </a:rPr>
              <a:t>for(</a:t>
            </a:r>
            <a:r>
              <a:rPr lang="en-US" altLang="ja-JP" dirty="0" err="1">
                <a:latin typeface="Hiragino Kaku Gothic Pro W3" panose="020B0300000000000000" pitchFamily="34" charset="-128"/>
                <a:ea typeface="Hiragino Kaku Gothic Pro W3" panose="020B0300000000000000" pitchFamily="34" charset="-128"/>
              </a:rPr>
              <a:t>size_t</a:t>
            </a:r>
            <a:r>
              <a:rPr lang="en-US" altLang="ja-JP" dirty="0">
                <a:latin typeface="Hiragino Kaku Gothic Pro W3" panose="020B0300000000000000" pitchFamily="34" charset="-128"/>
                <a:ea typeface="Hiragino Kaku Gothic Pro W3" panose="020B0300000000000000" pitchFamily="34" charset="-128"/>
              </a:rPr>
              <a:t> s = 0; s &lt; </a:t>
            </a:r>
            <a:r>
              <a:rPr lang="ja-JP" altLang="en-US">
                <a:latin typeface="Hiragino Kaku Gothic Pro W3" panose="020B0300000000000000" pitchFamily="34" charset="-128"/>
                <a:ea typeface="Hiragino Kaku Gothic Pro W3" panose="020B0300000000000000" pitchFamily="34" charset="-128"/>
              </a:rPr>
              <a:t>次元</a:t>
            </a:r>
            <a:r>
              <a:rPr lang="en-US" altLang="ja-JP" dirty="0">
                <a:latin typeface="Hiragino Kaku Gothic Pro W3" panose="020B0300000000000000" pitchFamily="34" charset="-128"/>
                <a:ea typeface="Hiragino Kaku Gothic Pro W3" panose="020B0300000000000000" pitchFamily="34" charset="-128"/>
              </a:rPr>
              <a:t>; s++) {</a:t>
            </a:r>
          </a:p>
          <a:p>
            <a:r>
              <a:rPr lang="en-US" altLang="ja-JP" dirty="0">
                <a:latin typeface="Hiragino Kaku Gothic Pro W3" panose="020B0300000000000000" pitchFamily="34" charset="-128"/>
                <a:ea typeface="Hiragino Kaku Gothic Pro W3" panose="020B0300000000000000" pitchFamily="34" charset="-128"/>
              </a:rPr>
              <a:t>    </a:t>
            </a:r>
            <a:r>
              <a:rPr lang="en-US" altLang="ja-JP" dirty="0" err="1">
                <a:latin typeface="Hiragino Kaku Gothic Pro W3" panose="020B0300000000000000" pitchFamily="34" charset="-128"/>
                <a:ea typeface="Hiragino Kaku Gothic Pro W3" panose="020B0300000000000000" pitchFamily="34" charset="-128"/>
              </a:rPr>
              <a:t>chunk_size</a:t>
            </a:r>
            <a:r>
              <a:rPr lang="en-US" altLang="ja-JP" dirty="0">
                <a:latin typeface="Hiragino Kaku Gothic Pro W3" panose="020B0300000000000000" pitchFamily="34" charset="-128"/>
                <a:ea typeface="Hiragino Kaku Gothic Pro W3" panose="020B0300000000000000" pitchFamily="34" charset="-128"/>
              </a:rPr>
              <a:t> *= s</a:t>
            </a:r>
            <a:r>
              <a:rPr lang="ja-JP" altLang="en-US">
                <a:latin typeface="Hiragino Kaku Gothic Pro W3" panose="020B0300000000000000" pitchFamily="34" charset="-128"/>
                <a:ea typeface="Hiragino Kaku Gothic Pro W3" panose="020B0300000000000000" pitchFamily="34" charset="-128"/>
              </a:rPr>
              <a:t>次元目の書き込みサイズ</a:t>
            </a:r>
            <a:r>
              <a:rPr lang="en-US" altLang="ja-JP" dirty="0">
                <a:latin typeface="Hiragino Kaku Gothic Pro W3" panose="020B0300000000000000" pitchFamily="34" charset="-128"/>
                <a:ea typeface="Hiragino Kaku Gothic Pro W3" panose="020B0300000000000000" pitchFamily="34" charset="-128"/>
              </a:rPr>
              <a:t>;</a:t>
            </a:r>
          </a:p>
          <a:p>
            <a:r>
              <a:rPr lang="en-US" altLang="ja-JP" dirty="0">
                <a:latin typeface="Hiragino Kaku Gothic Pro W3" panose="020B0300000000000000" pitchFamily="34" charset="-128"/>
                <a:ea typeface="Hiragino Kaku Gothic Pro W3" panose="020B0300000000000000" pitchFamily="34" charset="-128"/>
              </a:rPr>
              <a:t>    if( s</a:t>
            </a:r>
            <a:r>
              <a:rPr lang="ja-JP" altLang="en-US">
                <a:latin typeface="Hiragino Kaku Gothic Pro W3" panose="020B0300000000000000" pitchFamily="34" charset="-128"/>
                <a:ea typeface="Hiragino Kaku Gothic Pro W3" panose="020B0300000000000000" pitchFamily="34" charset="-128"/>
              </a:rPr>
              <a:t>次元目の書き込みサイズ</a:t>
            </a:r>
            <a:r>
              <a:rPr lang="en-US" altLang="ja-JP" dirty="0">
                <a:latin typeface="Hiragino Kaku Gothic Pro W3" panose="020B0300000000000000" pitchFamily="34" charset="-128"/>
                <a:ea typeface="Hiragino Kaku Gothic Pro W3" panose="020B0300000000000000" pitchFamily="34" charset="-128"/>
              </a:rPr>
              <a:t> != s</a:t>
            </a:r>
            <a:r>
              <a:rPr lang="ja-JP" altLang="en-US">
                <a:latin typeface="Hiragino Kaku Gothic Pro W3" panose="020B0300000000000000" pitchFamily="34" charset="-128"/>
                <a:ea typeface="Hiragino Kaku Gothic Pro W3" panose="020B0300000000000000" pitchFamily="34" charset="-128"/>
              </a:rPr>
              <a:t>次元目の全体のサイズ</a:t>
            </a:r>
            <a:r>
              <a:rPr lang="en-US" altLang="ja-JP" dirty="0">
                <a:latin typeface="Hiragino Kaku Gothic Pro W3" panose="020B0300000000000000" pitchFamily="34" charset="-128"/>
                <a:ea typeface="Hiragino Kaku Gothic Pro W3" panose="020B0300000000000000" pitchFamily="34" charset="-128"/>
              </a:rPr>
              <a:t>) break;</a:t>
            </a:r>
          </a:p>
          <a:p>
            <a:r>
              <a:rPr kumimoji="1" lang="en-US" altLang="ja-JP" dirty="0">
                <a:latin typeface="Hiragino Kaku Gothic Pro W3" panose="020B0300000000000000" pitchFamily="34" charset="-128"/>
                <a:ea typeface="Hiragino Kaku Gothic Pro W3" panose="020B0300000000000000" pitchFamily="34" charset="-128"/>
              </a:rPr>
              <a:t>} </a:t>
            </a:r>
            <a:endParaRPr kumimoji="1" lang="ja-JP" altLang="en-US">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757090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3D16A-E470-075A-9686-D5A61D862003}"/>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92956B1-C83E-7B1B-E62F-D07DB8398D94}"/>
              </a:ext>
            </a:extLst>
          </p:cNvPr>
          <p:cNvSpPr>
            <a:spLocks noGrp="1"/>
          </p:cNvSpPr>
          <p:nvPr>
            <p:ph type="sldNum" sz="quarter" idx="10"/>
          </p:nvPr>
        </p:nvSpPr>
        <p:spPr/>
        <p:txBody>
          <a:bodyPr/>
          <a:lstStyle/>
          <a:p>
            <a:fld id="{655ECA72-7C51-4053-A00F-47BEF0418ED9}" type="slidenum">
              <a:rPr lang="ja-JP" altLang="en-US" sz="2800" smtClean="0"/>
              <a:pPr/>
              <a:t>21</a:t>
            </a:fld>
            <a:endParaRPr lang="ja-JP" altLang="en-US" sz="2000" dirty="0"/>
          </a:p>
        </p:txBody>
      </p:sp>
      <p:sp>
        <p:nvSpPr>
          <p:cNvPr id="4" name="タイトル 3">
            <a:extLst>
              <a:ext uri="{FF2B5EF4-FFF2-40B4-BE49-F238E27FC236}">
                <a16:creationId xmlns:a16="http://schemas.microsoft.com/office/drawing/2014/main" id="{7A68B091-75F5-B8C0-8BC4-95AC36C915F9}"/>
              </a:ext>
            </a:extLst>
          </p:cNvPr>
          <p:cNvSpPr>
            <a:spLocks noGrp="1"/>
          </p:cNvSpPr>
          <p:nvPr>
            <p:ph type="title"/>
          </p:nvPr>
        </p:nvSpPr>
        <p:spPr>
          <a:xfrm>
            <a:off x="372862" y="164073"/>
            <a:ext cx="6840434" cy="768123"/>
          </a:xfrm>
          <a:prstGeom prst="rect">
            <a:avLst/>
          </a:prstGeom>
        </p:spPr>
        <p:txBody>
          <a:bodyPr/>
          <a:lstStyle/>
          <a:p>
            <a:r>
              <a:rPr kumimoji="1" lang="ja-JP" altLang="en-US"/>
              <a:t>実装</a:t>
            </a:r>
            <a:endParaRPr kumimoji="1" lang="ja-JP" altLang="en-US" dirty="0"/>
          </a:p>
        </p:txBody>
      </p:sp>
      <p:sp>
        <p:nvSpPr>
          <p:cNvPr id="3" name="テキスト ボックス 2">
            <a:extLst>
              <a:ext uri="{FF2B5EF4-FFF2-40B4-BE49-F238E27FC236}">
                <a16:creationId xmlns:a16="http://schemas.microsoft.com/office/drawing/2014/main" id="{ACF487F0-DD9E-050E-754A-0F2B43012EFA}"/>
              </a:ext>
            </a:extLst>
          </p:cNvPr>
          <p:cNvSpPr txBox="1"/>
          <p:nvPr/>
        </p:nvSpPr>
        <p:spPr>
          <a:xfrm>
            <a:off x="119921" y="1489663"/>
            <a:ext cx="8501173" cy="4324261"/>
          </a:xfrm>
          <a:prstGeom prst="rect">
            <a:avLst/>
          </a:prstGeom>
          <a:noFill/>
        </p:spPr>
        <p:txBody>
          <a:bodyPr wrap="square" rtlCol="0">
            <a:spAutoFit/>
          </a:bodyPr>
          <a:lstStyle/>
          <a:p>
            <a:endParaRPr lang="en-US" altLang="ja-JP" sz="2500" dirty="0">
              <a:latin typeface="Hiragino Kaku Gothic Pro W3" panose="020B0300000000000000" pitchFamily="34" charset="-128"/>
              <a:ea typeface="Hiragino Kaku Gothic Pro W3" panose="020B0300000000000000" pitchFamily="34" charset="-128"/>
            </a:endParaRPr>
          </a:p>
          <a:p>
            <a:pPr marL="800100" lvl="1" indent="-342900">
              <a:buFont typeface="Arial" panose="020B0604020202020204" pitchFamily="34" charset="0"/>
              <a:buChar char="•"/>
            </a:pPr>
            <a:r>
              <a:rPr lang="ja-JP" altLang="en-US" sz="2500">
                <a:latin typeface="Hiragino Kaku Gothic Pro W3" panose="020B0300000000000000" pitchFamily="34" charset="-128"/>
                <a:ea typeface="Hiragino Kaku Gothic Pro W3" panose="020B0300000000000000" pitchFamily="34" charset="-128"/>
              </a:rPr>
              <a:t>書き込みが発行されたときにはじめてあるプロセスがする書き込みの大きさがわかるのでファイルは遅延</a:t>
            </a:r>
            <a:r>
              <a:rPr lang="en-US" altLang="ja-JP" sz="2500" dirty="0">
                <a:latin typeface="Hiragino Kaku Gothic Pro W3" panose="020B0300000000000000" pitchFamily="34" charset="-128"/>
                <a:ea typeface="Hiragino Kaku Gothic Pro W3" panose="020B0300000000000000" pitchFamily="34" charset="-128"/>
              </a:rPr>
              <a:t>create</a:t>
            </a:r>
          </a:p>
          <a:p>
            <a:pPr marL="1257300" lvl="2" indent="-342900">
              <a:buFont typeface="Arial" panose="020B0604020202020204" pitchFamily="34" charset="0"/>
              <a:buChar char="•"/>
            </a:pPr>
            <a:r>
              <a:rPr lang="en-US" altLang="ja-JP" sz="2500" dirty="0">
                <a:latin typeface="Hiragino Kaku Gothic Pro W3" panose="020B0300000000000000" pitchFamily="34" charset="-128"/>
                <a:ea typeface="Hiragino Kaku Gothic Pro W3" panose="020B0300000000000000" pitchFamily="34" charset="-128"/>
              </a:rPr>
              <a:t>open/create</a:t>
            </a:r>
            <a:r>
              <a:rPr lang="ja-JP" altLang="en-US" sz="2500">
                <a:latin typeface="Hiragino Kaku Gothic Pro W3" panose="020B0300000000000000" pitchFamily="34" charset="-128"/>
                <a:ea typeface="Hiragino Kaku Gothic Pro W3" panose="020B0300000000000000" pitchFamily="34" charset="-128"/>
              </a:rPr>
              <a:t>時点では</a:t>
            </a:r>
            <a:r>
              <a:rPr lang="en-US" altLang="ja-JP" sz="2500" dirty="0">
                <a:latin typeface="Hiragino Kaku Gothic Pro W3" panose="020B0300000000000000" pitchFamily="34" charset="-128"/>
                <a:ea typeface="Hiragino Kaku Gothic Pro W3" panose="020B0300000000000000" pitchFamily="34" charset="-128"/>
              </a:rPr>
              <a:t>Dataset data</a:t>
            </a:r>
            <a:r>
              <a:rPr lang="ja-JP" altLang="en-US" sz="2500">
                <a:latin typeface="Hiragino Kaku Gothic Pro W3" panose="020B0300000000000000" pitchFamily="34" charset="-128"/>
                <a:ea typeface="Hiragino Kaku Gothic Pro W3" panose="020B0300000000000000" pitchFamily="34" charset="-128"/>
              </a:rPr>
              <a:t>を格納するファイルはつくらない</a:t>
            </a:r>
            <a:endParaRPr lang="en-US" altLang="ja-JP" sz="2500" dirty="0">
              <a:latin typeface="Hiragino Kaku Gothic Pro W3" panose="020B0300000000000000" pitchFamily="34" charset="-128"/>
              <a:ea typeface="Hiragino Kaku Gothic Pro W3" panose="020B0300000000000000" pitchFamily="34" charset="-128"/>
            </a:endParaRPr>
          </a:p>
          <a:p>
            <a:pPr marL="1257300" lvl="2" indent="-342900">
              <a:buFont typeface="Arial" panose="020B0604020202020204" pitchFamily="34" charset="0"/>
              <a:buChar char="•"/>
            </a:pPr>
            <a:r>
              <a:rPr lang="en-US" altLang="ja-JP" sz="2500" dirty="0">
                <a:latin typeface="Hiragino Kaku Gothic Pro W3" panose="020B0300000000000000" pitchFamily="34" charset="-128"/>
                <a:ea typeface="Hiragino Kaku Gothic Pro W3" panose="020B0300000000000000" pitchFamily="34" charset="-128"/>
              </a:rPr>
              <a:t>write</a:t>
            </a:r>
            <a:r>
              <a:rPr lang="ja-JP" altLang="en-US" sz="2500">
                <a:latin typeface="Hiragino Kaku Gothic Pro W3" panose="020B0300000000000000" pitchFamily="34" charset="-128"/>
                <a:ea typeface="Hiragino Kaku Gothic Pro W3" panose="020B0300000000000000" pitchFamily="34" charset="-128"/>
              </a:rPr>
              <a:t>時点で</a:t>
            </a:r>
            <a:r>
              <a:rPr lang="en-US" altLang="ja-JP" sz="2500" dirty="0">
                <a:latin typeface="Hiragino Kaku Gothic Pro W3" panose="020B0300000000000000" pitchFamily="34" charset="-128"/>
                <a:ea typeface="Hiragino Kaku Gothic Pro W3" panose="020B0300000000000000" pitchFamily="34" charset="-128"/>
              </a:rPr>
              <a:t>rank 0</a:t>
            </a:r>
            <a:r>
              <a:rPr lang="ja-JP" altLang="en-US" sz="2500">
                <a:latin typeface="Hiragino Kaku Gothic Pro W3" panose="020B0300000000000000" pitchFamily="34" charset="-128"/>
                <a:ea typeface="Hiragino Kaku Gothic Pro W3" panose="020B0300000000000000" pitchFamily="34" charset="-128"/>
              </a:rPr>
              <a:t>の書き込みシェイプと</a:t>
            </a:r>
            <a:r>
              <a:rPr lang="en-US" altLang="ja-JP" sz="2500" dirty="0">
                <a:latin typeface="Hiragino Kaku Gothic Pro W3" panose="020B0300000000000000" pitchFamily="34" charset="-128"/>
                <a:ea typeface="Hiragino Kaku Gothic Pro W3" panose="020B0300000000000000" pitchFamily="34" charset="-128"/>
              </a:rPr>
              <a:t>Dataset data</a:t>
            </a:r>
            <a:r>
              <a:rPr lang="ja-JP" altLang="en-US" sz="2500">
                <a:latin typeface="Hiragino Kaku Gothic Pro W3" panose="020B0300000000000000" pitchFamily="34" charset="-128"/>
                <a:ea typeface="Hiragino Kaku Gothic Pro W3" panose="020B0300000000000000" pitchFamily="34" charset="-128"/>
              </a:rPr>
              <a:t>のシェイプを比較して書き込み粒度を決定，その値を元にファイルを作る</a:t>
            </a:r>
            <a:endParaRPr lang="en-US" altLang="ja-JP" sz="2500" dirty="0">
              <a:latin typeface="Hiragino Kaku Gothic Pro W3" panose="020B0300000000000000" pitchFamily="34" charset="-128"/>
              <a:ea typeface="Hiragino Kaku Gothic Pro W3" panose="020B0300000000000000" pitchFamily="34" charset="-128"/>
            </a:endParaRPr>
          </a:p>
          <a:p>
            <a:pPr marL="1257300" lvl="2" indent="-342900">
              <a:buFont typeface="Arial" panose="020B0604020202020204" pitchFamily="34" charset="0"/>
              <a:buChar char="•"/>
            </a:pPr>
            <a:r>
              <a:rPr lang="ja-JP" altLang="en-US" sz="2500">
                <a:latin typeface="Hiragino Kaku Gothic Pro W3" panose="020B0300000000000000" pitchFamily="34" charset="-128"/>
                <a:ea typeface="Hiragino Kaku Gothic Pro W3" panose="020B0300000000000000" pitchFamily="34" charset="-128"/>
              </a:rPr>
              <a:t>他のプロセスは</a:t>
            </a:r>
            <a:r>
              <a:rPr lang="en-US" altLang="ja-JP" sz="2500" dirty="0" err="1">
                <a:latin typeface="Hiragino Kaku Gothic Pro W3" panose="020B0300000000000000" pitchFamily="34" charset="-128"/>
                <a:ea typeface="Hiragino Kaku Gothic Pro W3" panose="020B0300000000000000" pitchFamily="34" charset="-128"/>
              </a:rPr>
              <a:t>MPI_Barrier</a:t>
            </a:r>
            <a:r>
              <a:rPr lang="en-US" altLang="ja-JP" sz="2500" dirty="0">
                <a:latin typeface="Hiragino Kaku Gothic Pro W3" panose="020B0300000000000000" pitchFamily="34" charset="-128"/>
                <a:ea typeface="Hiragino Kaku Gothic Pro W3" panose="020B0300000000000000" pitchFamily="34" charset="-128"/>
              </a:rPr>
              <a:t>()</a:t>
            </a:r>
            <a:r>
              <a:rPr lang="ja-JP" altLang="en-US" sz="2500">
                <a:latin typeface="Hiragino Kaku Gothic Pro W3" panose="020B0300000000000000" pitchFamily="34" charset="-128"/>
                <a:ea typeface="Hiragino Kaku Gothic Pro W3" panose="020B0300000000000000" pitchFamily="34" charset="-128"/>
              </a:rPr>
              <a:t>をしてファイルの作成を待ち，</a:t>
            </a:r>
            <a:r>
              <a:rPr lang="en-US" altLang="ja-JP" sz="2500" dirty="0">
                <a:latin typeface="Hiragino Kaku Gothic Pro W3" panose="020B0300000000000000" pitchFamily="34" charset="-128"/>
                <a:ea typeface="Hiragino Kaku Gothic Pro W3" panose="020B0300000000000000" pitchFamily="34" charset="-128"/>
              </a:rPr>
              <a:t>Dataset data</a:t>
            </a:r>
            <a:r>
              <a:rPr lang="ja-JP" altLang="en-US" sz="2500">
                <a:latin typeface="Hiragino Kaku Gothic Pro W3" panose="020B0300000000000000" pitchFamily="34" charset="-128"/>
                <a:ea typeface="Hiragino Kaku Gothic Pro W3" panose="020B0300000000000000" pitchFamily="34" charset="-128"/>
              </a:rPr>
              <a:t>の書き込みを行う．</a:t>
            </a:r>
            <a:endParaRPr lang="en-US" altLang="ja-JP" sz="25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226902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1232D8F-992B-4640-B0BD-C6FDC7B83BA4}"/>
              </a:ext>
            </a:extLst>
          </p:cNvPr>
          <p:cNvSpPr>
            <a:spLocks noGrp="1"/>
          </p:cNvSpPr>
          <p:nvPr>
            <p:ph type="sldNum" sz="quarter" idx="10"/>
          </p:nvPr>
        </p:nvSpPr>
        <p:spPr/>
        <p:txBody>
          <a:bodyPr/>
          <a:lstStyle/>
          <a:p>
            <a:fld id="{655ECA72-7C51-4053-A00F-47BEF0418ED9}" type="slidenum">
              <a:rPr lang="ja-JP" altLang="en-US" smtClean="0"/>
              <a:pPr/>
              <a:t>22</a:t>
            </a:fld>
            <a:endParaRPr lang="ja-JP" altLang="en-US" dirty="0"/>
          </a:p>
        </p:txBody>
      </p:sp>
      <p:sp>
        <p:nvSpPr>
          <p:cNvPr id="2" name="タイトル 1">
            <a:extLst>
              <a:ext uri="{FF2B5EF4-FFF2-40B4-BE49-F238E27FC236}">
                <a16:creationId xmlns:a16="http://schemas.microsoft.com/office/drawing/2014/main" id="{D547261E-8564-4538-81B9-13E1DE18BCCF}"/>
              </a:ext>
            </a:extLst>
          </p:cNvPr>
          <p:cNvSpPr>
            <a:spLocks noGrp="1"/>
          </p:cNvSpPr>
          <p:nvPr>
            <p:ph type="title"/>
          </p:nvPr>
        </p:nvSpPr>
        <p:spPr>
          <a:xfrm>
            <a:off x="372862" y="164073"/>
            <a:ext cx="6840434" cy="768123"/>
          </a:xfrm>
          <a:prstGeom prst="rect">
            <a:avLst/>
          </a:prstGeom>
        </p:spPr>
        <p:txBody>
          <a:bodyPr/>
          <a:lstStyle/>
          <a:p>
            <a:r>
              <a:rPr kumimoji="1" lang="en-US" altLang="ja-JP" dirty="0"/>
              <a:t>CHFS </a:t>
            </a:r>
            <a:r>
              <a:rPr kumimoji="1" lang="en-US" altLang="ja-JP" sz="1800" dirty="0"/>
              <a:t>(Parallel Consistent Hashing File System)</a:t>
            </a:r>
            <a:endParaRPr kumimoji="1" lang="ja-JP" altLang="en-US" sz="1800" dirty="0"/>
          </a:p>
        </p:txBody>
      </p:sp>
      <p:sp>
        <p:nvSpPr>
          <p:cNvPr id="7" name="テキスト ボックス 6">
            <a:extLst>
              <a:ext uri="{FF2B5EF4-FFF2-40B4-BE49-F238E27FC236}">
                <a16:creationId xmlns:a16="http://schemas.microsoft.com/office/drawing/2014/main" id="{C14CBCF6-2A5F-4322-9B19-1EFE5A0EBDA9}"/>
              </a:ext>
            </a:extLst>
          </p:cNvPr>
          <p:cNvSpPr txBox="1"/>
          <p:nvPr/>
        </p:nvSpPr>
        <p:spPr>
          <a:xfrm>
            <a:off x="113212" y="877872"/>
            <a:ext cx="8501173" cy="5632311"/>
          </a:xfrm>
          <a:prstGeom prst="rect">
            <a:avLst/>
          </a:prstGeom>
          <a:noFill/>
        </p:spPr>
        <p:txBody>
          <a:bodyPr wrap="square" rtlCol="0">
            <a:spAutoFit/>
          </a:bodyPr>
          <a:lstStyle/>
          <a:p>
            <a:endParaRPr lang="en-US" altLang="ja-JP" sz="2400" dirty="0">
              <a:latin typeface="Hiragino Kaku Gothic Pro W3" panose="020B0300000000000000" pitchFamily="34" charset="-128"/>
              <a:ea typeface="Hiragino Kaku Gothic Pro W3" panose="020B0300000000000000" pitchFamily="34" charset="-128"/>
            </a:endParaRPr>
          </a:p>
          <a:p>
            <a:pPr marL="742950" lvl="1" indent="-285750">
              <a:buFont typeface="Wingdings" panose="05000000000000000000" pitchFamily="2" charset="2"/>
              <a:buChar char="l"/>
            </a:pPr>
            <a:r>
              <a:rPr kumimoji="1" lang="ja-JP" altLang="en-US" sz="2400" dirty="0">
                <a:latin typeface="Hiragino Kaku Gothic Pro W3" panose="020B0300000000000000" pitchFamily="34" charset="-128"/>
                <a:ea typeface="Hiragino Kaku Gothic Pro W3" panose="020B0300000000000000" pitchFamily="34" charset="-128"/>
              </a:rPr>
              <a:t>不揮発メモリ上</a:t>
            </a:r>
            <a:r>
              <a:rPr lang="ja-JP" altLang="en-US" sz="2400" dirty="0">
                <a:latin typeface="Hiragino Kaku Gothic Pro W3" panose="020B0300000000000000" pitchFamily="34" charset="-128"/>
                <a:ea typeface="Hiragino Kaku Gothic Pro W3" panose="020B0300000000000000" pitchFamily="34" charset="-128"/>
              </a:rPr>
              <a:t>で</a:t>
            </a:r>
            <a:r>
              <a:rPr kumimoji="1" lang="ja-JP" altLang="en-US" sz="2400" dirty="0">
                <a:latin typeface="Hiragino Kaku Gothic Pro W3" panose="020B0300000000000000" pitchFamily="34" charset="-128"/>
                <a:ea typeface="Hiragino Kaku Gothic Pro W3" panose="020B0300000000000000" pitchFamily="34" charset="-128"/>
              </a:rPr>
              <a:t>構築</a:t>
            </a:r>
            <a:r>
              <a:rPr lang="ja-JP" altLang="en-US" sz="2400" dirty="0">
                <a:latin typeface="Hiragino Kaku Gothic Pro W3" panose="020B0300000000000000" pitchFamily="34" charset="-128"/>
                <a:ea typeface="Hiragino Kaku Gothic Pro W3" panose="020B0300000000000000" pitchFamily="34" charset="-128"/>
              </a:rPr>
              <a:t>できる</a:t>
            </a:r>
            <a:r>
              <a:rPr kumimoji="1" lang="ja-JP" altLang="en-US" sz="2400">
                <a:latin typeface="Hiragino Kaku Gothic Pro W3" panose="020B0300000000000000" pitchFamily="34" charset="-128"/>
                <a:ea typeface="Hiragino Kaku Gothic Pro W3" panose="020B0300000000000000" pitchFamily="34" charset="-128"/>
              </a:rPr>
              <a:t>分散ファイルシステム</a:t>
            </a:r>
            <a:endParaRPr kumimoji="1" lang="en-US" altLang="ja-JP" sz="2400" dirty="0">
              <a:latin typeface="Hiragino Kaku Gothic Pro W3" panose="020B0300000000000000" pitchFamily="34" charset="-128"/>
              <a:ea typeface="Hiragino Kaku Gothic Pro W3" panose="020B0300000000000000" pitchFamily="34" charset="-128"/>
            </a:endParaRPr>
          </a:p>
          <a:p>
            <a:pPr marL="1200150" lvl="2" indent="-285750">
              <a:buFont typeface="Wingdings" panose="05000000000000000000" pitchFamily="2" charset="2"/>
              <a:buChar char="l"/>
            </a:pPr>
            <a:r>
              <a:rPr kumimoji="1" lang="ja-JP" altLang="en-US" sz="2400" dirty="0">
                <a:latin typeface="Hiragino Kaku Gothic Pro W3" panose="020B0300000000000000" pitchFamily="34" charset="-128"/>
                <a:ea typeface="Hiragino Kaku Gothic Pro W3" panose="020B0300000000000000" pitchFamily="34" charset="-128"/>
              </a:rPr>
              <a:t>不揮発メモリ上で</a:t>
            </a:r>
            <a:r>
              <a:rPr kumimoji="1" lang="en-US" altLang="ja-JP" sz="2400" dirty="0">
                <a:latin typeface="Hiragino Kaku Gothic Pro W3" panose="020B0300000000000000" pitchFamily="34" charset="-128"/>
                <a:ea typeface="Hiragino Kaku Gothic Pro W3" panose="020B0300000000000000" pitchFamily="34" charset="-128"/>
              </a:rPr>
              <a:t>key-value store</a:t>
            </a:r>
            <a:r>
              <a:rPr lang="ja-JP" altLang="en-US" sz="2400" dirty="0">
                <a:latin typeface="Hiragino Kaku Gothic Pro W3" panose="020B0300000000000000" pitchFamily="34" charset="-128"/>
                <a:ea typeface="Hiragino Kaku Gothic Pro W3" panose="020B0300000000000000" pitchFamily="34" charset="-128"/>
              </a:rPr>
              <a:t>を実現する</a:t>
            </a:r>
            <a:r>
              <a:rPr lang="en-US" altLang="ja-JP" sz="2400" dirty="0" err="1">
                <a:latin typeface="Hiragino Kaku Gothic Pro W3" panose="020B0300000000000000" pitchFamily="34" charset="-128"/>
                <a:ea typeface="Hiragino Kaku Gothic Pro W3" panose="020B0300000000000000" pitchFamily="34" charset="-128"/>
              </a:rPr>
              <a:t>pmemkv</a:t>
            </a:r>
            <a:r>
              <a:rPr lang="ja-JP" altLang="en-US" sz="2400" dirty="0">
                <a:latin typeface="Hiragino Kaku Gothic Pro W3" panose="020B0300000000000000" pitchFamily="34" charset="-128"/>
                <a:ea typeface="Hiragino Kaku Gothic Pro W3" panose="020B0300000000000000" pitchFamily="34" charset="-128"/>
              </a:rPr>
              <a:t>を利用，</a:t>
            </a:r>
            <a:r>
              <a:rPr lang="en-US" altLang="ja-JP" sz="2400" dirty="0">
                <a:latin typeface="Hiragino Kaku Gothic Pro W3" panose="020B0300000000000000" pitchFamily="34" charset="-128"/>
                <a:ea typeface="Hiragino Kaku Gothic Pro W3" panose="020B0300000000000000" pitchFamily="34" charset="-128"/>
              </a:rPr>
              <a:t>Ring</a:t>
            </a:r>
            <a:r>
              <a:rPr lang="ja-JP" altLang="en-US" sz="2400" dirty="0">
                <a:latin typeface="Hiragino Kaku Gothic Pro W3" panose="020B0300000000000000" pitchFamily="34" charset="-128"/>
                <a:ea typeface="Hiragino Kaku Gothic Pro W3" panose="020B0300000000000000" pitchFamily="34" charset="-128"/>
              </a:rPr>
              <a:t>とコンシステントハッシングを用いて各ノードに分散させる．</a:t>
            </a:r>
            <a:br>
              <a:rPr lang="en-US" altLang="ja-JP" sz="2400" dirty="0">
                <a:latin typeface="Hiragino Kaku Gothic Pro W3" panose="020B0300000000000000" pitchFamily="34" charset="-128"/>
                <a:ea typeface="Hiragino Kaku Gothic Pro W3" panose="020B0300000000000000" pitchFamily="34" charset="-128"/>
              </a:rPr>
            </a:br>
            <a:endParaRPr lang="en-US" altLang="ja-JP" sz="2400" dirty="0">
              <a:latin typeface="Hiragino Kaku Gothic Pro W3" panose="020B0300000000000000" pitchFamily="34" charset="-128"/>
              <a:ea typeface="Hiragino Kaku Gothic Pro W3" panose="020B0300000000000000" pitchFamily="34" charset="-128"/>
            </a:endParaRPr>
          </a:p>
          <a:p>
            <a:pPr lvl="3"/>
            <a:r>
              <a:rPr lang="en-US" altLang="ja-JP" sz="2400" dirty="0">
                <a:latin typeface="Hiragino Kaku Gothic Pro W3" panose="020B0300000000000000" pitchFamily="34" charset="-128"/>
                <a:ea typeface="Hiragino Kaku Gothic Pro W3" panose="020B0300000000000000" pitchFamily="34" charset="-128"/>
              </a:rPr>
              <a:t>k</a:t>
            </a:r>
            <a:r>
              <a:rPr kumimoji="1" lang="en-US" altLang="ja-JP" sz="2400" dirty="0">
                <a:latin typeface="Hiragino Kaku Gothic Pro W3" panose="020B0300000000000000" pitchFamily="34" charset="-128"/>
                <a:ea typeface="Hiragino Kaku Gothic Pro W3" panose="020B0300000000000000" pitchFamily="34" charset="-128"/>
              </a:rPr>
              <a:t>ey   :</a:t>
            </a:r>
            <a:r>
              <a:rPr kumimoji="1" lang="ja-JP" altLang="en-US" sz="2400" dirty="0">
                <a:latin typeface="Hiragino Kaku Gothic Pro W3" panose="020B0300000000000000" pitchFamily="34" charset="-128"/>
                <a:ea typeface="Hiragino Kaku Gothic Pro W3" panose="020B0300000000000000" pitchFamily="34" charset="-128"/>
              </a:rPr>
              <a:t>ファイルの</a:t>
            </a:r>
            <a:r>
              <a:rPr kumimoji="1" lang="en-US" altLang="ja-JP" sz="2400" dirty="0">
                <a:latin typeface="Hiragino Kaku Gothic Pro W3" panose="020B0300000000000000" pitchFamily="34" charset="-128"/>
                <a:ea typeface="Hiragino Kaku Gothic Pro W3" panose="020B0300000000000000" pitchFamily="34" charset="-128"/>
              </a:rPr>
              <a:t>full path + </a:t>
            </a:r>
            <a:r>
              <a:rPr kumimoji="1" lang="ja-JP" altLang="en-US" sz="2400" dirty="0">
                <a:latin typeface="Hiragino Kaku Gothic Pro W3" panose="020B0300000000000000" pitchFamily="34" charset="-128"/>
                <a:ea typeface="Hiragino Kaku Gothic Pro W3" panose="020B0300000000000000" pitchFamily="34" charset="-128"/>
              </a:rPr>
              <a:t>チャンク番号</a:t>
            </a:r>
            <a:endParaRPr lang="en-US" altLang="ja-JP" sz="2400" dirty="0">
              <a:latin typeface="Hiragino Kaku Gothic Pro W3" panose="020B0300000000000000" pitchFamily="34" charset="-128"/>
              <a:ea typeface="Hiragino Kaku Gothic Pro W3" panose="020B0300000000000000" pitchFamily="34" charset="-128"/>
            </a:endParaRPr>
          </a:p>
          <a:p>
            <a:pPr lvl="2"/>
            <a:r>
              <a:rPr lang="en-US" altLang="ja-JP" sz="2400" dirty="0">
                <a:latin typeface="Hiragino Kaku Gothic Pro W3" panose="020B0300000000000000" pitchFamily="34" charset="-128"/>
                <a:ea typeface="Hiragino Kaku Gothic Pro W3" panose="020B0300000000000000" pitchFamily="34" charset="-128"/>
              </a:rPr>
              <a:t>     value:  </a:t>
            </a:r>
            <a:r>
              <a:rPr lang="ja-JP" altLang="en-US" sz="2400" dirty="0">
                <a:latin typeface="Hiragino Kaku Gothic Pro W3" panose="020B0300000000000000" pitchFamily="34" charset="-128"/>
                <a:ea typeface="Hiragino Kaku Gothic Pro W3" panose="020B0300000000000000" pitchFamily="34" charset="-128"/>
              </a:rPr>
              <a:t>メタデータやデータ本体</a:t>
            </a:r>
            <a:endParaRPr lang="en-US" altLang="ja-JP" sz="2400" dirty="0">
              <a:latin typeface="Hiragino Kaku Gothic Pro W3" panose="020B0300000000000000" pitchFamily="34" charset="-128"/>
              <a:ea typeface="Hiragino Kaku Gothic Pro W3" panose="020B0300000000000000" pitchFamily="34" charset="-128"/>
            </a:endParaRPr>
          </a:p>
          <a:p>
            <a:pPr lvl="2"/>
            <a:endParaRPr kumimoji="1" lang="en-US" altLang="ja-JP" sz="2400" dirty="0">
              <a:latin typeface="Hiragino Kaku Gothic Pro W3" panose="020B0300000000000000" pitchFamily="34" charset="-128"/>
              <a:ea typeface="Hiragino Kaku Gothic Pro W3" panose="020B0300000000000000" pitchFamily="34" charset="-128"/>
            </a:endParaRPr>
          </a:p>
          <a:p>
            <a:pPr marL="742950" lvl="1" indent="-285750">
              <a:buFont typeface="Wingdings" panose="05000000000000000000" pitchFamily="2" charset="2"/>
              <a:buChar char="l"/>
            </a:pPr>
            <a:r>
              <a:rPr kumimoji="1" lang="ja-JP" altLang="en-US" sz="2400" dirty="0">
                <a:latin typeface="Hiragino Kaku Gothic Pro W3" panose="020B0300000000000000" pitchFamily="34" charset="-128"/>
                <a:ea typeface="Hiragino Kaku Gothic Pro W3" panose="020B0300000000000000" pitchFamily="34" charset="-128"/>
              </a:rPr>
              <a:t>ファイル</a:t>
            </a:r>
            <a:r>
              <a:rPr kumimoji="1" lang="ja-JP" altLang="en-US" sz="2400">
                <a:latin typeface="Hiragino Kaku Gothic Pro W3" panose="020B0300000000000000" pitchFamily="34" charset="-128"/>
                <a:ea typeface="Hiragino Kaku Gothic Pro W3" panose="020B0300000000000000" pitchFamily="34" charset="-128"/>
              </a:rPr>
              <a:t>ごとにプログラムからチャンクサイズ</a:t>
            </a:r>
            <a:r>
              <a:rPr kumimoji="1" lang="ja-JP" altLang="en-US" sz="2400" dirty="0">
                <a:latin typeface="Hiragino Kaku Gothic Pro W3" panose="020B0300000000000000" pitchFamily="34" charset="-128"/>
                <a:ea typeface="Hiragino Kaku Gothic Pro W3" panose="020B0300000000000000" pitchFamily="34" charset="-128"/>
              </a:rPr>
              <a:t>を設定可能である．</a:t>
            </a:r>
            <a:endParaRPr lang="en-US" altLang="ja-JP" sz="2400" dirty="0">
              <a:latin typeface="Hiragino Kaku Gothic Pro W3" panose="020B0300000000000000" pitchFamily="34" charset="-128"/>
              <a:ea typeface="Hiragino Kaku Gothic Pro W3" panose="020B0300000000000000" pitchFamily="34" charset="-128"/>
            </a:endParaRPr>
          </a:p>
          <a:p>
            <a:pPr marL="742950" lvl="1" indent="-285750">
              <a:buFont typeface="Wingdings" panose="05000000000000000000" pitchFamily="2" charset="2"/>
              <a:buChar char="l"/>
            </a:pPr>
            <a:r>
              <a:rPr kumimoji="1" lang="ja-JP" altLang="en-US" sz="2400">
                <a:latin typeface="Hiragino Kaku Gothic Pro W3" panose="020B0300000000000000" pitchFamily="34" charset="-128"/>
                <a:ea typeface="Hiragino Kaku Gothic Pro W3" panose="020B0300000000000000" pitchFamily="34" charset="-128"/>
              </a:rPr>
              <a:t>スケーラブルなメタデータ性能とアクセス性能</a:t>
            </a:r>
            <a:endParaRPr lang="en-US" altLang="ja-JP" sz="2400" dirty="0">
              <a:latin typeface="Hiragino Kaku Gothic Pro W3" panose="020B0300000000000000" pitchFamily="34" charset="-128"/>
              <a:ea typeface="Hiragino Kaku Gothic Pro W3" panose="020B0300000000000000" pitchFamily="34" charset="-128"/>
            </a:endParaRPr>
          </a:p>
          <a:p>
            <a:pPr marL="742950" lvl="1" indent="-285750">
              <a:buFont typeface="Wingdings" panose="05000000000000000000" pitchFamily="2" charset="2"/>
              <a:buChar char="l"/>
            </a:pPr>
            <a:r>
              <a:rPr lang="ja-JP" altLang="en-US" sz="2400">
                <a:latin typeface="Hiragino Kaku Gothic Pro W3" panose="020B0300000000000000" pitchFamily="34" charset="-128"/>
                <a:ea typeface="Hiragino Kaku Gothic Pro W3" panose="020B0300000000000000" pitchFamily="34" charset="-128"/>
              </a:rPr>
              <a:t>プログラム中からチャンクサイズを設定可能</a:t>
            </a:r>
            <a:r>
              <a:rPr lang="en-US" altLang="ja-JP" sz="2400" dirty="0">
                <a:latin typeface="Hiragino Kaku Gothic Pro W3" panose="020B0300000000000000" pitchFamily="34" charset="-128"/>
                <a:ea typeface="Hiragino Kaku Gothic Pro W3" panose="020B0300000000000000" pitchFamily="34" charset="-128"/>
              </a:rPr>
              <a:t>	</a:t>
            </a:r>
            <a:br>
              <a:rPr kumimoji="1" lang="en-US" altLang="ja-JP" sz="2400" dirty="0">
                <a:latin typeface="Hiragino Kaku Gothic Pro W3" panose="020B0300000000000000" pitchFamily="34" charset="-128"/>
                <a:ea typeface="Hiragino Kaku Gothic Pro W3" panose="020B0300000000000000" pitchFamily="34" charset="-128"/>
              </a:rPr>
            </a:br>
            <a:endParaRPr kumimoji="1" lang="en-US" altLang="ja-JP" sz="2400" dirty="0">
              <a:latin typeface="Hiragino Kaku Gothic Pro W3" panose="020B0300000000000000" pitchFamily="34" charset="-128"/>
              <a:ea typeface="Hiragino Kaku Gothic Pro W3" panose="020B0300000000000000" pitchFamily="34" charset="-128"/>
            </a:endParaRPr>
          </a:p>
          <a:p>
            <a:pPr lvl="1"/>
            <a:endParaRPr lang="en-US" altLang="ja-JP" sz="2400" dirty="0">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AE6EF57B-1EFB-208E-FAD3-C2821FB8A95A}"/>
              </a:ext>
            </a:extLst>
          </p:cNvPr>
          <p:cNvSpPr txBox="1"/>
          <p:nvPr/>
        </p:nvSpPr>
        <p:spPr>
          <a:xfrm>
            <a:off x="235131" y="5725819"/>
            <a:ext cx="8795657" cy="646331"/>
          </a:xfrm>
          <a:prstGeom prst="rect">
            <a:avLst/>
          </a:prstGeom>
          <a:noFill/>
        </p:spPr>
        <p:txBody>
          <a:bodyPr wrap="square" rtlCol="0">
            <a:spAutoFit/>
          </a:bodyPr>
          <a:lstStyle/>
          <a:p>
            <a:r>
              <a:rPr lang="en-US" altLang="ja-JP" sz="1200" dirty="0"/>
              <a:t>Osamu </a:t>
            </a:r>
            <a:r>
              <a:rPr lang="en-US" altLang="ja-JP" sz="1200" dirty="0" err="1"/>
              <a:t>Tatebe</a:t>
            </a:r>
            <a:r>
              <a:rPr lang="en-US" altLang="ja-JP" sz="1200" dirty="0"/>
              <a:t>, </a:t>
            </a:r>
            <a:r>
              <a:rPr lang="en-US" altLang="ja-JP" sz="1200" dirty="0" err="1"/>
              <a:t>Kazuki</a:t>
            </a:r>
            <a:r>
              <a:rPr lang="en-US" altLang="ja-JP" sz="1200" dirty="0"/>
              <a:t> Obata, Kohei </a:t>
            </a:r>
            <a:r>
              <a:rPr lang="en-US" altLang="ja-JP" sz="1200" dirty="0" err="1"/>
              <a:t>Hiraga</a:t>
            </a:r>
            <a:r>
              <a:rPr lang="en-US" altLang="ja-JP" sz="1200" dirty="0"/>
              <a:t>, and Hiroki </a:t>
            </a:r>
            <a:r>
              <a:rPr lang="en-US" altLang="ja-JP" sz="1200" dirty="0" err="1"/>
              <a:t>Ohtsuji</a:t>
            </a:r>
            <a:r>
              <a:rPr lang="en-US" altLang="ja-JP" sz="1200" dirty="0"/>
              <a:t>. </a:t>
            </a:r>
            <a:r>
              <a:rPr lang="en-US" altLang="ja-JP" sz="1200" dirty="0" err="1"/>
              <a:t>Chfs</a:t>
            </a:r>
            <a:r>
              <a:rPr lang="en-US" altLang="ja-JP" sz="1200" dirty="0"/>
              <a:t>: Parallel consistent hashing file system for node-local persistent memory. In International Conference on High Performance 3 Computing in Asia-Pacific Region, pp. 115–124, 2022</a:t>
            </a:r>
            <a:endParaRPr kumimoji="1" lang="ja-JP" altLang="en-US" sz="1200" dirty="0"/>
          </a:p>
        </p:txBody>
      </p:sp>
    </p:spTree>
    <p:extLst>
      <p:ext uri="{BB962C8B-B14F-4D97-AF65-F5344CB8AC3E}">
        <p14:creationId xmlns:p14="http://schemas.microsoft.com/office/powerpoint/2010/main" val="1586049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97B84-A934-922C-9018-7A5E86051D83}"/>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497FA76-5567-666A-1711-7D739F0381FB}"/>
              </a:ext>
            </a:extLst>
          </p:cNvPr>
          <p:cNvSpPr>
            <a:spLocks noGrp="1"/>
          </p:cNvSpPr>
          <p:nvPr>
            <p:ph type="sldNum" sz="quarter" idx="10"/>
          </p:nvPr>
        </p:nvSpPr>
        <p:spPr/>
        <p:txBody>
          <a:bodyPr/>
          <a:lstStyle/>
          <a:p>
            <a:fld id="{655ECA72-7C51-4053-A00F-47BEF0418ED9}" type="slidenum">
              <a:rPr lang="ja-JP" altLang="en-US" smtClean="0"/>
              <a:pPr/>
              <a:t>23</a:t>
            </a:fld>
            <a:endParaRPr lang="ja-JP" altLang="en-US" dirty="0"/>
          </a:p>
        </p:txBody>
      </p:sp>
      <p:sp>
        <p:nvSpPr>
          <p:cNvPr id="2" name="タイトル 1">
            <a:extLst>
              <a:ext uri="{FF2B5EF4-FFF2-40B4-BE49-F238E27FC236}">
                <a16:creationId xmlns:a16="http://schemas.microsoft.com/office/drawing/2014/main" id="{C9ADE085-283B-B79F-32A4-C4EE9D004E76}"/>
              </a:ext>
            </a:extLst>
          </p:cNvPr>
          <p:cNvSpPr>
            <a:spLocks noGrp="1"/>
          </p:cNvSpPr>
          <p:nvPr>
            <p:ph type="title"/>
          </p:nvPr>
        </p:nvSpPr>
        <p:spPr>
          <a:xfrm>
            <a:off x="372862" y="164073"/>
            <a:ext cx="6840434" cy="768123"/>
          </a:xfrm>
          <a:prstGeom prst="rect">
            <a:avLst/>
          </a:prstGeom>
        </p:spPr>
        <p:txBody>
          <a:bodyPr/>
          <a:lstStyle/>
          <a:p>
            <a:r>
              <a:rPr kumimoji="1" lang="ja-JP" altLang="en-US"/>
              <a:t>ベンチマーク</a:t>
            </a:r>
            <a:endParaRPr kumimoji="1" lang="ja-JP" altLang="en-US" dirty="0"/>
          </a:p>
        </p:txBody>
      </p:sp>
      <p:sp>
        <p:nvSpPr>
          <p:cNvPr id="3" name="テキスト ボックス 2">
            <a:extLst>
              <a:ext uri="{FF2B5EF4-FFF2-40B4-BE49-F238E27FC236}">
                <a16:creationId xmlns:a16="http://schemas.microsoft.com/office/drawing/2014/main" id="{83C8B327-82CA-2E99-7E9F-BFE8A416BB78}"/>
              </a:ext>
            </a:extLst>
          </p:cNvPr>
          <p:cNvSpPr txBox="1"/>
          <p:nvPr/>
        </p:nvSpPr>
        <p:spPr>
          <a:xfrm>
            <a:off x="200296" y="1259009"/>
            <a:ext cx="3352800" cy="523220"/>
          </a:xfrm>
          <a:prstGeom prst="rect">
            <a:avLst/>
          </a:prstGeom>
          <a:noFill/>
        </p:spPr>
        <p:txBody>
          <a:bodyPr wrap="square" rtlCol="0">
            <a:spAutoFit/>
          </a:bodyPr>
          <a:lstStyle/>
          <a:p>
            <a:r>
              <a:rPr kumimoji="1" lang="en-US" altLang="ja-JP" sz="2800" dirty="0">
                <a:latin typeface="Hiragino Kaku Gothic Pro W3" panose="020B0300000000000000" pitchFamily="34" charset="-128"/>
                <a:ea typeface="Hiragino Kaku Gothic Pro W3" panose="020B0300000000000000" pitchFamily="34" charset="-128"/>
              </a:rPr>
              <a:t>h5bench write</a:t>
            </a:r>
            <a:endParaRPr kumimoji="1" lang="ja-JP" altLang="en-US" sz="2800" dirty="0">
              <a:latin typeface="Hiragino Kaku Gothic Pro W3" panose="020B0300000000000000" pitchFamily="34" charset="-128"/>
              <a:ea typeface="Hiragino Kaku Gothic Pro W3" panose="020B0300000000000000" pitchFamily="34" charset="-128"/>
            </a:endParaRPr>
          </a:p>
        </p:txBody>
      </p:sp>
      <p:pic>
        <p:nvPicPr>
          <p:cNvPr id="5" name="図 4">
            <a:extLst>
              <a:ext uri="{FF2B5EF4-FFF2-40B4-BE49-F238E27FC236}">
                <a16:creationId xmlns:a16="http://schemas.microsoft.com/office/drawing/2014/main" id="{9B124BB2-E1E2-C1B6-D755-2FF4C45C4B26}"/>
              </a:ext>
            </a:extLst>
          </p:cNvPr>
          <p:cNvPicPr>
            <a:picLocks noChangeAspect="1"/>
          </p:cNvPicPr>
          <p:nvPr/>
        </p:nvPicPr>
        <p:blipFill>
          <a:blip r:embed="rId3"/>
          <a:stretch>
            <a:fillRect/>
          </a:stretch>
        </p:blipFill>
        <p:spPr>
          <a:xfrm>
            <a:off x="1427521" y="4026370"/>
            <a:ext cx="5537224" cy="2126222"/>
          </a:xfrm>
          <a:prstGeom prst="rect">
            <a:avLst/>
          </a:prstGeom>
        </p:spPr>
      </p:pic>
      <p:sp>
        <p:nvSpPr>
          <p:cNvPr id="6" name="テキスト ボックス 5">
            <a:extLst>
              <a:ext uri="{FF2B5EF4-FFF2-40B4-BE49-F238E27FC236}">
                <a16:creationId xmlns:a16="http://schemas.microsoft.com/office/drawing/2014/main" id="{969234CC-5AF3-48FA-EB0C-8D199F9DE176}"/>
              </a:ext>
            </a:extLst>
          </p:cNvPr>
          <p:cNvSpPr txBox="1"/>
          <p:nvPr/>
        </p:nvSpPr>
        <p:spPr>
          <a:xfrm>
            <a:off x="779318" y="1950599"/>
            <a:ext cx="7585364" cy="2308324"/>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err="1">
                <a:latin typeface="Hiragino Kaku Gothic Pro W3" panose="020B0300000000000000" pitchFamily="34" charset="-128"/>
                <a:ea typeface="Hiragino Kaku Gothic Pro W3" panose="020B0300000000000000" pitchFamily="34" charset="-128"/>
              </a:rPr>
              <a:t>vpic</a:t>
            </a:r>
            <a:r>
              <a:rPr lang="en-US" altLang="ja-JP" sz="2400" dirty="0">
                <a:latin typeface="Hiragino Kaku Gothic Pro W3" panose="020B0300000000000000" pitchFamily="34" charset="-128"/>
                <a:ea typeface="Hiragino Kaku Gothic Pro W3" panose="020B0300000000000000" pitchFamily="34" charset="-128"/>
              </a:rPr>
              <a:t>-io</a:t>
            </a:r>
            <a:r>
              <a:rPr lang="ja-JP" altLang="en-US" sz="2400">
                <a:latin typeface="Hiragino Kaku Gothic Pro W3" panose="020B0300000000000000" pitchFamily="34" charset="-128"/>
                <a:ea typeface="Hiragino Kaku Gothic Pro W3" panose="020B0300000000000000" pitchFamily="34" charset="-128"/>
              </a:rPr>
              <a:t>などの素粒子物理シミュレーションの</a:t>
            </a:r>
            <a:r>
              <a:rPr lang="en-US" altLang="ja-JP" sz="2400" dirty="0">
                <a:latin typeface="Hiragino Kaku Gothic Pro W3" panose="020B0300000000000000" pitchFamily="34" charset="-128"/>
                <a:ea typeface="Hiragino Kaku Gothic Pro W3" panose="020B0300000000000000" pitchFamily="34" charset="-128"/>
              </a:rPr>
              <a:t>I/O</a:t>
            </a:r>
            <a:r>
              <a:rPr lang="ja-JP" altLang="en-US" sz="2400">
                <a:latin typeface="Hiragino Kaku Gothic Pro W3" panose="020B0300000000000000" pitchFamily="34" charset="-128"/>
                <a:ea typeface="Hiragino Kaku Gothic Pro W3" panose="020B0300000000000000" pitchFamily="34" charset="-128"/>
              </a:rPr>
              <a:t>を模したベンチマーク</a:t>
            </a:r>
            <a:endParaRPr lang="en-US" altLang="ja-JP" sz="2400" dirty="0">
              <a:latin typeface="Hiragino Kaku Gothic Pro W3" panose="020B0300000000000000" pitchFamily="34" charset="-128"/>
              <a:ea typeface="Hiragino Kaku Gothic Pro W3" panose="020B0300000000000000" pitchFamily="34" charset="-128"/>
            </a:endParaRPr>
          </a:p>
          <a:p>
            <a:pPr marL="285750" indent="-285750">
              <a:buFont typeface="Arial" panose="020B0604020202020204" pitchFamily="34" charset="0"/>
              <a:buChar char="•"/>
            </a:pPr>
            <a:r>
              <a:rPr kumimoji="1" lang="en-US" altLang="ja-JP" sz="2400" dirty="0">
                <a:latin typeface="Hiragino Kaku Gothic Pro W3" panose="020B0300000000000000" pitchFamily="34" charset="-128"/>
                <a:ea typeface="Hiragino Kaku Gothic Pro W3" panose="020B0300000000000000" pitchFamily="34" charset="-128"/>
              </a:rPr>
              <a:t>16</a:t>
            </a:r>
            <a:r>
              <a:rPr kumimoji="1" lang="ja-JP" altLang="en-US" sz="2400">
                <a:latin typeface="Hiragino Kaku Gothic Pro W3" panose="020B0300000000000000" pitchFamily="34" charset="-128"/>
                <a:ea typeface="Hiragino Kaku Gothic Pro W3" panose="020B0300000000000000" pitchFamily="34" charset="-128"/>
              </a:rPr>
              <a:t>プロセス</a:t>
            </a:r>
            <a:r>
              <a:rPr kumimoji="1" lang="en-US" altLang="ja-JP" sz="2400" dirty="0">
                <a:latin typeface="Hiragino Kaku Gothic Pro W3" panose="020B0300000000000000" pitchFamily="34" charset="-128"/>
                <a:ea typeface="Hiragino Kaku Gothic Pro W3" panose="020B0300000000000000" pitchFamily="34" charset="-128"/>
              </a:rPr>
              <a:t> / </a:t>
            </a:r>
            <a:r>
              <a:rPr kumimoji="1" lang="ja-JP" altLang="en-US" sz="2400">
                <a:latin typeface="Hiragino Kaku Gothic Pro W3" panose="020B0300000000000000" pitchFamily="34" charset="-128"/>
                <a:ea typeface="Hiragino Kaku Gothic Pro W3" panose="020B0300000000000000" pitchFamily="34" charset="-128"/>
              </a:rPr>
              <a:t>ノード</a:t>
            </a:r>
            <a:r>
              <a:rPr kumimoji="1" lang="en-US" altLang="ja-JP" sz="2400" dirty="0">
                <a:latin typeface="Hiragino Kaku Gothic Pro W3" panose="020B0300000000000000" pitchFamily="34" charset="-128"/>
                <a:ea typeface="Hiragino Kaku Gothic Pro W3" panose="020B0300000000000000" pitchFamily="34" charset="-128"/>
              </a:rPr>
              <a:t> , weak scaling 1〜64</a:t>
            </a:r>
            <a:r>
              <a:rPr kumimoji="1" lang="ja-JP" altLang="en-US" sz="2400">
                <a:latin typeface="Hiragino Kaku Gothic Pro W3" panose="020B0300000000000000" pitchFamily="34" charset="-128"/>
                <a:ea typeface="Hiragino Kaku Gothic Pro W3" panose="020B0300000000000000" pitchFamily="34" charset="-128"/>
              </a:rPr>
              <a:t>ノード</a:t>
            </a:r>
            <a:endParaRPr kumimoji="1" lang="en-US" altLang="ja-JP" sz="2400" dirty="0">
              <a:latin typeface="Hiragino Kaku Gothic Pro W3" panose="020B0300000000000000" pitchFamily="34" charset="-128"/>
              <a:ea typeface="Hiragino Kaku Gothic Pro W3" panose="020B0300000000000000" pitchFamily="34" charset="-128"/>
            </a:endParaRPr>
          </a:p>
          <a:p>
            <a:pPr marL="285750" indent="-285750">
              <a:buFont typeface="Arial" panose="020B0604020202020204" pitchFamily="34" charset="0"/>
              <a:buChar char="•"/>
            </a:pPr>
            <a:r>
              <a:rPr lang="ja-JP" altLang="en-US" sz="2400">
                <a:latin typeface="Hiragino Kaku Gothic Pro W3" panose="020B0300000000000000" pitchFamily="34" charset="-128"/>
                <a:ea typeface="Hiragino Kaku Gothic Pro W3" panose="020B0300000000000000" pitchFamily="34" charset="-128"/>
              </a:rPr>
              <a:t>問題サイズ</a:t>
            </a:r>
            <a:r>
              <a:rPr lang="en-US" altLang="ja-JP" sz="2400" dirty="0">
                <a:latin typeface="Hiragino Kaku Gothic Pro W3" panose="020B0300000000000000" pitchFamily="34" charset="-128"/>
                <a:ea typeface="Hiragino Kaku Gothic Pro W3" panose="020B0300000000000000" pitchFamily="34" charset="-128"/>
              </a:rPr>
              <a:t> 8192 x 8192, 6GB / </a:t>
            </a:r>
            <a:r>
              <a:rPr lang="ja-JP" altLang="en-US" sz="2400">
                <a:latin typeface="Hiragino Kaku Gothic Pro W3" panose="020B0300000000000000" pitchFamily="34" charset="-128"/>
                <a:ea typeface="Hiragino Kaku Gothic Pro W3" panose="020B0300000000000000" pitchFamily="34" charset="-128"/>
              </a:rPr>
              <a:t>プロセス</a:t>
            </a:r>
            <a:endParaRPr lang="en-US" altLang="ja-JP" sz="2400" dirty="0">
              <a:latin typeface="Hiragino Kaku Gothic Pro W3" panose="020B0300000000000000" pitchFamily="34" charset="-128"/>
              <a:ea typeface="Hiragino Kaku Gothic Pro W3" panose="020B0300000000000000" pitchFamily="34" charset="-128"/>
            </a:endParaRPr>
          </a:p>
          <a:p>
            <a:pPr marL="285750" indent="-285750">
              <a:buFont typeface="Arial" panose="020B0604020202020204" pitchFamily="34" charset="0"/>
              <a:buChar char="•"/>
            </a:pPr>
            <a:r>
              <a:rPr kumimoji="1" lang="ja-JP" altLang="en-US" sz="2400">
                <a:latin typeface="Hiragino Kaku Gothic Pro W3" panose="020B0300000000000000" pitchFamily="34" charset="-128"/>
                <a:ea typeface="Hiragino Kaku Gothic Pro W3" panose="020B0300000000000000" pitchFamily="34" charset="-128"/>
              </a:rPr>
              <a:t>最適化なしでは</a:t>
            </a:r>
            <a:r>
              <a:rPr lang="ja-JP" altLang="en-US" sz="2400">
                <a:latin typeface="Hiragino Kaku Gothic Pro W3" panose="020B0300000000000000" pitchFamily="34" charset="-128"/>
                <a:ea typeface="Hiragino Kaku Gothic Pro W3" panose="020B0300000000000000" pitchFamily="34" charset="-128"/>
              </a:rPr>
              <a:t>チャンクサイズを</a:t>
            </a:r>
            <a:r>
              <a:rPr kumimoji="1" lang="en-US" altLang="ja-JP" sz="2400" dirty="0">
                <a:latin typeface="Hiragino Kaku Gothic Pro W3" panose="020B0300000000000000" pitchFamily="34" charset="-128"/>
                <a:ea typeface="Hiragino Kaku Gothic Pro W3" panose="020B0300000000000000" pitchFamily="34" charset="-128"/>
              </a:rPr>
              <a:t>512KiB</a:t>
            </a:r>
            <a:r>
              <a:rPr lang="ja-JP" altLang="en-US" sz="2400">
                <a:latin typeface="Hiragino Kaku Gothic Pro W3" panose="020B0300000000000000" pitchFamily="34" charset="-128"/>
                <a:ea typeface="Hiragino Kaku Gothic Pro W3" panose="020B0300000000000000" pitchFamily="34" charset="-128"/>
              </a:rPr>
              <a:t>に</a:t>
            </a:r>
            <a:r>
              <a:rPr kumimoji="1" lang="ja-JP" altLang="en-US" sz="2400">
                <a:latin typeface="Hiragino Kaku Gothic Pro W3" panose="020B0300000000000000" pitchFamily="34" charset="-128"/>
                <a:ea typeface="Hiragino Kaku Gothic Pro W3" panose="020B0300000000000000" pitchFamily="34" charset="-128"/>
              </a:rPr>
              <a:t>設定</a:t>
            </a:r>
            <a:endParaRPr kumimoji="1" lang="en-US" altLang="ja-JP" sz="2400" dirty="0">
              <a:latin typeface="Hiragino Kaku Gothic Pro W3" panose="020B0300000000000000" pitchFamily="34" charset="-128"/>
              <a:ea typeface="Hiragino Kaku Gothic Pro W3" panose="020B0300000000000000" pitchFamily="34" charset="-128"/>
            </a:endParaRPr>
          </a:p>
          <a:p>
            <a:pPr marL="285750" indent="-285750">
              <a:buFont typeface="Arial" panose="020B0604020202020204" pitchFamily="34" charset="0"/>
              <a:buChar char="•"/>
            </a:pPr>
            <a:endParaRPr kumimoji="1" lang="en-US" altLang="ja-JP" sz="24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455260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B9C6130-1C04-456D-B4FC-217DF6C5001A}"/>
              </a:ext>
            </a:extLst>
          </p:cNvPr>
          <p:cNvSpPr>
            <a:spLocks noGrp="1"/>
          </p:cNvSpPr>
          <p:nvPr>
            <p:ph type="sldNum" sz="quarter" idx="10"/>
          </p:nvPr>
        </p:nvSpPr>
        <p:spPr/>
        <p:txBody>
          <a:bodyPr/>
          <a:lstStyle/>
          <a:p>
            <a:fld id="{655ECA72-7C51-4053-A00F-47BEF0418ED9}" type="slidenum">
              <a:rPr lang="ja-JP" altLang="en-US" smtClean="0"/>
              <a:pPr/>
              <a:t>24</a:t>
            </a:fld>
            <a:endParaRPr lang="ja-JP" altLang="en-US" dirty="0"/>
          </a:p>
        </p:txBody>
      </p:sp>
      <p:sp>
        <p:nvSpPr>
          <p:cNvPr id="2" name="タイトル 1">
            <a:extLst>
              <a:ext uri="{FF2B5EF4-FFF2-40B4-BE49-F238E27FC236}">
                <a16:creationId xmlns:a16="http://schemas.microsoft.com/office/drawing/2014/main" id="{7F9AEF92-C1A9-4C35-9B59-A43AB1614CB5}"/>
              </a:ext>
            </a:extLst>
          </p:cNvPr>
          <p:cNvSpPr>
            <a:spLocks noGrp="1"/>
          </p:cNvSpPr>
          <p:nvPr>
            <p:ph type="title"/>
          </p:nvPr>
        </p:nvSpPr>
        <p:spPr>
          <a:xfrm>
            <a:off x="372862" y="164073"/>
            <a:ext cx="6840434" cy="768123"/>
          </a:xfrm>
          <a:prstGeom prst="rect">
            <a:avLst/>
          </a:prstGeom>
        </p:spPr>
        <p:txBody>
          <a:bodyPr/>
          <a:lstStyle/>
          <a:p>
            <a:r>
              <a:rPr kumimoji="1" lang="ja-JP" altLang="en-US"/>
              <a:t>実験環境</a:t>
            </a:r>
            <a:endParaRPr kumimoji="1" lang="ja-JP" altLang="en-US" dirty="0"/>
          </a:p>
        </p:txBody>
      </p:sp>
      <p:pic>
        <p:nvPicPr>
          <p:cNvPr id="1026" name="Picture 2">
            <a:extLst>
              <a:ext uri="{FF2B5EF4-FFF2-40B4-BE49-F238E27FC236}">
                <a16:creationId xmlns:a16="http://schemas.microsoft.com/office/drawing/2014/main" id="{45184953-8ED4-E3A4-08F2-E386C5E2549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690" y="2139850"/>
            <a:ext cx="4667534" cy="350065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7CEBE1B-6736-86C2-3CDD-75A0938A09FE}"/>
              </a:ext>
            </a:extLst>
          </p:cNvPr>
          <p:cNvSpPr txBox="1"/>
          <p:nvPr/>
        </p:nvSpPr>
        <p:spPr>
          <a:xfrm>
            <a:off x="4937765" y="2073402"/>
            <a:ext cx="4314299" cy="3570208"/>
          </a:xfrm>
          <a:prstGeom prst="rect">
            <a:avLst/>
          </a:prstGeom>
          <a:noFill/>
        </p:spPr>
        <p:txBody>
          <a:bodyPr wrap="square" rtlCol="0">
            <a:spAutoFit/>
          </a:bodyPr>
          <a:lstStyle/>
          <a:p>
            <a:r>
              <a:rPr lang="en-US" altLang="ja-JP" sz="1600" dirty="0">
                <a:latin typeface="Hiragino Kaku Gothic Pro W3" panose="020B0300000000000000" pitchFamily="34" charset="-128"/>
                <a:ea typeface="Hiragino Kaku Gothic Pro W3" panose="020B0300000000000000" pitchFamily="34" charset="-128"/>
              </a:rPr>
              <a:t>CPU: </a:t>
            </a:r>
          </a:p>
          <a:p>
            <a:r>
              <a:rPr lang="en-US" altLang="ja-JP" sz="1600" dirty="0">
                <a:latin typeface="Hiragino Kaku Gothic Pro W3" panose="020B0300000000000000" pitchFamily="34" charset="-128"/>
                <a:ea typeface="Hiragino Kaku Gothic Pro W3" panose="020B0300000000000000" pitchFamily="34" charset="-128"/>
              </a:rPr>
              <a:t>	Sapphire Rapids 48core</a:t>
            </a:r>
          </a:p>
          <a:p>
            <a:r>
              <a:rPr lang="en-US" altLang="ja-JP" sz="1600" dirty="0">
                <a:latin typeface="Hiragino Kaku Gothic Pro W3" panose="020B0300000000000000" pitchFamily="34" charset="-128"/>
                <a:ea typeface="Hiragino Kaku Gothic Pro W3" panose="020B0300000000000000" pitchFamily="34" charset="-128"/>
              </a:rPr>
              <a:t>GPU: </a:t>
            </a:r>
          </a:p>
          <a:p>
            <a:r>
              <a:rPr lang="en-US" altLang="ja-JP" sz="1600" dirty="0">
                <a:latin typeface="Hiragino Kaku Gothic Pro W3" panose="020B0300000000000000" pitchFamily="34" charset="-128"/>
                <a:ea typeface="Hiragino Kaku Gothic Pro W3" panose="020B0300000000000000" pitchFamily="34" charset="-128"/>
              </a:rPr>
              <a:t>	Nvidia H100 PCIe</a:t>
            </a:r>
          </a:p>
          <a:p>
            <a:r>
              <a:rPr lang="ja-JP" altLang="en-US" sz="1600">
                <a:latin typeface="Hiragino Kaku Gothic Pro W3" panose="020B0300000000000000" pitchFamily="34" charset="-128"/>
                <a:ea typeface="Hiragino Kaku Gothic Pro W3" panose="020B0300000000000000" pitchFamily="34" charset="-128"/>
              </a:rPr>
              <a:t>メモリ</a:t>
            </a:r>
            <a:r>
              <a:rPr lang="en-US" altLang="ja-JP" sz="1600" dirty="0">
                <a:latin typeface="Hiragino Kaku Gothic Pro W3" panose="020B0300000000000000" pitchFamily="34" charset="-128"/>
                <a:ea typeface="Hiragino Kaku Gothic Pro W3" panose="020B0300000000000000" pitchFamily="34" charset="-128"/>
              </a:rPr>
              <a:t>: </a:t>
            </a:r>
          </a:p>
          <a:p>
            <a:r>
              <a:rPr lang="en-US" altLang="ja-JP" sz="1600" dirty="0">
                <a:latin typeface="Hiragino Kaku Gothic Pro W3" panose="020B0300000000000000" pitchFamily="34" charset="-128"/>
                <a:ea typeface="Hiragino Kaku Gothic Pro W3" panose="020B0300000000000000" pitchFamily="34" charset="-128"/>
              </a:rPr>
              <a:t>	128GiB DDR5</a:t>
            </a:r>
          </a:p>
          <a:p>
            <a:r>
              <a:rPr lang="ja-JP" altLang="en-US" sz="1600">
                <a:latin typeface="Hiragino Kaku Gothic Pro W3" panose="020B0300000000000000" pitchFamily="34" charset="-128"/>
                <a:ea typeface="Hiragino Kaku Gothic Pro W3" panose="020B0300000000000000" pitchFamily="34" charset="-128"/>
              </a:rPr>
              <a:t>不揮発</a:t>
            </a:r>
            <a:r>
              <a:rPr lang="ja-JP" altLang="en-US" sz="1600" dirty="0">
                <a:latin typeface="Hiragino Kaku Gothic Pro W3" panose="020B0300000000000000" pitchFamily="34" charset="-128"/>
                <a:ea typeface="Hiragino Kaku Gothic Pro W3" panose="020B0300000000000000" pitchFamily="34" charset="-128"/>
              </a:rPr>
              <a:t>メモリ</a:t>
            </a:r>
            <a:r>
              <a:rPr lang="en-US" altLang="ja-JP" sz="1600" dirty="0">
                <a:latin typeface="Hiragino Kaku Gothic Pro W3" panose="020B0300000000000000" pitchFamily="34" charset="-128"/>
                <a:ea typeface="Hiragino Kaku Gothic Pro W3" panose="020B0300000000000000" pitchFamily="34" charset="-128"/>
              </a:rPr>
              <a:t>: </a:t>
            </a:r>
            <a:br>
              <a:rPr lang="en-US" altLang="ja-JP" sz="1600" dirty="0">
                <a:latin typeface="Hiragino Kaku Gothic Pro W3" panose="020B0300000000000000" pitchFamily="34" charset="-128"/>
                <a:ea typeface="Hiragino Kaku Gothic Pro W3" panose="020B0300000000000000" pitchFamily="34" charset="-128"/>
              </a:rPr>
            </a:br>
            <a:r>
              <a:rPr lang="en-US" altLang="ja-JP" sz="1600" dirty="0">
                <a:latin typeface="Hiragino Kaku Gothic Pro W3" panose="020B0300000000000000" pitchFamily="34" charset="-128"/>
                <a:ea typeface="Hiragino Kaku Gothic Pro W3" panose="020B0300000000000000" pitchFamily="34" charset="-128"/>
              </a:rPr>
              <a:t>	intel Optane Crow Pass </a:t>
            </a:r>
            <a:r>
              <a:rPr lang="ja-JP" altLang="en-US" sz="1600">
                <a:latin typeface="Hiragino Kaku Gothic Pro W3" panose="020B0300000000000000" pitchFamily="34" charset="-128"/>
                <a:ea typeface="Hiragino Kaku Gothic Pro W3" panose="020B0300000000000000" pitchFamily="34" charset="-128"/>
              </a:rPr>
              <a:t>２</a:t>
            </a:r>
            <a:r>
              <a:rPr lang="en-US" altLang="ja-JP" sz="1600" dirty="0">
                <a:latin typeface="Hiragino Kaku Gothic Pro W3" panose="020B0300000000000000" pitchFamily="34" charset="-128"/>
                <a:ea typeface="Hiragino Kaku Gothic Pro W3" panose="020B0300000000000000" pitchFamily="34" charset="-128"/>
              </a:rPr>
              <a:t>TiB</a:t>
            </a:r>
          </a:p>
          <a:p>
            <a:r>
              <a:rPr kumimoji="1" lang="en-US" altLang="ja-JP" sz="1600" dirty="0">
                <a:latin typeface="Hiragino Kaku Gothic Pro W3" panose="020B0300000000000000" pitchFamily="34" charset="-128"/>
                <a:ea typeface="Hiragino Kaku Gothic Pro W3" panose="020B0300000000000000" pitchFamily="34" charset="-128"/>
              </a:rPr>
              <a:t>SSD:</a:t>
            </a:r>
            <a:r>
              <a:rPr lang="en-US" altLang="ja-JP" sz="1600" dirty="0">
                <a:latin typeface="Hiragino Kaku Gothic Pro W3" panose="020B0300000000000000" pitchFamily="34" charset="-128"/>
                <a:ea typeface="Hiragino Kaku Gothic Pro W3" panose="020B0300000000000000" pitchFamily="34" charset="-128"/>
              </a:rPr>
              <a:t> </a:t>
            </a:r>
          </a:p>
          <a:p>
            <a:r>
              <a:rPr lang="en-US" altLang="ja-JP" sz="1600" dirty="0">
                <a:latin typeface="Hiragino Kaku Gothic Pro W3" panose="020B0300000000000000" pitchFamily="34" charset="-128"/>
                <a:ea typeface="Hiragino Kaku Gothic Pro W3" panose="020B0300000000000000" pitchFamily="34" charset="-128"/>
              </a:rPr>
              <a:t>	2 * 3.2TB (7 GB/s)</a:t>
            </a:r>
          </a:p>
          <a:p>
            <a:r>
              <a:rPr kumimoji="1" lang="ja-JP" altLang="en-US" sz="1600" dirty="0">
                <a:latin typeface="Hiragino Kaku Gothic Pro W3" panose="020B0300000000000000" pitchFamily="34" charset="-128"/>
                <a:ea typeface="Hiragino Kaku Gothic Pro W3" panose="020B0300000000000000" pitchFamily="34" charset="-128"/>
              </a:rPr>
              <a:t>ネットワーク</a:t>
            </a:r>
            <a:r>
              <a:rPr kumimoji="1" lang="en-US" altLang="ja-JP" sz="1600" dirty="0">
                <a:latin typeface="Hiragino Kaku Gothic Pro W3" panose="020B0300000000000000" pitchFamily="34" charset="-128"/>
                <a:ea typeface="Hiragino Kaku Gothic Pro W3" panose="020B0300000000000000" pitchFamily="34" charset="-128"/>
              </a:rPr>
              <a:t>:</a:t>
            </a:r>
          </a:p>
          <a:p>
            <a:r>
              <a:rPr lang="en-US" altLang="ja-JP" sz="1600" dirty="0">
                <a:latin typeface="Hiragino Kaku Gothic Pro W3" panose="020B0300000000000000" pitchFamily="34" charset="-128"/>
                <a:ea typeface="Hiragino Kaku Gothic Pro W3" panose="020B0300000000000000" pitchFamily="34" charset="-128"/>
              </a:rPr>
              <a:t>	NVIDIA Quantum-2</a:t>
            </a:r>
            <a:br>
              <a:rPr lang="en-US" altLang="ja-JP" sz="1600" dirty="0">
                <a:latin typeface="Hiragino Kaku Gothic Pro W3" panose="020B0300000000000000" pitchFamily="34" charset="-128"/>
                <a:ea typeface="Hiragino Kaku Gothic Pro W3" panose="020B0300000000000000" pitchFamily="34" charset="-128"/>
              </a:rPr>
            </a:br>
            <a:r>
              <a:rPr lang="en-US" altLang="ja-JP" sz="1600" dirty="0">
                <a:latin typeface="Hiragino Kaku Gothic Pro W3" panose="020B0300000000000000" pitchFamily="34" charset="-128"/>
                <a:ea typeface="Hiragino Kaku Gothic Pro W3" panose="020B0300000000000000" pitchFamily="34" charset="-128"/>
              </a:rPr>
              <a:t>		(200Gbps)</a:t>
            </a:r>
            <a:endParaRPr kumimoji="1" lang="en-US" altLang="ja-JP" sz="1600" dirty="0">
              <a:latin typeface="Hiragino Kaku Gothic Pro W3" panose="020B0300000000000000" pitchFamily="34" charset="-128"/>
              <a:ea typeface="Hiragino Kaku Gothic Pro W3" panose="020B0300000000000000" pitchFamily="34" charset="-128"/>
            </a:endParaRPr>
          </a:p>
          <a:p>
            <a:r>
              <a:rPr lang="en-US" altLang="ja-JP" dirty="0"/>
              <a:t>	</a:t>
            </a:r>
            <a:endParaRPr kumimoji="1" lang="en-US" altLang="ja-JP" dirty="0"/>
          </a:p>
        </p:txBody>
      </p:sp>
      <p:sp>
        <p:nvSpPr>
          <p:cNvPr id="3" name="テキスト ボックス 2">
            <a:extLst>
              <a:ext uri="{FF2B5EF4-FFF2-40B4-BE49-F238E27FC236}">
                <a16:creationId xmlns:a16="http://schemas.microsoft.com/office/drawing/2014/main" id="{D8FC2A23-72A4-5B1C-7E71-21A6AE46DB70}"/>
              </a:ext>
            </a:extLst>
          </p:cNvPr>
          <p:cNvSpPr txBox="1"/>
          <p:nvPr/>
        </p:nvSpPr>
        <p:spPr>
          <a:xfrm>
            <a:off x="216922" y="1375387"/>
            <a:ext cx="3352800" cy="461665"/>
          </a:xfrm>
          <a:prstGeom prst="rect">
            <a:avLst/>
          </a:prstGeom>
          <a:noFill/>
        </p:spPr>
        <p:txBody>
          <a:bodyPr wrap="square" rtlCol="0">
            <a:spAutoFit/>
          </a:bodyPr>
          <a:lstStyle/>
          <a:p>
            <a:r>
              <a:rPr kumimoji="1" lang="en-US" altLang="ja-JP" sz="2400" dirty="0">
                <a:latin typeface="Hiragino Kaku Gothic Pro W3" panose="020B0300000000000000" pitchFamily="34" charset="-128"/>
                <a:ea typeface="Hiragino Kaku Gothic Pro W3" panose="020B0300000000000000" pitchFamily="34" charset="-128"/>
              </a:rPr>
              <a:t>Pegasus</a:t>
            </a:r>
            <a:endParaRPr kumimoji="1" lang="ja-JP" altLang="en-US" sz="24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621795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 棒グラフ&#10;&#10;自動的に生成された説明">
            <a:extLst>
              <a:ext uri="{FF2B5EF4-FFF2-40B4-BE49-F238E27FC236}">
                <a16:creationId xmlns:a16="http://schemas.microsoft.com/office/drawing/2014/main" id="{5FF3761A-242B-301B-3E78-590B7703E671}"/>
              </a:ext>
            </a:extLst>
          </p:cNvPr>
          <p:cNvPicPr>
            <a:picLocks noChangeAspect="1"/>
          </p:cNvPicPr>
          <p:nvPr/>
        </p:nvPicPr>
        <p:blipFill rotWithShape="1">
          <a:blip r:embed="rId3">
            <a:extLst>
              <a:ext uri="{28A0092B-C50C-407E-A947-70E740481C1C}">
                <a14:useLocalDpi xmlns:a14="http://schemas.microsoft.com/office/drawing/2010/main" val="0"/>
              </a:ext>
            </a:extLst>
          </a:blip>
          <a:srcRect t="7977"/>
          <a:stretch/>
        </p:blipFill>
        <p:spPr>
          <a:xfrm>
            <a:off x="372862" y="1172599"/>
            <a:ext cx="6570279" cy="4534661"/>
          </a:xfrm>
          <a:prstGeom prst="rect">
            <a:avLst/>
          </a:prstGeom>
        </p:spPr>
      </p:pic>
      <p:sp>
        <p:nvSpPr>
          <p:cNvPr id="2" name="スライド番号プレースホルダー 1">
            <a:extLst>
              <a:ext uri="{FF2B5EF4-FFF2-40B4-BE49-F238E27FC236}">
                <a16:creationId xmlns:a16="http://schemas.microsoft.com/office/drawing/2014/main" id="{26DB24CC-3624-4539-8383-1CE180737445}"/>
              </a:ext>
            </a:extLst>
          </p:cNvPr>
          <p:cNvSpPr>
            <a:spLocks noGrp="1"/>
          </p:cNvSpPr>
          <p:nvPr>
            <p:ph type="sldNum" sz="quarter" idx="10"/>
          </p:nvPr>
        </p:nvSpPr>
        <p:spPr>
          <a:xfrm>
            <a:off x="7380872" y="260387"/>
            <a:ext cx="1043799" cy="647231"/>
          </a:xfrm>
        </p:spPr>
        <p:txBody>
          <a:bodyPr anchor="ctr"/>
          <a:lstStyle/>
          <a:p>
            <a:fld id="{655ECA72-7C51-4053-A00F-47BEF0418ED9}" type="slidenum">
              <a:rPr lang="ja-JP" altLang="en-US"/>
              <a:pPr/>
              <a:t>25</a:t>
            </a:fld>
            <a:endParaRPr lang="ja-JP" altLang="en-US" dirty="0"/>
          </a:p>
        </p:txBody>
      </p:sp>
      <p:sp>
        <p:nvSpPr>
          <p:cNvPr id="4" name="タイトル 3">
            <a:extLst>
              <a:ext uri="{FF2B5EF4-FFF2-40B4-BE49-F238E27FC236}">
                <a16:creationId xmlns:a16="http://schemas.microsoft.com/office/drawing/2014/main" id="{893B816C-97F1-4462-AF72-64C8C0374FFF}"/>
              </a:ext>
            </a:extLst>
          </p:cNvPr>
          <p:cNvSpPr>
            <a:spLocks noGrp="1"/>
          </p:cNvSpPr>
          <p:nvPr>
            <p:ph type="title"/>
          </p:nvPr>
        </p:nvSpPr>
        <p:spPr>
          <a:xfrm>
            <a:off x="372862" y="164073"/>
            <a:ext cx="6840434" cy="768123"/>
          </a:xfrm>
          <a:prstGeom prst="rect">
            <a:avLst/>
          </a:prstGeom>
        </p:spPr>
        <p:txBody>
          <a:bodyPr/>
          <a:lstStyle/>
          <a:p>
            <a:r>
              <a:rPr kumimoji="1" lang="ja-JP" altLang="en-US"/>
              <a:t>評価</a:t>
            </a:r>
            <a:r>
              <a:rPr lang="en-US" altLang="ja-JP" dirty="0"/>
              <a:t>(</a:t>
            </a:r>
            <a:r>
              <a:rPr kumimoji="1" lang="en-US" altLang="ja-JP" dirty="0"/>
              <a:t>segmented</a:t>
            </a:r>
            <a:r>
              <a:rPr lang="en-US" altLang="ja-JP" dirty="0"/>
              <a:t>)</a:t>
            </a:r>
            <a:endParaRPr kumimoji="1" lang="ja-JP" altLang="en-US" dirty="0"/>
          </a:p>
        </p:txBody>
      </p:sp>
      <p:sp>
        <p:nvSpPr>
          <p:cNvPr id="6" name="テキスト プレースホルダー 5">
            <a:extLst>
              <a:ext uri="{FF2B5EF4-FFF2-40B4-BE49-F238E27FC236}">
                <a16:creationId xmlns:a16="http://schemas.microsoft.com/office/drawing/2014/main" id="{31AF985F-DDBF-ABB1-E04F-D34A03014397}"/>
              </a:ext>
            </a:extLst>
          </p:cNvPr>
          <p:cNvSpPr txBox="1">
            <a:spLocks/>
          </p:cNvSpPr>
          <p:nvPr/>
        </p:nvSpPr>
        <p:spPr>
          <a:xfrm>
            <a:off x="423545" y="5695489"/>
            <a:ext cx="8397874" cy="726494"/>
          </a:xfrm>
          <a:prstGeom prst="rect">
            <a:avLst/>
          </a:prstGeom>
        </p:spPr>
        <p:txBody>
          <a:bodyPr vert="horz" lIns="91440" tIns="45720" rIns="91440" bIns="45720" rtlCol="0" anchor="ctr">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800" b="1" kern="1200">
                <a:solidFill>
                  <a:schemeClr val="accent3">
                    <a:lumMod val="75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pPr>
            <a:r>
              <a:rPr lang="en-US" altLang="ja-JP" sz="2000" dirty="0">
                <a:latin typeface="Hiragino Kaku Gothic Pro W6" panose="020B0300000000000000" pitchFamily="34" charset="-128"/>
                <a:ea typeface="Hiragino Kaku Gothic Pro W6" panose="020B0300000000000000" pitchFamily="34" charset="-128"/>
              </a:rPr>
              <a:t>segmented</a:t>
            </a:r>
            <a:r>
              <a:rPr lang="ja-JP" altLang="en-US" sz="2000">
                <a:latin typeface="Hiragino Kaku Gothic Pro W6" panose="020B0300000000000000" pitchFamily="34" charset="-128"/>
                <a:ea typeface="Hiragino Kaku Gothic Pro W6" panose="020B0300000000000000" pitchFamily="34" charset="-128"/>
              </a:rPr>
              <a:t>なアクセスでは既存と同様の性能</a:t>
            </a:r>
            <a:endParaRPr lang="en-US" altLang="ja-JP" sz="2000" dirty="0">
              <a:latin typeface="Hiragino Kaku Gothic Pro W6" panose="020B0300000000000000" pitchFamily="34" charset="-128"/>
              <a:ea typeface="Hiragino Kaku Gothic Pro W6" panose="020B0300000000000000" pitchFamily="34" charset="-128"/>
            </a:endParaRPr>
          </a:p>
          <a:p>
            <a:pPr>
              <a:lnSpc>
                <a:spcPct val="100000"/>
              </a:lnSpc>
            </a:pPr>
            <a:r>
              <a:rPr lang="ja-JP" altLang="en-US" sz="2000">
                <a:latin typeface="Hiragino Kaku Gothic Pro W6" panose="020B0300000000000000" pitchFamily="34" charset="-128"/>
                <a:ea typeface="Hiragino Kaku Gothic Pro W6" panose="020B0300000000000000" pitchFamily="34" charset="-128"/>
              </a:rPr>
              <a:t>対</a:t>
            </a:r>
            <a:r>
              <a:rPr lang="en-US" altLang="ja-JP" sz="2000" dirty="0" err="1">
                <a:latin typeface="Hiragino Kaku Gothic Pro W6" panose="020B0300000000000000" pitchFamily="34" charset="-128"/>
                <a:ea typeface="Hiragino Kaku Gothic Pro W6" panose="020B0300000000000000" pitchFamily="34" charset="-128"/>
              </a:rPr>
              <a:t>Lustre</a:t>
            </a:r>
            <a:r>
              <a:rPr lang="ja-JP" altLang="en-US" sz="2000">
                <a:latin typeface="Hiragino Kaku Gothic Pro W6" panose="020B0300000000000000" pitchFamily="34" charset="-128"/>
                <a:ea typeface="Hiragino Kaku Gothic Pro W6" panose="020B0300000000000000" pitchFamily="34" charset="-128"/>
              </a:rPr>
              <a:t>比</a:t>
            </a:r>
            <a:r>
              <a:rPr lang="en-US" altLang="ja-JP" sz="2000" dirty="0">
                <a:latin typeface="Hiragino Kaku Gothic Pro W6" panose="020B0300000000000000" pitchFamily="34" charset="-128"/>
                <a:ea typeface="Hiragino Kaku Gothic Pro W6" panose="020B0300000000000000" pitchFamily="34" charset="-128"/>
              </a:rPr>
              <a:t> 5</a:t>
            </a:r>
            <a:r>
              <a:rPr lang="ja-JP" altLang="en-US" sz="2000">
                <a:latin typeface="Hiragino Kaku Gothic Pro W6" panose="020B0300000000000000" pitchFamily="34" charset="-128"/>
                <a:ea typeface="Hiragino Kaku Gothic Pro W6" panose="020B0300000000000000" pitchFamily="34" charset="-128"/>
              </a:rPr>
              <a:t>倍の性能</a:t>
            </a:r>
            <a:r>
              <a:rPr lang="en-US" altLang="ja-JP" sz="2000" dirty="0">
                <a:latin typeface="Hiragino Kaku Gothic Pro W6" panose="020B0300000000000000" pitchFamily="34" charset="-128"/>
                <a:ea typeface="Hiragino Kaku Gothic Pro W6" panose="020B0300000000000000" pitchFamily="34" charset="-128"/>
              </a:rPr>
              <a:t>@64</a:t>
            </a:r>
            <a:r>
              <a:rPr lang="ja-JP" altLang="en-US" sz="2000">
                <a:latin typeface="Hiragino Kaku Gothic Pro W6" panose="020B0300000000000000" pitchFamily="34" charset="-128"/>
                <a:ea typeface="Hiragino Kaku Gothic Pro W6" panose="020B0300000000000000" pitchFamily="34" charset="-128"/>
              </a:rPr>
              <a:t>ノード</a:t>
            </a:r>
            <a:endParaRPr lang="ja-JP" altLang="en-US" sz="2000" dirty="0">
              <a:latin typeface="Hiragino Kaku Gothic Pro W6" panose="020B0300000000000000" pitchFamily="34" charset="-128"/>
              <a:ea typeface="Hiragino Kaku Gothic Pro W6" panose="020B0300000000000000" pitchFamily="34" charset="-128"/>
            </a:endParaRPr>
          </a:p>
        </p:txBody>
      </p:sp>
      <p:cxnSp>
        <p:nvCxnSpPr>
          <p:cNvPr id="11" name="直線矢印コネクタ 10">
            <a:extLst>
              <a:ext uri="{FF2B5EF4-FFF2-40B4-BE49-F238E27FC236}">
                <a16:creationId xmlns:a16="http://schemas.microsoft.com/office/drawing/2014/main" id="{BF70EF90-D98F-0B11-F8D3-CCE3A0B23D68}"/>
              </a:ext>
            </a:extLst>
          </p:cNvPr>
          <p:cNvCxnSpPr>
            <a:cxnSpLocks/>
          </p:cNvCxnSpPr>
          <p:nvPr/>
        </p:nvCxnSpPr>
        <p:spPr>
          <a:xfrm flipV="1">
            <a:off x="6633556" y="1463040"/>
            <a:ext cx="0" cy="3807229"/>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B0C1788-2C08-F556-13ED-3875F1FE6CDF}"/>
              </a:ext>
            </a:extLst>
          </p:cNvPr>
          <p:cNvSpPr txBox="1"/>
          <p:nvPr/>
        </p:nvSpPr>
        <p:spPr>
          <a:xfrm>
            <a:off x="6758260" y="3181988"/>
            <a:ext cx="2012477" cy="369332"/>
          </a:xfrm>
          <a:prstGeom prst="rect">
            <a:avLst/>
          </a:prstGeom>
          <a:noFill/>
        </p:spPr>
        <p:txBody>
          <a:bodyPr wrap="square" rtlCol="0">
            <a:spAutoFit/>
          </a:bodyPr>
          <a:lstStyle/>
          <a:p>
            <a:r>
              <a:rPr lang="en-US" altLang="ja-JP" dirty="0">
                <a:latin typeface="Hiragino Kaku Gothic Pro W3" panose="020B0300000000000000" pitchFamily="34" charset="-128"/>
                <a:ea typeface="Hiragino Kaku Gothic Pro W3" panose="020B0300000000000000" pitchFamily="34" charset="-128"/>
              </a:rPr>
              <a:t>h</a:t>
            </a:r>
            <a:r>
              <a:rPr kumimoji="1" lang="en-US" altLang="ja-JP" dirty="0">
                <a:latin typeface="Hiragino Kaku Gothic Pro W3" panose="020B0300000000000000" pitchFamily="34" charset="-128"/>
                <a:ea typeface="Hiragino Kaku Gothic Pro W3" panose="020B0300000000000000" pitchFamily="34" charset="-128"/>
              </a:rPr>
              <a:t>igher is better</a:t>
            </a:r>
            <a:endParaRPr kumimoji="1" lang="ja-JP" altLang="en-US">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607136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6DB24CC-3624-4539-8383-1CE180737445}"/>
              </a:ext>
            </a:extLst>
          </p:cNvPr>
          <p:cNvSpPr>
            <a:spLocks noGrp="1"/>
          </p:cNvSpPr>
          <p:nvPr>
            <p:ph type="sldNum" sz="quarter" idx="10"/>
          </p:nvPr>
        </p:nvSpPr>
        <p:spPr>
          <a:xfrm>
            <a:off x="7380872" y="260387"/>
            <a:ext cx="1043799" cy="647231"/>
          </a:xfrm>
        </p:spPr>
        <p:txBody>
          <a:bodyPr anchor="ctr"/>
          <a:lstStyle/>
          <a:p>
            <a:fld id="{655ECA72-7C51-4053-A00F-47BEF0418ED9}" type="slidenum">
              <a:rPr lang="ja-JP" altLang="en-US"/>
              <a:pPr/>
              <a:t>26</a:t>
            </a:fld>
            <a:endParaRPr lang="ja-JP" altLang="en-US" dirty="0"/>
          </a:p>
        </p:txBody>
      </p:sp>
      <p:sp>
        <p:nvSpPr>
          <p:cNvPr id="4" name="タイトル 3">
            <a:extLst>
              <a:ext uri="{FF2B5EF4-FFF2-40B4-BE49-F238E27FC236}">
                <a16:creationId xmlns:a16="http://schemas.microsoft.com/office/drawing/2014/main" id="{893B816C-97F1-4462-AF72-64C8C0374FFF}"/>
              </a:ext>
            </a:extLst>
          </p:cNvPr>
          <p:cNvSpPr>
            <a:spLocks noGrp="1"/>
          </p:cNvSpPr>
          <p:nvPr>
            <p:ph type="title"/>
          </p:nvPr>
        </p:nvSpPr>
        <p:spPr>
          <a:xfrm>
            <a:off x="372862" y="164073"/>
            <a:ext cx="6840434" cy="768123"/>
          </a:xfrm>
          <a:prstGeom prst="rect">
            <a:avLst/>
          </a:prstGeom>
        </p:spPr>
        <p:txBody>
          <a:bodyPr/>
          <a:lstStyle/>
          <a:p>
            <a:r>
              <a:rPr kumimoji="1" lang="ja-JP" altLang="en-US"/>
              <a:t>評価</a:t>
            </a:r>
            <a:r>
              <a:rPr kumimoji="1" lang="en-US" altLang="ja-JP" dirty="0"/>
              <a:t>(</a:t>
            </a:r>
            <a:r>
              <a:rPr kumimoji="1" lang="en-US" altLang="ja-JP" dirty="0" err="1"/>
              <a:t>strided</a:t>
            </a:r>
            <a:r>
              <a:rPr kumimoji="1" lang="en-US" altLang="ja-JP" dirty="0"/>
              <a:t>)</a:t>
            </a:r>
            <a:endParaRPr kumimoji="1" lang="ja-JP" altLang="en-US" dirty="0"/>
          </a:p>
        </p:txBody>
      </p:sp>
      <p:sp>
        <p:nvSpPr>
          <p:cNvPr id="6" name="テキスト プレースホルダー 5">
            <a:extLst>
              <a:ext uri="{FF2B5EF4-FFF2-40B4-BE49-F238E27FC236}">
                <a16:creationId xmlns:a16="http://schemas.microsoft.com/office/drawing/2014/main" id="{31AF985F-DDBF-ABB1-E04F-D34A03014397}"/>
              </a:ext>
            </a:extLst>
          </p:cNvPr>
          <p:cNvSpPr txBox="1">
            <a:spLocks/>
          </p:cNvSpPr>
          <p:nvPr/>
        </p:nvSpPr>
        <p:spPr>
          <a:xfrm>
            <a:off x="372862" y="5825689"/>
            <a:ext cx="8397875" cy="577225"/>
          </a:xfrm>
          <a:prstGeom prst="rect">
            <a:avLst/>
          </a:prstGeom>
        </p:spPr>
        <p:txBody>
          <a:bodyPr vert="horz" lIns="91440" tIns="45720" rIns="91440" bIns="45720" rtlCol="0" anchor="ctr">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800" b="1" kern="1200">
                <a:solidFill>
                  <a:schemeClr val="accent3">
                    <a:lumMod val="75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a:latin typeface="Hiragino Kaku Gothic Pro W6" panose="020B0300000000000000" pitchFamily="34" charset="-128"/>
                <a:ea typeface="Hiragino Kaku Gothic Pro W6" panose="020B0300000000000000" pitchFamily="34" charset="-128"/>
              </a:rPr>
              <a:t>コンテキストを活用することで</a:t>
            </a:r>
            <a:r>
              <a:rPr lang="en-US" altLang="ja-JP" sz="2000" dirty="0">
                <a:latin typeface="Hiragino Kaku Gothic Pro W6" panose="020B0300000000000000" pitchFamily="34" charset="-128"/>
                <a:ea typeface="Hiragino Kaku Gothic Pro W6" panose="020B0300000000000000" pitchFamily="34" charset="-128"/>
              </a:rPr>
              <a:t>1.4</a:t>
            </a:r>
            <a:r>
              <a:rPr lang="ja-JP" altLang="en-US" sz="2000">
                <a:latin typeface="Hiragino Kaku Gothic Pro W6" panose="020B0300000000000000" pitchFamily="34" charset="-128"/>
                <a:ea typeface="Hiragino Kaku Gothic Pro W6" panose="020B0300000000000000" pitchFamily="34" charset="-128"/>
              </a:rPr>
              <a:t>倍の高速化</a:t>
            </a:r>
            <a:br>
              <a:rPr lang="en-US" altLang="ja-JP" sz="2000" dirty="0">
                <a:latin typeface="Hiragino Kaku Gothic Pro W6" panose="020B0300000000000000" pitchFamily="34" charset="-128"/>
                <a:ea typeface="Hiragino Kaku Gothic Pro W6" panose="020B0300000000000000" pitchFamily="34" charset="-128"/>
              </a:rPr>
            </a:br>
            <a:r>
              <a:rPr lang="ja-JP" altLang="en-US" sz="2000">
                <a:latin typeface="Hiragino Kaku Gothic Pro W6" panose="020B0300000000000000" pitchFamily="34" charset="-128"/>
                <a:ea typeface="Hiragino Kaku Gothic Pro W6" panose="020B0300000000000000" pitchFamily="34" charset="-128"/>
              </a:rPr>
              <a:t>また，ノード数に対して高いスケーラビリティ</a:t>
            </a:r>
            <a:endParaRPr lang="ja-JP" altLang="en-US" sz="2000" dirty="0">
              <a:latin typeface="Hiragino Kaku Gothic Pro W6" panose="020B0300000000000000" pitchFamily="34" charset="-128"/>
              <a:ea typeface="Hiragino Kaku Gothic Pro W6" panose="020B0300000000000000" pitchFamily="34" charset="-128"/>
            </a:endParaRPr>
          </a:p>
        </p:txBody>
      </p:sp>
      <p:sp>
        <p:nvSpPr>
          <p:cNvPr id="19" name="テキスト ボックス 18">
            <a:extLst>
              <a:ext uri="{FF2B5EF4-FFF2-40B4-BE49-F238E27FC236}">
                <a16:creationId xmlns:a16="http://schemas.microsoft.com/office/drawing/2014/main" id="{2B0C1788-2C08-F556-13ED-3875F1FE6CDF}"/>
              </a:ext>
            </a:extLst>
          </p:cNvPr>
          <p:cNvSpPr txBox="1"/>
          <p:nvPr/>
        </p:nvSpPr>
        <p:spPr>
          <a:xfrm>
            <a:off x="6758260" y="3181988"/>
            <a:ext cx="2012477" cy="369332"/>
          </a:xfrm>
          <a:prstGeom prst="rect">
            <a:avLst/>
          </a:prstGeom>
          <a:noFill/>
        </p:spPr>
        <p:txBody>
          <a:bodyPr wrap="square" rtlCol="0">
            <a:spAutoFit/>
          </a:bodyPr>
          <a:lstStyle/>
          <a:p>
            <a:r>
              <a:rPr lang="en-US" altLang="ja-JP" dirty="0">
                <a:latin typeface="Hiragino Kaku Gothic Pro W3" panose="020B0300000000000000" pitchFamily="34" charset="-128"/>
                <a:ea typeface="Hiragino Kaku Gothic Pro W3" panose="020B0300000000000000" pitchFamily="34" charset="-128"/>
              </a:rPr>
              <a:t>h</a:t>
            </a:r>
            <a:r>
              <a:rPr kumimoji="1" lang="en-US" altLang="ja-JP" dirty="0">
                <a:latin typeface="Hiragino Kaku Gothic Pro W3" panose="020B0300000000000000" pitchFamily="34" charset="-128"/>
                <a:ea typeface="Hiragino Kaku Gothic Pro W3" panose="020B0300000000000000" pitchFamily="34" charset="-128"/>
              </a:rPr>
              <a:t>igher is better</a:t>
            </a:r>
            <a:endParaRPr kumimoji="1" lang="ja-JP" altLang="en-US">
              <a:latin typeface="Hiragino Kaku Gothic Pro W3" panose="020B0300000000000000" pitchFamily="34" charset="-128"/>
              <a:ea typeface="Hiragino Kaku Gothic Pro W3" panose="020B0300000000000000" pitchFamily="34" charset="-128"/>
            </a:endParaRPr>
          </a:p>
        </p:txBody>
      </p:sp>
      <p:pic>
        <p:nvPicPr>
          <p:cNvPr id="5" name="図 4" descr="グラフ, 棒グラフ&#10;&#10;自動的に生成された説明">
            <a:extLst>
              <a:ext uri="{FF2B5EF4-FFF2-40B4-BE49-F238E27FC236}">
                <a16:creationId xmlns:a16="http://schemas.microsoft.com/office/drawing/2014/main" id="{0B4DF569-ADBA-F3D4-E8DF-9243D3946766}"/>
              </a:ext>
            </a:extLst>
          </p:cNvPr>
          <p:cNvPicPr>
            <a:picLocks noChangeAspect="1"/>
          </p:cNvPicPr>
          <p:nvPr/>
        </p:nvPicPr>
        <p:blipFill rotWithShape="1">
          <a:blip r:embed="rId3">
            <a:extLst>
              <a:ext uri="{28A0092B-C50C-407E-A947-70E740481C1C}">
                <a14:useLocalDpi xmlns:a14="http://schemas.microsoft.com/office/drawing/2010/main" val="0"/>
              </a:ext>
            </a:extLst>
          </a:blip>
          <a:srcRect t="10207"/>
          <a:stretch/>
        </p:blipFill>
        <p:spPr>
          <a:xfrm>
            <a:off x="278575" y="1369459"/>
            <a:ext cx="6479685" cy="4363722"/>
          </a:xfrm>
          <a:prstGeom prst="rect">
            <a:avLst/>
          </a:prstGeom>
        </p:spPr>
      </p:pic>
      <p:cxnSp>
        <p:nvCxnSpPr>
          <p:cNvPr id="11" name="直線矢印コネクタ 10">
            <a:extLst>
              <a:ext uri="{FF2B5EF4-FFF2-40B4-BE49-F238E27FC236}">
                <a16:creationId xmlns:a16="http://schemas.microsoft.com/office/drawing/2014/main" id="{BF70EF90-D98F-0B11-F8D3-CCE3A0B23D68}"/>
              </a:ext>
            </a:extLst>
          </p:cNvPr>
          <p:cNvCxnSpPr>
            <a:cxnSpLocks/>
          </p:cNvCxnSpPr>
          <p:nvPr/>
        </p:nvCxnSpPr>
        <p:spPr>
          <a:xfrm flipV="1">
            <a:off x="6633556" y="1463040"/>
            <a:ext cx="0" cy="3807229"/>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FF7EA3E-2C1B-9C6D-91FC-AFAE455CD8F4}"/>
              </a:ext>
            </a:extLst>
          </p:cNvPr>
          <p:cNvSpPr txBox="1"/>
          <p:nvPr/>
        </p:nvSpPr>
        <p:spPr>
          <a:xfrm>
            <a:off x="1722964" y="2725682"/>
            <a:ext cx="2211567" cy="523220"/>
          </a:xfrm>
          <a:prstGeom prst="rect">
            <a:avLst/>
          </a:prstGeom>
          <a:noFill/>
        </p:spPr>
        <p:txBody>
          <a:bodyPr wrap="square" rtlCol="0">
            <a:spAutoFit/>
          </a:bodyPr>
          <a:lstStyle/>
          <a:p>
            <a:r>
              <a:rPr kumimoji="1" lang="en-US" altLang="ja-JP" sz="1400" dirty="0">
                <a:latin typeface="Hiragino Kaku Gothic Pro W3" panose="020B0300000000000000" pitchFamily="34" charset="-128"/>
                <a:ea typeface="Hiragino Kaku Gothic Pro W3" panose="020B0300000000000000" pitchFamily="34" charset="-128"/>
              </a:rPr>
              <a:t>CA VOL</a:t>
            </a:r>
            <a:r>
              <a:rPr kumimoji="1" lang="ja-JP" altLang="en-US" sz="1400">
                <a:latin typeface="Hiragino Kaku Gothic Pro W3" panose="020B0300000000000000" pitchFamily="34" charset="-128"/>
                <a:ea typeface="Hiragino Kaku Gothic Pro W3" panose="020B0300000000000000" pitchFamily="34" charset="-128"/>
              </a:rPr>
              <a:t>では</a:t>
            </a:r>
            <a:r>
              <a:rPr kumimoji="1" lang="en-US" altLang="ja-JP" sz="1400" dirty="0">
                <a:latin typeface="Hiragino Kaku Gothic Pro W3" panose="020B0300000000000000" pitchFamily="34" charset="-128"/>
                <a:ea typeface="Hiragino Kaku Gothic Pro W3" panose="020B0300000000000000" pitchFamily="34" charset="-128"/>
              </a:rPr>
              <a:t>chunk size</a:t>
            </a:r>
            <a:r>
              <a:rPr kumimoji="1" lang="ja-JP" altLang="en-US" sz="1400">
                <a:latin typeface="Hiragino Kaku Gothic Pro W3" panose="020B0300000000000000" pitchFamily="34" charset="-128"/>
                <a:ea typeface="Hiragino Kaku Gothic Pro W3" panose="020B0300000000000000" pitchFamily="34" charset="-128"/>
              </a:rPr>
              <a:t>は</a:t>
            </a:r>
            <a:r>
              <a:rPr kumimoji="1" lang="en-US" altLang="ja-JP" sz="1400" dirty="0">
                <a:latin typeface="Hiragino Kaku Gothic Pro W3" panose="020B0300000000000000" pitchFamily="34" charset="-128"/>
                <a:ea typeface="Hiragino Kaku Gothic Pro W3" panose="020B0300000000000000" pitchFamily="34" charset="-128"/>
              </a:rPr>
              <a:t>64KiB</a:t>
            </a:r>
            <a:r>
              <a:rPr kumimoji="1" lang="ja-JP" altLang="en-US" sz="1400">
                <a:latin typeface="Hiragino Kaku Gothic Pro W3" panose="020B0300000000000000" pitchFamily="34" charset="-128"/>
                <a:ea typeface="Hiragino Kaku Gothic Pro W3" panose="020B0300000000000000" pitchFamily="34" charset="-128"/>
              </a:rPr>
              <a:t>で</a:t>
            </a:r>
            <a:r>
              <a:rPr lang="ja-JP" altLang="en-US" sz="1400">
                <a:latin typeface="Hiragino Kaku Gothic Pro W3" panose="020B0300000000000000" pitchFamily="34" charset="-128"/>
                <a:ea typeface="Hiragino Kaku Gothic Pro W3" panose="020B0300000000000000" pitchFamily="34" charset="-128"/>
              </a:rPr>
              <a:t>自動設定</a:t>
            </a:r>
            <a:endParaRPr kumimoji="1" lang="ja-JP" altLang="en-US" sz="1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487211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latin typeface="+mj-ea"/>
              </a:rPr>
              <a:t>まとめ</a:t>
            </a:r>
            <a:r>
              <a:rPr kumimoji="1" lang="en-US" altLang="ja-JP" dirty="0">
                <a:latin typeface="+mj-ea"/>
              </a:rPr>
              <a:t> (</a:t>
            </a:r>
            <a:r>
              <a:rPr lang="ja-JP" altLang="en-US">
                <a:latin typeface="+mj-ea"/>
              </a:rPr>
              <a:t>課題</a:t>
            </a:r>
            <a:r>
              <a:rPr lang="en-US" altLang="ja-JP" dirty="0">
                <a:latin typeface="+mj-ea"/>
              </a:rPr>
              <a:t>)</a:t>
            </a:r>
            <a:endParaRPr kumimoji="1" lang="ja-JP" altLang="en-US" dirty="0">
              <a:latin typeface="+mj-ea"/>
            </a:endParaRPr>
          </a:p>
        </p:txBody>
      </p:sp>
      <p:sp>
        <p:nvSpPr>
          <p:cNvPr id="4" name="スライド番号プレースホルダー 3"/>
          <p:cNvSpPr>
            <a:spLocks noGrp="1"/>
          </p:cNvSpPr>
          <p:nvPr>
            <p:ph type="sldNum" sz="quarter" idx="4294967295"/>
          </p:nvPr>
        </p:nvSpPr>
        <p:spPr>
          <a:xfrm>
            <a:off x="7663725" y="294999"/>
            <a:ext cx="949325" cy="600075"/>
          </a:xfrm>
        </p:spPr>
        <p:txBody>
          <a:bodyPr/>
          <a:lstStyle/>
          <a:p>
            <a:fld id="{655ECA72-7C51-4053-A00F-47BEF0418ED9}" type="slidenum">
              <a:rPr lang="ja-JP" altLang="en-US" smtClean="0"/>
              <a:pPr/>
              <a:t>27</a:t>
            </a:fld>
            <a:endParaRPr lang="ja-JP" altLang="en-US" dirty="0"/>
          </a:p>
        </p:txBody>
      </p:sp>
      <p:sp>
        <p:nvSpPr>
          <p:cNvPr id="16" name="正方形/長方形 15">
            <a:extLst>
              <a:ext uri="{FF2B5EF4-FFF2-40B4-BE49-F238E27FC236}">
                <a16:creationId xmlns:a16="http://schemas.microsoft.com/office/drawing/2014/main" id="{AD0C972C-8FE3-451E-8B73-737C525ACF16}"/>
              </a:ext>
            </a:extLst>
          </p:cNvPr>
          <p:cNvSpPr/>
          <p:nvPr/>
        </p:nvSpPr>
        <p:spPr>
          <a:xfrm>
            <a:off x="286443" y="1352790"/>
            <a:ext cx="8571113" cy="4152419"/>
          </a:xfrm>
          <a:prstGeom prst="rect">
            <a:avLst/>
          </a:prstGeom>
        </p:spPr>
        <p:txBody>
          <a:bodyPr wrap="square">
            <a:spAutoFit/>
          </a:bodyPr>
          <a:lstStyle/>
          <a:p>
            <a:pPr marL="92075">
              <a:lnSpc>
                <a:spcPts val="4000"/>
              </a:lnSpc>
            </a:pPr>
            <a:endParaRPr lang="en-US" altLang="ja-JP" sz="2900" dirty="0">
              <a:latin typeface="Hiragino Kaku Gothic Pro W3" panose="020B0300000000000000" pitchFamily="34" charset="-128"/>
              <a:ea typeface="Hiragino Kaku Gothic Pro W3" panose="020B0300000000000000" pitchFamily="34" charset="-128"/>
            </a:endParaRPr>
          </a:p>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計算性能が指数関数的に向上しているがストレージ性能はそれに追いついておらず，</a:t>
            </a:r>
            <a:r>
              <a:rPr lang="en-US" altLang="ja-JP" sz="2900" dirty="0">
                <a:latin typeface="Hiragino Kaku Gothic Pro W3" panose="020B0300000000000000" pitchFamily="34" charset="-128"/>
                <a:ea typeface="Hiragino Kaku Gothic Pro W3" panose="020B0300000000000000" pitchFamily="34" charset="-128"/>
              </a:rPr>
              <a:t>I/O</a:t>
            </a:r>
            <a:r>
              <a:rPr lang="ja-JP" altLang="en-US" sz="2900">
                <a:latin typeface="Hiragino Kaku Gothic Pro W3" panose="020B0300000000000000" pitchFamily="34" charset="-128"/>
                <a:ea typeface="Hiragino Kaku Gothic Pro W3" panose="020B0300000000000000" pitchFamily="34" charset="-128"/>
              </a:rPr>
              <a:t>のがボトルネックになっている．</a:t>
            </a:r>
            <a:br>
              <a:rPr lang="en-US" altLang="ja-JP" sz="2900" dirty="0">
                <a:latin typeface="Hiragino Kaku Gothic Pro W3" panose="020B0300000000000000" pitchFamily="34" charset="-128"/>
                <a:ea typeface="Hiragino Kaku Gothic Pro W3" panose="020B0300000000000000" pitchFamily="34" charset="-128"/>
              </a:rPr>
            </a:br>
            <a:endParaRPr lang="en-US" altLang="ja-JP" sz="2900" dirty="0">
              <a:latin typeface="Hiragino Kaku Gothic Pro W3" panose="020B0300000000000000" pitchFamily="34" charset="-128"/>
              <a:ea typeface="Hiragino Kaku Gothic Pro W3" panose="020B0300000000000000" pitchFamily="34" charset="-128"/>
            </a:endParaRPr>
          </a:p>
          <a:p>
            <a:pPr marL="549275" indent="-457200">
              <a:lnSpc>
                <a:spcPts val="4000"/>
              </a:lnSpc>
              <a:buFont typeface="Arial" panose="020B0604020202020204" pitchFamily="34" charset="0"/>
              <a:buChar char="•"/>
            </a:pPr>
            <a:r>
              <a:rPr lang="en-US" altLang="ja-JP" sz="2900" dirty="0">
                <a:latin typeface="Hiragino Kaku Gothic Pro W3" panose="020B0300000000000000" pitchFamily="34" charset="-128"/>
                <a:ea typeface="Hiragino Kaku Gothic Pro W3" panose="020B0300000000000000" pitchFamily="34" charset="-128"/>
              </a:rPr>
              <a:t>Virtual Object Layer</a:t>
            </a:r>
            <a:r>
              <a:rPr lang="ja-JP" altLang="en-US" sz="2900">
                <a:latin typeface="Hiragino Kaku Gothic Pro W3" panose="020B0300000000000000" pitchFamily="34" charset="-128"/>
                <a:ea typeface="Hiragino Kaku Gothic Pro W3" panose="020B0300000000000000" pitchFamily="34" charset="-128"/>
              </a:rPr>
              <a:t>を使っている既存研究では，データの並び等のコンテキストを使っていない．</a:t>
            </a:r>
            <a:endParaRPr lang="en-US" altLang="ja-JP" sz="29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451881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1B18E-0076-82F4-F841-0ABC0CAF8E6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B3213E-15AF-98B8-291F-132E365AC41A}"/>
              </a:ext>
            </a:extLst>
          </p:cNvPr>
          <p:cNvSpPr>
            <a:spLocks noGrp="1"/>
          </p:cNvSpPr>
          <p:nvPr>
            <p:ph type="title"/>
          </p:nvPr>
        </p:nvSpPr>
        <p:spPr/>
        <p:txBody>
          <a:bodyPr/>
          <a:lstStyle/>
          <a:p>
            <a:r>
              <a:rPr kumimoji="1" lang="ja-JP" altLang="en-US">
                <a:latin typeface="+mj-ea"/>
              </a:rPr>
              <a:t>まとめ</a:t>
            </a:r>
            <a:r>
              <a:rPr kumimoji="1" lang="en-US" altLang="ja-JP" dirty="0">
                <a:latin typeface="+mj-ea"/>
              </a:rPr>
              <a:t> (</a:t>
            </a:r>
            <a:r>
              <a:rPr kumimoji="1" lang="ja-JP" altLang="en-US">
                <a:latin typeface="+mj-ea"/>
              </a:rPr>
              <a:t>提案</a:t>
            </a:r>
            <a:r>
              <a:rPr lang="en-US" altLang="ja-JP" dirty="0">
                <a:latin typeface="+mj-ea"/>
              </a:rPr>
              <a:t>)</a:t>
            </a:r>
            <a:endParaRPr kumimoji="1" lang="ja-JP" altLang="en-US" dirty="0">
              <a:latin typeface="+mj-ea"/>
            </a:endParaRPr>
          </a:p>
        </p:txBody>
      </p:sp>
      <p:sp>
        <p:nvSpPr>
          <p:cNvPr id="4" name="スライド番号プレースホルダー 3">
            <a:extLst>
              <a:ext uri="{FF2B5EF4-FFF2-40B4-BE49-F238E27FC236}">
                <a16:creationId xmlns:a16="http://schemas.microsoft.com/office/drawing/2014/main" id="{8A1C82C3-9599-14C6-1ECC-034D87714F2E}"/>
              </a:ext>
            </a:extLst>
          </p:cNvPr>
          <p:cNvSpPr>
            <a:spLocks noGrp="1"/>
          </p:cNvSpPr>
          <p:nvPr>
            <p:ph type="sldNum" sz="quarter" idx="4294967295"/>
          </p:nvPr>
        </p:nvSpPr>
        <p:spPr>
          <a:xfrm>
            <a:off x="7663725" y="294999"/>
            <a:ext cx="949325" cy="600075"/>
          </a:xfrm>
        </p:spPr>
        <p:txBody>
          <a:bodyPr/>
          <a:lstStyle/>
          <a:p>
            <a:fld id="{655ECA72-7C51-4053-A00F-47BEF0418ED9}" type="slidenum">
              <a:rPr lang="ja-JP" altLang="en-US" smtClean="0"/>
              <a:pPr/>
              <a:t>28</a:t>
            </a:fld>
            <a:endParaRPr lang="ja-JP" altLang="en-US" dirty="0"/>
          </a:p>
        </p:txBody>
      </p:sp>
      <p:sp>
        <p:nvSpPr>
          <p:cNvPr id="16" name="正方形/長方形 15">
            <a:extLst>
              <a:ext uri="{FF2B5EF4-FFF2-40B4-BE49-F238E27FC236}">
                <a16:creationId xmlns:a16="http://schemas.microsoft.com/office/drawing/2014/main" id="{C476DC84-A7A3-23EA-E699-5FD387A4F851}"/>
              </a:ext>
            </a:extLst>
          </p:cNvPr>
          <p:cNvSpPr/>
          <p:nvPr/>
        </p:nvSpPr>
        <p:spPr>
          <a:xfrm>
            <a:off x="286443" y="1677843"/>
            <a:ext cx="8571113" cy="3639458"/>
          </a:xfrm>
          <a:prstGeom prst="rect">
            <a:avLst/>
          </a:prstGeom>
        </p:spPr>
        <p:txBody>
          <a:bodyPr wrap="square">
            <a:spAutoFit/>
          </a:bodyPr>
          <a:lstStyle/>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データセットの実データをコンテキスト考慮した最適な書き込みを行う，</a:t>
            </a:r>
            <a:r>
              <a:rPr lang="en-US" altLang="ja-JP" sz="2900" dirty="0">
                <a:latin typeface="Hiragino Kaku Gothic Pro W3" panose="020B0300000000000000" pitchFamily="34" charset="-128"/>
                <a:ea typeface="Hiragino Kaku Gothic Pro W3" panose="020B0300000000000000" pitchFamily="34" charset="-128"/>
              </a:rPr>
              <a:t>Context-Aware VOL(CA VOL)</a:t>
            </a:r>
            <a:r>
              <a:rPr lang="ja-JP" altLang="en-US" sz="2900">
                <a:latin typeface="Hiragino Kaku Gothic Pro W3" panose="020B0300000000000000" pitchFamily="34" charset="-128"/>
                <a:ea typeface="Hiragino Kaku Gothic Pro W3" panose="020B0300000000000000" pitchFamily="34" charset="-128"/>
              </a:rPr>
              <a:t>を提案した</a:t>
            </a:r>
            <a:br>
              <a:rPr lang="en-US" altLang="ja-JP" sz="2900" dirty="0">
                <a:latin typeface="Hiragino Kaku Gothic Pro W3" panose="020B0300000000000000" pitchFamily="34" charset="-128"/>
                <a:ea typeface="Hiragino Kaku Gothic Pro W3" panose="020B0300000000000000" pitchFamily="34" charset="-128"/>
              </a:rPr>
            </a:br>
            <a:endParaRPr lang="en-US" altLang="ja-JP" sz="2900" dirty="0">
              <a:latin typeface="Hiragino Kaku Gothic Pro W3" panose="020B0300000000000000" pitchFamily="34" charset="-128"/>
              <a:ea typeface="Hiragino Kaku Gothic Pro W3" panose="020B0300000000000000" pitchFamily="34" charset="-128"/>
            </a:endParaRPr>
          </a:p>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コンテキストを活用すること</a:t>
            </a:r>
            <a:r>
              <a:rPr lang="en-US" altLang="ja-JP" sz="2900" dirty="0">
                <a:latin typeface="Hiragino Kaku Gothic Pro W3" panose="020B0300000000000000" pitchFamily="34" charset="-128"/>
                <a:ea typeface="Hiragino Kaku Gothic Pro W3" panose="020B0300000000000000" pitchFamily="34" charset="-128"/>
              </a:rPr>
              <a:t>1.4</a:t>
            </a:r>
            <a:r>
              <a:rPr lang="ja-JP" altLang="en-US" sz="2900">
                <a:latin typeface="Hiragino Kaku Gothic Pro W3" panose="020B0300000000000000" pitchFamily="34" charset="-128"/>
                <a:ea typeface="Hiragino Kaku Gothic Pro W3" panose="020B0300000000000000" pitchFamily="34" charset="-128"/>
              </a:rPr>
              <a:t>倍の高速化を実現</a:t>
            </a:r>
            <a:endParaRPr lang="en-US" altLang="ja-JP" sz="2900" dirty="0">
              <a:latin typeface="Hiragino Kaku Gothic Pro W3" panose="020B0300000000000000" pitchFamily="34" charset="-128"/>
              <a:ea typeface="Hiragino Kaku Gothic Pro W3" panose="020B0300000000000000" pitchFamily="34" charset="-128"/>
            </a:endParaRPr>
          </a:p>
          <a:p>
            <a:pPr marL="92075">
              <a:lnSpc>
                <a:spcPts val="4000"/>
              </a:lnSpc>
            </a:pPr>
            <a:endParaRPr lang="en-US" altLang="ja-JP" sz="29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110684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B9C6130-1C04-456D-B4FC-217DF6C5001A}"/>
              </a:ext>
            </a:extLst>
          </p:cNvPr>
          <p:cNvSpPr>
            <a:spLocks noGrp="1"/>
          </p:cNvSpPr>
          <p:nvPr>
            <p:ph type="sldNum" sz="quarter" idx="10"/>
          </p:nvPr>
        </p:nvSpPr>
        <p:spPr/>
        <p:txBody>
          <a:bodyPr/>
          <a:lstStyle/>
          <a:p>
            <a:fld id="{655ECA72-7C51-4053-A00F-47BEF0418ED9}" type="slidenum">
              <a:rPr lang="ja-JP" altLang="en-US" smtClean="0"/>
              <a:pPr/>
              <a:t>2</a:t>
            </a:fld>
            <a:endParaRPr lang="ja-JP" altLang="en-US" dirty="0"/>
          </a:p>
        </p:txBody>
      </p:sp>
      <p:sp>
        <p:nvSpPr>
          <p:cNvPr id="2" name="タイトル 1">
            <a:extLst>
              <a:ext uri="{FF2B5EF4-FFF2-40B4-BE49-F238E27FC236}">
                <a16:creationId xmlns:a16="http://schemas.microsoft.com/office/drawing/2014/main" id="{7F9AEF92-C1A9-4C35-9B59-A43AB1614CB5}"/>
              </a:ext>
            </a:extLst>
          </p:cNvPr>
          <p:cNvSpPr>
            <a:spLocks noGrp="1"/>
          </p:cNvSpPr>
          <p:nvPr>
            <p:ph type="title"/>
          </p:nvPr>
        </p:nvSpPr>
        <p:spPr>
          <a:xfrm>
            <a:off x="372862" y="164073"/>
            <a:ext cx="6840434" cy="768123"/>
          </a:xfrm>
          <a:prstGeom prst="rect">
            <a:avLst/>
          </a:prstGeom>
        </p:spPr>
        <p:txBody>
          <a:bodyPr anchor="ctr"/>
          <a:lstStyle/>
          <a:p>
            <a:r>
              <a:rPr lang="en-US" altLang="ja-JP" dirty="0"/>
              <a:t>HPC</a:t>
            </a:r>
            <a:r>
              <a:rPr kumimoji="1" lang="ja-JP" altLang="en-US"/>
              <a:t>における</a:t>
            </a:r>
            <a:r>
              <a:rPr kumimoji="1" lang="en-US" altLang="ja-JP" dirty="0"/>
              <a:t>I/O</a:t>
            </a:r>
            <a:endParaRPr kumimoji="1" lang="ja-JP" altLang="en-US" dirty="0"/>
          </a:p>
        </p:txBody>
      </p:sp>
      <p:sp>
        <p:nvSpPr>
          <p:cNvPr id="15" name="テキスト プレースホルダー 14">
            <a:extLst>
              <a:ext uri="{FF2B5EF4-FFF2-40B4-BE49-F238E27FC236}">
                <a16:creationId xmlns:a16="http://schemas.microsoft.com/office/drawing/2014/main" id="{0503478C-AC56-4E32-9EDF-96D25A95C0FA}"/>
              </a:ext>
            </a:extLst>
          </p:cNvPr>
          <p:cNvSpPr>
            <a:spLocks noGrp="1"/>
          </p:cNvSpPr>
          <p:nvPr>
            <p:ph type="body" sz="quarter" idx="15"/>
          </p:nvPr>
        </p:nvSpPr>
        <p:spPr>
          <a:xfrm>
            <a:off x="372862" y="5341196"/>
            <a:ext cx="8397875" cy="683467"/>
          </a:xfrm>
        </p:spPr>
        <p:txBody>
          <a:bodyPr>
            <a:noAutofit/>
          </a:bodyPr>
          <a:lstStyle/>
          <a:p>
            <a:pPr>
              <a:lnSpc>
                <a:spcPct val="120000"/>
              </a:lnSpc>
            </a:pPr>
            <a:r>
              <a:rPr lang="ja-JP" altLang="en-US" sz="2400" dirty="0"/>
              <a:t>複数の計算ノードから同じ</a:t>
            </a:r>
            <a:br>
              <a:rPr lang="en-US" altLang="ja-JP" sz="2400" dirty="0"/>
            </a:br>
            <a:r>
              <a:rPr lang="ja-JP" altLang="en-US" sz="2400" dirty="0"/>
              <a:t>並列共有ファイルシステムにアクセスする</a:t>
            </a:r>
          </a:p>
        </p:txBody>
      </p:sp>
      <p:sp>
        <p:nvSpPr>
          <p:cNvPr id="6" name="正方形/長方形 5">
            <a:extLst>
              <a:ext uri="{FF2B5EF4-FFF2-40B4-BE49-F238E27FC236}">
                <a16:creationId xmlns:a16="http://schemas.microsoft.com/office/drawing/2014/main" id="{0C3AEB2A-9E40-5DCD-E2DD-4BE0605D8A9B}"/>
              </a:ext>
            </a:extLst>
          </p:cNvPr>
          <p:cNvSpPr/>
          <p:nvPr/>
        </p:nvSpPr>
        <p:spPr>
          <a:xfrm>
            <a:off x="2401570" y="2756961"/>
            <a:ext cx="8571113" cy="1088183"/>
          </a:xfrm>
          <a:prstGeom prst="rect">
            <a:avLst/>
          </a:prstGeom>
        </p:spPr>
        <p:txBody>
          <a:bodyPr wrap="square">
            <a:spAutoFit/>
          </a:bodyPr>
          <a:lstStyle/>
          <a:p>
            <a:pPr marL="549275" indent="-457200">
              <a:lnSpc>
                <a:spcPts val="4000"/>
              </a:lnSpc>
              <a:buFont typeface="Arial" panose="020B0604020202020204" pitchFamily="34" charset="0"/>
              <a:buChar char="•"/>
            </a:pPr>
            <a:endParaRPr lang="en-US" altLang="ja-JP" sz="2900" dirty="0">
              <a:latin typeface="+mn-ea"/>
            </a:endParaRPr>
          </a:p>
          <a:p>
            <a:pPr marL="92075">
              <a:lnSpc>
                <a:spcPts val="4000"/>
              </a:lnSpc>
            </a:pPr>
            <a:endParaRPr lang="en-US" altLang="ja-JP" sz="2900" dirty="0">
              <a:latin typeface="+mn-ea"/>
            </a:endParaRPr>
          </a:p>
        </p:txBody>
      </p:sp>
      <p:pic>
        <p:nvPicPr>
          <p:cNvPr id="26" name="図 25">
            <a:extLst>
              <a:ext uri="{FF2B5EF4-FFF2-40B4-BE49-F238E27FC236}">
                <a16:creationId xmlns:a16="http://schemas.microsoft.com/office/drawing/2014/main" id="{D91E967F-91C8-2050-DB50-23D9C68433C2}"/>
              </a:ext>
            </a:extLst>
          </p:cNvPr>
          <p:cNvPicPr>
            <a:picLocks noChangeAspect="1"/>
          </p:cNvPicPr>
          <p:nvPr/>
        </p:nvPicPr>
        <p:blipFill>
          <a:blip r:embed="rId3"/>
          <a:stretch>
            <a:fillRect/>
          </a:stretch>
        </p:blipFill>
        <p:spPr>
          <a:xfrm>
            <a:off x="542536" y="1712403"/>
            <a:ext cx="8323996" cy="3177298"/>
          </a:xfrm>
          <a:prstGeom prst="rect">
            <a:avLst/>
          </a:prstGeom>
        </p:spPr>
      </p:pic>
    </p:spTree>
    <p:extLst>
      <p:ext uri="{BB962C8B-B14F-4D97-AF65-F5344CB8AC3E}">
        <p14:creationId xmlns:p14="http://schemas.microsoft.com/office/powerpoint/2010/main" val="3380350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9B5B7-7EA4-3C4F-1D3A-1FC62FDEE0E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5BF701-5926-E37F-7022-C38F6C53FDAD}"/>
              </a:ext>
            </a:extLst>
          </p:cNvPr>
          <p:cNvSpPr>
            <a:spLocks noGrp="1"/>
          </p:cNvSpPr>
          <p:nvPr>
            <p:ph type="title"/>
          </p:nvPr>
        </p:nvSpPr>
        <p:spPr/>
        <p:txBody>
          <a:bodyPr/>
          <a:lstStyle/>
          <a:p>
            <a:r>
              <a:rPr kumimoji="1" lang="ja-JP" altLang="en-US">
                <a:latin typeface="+mj-ea"/>
              </a:rPr>
              <a:t>まとめ</a:t>
            </a:r>
            <a:r>
              <a:rPr kumimoji="1" lang="en-US" altLang="ja-JP" dirty="0">
                <a:latin typeface="+mj-ea"/>
              </a:rPr>
              <a:t> (</a:t>
            </a:r>
            <a:r>
              <a:rPr kumimoji="1" lang="ja-JP" altLang="en-US">
                <a:latin typeface="+mj-ea"/>
              </a:rPr>
              <a:t>結論</a:t>
            </a:r>
            <a:r>
              <a:rPr kumimoji="1" lang="en-US" altLang="ja-JP" dirty="0">
                <a:latin typeface="+mj-ea"/>
              </a:rPr>
              <a:t>)</a:t>
            </a:r>
            <a:endParaRPr kumimoji="1" lang="ja-JP" altLang="en-US" dirty="0">
              <a:latin typeface="+mj-ea"/>
            </a:endParaRPr>
          </a:p>
        </p:txBody>
      </p:sp>
      <p:sp>
        <p:nvSpPr>
          <p:cNvPr id="4" name="スライド番号プレースホルダー 3">
            <a:extLst>
              <a:ext uri="{FF2B5EF4-FFF2-40B4-BE49-F238E27FC236}">
                <a16:creationId xmlns:a16="http://schemas.microsoft.com/office/drawing/2014/main" id="{81CE9060-36DA-B076-06B9-869C5115DCE1}"/>
              </a:ext>
            </a:extLst>
          </p:cNvPr>
          <p:cNvSpPr>
            <a:spLocks noGrp="1"/>
          </p:cNvSpPr>
          <p:nvPr>
            <p:ph type="sldNum" sz="quarter" idx="4294967295"/>
          </p:nvPr>
        </p:nvSpPr>
        <p:spPr>
          <a:xfrm>
            <a:off x="7677658" y="294999"/>
            <a:ext cx="949325" cy="600075"/>
          </a:xfrm>
        </p:spPr>
        <p:txBody>
          <a:bodyPr/>
          <a:lstStyle/>
          <a:p>
            <a:fld id="{655ECA72-7C51-4053-A00F-47BEF0418ED9}" type="slidenum">
              <a:rPr lang="ja-JP" altLang="en-US" smtClean="0"/>
              <a:pPr/>
              <a:t>29</a:t>
            </a:fld>
            <a:endParaRPr lang="ja-JP" altLang="en-US" dirty="0"/>
          </a:p>
        </p:txBody>
      </p:sp>
      <p:sp>
        <p:nvSpPr>
          <p:cNvPr id="8" name="正方形/長方形 7">
            <a:extLst>
              <a:ext uri="{FF2B5EF4-FFF2-40B4-BE49-F238E27FC236}">
                <a16:creationId xmlns:a16="http://schemas.microsoft.com/office/drawing/2014/main" id="{662BCF74-F20A-9E3D-2175-4CB8893A715D}"/>
              </a:ext>
            </a:extLst>
          </p:cNvPr>
          <p:cNvSpPr/>
          <p:nvPr/>
        </p:nvSpPr>
        <p:spPr>
          <a:xfrm>
            <a:off x="828172" y="1183749"/>
            <a:ext cx="1261884" cy="55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C54ECE9-A5C8-54EE-71B8-EE47F82AF4C3}"/>
              </a:ext>
            </a:extLst>
          </p:cNvPr>
          <p:cNvSpPr/>
          <p:nvPr/>
        </p:nvSpPr>
        <p:spPr>
          <a:xfrm>
            <a:off x="286443" y="1743012"/>
            <a:ext cx="8571113" cy="3639458"/>
          </a:xfrm>
          <a:prstGeom prst="rect">
            <a:avLst/>
          </a:prstGeom>
        </p:spPr>
        <p:txBody>
          <a:bodyPr wrap="square">
            <a:spAutoFit/>
          </a:bodyPr>
          <a:lstStyle/>
          <a:p>
            <a:pPr marL="549275" indent="-457200">
              <a:lnSpc>
                <a:spcPts val="4000"/>
              </a:lnSpc>
              <a:buFont typeface="Arial" panose="020B0604020202020204" pitchFamily="34" charset="0"/>
              <a:buChar char="•"/>
            </a:pPr>
            <a:r>
              <a:rPr lang="en-US" altLang="ja-JP" sz="2900" dirty="0">
                <a:latin typeface="Hiragino Kaku Gothic Pro W3" panose="020B0300000000000000" pitchFamily="34" charset="-128"/>
                <a:ea typeface="Hiragino Kaku Gothic Pro W3" panose="020B0300000000000000" pitchFamily="34" charset="-128"/>
              </a:rPr>
              <a:t>I/O</a:t>
            </a:r>
            <a:r>
              <a:rPr lang="ja-JP" altLang="en-US" sz="2900">
                <a:latin typeface="Hiragino Kaku Gothic Pro W3" panose="020B0300000000000000" pitchFamily="34" charset="-128"/>
                <a:ea typeface="Hiragino Kaku Gothic Pro W3" panose="020B0300000000000000" pitchFamily="34" charset="-128"/>
              </a:rPr>
              <a:t>で支配的なのはデータの本体部分であり，その部分を効率的にすることで</a:t>
            </a:r>
            <a:r>
              <a:rPr lang="en-US" altLang="ja-JP" sz="2900" dirty="0">
                <a:latin typeface="Hiragino Kaku Gothic Pro W3" panose="020B0300000000000000" pitchFamily="34" charset="-128"/>
                <a:ea typeface="Hiragino Kaku Gothic Pro W3" panose="020B0300000000000000" pitchFamily="34" charset="-128"/>
              </a:rPr>
              <a:t>I/O</a:t>
            </a:r>
            <a:r>
              <a:rPr lang="ja-JP" altLang="en-US" sz="2900">
                <a:latin typeface="Hiragino Kaku Gothic Pro W3" panose="020B0300000000000000" pitchFamily="34" charset="-128"/>
                <a:ea typeface="Hiragino Kaku Gothic Pro W3" panose="020B0300000000000000" pitchFamily="34" charset="-128"/>
              </a:rPr>
              <a:t>の高速化ができる</a:t>
            </a:r>
            <a:br>
              <a:rPr lang="en-US" altLang="ja-JP" sz="2900" dirty="0">
                <a:latin typeface="Hiragino Kaku Gothic Pro W3" panose="020B0300000000000000" pitchFamily="34" charset="-128"/>
                <a:ea typeface="Hiragino Kaku Gothic Pro W3" panose="020B0300000000000000" pitchFamily="34" charset="-128"/>
              </a:rPr>
            </a:br>
            <a:endParaRPr lang="en-US" altLang="ja-JP" sz="2900" dirty="0">
              <a:latin typeface="Hiragino Kaku Gothic Pro W3" panose="020B0300000000000000" pitchFamily="34" charset="-128"/>
              <a:ea typeface="Hiragino Kaku Gothic Pro W3" panose="020B0300000000000000" pitchFamily="34" charset="-128"/>
            </a:endParaRPr>
          </a:p>
          <a:p>
            <a:pPr marL="549275" indent="-457200">
              <a:lnSpc>
                <a:spcPts val="4000"/>
              </a:lnSpc>
              <a:buFont typeface="Arial" panose="020B0604020202020204" pitchFamily="34" charset="0"/>
              <a:buChar char="•"/>
            </a:pPr>
            <a:r>
              <a:rPr lang="en-US" altLang="ja-JP" sz="2900" dirty="0">
                <a:latin typeface="Hiragino Kaku Gothic Pro W3" panose="020B0300000000000000" pitchFamily="34" charset="-128"/>
                <a:ea typeface="Hiragino Kaku Gothic Pro W3" panose="020B0300000000000000" pitchFamily="34" charset="-128"/>
              </a:rPr>
              <a:t>HDF5</a:t>
            </a:r>
            <a:r>
              <a:rPr lang="ja-JP" altLang="en-US" sz="2900">
                <a:latin typeface="Hiragino Kaku Gothic Pro W3" panose="020B0300000000000000" pitchFamily="34" charset="-128"/>
                <a:ea typeface="Hiragino Kaku Gothic Pro W3" panose="020B0300000000000000" pitchFamily="34" charset="-128"/>
              </a:rPr>
              <a:t>の</a:t>
            </a:r>
            <a:r>
              <a:rPr lang="en-US" altLang="ja-JP" sz="2900" dirty="0">
                <a:latin typeface="Hiragino Kaku Gothic Pro W3" panose="020B0300000000000000" pitchFamily="34" charset="-128"/>
                <a:ea typeface="Hiragino Kaku Gothic Pro W3" panose="020B0300000000000000" pitchFamily="34" charset="-128"/>
              </a:rPr>
              <a:t>VOL</a:t>
            </a:r>
            <a:r>
              <a:rPr lang="ja-JP" altLang="en-US" sz="2900">
                <a:latin typeface="Hiragino Kaku Gothic Pro W3" panose="020B0300000000000000" pitchFamily="34" charset="-128"/>
                <a:ea typeface="Hiragino Kaku Gothic Pro W3" panose="020B0300000000000000" pitchFamily="34" charset="-128"/>
              </a:rPr>
              <a:t>のコンテキストを活用していくことでアプリケーションユーザーに対して負担なく自動的に効率的な</a:t>
            </a:r>
            <a:r>
              <a:rPr lang="en-US" altLang="ja-JP" sz="2900" dirty="0">
                <a:latin typeface="Hiragino Kaku Gothic Pro W3" panose="020B0300000000000000" pitchFamily="34" charset="-128"/>
                <a:ea typeface="Hiragino Kaku Gothic Pro W3" panose="020B0300000000000000" pitchFamily="34" charset="-128"/>
              </a:rPr>
              <a:t>I/O</a:t>
            </a:r>
            <a:r>
              <a:rPr lang="ja-JP" altLang="en-US" sz="2900">
                <a:latin typeface="Hiragino Kaku Gothic Pro W3" panose="020B0300000000000000" pitchFamily="34" charset="-128"/>
                <a:ea typeface="Hiragino Kaku Gothic Pro W3" panose="020B0300000000000000" pitchFamily="34" charset="-128"/>
              </a:rPr>
              <a:t>が実現可能</a:t>
            </a:r>
            <a:endParaRPr lang="en-US" altLang="ja-JP" sz="29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352617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9B5B7-7EA4-3C4F-1D3A-1FC62FDEE0E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5BF701-5926-E37F-7022-C38F6C53FDAD}"/>
              </a:ext>
            </a:extLst>
          </p:cNvPr>
          <p:cNvSpPr>
            <a:spLocks noGrp="1"/>
          </p:cNvSpPr>
          <p:nvPr>
            <p:ph type="title"/>
          </p:nvPr>
        </p:nvSpPr>
        <p:spPr/>
        <p:txBody>
          <a:bodyPr/>
          <a:lstStyle/>
          <a:p>
            <a:r>
              <a:rPr kumimoji="1" lang="ja-JP" altLang="en-US">
                <a:latin typeface="+mj-ea"/>
              </a:rPr>
              <a:t>謝辞</a:t>
            </a:r>
            <a:endParaRPr kumimoji="1" lang="ja-JP" altLang="en-US" dirty="0">
              <a:latin typeface="+mj-ea"/>
            </a:endParaRPr>
          </a:p>
        </p:txBody>
      </p:sp>
      <p:sp>
        <p:nvSpPr>
          <p:cNvPr id="4" name="スライド番号プレースホルダー 3">
            <a:extLst>
              <a:ext uri="{FF2B5EF4-FFF2-40B4-BE49-F238E27FC236}">
                <a16:creationId xmlns:a16="http://schemas.microsoft.com/office/drawing/2014/main" id="{81CE9060-36DA-B076-06B9-869C5115DCE1}"/>
              </a:ext>
            </a:extLst>
          </p:cNvPr>
          <p:cNvSpPr>
            <a:spLocks noGrp="1"/>
          </p:cNvSpPr>
          <p:nvPr>
            <p:ph type="sldNum" sz="quarter" idx="4294967295"/>
          </p:nvPr>
        </p:nvSpPr>
        <p:spPr>
          <a:xfrm>
            <a:off x="7677658" y="294999"/>
            <a:ext cx="949325" cy="600075"/>
          </a:xfrm>
        </p:spPr>
        <p:txBody>
          <a:bodyPr/>
          <a:lstStyle/>
          <a:p>
            <a:fld id="{655ECA72-7C51-4053-A00F-47BEF0418ED9}" type="slidenum">
              <a:rPr lang="ja-JP" altLang="en-US" smtClean="0"/>
              <a:pPr/>
              <a:t>30</a:t>
            </a:fld>
            <a:endParaRPr lang="ja-JP" altLang="en-US" dirty="0"/>
          </a:p>
        </p:txBody>
      </p:sp>
      <p:sp>
        <p:nvSpPr>
          <p:cNvPr id="8" name="正方形/長方形 7">
            <a:extLst>
              <a:ext uri="{FF2B5EF4-FFF2-40B4-BE49-F238E27FC236}">
                <a16:creationId xmlns:a16="http://schemas.microsoft.com/office/drawing/2014/main" id="{662BCF74-F20A-9E3D-2175-4CB8893A715D}"/>
              </a:ext>
            </a:extLst>
          </p:cNvPr>
          <p:cNvSpPr/>
          <p:nvPr/>
        </p:nvSpPr>
        <p:spPr>
          <a:xfrm>
            <a:off x="828172" y="1183749"/>
            <a:ext cx="1261884" cy="559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43E588B-ED34-8EDB-022E-1BAB71CF376E}"/>
              </a:ext>
            </a:extLst>
          </p:cNvPr>
          <p:cNvSpPr txBox="1"/>
          <p:nvPr/>
        </p:nvSpPr>
        <p:spPr>
          <a:xfrm>
            <a:off x="84677" y="1120463"/>
            <a:ext cx="8974645" cy="5262979"/>
          </a:xfrm>
          <a:prstGeom prst="rect">
            <a:avLst/>
          </a:prstGeom>
          <a:noFill/>
        </p:spPr>
        <p:txBody>
          <a:bodyPr wrap="square" rtlCol="0">
            <a:spAutoFit/>
          </a:bodyPr>
          <a:lstStyle/>
          <a:p>
            <a:r>
              <a:rPr kumimoji="1" lang="ja-JP" altLang="en-US" sz="2800">
                <a:latin typeface="Hiragino Kaku Gothic Pro W3" panose="020B0300000000000000" pitchFamily="34" charset="-128"/>
                <a:ea typeface="Hiragino Kaku Gothic Pro W3" panose="020B0300000000000000" pitchFamily="34" charset="-128"/>
              </a:rPr>
              <a:t>本研究の一部は，</a:t>
            </a:r>
            <a:br>
              <a:rPr kumimoji="1" lang="en-US" altLang="ja-JP" sz="2800" dirty="0">
                <a:latin typeface="Hiragino Kaku Gothic Pro W3" panose="020B0300000000000000" pitchFamily="34" charset="-128"/>
                <a:ea typeface="Hiragino Kaku Gothic Pro W3" panose="020B0300000000000000" pitchFamily="34" charset="-128"/>
              </a:rPr>
            </a:br>
            <a:endParaRPr lang="en-US" altLang="ja-JP" sz="2800" dirty="0">
              <a:latin typeface="Hiragino Kaku Gothic Pro W3" panose="020B0300000000000000" pitchFamily="34" charset="-128"/>
              <a:ea typeface="Hiragino Kaku Gothic Pro W3" panose="020B0300000000000000" pitchFamily="34" charset="-128"/>
            </a:endParaRPr>
          </a:p>
          <a:p>
            <a:pPr marL="342900" indent="-342900">
              <a:buFont typeface="Arial" panose="020B0604020202020204" pitchFamily="34" charset="0"/>
              <a:buChar char="•"/>
            </a:pPr>
            <a:r>
              <a:rPr kumimoji="1" lang="en" altLang="ja-JP" sz="2800" dirty="0">
                <a:latin typeface="Hiragino Kaku Gothic Pro W3" panose="020B0300000000000000" pitchFamily="34" charset="-128"/>
                <a:ea typeface="Hiragino Kaku Gothic Pro W3" panose="020B0300000000000000" pitchFamily="34" charset="-128"/>
              </a:rPr>
              <a:t>JSPS</a:t>
            </a:r>
            <a:r>
              <a:rPr kumimoji="1" lang="ja-JP" altLang="en-US" sz="2800">
                <a:latin typeface="Hiragino Kaku Gothic Pro W3" panose="020B0300000000000000" pitchFamily="34" charset="-128"/>
                <a:ea typeface="Hiragino Kaku Gothic Pro W3" panose="020B0300000000000000" pitchFamily="34" charset="-128"/>
              </a:rPr>
              <a:t>科研費</a:t>
            </a:r>
            <a:r>
              <a:rPr kumimoji="1" lang="en-US" altLang="ja-JP" sz="2800" dirty="0">
                <a:latin typeface="Hiragino Kaku Gothic Pro W3" panose="020B0300000000000000" pitchFamily="34" charset="-128"/>
                <a:ea typeface="Hiragino Kaku Gothic Pro W3" panose="020B0300000000000000" pitchFamily="34" charset="-128"/>
              </a:rPr>
              <a:t>22</a:t>
            </a:r>
            <a:r>
              <a:rPr kumimoji="1" lang="en" altLang="ja-JP" sz="2800" dirty="0">
                <a:latin typeface="Hiragino Kaku Gothic Pro W3" panose="020B0300000000000000" pitchFamily="34" charset="-128"/>
                <a:ea typeface="Hiragino Kaku Gothic Pro W3" panose="020B0300000000000000" pitchFamily="34" charset="-128"/>
              </a:rPr>
              <a:t>H00509</a:t>
            </a:r>
            <a:endParaRPr lang="en-US" altLang="ja-JP" sz="2800" dirty="0">
              <a:latin typeface="Hiragino Kaku Gothic Pro W3" panose="020B0300000000000000" pitchFamily="34" charset="-128"/>
              <a:ea typeface="Hiragino Kaku Gothic Pro W3" panose="020B0300000000000000" pitchFamily="34" charset="-128"/>
            </a:endParaRPr>
          </a:p>
          <a:p>
            <a:pPr marL="342900" indent="-342900">
              <a:buFont typeface="Arial" panose="020B0604020202020204" pitchFamily="34" charset="0"/>
              <a:buChar char="•"/>
            </a:pPr>
            <a:r>
              <a:rPr kumimoji="1" lang="ja-JP" altLang="en-US" sz="2800">
                <a:latin typeface="Hiragino Kaku Gothic Pro W3" panose="020B0300000000000000" pitchFamily="34" charset="-128"/>
                <a:ea typeface="Hiragino Kaku Gothic Pro W3" panose="020B0300000000000000" pitchFamily="34" charset="-128"/>
              </a:rPr>
              <a:t>国立研究開発法人新エネルギー・産業技術総合開発機構</a:t>
            </a:r>
            <a:r>
              <a:rPr kumimoji="1" lang="en-US" altLang="ja-JP" sz="2800" dirty="0">
                <a:latin typeface="Hiragino Kaku Gothic Pro W3" panose="020B0300000000000000" pitchFamily="34" charset="-128"/>
                <a:ea typeface="Hiragino Kaku Gothic Pro W3" panose="020B0300000000000000" pitchFamily="34" charset="-128"/>
              </a:rPr>
              <a:t>(</a:t>
            </a:r>
            <a:r>
              <a:rPr kumimoji="1" lang="en" altLang="ja-JP" sz="2800" dirty="0">
                <a:latin typeface="Hiragino Kaku Gothic Pro W3" panose="020B0300000000000000" pitchFamily="34" charset="-128"/>
                <a:ea typeface="Hiragino Kaku Gothic Pro W3" panose="020B0300000000000000" pitchFamily="34" charset="-128"/>
              </a:rPr>
              <a:t>NEDO) </a:t>
            </a:r>
            <a:r>
              <a:rPr kumimoji="1" lang="ja-JP" altLang="en" sz="2800">
                <a:latin typeface="Hiragino Kaku Gothic Pro W3" panose="020B0300000000000000" pitchFamily="34" charset="-128"/>
                <a:ea typeface="Hiragino Kaku Gothic Pro W3" panose="020B0300000000000000" pitchFamily="34" charset="-128"/>
              </a:rPr>
              <a:t>「</a:t>
            </a:r>
            <a:r>
              <a:rPr kumimoji="1" lang="ja-JP" altLang="en-US" sz="2800">
                <a:latin typeface="Hiragino Kaku Gothic Pro W3" panose="020B0300000000000000" pitchFamily="34" charset="-128"/>
                <a:ea typeface="Hiragino Kaku Gothic Pro W3" panose="020B0300000000000000" pitchFamily="34" charset="-128"/>
              </a:rPr>
              <a:t>ポスト</a:t>
            </a:r>
            <a:r>
              <a:rPr kumimoji="1" lang="en-US" altLang="ja-JP" sz="2800" dirty="0">
                <a:latin typeface="Hiragino Kaku Gothic Pro W3" panose="020B0300000000000000" pitchFamily="34" charset="-128"/>
                <a:ea typeface="Hiragino Kaku Gothic Pro W3" panose="020B0300000000000000" pitchFamily="34" charset="-128"/>
              </a:rPr>
              <a:t>5</a:t>
            </a:r>
            <a:r>
              <a:rPr kumimoji="1" lang="en" altLang="ja-JP" sz="2800" dirty="0">
                <a:latin typeface="Hiragino Kaku Gothic Pro W3" panose="020B0300000000000000" pitchFamily="34" charset="-128"/>
                <a:ea typeface="Hiragino Kaku Gothic Pro W3" panose="020B0300000000000000" pitchFamily="34" charset="-128"/>
              </a:rPr>
              <a:t>G</a:t>
            </a:r>
            <a:r>
              <a:rPr kumimoji="1" lang="ja-JP" altLang="en-US" sz="2800">
                <a:latin typeface="Hiragino Kaku Gothic Pro W3" panose="020B0300000000000000" pitchFamily="34" charset="-128"/>
                <a:ea typeface="Hiragino Kaku Gothic Pro W3" panose="020B0300000000000000" pitchFamily="34" charset="-128"/>
              </a:rPr>
              <a:t>情報通信システム基盤強化研究開発事業」</a:t>
            </a:r>
            <a:r>
              <a:rPr kumimoji="1" lang="en-US" altLang="ja-JP" sz="2800" dirty="0">
                <a:latin typeface="Hiragino Kaku Gothic Pro W3" panose="020B0300000000000000" pitchFamily="34" charset="-128"/>
                <a:ea typeface="Hiragino Kaku Gothic Pro W3" panose="020B0300000000000000" pitchFamily="34" charset="-128"/>
              </a:rPr>
              <a:t>(</a:t>
            </a:r>
            <a:r>
              <a:rPr kumimoji="1" lang="en" altLang="ja-JP" sz="2800" dirty="0">
                <a:latin typeface="Hiragino Kaku Gothic Pro W3" panose="020B0300000000000000" pitchFamily="34" charset="-128"/>
                <a:ea typeface="Hiragino Kaku Gothic Pro W3" panose="020B0300000000000000" pitchFamily="34" charset="-128"/>
              </a:rPr>
              <a:t>JPNP20017)</a:t>
            </a:r>
            <a:r>
              <a:rPr kumimoji="1" lang="ja-JP" altLang="en-US" sz="2800">
                <a:latin typeface="Hiragino Kaku Gothic Pro W3" panose="020B0300000000000000" pitchFamily="34" charset="-128"/>
                <a:ea typeface="Hiragino Kaku Gothic Pro W3" panose="020B0300000000000000" pitchFamily="34" charset="-128"/>
              </a:rPr>
              <a:t>委託事業</a:t>
            </a:r>
            <a:endParaRPr kumimoji="1" lang="en-US" altLang="ja-JP" sz="2800" dirty="0">
              <a:latin typeface="Hiragino Kaku Gothic Pro W3" panose="020B0300000000000000" pitchFamily="34" charset="-128"/>
              <a:ea typeface="Hiragino Kaku Gothic Pro W3" panose="020B0300000000000000" pitchFamily="34" charset="-128"/>
            </a:endParaRPr>
          </a:p>
          <a:p>
            <a:pPr marL="342900" indent="-342900">
              <a:buFont typeface="Arial" panose="020B0604020202020204" pitchFamily="34" charset="0"/>
              <a:buChar char="•"/>
            </a:pPr>
            <a:r>
              <a:rPr kumimoji="1" lang="ja-JP" altLang="en-US" sz="2800">
                <a:latin typeface="Hiragino Kaku Gothic Pro W3" panose="020B0300000000000000" pitchFamily="34" charset="-128"/>
                <a:ea typeface="Hiragino Kaku Gothic Pro W3" panose="020B0300000000000000" pitchFamily="34" charset="-128"/>
              </a:rPr>
              <a:t>文部科学省「次世代計算基盤に係る調査研究」事業</a:t>
            </a:r>
            <a:endParaRPr kumimoji="1" lang="en-US" altLang="ja-JP" sz="2800" dirty="0">
              <a:latin typeface="Hiragino Kaku Gothic Pro W3" panose="020B0300000000000000" pitchFamily="34" charset="-128"/>
              <a:ea typeface="Hiragino Kaku Gothic Pro W3" panose="020B0300000000000000" pitchFamily="34" charset="-128"/>
            </a:endParaRPr>
          </a:p>
          <a:p>
            <a:pPr marL="342900" indent="-342900">
              <a:buFont typeface="Arial" panose="020B0604020202020204" pitchFamily="34" charset="0"/>
              <a:buChar char="•"/>
            </a:pPr>
            <a:r>
              <a:rPr kumimoji="1" lang="ja-JP" altLang="en-US" sz="2800">
                <a:latin typeface="Hiragino Kaku Gothic Pro W3" panose="020B0300000000000000" pitchFamily="34" charset="-128"/>
                <a:ea typeface="Hiragino Kaku Gothic Pro W3" panose="020B0300000000000000" pitchFamily="34" charset="-128"/>
              </a:rPr>
              <a:t>筑波大学計算科学研究センター学際共同利用プログラム</a:t>
            </a:r>
            <a:endParaRPr kumimoji="1" lang="en-US" altLang="ja-JP" sz="2800" dirty="0">
              <a:latin typeface="Hiragino Kaku Gothic Pro W3" panose="020B0300000000000000" pitchFamily="34" charset="-128"/>
              <a:ea typeface="Hiragino Kaku Gothic Pro W3" panose="020B0300000000000000" pitchFamily="34" charset="-128"/>
            </a:endParaRPr>
          </a:p>
          <a:p>
            <a:pPr marL="342900" indent="-342900">
              <a:buFont typeface="Arial" panose="020B0604020202020204" pitchFamily="34" charset="0"/>
              <a:buChar char="•"/>
            </a:pPr>
            <a:r>
              <a:rPr kumimoji="1" lang="ja-JP" altLang="en-US" sz="2800">
                <a:latin typeface="Hiragino Kaku Gothic Pro W3" panose="020B0300000000000000" pitchFamily="34" charset="-128"/>
                <a:ea typeface="Hiragino Kaku Gothic Pro W3" panose="020B0300000000000000" pitchFamily="34" charset="-128"/>
              </a:rPr>
              <a:t>富士通との特別共同研究</a:t>
            </a:r>
            <a:br>
              <a:rPr kumimoji="1" lang="en-US" altLang="ja-JP" sz="2800" dirty="0">
                <a:latin typeface="Hiragino Kaku Gothic Pro W3" panose="020B0300000000000000" pitchFamily="34" charset="-128"/>
                <a:ea typeface="Hiragino Kaku Gothic Pro W3" panose="020B0300000000000000" pitchFamily="34" charset="-128"/>
              </a:rPr>
            </a:br>
            <a:endParaRPr kumimoji="1" lang="en-US" altLang="ja-JP" sz="2800" dirty="0">
              <a:latin typeface="Hiragino Kaku Gothic Pro W3" panose="020B0300000000000000" pitchFamily="34" charset="-128"/>
              <a:ea typeface="Hiragino Kaku Gothic Pro W3" panose="020B0300000000000000" pitchFamily="34" charset="-128"/>
            </a:endParaRPr>
          </a:p>
          <a:p>
            <a:r>
              <a:rPr lang="ja-JP" altLang="en-US" sz="2800">
                <a:latin typeface="Hiragino Kaku Gothic Pro W3" panose="020B0300000000000000" pitchFamily="34" charset="-128"/>
                <a:ea typeface="Hiragino Kaku Gothic Pro W3" panose="020B0300000000000000" pitchFamily="34" charset="-128"/>
              </a:rPr>
              <a:t>の助成を受けた</a:t>
            </a:r>
            <a:r>
              <a:rPr kumimoji="1" lang="ja-JP" altLang="en-US" sz="2800">
                <a:latin typeface="Hiragino Kaku Gothic Pro W3" panose="020B0300000000000000" pitchFamily="34" charset="-128"/>
                <a:ea typeface="Hiragino Kaku Gothic Pro W3" panose="020B0300000000000000" pitchFamily="34" charset="-128"/>
              </a:rPr>
              <a:t>ものです．</a:t>
            </a:r>
          </a:p>
        </p:txBody>
      </p:sp>
    </p:spTree>
    <p:extLst>
      <p:ext uri="{BB962C8B-B14F-4D97-AF65-F5344CB8AC3E}">
        <p14:creationId xmlns:p14="http://schemas.microsoft.com/office/powerpoint/2010/main" val="3816979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9C7F3FF-B545-0ED9-261C-0F323851D019}"/>
              </a:ext>
            </a:extLst>
          </p:cNvPr>
          <p:cNvSpPr>
            <a:spLocks noGrp="1"/>
          </p:cNvSpPr>
          <p:nvPr>
            <p:ph type="dt" sz="half" idx="11"/>
          </p:nvPr>
        </p:nvSpPr>
        <p:spPr/>
        <p:txBody>
          <a:bodyPr/>
          <a:lstStyle/>
          <a:p>
            <a:fld id="{B8083B4F-1407-4B97-9473-DB4F77CDA07B}" type="datetime4">
              <a:rPr lang="ja-JP" altLang="en-US" smtClean="0"/>
              <a:t>2024年3月16日</a:t>
            </a:fld>
            <a:endParaRPr lang="ja-JP" altLang="en-US"/>
          </a:p>
        </p:txBody>
      </p:sp>
      <p:sp>
        <p:nvSpPr>
          <p:cNvPr id="3" name="タイトル 2">
            <a:extLst>
              <a:ext uri="{FF2B5EF4-FFF2-40B4-BE49-F238E27FC236}">
                <a16:creationId xmlns:a16="http://schemas.microsoft.com/office/drawing/2014/main" id="{01DDBDBE-E52F-9357-4C64-292D65F8D6D6}"/>
              </a:ext>
            </a:extLst>
          </p:cNvPr>
          <p:cNvSpPr>
            <a:spLocks noGrp="1"/>
          </p:cNvSpPr>
          <p:nvPr>
            <p:ph type="title"/>
          </p:nvPr>
        </p:nvSpPr>
        <p:spPr/>
        <p:txBody>
          <a:bodyPr/>
          <a:lstStyle/>
          <a:p>
            <a:r>
              <a:rPr kumimoji="1" lang="en-US" altLang="ja-JP" dirty="0" err="1"/>
              <a:t>Lustre</a:t>
            </a:r>
            <a:r>
              <a:rPr kumimoji="1" lang="ja-JP" altLang="en-US"/>
              <a:t>の</a:t>
            </a:r>
            <a:r>
              <a:rPr kumimoji="1" lang="en-US" altLang="ja-JP" dirty="0"/>
              <a:t>stripe size</a:t>
            </a:r>
            <a:r>
              <a:rPr lang="ja-JP" altLang="en-US"/>
              <a:t>を変えたとき</a:t>
            </a:r>
            <a:endParaRPr kumimoji="1" lang="ja-JP" altLang="en-US"/>
          </a:p>
        </p:txBody>
      </p:sp>
      <p:sp>
        <p:nvSpPr>
          <p:cNvPr id="5" name="テキスト プレースホルダー 4">
            <a:extLst>
              <a:ext uri="{FF2B5EF4-FFF2-40B4-BE49-F238E27FC236}">
                <a16:creationId xmlns:a16="http://schemas.microsoft.com/office/drawing/2014/main" id="{DAEEAC24-0040-0418-EE2F-E04F382DEDBC}"/>
              </a:ext>
            </a:extLst>
          </p:cNvPr>
          <p:cNvSpPr>
            <a:spLocks noGrp="1"/>
          </p:cNvSpPr>
          <p:nvPr>
            <p:ph type="body" sz="quarter" idx="15"/>
          </p:nvPr>
        </p:nvSpPr>
        <p:spPr>
          <a:xfrm>
            <a:off x="191443" y="5497668"/>
            <a:ext cx="8761112" cy="840230"/>
          </a:xfrm>
          <a:noFill/>
        </p:spPr>
        <p:txBody>
          <a:bodyPr wrap="square" rtlCol="0">
            <a:spAutoFit/>
          </a:bodyPr>
          <a:lstStyle/>
          <a:p>
            <a:r>
              <a:rPr lang="en-US" altLang="ja-JP" sz="1800" dirty="0" err="1">
                <a:solidFill>
                  <a:schemeClr val="tx1"/>
                </a:solidFill>
                <a:latin typeface="Hiragino Kaku Gothic Pro W3" panose="020B0300000000000000" pitchFamily="34" charset="-128"/>
                <a:ea typeface="Hiragino Kaku Gothic Pro W3" panose="020B0300000000000000" pitchFamily="34" charset="-128"/>
              </a:rPr>
              <a:t>Lustre</a:t>
            </a:r>
            <a:r>
              <a:rPr lang="ja-JP" altLang="en-US" sz="1800">
                <a:solidFill>
                  <a:schemeClr val="tx1"/>
                </a:solidFill>
                <a:latin typeface="Hiragino Kaku Gothic Pro W3" panose="020B0300000000000000" pitchFamily="34" charset="-128"/>
                <a:ea typeface="Hiragino Kaku Gothic Pro W3" panose="020B0300000000000000" pitchFamily="34" charset="-128"/>
              </a:rPr>
              <a:t>は</a:t>
            </a:r>
            <a:r>
              <a:rPr lang="en-US" altLang="ja-JP" sz="1800" dirty="0">
                <a:solidFill>
                  <a:schemeClr val="tx1"/>
                </a:solidFill>
                <a:latin typeface="Hiragino Kaku Gothic Pro W3" panose="020B0300000000000000" pitchFamily="34" charset="-128"/>
                <a:ea typeface="Hiragino Kaku Gothic Pro W3" panose="020B0300000000000000" pitchFamily="34" charset="-128"/>
              </a:rPr>
              <a:t>2MiB</a:t>
            </a:r>
            <a:r>
              <a:rPr lang="ja-JP" altLang="en-US" sz="1800">
                <a:solidFill>
                  <a:schemeClr val="tx1"/>
                </a:solidFill>
                <a:latin typeface="Hiragino Kaku Gothic Pro W3" panose="020B0300000000000000" pitchFamily="34" charset="-128"/>
                <a:ea typeface="Hiragino Kaku Gothic Pro W3" panose="020B0300000000000000" pitchFamily="34" charset="-128"/>
              </a:rPr>
              <a:t>ごとにパリティを計算するため</a:t>
            </a:r>
            <a:br>
              <a:rPr lang="en-US" altLang="ja-JP" sz="1800" dirty="0">
                <a:solidFill>
                  <a:schemeClr val="tx1"/>
                </a:solidFill>
                <a:latin typeface="Hiragino Kaku Gothic Pro W3" panose="020B0300000000000000" pitchFamily="34" charset="-128"/>
                <a:ea typeface="Hiragino Kaku Gothic Pro W3" panose="020B0300000000000000" pitchFamily="34" charset="-128"/>
              </a:rPr>
            </a:br>
            <a:r>
              <a:rPr lang="en-US" altLang="ja-JP" sz="1800" dirty="0">
                <a:solidFill>
                  <a:schemeClr val="tx1"/>
                </a:solidFill>
                <a:latin typeface="Hiragino Kaku Gothic Pro W3" panose="020B0300000000000000" pitchFamily="34" charset="-128"/>
                <a:ea typeface="Hiragino Kaku Gothic Pro W3" panose="020B0300000000000000" pitchFamily="34" charset="-128"/>
              </a:rPr>
              <a:t>2MiB</a:t>
            </a:r>
            <a:r>
              <a:rPr lang="ja-JP" altLang="en-US" sz="1800">
                <a:solidFill>
                  <a:schemeClr val="tx1"/>
                </a:solidFill>
                <a:latin typeface="Hiragino Kaku Gothic Pro W3" panose="020B0300000000000000" pitchFamily="34" charset="-128"/>
                <a:ea typeface="Hiragino Kaku Gothic Pro W3" panose="020B0300000000000000" pitchFamily="34" charset="-128"/>
              </a:rPr>
              <a:t>以下に</a:t>
            </a:r>
            <a:r>
              <a:rPr lang="en-US" altLang="ja-JP" sz="1800" dirty="0" err="1">
                <a:solidFill>
                  <a:schemeClr val="tx1"/>
                </a:solidFill>
                <a:latin typeface="Hiragino Kaku Gothic Pro W3" panose="020B0300000000000000" pitchFamily="34" charset="-128"/>
                <a:ea typeface="Hiragino Kaku Gothic Pro W3" panose="020B0300000000000000" pitchFamily="34" charset="-128"/>
              </a:rPr>
              <a:t>stripe_size</a:t>
            </a:r>
            <a:r>
              <a:rPr lang="ja-JP" altLang="en-US" sz="1800">
                <a:solidFill>
                  <a:schemeClr val="tx1"/>
                </a:solidFill>
                <a:latin typeface="Hiragino Kaku Gothic Pro W3" panose="020B0300000000000000" pitchFamily="34" charset="-128"/>
                <a:ea typeface="Hiragino Kaku Gothic Pro W3" panose="020B0300000000000000" pitchFamily="34" charset="-128"/>
              </a:rPr>
              <a:t>を設定しても内部では</a:t>
            </a:r>
            <a:r>
              <a:rPr lang="en-US" altLang="ja-JP" sz="1800" dirty="0">
                <a:solidFill>
                  <a:schemeClr val="tx1"/>
                </a:solidFill>
                <a:latin typeface="Hiragino Kaku Gothic Pro W3" panose="020B0300000000000000" pitchFamily="34" charset="-128"/>
                <a:ea typeface="Hiragino Kaku Gothic Pro W3" panose="020B0300000000000000" pitchFamily="34" charset="-128"/>
              </a:rPr>
              <a:t>2MiB</a:t>
            </a:r>
            <a:r>
              <a:rPr lang="ja-JP" altLang="en-US" sz="1800">
                <a:solidFill>
                  <a:schemeClr val="tx1"/>
                </a:solidFill>
                <a:latin typeface="Hiragino Kaku Gothic Pro W3" panose="020B0300000000000000" pitchFamily="34" charset="-128"/>
                <a:ea typeface="Hiragino Kaku Gothic Pro W3" panose="020B0300000000000000" pitchFamily="34" charset="-128"/>
              </a:rPr>
              <a:t>にアライメントがされる</a:t>
            </a:r>
            <a:br>
              <a:rPr lang="en-US" altLang="ja-JP" sz="1800" dirty="0">
                <a:solidFill>
                  <a:schemeClr val="tx1"/>
                </a:solidFill>
                <a:latin typeface="Hiragino Kaku Gothic Pro W3" panose="020B0300000000000000" pitchFamily="34" charset="-128"/>
                <a:ea typeface="Hiragino Kaku Gothic Pro W3" panose="020B0300000000000000" pitchFamily="34" charset="-128"/>
              </a:rPr>
            </a:br>
            <a:r>
              <a:rPr lang="ja-JP" altLang="en-US" sz="1800">
                <a:solidFill>
                  <a:schemeClr val="tx1"/>
                </a:solidFill>
                <a:latin typeface="Hiragino Kaku Gothic Pro W3" panose="020B0300000000000000" pitchFamily="34" charset="-128"/>
                <a:ea typeface="Hiragino Kaku Gothic Pro W3" panose="020B0300000000000000" pitchFamily="34" charset="-128"/>
              </a:rPr>
              <a:t>そのため，バンド幅に変わりがない</a:t>
            </a:r>
          </a:p>
        </p:txBody>
      </p:sp>
      <p:pic>
        <p:nvPicPr>
          <p:cNvPr id="12" name="図 11" descr="グラフ, 棒グラフ&#10;&#10;自動的に生成された説明">
            <a:extLst>
              <a:ext uri="{FF2B5EF4-FFF2-40B4-BE49-F238E27FC236}">
                <a16:creationId xmlns:a16="http://schemas.microsoft.com/office/drawing/2014/main" id="{91351243-3814-4B15-F294-5ADD0C588351}"/>
              </a:ext>
            </a:extLst>
          </p:cNvPr>
          <p:cNvPicPr>
            <a:picLocks noChangeAspect="1"/>
          </p:cNvPicPr>
          <p:nvPr/>
        </p:nvPicPr>
        <p:blipFill rotWithShape="1">
          <a:blip r:embed="rId3">
            <a:extLst>
              <a:ext uri="{28A0092B-C50C-407E-A947-70E740481C1C}">
                <a14:useLocalDpi xmlns:a14="http://schemas.microsoft.com/office/drawing/2010/main" val="0"/>
              </a:ext>
            </a:extLst>
          </a:blip>
          <a:srcRect t="7957"/>
          <a:stretch/>
        </p:blipFill>
        <p:spPr>
          <a:xfrm>
            <a:off x="1424328" y="1146216"/>
            <a:ext cx="6295343" cy="4345818"/>
          </a:xfrm>
          <a:prstGeom prst="rect">
            <a:avLst/>
          </a:prstGeom>
        </p:spPr>
      </p:pic>
    </p:spTree>
    <p:extLst>
      <p:ext uri="{BB962C8B-B14F-4D97-AF65-F5344CB8AC3E}">
        <p14:creationId xmlns:p14="http://schemas.microsoft.com/office/powerpoint/2010/main" val="1758830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8C2FA-6E35-6762-6FCB-910D7DFF25E4}"/>
            </a:ext>
          </a:extLst>
        </p:cNvPr>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7152ECD-D8AC-7486-8720-7600C86A9A9E}"/>
              </a:ext>
            </a:extLst>
          </p:cNvPr>
          <p:cNvSpPr>
            <a:spLocks noGrp="1"/>
          </p:cNvSpPr>
          <p:nvPr>
            <p:ph type="dt" sz="half" idx="11"/>
          </p:nvPr>
        </p:nvSpPr>
        <p:spPr/>
        <p:txBody>
          <a:bodyPr/>
          <a:lstStyle/>
          <a:p>
            <a:fld id="{B8083B4F-1407-4B97-9473-DB4F77CDA07B}" type="datetime4">
              <a:rPr lang="ja-JP" altLang="en-US" smtClean="0"/>
              <a:t>2024年3月16日</a:t>
            </a:fld>
            <a:endParaRPr lang="ja-JP" altLang="en-US"/>
          </a:p>
        </p:txBody>
      </p:sp>
      <p:sp>
        <p:nvSpPr>
          <p:cNvPr id="3" name="タイトル 2">
            <a:extLst>
              <a:ext uri="{FF2B5EF4-FFF2-40B4-BE49-F238E27FC236}">
                <a16:creationId xmlns:a16="http://schemas.microsoft.com/office/drawing/2014/main" id="{26410841-7725-19EA-9D15-8353B95911DC}"/>
              </a:ext>
            </a:extLst>
          </p:cNvPr>
          <p:cNvSpPr>
            <a:spLocks noGrp="1"/>
          </p:cNvSpPr>
          <p:nvPr>
            <p:ph type="title"/>
          </p:nvPr>
        </p:nvSpPr>
        <p:spPr/>
        <p:txBody>
          <a:bodyPr/>
          <a:lstStyle/>
          <a:p>
            <a:r>
              <a:rPr kumimoji="1" lang="en-US" altLang="ja-JP" dirty="0" err="1"/>
              <a:t>Lustre</a:t>
            </a:r>
            <a:r>
              <a:rPr kumimoji="1" lang="ja-JP" altLang="en-US"/>
              <a:t>の</a:t>
            </a:r>
            <a:r>
              <a:rPr kumimoji="1" lang="en-US" altLang="ja-JP" dirty="0"/>
              <a:t>stripe count</a:t>
            </a:r>
            <a:r>
              <a:rPr kumimoji="1" lang="ja-JP" altLang="en-US"/>
              <a:t>を変えたとき</a:t>
            </a:r>
          </a:p>
        </p:txBody>
      </p:sp>
      <p:sp>
        <p:nvSpPr>
          <p:cNvPr id="7" name="テキスト ボックス 6">
            <a:extLst>
              <a:ext uri="{FF2B5EF4-FFF2-40B4-BE49-F238E27FC236}">
                <a16:creationId xmlns:a16="http://schemas.microsoft.com/office/drawing/2014/main" id="{4621C5C7-CC3E-380D-A5A3-35B185B5F87B}"/>
              </a:ext>
            </a:extLst>
          </p:cNvPr>
          <p:cNvSpPr txBox="1"/>
          <p:nvPr/>
        </p:nvSpPr>
        <p:spPr>
          <a:xfrm>
            <a:off x="62145" y="5549590"/>
            <a:ext cx="9019711" cy="923330"/>
          </a:xfrm>
          <a:prstGeom prst="rect">
            <a:avLst/>
          </a:prstGeom>
          <a:noFill/>
        </p:spPr>
        <p:txBody>
          <a:bodyPr wrap="square" rtlCol="0">
            <a:spAutoFit/>
          </a:bodyPr>
          <a:lstStyle/>
          <a:p>
            <a:pPr algn="ctr"/>
            <a:r>
              <a:rPr lang="en-US" altLang="ja-JP" dirty="0">
                <a:latin typeface="Hiragino Kaku Gothic Pro W3" panose="020B0300000000000000" pitchFamily="34" charset="-128"/>
                <a:ea typeface="Hiragino Kaku Gothic Pro W3" panose="020B0300000000000000" pitchFamily="34" charset="-128"/>
              </a:rPr>
              <a:t>stripe count</a:t>
            </a:r>
            <a:r>
              <a:rPr lang="ja-JP" altLang="en-US">
                <a:latin typeface="Hiragino Kaku Gothic Pro W3" panose="020B0300000000000000" pitchFamily="34" charset="-128"/>
                <a:ea typeface="Hiragino Kaku Gothic Pro W3" panose="020B0300000000000000" pitchFamily="34" charset="-128"/>
              </a:rPr>
              <a:t>は並列の書き込み数を決めるパラーメータ</a:t>
            </a:r>
            <a:br>
              <a:rPr lang="en-US" altLang="ja-JP" dirty="0">
                <a:latin typeface="Hiragino Kaku Gothic Pro W3" panose="020B0300000000000000" pitchFamily="34" charset="-128"/>
                <a:ea typeface="Hiragino Kaku Gothic Pro W3" panose="020B0300000000000000" pitchFamily="34" charset="-128"/>
              </a:rPr>
            </a:br>
            <a:r>
              <a:rPr lang="en-US" altLang="ja-JP" dirty="0">
                <a:latin typeface="Hiragino Kaku Gothic Pro W3" panose="020B0300000000000000" pitchFamily="34" charset="-128"/>
                <a:ea typeface="Hiragino Kaku Gothic Pro W3" panose="020B0300000000000000" pitchFamily="34" charset="-128"/>
              </a:rPr>
              <a:t>stripe count</a:t>
            </a:r>
            <a:r>
              <a:rPr lang="ja-JP" altLang="en-US">
                <a:latin typeface="Hiragino Kaku Gothic Pro W3" panose="020B0300000000000000" pitchFamily="34" charset="-128"/>
                <a:ea typeface="Hiragino Kaku Gothic Pro W3" panose="020B0300000000000000" pitchFamily="34" charset="-128"/>
              </a:rPr>
              <a:t>によってバンド幅の差がほとんどないことから書き込みが競合いしていることが予想される</a:t>
            </a:r>
            <a:endParaRPr lang="en-US" altLang="ja-JP" dirty="0">
              <a:latin typeface="Hiragino Kaku Gothic Pro W3" panose="020B0300000000000000" pitchFamily="34" charset="-128"/>
              <a:ea typeface="Hiragino Kaku Gothic Pro W3" panose="020B0300000000000000" pitchFamily="34" charset="-128"/>
            </a:endParaRPr>
          </a:p>
        </p:txBody>
      </p:sp>
      <p:pic>
        <p:nvPicPr>
          <p:cNvPr id="5" name="図 4" descr="グラフ, 棒グラフ&#10;&#10;自動的に生成された説明">
            <a:extLst>
              <a:ext uri="{FF2B5EF4-FFF2-40B4-BE49-F238E27FC236}">
                <a16:creationId xmlns:a16="http://schemas.microsoft.com/office/drawing/2014/main" id="{7AD672AD-85CC-103B-7660-FF8F5F10BDF1}"/>
              </a:ext>
            </a:extLst>
          </p:cNvPr>
          <p:cNvPicPr>
            <a:picLocks noChangeAspect="1"/>
          </p:cNvPicPr>
          <p:nvPr/>
        </p:nvPicPr>
        <p:blipFill rotWithShape="1">
          <a:blip r:embed="rId3">
            <a:extLst>
              <a:ext uri="{28A0092B-C50C-407E-A947-70E740481C1C}">
                <a14:useLocalDpi xmlns:a14="http://schemas.microsoft.com/office/drawing/2010/main" val="0"/>
              </a:ext>
            </a:extLst>
          </a:blip>
          <a:srcRect t="7913"/>
          <a:stretch/>
        </p:blipFill>
        <p:spPr>
          <a:xfrm>
            <a:off x="1346855" y="1153011"/>
            <a:ext cx="6450290" cy="4454907"/>
          </a:xfrm>
          <a:prstGeom prst="rect">
            <a:avLst/>
          </a:prstGeom>
        </p:spPr>
      </p:pic>
    </p:spTree>
    <p:extLst>
      <p:ext uri="{BB962C8B-B14F-4D97-AF65-F5344CB8AC3E}">
        <p14:creationId xmlns:p14="http://schemas.microsoft.com/office/powerpoint/2010/main" val="3185002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E79CB-F765-138D-0A93-09EBA68C8308}"/>
            </a:ext>
          </a:extLst>
        </p:cNvPr>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9ED029C-DCF0-7D78-CA56-FB0AFE8BF0C5}"/>
              </a:ext>
            </a:extLst>
          </p:cNvPr>
          <p:cNvSpPr>
            <a:spLocks noGrp="1"/>
          </p:cNvSpPr>
          <p:nvPr>
            <p:ph type="dt" sz="half" idx="11"/>
          </p:nvPr>
        </p:nvSpPr>
        <p:spPr/>
        <p:txBody>
          <a:bodyPr/>
          <a:lstStyle/>
          <a:p>
            <a:fld id="{B8083B4F-1407-4B97-9473-DB4F77CDA07B}" type="datetime4">
              <a:rPr lang="ja-JP" altLang="en-US" smtClean="0"/>
              <a:t>2024年3月16日</a:t>
            </a:fld>
            <a:endParaRPr lang="ja-JP" altLang="en-US"/>
          </a:p>
        </p:txBody>
      </p:sp>
      <p:sp>
        <p:nvSpPr>
          <p:cNvPr id="3" name="タイトル 2">
            <a:extLst>
              <a:ext uri="{FF2B5EF4-FFF2-40B4-BE49-F238E27FC236}">
                <a16:creationId xmlns:a16="http://schemas.microsoft.com/office/drawing/2014/main" id="{944915BB-2A63-1C96-E52A-36488E5F4417}"/>
              </a:ext>
            </a:extLst>
          </p:cNvPr>
          <p:cNvSpPr>
            <a:spLocks noGrp="1"/>
          </p:cNvSpPr>
          <p:nvPr>
            <p:ph type="title"/>
          </p:nvPr>
        </p:nvSpPr>
        <p:spPr/>
        <p:txBody>
          <a:bodyPr/>
          <a:lstStyle/>
          <a:p>
            <a:r>
              <a:rPr lang="en-US" altLang="ja-JP" dirty="0" err="1"/>
              <a:t>chfs</a:t>
            </a:r>
            <a:r>
              <a:rPr lang="ja-JP" altLang="en-US"/>
              <a:t>の</a:t>
            </a:r>
            <a:r>
              <a:rPr lang="en-US" altLang="ja-JP" dirty="0" err="1"/>
              <a:t>nthreads</a:t>
            </a:r>
            <a:r>
              <a:rPr lang="ja-JP" altLang="en-US"/>
              <a:t>を変えたとき</a:t>
            </a:r>
            <a:endParaRPr kumimoji="1" lang="ja-JP" altLang="en-US"/>
          </a:p>
        </p:txBody>
      </p:sp>
      <p:pic>
        <p:nvPicPr>
          <p:cNvPr id="6" name="図 5" descr="グラフ, 棒グラフ&#10;&#10;自動的に生成された説明">
            <a:extLst>
              <a:ext uri="{FF2B5EF4-FFF2-40B4-BE49-F238E27FC236}">
                <a16:creationId xmlns:a16="http://schemas.microsoft.com/office/drawing/2014/main" id="{FC1601DE-D97D-9C84-1A30-1874ED1A73EA}"/>
              </a:ext>
            </a:extLst>
          </p:cNvPr>
          <p:cNvPicPr>
            <a:picLocks noChangeAspect="1"/>
          </p:cNvPicPr>
          <p:nvPr/>
        </p:nvPicPr>
        <p:blipFill rotWithShape="1">
          <a:blip r:embed="rId3">
            <a:extLst>
              <a:ext uri="{28A0092B-C50C-407E-A947-70E740481C1C}">
                <a14:useLocalDpi xmlns:a14="http://schemas.microsoft.com/office/drawing/2010/main" val="0"/>
              </a:ext>
            </a:extLst>
          </a:blip>
          <a:srcRect t="7356"/>
          <a:stretch/>
        </p:blipFill>
        <p:spPr>
          <a:xfrm>
            <a:off x="1426196" y="1243214"/>
            <a:ext cx="6291605" cy="4371571"/>
          </a:xfrm>
          <a:prstGeom prst="rect">
            <a:avLst/>
          </a:prstGeom>
        </p:spPr>
      </p:pic>
      <p:sp>
        <p:nvSpPr>
          <p:cNvPr id="7" name="テキスト ボックス 6">
            <a:extLst>
              <a:ext uri="{FF2B5EF4-FFF2-40B4-BE49-F238E27FC236}">
                <a16:creationId xmlns:a16="http://schemas.microsoft.com/office/drawing/2014/main" id="{825E694C-45F2-D4AB-A848-0CCF71F0BE6D}"/>
              </a:ext>
            </a:extLst>
          </p:cNvPr>
          <p:cNvSpPr txBox="1"/>
          <p:nvPr/>
        </p:nvSpPr>
        <p:spPr>
          <a:xfrm>
            <a:off x="546093" y="5714792"/>
            <a:ext cx="8051810" cy="646331"/>
          </a:xfrm>
          <a:prstGeom prst="rect">
            <a:avLst/>
          </a:prstGeom>
          <a:noFill/>
        </p:spPr>
        <p:txBody>
          <a:bodyPr wrap="square" rtlCol="0">
            <a:spAutoFit/>
          </a:bodyPr>
          <a:lstStyle/>
          <a:p>
            <a:pPr algn="ctr"/>
            <a:r>
              <a:rPr lang="en-US" altLang="ja-JP" dirty="0" err="1">
                <a:latin typeface="Hiragino Kaku Gothic Pro W3" panose="020B0300000000000000" pitchFamily="34" charset="-128"/>
                <a:ea typeface="Hiragino Kaku Gothic Pro W3" panose="020B0300000000000000" pitchFamily="34" charset="-128"/>
              </a:rPr>
              <a:t>chfs</a:t>
            </a:r>
            <a:r>
              <a:rPr lang="en-US" altLang="ja-JP" dirty="0">
                <a:latin typeface="Hiragino Kaku Gothic Pro W3" panose="020B0300000000000000" pitchFamily="34" charset="-128"/>
                <a:ea typeface="Hiragino Kaku Gothic Pro W3" panose="020B0300000000000000" pitchFamily="34" charset="-128"/>
              </a:rPr>
              <a:t> </a:t>
            </a:r>
            <a:r>
              <a:rPr lang="en-US" altLang="ja-JP" dirty="0" err="1">
                <a:latin typeface="Hiragino Kaku Gothic Pro W3" panose="020B0300000000000000" pitchFamily="34" charset="-128"/>
                <a:ea typeface="Hiragino Kaku Gothic Pro W3" panose="020B0300000000000000" pitchFamily="34" charset="-128"/>
              </a:rPr>
              <a:t>nthread</a:t>
            </a:r>
            <a:r>
              <a:rPr lang="ja-JP" altLang="en-US">
                <a:latin typeface="Hiragino Kaku Gothic Pro W3" panose="020B0300000000000000" pitchFamily="34" charset="-128"/>
                <a:ea typeface="Hiragino Kaku Gothic Pro W3" panose="020B0300000000000000" pitchFamily="34" charset="-128"/>
              </a:rPr>
              <a:t>は</a:t>
            </a:r>
            <a:r>
              <a:rPr lang="en-US" altLang="ja-JP" dirty="0" err="1">
                <a:latin typeface="Hiragino Kaku Gothic Pro W3" panose="020B0300000000000000" pitchFamily="34" charset="-128"/>
                <a:ea typeface="Hiragino Kaku Gothic Pro W3" panose="020B0300000000000000" pitchFamily="34" charset="-128"/>
              </a:rPr>
              <a:t>chfs</a:t>
            </a:r>
            <a:r>
              <a:rPr lang="ja-JP" altLang="en-US">
                <a:latin typeface="Hiragino Kaku Gothic Pro W3" panose="020B0300000000000000" pitchFamily="34" charset="-128"/>
                <a:ea typeface="Hiragino Kaku Gothic Pro W3" panose="020B0300000000000000" pitchFamily="34" charset="-128"/>
              </a:rPr>
              <a:t>内部での</a:t>
            </a:r>
            <a:r>
              <a:rPr lang="en-US" altLang="ja-JP" dirty="0" err="1">
                <a:latin typeface="Hiragino Kaku Gothic Pro W3" panose="020B0300000000000000" pitchFamily="34" charset="-128"/>
                <a:ea typeface="Hiragino Kaku Gothic Pro W3" panose="020B0300000000000000" pitchFamily="34" charset="-128"/>
              </a:rPr>
              <a:t>pmem</a:t>
            </a:r>
            <a:r>
              <a:rPr lang="ja-JP" altLang="en-US">
                <a:latin typeface="Hiragino Kaku Gothic Pro W3" panose="020B0300000000000000" pitchFamily="34" charset="-128"/>
                <a:ea typeface="Hiragino Kaku Gothic Pro W3" panose="020B0300000000000000" pitchFamily="34" charset="-128"/>
              </a:rPr>
              <a:t>に対する書き込みを行うスレッドの数</a:t>
            </a:r>
            <a:r>
              <a:rPr lang="en-US" altLang="ja-JP" dirty="0">
                <a:latin typeface="Hiragino Kaku Gothic Pro W3" panose="020B0300000000000000" pitchFamily="34" charset="-128"/>
                <a:ea typeface="Hiragino Kaku Gothic Pro W3" panose="020B0300000000000000" pitchFamily="34" charset="-128"/>
              </a:rPr>
              <a:t> </a:t>
            </a:r>
            <a:br>
              <a:rPr lang="en-US" altLang="ja-JP" dirty="0">
                <a:latin typeface="Hiragino Kaku Gothic Pro W3" panose="020B0300000000000000" pitchFamily="34" charset="-128"/>
                <a:ea typeface="Hiragino Kaku Gothic Pro W3" panose="020B0300000000000000" pitchFamily="34" charset="-128"/>
              </a:rPr>
            </a:br>
            <a:r>
              <a:rPr lang="en-US" altLang="ja-JP" dirty="0" err="1">
                <a:latin typeface="Hiragino Kaku Gothic Pro W3" panose="020B0300000000000000" pitchFamily="34" charset="-128"/>
                <a:ea typeface="Hiragino Kaku Gothic Pro W3" panose="020B0300000000000000" pitchFamily="34" charset="-128"/>
              </a:rPr>
              <a:t>nthread</a:t>
            </a:r>
            <a:r>
              <a:rPr lang="en-US" altLang="ja-JP" dirty="0">
                <a:latin typeface="Hiragino Kaku Gothic Pro W3" panose="020B0300000000000000" pitchFamily="34" charset="-128"/>
                <a:ea typeface="Hiragino Kaku Gothic Pro W3" panose="020B0300000000000000" pitchFamily="34" charset="-128"/>
              </a:rPr>
              <a:t> = 2</a:t>
            </a:r>
            <a:r>
              <a:rPr lang="ja-JP" altLang="en-US">
                <a:latin typeface="Hiragino Kaku Gothic Pro W3" panose="020B0300000000000000" pitchFamily="34" charset="-128"/>
                <a:ea typeface="Hiragino Kaku Gothic Pro W3" panose="020B0300000000000000" pitchFamily="34" charset="-128"/>
              </a:rPr>
              <a:t>が最速であった</a:t>
            </a:r>
            <a:endParaRPr lang="en-US" altLang="ja-JP"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7567756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AEF92-C1A9-4C35-9B59-A43AB1614CB5}"/>
              </a:ext>
            </a:extLst>
          </p:cNvPr>
          <p:cNvSpPr>
            <a:spLocks noGrp="1"/>
          </p:cNvSpPr>
          <p:nvPr>
            <p:ph type="title"/>
          </p:nvPr>
        </p:nvSpPr>
        <p:spPr>
          <a:xfrm>
            <a:off x="372862" y="164073"/>
            <a:ext cx="6840434" cy="768123"/>
          </a:xfrm>
          <a:prstGeom prst="rect">
            <a:avLst/>
          </a:prstGeom>
        </p:spPr>
        <p:txBody>
          <a:bodyPr/>
          <a:lstStyle/>
          <a:p>
            <a:r>
              <a:rPr kumimoji="1" lang="ja-JP" altLang="en-US"/>
              <a:t>不揮発メモリ</a:t>
            </a:r>
            <a:endParaRPr kumimoji="1" lang="ja-JP" altLang="en-US" dirty="0"/>
          </a:p>
        </p:txBody>
      </p:sp>
      <p:graphicFrame>
        <p:nvGraphicFramePr>
          <p:cNvPr id="13" name="図表 12">
            <a:extLst>
              <a:ext uri="{FF2B5EF4-FFF2-40B4-BE49-F238E27FC236}">
                <a16:creationId xmlns:a16="http://schemas.microsoft.com/office/drawing/2014/main" id="{C240D4BE-D546-419F-A279-A9CD8EEA16AA}"/>
              </a:ext>
            </a:extLst>
          </p:cNvPr>
          <p:cNvGraphicFramePr/>
          <p:nvPr>
            <p:extLst>
              <p:ext uri="{D42A27DB-BD31-4B8C-83A1-F6EECF244321}">
                <p14:modId xmlns:p14="http://schemas.microsoft.com/office/powerpoint/2010/main" val="173850996"/>
              </p:ext>
            </p:extLst>
          </p:nvPr>
        </p:nvGraphicFramePr>
        <p:xfrm>
          <a:off x="585215" y="1376218"/>
          <a:ext cx="6693039" cy="3854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テキスト プレースホルダー 14">
            <a:extLst>
              <a:ext uri="{FF2B5EF4-FFF2-40B4-BE49-F238E27FC236}">
                <a16:creationId xmlns:a16="http://schemas.microsoft.com/office/drawing/2014/main" id="{0503478C-AC56-4E32-9EDF-96D25A95C0FA}"/>
              </a:ext>
            </a:extLst>
          </p:cNvPr>
          <p:cNvSpPr>
            <a:spLocks noGrp="1"/>
          </p:cNvSpPr>
          <p:nvPr>
            <p:ph type="body" sz="quarter" idx="15"/>
          </p:nvPr>
        </p:nvSpPr>
        <p:spPr>
          <a:xfrm>
            <a:off x="128016" y="5481782"/>
            <a:ext cx="8887968" cy="768123"/>
          </a:xfrm>
        </p:spPr>
        <p:txBody>
          <a:bodyPr>
            <a:normAutofit fontScale="77500" lnSpcReduction="20000"/>
          </a:bodyPr>
          <a:lstStyle/>
          <a:p>
            <a:pPr>
              <a:lnSpc>
                <a:spcPct val="120000"/>
              </a:lnSpc>
            </a:pPr>
            <a:r>
              <a:rPr lang="en-US" altLang="ja-JP" dirty="0"/>
              <a:t>DRAM</a:t>
            </a:r>
            <a:r>
              <a:rPr lang="ja-JP" altLang="en-US" dirty="0"/>
              <a:t>より容量単価</a:t>
            </a:r>
            <a:r>
              <a:rPr lang="ja-JP" altLang="en-US"/>
              <a:t>が安く電力性能が良い，</a:t>
            </a:r>
            <a:br>
              <a:rPr lang="en-US" altLang="ja-JP" dirty="0"/>
            </a:br>
            <a:r>
              <a:rPr lang="en-US" altLang="ja-JP" dirty="0"/>
              <a:t>SSD</a:t>
            </a:r>
            <a:r>
              <a:rPr lang="ja-JP" altLang="en-US"/>
              <a:t>より低レイテンシバイト単位でのアクセスが可能</a:t>
            </a:r>
            <a:endParaRPr lang="ja-JP" altLang="en-US" dirty="0"/>
          </a:p>
        </p:txBody>
      </p:sp>
      <p:sp>
        <p:nvSpPr>
          <p:cNvPr id="16" name="テキスト ボックス 15">
            <a:extLst>
              <a:ext uri="{FF2B5EF4-FFF2-40B4-BE49-F238E27FC236}">
                <a16:creationId xmlns:a16="http://schemas.microsoft.com/office/drawing/2014/main" id="{73D58E33-B9C7-4CA0-A3E0-46B615F2AED8}"/>
              </a:ext>
            </a:extLst>
          </p:cNvPr>
          <p:cNvSpPr txBox="1"/>
          <p:nvPr/>
        </p:nvSpPr>
        <p:spPr>
          <a:xfrm>
            <a:off x="5749884" y="2702586"/>
            <a:ext cx="3913287"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Persistent Memory</a:t>
            </a:r>
            <a:endParaRPr kumimoji="1" lang="en-US" altLang="ja-JP" dirty="0"/>
          </a:p>
          <a:p>
            <a:pPr marL="742950" lvl="1" indent="-285750">
              <a:buFont typeface="Arial" panose="020B0604020202020204" pitchFamily="34" charset="0"/>
              <a:buChar char="•"/>
            </a:pPr>
            <a:r>
              <a:rPr kumimoji="1" lang="en-US" altLang="ja-JP" dirty="0"/>
              <a:t>faster than SSD</a:t>
            </a:r>
          </a:p>
          <a:p>
            <a:pPr marL="742950" lvl="1" indent="-285750">
              <a:buFont typeface="Arial" panose="020B0604020202020204" pitchFamily="34" charset="0"/>
              <a:buChar char="•"/>
            </a:pPr>
            <a:r>
              <a:rPr lang="en-US" altLang="ja-JP" dirty="0"/>
              <a:t>Byte-addressable</a:t>
            </a:r>
          </a:p>
          <a:p>
            <a:endParaRPr kumimoji="1" lang="en-US" altLang="ja-JP" dirty="0"/>
          </a:p>
        </p:txBody>
      </p:sp>
    </p:spTree>
    <p:extLst>
      <p:ext uri="{BB962C8B-B14F-4D97-AF65-F5344CB8AC3E}">
        <p14:creationId xmlns:p14="http://schemas.microsoft.com/office/powerpoint/2010/main" val="356136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B9C6130-1C04-456D-B4FC-217DF6C5001A}"/>
              </a:ext>
            </a:extLst>
          </p:cNvPr>
          <p:cNvSpPr>
            <a:spLocks noGrp="1"/>
          </p:cNvSpPr>
          <p:nvPr>
            <p:ph type="sldNum" sz="quarter" idx="10"/>
          </p:nvPr>
        </p:nvSpPr>
        <p:spPr/>
        <p:txBody>
          <a:bodyPr/>
          <a:lstStyle/>
          <a:p>
            <a:fld id="{655ECA72-7C51-4053-A00F-47BEF0418ED9}" type="slidenum">
              <a:rPr lang="ja-JP" altLang="en-US" smtClean="0"/>
              <a:pPr/>
              <a:t>3</a:t>
            </a:fld>
            <a:endParaRPr lang="ja-JP" altLang="en-US" dirty="0"/>
          </a:p>
        </p:txBody>
      </p:sp>
      <p:sp>
        <p:nvSpPr>
          <p:cNvPr id="2" name="タイトル 1">
            <a:extLst>
              <a:ext uri="{FF2B5EF4-FFF2-40B4-BE49-F238E27FC236}">
                <a16:creationId xmlns:a16="http://schemas.microsoft.com/office/drawing/2014/main" id="{7F9AEF92-C1A9-4C35-9B59-A43AB1614CB5}"/>
              </a:ext>
            </a:extLst>
          </p:cNvPr>
          <p:cNvSpPr>
            <a:spLocks noGrp="1"/>
          </p:cNvSpPr>
          <p:nvPr>
            <p:ph type="title"/>
          </p:nvPr>
        </p:nvSpPr>
        <p:spPr>
          <a:xfrm>
            <a:off x="372862" y="164073"/>
            <a:ext cx="6840434" cy="768123"/>
          </a:xfrm>
          <a:prstGeom prst="rect">
            <a:avLst/>
          </a:prstGeom>
        </p:spPr>
        <p:txBody>
          <a:bodyPr/>
          <a:lstStyle/>
          <a:p>
            <a:r>
              <a:rPr lang="en-US" altLang="ja-JP" dirty="0"/>
              <a:t>HPC</a:t>
            </a:r>
            <a:r>
              <a:rPr kumimoji="1" lang="ja-JP" altLang="en-US"/>
              <a:t>における</a:t>
            </a:r>
            <a:r>
              <a:rPr kumimoji="1" lang="en-US" altLang="ja-JP" dirty="0"/>
              <a:t>I/O</a:t>
            </a:r>
            <a:endParaRPr kumimoji="1" lang="ja-JP" altLang="en-US" dirty="0"/>
          </a:p>
        </p:txBody>
      </p:sp>
      <p:sp>
        <p:nvSpPr>
          <p:cNvPr id="15" name="テキスト プレースホルダー 14">
            <a:extLst>
              <a:ext uri="{FF2B5EF4-FFF2-40B4-BE49-F238E27FC236}">
                <a16:creationId xmlns:a16="http://schemas.microsoft.com/office/drawing/2014/main" id="{0503478C-AC56-4E32-9EDF-96D25A95C0FA}"/>
              </a:ext>
            </a:extLst>
          </p:cNvPr>
          <p:cNvSpPr>
            <a:spLocks noGrp="1"/>
          </p:cNvSpPr>
          <p:nvPr>
            <p:ph type="body" sz="quarter" idx="15"/>
          </p:nvPr>
        </p:nvSpPr>
        <p:spPr>
          <a:xfrm>
            <a:off x="372862" y="5620892"/>
            <a:ext cx="8397875" cy="683467"/>
          </a:xfrm>
        </p:spPr>
        <p:txBody>
          <a:bodyPr>
            <a:normAutofit/>
          </a:bodyPr>
          <a:lstStyle/>
          <a:p>
            <a:r>
              <a:rPr lang="ja-JP" altLang="en-US" dirty="0"/>
              <a:t>ストレージの性能向上が不可欠</a:t>
            </a:r>
          </a:p>
        </p:txBody>
      </p:sp>
      <p:sp>
        <p:nvSpPr>
          <p:cNvPr id="6" name="正方形/長方形 5">
            <a:extLst>
              <a:ext uri="{FF2B5EF4-FFF2-40B4-BE49-F238E27FC236}">
                <a16:creationId xmlns:a16="http://schemas.microsoft.com/office/drawing/2014/main" id="{0C3AEB2A-9E40-5DCD-E2DD-4BE0605D8A9B}"/>
              </a:ext>
            </a:extLst>
          </p:cNvPr>
          <p:cNvSpPr/>
          <p:nvPr/>
        </p:nvSpPr>
        <p:spPr>
          <a:xfrm>
            <a:off x="286443" y="1743012"/>
            <a:ext cx="8571113" cy="1088183"/>
          </a:xfrm>
          <a:prstGeom prst="rect">
            <a:avLst/>
          </a:prstGeom>
        </p:spPr>
        <p:txBody>
          <a:bodyPr wrap="square">
            <a:spAutoFit/>
          </a:bodyPr>
          <a:lstStyle/>
          <a:p>
            <a:pPr marL="549275" indent="-457200">
              <a:lnSpc>
                <a:spcPts val="4000"/>
              </a:lnSpc>
              <a:buFont typeface="Arial" panose="020B0604020202020204" pitchFamily="34" charset="0"/>
              <a:buChar char="•"/>
            </a:pPr>
            <a:endParaRPr lang="en-US" altLang="ja-JP" sz="2900" dirty="0">
              <a:latin typeface="+mn-ea"/>
            </a:endParaRPr>
          </a:p>
          <a:p>
            <a:pPr marL="92075">
              <a:lnSpc>
                <a:spcPts val="4000"/>
              </a:lnSpc>
            </a:pPr>
            <a:endParaRPr lang="en-US" altLang="ja-JP" sz="2900" dirty="0">
              <a:latin typeface="+mn-ea"/>
            </a:endParaRPr>
          </a:p>
        </p:txBody>
      </p:sp>
      <p:sp>
        <p:nvSpPr>
          <p:cNvPr id="3" name="正方形/長方形 2">
            <a:extLst>
              <a:ext uri="{FF2B5EF4-FFF2-40B4-BE49-F238E27FC236}">
                <a16:creationId xmlns:a16="http://schemas.microsoft.com/office/drawing/2014/main" id="{969DC1B2-8430-F646-6207-1B1337542571}"/>
              </a:ext>
            </a:extLst>
          </p:cNvPr>
          <p:cNvSpPr/>
          <p:nvPr/>
        </p:nvSpPr>
        <p:spPr>
          <a:xfrm>
            <a:off x="286443" y="1286822"/>
            <a:ext cx="8571113" cy="4152419"/>
          </a:xfrm>
          <a:prstGeom prst="rect">
            <a:avLst/>
          </a:prstGeom>
        </p:spPr>
        <p:txBody>
          <a:bodyPr wrap="square">
            <a:spAutoFit/>
          </a:bodyPr>
          <a:lstStyle/>
          <a:p>
            <a:pPr marL="549275" indent="-457200">
              <a:lnSpc>
                <a:spcPts val="4000"/>
              </a:lnSpc>
              <a:buFont typeface="Arial" panose="020B0604020202020204" pitchFamily="34" charset="0"/>
              <a:buChar char="•"/>
            </a:pPr>
            <a:r>
              <a:rPr lang="en-US" altLang="ja-JP" sz="2900" dirty="0">
                <a:latin typeface="Hiragino Kaku Gothic Pro W3" panose="020B0300000000000000" pitchFamily="34" charset="-128"/>
                <a:ea typeface="Hiragino Kaku Gothic Pro W3" panose="020B0300000000000000" pitchFamily="34" charset="-128"/>
              </a:rPr>
              <a:t>HPC</a:t>
            </a:r>
            <a:r>
              <a:rPr lang="ja-JP" altLang="en-US" sz="2900">
                <a:latin typeface="Hiragino Kaku Gothic Pro W3" panose="020B0300000000000000" pitchFamily="34" charset="-128"/>
                <a:ea typeface="Hiragino Kaku Gothic Pro W3" panose="020B0300000000000000" pitchFamily="34" charset="-128"/>
              </a:rPr>
              <a:t>にお</a:t>
            </a:r>
            <a:r>
              <a:rPr lang="ja-JP" altLang="en-US" sz="2900" dirty="0">
                <a:latin typeface="Hiragino Kaku Gothic Pro W3" panose="020B0300000000000000" pitchFamily="34" charset="-128"/>
                <a:ea typeface="Hiragino Kaku Gothic Pro W3" panose="020B0300000000000000" pitchFamily="34" charset="-128"/>
              </a:rPr>
              <a:t>ける</a:t>
            </a:r>
            <a:r>
              <a:rPr lang="en-US" altLang="ja-JP" sz="2900" dirty="0">
                <a:latin typeface="Hiragino Kaku Gothic Pro W3" panose="020B0300000000000000" pitchFamily="34" charset="-128"/>
                <a:ea typeface="Hiragino Kaku Gothic Pro W3" panose="020B0300000000000000" pitchFamily="34" charset="-128"/>
              </a:rPr>
              <a:t>I/O</a:t>
            </a:r>
          </a:p>
          <a:p>
            <a:pPr marL="1006475" lvl="1" indent="-457200">
              <a:lnSpc>
                <a:spcPts val="4000"/>
              </a:lnSpc>
              <a:buFont typeface="Arial" panose="020B0604020202020204" pitchFamily="34" charset="0"/>
              <a:buChar char="•"/>
            </a:pPr>
            <a:r>
              <a:rPr lang="ja-JP" altLang="en-US" sz="2900" dirty="0">
                <a:latin typeface="Hiragino Kaku Gothic Pro W3" panose="020B0300000000000000" pitchFamily="34" charset="-128"/>
                <a:ea typeface="Hiragino Kaku Gothic Pro W3" panose="020B0300000000000000" pitchFamily="34" charset="-128"/>
              </a:rPr>
              <a:t>計算結果の出力</a:t>
            </a:r>
            <a:endParaRPr lang="en-US" altLang="ja-JP" sz="2900" dirty="0">
              <a:latin typeface="Hiragino Kaku Gothic Pro W3" panose="020B0300000000000000" pitchFamily="34" charset="-128"/>
              <a:ea typeface="Hiragino Kaku Gothic Pro W3" panose="020B0300000000000000" pitchFamily="34" charset="-128"/>
            </a:endParaRPr>
          </a:p>
          <a:p>
            <a:pPr marL="1006475" lvl="1" indent="-457200">
              <a:lnSpc>
                <a:spcPts val="4000"/>
              </a:lnSpc>
              <a:buFont typeface="Arial" panose="020B0604020202020204" pitchFamily="34" charset="0"/>
              <a:buChar char="•"/>
            </a:pPr>
            <a:r>
              <a:rPr lang="ja-JP" altLang="en-US" sz="2900" dirty="0">
                <a:latin typeface="Hiragino Kaku Gothic Pro W3" panose="020B0300000000000000" pitchFamily="34" charset="-128"/>
                <a:ea typeface="Hiragino Kaku Gothic Pro W3" panose="020B0300000000000000" pitchFamily="34" charset="-128"/>
              </a:rPr>
              <a:t>初期条件などのデータ入力</a:t>
            </a:r>
            <a:endParaRPr lang="en-US" altLang="ja-JP" sz="2900" dirty="0">
              <a:latin typeface="Hiragino Kaku Gothic Pro W3" panose="020B0300000000000000" pitchFamily="34" charset="-128"/>
              <a:ea typeface="Hiragino Kaku Gothic Pro W3" panose="020B0300000000000000" pitchFamily="34" charset="-128"/>
            </a:endParaRPr>
          </a:p>
          <a:p>
            <a:pPr marL="1006475" lvl="1"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スナップショット</a:t>
            </a:r>
            <a:r>
              <a:rPr lang="en-US" altLang="ja-JP" sz="2900" dirty="0">
                <a:latin typeface="Hiragino Kaku Gothic Pro W3" panose="020B0300000000000000" pitchFamily="34" charset="-128"/>
                <a:ea typeface="Hiragino Kaku Gothic Pro W3" panose="020B0300000000000000" pitchFamily="34" charset="-128"/>
              </a:rPr>
              <a:t>(</a:t>
            </a:r>
            <a:r>
              <a:rPr lang="ja-JP" altLang="en-US" sz="2900">
                <a:latin typeface="Hiragino Kaku Gothic Pro W3" panose="020B0300000000000000" pitchFamily="34" charset="-128"/>
                <a:ea typeface="Hiragino Kaku Gothic Pro W3" panose="020B0300000000000000" pitchFamily="34" charset="-128"/>
              </a:rPr>
              <a:t>チェックポインティング</a:t>
            </a:r>
            <a:r>
              <a:rPr lang="en-US" altLang="ja-JP" sz="2900" dirty="0">
                <a:latin typeface="Hiragino Kaku Gothic Pro W3" panose="020B0300000000000000" pitchFamily="34" charset="-128"/>
                <a:ea typeface="Hiragino Kaku Gothic Pro W3" panose="020B0300000000000000" pitchFamily="34" charset="-128"/>
              </a:rPr>
              <a:t>)</a:t>
            </a:r>
            <a:br>
              <a:rPr lang="en-US" altLang="ja-JP" sz="2900" dirty="0">
                <a:latin typeface="Hiragino Kaku Gothic Pro W3" panose="020B0300000000000000" pitchFamily="34" charset="-128"/>
                <a:ea typeface="Hiragino Kaku Gothic Pro W3" panose="020B0300000000000000" pitchFamily="34" charset="-128"/>
              </a:rPr>
            </a:br>
            <a:endParaRPr lang="en-US" altLang="ja-JP" sz="2900" dirty="0">
              <a:latin typeface="Hiragino Kaku Gothic Pro W3" panose="020B0300000000000000" pitchFamily="34" charset="-128"/>
              <a:ea typeface="Hiragino Kaku Gothic Pro W3" panose="020B0300000000000000" pitchFamily="34" charset="-128"/>
            </a:endParaRPr>
          </a:p>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計算性能の指数関数的向上に比べてストレージ性能の向上幅は低い</a:t>
            </a:r>
            <a:endParaRPr lang="en-US" altLang="ja-JP" sz="2900" dirty="0">
              <a:latin typeface="Hiragino Kaku Gothic Pro W3" panose="020B0300000000000000" pitchFamily="34" charset="-128"/>
              <a:ea typeface="Hiragino Kaku Gothic Pro W3" panose="020B0300000000000000" pitchFamily="34" charset="-128"/>
            </a:endParaRPr>
          </a:p>
          <a:p>
            <a:pPr marL="549275" indent="-457200">
              <a:lnSpc>
                <a:spcPts val="4000"/>
              </a:lnSpc>
              <a:buFont typeface="Arial" panose="020B0604020202020204" pitchFamily="34" charset="0"/>
              <a:buChar char="•"/>
            </a:pPr>
            <a:r>
              <a:rPr lang="ja-JP" altLang="en-US" sz="2900">
                <a:latin typeface="Hiragino Kaku Gothic Pro W3" panose="020B0300000000000000" pitchFamily="34" charset="-128"/>
                <a:ea typeface="Hiragino Kaku Gothic Pro W3" panose="020B0300000000000000" pitchFamily="34" charset="-128"/>
              </a:rPr>
              <a:t>計算性能の向上にしたがって</a:t>
            </a:r>
            <a:r>
              <a:rPr lang="en-US" altLang="ja-JP" sz="2900" dirty="0">
                <a:latin typeface="Hiragino Kaku Gothic Pro W3" panose="020B0300000000000000" pitchFamily="34" charset="-128"/>
                <a:ea typeface="Hiragino Kaku Gothic Pro W3" panose="020B0300000000000000" pitchFamily="34" charset="-128"/>
              </a:rPr>
              <a:t>I/O</a:t>
            </a:r>
            <a:r>
              <a:rPr lang="ja-JP" altLang="en-US" sz="2900">
                <a:latin typeface="Hiragino Kaku Gothic Pro W3" panose="020B0300000000000000" pitchFamily="34" charset="-128"/>
                <a:ea typeface="Hiragino Kaku Gothic Pro W3" panose="020B0300000000000000" pitchFamily="34" charset="-128"/>
              </a:rPr>
              <a:t>サイズも増加</a:t>
            </a:r>
            <a:endParaRPr lang="en-US" altLang="ja-JP" sz="29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24486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D501B-2DE5-C47A-87B8-9AE221EAEA7C}"/>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DC11AEC2-ADDB-A491-0DFF-650321EAE30F}"/>
              </a:ext>
            </a:extLst>
          </p:cNvPr>
          <p:cNvSpPr>
            <a:spLocks noGrp="1"/>
          </p:cNvSpPr>
          <p:nvPr>
            <p:ph type="sldNum" sz="quarter" idx="10"/>
          </p:nvPr>
        </p:nvSpPr>
        <p:spPr/>
        <p:txBody>
          <a:bodyPr/>
          <a:lstStyle/>
          <a:p>
            <a:fld id="{655ECA72-7C51-4053-A00F-47BEF0418ED9}" type="slidenum">
              <a:rPr lang="ja-JP" altLang="en-US" smtClean="0"/>
              <a:pPr/>
              <a:t>4</a:t>
            </a:fld>
            <a:endParaRPr lang="ja-JP" altLang="en-US" dirty="0"/>
          </a:p>
        </p:txBody>
      </p:sp>
      <p:sp>
        <p:nvSpPr>
          <p:cNvPr id="2" name="タイトル 1">
            <a:extLst>
              <a:ext uri="{FF2B5EF4-FFF2-40B4-BE49-F238E27FC236}">
                <a16:creationId xmlns:a16="http://schemas.microsoft.com/office/drawing/2014/main" id="{104A9D6E-0A4F-7E5D-8D8D-1B12E631FF0C}"/>
              </a:ext>
            </a:extLst>
          </p:cNvPr>
          <p:cNvSpPr>
            <a:spLocks noGrp="1"/>
          </p:cNvSpPr>
          <p:nvPr>
            <p:ph type="title"/>
          </p:nvPr>
        </p:nvSpPr>
        <p:spPr>
          <a:xfrm>
            <a:off x="372862" y="164073"/>
            <a:ext cx="6840434" cy="768123"/>
          </a:xfrm>
          <a:prstGeom prst="rect">
            <a:avLst/>
          </a:prstGeom>
        </p:spPr>
        <p:txBody>
          <a:bodyPr anchor="ctr"/>
          <a:lstStyle/>
          <a:p>
            <a:r>
              <a:rPr lang="en-US" altLang="ja-JP" dirty="0"/>
              <a:t>HPC</a:t>
            </a:r>
            <a:r>
              <a:rPr kumimoji="1" lang="ja-JP" altLang="en-US"/>
              <a:t>における</a:t>
            </a:r>
            <a:r>
              <a:rPr kumimoji="1" lang="en-US" altLang="ja-JP" dirty="0"/>
              <a:t>I/O</a:t>
            </a:r>
            <a:endParaRPr kumimoji="1" lang="ja-JP" altLang="en-US" dirty="0"/>
          </a:p>
        </p:txBody>
      </p:sp>
      <p:sp>
        <p:nvSpPr>
          <p:cNvPr id="15" name="テキスト プレースホルダー 14">
            <a:extLst>
              <a:ext uri="{FF2B5EF4-FFF2-40B4-BE49-F238E27FC236}">
                <a16:creationId xmlns:a16="http://schemas.microsoft.com/office/drawing/2014/main" id="{06AF05F8-E54F-F8C0-4704-11D397C2FF40}"/>
              </a:ext>
            </a:extLst>
          </p:cNvPr>
          <p:cNvSpPr>
            <a:spLocks noGrp="1"/>
          </p:cNvSpPr>
          <p:nvPr>
            <p:ph type="body" sz="quarter" idx="15"/>
          </p:nvPr>
        </p:nvSpPr>
        <p:spPr>
          <a:xfrm>
            <a:off x="372862" y="5341196"/>
            <a:ext cx="8397875" cy="683467"/>
          </a:xfrm>
        </p:spPr>
        <p:txBody>
          <a:bodyPr>
            <a:noAutofit/>
          </a:bodyPr>
          <a:lstStyle/>
          <a:p>
            <a:pPr>
              <a:lnSpc>
                <a:spcPct val="100000"/>
              </a:lnSpc>
            </a:pPr>
            <a:r>
              <a:rPr lang="en-US" altLang="ja-JP" sz="2400" dirty="0"/>
              <a:t>I/O</a:t>
            </a:r>
            <a:r>
              <a:rPr lang="ja-JP" altLang="en-US" sz="2400"/>
              <a:t>時間の隠蔽，高速化によってアプリケーションの</a:t>
            </a:r>
            <a:endParaRPr lang="en-US" altLang="ja-JP" sz="2400" dirty="0"/>
          </a:p>
          <a:p>
            <a:pPr>
              <a:lnSpc>
                <a:spcPct val="100000"/>
              </a:lnSpc>
            </a:pPr>
            <a:r>
              <a:rPr lang="ja-JP" altLang="en-US" sz="2400"/>
              <a:t>実行を効率的に行うことができる</a:t>
            </a:r>
            <a:endParaRPr lang="ja-JP" altLang="en-US" sz="2400" dirty="0"/>
          </a:p>
        </p:txBody>
      </p:sp>
      <p:sp>
        <p:nvSpPr>
          <p:cNvPr id="6" name="正方形/長方形 5">
            <a:extLst>
              <a:ext uri="{FF2B5EF4-FFF2-40B4-BE49-F238E27FC236}">
                <a16:creationId xmlns:a16="http://schemas.microsoft.com/office/drawing/2014/main" id="{7C590D19-1692-FB97-082F-DAB0502474C2}"/>
              </a:ext>
            </a:extLst>
          </p:cNvPr>
          <p:cNvSpPr/>
          <p:nvPr/>
        </p:nvSpPr>
        <p:spPr>
          <a:xfrm>
            <a:off x="2401570" y="2756961"/>
            <a:ext cx="8571113" cy="1088183"/>
          </a:xfrm>
          <a:prstGeom prst="rect">
            <a:avLst/>
          </a:prstGeom>
        </p:spPr>
        <p:txBody>
          <a:bodyPr wrap="square">
            <a:spAutoFit/>
          </a:bodyPr>
          <a:lstStyle/>
          <a:p>
            <a:pPr marL="549275" indent="-457200">
              <a:lnSpc>
                <a:spcPts val="4000"/>
              </a:lnSpc>
              <a:buFont typeface="Arial" panose="020B0604020202020204" pitchFamily="34" charset="0"/>
              <a:buChar char="•"/>
            </a:pPr>
            <a:endParaRPr lang="en-US" altLang="ja-JP" sz="2900" dirty="0">
              <a:latin typeface="+mn-ea"/>
            </a:endParaRPr>
          </a:p>
          <a:p>
            <a:pPr marL="92075">
              <a:lnSpc>
                <a:spcPts val="4000"/>
              </a:lnSpc>
            </a:pPr>
            <a:endParaRPr lang="en-US" altLang="ja-JP" sz="2900" dirty="0">
              <a:latin typeface="+mn-ea"/>
            </a:endParaRPr>
          </a:p>
        </p:txBody>
      </p:sp>
      <p:sp>
        <p:nvSpPr>
          <p:cNvPr id="17" name="正方形/長方形 16">
            <a:extLst>
              <a:ext uri="{FF2B5EF4-FFF2-40B4-BE49-F238E27FC236}">
                <a16:creationId xmlns:a16="http://schemas.microsoft.com/office/drawing/2014/main" id="{9FC7BE02-DB55-D6D2-C94A-4075ECED05A4}"/>
              </a:ext>
            </a:extLst>
          </p:cNvPr>
          <p:cNvSpPr/>
          <p:nvPr/>
        </p:nvSpPr>
        <p:spPr>
          <a:xfrm>
            <a:off x="286242" y="1340400"/>
            <a:ext cx="8571113" cy="535403"/>
          </a:xfrm>
          <a:prstGeom prst="rect">
            <a:avLst/>
          </a:prstGeom>
        </p:spPr>
        <p:txBody>
          <a:bodyPr wrap="square">
            <a:spAutoFit/>
          </a:bodyPr>
          <a:lstStyle/>
          <a:p>
            <a:pPr marL="92075">
              <a:lnSpc>
                <a:spcPts val="4000"/>
              </a:lnSpc>
            </a:pPr>
            <a:r>
              <a:rPr lang="ja-JP" altLang="en-US">
                <a:latin typeface="Hiragino Kaku Gothic Pro W3" panose="020B0300000000000000" pitchFamily="34" charset="-128"/>
                <a:ea typeface="Hiragino Kaku Gothic Pro W3" panose="020B0300000000000000" pitchFamily="34" charset="-128"/>
              </a:rPr>
              <a:t>スナップショット</a:t>
            </a:r>
            <a:r>
              <a:rPr lang="en-US" altLang="ja-JP" dirty="0">
                <a:latin typeface="Hiragino Kaku Gothic Pro W3" panose="020B0300000000000000" pitchFamily="34" charset="-128"/>
                <a:ea typeface="Hiragino Kaku Gothic Pro W3" panose="020B0300000000000000" pitchFamily="34" charset="-128"/>
              </a:rPr>
              <a:t> / </a:t>
            </a:r>
            <a:r>
              <a:rPr lang="ja-JP" altLang="en-US">
                <a:latin typeface="Hiragino Kaku Gothic Pro W3" panose="020B0300000000000000" pitchFamily="34" charset="-128"/>
                <a:ea typeface="Hiragino Kaku Gothic Pro W3" panose="020B0300000000000000" pitchFamily="34" charset="-128"/>
              </a:rPr>
              <a:t>チェックポインティング</a:t>
            </a:r>
            <a:endParaRPr lang="en-US" altLang="ja-JP" dirty="0">
              <a:latin typeface="Hiragino Kaku Gothic Pro W3" panose="020B0300000000000000" pitchFamily="34" charset="-128"/>
              <a:ea typeface="Hiragino Kaku Gothic Pro W3" panose="020B0300000000000000" pitchFamily="34" charset="-128"/>
            </a:endParaRPr>
          </a:p>
        </p:txBody>
      </p:sp>
      <p:pic>
        <p:nvPicPr>
          <p:cNvPr id="24" name="図 23">
            <a:extLst>
              <a:ext uri="{FF2B5EF4-FFF2-40B4-BE49-F238E27FC236}">
                <a16:creationId xmlns:a16="http://schemas.microsoft.com/office/drawing/2014/main" id="{B7D1CAB9-55BC-D1B4-5DD7-1EB424CC71EF}"/>
              </a:ext>
            </a:extLst>
          </p:cNvPr>
          <p:cNvPicPr>
            <a:picLocks noChangeAspect="1"/>
          </p:cNvPicPr>
          <p:nvPr/>
        </p:nvPicPr>
        <p:blipFill>
          <a:blip r:embed="rId3"/>
          <a:stretch>
            <a:fillRect/>
          </a:stretch>
        </p:blipFill>
        <p:spPr>
          <a:xfrm>
            <a:off x="556937" y="2209523"/>
            <a:ext cx="7772400" cy="2772675"/>
          </a:xfrm>
          <a:prstGeom prst="rect">
            <a:avLst/>
          </a:prstGeom>
        </p:spPr>
      </p:pic>
    </p:spTree>
    <p:extLst>
      <p:ext uri="{BB962C8B-B14F-4D97-AF65-F5344CB8AC3E}">
        <p14:creationId xmlns:p14="http://schemas.microsoft.com/office/powerpoint/2010/main" val="377805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6DB24CC-3624-4539-8383-1CE180737445}"/>
              </a:ext>
            </a:extLst>
          </p:cNvPr>
          <p:cNvSpPr>
            <a:spLocks noGrp="1"/>
          </p:cNvSpPr>
          <p:nvPr>
            <p:ph type="sldNum" sz="quarter" idx="10"/>
          </p:nvPr>
        </p:nvSpPr>
        <p:spPr/>
        <p:txBody>
          <a:bodyPr/>
          <a:lstStyle/>
          <a:p>
            <a:fld id="{655ECA72-7C51-4053-A00F-47BEF0418ED9}" type="slidenum">
              <a:rPr lang="ja-JP" altLang="en-US" smtClean="0"/>
              <a:pPr/>
              <a:t>5</a:t>
            </a:fld>
            <a:endParaRPr lang="ja-JP" altLang="en-US" dirty="0"/>
          </a:p>
        </p:txBody>
      </p:sp>
      <p:sp>
        <p:nvSpPr>
          <p:cNvPr id="4" name="タイトル 3">
            <a:extLst>
              <a:ext uri="{FF2B5EF4-FFF2-40B4-BE49-F238E27FC236}">
                <a16:creationId xmlns:a16="http://schemas.microsoft.com/office/drawing/2014/main" id="{893B816C-97F1-4462-AF72-64C8C0374FFF}"/>
              </a:ext>
            </a:extLst>
          </p:cNvPr>
          <p:cNvSpPr>
            <a:spLocks noGrp="1"/>
          </p:cNvSpPr>
          <p:nvPr>
            <p:ph type="title"/>
          </p:nvPr>
        </p:nvSpPr>
        <p:spPr>
          <a:xfrm>
            <a:off x="372862" y="164073"/>
            <a:ext cx="6840434" cy="768123"/>
          </a:xfrm>
          <a:prstGeom prst="rect">
            <a:avLst/>
          </a:prstGeom>
        </p:spPr>
        <p:txBody>
          <a:bodyPr>
            <a:normAutofit/>
          </a:bodyPr>
          <a:lstStyle/>
          <a:p>
            <a:r>
              <a:rPr lang="en-US" altLang="ja-JP" dirty="0"/>
              <a:t>HPC</a:t>
            </a:r>
            <a:r>
              <a:rPr lang="ja-JP" altLang="en-US"/>
              <a:t>における</a:t>
            </a:r>
            <a:r>
              <a:rPr lang="en-US" altLang="ja-JP" dirty="0"/>
              <a:t>I/O</a:t>
            </a:r>
            <a:r>
              <a:rPr lang="ja-JP" altLang="en-US"/>
              <a:t>スタック</a:t>
            </a:r>
            <a:endParaRPr kumimoji="1" lang="ja-JP" altLang="en-US" dirty="0"/>
          </a:p>
        </p:txBody>
      </p:sp>
      <p:sp>
        <p:nvSpPr>
          <p:cNvPr id="16" name="テキスト プレースホルダー 5">
            <a:extLst>
              <a:ext uri="{FF2B5EF4-FFF2-40B4-BE49-F238E27FC236}">
                <a16:creationId xmlns:a16="http://schemas.microsoft.com/office/drawing/2014/main" id="{75AC8AB6-0D88-731E-6C58-6F011DFD06DF}"/>
              </a:ext>
            </a:extLst>
          </p:cNvPr>
          <p:cNvSpPr txBox="1">
            <a:spLocks/>
          </p:cNvSpPr>
          <p:nvPr/>
        </p:nvSpPr>
        <p:spPr>
          <a:xfrm>
            <a:off x="373062" y="5507342"/>
            <a:ext cx="8397875" cy="57722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800" b="1" kern="1200">
                <a:solidFill>
                  <a:schemeClr val="accent3">
                    <a:lumMod val="75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latin typeface="Hiragino Kaku Gothic Pro W6" panose="020B0300000000000000" pitchFamily="34" charset="-128"/>
              <a:ea typeface="Hiragino Kaku Gothic Pro W6" panose="020B0300000000000000" pitchFamily="34" charset="-128"/>
            </a:endParaRPr>
          </a:p>
        </p:txBody>
      </p:sp>
      <p:pic>
        <p:nvPicPr>
          <p:cNvPr id="56" name="図 55">
            <a:extLst>
              <a:ext uri="{FF2B5EF4-FFF2-40B4-BE49-F238E27FC236}">
                <a16:creationId xmlns:a16="http://schemas.microsoft.com/office/drawing/2014/main" id="{745D7D6C-8305-B52A-CCD5-49D1752F9547}"/>
              </a:ext>
            </a:extLst>
          </p:cNvPr>
          <p:cNvPicPr>
            <a:picLocks noChangeAspect="1"/>
          </p:cNvPicPr>
          <p:nvPr/>
        </p:nvPicPr>
        <p:blipFill>
          <a:blip r:embed="rId3"/>
          <a:stretch>
            <a:fillRect/>
          </a:stretch>
        </p:blipFill>
        <p:spPr>
          <a:xfrm>
            <a:off x="685799" y="1405606"/>
            <a:ext cx="7772400" cy="4046787"/>
          </a:xfrm>
          <a:prstGeom prst="rect">
            <a:avLst/>
          </a:prstGeom>
        </p:spPr>
      </p:pic>
      <p:sp>
        <p:nvSpPr>
          <p:cNvPr id="5" name="テキスト プレースホルダー 5">
            <a:extLst>
              <a:ext uri="{FF2B5EF4-FFF2-40B4-BE49-F238E27FC236}">
                <a16:creationId xmlns:a16="http://schemas.microsoft.com/office/drawing/2014/main" id="{31B01122-2A1C-C329-F153-7EC258171FB5}"/>
              </a:ext>
            </a:extLst>
          </p:cNvPr>
          <p:cNvSpPr txBox="1">
            <a:spLocks/>
          </p:cNvSpPr>
          <p:nvPr/>
        </p:nvSpPr>
        <p:spPr>
          <a:xfrm>
            <a:off x="525462" y="5659742"/>
            <a:ext cx="8397875" cy="577225"/>
          </a:xfrm>
          <a:prstGeom prst="rect">
            <a:avLst/>
          </a:prstGeom>
        </p:spPr>
        <p:txBody>
          <a:bodyPr vert="horz" lIns="91440" tIns="45720" rIns="91440" bIns="45720" rtlCol="0" anchor="ctr">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800" b="1" kern="1200">
                <a:solidFill>
                  <a:schemeClr val="accent3">
                    <a:lumMod val="75000"/>
                  </a:schemeClr>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latin typeface="Hiragino Kaku Gothic Pro W6" panose="020B0300000000000000" pitchFamily="34" charset="-128"/>
                <a:ea typeface="Hiragino Kaku Gothic Pro W6" panose="020B0300000000000000" pitchFamily="34" charset="-128"/>
              </a:rPr>
              <a:t>多くのアプリケーションは高レベル</a:t>
            </a:r>
            <a:r>
              <a:rPr lang="en-US" altLang="ja-JP" dirty="0">
                <a:latin typeface="Hiragino Kaku Gothic Pro W6" panose="020B0300000000000000" pitchFamily="34" charset="-128"/>
                <a:ea typeface="Hiragino Kaku Gothic Pro W6" panose="020B0300000000000000" pitchFamily="34" charset="-128"/>
              </a:rPr>
              <a:t>I/O</a:t>
            </a:r>
            <a:r>
              <a:rPr lang="ja-JP" altLang="en-US">
                <a:latin typeface="Hiragino Kaku Gothic Pro W6" panose="020B0300000000000000" pitchFamily="34" charset="-128"/>
                <a:ea typeface="Hiragino Kaku Gothic Pro W6" panose="020B0300000000000000" pitchFamily="34" charset="-128"/>
              </a:rPr>
              <a:t>ライブラリを利用する</a:t>
            </a:r>
            <a:endParaRPr lang="ja-JP" altLang="en-US" dirty="0">
              <a:latin typeface="Hiragino Kaku Gothic Pro W6" panose="020B0300000000000000" pitchFamily="34" charset="-128"/>
              <a:ea typeface="Hiragino Kaku Gothic Pro W6" panose="020B0300000000000000" pitchFamily="34" charset="-128"/>
            </a:endParaRPr>
          </a:p>
        </p:txBody>
      </p:sp>
    </p:spTree>
    <p:extLst>
      <p:ext uri="{BB962C8B-B14F-4D97-AF65-F5344CB8AC3E}">
        <p14:creationId xmlns:p14="http://schemas.microsoft.com/office/powerpoint/2010/main" val="349348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1232D8F-992B-4640-B0BD-C6FDC7B83BA4}"/>
              </a:ext>
            </a:extLst>
          </p:cNvPr>
          <p:cNvSpPr>
            <a:spLocks noGrp="1"/>
          </p:cNvSpPr>
          <p:nvPr>
            <p:ph type="sldNum" sz="quarter" idx="10"/>
          </p:nvPr>
        </p:nvSpPr>
        <p:spPr/>
        <p:txBody>
          <a:bodyPr/>
          <a:lstStyle/>
          <a:p>
            <a:fld id="{655ECA72-7C51-4053-A00F-47BEF0418ED9}" type="slidenum">
              <a:rPr lang="ja-JP" altLang="en-US" smtClean="0"/>
              <a:pPr/>
              <a:t>6</a:t>
            </a:fld>
            <a:endParaRPr lang="ja-JP" altLang="en-US" dirty="0"/>
          </a:p>
        </p:txBody>
      </p:sp>
      <p:sp>
        <p:nvSpPr>
          <p:cNvPr id="2" name="タイトル 1">
            <a:extLst>
              <a:ext uri="{FF2B5EF4-FFF2-40B4-BE49-F238E27FC236}">
                <a16:creationId xmlns:a16="http://schemas.microsoft.com/office/drawing/2014/main" id="{D547261E-8564-4538-81B9-13E1DE18BCCF}"/>
              </a:ext>
            </a:extLst>
          </p:cNvPr>
          <p:cNvSpPr>
            <a:spLocks noGrp="1"/>
          </p:cNvSpPr>
          <p:nvPr>
            <p:ph type="title"/>
          </p:nvPr>
        </p:nvSpPr>
        <p:spPr>
          <a:xfrm>
            <a:off x="372862" y="164073"/>
            <a:ext cx="6840434" cy="768123"/>
          </a:xfrm>
          <a:prstGeom prst="rect">
            <a:avLst/>
          </a:prstGeom>
        </p:spPr>
        <p:txBody>
          <a:bodyPr/>
          <a:lstStyle/>
          <a:p>
            <a:r>
              <a:rPr lang="en-US" altLang="ja-JP" dirty="0"/>
              <a:t>HDF5</a:t>
            </a:r>
            <a:r>
              <a:rPr kumimoji="1" lang="ja-JP" altLang="en-US"/>
              <a:t>とは</a:t>
            </a:r>
            <a:endParaRPr kumimoji="1" lang="ja-JP" altLang="en-US" dirty="0"/>
          </a:p>
        </p:txBody>
      </p:sp>
      <p:sp>
        <p:nvSpPr>
          <p:cNvPr id="7" name="テキスト ボックス 6">
            <a:extLst>
              <a:ext uri="{FF2B5EF4-FFF2-40B4-BE49-F238E27FC236}">
                <a16:creationId xmlns:a16="http://schemas.microsoft.com/office/drawing/2014/main" id="{C14CBCF6-2A5F-4322-9B19-1EFE5A0EBDA9}"/>
              </a:ext>
            </a:extLst>
          </p:cNvPr>
          <p:cNvSpPr txBox="1"/>
          <p:nvPr/>
        </p:nvSpPr>
        <p:spPr>
          <a:xfrm>
            <a:off x="475951" y="1149033"/>
            <a:ext cx="8192097" cy="3477875"/>
          </a:xfrm>
          <a:prstGeom prst="rect">
            <a:avLst/>
          </a:prstGeom>
          <a:noFill/>
        </p:spPr>
        <p:txBody>
          <a:bodyPr wrap="square" rtlCol="0">
            <a:spAutoFit/>
          </a:bodyPr>
          <a:lstStyle/>
          <a:p>
            <a:endParaRPr lang="en-US" altLang="ja-JP" sz="2400" dirty="0">
              <a:latin typeface="Hiragino Kaku Gothic Pro W3" panose="020B0300000000000000" pitchFamily="34" charset="-128"/>
              <a:ea typeface="Hiragino Kaku Gothic Pro W3" panose="020B0300000000000000" pitchFamily="34" charset="-128"/>
            </a:endParaRPr>
          </a:p>
          <a:p>
            <a:pPr marL="285750" indent="-285750">
              <a:buFont typeface="Wingdings" panose="05000000000000000000" pitchFamily="2" charset="2"/>
              <a:buChar char="l"/>
            </a:pPr>
            <a:r>
              <a:rPr lang="en-US" altLang="ja-JP" sz="2800" dirty="0">
                <a:latin typeface="Hiragino Kaku Gothic Pro W3" panose="020B0300000000000000" pitchFamily="34" charset="-128"/>
                <a:ea typeface="Hiragino Kaku Gothic Pro W3" panose="020B0300000000000000" pitchFamily="34" charset="-128"/>
              </a:rPr>
              <a:t>HPC</a:t>
            </a:r>
            <a:r>
              <a:rPr lang="ja-JP" altLang="en-US" sz="2800">
                <a:latin typeface="Hiragino Kaku Gothic Pro W3" panose="020B0300000000000000" pitchFamily="34" charset="-128"/>
                <a:ea typeface="Hiragino Kaku Gothic Pro W3" panose="020B0300000000000000" pitchFamily="34" charset="-128"/>
              </a:rPr>
              <a:t>で</a:t>
            </a:r>
            <a:r>
              <a:rPr lang="ja-JP" altLang="en-US" sz="2800" dirty="0">
                <a:latin typeface="Hiragino Kaku Gothic Pro W3" panose="020B0300000000000000" pitchFamily="34" charset="-128"/>
                <a:ea typeface="Hiragino Kaku Gothic Pro W3" panose="020B0300000000000000" pitchFamily="34" charset="-128"/>
              </a:rPr>
              <a:t>使われるデーター格納ライブラリ</a:t>
            </a:r>
            <a:r>
              <a:rPr lang="en-US" altLang="ja-JP" sz="2800" dirty="0">
                <a:latin typeface="Hiragino Kaku Gothic Pro W3" panose="020B0300000000000000" pitchFamily="34" charset="-128"/>
                <a:ea typeface="Hiragino Kaku Gothic Pro W3" panose="020B0300000000000000" pitchFamily="34" charset="-128"/>
              </a:rPr>
              <a:t>(</a:t>
            </a:r>
            <a:r>
              <a:rPr lang="ja-JP" altLang="en-US" sz="2800" dirty="0">
                <a:latin typeface="Hiragino Kaku Gothic Pro W3" panose="020B0300000000000000" pitchFamily="34" charset="-128"/>
                <a:ea typeface="Hiragino Kaku Gothic Pro W3" panose="020B0300000000000000" pitchFamily="34" charset="-128"/>
              </a:rPr>
              <a:t>ファイルフォーマット</a:t>
            </a:r>
            <a:r>
              <a:rPr lang="en-US" altLang="ja-JP" sz="2800" dirty="0">
                <a:latin typeface="Hiragino Kaku Gothic Pro W3" panose="020B0300000000000000" pitchFamily="34" charset="-128"/>
                <a:ea typeface="Hiragino Kaku Gothic Pro W3" panose="020B0300000000000000" pitchFamily="34" charset="-128"/>
              </a:rPr>
              <a:t>)</a:t>
            </a:r>
            <a:r>
              <a:rPr lang="ja-JP" altLang="en-US" sz="2800" dirty="0">
                <a:latin typeface="Hiragino Kaku Gothic Pro W3" panose="020B0300000000000000" pitchFamily="34" charset="-128"/>
                <a:ea typeface="Hiragino Kaku Gothic Pro W3" panose="020B0300000000000000" pitchFamily="34" charset="-128"/>
              </a:rPr>
              <a:t>の</a:t>
            </a:r>
            <a:r>
              <a:rPr lang="en-US" altLang="ja-JP" sz="2800" dirty="0">
                <a:latin typeface="Hiragino Kaku Gothic Pro W3" panose="020B0300000000000000" pitchFamily="34" charset="-128"/>
                <a:ea typeface="Hiragino Kaku Gothic Pro W3" panose="020B0300000000000000" pitchFamily="34" charset="-128"/>
              </a:rPr>
              <a:t>1</a:t>
            </a:r>
            <a:r>
              <a:rPr lang="ja-JP" altLang="en-US" sz="2800" dirty="0">
                <a:latin typeface="Hiragino Kaku Gothic Pro W3" panose="020B0300000000000000" pitchFamily="34" charset="-128"/>
                <a:ea typeface="Hiragino Kaku Gothic Pro W3" panose="020B0300000000000000" pitchFamily="34" charset="-128"/>
              </a:rPr>
              <a:t>つ</a:t>
            </a:r>
            <a:br>
              <a:rPr lang="en-US" altLang="ja-JP" sz="2800" dirty="0">
                <a:latin typeface="Hiragino Kaku Gothic Pro W3" panose="020B0300000000000000" pitchFamily="34" charset="-128"/>
                <a:ea typeface="Hiragino Kaku Gothic Pro W3" panose="020B0300000000000000" pitchFamily="34" charset="-128"/>
              </a:rPr>
            </a:br>
            <a:endParaRPr lang="en-US" altLang="ja-JP" sz="2800" dirty="0">
              <a:latin typeface="Hiragino Kaku Gothic Pro W3" panose="020B0300000000000000" pitchFamily="34" charset="-128"/>
              <a:ea typeface="Hiragino Kaku Gothic Pro W3" panose="020B0300000000000000" pitchFamily="34" charset="-128"/>
            </a:endParaRPr>
          </a:p>
          <a:p>
            <a:pPr marL="285750" indent="-285750">
              <a:buFont typeface="Wingdings" panose="05000000000000000000" pitchFamily="2" charset="2"/>
              <a:buChar char="l"/>
            </a:pPr>
            <a:r>
              <a:rPr lang="ja-JP" altLang="en-US" sz="2800" dirty="0">
                <a:latin typeface="Hiragino Kaku Gothic Pro W3" panose="020B0300000000000000" pitchFamily="34" charset="-128"/>
                <a:ea typeface="Hiragino Kaku Gothic Pro W3" panose="020B0300000000000000" pitchFamily="34" charset="-128"/>
              </a:rPr>
              <a:t>型付きの多次元配列や，そのデータをまとめるグループなどから様々な機能から構成</a:t>
            </a:r>
            <a:r>
              <a:rPr lang="ja-JP" altLang="en-US" sz="2800">
                <a:latin typeface="Hiragino Kaku Gothic Pro W3" panose="020B0300000000000000" pitchFamily="34" charset="-128"/>
                <a:ea typeface="Hiragino Kaku Gothic Pro W3" panose="020B0300000000000000" pitchFamily="34" charset="-128"/>
              </a:rPr>
              <a:t>される．</a:t>
            </a:r>
            <a:br>
              <a:rPr lang="en-US" altLang="ja-JP" sz="2800" dirty="0">
                <a:latin typeface="Hiragino Kaku Gothic Pro W3" panose="020B0300000000000000" pitchFamily="34" charset="-128"/>
                <a:ea typeface="Hiragino Kaku Gothic Pro W3" panose="020B0300000000000000" pitchFamily="34" charset="-128"/>
              </a:rPr>
            </a:br>
            <a:endParaRPr lang="en-US" altLang="ja-JP" sz="2800" dirty="0">
              <a:latin typeface="Hiragino Kaku Gothic Pro W3" panose="020B0300000000000000" pitchFamily="34" charset="-128"/>
              <a:ea typeface="Hiragino Kaku Gothic Pro W3" panose="020B0300000000000000" pitchFamily="34" charset="-128"/>
            </a:endParaRPr>
          </a:p>
          <a:p>
            <a:pPr marL="285750" indent="-285750">
              <a:buFont typeface="Wingdings" panose="05000000000000000000" pitchFamily="2" charset="2"/>
              <a:buChar char="l"/>
            </a:pPr>
            <a:r>
              <a:rPr lang="en-US" altLang="ja-JP" sz="2800" dirty="0">
                <a:latin typeface="Hiragino Kaku Gothic Pro W3" panose="020B0300000000000000" pitchFamily="34" charset="-128"/>
                <a:ea typeface="Hiragino Kaku Gothic Pro W3" panose="020B0300000000000000" pitchFamily="34" charset="-128"/>
              </a:rPr>
              <a:t>SSF</a:t>
            </a:r>
            <a:r>
              <a:rPr lang="ja-JP" altLang="en-US" sz="2800">
                <a:latin typeface="Hiragino Kaku Gothic Pro W3" panose="020B0300000000000000" pitchFamily="34" charset="-128"/>
                <a:ea typeface="Hiragino Kaku Gothic Pro W3" panose="020B0300000000000000" pitchFamily="34" charset="-128"/>
              </a:rPr>
              <a:t>で複数のデータ等を格納することができる</a:t>
            </a:r>
            <a:endParaRPr lang="en-US" altLang="ja-JP" sz="2800" dirty="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97266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1232D8F-992B-4640-B0BD-C6FDC7B83BA4}"/>
              </a:ext>
            </a:extLst>
          </p:cNvPr>
          <p:cNvSpPr>
            <a:spLocks noGrp="1"/>
          </p:cNvSpPr>
          <p:nvPr>
            <p:ph type="sldNum" sz="quarter" idx="10"/>
          </p:nvPr>
        </p:nvSpPr>
        <p:spPr/>
        <p:txBody>
          <a:bodyPr/>
          <a:lstStyle/>
          <a:p>
            <a:fld id="{655ECA72-7C51-4053-A00F-47BEF0418ED9}" type="slidenum">
              <a:rPr lang="ja-JP" altLang="en-US" smtClean="0"/>
              <a:pPr/>
              <a:t>7</a:t>
            </a:fld>
            <a:endParaRPr lang="ja-JP" altLang="en-US" dirty="0"/>
          </a:p>
        </p:txBody>
      </p:sp>
      <p:sp>
        <p:nvSpPr>
          <p:cNvPr id="2" name="タイトル 1">
            <a:extLst>
              <a:ext uri="{FF2B5EF4-FFF2-40B4-BE49-F238E27FC236}">
                <a16:creationId xmlns:a16="http://schemas.microsoft.com/office/drawing/2014/main" id="{D547261E-8564-4538-81B9-13E1DE18BCCF}"/>
              </a:ext>
            </a:extLst>
          </p:cNvPr>
          <p:cNvSpPr>
            <a:spLocks noGrp="1"/>
          </p:cNvSpPr>
          <p:nvPr>
            <p:ph type="title"/>
          </p:nvPr>
        </p:nvSpPr>
        <p:spPr>
          <a:xfrm>
            <a:off x="372862" y="164073"/>
            <a:ext cx="6840434" cy="768123"/>
          </a:xfrm>
          <a:prstGeom prst="rect">
            <a:avLst/>
          </a:prstGeom>
        </p:spPr>
        <p:txBody>
          <a:bodyPr/>
          <a:lstStyle/>
          <a:p>
            <a:r>
              <a:rPr kumimoji="1" lang="en-US" altLang="ja-JP" dirty="0"/>
              <a:t>HDF5</a:t>
            </a:r>
            <a:r>
              <a:rPr lang="en-US" altLang="ja-JP" dirty="0"/>
              <a:t> </a:t>
            </a:r>
            <a:r>
              <a:rPr kumimoji="1" lang="en-US" altLang="ja-JP" dirty="0"/>
              <a:t>Virtual Object Layer</a:t>
            </a:r>
            <a:endParaRPr kumimoji="1" lang="ja-JP" altLang="en-US" dirty="0"/>
          </a:p>
        </p:txBody>
      </p:sp>
      <p:sp>
        <p:nvSpPr>
          <p:cNvPr id="6" name="テキスト プレースホルダー 5">
            <a:extLst>
              <a:ext uri="{FF2B5EF4-FFF2-40B4-BE49-F238E27FC236}">
                <a16:creationId xmlns:a16="http://schemas.microsoft.com/office/drawing/2014/main" id="{2E753988-E50D-46C6-9833-C3186F1F727A}"/>
              </a:ext>
            </a:extLst>
          </p:cNvPr>
          <p:cNvSpPr>
            <a:spLocks noGrp="1"/>
          </p:cNvSpPr>
          <p:nvPr>
            <p:ph type="body" sz="quarter" idx="15"/>
          </p:nvPr>
        </p:nvSpPr>
        <p:spPr>
          <a:xfrm>
            <a:off x="372862" y="5345201"/>
            <a:ext cx="8397875" cy="990711"/>
          </a:xfrm>
        </p:spPr>
        <p:txBody>
          <a:bodyPr>
            <a:normAutofit fontScale="92500" lnSpcReduction="10000"/>
          </a:bodyPr>
          <a:lstStyle/>
          <a:p>
            <a:pPr>
              <a:lnSpc>
                <a:spcPct val="120000"/>
              </a:lnSpc>
            </a:pPr>
            <a:r>
              <a:rPr lang="en-US" altLang="ja-JP" dirty="0"/>
              <a:t>HDF5</a:t>
            </a:r>
            <a:r>
              <a:rPr lang="ja-JP" altLang="en-US"/>
              <a:t>の</a:t>
            </a:r>
            <a:r>
              <a:rPr lang="en-US" altLang="ja-JP" dirty="0"/>
              <a:t>API</a:t>
            </a:r>
            <a:r>
              <a:rPr lang="ja-JP" altLang="en-US"/>
              <a:t>をインターセプトする</a:t>
            </a:r>
            <a:br>
              <a:rPr lang="en-US" altLang="ja-JP" dirty="0"/>
            </a:br>
            <a:r>
              <a:rPr lang="en-US" altLang="ja-JP" dirty="0"/>
              <a:t>Virtual Object Layer(VOL)</a:t>
            </a:r>
            <a:r>
              <a:rPr lang="ja-JP" altLang="en-US"/>
              <a:t>という仕組み</a:t>
            </a:r>
            <a:r>
              <a:rPr lang="ja-JP" altLang="en-US" dirty="0"/>
              <a:t>がある</a:t>
            </a:r>
          </a:p>
        </p:txBody>
      </p:sp>
      <p:pic>
        <p:nvPicPr>
          <p:cNvPr id="38" name="図 37">
            <a:extLst>
              <a:ext uri="{FF2B5EF4-FFF2-40B4-BE49-F238E27FC236}">
                <a16:creationId xmlns:a16="http://schemas.microsoft.com/office/drawing/2014/main" id="{DA394C77-3783-C732-ED93-E99836398FAD}"/>
              </a:ext>
            </a:extLst>
          </p:cNvPr>
          <p:cNvPicPr>
            <a:picLocks noChangeAspect="1"/>
          </p:cNvPicPr>
          <p:nvPr/>
        </p:nvPicPr>
        <p:blipFill>
          <a:blip r:embed="rId3"/>
          <a:stretch>
            <a:fillRect/>
          </a:stretch>
        </p:blipFill>
        <p:spPr>
          <a:xfrm>
            <a:off x="246676" y="1512799"/>
            <a:ext cx="8650645" cy="3579904"/>
          </a:xfrm>
          <a:prstGeom prst="rect">
            <a:avLst/>
          </a:prstGeom>
        </p:spPr>
      </p:pic>
    </p:spTree>
    <p:extLst>
      <p:ext uri="{BB962C8B-B14F-4D97-AF65-F5344CB8AC3E}">
        <p14:creationId xmlns:p14="http://schemas.microsoft.com/office/powerpoint/2010/main" val="62920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1232D8F-992B-4640-B0BD-C6FDC7B83BA4}"/>
              </a:ext>
            </a:extLst>
          </p:cNvPr>
          <p:cNvSpPr>
            <a:spLocks noGrp="1"/>
          </p:cNvSpPr>
          <p:nvPr>
            <p:ph type="sldNum" sz="quarter" idx="10"/>
          </p:nvPr>
        </p:nvSpPr>
        <p:spPr/>
        <p:txBody>
          <a:bodyPr/>
          <a:lstStyle/>
          <a:p>
            <a:fld id="{655ECA72-7C51-4053-A00F-47BEF0418ED9}" type="slidenum">
              <a:rPr lang="ja-JP" altLang="en-US" smtClean="0"/>
              <a:pPr/>
              <a:t>8</a:t>
            </a:fld>
            <a:endParaRPr lang="ja-JP" altLang="en-US" dirty="0"/>
          </a:p>
        </p:txBody>
      </p:sp>
      <p:sp>
        <p:nvSpPr>
          <p:cNvPr id="2" name="タイトル 1">
            <a:extLst>
              <a:ext uri="{FF2B5EF4-FFF2-40B4-BE49-F238E27FC236}">
                <a16:creationId xmlns:a16="http://schemas.microsoft.com/office/drawing/2014/main" id="{D547261E-8564-4538-81B9-13E1DE18BCCF}"/>
              </a:ext>
            </a:extLst>
          </p:cNvPr>
          <p:cNvSpPr>
            <a:spLocks noGrp="1"/>
          </p:cNvSpPr>
          <p:nvPr>
            <p:ph type="title"/>
          </p:nvPr>
        </p:nvSpPr>
        <p:spPr>
          <a:xfrm>
            <a:off x="372862" y="164073"/>
            <a:ext cx="6840434" cy="768123"/>
          </a:xfrm>
          <a:prstGeom prst="rect">
            <a:avLst/>
          </a:prstGeom>
        </p:spPr>
        <p:txBody>
          <a:bodyPr/>
          <a:lstStyle/>
          <a:p>
            <a:r>
              <a:rPr kumimoji="1" lang="en-US" altLang="ja-JP" dirty="0"/>
              <a:t>HDF5</a:t>
            </a:r>
            <a:r>
              <a:rPr lang="en-US" altLang="ja-JP" dirty="0"/>
              <a:t> </a:t>
            </a:r>
            <a:r>
              <a:rPr kumimoji="1" lang="en-US" altLang="ja-JP" dirty="0"/>
              <a:t>Virtual Object Layer</a:t>
            </a:r>
            <a:endParaRPr kumimoji="1" lang="ja-JP" altLang="en-US" dirty="0"/>
          </a:p>
        </p:txBody>
      </p:sp>
      <p:sp>
        <p:nvSpPr>
          <p:cNvPr id="6" name="テキスト プレースホルダー 5">
            <a:extLst>
              <a:ext uri="{FF2B5EF4-FFF2-40B4-BE49-F238E27FC236}">
                <a16:creationId xmlns:a16="http://schemas.microsoft.com/office/drawing/2014/main" id="{2E753988-E50D-46C6-9833-C3186F1F727A}"/>
              </a:ext>
            </a:extLst>
          </p:cNvPr>
          <p:cNvSpPr>
            <a:spLocks noGrp="1"/>
          </p:cNvSpPr>
          <p:nvPr>
            <p:ph type="body" sz="quarter" idx="15"/>
          </p:nvPr>
        </p:nvSpPr>
        <p:spPr>
          <a:xfrm>
            <a:off x="373062" y="5206678"/>
            <a:ext cx="8466138" cy="877890"/>
          </a:xfrm>
        </p:spPr>
        <p:txBody>
          <a:bodyPr>
            <a:normAutofit fontScale="92500" lnSpcReduction="10000"/>
          </a:bodyPr>
          <a:lstStyle/>
          <a:p>
            <a:r>
              <a:rPr lang="ja-JP" altLang="en-US"/>
              <a:t>プラグインは環境変数で簡単に差し替え可能である</a:t>
            </a:r>
            <a:endParaRPr lang="en-US" altLang="ja-JP" dirty="0"/>
          </a:p>
          <a:p>
            <a:r>
              <a:rPr lang="ja-JP" altLang="en-US"/>
              <a:t>ポータビリティに優れている</a:t>
            </a:r>
            <a:endParaRPr lang="ja-JP" altLang="en-US" dirty="0"/>
          </a:p>
        </p:txBody>
      </p:sp>
      <p:sp>
        <p:nvSpPr>
          <p:cNvPr id="5" name="テキスト ボックス 4">
            <a:extLst>
              <a:ext uri="{FF2B5EF4-FFF2-40B4-BE49-F238E27FC236}">
                <a16:creationId xmlns:a16="http://schemas.microsoft.com/office/drawing/2014/main" id="{C92D4969-8DBE-8054-4612-0A9C051D1EFA}"/>
              </a:ext>
            </a:extLst>
          </p:cNvPr>
          <p:cNvSpPr txBox="1"/>
          <p:nvPr/>
        </p:nvSpPr>
        <p:spPr>
          <a:xfrm>
            <a:off x="447372" y="3133595"/>
            <a:ext cx="8696628" cy="1846659"/>
          </a:xfrm>
          <a:prstGeom prst="rect">
            <a:avLst/>
          </a:prstGeom>
          <a:noFill/>
        </p:spPr>
        <p:txBody>
          <a:bodyPr wrap="square" rtlCol="0">
            <a:spAutoFit/>
          </a:bodyPr>
          <a:lstStyle/>
          <a:p>
            <a:r>
              <a:rPr lang="en" altLang="ja-JP" sz="2400" dirty="0">
                <a:effectLst/>
                <a:latin typeface="Hiragino Kaku Gothic Pro W3" panose="020B0300000000000000" pitchFamily="34" charset="-128"/>
                <a:ea typeface="Hiragino Kaku Gothic Pro W3" panose="020B0300000000000000" pitchFamily="34" charset="-128"/>
              </a:rPr>
              <a:t>$ HDF5_PLUGIN_PATH=/path/to/plugin/directory </a:t>
            </a:r>
            <a:r>
              <a:rPr lang="en" altLang="ja-JP" sz="2400" dirty="0">
                <a:latin typeface="Hiragino Kaku Gothic Pro W3" panose="020B0300000000000000" pitchFamily="34" charset="-128"/>
                <a:ea typeface="Hiragino Kaku Gothic Pro W3" panose="020B0300000000000000" pitchFamily="34" charset="-128"/>
              </a:rPr>
              <a:t>\</a:t>
            </a:r>
            <a:endParaRPr lang="en" altLang="ja-JP" sz="2400" dirty="0">
              <a:effectLst/>
              <a:latin typeface="Hiragino Kaku Gothic Pro W3" panose="020B0300000000000000" pitchFamily="34" charset="-128"/>
              <a:ea typeface="Hiragino Kaku Gothic Pro W3" panose="020B0300000000000000" pitchFamily="34" charset="-128"/>
            </a:endParaRPr>
          </a:p>
          <a:p>
            <a:r>
              <a:rPr lang="en" altLang="ja-JP" sz="2400" dirty="0">
                <a:effectLst/>
                <a:latin typeface="Hiragino Kaku Gothic Pro W3" panose="020B0300000000000000" pitchFamily="34" charset="-128"/>
                <a:ea typeface="Hiragino Kaku Gothic Pro W3" panose="020B0300000000000000" pitchFamily="34" charset="-128"/>
              </a:rPr>
              <a:t>	HDF5_VOL_CONNECTOR=”</a:t>
            </a:r>
            <a:r>
              <a:rPr lang="en" altLang="ja-JP" sz="2400" dirty="0" err="1">
                <a:effectLst/>
                <a:latin typeface="Hiragino Kaku Gothic Pro W3" panose="020B0300000000000000" pitchFamily="34" charset="-128"/>
                <a:ea typeface="Hiragino Kaku Gothic Pro W3" panose="020B0300000000000000" pitchFamily="34" charset="-128"/>
              </a:rPr>
              <a:t>my_vol_connector</a:t>
            </a:r>
            <a:r>
              <a:rPr lang="en" altLang="ja-JP" sz="2400" dirty="0">
                <a:effectLst/>
                <a:latin typeface="Hiragino Kaku Gothic Pro W3" panose="020B0300000000000000" pitchFamily="34" charset="-128"/>
                <a:ea typeface="Hiragino Kaku Gothic Pro W3" panose="020B0300000000000000" pitchFamily="34" charset="-128"/>
              </a:rPr>
              <a:t> \ 	</a:t>
            </a:r>
            <a:r>
              <a:rPr lang="en" altLang="ja-JP" sz="2400" dirty="0" err="1">
                <a:effectLst/>
                <a:latin typeface="Hiragino Kaku Gothic Pro W3" panose="020B0300000000000000" pitchFamily="34" charset="-128"/>
                <a:ea typeface="Hiragino Kaku Gothic Pro W3" panose="020B0300000000000000" pitchFamily="34" charset="-128"/>
              </a:rPr>
              <a:t>under_vol</a:t>
            </a:r>
            <a:r>
              <a:rPr lang="en" altLang="ja-JP" sz="2400" dirty="0">
                <a:effectLst/>
                <a:latin typeface="Hiragino Kaku Gothic Pro W3" panose="020B0300000000000000" pitchFamily="34" charset="-128"/>
                <a:ea typeface="Hiragino Kaku Gothic Pro W3" panose="020B0300000000000000" pitchFamily="34" charset="-128"/>
              </a:rPr>
              <a:t>=0;under_info={}”</a:t>
            </a:r>
          </a:p>
          <a:p>
            <a:r>
              <a:rPr lang="en" altLang="ja-JP" sz="2400" dirty="0">
                <a:latin typeface="Hiragino Kaku Gothic Pro W3" panose="020B0300000000000000" pitchFamily="34" charset="-128"/>
                <a:ea typeface="Hiragino Kaku Gothic Pro W3" panose="020B0300000000000000" pitchFamily="34" charset="-128"/>
              </a:rPr>
              <a:t>	/path/to/program</a:t>
            </a:r>
            <a:endParaRPr lang="en" altLang="ja-JP" sz="2400" dirty="0">
              <a:effectLst/>
              <a:latin typeface="Hiragino Kaku Gothic Pro W3" panose="020B0300000000000000" pitchFamily="34" charset="-128"/>
              <a:ea typeface="Hiragino Kaku Gothic Pro W3" panose="020B0300000000000000" pitchFamily="34" charset="-128"/>
            </a:endParaRPr>
          </a:p>
          <a:p>
            <a:endParaRPr kumimoji="1" lang="ja-JP" altLang="en-US" dirty="0">
              <a:latin typeface="Hiragino Kaku Gothic Pro W3" panose="020B0300000000000000" pitchFamily="34" charset="-128"/>
              <a:ea typeface="Hiragino Kaku Gothic Pro W3" panose="020B0300000000000000" pitchFamily="34" charset="-128"/>
            </a:endParaRPr>
          </a:p>
        </p:txBody>
      </p:sp>
      <p:sp>
        <p:nvSpPr>
          <p:cNvPr id="7" name="テキスト ボックス 6">
            <a:extLst>
              <a:ext uri="{FF2B5EF4-FFF2-40B4-BE49-F238E27FC236}">
                <a16:creationId xmlns:a16="http://schemas.microsoft.com/office/drawing/2014/main" id="{21059B77-F970-F15D-1AB3-6BC275893927}"/>
              </a:ext>
            </a:extLst>
          </p:cNvPr>
          <p:cNvSpPr txBox="1"/>
          <p:nvPr/>
        </p:nvSpPr>
        <p:spPr>
          <a:xfrm>
            <a:off x="447372" y="1617397"/>
            <a:ext cx="8249253" cy="1200329"/>
          </a:xfrm>
          <a:prstGeom prst="rect">
            <a:avLst/>
          </a:prstGeom>
          <a:noFill/>
        </p:spPr>
        <p:txBody>
          <a:bodyPr wrap="square" rtlCol="0">
            <a:spAutoFit/>
          </a:bodyPr>
          <a:lstStyle/>
          <a:p>
            <a:r>
              <a:rPr lang="ja-JP" altLang="en-US" sz="2400">
                <a:latin typeface="Hiragino Kaku Gothic Pro W3" panose="020B0300000000000000" pitchFamily="34" charset="-128"/>
                <a:ea typeface="Hiragino Kaku Gothic Pro W3" panose="020B0300000000000000" pitchFamily="34" charset="-128"/>
              </a:rPr>
              <a:t>プログラム中で任意の共有ライブラリ</a:t>
            </a:r>
            <a:r>
              <a:rPr lang="en-US" altLang="ja-JP" sz="2400" dirty="0">
                <a:latin typeface="Hiragino Kaku Gothic Pro W3" panose="020B0300000000000000" pitchFamily="34" charset="-128"/>
                <a:ea typeface="Hiragino Kaku Gothic Pro W3" panose="020B0300000000000000" pitchFamily="34" charset="-128"/>
              </a:rPr>
              <a:t>(.so)</a:t>
            </a:r>
            <a:r>
              <a:rPr lang="ja-JP" altLang="en-US" sz="2400">
                <a:latin typeface="Hiragino Kaku Gothic Pro W3" panose="020B0300000000000000" pitchFamily="34" charset="-128"/>
                <a:ea typeface="Hiragino Kaku Gothic Pro W3" panose="020B0300000000000000" pitchFamily="34" charset="-128"/>
              </a:rPr>
              <a:t>を読んで，そこに実装されている</a:t>
            </a:r>
            <a:r>
              <a:rPr lang="en-US" altLang="ja-JP" sz="2400" dirty="0">
                <a:latin typeface="Hiragino Kaku Gothic Pro W3" panose="020B0300000000000000" pitchFamily="34" charset="-128"/>
                <a:ea typeface="Hiragino Kaku Gothic Pro W3" panose="020B0300000000000000" pitchFamily="34" charset="-128"/>
              </a:rPr>
              <a:t>Virtual Object Layer</a:t>
            </a:r>
            <a:r>
              <a:rPr lang="ja-JP" altLang="en-US" sz="2400">
                <a:latin typeface="Hiragino Kaku Gothic Pro W3" panose="020B0300000000000000" pitchFamily="34" charset="-128"/>
                <a:ea typeface="Hiragino Kaku Gothic Pro W3" panose="020B0300000000000000" pitchFamily="34" charset="-128"/>
              </a:rPr>
              <a:t>のプラグインを読むことができる</a:t>
            </a:r>
            <a:endParaRPr kumimoji="1" lang="ja-JP" altLang="en-US" sz="2400">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2322116136"/>
      </p:ext>
    </p:extLst>
  </p:cSld>
  <p:clrMapOvr>
    <a:masterClrMapping/>
  </p:clrMapOvr>
</p:sld>
</file>

<file path=ppt/theme/theme1.xml><?xml version="1.0" encoding="utf-8"?>
<a:theme xmlns:a="http://schemas.openxmlformats.org/drawingml/2006/main" name="みとけんタイトルマスター">
  <a:themeElements>
    <a:clrScheme name="みとけんテンプレ2020">
      <a:dk1>
        <a:sysClr val="windowText" lastClr="000000"/>
      </a:dk1>
      <a:lt1>
        <a:sysClr val="window" lastClr="FFFFFF"/>
      </a:lt1>
      <a:dk2>
        <a:srgbClr val="44546A"/>
      </a:dk2>
      <a:lt2>
        <a:srgbClr val="E7E6E6"/>
      </a:lt2>
      <a:accent1>
        <a:srgbClr val="A02C1D"/>
      </a:accent1>
      <a:accent2>
        <a:srgbClr val="EE5C2F"/>
      </a:accent2>
      <a:accent3>
        <a:srgbClr val="F28A31"/>
      </a:accent3>
      <a:accent4>
        <a:srgbClr val="52B057"/>
      </a:accent4>
      <a:accent5>
        <a:srgbClr val="5D97EA"/>
      </a:accent5>
      <a:accent6>
        <a:srgbClr val="0563C1"/>
      </a:accent6>
      <a:hlink>
        <a:srgbClr val="0563C1"/>
      </a:hlink>
      <a:folHlink>
        <a:srgbClr val="954F72"/>
      </a:folHlink>
    </a:clrScheme>
    <a:fontScheme name="BIZ UDP gothic">
      <a:majorFont>
        <a:latin typeface="BIZ UDPゴシック"/>
        <a:ea typeface="BIZ UDPゴシック"/>
        <a:cs typeface=""/>
      </a:majorFont>
      <a:minorFont>
        <a:latin typeface="BIZ UDPゴシック"/>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みとけんマスター">
  <a:themeElements>
    <a:clrScheme name="みとけんテンプレ2020">
      <a:dk1>
        <a:sysClr val="windowText" lastClr="000000"/>
      </a:dk1>
      <a:lt1>
        <a:sysClr val="window" lastClr="FFFFFF"/>
      </a:lt1>
      <a:dk2>
        <a:srgbClr val="44546A"/>
      </a:dk2>
      <a:lt2>
        <a:srgbClr val="E7E6E6"/>
      </a:lt2>
      <a:accent1>
        <a:srgbClr val="A02C1D"/>
      </a:accent1>
      <a:accent2>
        <a:srgbClr val="EE5C2F"/>
      </a:accent2>
      <a:accent3>
        <a:srgbClr val="F28A31"/>
      </a:accent3>
      <a:accent4>
        <a:srgbClr val="52B057"/>
      </a:accent4>
      <a:accent5>
        <a:srgbClr val="5D97EA"/>
      </a:accent5>
      <a:accent6>
        <a:srgbClr val="0563C1"/>
      </a:accent6>
      <a:hlink>
        <a:srgbClr val="0563C1"/>
      </a:hlink>
      <a:folHlink>
        <a:srgbClr val="954F72"/>
      </a:folHlink>
    </a:clrScheme>
    <a:fontScheme name="BIZ UDP gothic">
      <a:majorFont>
        <a:latin typeface="BIZ UDPゴシック"/>
        <a:ea typeface="BIZ UDPゴシック"/>
        <a:cs typeface=""/>
      </a:majorFont>
      <a:minorFont>
        <a:latin typeface="BIZ UDPゴシック"/>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みとけんたろう" id="{C76DBF31-CB4A-4AAD-83A8-3AE681A15FB9}" vid="{7A1E3EBF-D5ED-4ACB-A3B4-BB4FE610CC1D}"/>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平成27年度中間発表テンプレ</Template>
  <TotalTime>25453</TotalTime>
  <Words>5000</Words>
  <Application>Microsoft Macintosh PowerPoint</Application>
  <PresentationFormat>画面に合わせる (4:3)</PresentationFormat>
  <Paragraphs>458</Paragraphs>
  <Slides>35</Slides>
  <Notes>35</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35</vt:i4>
      </vt:variant>
    </vt:vector>
  </HeadingPairs>
  <TitlesOfParts>
    <vt:vector size="43" baseType="lpstr">
      <vt:lpstr>BIZ UDPゴシック</vt:lpstr>
      <vt:lpstr>Hiragino Kaku Gothic Pro W3</vt:lpstr>
      <vt:lpstr>Hiragino Kaku Gothic Pro W6</vt:lpstr>
      <vt:lpstr>游ゴシック</vt:lpstr>
      <vt:lpstr>Arial</vt:lpstr>
      <vt:lpstr>Wingdings</vt:lpstr>
      <vt:lpstr>みとけんタイトルマスター</vt:lpstr>
      <vt:lpstr>みとけんマスター</vt:lpstr>
      <vt:lpstr>CA VOL: HDF5における コンテキストによるI/O最適化</vt:lpstr>
      <vt:lpstr>発表の構成</vt:lpstr>
      <vt:lpstr>HPCにおけるI/O</vt:lpstr>
      <vt:lpstr>HPCにおけるI/O</vt:lpstr>
      <vt:lpstr>HPCにおけるI/O</vt:lpstr>
      <vt:lpstr>HPCにおけるI/Oスタック</vt:lpstr>
      <vt:lpstr>HDF5とは</vt:lpstr>
      <vt:lpstr>HDF5 Virtual Object Layer</vt:lpstr>
      <vt:lpstr>HDF5 Virtual Object Layer</vt:lpstr>
      <vt:lpstr>関連研究1 Cache VOL</vt:lpstr>
      <vt:lpstr>関連研究2 DAOS VOL </vt:lpstr>
      <vt:lpstr>課題</vt:lpstr>
      <vt:lpstr>HDF5のファイル構造</vt:lpstr>
      <vt:lpstr>アクセスパターン( segmented ) </vt:lpstr>
      <vt:lpstr>アクセスパターン( strided )</vt:lpstr>
      <vt:lpstr>ロック競合</vt:lpstr>
      <vt:lpstr>Context-Aware VOL</vt:lpstr>
      <vt:lpstr>CA VOLのデータパス</vt:lpstr>
      <vt:lpstr>提案手法</vt:lpstr>
      <vt:lpstr>コンテキスト</vt:lpstr>
      <vt:lpstr>チャンクサイズの決定アルゴリズム</vt:lpstr>
      <vt:lpstr>実装</vt:lpstr>
      <vt:lpstr>CHFS (Parallel Consistent Hashing File System)</vt:lpstr>
      <vt:lpstr>ベンチマーク</vt:lpstr>
      <vt:lpstr>実験環境</vt:lpstr>
      <vt:lpstr>評価(segmented)</vt:lpstr>
      <vt:lpstr>評価(strided)</vt:lpstr>
      <vt:lpstr>まとめ (課題)</vt:lpstr>
      <vt:lpstr>まとめ (提案)</vt:lpstr>
      <vt:lpstr>まとめ (結論)</vt:lpstr>
      <vt:lpstr>謝辞</vt:lpstr>
      <vt:lpstr>Lustreのstripe sizeを変えたとき</vt:lpstr>
      <vt:lpstr>Lustreのstripe countを変えたとき</vt:lpstr>
      <vt:lpstr>chfsのnthreadsを変えたとき</vt:lpstr>
      <vt:lpstr>不揮発メモリ</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Mito-2</dc:creator>
  <cp:lastModifiedBy>木下嵩裕</cp:lastModifiedBy>
  <cp:revision>465</cp:revision>
  <cp:lastPrinted>2024-01-20T09:51:49Z</cp:lastPrinted>
  <dcterms:created xsi:type="dcterms:W3CDTF">2016-04-11T06:51:58Z</dcterms:created>
  <dcterms:modified xsi:type="dcterms:W3CDTF">2024-03-19T05:27:03Z</dcterms:modified>
</cp:coreProperties>
</file>