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3"/>
  </p:notesMasterIdLst>
  <p:handoutMasterIdLst>
    <p:handoutMasterId r:id="rId24"/>
  </p:handoutMasterIdLst>
  <p:sldIdLst>
    <p:sldId id="275" r:id="rId2"/>
    <p:sldId id="257" r:id="rId3"/>
    <p:sldId id="265" r:id="rId4"/>
    <p:sldId id="266" r:id="rId5"/>
    <p:sldId id="276" r:id="rId6"/>
    <p:sldId id="270" r:id="rId7"/>
    <p:sldId id="281" r:id="rId8"/>
    <p:sldId id="282" r:id="rId9"/>
    <p:sldId id="283" r:id="rId10"/>
    <p:sldId id="287" r:id="rId11"/>
    <p:sldId id="288" r:id="rId12"/>
    <p:sldId id="284" r:id="rId13"/>
    <p:sldId id="285" r:id="rId14"/>
    <p:sldId id="286" r:id="rId15"/>
    <p:sldId id="271" r:id="rId16"/>
    <p:sldId id="277" r:id="rId17"/>
    <p:sldId id="278" r:id="rId18"/>
    <p:sldId id="279" r:id="rId19"/>
    <p:sldId id="273" r:id="rId20"/>
    <p:sldId id="280" r:id="rId21"/>
    <p:sldId id="26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73" d="100"/>
          <a:sy n="73" d="100"/>
        </p:scale>
        <p:origin x="12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1/7/2025</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1/7/2025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1/7/2025</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C5DD3B49-F775-49FC-ACAD-45B074D1C945}"/>
              </a:ext>
            </a:extLst>
          </p:cNvPr>
          <p:cNvSpPr>
            <a:spLocks noGrp="1"/>
          </p:cNvSpPr>
          <p:nvPr>
            <p:ph type="title" hasCustomPrompt="1"/>
          </p:nvPr>
        </p:nvSpPr>
        <p:spPr>
          <a:xfrm>
            <a:off x="2380488" y="2365248"/>
            <a:ext cx="4383024" cy="2127504"/>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67880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1/7/2025</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1/7/2025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1/7/2025</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1/7/2025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1/7/2025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1/7/2025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5" r:id="rId5"/>
    <p:sldLayoutId id="2147483683" r:id="rId6"/>
    <p:sldLayoutId id="2147483679" r:id="rId7"/>
    <p:sldLayoutId id="2147483680" r:id="rId8"/>
    <p:sldLayoutId id="2147483681" r:id="rId9"/>
    <p:sldLayoutId id="2147483682" r:id="rId10"/>
    <p:sldLayoutId id="214748367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086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5" name="Title 4">
            <a:extLst>
              <a:ext uri="{FF2B5EF4-FFF2-40B4-BE49-F238E27FC236}">
                <a16:creationId xmlns:a16="http://schemas.microsoft.com/office/drawing/2014/main" id="{5131D202-5F2A-ABF7-24FC-3F311F569FC5}"/>
              </a:ext>
            </a:extLst>
          </p:cNvPr>
          <p:cNvSpPr>
            <a:spLocks noGrp="1"/>
          </p:cNvSpPr>
          <p:nvPr>
            <p:ph type="title"/>
          </p:nvPr>
        </p:nvSpPr>
        <p:spPr/>
        <p:txBody>
          <a:bodyPr/>
          <a:lstStyle/>
          <a:p>
            <a:r>
              <a:rPr lang="en-US" dirty="0" smtClean="0"/>
              <a:t/>
            </a:r>
            <a:br>
              <a:rPr lang="en-US" dirty="0" smtClean="0"/>
            </a:br>
            <a:endParaRPr lang="en-US" dirty="0"/>
          </a:p>
        </p:txBody>
      </p:sp>
      <p:sp>
        <p:nvSpPr>
          <p:cNvPr id="4" name="Content Placeholder 3"/>
          <p:cNvSpPr>
            <a:spLocks noGrp="1"/>
          </p:cNvSpPr>
          <p:nvPr>
            <p:ph sz="half" idx="1"/>
          </p:nvPr>
        </p:nvSpPr>
        <p:spPr>
          <a:xfrm>
            <a:off x="434231" y="1114735"/>
            <a:ext cx="8275538" cy="5116248"/>
          </a:xfrm>
        </p:spPr>
        <p:txBody>
          <a:bodyPr/>
          <a:lstStyle/>
          <a:p>
            <a:pPr marL="0" indent="0">
              <a:buNone/>
            </a:pPr>
            <a:r>
              <a:rPr lang="en-US" sz="1800" dirty="0"/>
              <a:t>a. </a:t>
            </a:r>
            <a:r>
              <a:rPr lang="en-US" sz="1800" dirty="0" err="1"/>
              <a:t>Phần</a:t>
            </a:r>
            <a:r>
              <a:rPr lang="en-US" sz="1800" dirty="0"/>
              <a:t> </a:t>
            </a:r>
            <a:r>
              <a:rPr lang="en-US" sz="1800" dirty="0" err="1"/>
              <a:t>Cytoscape</a:t>
            </a:r>
            <a:r>
              <a:rPr lang="en-US" sz="1800" dirty="0"/>
              <a:t> App (Java)</a:t>
            </a:r>
          </a:p>
          <a:p>
            <a:r>
              <a:rPr lang="en-US" sz="1800" dirty="0"/>
              <a:t>CyActivator: </a:t>
            </a:r>
            <a:r>
              <a:rPr lang="en-US" sz="1800" dirty="0" err="1"/>
              <a:t>Điểm</a:t>
            </a:r>
            <a:r>
              <a:rPr lang="en-US" sz="1800" dirty="0"/>
              <a:t> </a:t>
            </a:r>
            <a:r>
              <a:rPr lang="en-US" sz="1800" dirty="0" err="1"/>
              <a:t>khởi</a:t>
            </a:r>
            <a:r>
              <a:rPr lang="en-US" sz="1800" dirty="0"/>
              <a:t> </a:t>
            </a:r>
            <a:r>
              <a:rPr lang="en-US" sz="1800" dirty="0" err="1"/>
              <a:t>đầu</a:t>
            </a:r>
            <a:r>
              <a:rPr lang="en-US" sz="1800" dirty="0"/>
              <a:t> </a:t>
            </a:r>
            <a:r>
              <a:rPr lang="en-US" sz="1800" dirty="0" err="1"/>
              <a:t>của</a:t>
            </a:r>
            <a:r>
              <a:rPr lang="en-US" sz="1800" dirty="0"/>
              <a:t> </a:t>
            </a:r>
            <a:r>
              <a:rPr lang="en-US" sz="1800" dirty="0" err="1"/>
              <a:t>ứng</a:t>
            </a:r>
            <a:r>
              <a:rPr lang="en-US" sz="1800" dirty="0"/>
              <a:t> </a:t>
            </a:r>
            <a:r>
              <a:rPr lang="en-US" sz="1800" dirty="0" err="1"/>
              <a:t>dụng</a:t>
            </a:r>
            <a:r>
              <a:rPr lang="en-US" sz="1800" dirty="0"/>
              <a:t>, </a:t>
            </a:r>
            <a:r>
              <a:rPr lang="en-US" sz="1800" dirty="0" err="1"/>
              <a:t>đăng</a:t>
            </a:r>
            <a:r>
              <a:rPr lang="en-US" sz="1800" dirty="0"/>
              <a:t> </a:t>
            </a:r>
            <a:r>
              <a:rPr lang="en-US" sz="1800" dirty="0" err="1"/>
              <a:t>ký</a:t>
            </a:r>
            <a:r>
              <a:rPr lang="en-US" sz="1800" dirty="0"/>
              <a:t> </a:t>
            </a:r>
            <a:r>
              <a:rPr lang="en-US" sz="1800" dirty="0" err="1"/>
              <a:t>các</a:t>
            </a:r>
            <a:r>
              <a:rPr lang="en-US" sz="1800" dirty="0"/>
              <a:t> services </a:t>
            </a:r>
            <a:r>
              <a:rPr lang="en-US" sz="1800" dirty="0" err="1"/>
              <a:t>và</a:t>
            </a:r>
            <a:r>
              <a:rPr lang="en-US" sz="1800" dirty="0"/>
              <a:t> tasks</a:t>
            </a:r>
          </a:p>
          <a:p>
            <a:r>
              <a:rPr lang="en-US" sz="1800" dirty="0" err="1"/>
              <a:t>TaskFactories</a:t>
            </a:r>
            <a:r>
              <a:rPr lang="en-US" sz="1800" dirty="0"/>
              <a:t>: </a:t>
            </a:r>
            <a:r>
              <a:rPr lang="en-US" sz="1800" dirty="0" err="1"/>
              <a:t>Tạo</a:t>
            </a:r>
            <a:r>
              <a:rPr lang="en-US" sz="1800" dirty="0"/>
              <a:t> </a:t>
            </a:r>
            <a:r>
              <a:rPr lang="en-US" sz="1800" dirty="0" err="1"/>
              <a:t>và</a:t>
            </a:r>
            <a:r>
              <a:rPr lang="en-US" sz="1800" dirty="0"/>
              <a:t> </a:t>
            </a:r>
            <a:r>
              <a:rPr lang="en-US" sz="1800" dirty="0" err="1"/>
              <a:t>quản</a:t>
            </a:r>
            <a:r>
              <a:rPr lang="en-US" sz="1800" dirty="0"/>
              <a:t> </a:t>
            </a:r>
            <a:r>
              <a:rPr lang="en-US" sz="1800" dirty="0" err="1"/>
              <a:t>lý</a:t>
            </a:r>
            <a:r>
              <a:rPr lang="en-US" sz="1800" dirty="0"/>
              <a:t> </a:t>
            </a:r>
            <a:r>
              <a:rPr lang="en-US" sz="1800" dirty="0" err="1"/>
              <a:t>các</a:t>
            </a:r>
            <a:r>
              <a:rPr lang="en-US" sz="1800" dirty="0"/>
              <a:t> task </a:t>
            </a:r>
            <a:r>
              <a:rPr lang="en-US" sz="1800" dirty="0" err="1"/>
              <a:t>xử</a:t>
            </a:r>
            <a:r>
              <a:rPr lang="en-US" sz="1800" dirty="0"/>
              <a:t> </a:t>
            </a:r>
            <a:r>
              <a:rPr lang="en-US" sz="1800" dirty="0" err="1"/>
              <a:t>lý</a:t>
            </a:r>
            <a:r>
              <a:rPr lang="en-US" sz="1800" dirty="0"/>
              <a:t> </a:t>
            </a:r>
          </a:p>
          <a:p>
            <a:pPr marL="742950" lvl="1" indent="-285750"/>
            <a:r>
              <a:rPr lang="en-US" sz="1800" dirty="0" err="1"/>
              <a:t>NodeClassificationTaskFactory</a:t>
            </a:r>
            <a:endParaRPr lang="en-US" sz="1800" dirty="0"/>
          </a:p>
          <a:p>
            <a:pPr marL="742950" lvl="1" indent="-285750"/>
            <a:r>
              <a:rPr lang="en-US" sz="1800" dirty="0" err="1"/>
              <a:t>NodeEmbeddingTaskFactory</a:t>
            </a:r>
            <a:endParaRPr lang="en-US" sz="1800" dirty="0"/>
          </a:p>
          <a:p>
            <a:pPr marL="742950" lvl="1" indent="-285750"/>
            <a:r>
              <a:rPr lang="en-US" sz="1800" dirty="0" err="1"/>
              <a:t>LinkPredictionTaskFactory</a:t>
            </a:r>
            <a:endParaRPr lang="en-US" sz="1800" dirty="0"/>
          </a:p>
          <a:p>
            <a:pPr marL="742950" lvl="1" indent="-285750"/>
            <a:r>
              <a:rPr lang="en-US" sz="1800" dirty="0" err="1"/>
              <a:t>AddNodeTaskFactory</a:t>
            </a:r>
            <a:endParaRPr lang="en-US" sz="1800" dirty="0"/>
          </a:p>
          <a:p>
            <a:pPr marL="742950" lvl="1" indent="-285750"/>
            <a:r>
              <a:rPr lang="en-US" sz="1800" dirty="0" err="1"/>
              <a:t>AddViewTaskFactory</a:t>
            </a:r>
            <a:endParaRPr lang="en-US" sz="1800" dirty="0"/>
          </a:p>
          <a:p>
            <a:pPr marL="742950" lvl="1" indent="-285750"/>
            <a:r>
              <a:rPr lang="en-US" sz="1800" dirty="0" err="1"/>
              <a:t>GroupNodesTaskFactory</a:t>
            </a:r>
            <a:endParaRPr lang="en-US" sz="1800" dirty="0"/>
          </a:p>
          <a:p>
            <a:r>
              <a:rPr lang="en-US" sz="1800" dirty="0"/>
              <a:t>Tasks: </a:t>
            </a:r>
            <a:r>
              <a:rPr lang="en-US" sz="1800" dirty="0" err="1"/>
              <a:t>Thực</a:t>
            </a:r>
            <a:r>
              <a:rPr lang="en-US" sz="1800" dirty="0"/>
              <a:t> </a:t>
            </a:r>
            <a:r>
              <a:rPr lang="en-US" sz="1800" dirty="0" err="1"/>
              <a:t>hiện</a:t>
            </a:r>
            <a:r>
              <a:rPr lang="en-US" sz="1800" dirty="0"/>
              <a:t> </a:t>
            </a:r>
            <a:r>
              <a:rPr lang="en-US" sz="1800" dirty="0" err="1"/>
              <a:t>các</a:t>
            </a:r>
            <a:r>
              <a:rPr lang="en-US" sz="1800" dirty="0"/>
              <a:t> </a:t>
            </a:r>
            <a:r>
              <a:rPr lang="en-US" sz="1800" dirty="0" err="1"/>
              <a:t>chức</a:t>
            </a:r>
            <a:r>
              <a:rPr lang="en-US" sz="1800" dirty="0"/>
              <a:t> </a:t>
            </a:r>
            <a:r>
              <a:rPr lang="en-US" sz="1800" dirty="0" err="1"/>
              <a:t>năng</a:t>
            </a:r>
            <a:r>
              <a:rPr lang="en-US" sz="1800" dirty="0"/>
              <a:t> </a:t>
            </a:r>
            <a:r>
              <a:rPr lang="en-US" sz="1800" dirty="0" err="1"/>
              <a:t>cụ</a:t>
            </a:r>
            <a:r>
              <a:rPr lang="en-US" sz="1800" dirty="0"/>
              <a:t> </a:t>
            </a:r>
            <a:r>
              <a:rPr lang="en-US" sz="1800" dirty="0" err="1"/>
              <a:t>thể</a:t>
            </a:r>
            <a:r>
              <a:rPr lang="en-US" sz="1800" dirty="0"/>
              <a:t> </a:t>
            </a:r>
          </a:p>
          <a:p>
            <a:pPr marL="742950" lvl="1" indent="-285750"/>
            <a:r>
              <a:rPr lang="en-US" sz="1800" dirty="0" err="1"/>
              <a:t>NodeClassificationTask</a:t>
            </a:r>
            <a:r>
              <a:rPr lang="en-US" sz="1800" dirty="0"/>
              <a:t>: </a:t>
            </a:r>
            <a:r>
              <a:rPr lang="en-US" sz="1800" dirty="0" err="1"/>
              <a:t>Phân</a:t>
            </a:r>
            <a:r>
              <a:rPr lang="en-US" sz="1800" dirty="0"/>
              <a:t> </a:t>
            </a:r>
            <a:r>
              <a:rPr lang="en-US" sz="1800" dirty="0" err="1"/>
              <a:t>loại</a:t>
            </a:r>
            <a:r>
              <a:rPr lang="en-US" sz="1800" dirty="0"/>
              <a:t> nodes</a:t>
            </a:r>
          </a:p>
          <a:p>
            <a:pPr marL="742950" lvl="1" indent="-285750"/>
            <a:r>
              <a:rPr lang="en-US" sz="1800" dirty="0" err="1"/>
              <a:t>NodeEmbeddingTask</a:t>
            </a:r>
            <a:r>
              <a:rPr lang="en-US" sz="1800" dirty="0"/>
              <a:t>: </a:t>
            </a:r>
            <a:r>
              <a:rPr lang="en-US" sz="1800" dirty="0" err="1"/>
              <a:t>Tạo</a:t>
            </a:r>
            <a:r>
              <a:rPr lang="en-US" sz="1800" dirty="0"/>
              <a:t> embedding </a:t>
            </a:r>
            <a:r>
              <a:rPr lang="en-US" sz="1800" dirty="0" err="1"/>
              <a:t>cho</a:t>
            </a:r>
            <a:r>
              <a:rPr lang="en-US" sz="1800" dirty="0"/>
              <a:t> nodes</a:t>
            </a:r>
          </a:p>
          <a:p>
            <a:pPr marL="742950" lvl="1" indent="-285750"/>
            <a:r>
              <a:rPr lang="en-US" sz="1800" dirty="0" err="1"/>
              <a:t>LinkPredictionTask</a:t>
            </a:r>
            <a:r>
              <a:rPr lang="en-US" sz="1800" dirty="0"/>
              <a:t>: </a:t>
            </a:r>
            <a:r>
              <a:rPr lang="en-US" sz="1800" dirty="0" err="1"/>
              <a:t>Dự</a:t>
            </a:r>
            <a:r>
              <a:rPr lang="en-US" sz="1800" dirty="0"/>
              <a:t> </a:t>
            </a:r>
            <a:r>
              <a:rPr lang="en-US" sz="1800" dirty="0" err="1"/>
              <a:t>đoán</a:t>
            </a:r>
            <a:r>
              <a:rPr lang="en-US" sz="1800" dirty="0"/>
              <a:t> </a:t>
            </a:r>
            <a:r>
              <a:rPr lang="en-US" sz="1800" dirty="0" err="1"/>
              <a:t>liên</a:t>
            </a:r>
            <a:r>
              <a:rPr lang="en-US" sz="1800" dirty="0"/>
              <a:t> </a:t>
            </a:r>
            <a:r>
              <a:rPr lang="en-US" sz="1800" dirty="0" err="1"/>
              <a:t>kết</a:t>
            </a:r>
            <a:endParaRPr lang="en-US" sz="1800" dirty="0"/>
          </a:p>
          <a:p>
            <a:pPr marL="742950" lvl="1" indent="-285750"/>
            <a:r>
              <a:rPr lang="en-US" sz="1800" dirty="0" err="1"/>
              <a:t>AddNodeTask</a:t>
            </a:r>
            <a:r>
              <a:rPr lang="en-US" sz="1800" dirty="0"/>
              <a:t>: </a:t>
            </a:r>
            <a:r>
              <a:rPr lang="en-US" sz="1800" dirty="0" err="1"/>
              <a:t>Thêm</a:t>
            </a:r>
            <a:r>
              <a:rPr lang="en-US" sz="1800" dirty="0"/>
              <a:t> node </a:t>
            </a:r>
            <a:r>
              <a:rPr lang="en-US" sz="1800" dirty="0" err="1"/>
              <a:t>mới</a:t>
            </a:r>
            <a:endParaRPr lang="en-US" sz="1800" dirty="0"/>
          </a:p>
          <a:p>
            <a:pPr marL="742950" lvl="1" indent="-285750"/>
            <a:r>
              <a:rPr lang="en-US" sz="1800" dirty="0" err="1"/>
              <a:t>AddViewTask</a:t>
            </a:r>
            <a:r>
              <a:rPr lang="en-US" sz="1800" dirty="0"/>
              <a:t>: </a:t>
            </a:r>
            <a:r>
              <a:rPr lang="en-US" sz="1800" dirty="0" err="1"/>
              <a:t>Cập</a:t>
            </a:r>
            <a:r>
              <a:rPr lang="en-US" sz="1800" dirty="0"/>
              <a:t> </a:t>
            </a:r>
            <a:r>
              <a:rPr lang="en-US" sz="1800" dirty="0" err="1"/>
              <a:t>nhật</a:t>
            </a:r>
            <a:r>
              <a:rPr lang="en-US" sz="1800" dirty="0"/>
              <a:t> </a:t>
            </a:r>
            <a:r>
              <a:rPr lang="en-US" sz="1800" dirty="0" err="1"/>
              <a:t>giao</a:t>
            </a:r>
            <a:r>
              <a:rPr lang="en-US" sz="1800" dirty="0"/>
              <a:t> </a:t>
            </a:r>
            <a:r>
              <a:rPr lang="en-US" sz="1800" dirty="0" err="1"/>
              <a:t>diện</a:t>
            </a:r>
            <a:endParaRPr lang="en-US" sz="1800" dirty="0"/>
          </a:p>
          <a:p>
            <a:pPr marL="742950" lvl="1" indent="-285750"/>
            <a:r>
              <a:rPr lang="en-US" sz="1800" dirty="0" err="1"/>
              <a:t>GroupNodesTask</a:t>
            </a:r>
            <a:r>
              <a:rPr lang="en-US" sz="1800" dirty="0"/>
              <a:t>: </a:t>
            </a:r>
            <a:r>
              <a:rPr lang="en-US" sz="1800" dirty="0" err="1"/>
              <a:t>Nhóm</a:t>
            </a:r>
            <a:r>
              <a:rPr lang="en-US" sz="1800" dirty="0"/>
              <a:t> </a:t>
            </a:r>
            <a:r>
              <a:rPr lang="en-US" sz="1800" dirty="0" err="1"/>
              <a:t>các</a:t>
            </a:r>
            <a:r>
              <a:rPr lang="en-US" sz="1800" dirty="0"/>
              <a:t> nodes</a:t>
            </a:r>
          </a:p>
          <a:p>
            <a:pPr marL="0" indent="0">
              <a:buNone/>
            </a:pPr>
            <a:endParaRPr lang="en-US" sz="1800" dirty="0"/>
          </a:p>
        </p:txBody>
      </p:sp>
    </p:spTree>
    <p:extLst>
      <p:ext uri="{BB962C8B-B14F-4D97-AF65-F5344CB8AC3E}">
        <p14:creationId xmlns:p14="http://schemas.microsoft.com/office/powerpoint/2010/main" val="4134563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5" name="Title 4">
            <a:extLst>
              <a:ext uri="{FF2B5EF4-FFF2-40B4-BE49-F238E27FC236}">
                <a16:creationId xmlns:a16="http://schemas.microsoft.com/office/drawing/2014/main" id="{5131D202-5F2A-ABF7-24FC-3F311F569FC5}"/>
              </a:ext>
            </a:extLst>
          </p:cNvPr>
          <p:cNvSpPr>
            <a:spLocks noGrp="1"/>
          </p:cNvSpPr>
          <p:nvPr>
            <p:ph type="title"/>
          </p:nvPr>
        </p:nvSpPr>
        <p:spPr/>
        <p:txBody>
          <a:bodyPr/>
          <a:lstStyle/>
          <a:p>
            <a:endParaRPr lang="en-US" dirty="0"/>
          </a:p>
        </p:txBody>
      </p:sp>
      <p:sp>
        <p:nvSpPr>
          <p:cNvPr id="4" name="Content Placeholder 3"/>
          <p:cNvSpPr>
            <a:spLocks noGrp="1"/>
          </p:cNvSpPr>
          <p:nvPr>
            <p:ph sz="half" idx="1"/>
          </p:nvPr>
        </p:nvSpPr>
        <p:spPr>
          <a:xfrm>
            <a:off x="528827" y="1240971"/>
            <a:ext cx="8380095" cy="4937760"/>
          </a:xfrm>
        </p:spPr>
        <p:txBody>
          <a:bodyPr/>
          <a:lstStyle/>
          <a:p>
            <a:pPr marL="0" indent="0">
              <a:buNone/>
            </a:pPr>
            <a:r>
              <a:rPr lang="en-US" dirty="0" smtClean="0"/>
              <a:t>b) Python </a:t>
            </a:r>
            <a:r>
              <a:rPr lang="en-US" dirty="0"/>
              <a:t>Backend Service</a:t>
            </a:r>
          </a:p>
          <a:p>
            <a:r>
              <a:rPr lang="en-US" dirty="0"/>
              <a:t>Flask Server: </a:t>
            </a:r>
            <a:r>
              <a:rPr lang="en-US" dirty="0" err="1"/>
              <a:t>Cung</a:t>
            </a:r>
            <a:r>
              <a:rPr lang="en-US" dirty="0"/>
              <a:t> </a:t>
            </a:r>
            <a:r>
              <a:rPr lang="en-US" dirty="0" err="1"/>
              <a:t>cấp</a:t>
            </a:r>
            <a:r>
              <a:rPr lang="en-US" dirty="0"/>
              <a:t> RESTful API endpoints</a:t>
            </a:r>
          </a:p>
          <a:p>
            <a:r>
              <a:rPr lang="en-US" dirty="0"/>
              <a:t>GNN Models: </a:t>
            </a:r>
          </a:p>
          <a:p>
            <a:pPr marL="742950" lvl="1" indent="-285750"/>
            <a:r>
              <a:rPr lang="en-US" dirty="0"/>
              <a:t>Node Classification Model</a:t>
            </a:r>
          </a:p>
          <a:p>
            <a:pPr marL="742950" lvl="1" indent="-285750"/>
            <a:r>
              <a:rPr lang="en-US" dirty="0"/>
              <a:t>Node Embedding Model</a:t>
            </a:r>
          </a:p>
          <a:p>
            <a:pPr marL="742950" lvl="1" indent="-285750"/>
            <a:r>
              <a:rPr lang="en-US" dirty="0"/>
              <a:t>Link Prediction Model</a:t>
            </a:r>
          </a:p>
          <a:p>
            <a:pPr marL="0" indent="0">
              <a:buNone/>
            </a:pPr>
            <a:endParaRPr lang="en-US" dirty="0"/>
          </a:p>
        </p:txBody>
      </p:sp>
    </p:spTree>
    <p:extLst>
      <p:ext uri="{BB962C8B-B14F-4D97-AF65-F5344CB8AC3E}">
        <p14:creationId xmlns:p14="http://schemas.microsoft.com/office/powerpoint/2010/main" val="3305808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3716-1A4C-0838-86B6-64CAAF77DF5B}"/>
              </a:ext>
            </a:extLst>
          </p:cNvPr>
          <p:cNvSpPr>
            <a:spLocks noGrp="1"/>
          </p:cNvSpPr>
          <p:nvPr>
            <p:ph type="title"/>
          </p:nvPr>
        </p:nvSpPr>
        <p:spPr>
          <a:xfrm>
            <a:off x="2380487" y="2365248"/>
            <a:ext cx="5339661" cy="2127504"/>
          </a:xfrm>
        </p:spPr>
        <p:txBody>
          <a:bodyPr/>
          <a:lstStyle/>
          <a:p>
            <a:r>
              <a:rPr lang="en-US" dirty="0" smtClean="0"/>
              <a:t>4.Class diagram</a:t>
            </a:r>
            <a:endParaRPr lang="en-US" dirty="0"/>
          </a:p>
        </p:txBody>
      </p:sp>
    </p:spTree>
    <p:extLst>
      <p:ext uri="{BB962C8B-B14F-4D97-AF65-F5344CB8AC3E}">
        <p14:creationId xmlns:p14="http://schemas.microsoft.com/office/powerpoint/2010/main" val="2894055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5" name="Title 4">
            <a:extLst>
              <a:ext uri="{FF2B5EF4-FFF2-40B4-BE49-F238E27FC236}">
                <a16:creationId xmlns:a16="http://schemas.microsoft.com/office/drawing/2014/main" id="{5131D202-5F2A-ABF7-24FC-3F311F569FC5}"/>
              </a:ext>
            </a:extLst>
          </p:cNvPr>
          <p:cNvSpPr>
            <a:spLocks noGrp="1"/>
          </p:cNvSpPr>
          <p:nvPr>
            <p:ph type="title"/>
          </p:nvPr>
        </p:nvSpPr>
        <p:spPr/>
        <p:txBody>
          <a:bodyPr/>
          <a:lstStyle/>
          <a:p>
            <a:r>
              <a:rPr lang="en-US" dirty="0" smtClean="0"/>
              <a:t>Class diagram</a:t>
            </a:r>
            <a:r>
              <a:rPr lang="en-US" dirty="0" smtClean="0"/>
              <a:t/>
            </a:r>
            <a:br>
              <a:rPr lang="en-US" dirty="0" smtClean="0"/>
            </a:br>
            <a:endParaRPr lang="en-US" dirty="0"/>
          </a:p>
        </p:txBody>
      </p:sp>
      <p:sp>
        <p:nvSpPr>
          <p:cNvPr id="4" name="Content Placeholder 3"/>
          <p:cNvSpPr>
            <a:spLocks noGrp="1"/>
          </p:cNvSpPr>
          <p:nvPr>
            <p:ph sz="half" idx="1"/>
          </p:nvPr>
        </p:nvSpPr>
        <p:spPr/>
        <p:txBody>
          <a:bodyPr/>
          <a:lstStyle/>
          <a:p>
            <a:endParaRPr lang="en-US"/>
          </a:p>
        </p:txBody>
      </p:sp>
      <p:pic>
        <p:nvPicPr>
          <p:cNvPr id="6" name="Picture 5"/>
          <p:cNvPicPr>
            <a:picLocks noChangeAspect="1"/>
          </p:cNvPicPr>
          <p:nvPr/>
        </p:nvPicPr>
        <p:blipFill rotWithShape="1">
          <a:blip r:embed="rId2"/>
          <a:srcRect t="2066"/>
          <a:stretch/>
        </p:blipFill>
        <p:spPr>
          <a:xfrm>
            <a:off x="104503" y="1319348"/>
            <a:ext cx="8820280" cy="4310233"/>
          </a:xfrm>
          <a:prstGeom prst="rect">
            <a:avLst/>
          </a:prstGeom>
        </p:spPr>
      </p:pic>
    </p:spTree>
    <p:extLst>
      <p:ext uri="{BB962C8B-B14F-4D97-AF65-F5344CB8AC3E}">
        <p14:creationId xmlns:p14="http://schemas.microsoft.com/office/powerpoint/2010/main" val="2265894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3716-1A4C-0838-86B6-64CAAF77DF5B}"/>
              </a:ext>
            </a:extLst>
          </p:cNvPr>
          <p:cNvSpPr>
            <a:spLocks noGrp="1"/>
          </p:cNvSpPr>
          <p:nvPr>
            <p:ph type="title"/>
          </p:nvPr>
        </p:nvSpPr>
        <p:spPr>
          <a:xfrm>
            <a:off x="2380487" y="2365248"/>
            <a:ext cx="5339661" cy="2127504"/>
          </a:xfrm>
        </p:spPr>
        <p:txBody>
          <a:bodyPr/>
          <a:lstStyle/>
          <a:p>
            <a:r>
              <a:rPr lang="en-US" dirty="0" smtClean="0"/>
              <a:t>5. </a:t>
            </a:r>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OOP</a:t>
            </a:r>
            <a:endParaRPr lang="en-US" dirty="0"/>
          </a:p>
        </p:txBody>
      </p:sp>
    </p:spTree>
    <p:extLst>
      <p:ext uri="{BB962C8B-B14F-4D97-AF65-F5344CB8AC3E}">
        <p14:creationId xmlns:p14="http://schemas.microsoft.com/office/powerpoint/2010/main" val="4032154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E207-A869-B342-B6D9-77005A268D98}"/>
              </a:ext>
            </a:extLst>
          </p:cNvPr>
          <p:cNvSpPr>
            <a:spLocks noGrp="1"/>
          </p:cNvSpPr>
          <p:nvPr>
            <p:ph type="title"/>
          </p:nvPr>
        </p:nvSpPr>
        <p:spPr/>
        <p:txBody>
          <a:bodyPr/>
          <a:lstStyle/>
          <a:p>
            <a:r>
              <a:rPr lang="en-US" dirty="0" err="1" smtClean="0"/>
              <a:t>Các</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OOP </a:t>
            </a:r>
            <a:endParaRPr lang="en-US" dirty="0"/>
          </a:p>
        </p:txBody>
      </p:sp>
      <p:sp>
        <p:nvSpPr>
          <p:cNvPr id="3" name="Content Placeholder 2">
            <a:extLst>
              <a:ext uri="{FF2B5EF4-FFF2-40B4-BE49-F238E27FC236}">
                <a16:creationId xmlns:a16="http://schemas.microsoft.com/office/drawing/2014/main" id="{1B1994D1-B0B9-97CB-A9B2-4F2D31319A30}"/>
              </a:ext>
            </a:extLst>
          </p:cNvPr>
          <p:cNvSpPr>
            <a:spLocks noGrp="1"/>
          </p:cNvSpPr>
          <p:nvPr>
            <p:ph sz="half" idx="1"/>
          </p:nvPr>
        </p:nvSpPr>
        <p:spPr>
          <a:xfrm>
            <a:off x="595883" y="1533017"/>
            <a:ext cx="8313039" cy="4351338"/>
          </a:xfrm>
        </p:spPr>
        <p:txBody>
          <a:bodyPr/>
          <a:lstStyle/>
          <a:p>
            <a:pPr marL="514350" indent="-514350">
              <a:buAutoNum type="arabicPeriod"/>
            </a:pPr>
            <a:r>
              <a:rPr lang="en-US" dirty="0" err="1" smtClean="0"/>
              <a:t>Tính</a:t>
            </a:r>
            <a:r>
              <a:rPr lang="en-US" dirty="0" smtClean="0"/>
              <a:t> </a:t>
            </a:r>
            <a:r>
              <a:rPr lang="en-US" dirty="0" err="1" smtClean="0"/>
              <a:t>đóng</a:t>
            </a:r>
            <a:r>
              <a:rPr lang="en-US" dirty="0" smtClean="0"/>
              <a:t> </a:t>
            </a:r>
            <a:r>
              <a:rPr lang="en-US" dirty="0" err="1" smtClean="0"/>
              <a:t>gói</a:t>
            </a:r>
            <a:r>
              <a:rPr lang="en-US" dirty="0" smtClean="0"/>
              <a:t> </a:t>
            </a:r>
          </a:p>
          <a:p>
            <a:r>
              <a:rPr lang="en-US" dirty="0"/>
              <a:t>Thể </a:t>
            </a:r>
            <a:r>
              <a:rPr lang="en-US" dirty="0" err="1"/>
              <a:t>hiện</a:t>
            </a:r>
            <a:r>
              <a:rPr lang="en-US" dirty="0"/>
              <a:t> </a:t>
            </a:r>
            <a:r>
              <a:rPr lang="en-US" dirty="0" err="1"/>
              <a:t>rõ</a:t>
            </a:r>
            <a:r>
              <a:rPr lang="en-US" dirty="0"/>
              <a:t> qua </a:t>
            </a:r>
            <a:r>
              <a:rPr lang="en-US" dirty="0" err="1"/>
              <a:t>việc</a:t>
            </a:r>
            <a:r>
              <a:rPr lang="en-US" dirty="0"/>
              <a:t> </a:t>
            </a:r>
            <a:r>
              <a:rPr lang="en-US" dirty="0" err="1"/>
              <a:t>sử</a:t>
            </a:r>
            <a:r>
              <a:rPr lang="en-US" dirty="0"/>
              <a:t> </a:t>
            </a:r>
            <a:r>
              <a:rPr lang="en-US" dirty="0" err="1"/>
              <a:t>dụng</a:t>
            </a:r>
            <a:r>
              <a:rPr lang="en-US" dirty="0"/>
              <a:t> access </a:t>
            </a:r>
            <a:r>
              <a:rPr lang="en-US" dirty="0" smtClean="0"/>
              <a:t>modifiers </a:t>
            </a:r>
            <a:r>
              <a:rPr lang="en-US" dirty="0" err="1" smtClean="0"/>
              <a:t>và</a:t>
            </a:r>
            <a:r>
              <a:rPr lang="en-US" dirty="0" smtClean="0"/>
              <a:t> c</a:t>
            </a:r>
            <a:r>
              <a:rPr lang="vi-VN" dirty="0" smtClean="0"/>
              <a:t>ác </a:t>
            </a:r>
            <a:r>
              <a:rPr lang="vi-VN" dirty="0"/>
              <a:t>biến được khai báo </a:t>
            </a:r>
            <a:r>
              <a:rPr lang="vi-VN" dirty="0" smtClean="0"/>
              <a:t>private</a:t>
            </a:r>
            <a:endParaRPr lang="en-US" dirty="0" smtClean="0"/>
          </a:p>
          <a:p>
            <a:pPr marL="0" indent="0">
              <a:buNone/>
            </a:pPr>
            <a:endParaRPr lang="en-US" dirty="0"/>
          </a:p>
        </p:txBody>
      </p:sp>
      <p:sp>
        <p:nvSpPr>
          <p:cNvPr id="5" name="Slide Number Placeholder 4">
            <a:extLst>
              <a:ext uri="{FF2B5EF4-FFF2-40B4-BE49-F238E27FC236}">
                <a16:creationId xmlns:a16="http://schemas.microsoft.com/office/drawing/2014/main" id="{853CF161-A6C1-F8C7-C9A5-5CD5BD5C176E}"/>
              </a:ext>
            </a:extLst>
          </p:cNvPr>
          <p:cNvSpPr>
            <a:spLocks noGrp="1"/>
          </p:cNvSpPr>
          <p:nvPr>
            <p:ph type="sldNum" sz="quarter" idx="12"/>
          </p:nvPr>
        </p:nvSpPr>
        <p:spPr/>
        <p:txBody>
          <a:bodyPr/>
          <a:lstStyle/>
          <a:p>
            <a:fld id="{9EA0BE3B-158A-4EDF-80DC-E394A0D1600F}" type="slidenum">
              <a:rPr lang="en-US" smtClean="0"/>
              <a:pPr/>
              <a:t>15</a:t>
            </a:fld>
            <a:endParaRPr lang="en-US" dirty="0"/>
          </a:p>
        </p:txBody>
      </p:sp>
      <p:pic>
        <p:nvPicPr>
          <p:cNvPr id="4" name="Picture 3"/>
          <p:cNvPicPr>
            <a:picLocks noChangeAspect="1"/>
          </p:cNvPicPr>
          <p:nvPr/>
        </p:nvPicPr>
        <p:blipFill>
          <a:blip r:embed="rId2"/>
          <a:stretch>
            <a:fillRect/>
          </a:stretch>
        </p:blipFill>
        <p:spPr>
          <a:xfrm>
            <a:off x="819040" y="3170448"/>
            <a:ext cx="5468113" cy="1076475"/>
          </a:xfrm>
          <a:prstGeom prst="rect">
            <a:avLst/>
          </a:prstGeom>
        </p:spPr>
      </p:pic>
    </p:spTree>
    <p:extLst>
      <p:ext uri="{BB962C8B-B14F-4D97-AF65-F5344CB8AC3E}">
        <p14:creationId xmlns:p14="http://schemas.microsoft.com/office/powerpoint/2010/main" val="3651498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E207-A869-B342-B6D9-77005A268D98}"/>
              </a:ext>
            </a:extLst>
          </p:cNvPr>
          <p:cNvSpPr>
            <a:spLocks noGrp="1"/>
          </p:cNvSpPr>
          <p:nvPr>
            <p:ph type="title"/>
          </p:nvPr>
        </p:nvSpPr>
        <p:spPr/>
        <p:txBody>
          <a:bodyPr/>
          <a:lstStyle/>
          <a:p>
            <a:r>
              <a:rPr lang="en-US" dirty="0" err="1" smtClean="0"/>
              <a:t>Các</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OOP </a:t>
            </a:r>
            <a:endParaRPr lang="en-US" dirty="0"/>
          </a:p>
        </p:txBody>
      </p:sp>
      <p:sp>
        <p:nvSpPr>
          <p:cNvPr id="3" name="Content Placeholder 2">
            <a:extLst>
              <a:ext uri="{FF2B5EF4-FFF2-40B4-BE49-F238E27FC236}">
                <a16:creationId xmlns:a16="http://schemas.microsoft.com/office/drawing/2014/main" id="{1B1994D1-B0B9-97CB-A9B2-4F2D31319A30}"/>
              </a:ext>
            </a:extLst>
          </p:cNvPr>
          <p:cNvSpPr>
            <a:spLocks noGrp="1"/>
          </p:cNvSpPr>
          <p:nvPr>
            <p:ph sz="half" idx="1"/>
          </p:nvPr>
        </p:nvSpPr>
        <p:spPr>
          <a:xfrm>
            <a:off x="611744" y="1530466"/>
            <a:ext cx="8313039" cy="4351338"/>
          </a:xfrm>
        </p:spPr>
        <p:txBody>
          <a:bodyPr/>
          <a:lstStyle/>
          <a:p>
            <a:pPr marL="0" indent="0">
              <a:buNone/>
            </a:pPr>
            <a:r>
              <a:rPr lang="en-US" dirty="0" smtClean="0"/>
              <a:t>2. </a:t>
            </a:r>
            <a:r>
              <a:rPr lang="en-US" dirty="0" err="1" smtClean="0"/>
              <a:t>Tính</a:t>
            </a:r>
            <a:r>
              <a:rPr lang="en-US" dirty="0" smtClean="0"/>
              <a:t> </a:t>
            </a:r>
            <a:r>
              <a:rPr lang="en-US" dirty="0" err="1" smtClean="0"/>
              <a:t>kế</a:t>
            </a:r>
            <a:r>
              <a:rPr lang="en-US" dirty="0" smtClean="0"/>
              <a:t> </a:t>
            </a:r>
            <a:r>
              <a:rPr lang="en-US" dirty="0" err="1" smtClean="0"/>
              <a:t>thừa</a:t>
            </a:r>
            <a:endParaRPr lang="en-US" dirty="0" smtClean="0"/>
          </a:p>
          <a:p>
            <a:r>
              <a:rPr lang="en-US" dirty="0" smtClean="0"/>
              <a:t>CyActivator </a:t>
            </a:r>
            <a:r>
              <a:rPr lang="en-US" dirty="0" err="1" smtClean="0"/>
              <a:t>kế</a:t>
            </a:r>
            <a:r>
              <a:rPr lang="en-US" dirty="0" smtClean="0"/>
              <a:t> </a:t>
            </a:r>
            <a:r>
              <a:rPr lang="en-US" dirty="0" err="1" smtClean="0"/>
              <a:t>thừa</a:t>
            </a:r>
            <a:r>
              <a:rPr lang="en-US" dirty="0" smtClean="0"/>
              <a:t> </a:t>
            </a:r>
            <a:r>
              <a:rPr lang="en-US" dirty="0" err="1" smtClean="0"/>
              <a:t>từ</a:t>
            </a:r>
            <a:r>
              <a:rPr lang="en-US" dirty="0" smtClean="0"/>
              <a:t> </a:t>
            </a:r>
            <a:r>
              <a:rPr lang="en-US" dirty="0" err="1" smtClean="0"/>
              <a:t>AbstractCyActivator</a:t>
            </a:r>
            <a:r>
              <a:rPr lang="en-US" dirty="0" smtClean="0"/>
              <a:t>:</a:t>
            </a:r>
            <a:endParaRPr lang="en-US" dirty="0"/>
          </a:p>
          <a:p>
            <a:pPr marL="0" indent="0">
              <a:buNone/>
            </a:pPr>
            <a:endParaRPr lang="en-US" dirty="0" smtClean="0"/>
          </a:p>
          <a:p>
            <a:pPr marL="0" indent="0">
              <a:buNone/>
            </a:pPr>
            <a:endParaRPr lang="en-US" dirty="0"/>
          </a:p>
          <a:p>
            <a:r>
              <a:rPr lang="en-US" dirty="0" err="1" smtClean="0"/>
              <a:t>Các</a:t>
            </a:r>
            <a:r>
              <a:rPr lang="en-US" dirty="0" smtClean="0"/>
              <a:t> Task classes </a:t>
            </a:r>
            <a:r>
              <a:rPr lang="en-US" dirty="0" err="1"/>
              <a:t>kế</a:t>
            </a:r>
            <a:r>
              <a:rPr lang="en-US" dirty="0"/>
              <a:t> </a:t>
            </a:r>
            <a:r>
              <a:rPr lang="en-US" dirty="0" err="1"/>
              <a:t>thừa</a:t>
            </a:r>
            <a:r>
              <a:rPr lang="en-US" dirty="0"/>
              <a:t> </a:t>
            </a:r>
            <a:r>
              <a:rPr lang="en-US" dirty="0" err="1"/>
              <a:t>từ</a:t>
            </a:r>
            <a:r>
              <a:rPr lang="en-US" dirty="0"/>
              <a:t> </a:t>
            </a:r>
            <a:r>
              <a:rPr lang="en-US" dirty="0" err="1" smtClean="0"/>
              <a:t>AbstractTask</a:t>
            </a:r>
            <a:r>
              <a:rPr lang="en-US" dirty="0" smtClean="0"/>
              <a:t>:</a:t>
            </a:r>
          </a:p>
          <a:p>
            <a:pPr marL="0" indent="0">
              <a:buNone/>
            </a:pPr>
            <a:endParaRPr lang="en-US" dirty="0" smtClean="0"/>
          </a:p>
          <a:p>
            <a:pPr marL="0" indent="0">
              <a:buNone/>
            </a:pPr>
            <a:endParaRPr lang="en-US" dirty="0"/>
          </a:p>
        </p:txBody>
      </p:sp>
      <p:sp>
        <p:nvSpPr>
          <p:cNvPr id="5" name="Slide Number Placeholder 4">
            <a:extLst>
              <a:ext uri="{FF2B5EF4-FFF2-40B4-BE49-F238E27FC236}">
                <a16:creationId xmlns:a16="http://schemas.microsoft.com/office/drawing/2014/main" id="{853CF161-A6C1-F8C7-C9A5-5CD5BD5C176E}"/>
              </a:ext>
            </a:extLst>
          </p:cNvPr>
          <p:cNvSpPr>
            <a:spLocks noGrp="1"/>
          </p:cNvSpPr>
          <p:nvPr>
            <p:ph type="sldNum" sz="quarter" idx="12"/>
          </p:nvPr>
        </p:nvSpPr>
        <p:spPr/>
        <p:txBody>
          <a:bodyPr/>
          <a:lstStyle/>
          <a:p>
            <a:fld id="{9EA0BE3B-158A-4EDF-80DC-E394A0D1600F}" type="slidenum">
              <a:rPr lang="en-US" smtClean="0"/>
              <a:pPr/>
              <a:t>16</a:t>
            </a:fld>
            <a:endParaRPr lang="en-US" dirty="0"/>
          </a:p>
        </p:txBody>
      </p:sp>
      <p:pic>
        <p:nvPicPr>
          <p:cNvPr id="7" name="Picture 6"/>
          <p:cNvPicPr>
            <a:picLocks noChangeAspect="1"/>
          </p:cNvPicPr>
          <p:nvPr/>
        </p:nvPicPr>
        <p:blipFill>
          <a:blip r:embed="rId2"/>
          <a:stretch>
            <a:fillRect/>
          </a:stretch>
        </p:blipFill>
        <p:spPr>
          <a:xfrm>
            <a:off x="731519" y="2730249"/>
            <a:ext cx="6897189" cy="666094"/>
          </a:xfrm>
          <a:prstGeom prst="rect">
            <a:avLst/>
          </a:prstGeom>
        </p:spPr>
      </p:pic>
      <p:pic>
        <p:nvPicPr>
          <p:cNvPr id="8" name="Picture 7"/>
          <p:cNvPicPr>
            <a:picLocks noChangeAspect="1"/>
          </p:cNvPicPr>
          <p:nvPr/>
        </p:nvPicPr>
        <p:blipFill>
          <a:blip r:embed="rId3"/>
          <a:stretch>
            <a:fillRect/>
          </a:stretch>
        </p:blipFill>
        <p:spPr>
          <a:xfrm>
            <a:off x="731519" y="4396457"/>
            <a:ext cx="7184571" cy="802090"/>
          </a:xfrm>
          <a:prstGeom prst="rect">
            <a:avLst/>
          </a:prstGeom>
        </p:spPr>
      </p:pic>
    </p:spTree>
    <p:extLst>
      <p:ext uri="{BB962C8B-B14F-4D97-AF65-F5344CB8AC3E}">
        <p14:creationId xmlns:p14="http://schemas.microsoft.com/office/powerpoint/2010/main" val="3463922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E207-A869-B342-B6D9-77005A268D98}"/>
              </a:ext>
            </a:extLst>
          </p:cNvPr>
          <p:cNvSpPr>
            <a:spLocks noGrp="1"/>
          </p:cNvSpPr>
          <p:nvPr>
            <p:ph type="title"/>
          </p:nvPr>
        </p:nvSpPr>
        <p:spPr/>
        <p:txBody>
          <a:bodyPr/>
          <a:lstStyle/>
          <a:p>
            <a:r>
              <a:rPr lang="en-US" dirty="0" err="1" smtClean="0"/>
              <a:t>Các</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OOP </a:t>
            </a:r>
            <a:endParaRPr lang="en-US" dirty="0"/>
          </a:p>
        </p:txBody>
      </p:sp>
      <p:sp>
        <p:nvSpPr>
          <p:cNvPr id="3" name="Content Placeholder 2">
            <a:extLst>
              <a:ext uri="{FF2B5EF4-FFF2-40B4-BE49-F238E27FC236}">
                <a16:creationId xmlns:a16="http://schemas.microsoft.com/office/drawing/2014/main" id="{1B1994D1-B0B9-97CB-A9B2-4F2D31319A30}"/>
              </a:ext>
            </a:extLst>
          </p:cNvPr>
          <p:cNvSpPr>
            <a:spLocks noGrp="1"/>
          </p:cNvSpPr>
          <p:nvPr>
            <p:ph sz="half" idx="1"/>
          </p:nvPr>
        </p:nvSpPr>
        <p:spPr>
          <a:xfrm>
            <a:off x="595883" y="1045029"/>
            <a:ext cx="8313039" cy="4839326"/>
          </a:xfrm>
        </p:spPr>
        <p:txBody>
          <a:bodyPr/>
          <a:lstStyle/>
          <a:p>
            <a:pPr marL="0" indent="0">
              <a:buNone/>
            </a:pPr>
            <a:r>
              <a:rPr lang="en-US" dirty="0" smtClean="0"/>
              <a:t>3. </a:t>
            </a:r>
            <a:r>
              <a:rPr lang="en-US" dirty="0" err="1" smtClean="0"/>
              <a:t>Tính</a:t>
            </a:r>
            <a:r>
              <a:rPr lang="en-US" dirty="0" smtClean="0"/>
              <a:t> </a:t>
            </a:r>
            <a:r>
              <a:rPr lang="en-US" dirty="0" err="1" smtClean="0"/>
              <a:t>đa</a:t>
            </a:r>
            <a:r>
              <a:rPr lang="en-US" dirty="0" smtClean="0"/>
              <a:t> </a:t>
            </a:r>
            <a:r>
              <a:rPr lang="en-US" dirty="0" err="1" smtClean="0"/>
              <a:t>hình</a:t>
            </a:r>
            <a:endParaRPr lang="en-US" dirty="0" smtClean="0"/>
          </a:p>
          <a:p>
            <a:r>
              <a:rPr lang="vi-VN" dirty="0" smtClean="0"/>
              <a:t>Thể </a:t>
            </a:r>
            <a:r>
              <a:rPr lang="vi-VN" dirty="0"/>
              <a:t>hiện qua việc ghi đè (override) các phương thức</a:t>
            </a:r>
            <a:r>
              <a:rPr lang="vi-VN" dirty="0" smtClean="0"/>
              <a:t>:</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853CF161-A6C1-F8C7-C9A5-5CD5BD5C176E}"/>
              </a:ext>
            </a:extLst>
          </p:cNvPr>
          <p:cNvSpPr>
            <a:spLocks noGrp="1"/>
          </p:cNvSpPr>
          <p:nvPr>
            <p:ph type="sldNum" sz="quarter" idx="12"/>
          </p:nvPr>
        </p:nvSpPr>
        <p:spPr/>
        <p:txBody>
          <a:bodyPr/>
          <a:lstStyle/>
          <a:p>
            <a:fld id="{9EA0BE3B-158A-4EDF-80DC-E394A0D1600F}" type="slidenum">
              <a:rPr lang="en-US" smtClean="0"/>
              <a:pPr/>
              <a:t>17</a:t>
            </a:fld>
            <a:endParaRPr lang="en-US" dirty="0"/>
          </a:p>
        </p:txBody>
      </p:sp>
      <p:pic>
        <p:nvPicPr>
          <p:cNvPr id="4" name="Picture 3"/>
          <p:cNvPicPr>
            <a:picLocks noChangeAspect="1"/>
          </p:cNvPicPr>
          <p:nvPr/>
        </p:nvPicPr>
        <p:blipFill>
          <a:blip r:embed="rId2"/>
          <a:stretch>
            <a:fillRect/>
          </a:stretch>
        </p:blipFill>
        <p:spPr>
          <a:xfrm>
            <a:off x="935518" y="2019529"/>
            <a:ext cx="5410955" cy="1962424"/>
          </a:xfrm>
          <a:prstGeom prst="rect">
            <a:avLst/>
          </a:prstGeom>
        </p:spPr>
      </p:pic>
    </p:spTree>
    <p:extLst>
      <p:ext uri="{BB962C8B-B14F-4D97-AF65-F5344CB8AC3E}">
        <p14:creationId xmlns:p14="http://schemas.microsoft.com/office/powerpoint/2010/main" val="58386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E207-A869-B342-B6D9-77005A268D98}"/>
              </a:ext>
            </a:extLst>
          </p:cNvPr>
          <p:cNvSpPr>
            <a:spLocks noGrp="1"/>
          </p:cNvSpPr>
          <p:nvPr>
            <p:ph type="title"/>
          </p:nvPr>
        </p:nvSpPr>
        <p:spPr/>
        <p:txBody>
          <a:bodyPr/>
          <a:lstStyle/>
          <a:p>
            <a:r>
              <a:rPr lang="en-US" dirty="0" err="1" smtClean="0"/>
              <a:t>Các</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OOP </a:t>
            </a:r>
            <a:endParaRPr lang="en-US" dirty="0"/>
          </a:p>
        </p:txBody>
      </p:sp>
      <p:sp>
        <p:nvSpPr>
          <p:cNvPr id="3" name="Content Placeholder 2">
            <a:extLst>
              <a:ext uri="{FF2B5EF4-FFF2-40B4-BE49-F238E27FC236}">
                <a16:creationId xmlns:a16="http://schemas.microsoft.com/office/drawing/2014/main" id="{1B1994D1-B0B9-97CB-A9B2-4F2D31319A30}"/>
              </a:ext>
            </a:extLst>
          </p:cNvPr>
          <p:cNvSpPr>
            <a:spLocks noGrp="1"/>
          </p:cNvSpPr>
          <p:nvPr>
            <p:ph sz="half" idx="1"/>
          </p:nvPr>
        </p:nvSpPr>
        <p:spPr>
          <a:xfrm>
            <a:off x="595883" y="1533017"/>
            <a:ext cx="8313039" cy="4351338"/>
          </a:xfrm>
        </p:spPr>
        <p:txBody>
          <a:bodyPr/>
          <a:lstStyle/>
          <a:p>
            <a:pPr marL="0" indent="0">
              <a:buNone/>
            </a:pPr>
            <a:r>
              <a:rPr lang="en-US" dirty="0" smtClean="0"/>
              <a:t>4. </a:t>
            </a:r>
            <a:r>
              <a:rPr lang="en-US" dirty="0" err="1" smtClean="0"/>
              <a:t>Tính</a:t>
            </a:r>
            <a:r>
              <a:rPr lang="en-US" dirty="0" smtClean="0"/>
              <a:t> </a:t>
            </a:r>
            <a:r>
              <a:rPr lang="en-US" dirty="0" err="1" smtClean="0"/>
              <a:t>trừu</a:t>
            </a:r>
            <a:r>
              <a:rPr lang="en-US" dirty="0" smtClean="0"/>
              <a:t> </a:t>
            </a:r>
            <a:r>
              <a:rPr lang="en-US" dirty="0" err="1" smtClean="0"/>
              <a:t>tượng</a:t>
            </a:r>
            <a:endParaRPr lang="en-US" dirty="0" smtClean="0"/>
          </a:p>
          <a:p>
            <a:pPr marL="0" indent="0">
              <a:buNone/>
            </a:pPr>
            <a:r>
              <a:rPr lang="vi-VN" dirty="0"/>
              <a:t>Sử dụng interfaces như TaskFactory để định nghĩa các hành vi chung</a:t>
            </a:r>
            <a:endParaRPr lang="en-US" dirty="0"/>
          </a:p>
        </p:txBody>
      </p:sp>
      <p:sp>
        <p:nvSpPr>
          <p:cNvPr id="5" name="Slide Number Placeholder 4">
            <a:extLst>
              <a:ext uri="{FF2B5EF4-FFF2-40B4-BE49-F238E27FC236}">
                <a16:creationId xmlns:a16="http://schemas.microsoft.com/office/drawing/2014/main" id="{853CF161-A6C1-F8C7-C9A5-5CD5BD5C176E}"/>
              </a:ext>
            </a:extLst>
          </p:cNvPr>
          <p:cNvSpPr>
            <a:spLocks noGrp="1"/>
          </p:cNvSpPr>
          <p:nvPr>
            <p:ph type="sldNum" sz="quarter" idx="12"/>
          </p:nvPr>
        </p:nvSpPr>
        <p:spPr/>
        <p:txBody>
          <a:bodyPr/>
          <a:lstStyle/>
          <a:p>
            <a:fld id="{9EA0BE3B-158A-4EDF-80DC-E394A0D1600F}" type="slidenum">
              <a:rPr lang="en-US" smtClean="0"/>
              <a:pPr/>
              <a:t>18</a:t>
            </a:fld>
            <a:endParaRPr lang="en-US" dirty="0"/>
          </a:p>
        </p:txBody>
      </p:sp>
      <p:pic>
        <p:nvPicPr>
          <p:cNvPr id="7" name="Picture 6"/>
          <p:cNvPicPr>
            <a:picLocks noChangeAspect="1"/>
          </p:cNvPicPr>
          <p:nvPr/>
        </p:nvPicPr>
        <p:blipFill>
          <a:blip r:embed="rId2"/>
          <a:stretch>
            <a:fillRect/>
          </a:stretch>
        </p:blipFill>
        <p:spPr>
          <a:xfrm>
            <a:off x="860969" y="3222580"/>
            <a:ext cx="5201376" cy="657317"/>
          </a:xfrm>
          <a:prstGeom prst="rect">
            <a:avLst/>
          </a:prstGeom>
        </p:spPr>
      </p:pic>
    </p:spTree>
    <p:extLst>
      <p:ext uri="{BB962C8B-B14F-4D97-AF65-F5344CB8AC3E}">
        <p14:creationId xmlns:p14="http://schemas.microsoft.com/office/powerpoint/2010/main" val="3782415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2BCA-A953-E4E8-9DF4-8067541650B1}"/>
              </a:ext>
            </a:extLst>
          </p:cNvPr>
          <p:cNvSpPr>
            <a:spLocks noGrp="1"/>
          </p:cNvSpPr>
          <p:nvPr>
            <p:ph type="title"/>
          </p:nvPr>
        </p:nvSpPr>
        <p:spPr/>
        <p:txBody>
          <a:bodyPr/>
          <a:lstStyle/>
          <a:p>
            <a:r>
              <a:rPr lang="en-US" dirty="0" smtClean="0"/>
              <a:t>6. </a:t>
            </a:r>
            <a:r>
              <a:rPr lang="en-US" dirty="0" err="1" smtClean="0"/>
              <a:t>Công</a:t>
            </a:r>
            <a:r>
              <a:rPr lang="en-US" dirty="0" smtClean="0"/>
              <a:t> </a:t>
            </a:r>
            <a:r>
              <a:rPr lang="en-US" dirty="0" err="1" smtClean="0"/>
              <a:t>nghệ</a:t>
            </a:r>
            <a:r>
              <a:rPr lang="en-US" dirty="0" smtClean="0"/>
              <a:t> </a:t>
            </a:r>
            <a:r>
              <a:rPr lang="en-US" dirty="0" err="1" smtClean="0"/>
              <a:t>sử</a:t>
            </a:r>
            <a:r>
              <a:rPr lang="en-US" dirty="0" smtClean="0"/>
              <a:t> </a:t>
            </a:r>
            <a:r>
              <a:rPr lang="en-US" dirty="0" err="1" smtClean="0"/>
              <a:t>dụng</a:t>
            </a:r>
            <a:endParaRPr lang="en-US" dirty="0"/>
          </a:p>
        </p:txBody>
      </p:sp>
      <p:pic>
        <p:nvPicPr>
          <p:cNvPr id="6" name="Content Placeholder 5"/>
          <p:cNvPicPr>
            <a:picLocks noGrp="1" noChangeAspect="1"/>
          </p:cNvPicPr>
          <p:nvPr>
            <p:ph sz="half" idx="1"/>
          </p:nvPr>
        </p:nvPicPr>
        <p:blipFill>
          <a:blip r:embed="rId2"/>
          <a:stretch>
            <a:fillRect/>
          </a:stretch>
        </p:blipFill>
        <p:spPr>
          <a:xfrm>
            <a:off x="235077" y="1495698"/>
            <a:ext cx="3886200" cy="1110342"/>
          </a:xfrm>
          <a:prstGeom prst="rect">
            <a:avLst/>
          </a:prstGeom>
        </p:spPr>
      </p:pic>
      <p:sp>
        <p:nvSpPr>
          <p:cNvPr id="5" name="Slide Number Placeholder 4">
            <a:extLst>
              <a:ext uri="{FF2B5EF4-FFF2-40B4-BE49-F238E27FC236}">
                <a16:creationId xmlns:a16="http://schemas.microsoft.com/office/drawing/2014/main" id="{60385C89-7D1D-5A90-6795-7FC575F1EE57}"/>
              </a:ext>
            </a:extLst>
          </p:cNvPr>
          <p:cNvSpPr>
            <a:spLocks noGrp="1"/>
          </p:cNvSpPr>
          <p:nvPr>
            <p:ph type="sldNum" sz="quarter" idx="12"/>
          </p:nvPr>
        </p:nvSpPr>
        <p:spPr/>
        <p:txBody>
          <a:bodyPr/>
          <a:lstStyle/>
          <a:p>
            <a:fld id="{9EA0BE3B-158A-4EDF-80DC-E394A0D1600F}" type="slidenum">
              <a:rPr lang="en-US" smtClean="0"/>
              <a:pPr/>
              <a:t>19</a:t>
            </a:fld>
            <a:endParaRPr lang="en-US" dirty="0"/>
          </a:p>
        </p:txBody>
      </p:sp>
      <p:pic>
        <p:nvPicPr>
          <p:cNvPr id="7" name="Picture 6"/>
          <p:cNvPicPr>
            <a:picLocks noChangeAspect="1"/>
          </p:cNvPicPr>
          <p:nvPr/>
        </p:nvPicPr>
        <p:blipFill>
          <a:blip r:embed="rId3"/>
          <a:stretch>
            <a:fillRect/>
          </a:stretch>
        </p:blipFill>
        <p:spPr>
          <a:xfrm>
            <a:off x="5100535" y="978552"/>
            <a:ext cx="2638793" cy="3019846"/>
          </a:xfrm>
          <a:prstGeom prst="rect">
            <a:avLst/>
          </a:prstGeom>
        </p:spPr>
      </p:pic>
      <p:pic>
        <p:nvPicPr>
          <p:cNvPr id="9" name="Picture 8"/>
          <p:cNvPicPr>
            <a:picLocks noChangeAspect="1"/>
          </p:cNvPicPr>
          <p:nvPr/>
        </p:nvPicPr>
        <p:blipFill rotWithShape="1">
          <a:blip r:embed="rId4"/>
          <a:srcRect r="5447"/>
          <a:stretch/>
        </p:blipFill>
        <p:spPr>
          <a:xfrm>
            <a:off x="1312763" y="3571386"/>
            <a:ext cx="2808514" cy="1827636"/>
          </a:xfrm>
          <a:prstGeom prst="rect">
            <a:avLst/>
          </a:prstGeom>
        </p:spPr>
      </p:pic>
    </p:spTree>
    <p:extLst>
      <p:ext uri="{BB962C8B-B14F-4D97-AF65-F5344CB8AC3E}">
        <p14:creationId xmlns:p14="http://schemas.microsoft.com/office/powerpoint/2010/main" val="2581069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308509" y="1864421"/>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7200" dirty="0" err="1" smtClean="0"/>
              <a:t>Báo</a:t>
            </a:r>
            <a:r>
              <a:rPr lang="en-US" sz="7200" dirty="0" smtClean="0"/>
              <a:t> </a:t>
            </a:r>
            <a:r>
              <a:rPr lang="en-US" sz="7200" dirty="0" err="1" smtClean="0"/>
              <a:t>cáo</a:t>
            </a:r>
            <a:r>
              <a:rPr lang="en-US" sz="7200" dirty="0" smtClean="0"/>
              <a:t> </a:t>
            </a:r>
            <a:r>
              <a:rPr lang="en-US" sz="7200" dirty="0" err="1" smtClean="0"/>
              <a:t>bài</a:t>
            </a:r>
            <a:r>
              <a:rPr lang="en-US" sz="7200" dirty="0" smtClean="0"/>
              <a:t> </a:t>
            </a:r>
            <a:r>
              <a:rPr lang="en-US" sz="7200" dirty="0" err="1" smtClean="0"/>
              <a:t>tập</a:t>
            </a:r>
            <a:r>
              <a:rPr lang="en-US" sz="7200" dirty="0" smtClean="0"/>
              <a:t> </a:t>
            </a:r>
            <a:r>
              <a:rPr lang="en-US" sz="7200" dirty="0" err="1" smtClean="0"/>
              <a:t>lớn</a:t>
            </a:r>
            <a:endParaRPr lang="en-US" sz="7200" dirty="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254113"/>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dirty="0" smtClean="0"/>
              <a:t>IT3103 – </a:t>
            </a:r>
            <a:r>
              <a:rPr lang="en-US" sz="2800" dirty="0" err="1" smtClean="0"/>
              <a:t>Lập</a:t>
            </a:r>
            <a:r>
              <a:rPr lang="en-US" sz="2800" dirty="0" smtClean="0"/>
              <a:t> </a:t>
            </a:r>
            <a:r>
              <a:rPr lang="en-US" sz="2800" dirty="0" err="1" smtClean="0"/>
              <a:t>trình</a:t>
            </a:r>
            <a:r>
              <a:rPr lang="en-US" sz="2800" dirty="0" smtClean="0"/>
              <a:t> </a:t>
            </a:r>
            <a:r>
              <a:rPr lang="en-US" sz="2800" dirty="0" err="1" smtClean="0"/>
              <a:t>hướng</a:t>
            </a:r>
            <a:r>
              <a:rPr lang="en-US" sz="2800" dirty="0" smtClean="0"/>
              <a:t> </a:t>
            </a:r>
            <a:r>
              <a:rPr lang="en-US" sz="2800" dirty="0" err="1" smtClean="0"/>
              <a:t>đối</a:t>
            </a:r>
            <a:r>
              <a:rPr lang="en-US" sz="2800" dirty="0" smtClean="0"/>
              <a:t> </a:t>
            </a:r>
            <a:r>
              <a:rPr lang="en-US" sz="2800" dirty="0" err="1" smtClean="0"/>
              <a:t>tượng</a:t>
            </a:r>
            <a:endParaRPr lang="en-US" sz="2800" dirty="0"/>
          </a:p>
          <a:p>
            <a:endParaRPr lang="en-US" sz="2800" dirty="0" smtClean="0"/>
          </a:p>
          <a:p>
            <a:r>
              <a:rPr lang="en-US" sz="2800" dirty="0" err="1" smtClean="0"/>
              <a:t>Đề</a:t>
            </a:r>
            <a:r>
              <a:rPr lang="en-US" sz="2800" dirty="0" smtClean="0"/>
              <a:t> </a:t>
            </a:r>
            <a:r>
              <a:rPr lang="en-US" sz="2800" dirty="0" err="1" smtClean="0"/>
              <a:t>tài</a:t>
            </a:r>
            <a:r>
              <a:rPr lang="en-US" sz="2800" dirty="0" smtClean="0"/>
              <a:t> : </a:t>
            </a:r>
            <a:r>
              <a:rPr lang="en-US" sz="2800" dirty="0" err="1" smtClean="0"/>
              <a:t>Tích</a:t>
            </a:r>
            <a:r>
              <a:rPr lang="en-US" sz="2800" dirty="0" smtClean="0"/>
              <a:t> </a:t>
            </a:r>
            <a:r>
              <a:rPr lang="en-US" sz="2800" dirty="0" err="1" smtClean="0"/>
              <a:t>hợp</a:t>
            </a:r>
            <a:r>
              <a:rPr lang="en-US" sz="2800" dirty="0" smtClean="0"/>
              <a:t> </a:t>
            </a:r>
            <a:r>
              <a:rPr lang="en-US" sz="2800" dirty="0" err="1" smtClean="0"/>
              <a:t>mô</a:t>
            </a:r>
            <a:r>
              <a:rPr lang="en-US" sz="2800" dirty="0" smtClean="0"/>
              <a:t> </a:t>
            </a:r>
            <a:r>
              <a:rPr lang="en-US" sz="2800" dirty="0" err="1" smtClean="0"/>
              <a:t>hình</a:t>
            </a:r>
            <a:r>
              <a:rPr lang="en-US" sz="2800" dirty="0" smtClean="0"/>
              <a:t> GNN </a:t>
            </a:r>
            <a:r>
              <a:rPr lang="en-US" sz="2800" dirty="0" err="1" smtClean="0"/>
              <a:t>vào</a:t>
            </a:r>
            <a:r>
              <a:rPr lang="en-US" sz="2800" dirty="0" smtClean="0"/>
              <a:t> </a:t>
            </a:r>
            <a:r>
              <a:rPr lang="en-US" sz="2800" dirty="0" err="1" smtClean="0"/>
              <a:t>Cytoscape</a:t>
            </a:r>
            <a:endParaRPr lang="en-US" sz="2800" dirty="0" smtClean="0"/>
          </a:p>
          <a:p>
            <a:r>
              <a:rPr lang="en-US" sz="2800" dirty="0" smtClean="0"/>
              <a:t> </a:t>
            </a:r>
            <a:endParaRPr lang="en-US" sz="2800" dirty="0"/>
          </a:p>
          <a:p>
            <a:r>
              <a:rPr lang="en-US" sz="2800" dirty="0" smtClean="0"/>
              <a:t>GVHD : PGS.TS : </a:t>
            </a:r>
            <a:r>
              <a:rPr lang="en-US" sz="2800" dirty="0" err="1" smtClean="0"/>
              <a:t>Lê</a:t>
            </a:r>
            <a:r>
              <a:rPr lang="en-US" sz="2800" dirty="0" smtClean="0"/>
              <a:t> </a:t>
            </a:r>
            <a:r>
              <a:rPr lang="en-US" sz="2800" dirty="0" err="1" smtClean="0"/>
              <a:t>Đức</a:t>
            </a:r>
            <a:r>
              <a:rPr lang="en-US" sz="2800" dirty="0" smtClean="0"/>
              <a:t> </a:t>
            </a:r>
            <a:r>
              <a:rPr lang="en-US" sz="2800" dirty="0" err="1" smtClean="0"/>
              <a:t>Hậu</a:t>
            </a:r>
            <a:endParaRPr lang="en-US" sz="2800" dirty="0"/>
          </a:p>
          <a:p>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3716-1A4C-0838-86B6-64CAAF77DF5B}"/>
              </a:ext>
            </a:extLst>
          </p:cNvPr>
          <p:cNvSpPr>
            <a:spLocks noGrp="1"/>
          </p:cNvSpPr>
          <p:nvPr>
            <p:ph type="title"/>
          </p:nvPr>
        </p:nvSpPr>
        <p:spPr/>
        <p:txBody>
          <a:bodyPr/>
          <a:lstStyle/>
          <a:p>
            <a:r>
              <a:rPr lang="en-US" dirty="0" smtClean="0"/>
              <a:t>7.Demo</a:t>
            </a:r>
            <a:endParaRPr lang="en-US" dirty="0"/>
          </a:p>
        </p:txBody>
      </p:sp>
    </p:spTree>
    <p:extLst>
      <p:ext uri="{BB962C8B-B14F-4D97-AF65-F5344CB8AC3E}">
        <p14:creationId xmlns:p14="http://schemas.microsoft.com/office/powerpoint/2010/main" val="2658237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21</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err="1" smtClean="0"/>
              <a:t>Danh</a:t>
            </a:r>
            <a:r>
              <a:rPr lang="en-US" dirty="0" smtClean="0"/>
              <a:t> </a:t>
            </a:r>
            <a:r>
              <a:rPr lang="en-US" dirty="0" err="1" smtClean="0"/>
              <a:t>sách</a:t>
            </a:r>
            <a:r>
              <a:rPr lang="en-US" dirty="0" smtClean="0"/>
              <a:t> </a:t>
            </a:r>
            <a:r>
              <a:rPr lang="en-US" dirty="0" err="1" smtClean="0"/>
              <a:t>thành</a:t>
            </a:r>
            <a:r>
              <a:rPr lang="en-US" dirty="0" smtClean="0"/>
              <a:t> </a:t>
            </a:r>
            <a:r>
              <a:rPr lang="en-US" dirty="0" err="1" smtClean="0"/>
              <a:t>viên</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514350" indent="-514350">
              <a:buAutoNum type="arabicPeriod"/>
            </a:pPr>
            <a:r>
              <a:rPr lang="en-US" dirty="0" err="1" smtClean="0"/>
              <a:t>Nguyễn</a:t>
            </a:r>
            <a:r>
              <a:rPr lang="en-US" dirty="0" smtClean="0"/>
              <a:t> </a:t>
            </a:r>
            <a:r>
              <a:rPr lang="en-US" dirty="0" err="1" smtClean="0"/>
              <a:t>Huy</a:t>
            </a:r>
            <a:r>
              <a:rPr lang="en-US" dirty="0" smtClean="0"/>
              <a:t> </a:t>
            </a:r>
            <a:r>
              <a:rPr lang="en-US" dirty="0" err="1" smtClean="0"/>
              <a:t>Hoàng</a:t>
            </a:r>
            <a:r>
              <a:rPr lang="en-US" dirty="0" smtClean="0"/>
              <a:t> – 20226107</a:t>
            </a:r>
          </a:p>
          <a:p>
            <a:pPr marL="514350" indent="-514350">
              <a:buAutoNum type="arabicPeriod"/>
            </a:pPr>
            <a:r>
              <a:rPr lang="en-US" dirty="0" err="1" smtClean="0"/>
              <a:t>Vũ</a:t>
            </a:r>
            <a:r>
              <a:rPr lang="en-US" dirty="0" smtClean="0"/>
              <a:t> </a:t>
            </a:r>
            <a:r>
              <a:rPr lang="en-US" dirty="0" err="1" smtClean="0"/>
              <a:t>Thị</a:t>
            </a:r>
            <a:r>
              <a:rPr lang="en-US" dirty="0" smtClean="0"/>
              <a:t> </a:t>
            </a:r>
            <a:r>
              <a:rPr lang="en-US" dirty="0" err="1" smtClean="0"/>
              <a:t>Khánh</a:t>
            </a:r>
            <a:r>
              <a:rPr lang="en-US" dirty="0" smtClean="0"/>
              <a:t> </a:t>
            </a:r>
            <a:r>
              <a:rPr lang="en-US" dirty="0" err="1" smtClean="0"/>
              <a:t>Linh</a:t>
            </a:r>
            <a:r>
              <a:rPr lang="en-US" dirty="0" smtClean="0"/>
              <a:t> - 20226113</a:t>
            </a:r>
            <a:endParaRPr lang="en-US" dirty="0"/>
          </a:p>
        </p:txBody>
      </p:sp>
    </p:spTree>
    <p:extLst>
      <p:ext uri="{BB962C8B-B14F-4D97-AF65-F5344CB8AC3E}">
        <p14:creationId xmlns:p14="http://schemas.microsoft.com/office/powerpoint/2010/main" val="292364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err="1" smtClean="0"/>
              <a:t>Nội</a:t>
            </a:r>
            <a:r>
              <a:rPr lang="en-US" dirty="0" smtClean="0"/>
              <a:t> dung : </a:t>
            </a:r>
            <a:br>
              <a:rPr lang="en-US" dirty="0" smtClean="0"/>
            </a:br>
            <a:endParaRPr lang="en-US" dirty="0"/>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514350" indent="-514350">
              <a:buAutoNum type="arabicPeriod"/>
            </a:pPr>
            <a:r>
              <a:rPr lang="en-US" dirty="0" err="1" smtClean="0"/>
              <a:t>Mô</a:t>
            </a:r>
            <a:r>
              <a:rPr lang="en-US" dirty="0" smtClean="0"/>
              <a:t> </a:t>
            </a:r>
            <a:r>
              <a:rPr lang="en-US" dirty="0" err="1" smtClean="0"/>
              <a:t>tả</a:t>
            </a:r>
            <a:r>
              <a:rPr lang="en-US" dirty="0" smtClean="0"/>
              <a:t> </a:t>
            </a:r>
            <a:r>
              <a:rPr lang="en-US" dirty="0" err="1" smtClean="0"/>
              <a:t>bài</a:t>
            </a:r>
            <a:r>
              <a:rPr lang="en-US" dirty="0" smtClean="0"/>
              <a:t> </a:t>
            </a:r>
            <a:r>
              <a:rPr lang="en-US" dirty="0" err="1" smtClean="0"/>
              <a:t>toán</a:t>
            </a:r>
            <a:endParaRPr lang="en-US" dirty="0" smtClean="0"/>
          </a:p>
          <a:p>
            <a:pPr marL="514350" indent="-514350">
              <a:buAutoNum type="arabicPeriod"/>
            </a:pPr>
            <a:r>
              <a:rPr lang="en-US" dirty="0" err="1" smtClean="0"/>
              <a:t>UseCase</a:t>
            </a:r>
            <a:r>
              <a:rPr lang="en-US" dirty="0" smtClean="0"/>
              <a:t> </a:t>
            </a:r>
            <a:r>
              <a:rPr lang="en-US" dirty="0" smtClean="0"/>
              <a:t>Diagram</a:t>
            </a:r>
          </a:p>
          <a:p>
            <a:pPr marL="514350" indent="-514350">
              <a:buAutoNum type="arabicPeriod"/>
            </a:pPr>
            <a:r>
              <a:rPr lang="en-US" dirty="0" smtClean="0"/>
              <a:t>Ý </a:t>
            </a:r>
            <a:r>
              <a:rPr lang="en-US" dirty="0" err="1" smtClean="0"/>
              <a:t>tưởng</a:t>
            </a:r>
            <a:r>
              <a:rPr lang="en-US" dirty="0" smtClean="0"/>
              <a:t> </a:t>
            </a:r>
            <a:r>
              <a:rPr lang="en-US" dirty="0" err="1" smtClean="0"/>
              <a:t>triển</a:t>
            </a:r>
            <a:r>
              <a:rPr lang="en-US" dirty="0" smtClean="0"/>
              <a:t> </a:t>
            </a:r>
            <a:r>
              <a:rPr lang="en-US" dirty="0" err="1" smtClean="0"/>
              <a:t>khai</a:t>
            </a:r>
            <a:endParaRPr lang="en-US" dirty="0" smtClean="0"/>
          </a:p>
          <a:p>
            <a:pPr marL="514350" indent="-514350">
              <a:buAutoNum type="arabicPeriod"/>
            </a:pPr>
            <a:r>
              <a:rPr lang="en-US" dirty="0" smtClean="0"/>
              <a:t>Class </a:t>
            </a:r>
            <a:r>
              <a:rPr lang="en-US" dirty="0" smtClean="0"/>
              <a:t>Diagram</a:t>
            </a:r>
          </a:p>
          <a:p>
            <a:pPr marL="514350" indent="-514350">
              <a:buAutoNum type="arabicPeriod"/>
            </a:pPr>
            <a:r>
              <a:rPr lang="en-US" dirty="0" err="1" smtClean="0"/>
              <a:t>Các</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OOP</a:t>
            </a:r>
          </a:p>
          <a:p>
            <a:pPr marL="514350" indent="-514350">
              <a:buAutoNum type="arabicPeriod"/>
            </a:pPr>
            <a:r>
              <a:rPr lang="en-US" dirty="0" err="1" smtClean="0"/>
              <a:t>Công</a:t>
            </a:r>
            <a:r>
              <a:rPr lang="en-US" dirty="0" smtClean="0"/>
              <a:t> </a:t>
            </a:r>
            <a:r>
              <a:rPr lang="en-US" dirty="0" err="1" smtClean="0"/>
              <a:t>nghệ</a:t>
            </a:r>
            <a:r>
              <a:rPr lang="en-US" dirty="0" smtClean="0"/>
              <a:t> </a:t>
            </a:r>
            <a:r>
              <a:rPr lang="en-US" dirty="0" err="1" smtClean="0"/>
              <a:t>sử</a:t>
            </a:r>
            <a:r>
              <a:rPr lang="en-US" dirty="0" smtClean="0"/>
              <a:t> </a:t>
            </a:r>
            <a:r>
              <a:rPr lang="en-US" dirty="0" err="1" smtClean="0"/>
              <a:t>dụng</a:t>
            </a:r>
            <a:endParaRPr lang="en-US" dirty="0" smtClean="0"/>
          </a:p>
          <a:p>
            <a:pPr marL="514350" indent="-514350">
              <a:buAutoNum type="arabicPeriod"/>
            </a:pPr>
            <a:r>
              <a:rPr lang="en-US" dirty="0" smtClean="0"/>
              <a:t>Demo</a:t>
            </a:r>
            <a:endParaRPr lang="en-US" dirty="0"/>
          </a:p>
        </p:txBody>
      </p:sp>
    </p:spTree>
    <p:extLst>
      <p:ext uri="{BB962C8B-B14F-4D97-AF65-F5344CB8AC3E}">
        <p14:creationId xmlns:p14="http://schemas.microsoft.com/office/powerpoint/2010/main" val="2751358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3716-1A4C-0838-86B6-64CAAF77DF5B}"/>
              </a:ext>
            </a:extLst>
          </p:cNvPr>
          <p:cNvSpPr>
            <a:spLocks noGrp="1"/>
          </p:cNvSpPr>
          <p:nvPr>
            <p:ph type="title"/>
          </p:nvPr>
        </p:nvSpPr>
        <p:spPr/>
        <p:txBody>
          <a:bodyPr/>
          <a:lstStyle/>
          <a:p>
            <a:r>
              <a:rPr lang="en-US" dirty="0" smtClean="0"/>
              <a:t>1. </a:t>
            </a:r>
            <a:r>
              <a:rPr lang="en-US" dirty="0" err="1" smtClean="0"/>
              <a:t>Mô</a:t>
            </a:r>
            <a:r>
              <a:rPr lang="en-US" dirty="0" smtClean="0"/>
              <a:t> </a:t>
            </a:r>
            <a:r>
              <a:rPr lang="en-US" dirty="0" err="1" smtClean="0"/>
              <a:t>tả</a:t>
            </a:r>
            <a:r>
              <a:rPr lang="en-US" dirty="0" smtClean="0"/>
              <a:t> </a:t>
            </a:r>
            <a:r>
              <a:rPr lang="en-US" dirty="0" err="1" smtClean="0"/>
              <a:t>bài</a:t>
            </a:r>
            <a:r>
              <a:rPr lang="en-US" dirty="0" smtClean="0"/>
              <a:t> </a:t>
            </a:r>
            <a:r>
              <a:rPr lang="en-US" dirty="0" err="1" smtClean="0"/>
              <a:t>toán</a:t>
            </a:r>
            <a:endParaRPr lang="en-US" dirty="0"/>
          </a:p>
        </p:txBody>
      </p:sp>
    </p:spTree>
    <p:extLst>
      <p:ext uri="{BB962C8B-B14F-4D97-AF65-F5344CB8AC3E}">
        <p14:creationId xmlns:p14="http://schemas.microsoft.com/office/powerpoint/2010/main" val="945003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5" name="Title 4">
            <a:extLst>
              <a:ext uri="{FF2B5EF4-FFF2-40B4-BE49-F238E27FC236}">
                <a16:creationId xmlns:a16="http://schemas.microsoft.com/office/drawing/2014/main" id="{5131D202-5F2A-ABF7-24FC-3F311F569FC5}"/>
              </a:ext>
            </a:extLst>
          </p:cNvPr>
          <p:cNvSpPr>
            <a:spLocks noGrp="1"/>
          </p:cNvSpPr>
          <p:nvPr>
            <p:ph type="title"/>
          </p:nvPr>
        </p:nvSpPr>
        <p:spPr/>
        <p:txBody>
          <a:bodyPr/>
          <a:lstStyle/>
          <a:p>
            <a:r>
              <a:rPr lang="en-US" dirty="0" err="1" smtClean="0"/>
              <a:t>Mô</a:t>
            </a:r>
            <a:r>
              <a:rPr lang="en-US" dirty="0" smtClean="0"/>
              <a:t> </a:t>
            </a:r>
            <a:r>
              <a:rPr lang="en-US" dirty="0" err="1" smtClean="0"/>
              <a:t>tả</a:t>
            </a:r>
            <a:r>
              <a:rPr lang="en-US" dirty="0" smtClean="0"/>
              <a:t> </a:t>
            </a:r>
            <a:r>
              <a:rPr lang="en-US" dirty="0" err="1" smtClean="0"/>
              <a:t>bài</a:t>
            </a:r>
            <a:r>
              <a:rPr lang="en-US" dirty="0" smtClean="0"/>
              <a:t> </a:t>
            </a:r>
            <a:r>
              <a:rPr lang="en-US" dirty="0" err="1" smtClean="0"/>
              <a:t>toán</a:t>
            </a:r>
            <a:r>
              <a:rPr lang="en-US" dirty="0" smtClean="0"/>
              <a:t> </a:t>
            </a:r>
            <a:br>
              <a:rPr lang="en-US" dirty="0" smtClean="0"/>
            </a:br>
            <a:endParaRPr lang="en-US" dirty="0"/>
          </a:p>
        </p:txBody>
      </p:sp>
      <p:sp>
        <p:nvSpPr>
          <p:cNvPr id="6" name="Content Placeholder 3">
            <a:extLst>
              <a:ext uri="{FF2B5EF4-FFF2-40B4-BE49-F238E27FC236}">
                <a16:creationId xmlns:a16="http://schemas.microsoft.com/office/drawing/2014/main" id="{E62E6E8B-CA6C-55F9-B624-AB2BC25AF2A3}"/>
              </a:ext>
            </a:extLst>
          </p:cNvPr>
          <p:cNvSpPr>
            <a:spLocks noGrp="1"/>
          </p:cNvSpPr>
          <p:nvPr>
            <p:ph sz="half" idx="1"/>
          </p:nvPr>
        </p:nvSpPr>
        <p:spPr>
          <a:xfrm>
            <a:off x="528638" y="1423988"/>
            <a:ext cx="8396287" cy="4859246"/>
          </a:xfrm>
        </p:spPr>
        <p:txBody>
          <a:bodyPr/>
          <a:lstStyle/>
          <a:p>
            <a:pPr marL="0" indent="0">
              <a:buNone/>
            </a:pPr>
            <a:r>
              <a:rPr lang="vi-VN" sz="2000" b="1" dirty="0"/>
              <a:t>Bài toán</a:t>
            </a:r>
            <a:r>
              <a:rPr lang="vi-VN" sz="2000" dirty="0"/>
              <a:t>: Tích hợp mô hình </a:t>
            </a:r>
            <a:r>
              <a:rPr lang="vi-VN" sz="2000" b="1" dirty="0"/>
              <a:t>Graph Neural Network (GNN)</a:t>
            </a:r>
            <a:r>
              <a:rPr lang="vi-VN" sz="2000" dirty="0"/>
              <a:t> vào </a:t>
            </a:r>
            <a:r>
              <a:rPr lang="vi-VN" sz="2000" b="1" dirty="0"/>
              <a:t>Cytoscape</a:t>
            </a:r>
            <a:r>
              <a:rPr lang="vi-VN" sz="2000" dirty="0"/>
              <a:t> để giải quyết các bài toán dự đoán trong mạng đồ thị, như:</a:t>
            </a:r>
          </a:p>
          <a:p>
            <a:r>
              <a:rPr lang="vi-VN" sz="2000" b="1" dirty="0"/>
              <a:t>Dự đoán gen gây bệnh</a:t>
            </a:r>
            <a:r>
              <a:rPr lang="vi-VN" sz="2000" dirty="0"/>
              <a:t> (Node Classification): Dự đoán nhãn (ví dụ, gen có phải là gen gây bệnh không) dựa trên cấu trúc và mối quan hệ giữa các gen trong mạng gene.</a:t>
            </a:r>
          </a:p>
          <a:p>
            <a:r>
              <a:rPr lang="vi-VN" sz="2000" b="1" dirty="0"/>
              <a:t>Dự đoán tác dụng mới của thuốc</a:t>
            </a:r>
            <a:r>
              <a:rPr lang="vi-VN" sz="2000" dirty="0"/>
              <a:t> (Link Prediction): Dự đoán các mối quan hệ tiềm năng giữa thuốc và bệnh, chẳng hạn như thuốc chưa được thử nghiệm nhưng có thể có tác dụng chữa bệnh.</a:t>
            </a:r>
          </a:p>
          <a:p>
            <a:r>
              <a:rPr lang="vi-VN" sz="2000" b="1" dirty="0"/>
              <a:t>Hệ thống khuyến nghị</a:t>
            </a:r>
            <a:r>
              <a:rPr lang="vi-VN" sz="2000" dirty="0"/>
              <a:t> (Link Prediction): Dự đoán các sản phẩm khách hàng có thể mua dựa trên hành vi của những khách hàng tương tự.</a:t>
            </a:r>
          </a:p>
          <a:p>
            <a:r>
              <a:rPr lang="vi-VN" sz="2000" dirty="0"/>
              <a:t>Cytoscape sẽ được sử dụng để trực quan hóa và phân tích đồ thị, trong khi GNN sẽ học từ các mối quan hệ trong đồ thị để đưa ra các dự đoán chính xác.</a:t>
            </a:r>
          </a:p>
          <a:p>
            <a:pPr marL="0" indent="0">
              <a:buNone/>
            </a:pPr>
            <a:endParaRPr lang="en-US" sz="2000" dirty="0"/>
          </a:p>
        </p:txBody>
      </p:sp>
    </p:spTree>
    <p:extLst>
      <p:ext uri="{BB962C8B-B14F-4D97-AF65-F5344CB8AC3E}">
        <p14:creationId xmlns:p14="http://schemas.microsoft.com/office/powerpoint/2010/main" val="1341840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3716-1A4C-0838-86B6-64CAAF77DF5B}"/>
              </a:ext>
            </a:extLst>
          </p:cNvPr>
          <p:cNvSpPr>
            <a:spLocks noGrp="1"/>
          </p:cNvSpPr>
          <p:nvPr>
            <p:ph type="title"/>
          </p:nvPr>
        </p:nvSpPr>
        <p:spPr>
          <a:xfrm>
            <a:off x="2380487" y="2365248"/>
            <a:ext cx="5339661" cy="2127504"/>
          </a:xfrm>
        </p:spPr>
        <p:txBody>
          <a:bodyPr/>
          <a:lstStyle/>
          <a:p>
            <a:r>
              <a:rPr lang="en-US" dirty="0" smtClean="0"/>
              <a:t>2. Use case diagram</a:t>
            </a:r>
            <a:endParaRPr lang="en-US" dirty="0"/>
          </a:p>
        </p:txBody>
      </p:sp>
    </p:spTree>
    <p:extLst>
      <p:ext uri="{BB962C8B-B14F-4D97-AF65-F5344CB8AC3E}">
        <p14:creationId xmlns:p14="http://schemas.microsoft.com/office/powerpoint/2010/main" val="3419765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5" name="Title 4">
            <a:extLst>
              <a:ext uri="{FF2B5EF4-FFF2-40B4-BE49-F238E27FC236}">
                <a16:creationId xmlns:a16="http://schemas.microsoft.com/office/drawing/2014/main" id="{5131D202-5F2A-ABF7-24FC-3F311F569FC5}"/>
              </a:ext>
            </a:extLst>
          </p:cNvPr>
          <p:cNvSpPr>
            <a:spLocks noGrp="1"/>
          </p:cNvSpPr>
          <p:nvPr>
            <p:ph type="title"/>
          </p:nvPr>
        </p:nvSpPr>
        <p:spPr/>
        <p:txBody>
          <a:bodyPr/>
          <a:lstStyle/>
          <a:p>
            <a:r>
              <a:rPr lang="en-US" dirty="0" smtClean="0"/>
              <a:t>Use case diagram</a:t>
            </a:r>
            <a:r>
              <a:rPr lang="en-US" dirty="0" smtClean="0"/>
              <a:t/>
            </a:r>
            <a:br>
              <a:rPr lang="en-US" dirty="0" smtClean="0"/>
            </a:br>
            <a:endParaRPr lang="en-US" dirty="0"/>
          </a:p>
        </p:txBody>
      </p:sp>
      <p:pic>
        <p:nvPicPr>
          <p:cNvPr id="3" name="Content Placeholder 2"/>
          <p:cNvPicPr>
            <a:picLocks noGrp="1" noChangeAspect="1"/>
          </p:cNvPicPr>
          <p:nvPr>
            <p:ph sz="half" idx="1"/>
          </p:nvPr>
        </p:nvPicPr>
        <p:blipFill>
          <a:blip r:embed="rId2"/>
          <a:stretch>
            <a:fillRect/>
          </a:stretch>
        </p:blipFill>
        <p:spPr>
          <a:xfrm>
            <a:off x="865002" y="1617394"/>
            <a:ext cx="6887536" cy="3867690"/>
          </a:xfrm>
          <a:prstGeom prst="rect">
            <a:avLst/>
          </a:prstGeom>
        </p:spPr>
      </p:pic>
    </p:spTree>
    <p:extLst>
      <p:ext uri="{BB962C8B-B14F-4D97-AF65-F5344CB8AC3E}">
        <p14:creationId xmlns:p14="http://schemas.microsoft.com/office/powerpoint/2010/main" val="2726914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3716-1A4C-0838-86B6-64CAAF77DF5B}"/>
              </a:ext>
            </a:extLst>
          </p:cNvPr>
          <p:cNvSpPr>
            <a:spLocks noGrp="1"/>
          </p:cNvSpPr>
          <p:nvPr>
            <p:ph type="title"/>
          </p:nvPr>
        </p:nvSpPr>
        <p:spPr>
          <a:xfrm>
            <a:off x="2380487" y="2365248"/>
            <a:ext cx="5339661" cy="2127504"/>
          </a:xfrm>
        </p:spPr>
        <p:txBody>
          <a:bodyPr/>
          <a:lstStyle/>
          <a:p>
            <a:r>
              <a:rPr lang="en-US" dirty="0" smtClean="0"/>
              <a:t>3. Ý </a:t>
            </a:r>
            <a:r>
              <a:rPr lang="en-US" dirty="0" err="1" smtClean="0"/>
              <a:t>tưởng</a:t>
            </a:r>
            <a:r>
              <a:rPr lang="en-US" dirty="0" smtClean="0"/>
              <a:t> </a:t>
            </a:r>
            <a:r>
              <a:rPr lang="en-US" dirty="0" err="1" smtClean="0"/>
              <a:t>triển</a:t>
            </a:r>
            <a:r>
              <a:rPr lang="en-US" dirty="0" smtClean="0"/>
              <a:t> </a:t>
            </a:r>
            <a:r>
              <a:rPr lang="en-US" dirty="0" err="1" smtClean="0"/>
              <a:t>khai</a:t>
            </a:r>
            <a:endParaRPr lang="en-US" dirty="0"/>
          </a:p>
        </p:txBody>
      </p:sp>
    </p:spTree>
    <p:extLst>
      <p:ext uri="{BB962C8B-B14F-4D97-AF65-F5344CB8AC3E}">
        <p14:creationId xmlns:p14="http://schemas.microsoft.com/office/powerpoint/2010/main" val="57282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325</TotalTime>
  <Words>504</Words>
  <Application>Microsoft Office PowerPoint</Application>
  <PresentationFormat>On-screen Show (4:3)</PresentationFormat>
  <Paragraphs>88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Lato</vt:lpstr>
      <vt:lpstr>Office Theme</vt:lpstr>
      <vt:lpstr>PowerPoint Presentation</vt:lpstr>
      <vt:lpstr>PowerPoint Presentation</vt:lpstr>
      <vt:lpstr>Danh sách thành viên</vt:lpstr>
      <vt:lpstr>Nội dung :  </vt:lpstr>
      <vt:lpstr>1. Mô tả bài toán</vt:lpstr>
      <vt:lpstr>Mô tả bài toán  </vt:lpstr>
      <vt:lpstr>2. Use case diagram</vt:lpstr>
      <vt:lpstr>Use case diagram </vt:lpstr>
      <vt:lpstr>3. Ý tưởng triển khai</vt:lpstr>
      <vt:lpstr> </vt:lpstr>
      <vt:lpstr>PowerPoint Presentation</vt:lpstr>
      <vt:lpstr>4.Class diagram</vt:lpstr>
      <vt:lpstr>Class diagram </vt:lpstr>
      <vt:lpstr>5. Tính chất của OOP</vt:lpstr>
      <vt:lpstr>Các tính chất của OOP </vt:lpstr>
      <vt:lpstr>Các tính chất của OOP </vt:lpstr>
      <vt:lpstr>Các tính chất của OOP </vt:lpstr>
      <vt:lpstr>Các tính chất của OOP </vt:lpstr>
      <vt:lpstr>6. Công nghệ sử dụng</vt:lpstr>
      <vt:lpstr>7.Demo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Admin</cp:lastModifiedBy>
  <cp:revision>27</cp:revision>
  <dcterms:created xsi:type="dcterms:W3CDTF">2021-05-28T04:32:29Z</dcterms:created>
  <dcterms:modified xsi:type="dcterms:W3CDTF">2025-01-07T11:20:08Z</dcterms:modified>
</cp:coreProperties>
</file>