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embeddedFontLst>
    <p:embeddedFont>
      <p:font typeface="Lato" panose="020B0604020202020204" charset="0"/>
      <p:regular r:id="rId52"/>
      <p:bold r:id="rId53"/>
      <p:italic r:id="rId54"/>
      <p:boldItalic r:id="rId55"/>
    </p:embeddedFont>
    <p:embeddedFont>
      <p:font typeface="Maven Pro" panose="020B0604020202020204" charset="0"/>
      <p:regular r:id="rId56"/>
      <p:bold r:id="rId57"/>
    </p:embeddedFont>
    <p:embeddedFont>
      <p:font typeface="Nunito"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88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88866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985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103718bc8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103718bc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102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103718bc8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103718bc8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04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d103718bc8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d103718bc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115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103718bc8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103718bc8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025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103718bc8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103718bc8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42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103718bc8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103718bc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884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103718bc8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103718bc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060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103718bc8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d103718bc8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53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103718bc8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103718bc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071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103718bc8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d103718bc8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48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103718bc8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103718bc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774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103718bc8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103718bc8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295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d103718bc8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d103718bc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78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d103718bc8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d103718bc8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299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d103718bc8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d103718bc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95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d2def821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d2def821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029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103718bc8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103718bc8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250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103718bc8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103718bc8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853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d103718bc8_0_1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d103718bc8_0_1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555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d103718bc8_0_1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d103718bc8_0_1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923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d103718bc8_0_1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d103718bc8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99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103718bc8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103718bc8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024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d103718bc8_0_3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d103718bc8_0_3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036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d103718bc8_0_1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d103718bc8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183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103718bc8_0_1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103718bc8_0_1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734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d103718bc8_0_1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d103718bc8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732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103718bc8_0_1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103718bc8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843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103718bc8_0_1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d103718bc8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023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d103718bc8_0_1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d103718bc8_0_1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76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d103718bc8_0_1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103718bc8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066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d103718bc8_0_1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d103718bc8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361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103718bc8_0_1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103718bc8_0_1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66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103718bc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d103718bc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4434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d103718bc8_0_1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d103718bc8_0_1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36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d103718bc8_0_1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d103718bc8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2367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d103718bc8_0_1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d103718bc8_0_1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725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d103718bc8_0_1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d103718bc8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203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d103718bc8_0_1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d103718bc8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9521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d103718bc8_0_1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d103718bc8_0_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6377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103718bc8_0_1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d103718bc8_0_1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646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d103718bc8_0_1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d103718bc8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4160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d103718bc8_0_1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d103718bc8_0_1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4713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d103718bc8_0_1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d103718bc8_0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99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103718bc8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d103718bc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3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103718bc8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103718bc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061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103718bc8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d103718bc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38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103718bc8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103718bc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924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103718bc8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103718bc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349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ionos.fr/digitalguide/serveur/know-how/apprendre-mysql-en-toute-simplicite/#c69783" TargetMode="External"/><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www.ionos.fr/digitalguide/serveur/know-how/apprendre-mysql-en-toute-simplicite/#c69823" TargetMode="External"/><Relationship Id="rId5" Type="http://schemas.openxmlformats.org/officeDocument/2006/relationships/hyperlink" Target="https://www.ionos.fr/digitalguide/serveur/know-how/apprendre-mysql-en-toute-simplicite/#c69818" TargetMode="External"/><Relationship Id="rId4" Type="http://schemas.openxmlformats.org/officeDocument/2006/relationships/hyperlink" Target="https://www.ionos.fr/digitalguide/serveur/know-how/apprendre-mysql-en-toute-simplicite/#c69784"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www.ionos.fr/digitalguide/serveur/know-how/apprendre-mysql-en-toute-simplicite/#c69783"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jp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www.ionos.fr/digitalguide/serveur/know-how/apprendre-mysql-en-toute-simplicite/#c69784"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hyperlink" Target="https://www.ionos.fr/digitalguide/serveur/know-how/apprendre-mysql-en-toute-simplicite/#c69818" TargetMode="External"/><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hyperlink" Target="https://www.ionos.fr/digitalguide/serveur/know-how/apprendre-mysql-en-toute-simplicite/#c69823" TargetMode="External"/><Relationship Id="rId2" Type="http://schemas.openxmlformats.org/officeDocument/2006/relationships/notesSlide" Target="../notesSlides/notesSlide45.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conception de l'application</a:t>
            </a:r>
            <a:endParaRPr/>
          </a:p>
        </p:txBody>
      </p:sp>
      <p:sp>
        <p:nvSpPr>
          <p:cNvPr id="278" name="Google Shape;278;p13"/>
          <p:cNvSpPr txBox="1">
            <a:spLocks noGrp="1"/>
          </p:cNvSpPr>
          <p:nvPr>
            <p:ph type="subTitle" idx="1"/>
          </p:nvPr>
        </p:nvSpPr>
        <p:spPr>
          <a:xfrm>
            <a:off x="0" y="4347600"/>
            <a:ext cx="78741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770"/>
              <a:buNone/>
            </a:pPr>
            <a:r>
              <a:rPr lang="fr" sz="1679" b="1" dirty="0">
                <a:solidFill>
                  <a:srgbClr val="000000"/>
                </a:solidFill>
              </a:rPr>
              <a:t>Takieddine bekhouche&amp;Touti mohammed </a:t>
            </a:r>
            <a:r>
              <a:rPr lang="fr" sz="1679" b="1" dirty="0" smtClean="0">
                <a:solidFill>
                  <a:srgbClr val="000000"/>
                </a:solidFill>
              </a:rPr>
              <a:t>larbi,étudiants </a:t>
            </a:r>
            <a:r>
              <a:rPr lang="fr" sz="1679" b="1" dirty="0">
                <a:solidFill>
                  <a:srgbClr val="000000"/>
                </a:solidFill>
              </a:rPr>
              <a:t>master2 RSD</a:t>
            </a:r>
            <a:endParaRPr sz="1679" b="1" dirty="0">
              <a:solidFill>
                <a:srgbClr val="000000"/>
              </a:solidFill>
            </a:endParaRPr>
          </a:p>
          <a:p>
            <a:pPr marL="0" lvl="0" indent="0" algn="l" rtl="0">
              <a:spcBef>
                <a:spcPts val="0"/>
              </a:spcBef>
              <a:spcAft>
                <a:spcPts val="0"/>
              </a:spcAft>
              <a:buSzPts val="770"/>
              <a:buNone/>
            </a:pPr>
            <a:endParaRPr sz="1679" b="1" dirty="0">
              <a:solidFill>
                <a:srgbClr val="000000"/>
              </a:solidFill>
            </a:endParaRPr>
          </a:p>
          <a:p>
            <a:pPr marL="0" lvl="0" indent="0" algn="l" rtl="0">
              <a:spcBef>
                <a:spcPts val="0"/>
              </a:spcBef>
              <a:spcAft>
                <a:spcPts val="0"/>
              </a:spcAft>
              <a:buSzPts val="770"/>
              <a:buNone/>
            </a:pPr>
            <a:endParaRPr sz="1820" b="1" dirty="0"/>
          </a:p>
        </p:txBody>
      </p:sp>
      <p:sp>
        <p:nvSpPr>
          <p:cNvPr id="279" name="Google Shape;279;p13"/>
          <p:cNvSpPr txBox="1"/>
          <p:nvPr/>
        </p:nvSpPr>
        <p:spPr>
          <a:xfrm>
            <a:off x="187850" y="144475"/>
            <a:ext cx="67182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b="1">
                <a:latin typeface="Nunito"/>
                <a:ea typeface="Nunito"/>
                <a:cs typeface="Nunito"/>
                <a:sym typeface="Nunito"/>
              </a:rPr>
              <a:t>université de batna 2,département de l'informatique</a:t>
            </a:r>
            <a:endParaRPr sz="1300" b="1">
              <a:latin typeface="Nunito"/>
              <a:ea typeface="Nunito"/>
              <a:cs typeface="Nunito"/>
              <a:sym typeface="Nunito"/>
            </a:endParaRPr>
          </a:p>
          <a:p>
            <a:pPr marL="0" lvl="0" indent="0" algn="l" rtl="0">
              <a:spcBef>
                <a:spcPts val="0"/>
              </a:spcBef>
              <a:spcAft>
                <a:spcPts val="0"/>
              </a:spcAft>
              <a:buNone/>
            </a:pPr>
            <a:r>
              <a:rPr lang="fr" sz="1300" b="1">
                <a:latin typeface="Nunito"/>
                <a:ea typeface="Nunito"/>
                <a:cs typeface="Nunito"/>
                <a:sym typeface="Nunito"/>
              </a:rPr>
              <a:t>spéciality réseaux et système distribué</a:t>
            </a:r>
            <a:endParaRPr sz="1300" b="1">
              <a:latin typeface="Nunito"/>
              <a:ea typeface="Nunito"/>
              <a:cs typeface="Nunito"/>
              <a:sym typeface="Nunito"/>
            </a:endParaRPr>
          </a:p>
          <a:p>
            <a:pPr marL="0" lvl="0" indent="0" algn="l" rtl="0">
              <a:spcBef>
                <a:spcPts val="0"/>
              </a:spcBef>
              <a:spcAft>
                <a:spcPts val="0"/>
              </a:spcAft>
              <a:buNone/>
            </a:pPr>
            <a:r>
              <a:rPr lang="fr" sz="1700" b="1">
                <a:solidFill>
                  <a:srgbClr val="E69138"/>
                </a:solidFill>
                <a:latin typeface="Nunito"/>
                <a:ea typeface="Nunito"/>
                <a:cs typeface="Nunito"/>
                <a:sym typeface="Nunito"/>
              </a:rPr>
              <a:t>19/04/2021</a:t>
            </a:r>
            <a:endParaRPr sz="1700" b="1">
              <a:solidFill>
                <a:srgbClr val="E69138"/>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1000"/>
                                        <p:tgtEl>
                                          <p:spTgt spid="278">
                                            <p:txEl>
                                              <p:pRg st="0" end="0"/>
                                            </p:txEl>
                                          </p:spTgt>
                                        </p:tgtEl>
                                      </p:cBhvr>
                                    </p:animEffect>
                                    <p:anim calcmode="lin" valueType="num">
                                      <p:cBhvr>
                                        <p:cTn id="8" dur="1000" fill="hold"/>
                                        <p:tgtEl>
                                          <p:spTgt spid="27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3000">
                <a:solidFill>
                  <a:srgbClr val="E69138"/>
                </a:solidFill>
              </a:rPr>
              <a:t>front end</a:t>
            </a:r>
            <a:endParaRPr sz="3000">
              <a:solidFill>
                <a:srgbClr val="E69138"/>
              </a:solidFill>
            </a:endParaRPr>
          </a:p>
        </p:txBody>
      </p:sp>
      <p:sp>
        <p:nvSpPr>
          <p:cNvPr id="329" name="Google Shape;329;p22"/>
          <p:cNvSpPr txBox="1">
            <a:spLocks noGrp="1"/>
          </p:cNvSpPr>
          <p:nvPr>
            <p:ph type="body" idx="1"/>
          </p:nvPr>
        </p:nvSpPr>
        <p:spPr>
          <a:xfrm>
            <a:off x="0" y="1629525"/>
            <a:ext cx="9144000" cy="319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sz="3000"/>
              <a:t>L'interface d'un logiciel ou d'un site Web est tout ce avec lequel l'utilisateur interagit. Du point de vue de l'utilisateur, le frontend est synonyme d'interface utilisateur. Du point de vue du développeur, c'est la conception de l'interface et la programmation qui font fonctionner l'interface</a:t>
            </a:r>
            <a:endParaRPr sz="3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3000">
                <a:solidFill>
                  <a:srgbClr val="E69138"/>
                </a:solidFill>
              </a:rPr>
              <a:t>front end</a:t>
            </a:r>
            <a:endParaRPr sz="3000">
              <a:solidFill>
                <a:srgbClr val="E69138"/>
              </a:solidFill>
            </a:endParaRPr>
          </a:p>
          <a:p>
            <a:pPr marL="0" lvl="0" indent="0" algn="l" rtl="0">
              <a:spcBef>
                <a:spcPts val="0"/>
              </a:spcBef>
              <a:spcAft>
                <a:spcPts val="0"/>
              </a:spcAft>
              <a:buNone/>
            </a:pPr>
            <a:endParaRPr/>
          </a:p>
        </p:txBody>
      </p:sp>
      <p:sp>
        <p:nvSpPr>
          <p:cNvPr id="335" name="Google Shape;335;p23"/>
          <p:cNvSpPr txBox="1">
            <a:spLocks noGrp="1"/>
          </p:cNvSpPr>
          <p:nvPr>
            <p:ph type="body" idx="1"/>
          </p:nvPr>
        </p:nvSpPr>
        <p:spPr>
          <a:xfrm>
            <a:off x="0" y="1596450"/>
            <a:ext cx="91440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000"/>
              <a:t>pour l'application mobile, nous devons d'abord choisir un système car il existe 3 types de système mobile (ios, android, windows phone)</a:t>
            </a:r>
            <a:endParaRPr sz="3000"/>
          </a:p>
          <a:p>
            <a:pPr marL="0" lvl="0" indent="0" algn="l" rtl="0">
              <a:spcBef>
                <a:spcPts val="1200"/>
              </a:spcBef>
              <a:spcAft>
                <a:spcPts val="0"/>
              </a:spcAft>
              <a:buNone/>
            </a:pPr>
            <a:r>
              <a:rPr lang="fr" sz="3000"/>
              <a:t>et il existe de nombreuses technologies à utiliser pour chacun d'eux</a:t>
            </a:r>
            <a:endParaRPr sz="3000"/>
          </a:p>
          <a:p>
            <a:pPr marL="0" lvl="0" indent="0" algn="l" rtl="0">
              <a:spcBef>
                <a:spcPts val="1200"/>
              </a:spcBef>
              <a:spcAft>
                <a:spcPts val="1200"/>
              </a:spcAft>
              <a:buNone/>
            </a:pPr>
            <a:endParaRPr sz="3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24"/>
          <p:cNvPicPr preferRelativeResize="0"/>
          <p:nvPr/>
        </p:nvPicPr>
        <p:blipFill>
          <a:blip r:embed="rId3">
            <a:alphaModFix/>
          </a:blip>
          <a:stretch>
            <a:fillRect/>
          </a:stretch>
        </p:blipFill>
        <p:spPr>
          <a:xfrm>
            <a:off x="1770575" y="889250"/>
            <a:ext cx="5886450" cy="36099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46" name="Google Shape;346;p25"/>
          <p:cNvSpPr txBox="1">
            <a:spLocks noGrp="1"/>
          </p:cNvSpPr>
          <p:nvPr>
            <p:ph type="body" idx="1"/>
          </p:nvPr>
        </p:nvSpPr>
        <p:spPr>
          <a:xfrm>
            <a:off x="0" y="1567550"/>
            <a:ext cx="91440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3000" b="1"/>
              <a:t>dans l'application mobile, nous nous concentrons sur les applications </a:t>
            </a:r>
            <a:r>
              <a:rPr lang="fr" sz="3000" b="1">
                <a:solidFill>
                  <a:srgbClr val="B45F06"/>
                </a:solidFill>
              </a:rPr>
              <a:t>Android</a:t>
            </a:r>
            <a:r>
              <a:rPr lang="fr" sz="3000" b="1"/>
              <a:t> et nous utilisons la technologie </a:t>
            </a:r>
            <a:r>
              <a:rPr lang="fr" sz="3000" b="1">
                <a:solidFill>
                  <a:srgbClr val="B45F06"/>
                </a:solidFill>
              </a:rPr>
              <a:t>Java </a:t>
            </a:r>
            <a:r>
              <a:rPr lang="fr" sz="3000" b="1"/>
              <a:t>pour les créer</a:t>
            </a:r>
            <a:endParaRPr sz="30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6"/>
          <p:cNvSpPr txBox="1">
            <a:spLocks noGrp="1"/>
          </p:cNvSpPr>
          <p:nvPr>
            <p:ph type="body" idx="1"/>
          </p:nvPr>
        </p:nvSpPr>
        <p:spPr>
          <a:xfrm>
            <a:off x="75" y="1480775"/>
            <a:ext cx="9144000" cy="29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sz="8000" b="1">
                <a:solidFill>
                  <a:srgbClr val="B45F06"/>
                </a:solidFill>
              </a:rPr>
              <a:t>Back-end</a:t>
            </a:r>
            <a:endParaRPr sz="8000" b="1">
              <a:solidFill>
                <a:srgbClr val="B45F06"/>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3000">
                <a:solidFill>
                  <a:srgbClr val="E69138"/>
                </a:solidFill>
              </a:rPr>
              <a:t>Back end</a:t>
            </a:r>
            <a:endParaRPr sz="3000">
              <a:solidFill>
                <a:srgbClr val="E69138"/>
              </a:solidFill>
            </a:endParaRPr>
          </a:p>
        </p:txBody>
      </p:sp>
      <p:sp>
        <p:nvSpPr>
          <p:cNvPr id="357" name="Google Shape;357;p27"/>
          <p:cNvSpPr txBox="1">
            <a:spLocks noGrp="1"/>
          </p:cNvSpPr>
          <p:nvPr>
            <p:ph type="body" idx="1"/>
          </p:nvPr>
        </p:nvSpPr>
        <p:spPr>
          <a:xfrm>
            <a:off x="0" y="1567550"/>
            <a:ext cx="91440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3000" b="1">
                <a:latin typeface="Arial"/>
                <a:ea typeface="Arial"/>
                <a:cs typeface="Arial"/>
                <a:sym typeface="Arial"/>
              </a:rPr>
              <a:t>En informatique, un back-end est un terme désignant un étage de sortie d'un logiciel devant produire un résultat. On l'oppose au front-end qui lui est la partie visible de l'iceberg</a:t>
            </a:r>
            <a:endParaRPr sz="30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28"/>
          <p:cNvPicPr preferRelativeResize="0"/>
          <p:nvPr/>
        </p:nvPicPr>
        <p:blipFill>
          <a:blip r:embed="rId3">
            <a:alphaModFix/>
          </a:blip>
          <a:stretch>
            <a:fillRect/>
          </a:stretch>
        </p:blipFill>
        <p:spPr>
          <a:xfrm>
            <a:off x="152400" y="152400"/>
            <a:ext cx="8839200" cy="4625848"/>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9"/>
          <p:cNvSpPr txBox="1">
            <a:spLocks noGrp="1"/>
          </p:cNvSpPr>
          <p:nvPr>
            <p:ph type="title"/>
          </p:nvPr>
        </p:nvSpPr>
        <p:spPr>
          <a:xfrm>
            <a:off x="1297500" y="19147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3000">
                <a:solidFill>
                  <a:srgbClr val="E69138"/>
                </a:solidFill>
              </a:rPr>
              <a:t>Back end</a:t>
            </a:r>
            <a:endParaRPr/>
          </a:p>
        </p:txBody>
      </p:sp>
      <p:sp>
        <p:nvSpPr>
          <p:cNvPr id="368" name="Google Shape;368;p29"/>
          <p:cNvSpPr txBox="1">
            <a:spLocks noGrp="1"/>
          </p:cNvSpPr>
          <p:nvPr>
            <p:ph type="body" idx="1"/>
          </p:nvPr>
        </p:nvSpPr>
        <p:spPr>
          <a:xfrm>
            <a:off x="0" y="946350"/>
            <a:ext cx="9144000" cy="3250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sz="3000" b="1"/>
              <a:t>Dans le monde informatique, le «backend» fait référence à toute partie d'un site Web ou d'un logiciel que les utilisateurs ne voient pas. Il contraste avec le frontend, qui fait référence à l'interface utilisateur d'un programme ou d'un site Web. ... Tout ce qui se passe avant l'affichage de la page dans un navigateur Web fait partie du backend</a:t>
            </a:r>
            <a:endParaRPr sz="30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3000">
                <a:solidFill>
                  <a:srgbClr val="E69138"/>
                </a:solidFill>
              </a:rPr>
              <a:t>Back end</a:t>
            </a:r>
            <a:endParaRPr/>
          </a:p>
        </p:txBody>
      </p:sp>
      <p:sp>
        <p:nvSpPr>
          <p:cNvPr id="374" name="Google Shape;374;p30"/>
          <p:cNvSpPr txBox="1">
            <a:spLocks noGrp="1"/>
          </p:cNvSpPr>
          <p:nvPr>
            <p:ph type="body" idx="1"/>
          </p:nvPr>
        </p:nvSpPr>
        <p:spPr>
          <a:xfrm>
            <a:off x="0" y="1567550"/>
            <a:ext cx="91440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3000" b="1"/>
              <a:t>there are a lot to use like:</a:t>
            </a:r>
            <a:endParaRPr sz="3000" b="1"/>
          </a:p>
          <a:p>
            <a:pPr marL="0" lvl="0" indent="0" algn="l" rtl="0">
              <a:spcBef>
                <a:spcPts val="1200"/>
              </a:spcBef>
              <a:spcAft>
                <a:spcPts val="1200"/>
              </a:spcAft>
              <a:buNone/>
            </a:pPr>
            <a:r>
              <a:rPr lang="fr" sz="3000" b="1">
                <a:solidFill>
                  <a:srgbClr val="660000"/>
                </a:solidFill>
              </a:rPr>
              <a:t>php</a:t>
            </a:r>
            <a:r>
              <a:rPr lang="fr" sz="3000" b="1"/>
              <a:t>,</a:t>
            </a:r>
            <a:r>
              <a:rPr lang="fr" sz="3000" b="1">
                <a:solidFill>
                  <a:srgbClr val="BF9000"/>
                </a:solidFill>
              </a:rPr>
              <a:t>node js</a:t>
            </a:r>
            <a:r>
              <a:rPr lang="fr" sz="3000" b="1"/>
              <a:t>,</a:t>
            </a:r>
            <a:r>
              <a:rPr lang="fr" sz="3000" b="1">
                <a:solidFill>
                  <a:srgbClr val="1155CC"/>
                </a:solidFill>
              </a:rPr>
              <a:t>ruby on rails</a:t>
            </a:r>
            <a:r>
              <a:rPr lang="fr" sz="3000" b="1"/>
              <a:t>,</a:t>
            </a:r>
            <a:r>
              <a:rPr lang="fr" sz="3000" b="1">
                <a:solidFill>
                  <a:srgbClr val="741B47"/>
                </a:solidFill>
              </a:rPr>
              <a:t>java SE</a:t>
            </a:r>
            <a:r>
              <a:rPr lang="fr" sz="3000" b="1"/>
              <a:t>,</a:t>
            </a:r>
            <a:r>
              <a:rPr lang="fr" sz="3000" b="1">
                <a:solidFill>
                  <a:srgbClr val="FFFF00"/>
                </a:solidFill>
              </a:rPr>
              <a:t>django</a:t>
            </a:r>
            <a:r>
              <a:rPr lang="fr" sz="3000" b="1"/>
              <a:t>,</a:t>
            </a:r>
            <a:r>
              <a:rPr lang="fr" sz="3000" b="1">
                <a:solidFill>
                  <a:srgbClr val="FF0000"/>
                </a:solidFill>
              </a:rPr>
              <a:t>ASP.net</a:t>
            </a:r>
            <a:endParaRPr sz="3000" b="1">
              <a:solidFill>
                <a:srgbClr val="FF0000"/>
              </a:solidFill>
            </a:endParaRPr>
          </a:p>
        </p:txBody>
      </p:sp>
      <p:pic>
        <p:nvPicPr>
          <p:cNvPr id="375" name="Google Shape;375;p30"/>
          <p:cNvPicPr preferRelativeResize="0"/>
          <p:nvPr/>
        </p:nvPicPr>
        <p:blipFill>
          <a:blip r:embed="rId3">
            <a:alphaModFix/>
          </a:blip>
          <a:stretch>
            <a:fillRect/>
          </a:stretch>
        </p:blipFill>
        <p:spPr>
          <a:xfrm>
            <a:off x="1579850" y="2932975"/>
            <a:ext cx="5753100" cy="19743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1"/>
          <p:cNvSpPr txBox="1">
            <a:spLocks noGrp="1"/>
          </p:cNvSpPr>
          <p:nvPr>
            <p:ph type="body" idx="1"/>
          </p:nvPr>
        </p:nvSpPr>
        <p:spPr>
          <a:xfrm>
            <a:off x="0" y="1459250"/>
            <a:ext cx="9144000" cy="3019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fr" sz="3000" b="1">
                <a:solidFill>
                  <a:srgbClr val="BF9000"/>
                </a:solidFill>
              </a:rPr>
              <a:t>node js</a:t>
            </a:r>
            <a:r>
              <a:rPr lang="fr"/>
              <a:t>                                                                                                  </a:t>
            </a:r>
            <a:r>
              <a:rPr lang="fr" sz="2100"/>
              <a:t> </a:t>
            </a:r>
            <a:r>
              <a:rPr lang="fr" sz="2100">
                <a:latin typeface="Arial"/>
                <a:ea typeface="Arial"/>
                <a:cs typeface="Arial"/>
                <a:sym typeface="Arial"/>
              </a:rPr>
              <a:t>high runtime </a:t>
            </a:r>
            <a:r>
              <a:rPr lang="fr" sz="2100" b="1">
                <a:latin typeface="Arial"/>
                <a:ea typeface="Arial"/>
                <a:cs typeface="Arial"/>
                <a:sym typeface="Arial"/>
              </a:rPr>
              <a:t>performance</a:t>
            </a:r>
            <a:endParaRPr sz="2100" b="1">
              <a:latin typeface="Arial"/>
              <a:ea typeface="Arial"/>
              <a:cs typeface="Arial"/>
              <a:sym typeface="Arial"/>
            </a:endParaRPr>
          </a:p>
          <a:p>
            <a:pPr marL="0" lvl="0" indent="0" algn="l" rtl="0">
              <a:spcBef>
                <a:spcPts val="1200"/>
              </a:spcBef>
              <a:spcAft>
                <a:spcPts val="0"/>
              </a:spcAft>
              <a:buNone/>
            </a:pPr>
            <a:endParaRPr sz="1200" b="1">
              <a:latin typeface="Arial"/>
              <a:ea typeface="Arial"/>
              <a:cs typeface="Arial"/>
              <a:sym typeface="Arial"/>
            </a:endParaRPr>
          </a:p>
          <a:p>
            <a:pPr marL="0" lvl="0" indent="0" algn="l" rtl="0">
              <a:spcBef>
                <a:spcPts val="1200"/>
              </a:spcBef>
              <a:spcAft>
                <a:spcPts val="0"/>
              </a:spcAft>
              <a:buNone/>
            </a:pPr>
            <a:r>
              <a:rPr lang="fr" sz="3000" b="1">
                <a:solidFill>
                  <a:srgbClr val="1155CC"/>
                </a:solidFill>
              </a:rPr>
              <a:t>ruby on rails                        </a:t>
            </a:r>
            <a:r>
              <a:rPr lang="fr" sz="2100" b="1">
                <a:latin typeface="Arial"/>
                <a:ea typeface="Arial"/>
                <a:cs typeface="Arial"/>
                <a:sym typeface="Arial"/>
              </a:rPr>
              <a:t>La vitesse d'apparition des résultats</a:t>
            </a:r>
            <a:endParaRPr sz="2100" b="1">
              <a:latin typeface="Arial"/>
              <a:ea typeface="Arial"/>
              <a:cs typeface="Arial"/>
              <a:sym typeface="Arial"/>
            </a:endParaRPr>
          </a:p>
          <a:p>
            <a:pPr marL="0" lvl="0" indent="0" algn="l" rtl="0">
              <a:spcBef>
                <a:spcPts val="1200"/>
              </a:spcBef>
              <a:spcAft>
                <a:spcPts val="0"/>
              </a:spcAft>
              <a:buNone/>
            </a:pPr>
            <a:endParaRPr sz="1200" b="1">
              <a:latin typeface="Arial"/>
              <a:ea typeface="Arial"/>
              <a:cs typeface="Arial"/>
              <a:sym typeface="Arial"/>
            </a:endParaRPr>
          </a:p>
          <a:p>
            <a:pPr marL="0" lvl="0" indent="0" algn="l" rtl="0">
              <a:spcBef>
                <a:spcPts val="1200"/>
              </a:spcBef>
              <a:spcAft>
                <a:spcPts val="1200"/>
              </a:spcAft>
              <a:buNone/>
            </a:pPr>
            <a:r>
              <a:rPr lang="fr" sz="3000" b="1">
                <a:solidFill>
                  <a:srgbClr val="FF0000"/>
                </a:solidFill>
              </a:rPr>
              <a:t>ASP.net                                   </a:t>
            </a:r>
            <a:r>
              <a:rPr lang="fr" sz="2100" b="1">
                <a:latin typeface="Arial"/>
                <a:ea typeface="Arial"/>
                <a:cs typeface="Arial"/>
                <a:sym typeface="Arial"/>
              </a:rPr>
              <a:t>haute sécurité</a:t>
            </a:r>
            <a:endParaRPr sz="2100" b="1">
              <a:latin typeface="Arial"/>
              <a:ea typeface="Arial"/>
              <a:cs typeface="Arial"/>
              <a:sym typeface="Arial"/>
            </a:endParaRPr>
          </a:p>
        </p:txBody>
      </p:sp>
      <p:sp>
        <p:nvSpPr>
          <p:cNvPr id="381" name="Google Shape;381;p31"/>
          <p:cNvSpPr txBox="1"/>
          <p:nvPr/>
        </p:nvSpPr>
        <p:spPr>
          <a:xfrm>
            <a:off x="1297500" y="317850"/>
            <a:ext cx="733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a:solidFill>
                  <a:srgbClr val="E69138"/>
                </a:solidFill>
                <a:latin typeface="Lato"/>
                <a:ea typeface="Lato"/>
                <a:cs typeface="Lato"/>
                <a:sym typeface="Lato"/>
              </a:rPr>
              <a:t>Chacun d'eux a ses propres particularités</a:t>
            </a:r>
            <a:endParaRPr sz="3000">
              <a:solidFill>
                <a:srgbClr val="E69138"/>
              </a:solidFill>
              <a:latin typeface="Lato"/>
              <a:ea typeface="Lato"/>
              <a:cs typeface="Lato"/>
              <a:sym typeface="Lato"/>
            </a:endParaRPr>
          </a:p>
        </p:txBody>
      </p:sp>
      <p:cxnSp>
        <p:nvCxnSpPr>
          <p:cNvPr id="382" name="Google Shape;382;p31"/>
          <p:cNvCxnSpPr/>
          <p:nvPr/>
        </p:nvCxnSpPr>
        <p:spPr>
          <a:xfrm>
            <a:off x="1300325" y="1820450"/>
            <a:ext cx="3149700" cy="28800"/>
          </a:xfrm>
          <a:prstGeom prst="straightConnector1">
            <a:avLst/>
          </a:prstGeom>
          <a:noFill/>
          <a:ln w="38100" cap="flat" cmpd="sng">
            <a:solidFill>
              <a:schemeClr val="accent1"/>
            </a:solidFill>
            <a:prstDash val="solid"/>
            <a:round/>
            <a:headEnd type="none" w="med" len="med"/>
            <a:tailEnd type="triangle" w="med" len="med"/>
          </a:ln>
        </p:spPr>
      </p:cxnSp>
      <p:cxnSp>
        <p:nvCxnSpPr>
          <p:cNvPr id="383" name="Google Shape;383;p31"/>
          <p:cNvCxnSpPr/>
          <p:nvPr/>
        </p:nvCxnSpPr>
        <p:spPr>
          <a:xfrm>
            <a:off x="2268350" y="2889600"/>
            <a:ext cx="1676100" cy="14400"/>
          </a:xfrm>
          <a:prstGeom prst="straightConnector1">
            <a:avLst/>
          </a:prstGeom>
          <a:noFill/>
          <a:ln w="38100" cap="flat" cmpd="sng">
            <a:solidFill>
              <a:schemeClr val="accent1"/>
            </a:solidFill>
            <a:prstDash val="solid"/>
            <a:round/>
            <a:headEnd type="none" w="med" len="med"/>
            <a:tailEnd type="triangle" w="med" len="med"/>
          </a:ln>
        </p:spPr>
      </p:cxnSp>
      <p:cxnSp>
        <p:nvCxnSpPr>
          <p:cNvPr id="384" name="Google Shape;384;p31"/>
          <p:cNvCxnSpPr/>
          <p:nvPr/>
        </p:nvCxnSpPr>
        <p:spPr>
          <a:xfrm>
            <a:off x="1372575" y="3872075"/>
            <a:ext cx="2615100" cy="28800"/>
          </a:xfrm>
          <a:prstGeom prst="straightConnector1">
            <a:avLst/>
          </a:prstGeom>
          <a:noFill/>
          <a:ln w="38100" cap="flat" cmpd="sng">
            <a:solidFill>
              <a:schemeClr val="accent1"/>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297500" y="393750"/>
            <a:ext cx="7038900" cy="108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à tout type d'application (web / mobile / desktop)</a:t>
            </a:r>
            <a:endParaRPr/>
          </a:p>
          <a:p>
            <a:pPr marL="0" lvl="0" indent="0" algn="l" rtl="0">
              <a:spcBef>
                <a:spcPts val="0"/>
              </a:spcBef>
              <a:spcAft>
                <a:spcPts val="0"/>
              </a:spcAft>
              <a:buNone/>
            </a:pPr>
            <a:r>
              <a:rPr lang="fr"/>
              <a:t>nous devons suivre les mêmes étapes architecture</a:t>
            </a:r>
            <a:endParaRPr/>
          </a:p>
          <a:p>
            <a:pPr marL="0" lvl="0" indent="0" algn="l" rtl="0">
              <a:spcBef>
                <a:spcPts val="0"/>
              </a:spcBef>
              <a:spcAft>
                <a:spcPts val="0"/>
              </a:spcAft>
              <a:buNone/>
            </a:pPr>
            <a:endParaRPr/>
          </a:p>
        </p:txBody>
      </p:sp>
      <p:sp>
        <p:nvSpPr>
          <p:cNvPr id="285" name="Google Shape;285;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fr" sz="2900" b="1">
                <a:solidFill>
                  <a:srgbClr val="B45F06"/>
                </a:solidFill>
              </a:rPr>
              <a:t>Web or Mobile or Desktop ?</a:t>
            </a:r>
            <a:endParaRPr sz="2900" b="1">
              <a:solidFill>
                <a:srgbClr val="B45F06"/>
              </a:solidFill>
            </a:endParaRPr>
          </a:p>
          <a:p>
            <a:pPr marL="0" lvl="0" indent="0" algn="l" rtl="0">
              <a:spcBef>
                <a:spcPts val="1200"/>
              </a:spcBef>
              <a:spcAft>
                <a:spcPts val="0"/>
              </a:spcAft>
              <a:buNone/>
            </a:pPr>
            <a:r>
              <a:rPr lang="fr" sz="2900" b="1">
                <a:solidFill>
                  <a:srgbClr val="B45F06"/>
                </a:solidFill>
              </a:rPr>
              <a:t>Front-end</a:t>
            </a:r>
            <a:endParaRPr sz="2900" b="1">
              <a:solidFill>
                <a:srgbClr val="B45F06"/>
              </a:solidFill>
            </a:endParaRPr>
          </a:p>
          <a:p>
            <a:pPr marL="0" lvl="0" indent="0" algn="l" rtl="0">
              <a:spcBef>
                <a:spcPts val="1200"/>
              </a:spcBef>
              <a:spcAft>
                <a:spcPts val="0"/>
              </a:spcAft>
              <a:buNone/>
            </a:pPr>
            <a:r>
              <a:rPr lang="fr" sz="2900" b="1">
                <a:solidFill>
                  <a:srgbClr val="B45F06"/>
                </a:solidFill>
              </a:rPr>
              <a:t>Back-end</a:t>
            </a:r>
            <a:endParaRPr sz="2900" b="1">
              <a:solidFill>
                <a:srgbClr val="B45F06"/>
              </a:solidFill>
            </a:endParaRPr>
          </a:p>
          <a:p>
            <a:pPr marL="0" lvl="0" indent="0" algn="l" rtl="0">
              <a:spcBef>
                <a:spcPts val="1200"/>
              </a:spcBef>
              <a:spcAft>
                <a:spcPts val="0"/>
              </a:spcAft>
              <a:buNone/>
            </a:pPr>
            <a:r>
              <a:rPr lang="fr" sz="2900" b="1">
                <a:solidFill>
                  <a:srgbClr val="B45F06"/>
                </a:solidFill>
              </a:rPr>
              <a:t>Databases</a:t>
            </a:r>
            <a:endParaRPr sz="2900" b="1">
              <a:solidFill>
                <a:srgbClr val="B45F06"/>
              </a:solidFill>
            </a:endParaRPr>
          </a:p>
          <a:p>
            <a:pPr marL="0" lvl="0" indent="0" algn="l" rtl="0">
              <a:spcBef>
                <a:spcPts val="1200"/>
              </a:spcBef>
              <a:spcAft>
                <a:spcPts val="1200"/>
              </a:spcAft>
              <a:buNone/>
            </a:pPr>
            <a:r>
              <a:rPr lang="fr" sz="2900" b="1">
                <a:solidFill>
                  <a:srgbClr val="B45F06"/>
                </a:solidFill>
              </a:rPr>
              <a:t>Servers</a:t>
            </a:r>
            <a:endParaRPr sz="2900" b="1">
              <a:solidFill>
                <a:srgbClr val="B45F06"/>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32"/>
          <p:cNvPicPr preferRelativeResize="0"/>
          <p:nvPr/>
        </p:nvPicPr>
        <p:blipFill>
          <a:blip r:embed="rId3">
            <a:alphaModFix/>
          </a:blip>
          <a:stretch>
            <a:fillRect/>
          </a:stretch>
        </p:blipFill>
        <p:spPr>
          <a:xfrm>
            <a:off x="516063" y="215688"/>
            <a:ext cx="8111875" cy="47121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a:spLocks noGrp="1"/>
          </p:cNvSpPr>
          <p:nvPr>
            <p:ph type="body" idx="1"/>
          </p:nvPr>
        </p:nvSpPr>
        <p:spPr>
          <a:xfrm>
            <a:off x="0" y="1567550"/>
            <a:ext cx="91440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3000" b="1"/>
              <a:t>pour notre application mobile, nous utilisons php comme back-end car il est simple et ne nécessite aucune autre technologie.</a:t>
            </a:r>
            <a:endParaRPr sz="3000" b="1"/>
          </a:p>
        </p:txBody>
      </p:sp>
      <p:pic>
        <p:nvPicPr>
          <p:cNvPr id="395" name="Google Shape;395;p33"/>
          <p:cNvPicPr preferRelativeResize="0"/>
          <p:nvPr/>
        </p:nvPicPr>
        <p:blipFill>
          <a:blip r:embed="rId3">
            <a:alphaModFix/>
          </a:blip>
          <a:stretch>
            <a:fillRect/>
          </a:stretch>
        </p:blipFill>
        <p:spPr>
          <a:xfrm>
            <a:off x="5075275" y="2889600"/>
            <a:ext cx="3116224" cy="19681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4"/>
          <p:cNvSpPr txBox="1">
            <a:spLocks noGrp="1"/>
          </p:cNvSpPr>
          <p:nvPr>
            <p:ph type="body" idx="1"/>
          </p:nvPr>
        </p:nvSpPr>
        <p:spPr>
          <a:xfrm>
            <a:off x="0" y="1567550"/>
            <a:ext cx="9144000" cy="29112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fr" sz="8000">
                <a:solidFill>
                  <a:srgbClr val="E69138"/>
                </a:solidFill>
              </a:rPr>
              <a:t>Databases &amp;</a:t>
            </a:r>
            <a:endParaRPr sz="8000">
              <a:solidFill>
                <a:srgbClr val="E69138"/>
              </a:solidFill>
            </a:endParaRPr>
          </a:p>
          <a:p>
            <a:pPr marL="0" lvl="0" indent="0" algn="ctr" rtl="0">
              <a:spcBef>
                <a:spcPts val="1200"/>
              </a:spcBef>
              <a:spcAft>
                <a:spcPts val="1200"/>
              </a:spcAft>
              <a:buNone/>
            </a:pPr>
            <a:r>
              <a:rPr lang="fr" sz="8000">
                <a:solidFill>
                  <a:srgbClr val="E69138"/>
                </a:solidFill>
              </a:rPr>
              <a:t>servers</a:t>
            </a:r>
            <a:endParaRPr sz="8000">
              <a:solidFill>
                <a:srgbClr val="E69138"/>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35"/>
          <p:cNvPicPr preferRelativeResize="0"/>
          <p:nvPr/>
        </p:nvPicPr>
        <p:blipFill>
          <a:blip r:embed="rId3">
            <a:alphaModFix/>
          </a:blip>
          <a:stretch>
            <a:fillRect/>
          </a:stretch>
        </p:blipFill>
        <p:spPr>
          <a:xfrm>
            <a:off x="1337525" y="282800"/>
            <a:ext cx="6208150" cy="4440525"/>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6"/>
          <p:cNvSpPr txBox="1">
            <a:spLocks noGrp="1"/>
          </p:cNvSpPr>
          <p:nvPr>
            <p:ph type="body" idx="1"/>
          </p:nvPr>
        </p:nvSpPr>
        <p:spPr>
          <a:xfrm>
            <a:off x="1388625" y="879975"/>
            <a:ext cx="6366900" cy="29436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fr" sz="3000" b="1">
                <a:solidFill>
                  <a:srgbClr val="000000"/>
                </a:solidFill>
              </a:rPr>
              <a:t>1-Définition</a:t>
            </a:r>
            <a:endParaRPr sz="3000" b="1">
              <a:solidFill>
                <a:srgbClr val="000000"/>
              </a:solidFill>
            </a:endParaRPr>
          </a:p>
          <a:p>
            <a:pPr marL="0" lvl="0" indent="0" algn="l" rtl="0">
              <a:spcBef>
                <a:spcPts val="1200"/>
              </a:spcBef>
              <a:spcAft>
                <a:spcPts val="0"/>
              </a:spcAft>
              <a:buNone/>
            </a:pPr>
            <a:r>
              <a:rPr lang="fr" sz="3000" b="1">
                <a:solidFill>
                  <a:srgbClr val="000000"/>
                </a:solidFill>
              </a:rPr>
              <a:t>2-</a:t>
            </a:r>
            <a:r>
              <a:rPr lang="fr" sz="3000" b="1">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Installation du système de gestion de base de données</a:t>
            </a:r>
            <a:endParaRPr sz="3000" b="1">
              <a:solidFill>
                <a:srgbClr val="000000"/>
              </a:solidFill>
            </a:endParaRPr>
          </a:p>
          <a:p>
            <a:pPr marL="0" lvl="0" indent="0" algn="l" rtl="0">
              <a:spcBef>
                <a:spcPts val="1200"/>
              </a:spcBef>
              <a:spcAft>
                <a:spcPts val="0"/>
              </a:spcAft>
              <a:buNone/>
            </a:pPr>
            <a:r>
              <a:rPr lang="fr" sz="3000" b="1">
                <a:solidFill>
                  <a:srgbClr val="000000"/>
                </a:solidFill>
              </a:rPr>
              <a:t>3-</a:t>
            </a:r>
            <a:r>
              <a:rPr lang="fr" sz="3000" b="1">
                <a:solidFill>
                  <a:srgbClr val="000000"/>
                </a:solidFill>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Gestion de bases de données avec phpMyAdmin</a:t>
            </a:r>
            <a:endParaRPr sz="3000" b="1">
              <a:solidFill>
                <a:srgbClr val="000000"/>
              </a:solidFill>
            </a:endParaRPr>
          </a:p>
          <a:p>
            <a:pPr marL="0" lvl="0" indent="0" algn="l" rtl="0">
              <a:spcBef>
                <a:spcPts val="1200"/>
              </a:spcBef>
              <a:spcAft>
                <a:spcPts val="0"/>
              </a:spcAft>
              <a:buNone/>
            </a:pPr>
            <a:r>
              <a:rPr lang="fr" sz="3000" b="1">
                <a:solidFill>
                  <a:srgbClr val="000000"/>
                </a:solidFill>
              </a:rPr>
              <a:t>4-</a:t>
            </a:r>
            <a:r>
              <a:rPr lang="fr" sz="3000" b="1">
                <a:solidFill>
                  <a:srgbClr val="000000"/>
                </a:solidFill>
                <a:uFill>
                  <a:noFill/>
                </a:u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Etablir la connexion de base de données</a:t>
            </a:r>
            <a:endParaRPr sz="3000" b="1">
              <a:solidFill>
                <a:srgbClr val="000000"/>
              </a:solidFill>
            </a:endParaRPr>
          </a:p>
          <a:p>
            <a:pPr marL="0" lvl="0" indent="0" algn="l" rtl="0">
              <a:spcBef>
                <a:spcPts val="1200"/>
              </a:spcBef>
              <a:spcAft>
                <a:spcPts val="0"/>
              </a:spcAft>
              <a:buNone/>
            </a:pPr>
            <a:r>
              <a:rPr lang="fr" sz="3000" b="1">
                <a:solidFill>
                  <a:srgbClr val="000000"/>
                </a:solidFill>
              </a:rPr>
              <a:t>5-</a:t>
            </a:r>
            <a:r>
              <a:rPr lang="fr" sz="3000" b="1">
                <a:solidFill>
                  <a:srgbClr val="000000"/>
                </a:solidFill>
                <a:uFill>
                  <a:noFill/>
                </a:u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Requêtes de données avec SELECT, INSERT, UPDATE et DELETE</a:t>
            </a:r>
            <a:endParaRPr sz="3000" b="1">
              <a:solidFill>
                <a:srgbClr val="000000"/>
              </a:solidFill>
            </a:endParaRPr>
          </a:p>
          <a:p>
            <a:pPr marL="0" lvl="0" indent="0" algn="ctr" rtl="0">
              <a:spcBef>
                <a:spcPts val="1200"/>
              </a:spcBef>
              <a:spcAft>
                <a:spcPts val="1200"/>
              </a:spcAft>
              <a:buNone/>
            </a:pPr>
            <a:endParaRPr>
              <a:solidFill>
                <a:srgbClr val="000000"/>
              </a:solidFill>
            </a:endParaRPr>
          </a:p>
        </p:txBody>
      </p:sp>
      <p:pic>
        <p:nvPicPr>
          <p:cNvPr id="411" name="Google Shape;411;p36"/>
          <p:cNvPicPr preferRelativeResize="0"/>
          <p:nvPr/>
        </p:nvPicPr>
        <p:blipFill>
          <a:blip r:embed="rId7">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7"/>
          <p:cNvSpPr txBox="1">
            <a:spLocks noGrp="1"/>
          </p:cNvSpPr>
          <p:nvPr>
            <p:ph type="title"/>
          </p:nvPr>
        </p:nvSpPr>
        <p:spPr>
          <a:xfrm>
            <a:off x="2652800" y="289375"/>
            <a:ext cx="3184800" cy="739500"/>
          </a:xfrm>
          <a:prstGeom prst="rect">
            <a:avLst/>
          </a:prstGeom>
        </p:spPr>
        <p:txBody>
          <a:bodyPr spcFirstLastPara="1" wrap="square" lIns="91425" tIns="91425" rIns="91425" bIns="91425" anchor="ctr" anchorCtr="0">
            <a:normAutofit fontScale="90000"/>
          </a:bodyPr>
          <a:lstStyle/>
          <a:p>
            <a:pPr marL="0" lvl="0" indent="0" algn="ctr" rtl="0">
              <a:lnSpc>
                <a:spcPct val="115000"/>
              </a:lnSpc>
              <a:spcBef>
                <a:spcPts val="0"/>
              </a:spcBef>
              <a:spcAft>
                <a:spcPts val="1200"/>
              </a:spcAft>
              <a:buNone/>
            </a:pPr>
            <a:r>
              <a:rPr lang="fr" sz="3000">
                <a:latin typeface="Nunito"/>
                <a:ea typeface="Nunito"/>
                <a:cs typeface="Nunito"/>
                <a:sym typeface="Nunito"/>
              </a:rPr>
              <a:t>Définition</a:t>
            </a:r>
            <a:endParaRPr/>
          </a:p>
        </p:txBody>
      </p:sp>
      <p:sp>
        <p:nvSpPr>
          <p:cNvPr id="417" name="Google Shape;417;p37"/>
          <p:cNvSpPr txBox="1">
            <a:spLocks noGrp="1"/>
          </p:cNvSpPr>
          <p:nvPr>
            <p:ph type="body" idx="1"/>
          </p:nvPr>
        </p:nvSpPr>
        <p:spPr>
          <a:xfrm>
            <a:off x="0" y="1288975"/>
            <a:ext cx="9144000" cy="2534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fr" sz="3000" b="1">
                <a:solidFill>
                  <a:srgbClr val="990000"/>
                </a:solidFill>
                <a:latin typeface="Arial"/>
                <a:ea typeface="Arial"/>
                <a:cs typeface="Arial"/>
                <a:sym typeface="Arial"/>
              </a:rPr>
              <a:t>MySQL</a:t>
            </a:r>
            <a:r>
              <a:rPr lang="fr" sz="3000" b="1">
                <a:solidFill>
                  <a:srgbClr val="000000"/>
                </a:solidFill>
                <a:latin typeface="Arial"/>
                <a:ea typeface="Arial"/>
                <a:cs typeface="Arial"/>
                <a:sym typeface="Arial"/>
              </a:rPr>
              <a:t> </a:t>
            </a:r>
            <a:r>
              <a:rPr lang="fr" sz="3000" b="1">
                <a:latin typeface="Arial"/>
                <a:ea typeface="Arial"/>
                <a:cs typeface="Arial"/>
                <a:sym typeface="Arial"/>
              </a:rPr>
              <a:t>est un système de gestion de bases de données relationnelles.</a:t>
            </a:r>
            <a:endParaRPr sz="3000" b="1">
              <a:latin typeface="Arial"/>
              <a:ea typeface="Arial"/>
              <a:cs typeface="Arial"/>
              <a:sym typeface="Arial"/>
            </a:endParaRPr>
          </a:p>
          <a:p>
            <a:pPr marL="0" lvl="0" indent="0" algn="l" rtl="0">
              <a:spcBef>
                <a:spcPts val="1200"/>
              </a:spcBef>
              <a:spcAft>
                <a:spcPts val="0"/>
              </a:spcAft>
              <a:buNone/>
            </a:pPr>
            <a:r>
              <a:rPr lang="fr" sz="3000" b="1">
                <a:solidFill>
                  <a:srgbClr val="990000"/>
                </a:solidFill>
                <a:latin typeface="Arial"/>
                <a:ea typeface="Arial"/>
                <a:cs typeface="Arial"/>
                <a:sym typeface="Arial"/>
              </a:rPr>
              <a:t>MySQL</a:t>
            </a:r>
            <a:r>
              <a:rPr lang="fr" sz="3000" b="1">
                <a:solidFill>
                  <a:srgbClr val="000000"/>
                </a:solidFill>
                <a:latin typeface="Arial"/>
                <a:ea typeface="Arial"/>
                <a:cs typeface="Arial"/>
                <a:sym typeface="Arial"/>
              </a:rPr>
              <a:t> </a:t>
            </a:r>
            <a:r>
              <a:rPr lang="fr" sz="3000" b="1">
                <a:latin typeface="Arial"/>
                <a:ea typeface="Arial"/>
                <a:cs typeface="Arial"/>
                <a:sym typeface="Arial"/>
              </a:rPr>
              <a:t>Database Service est un service de base de données entièrement géré pour déployer des applications natives du cloud en utilisant la base de données</a:t>
            </a:r>
            <a:endParaRPr sz="3000" b="1">
              <a:latin typeface="Arial"/>
              <a:ea typeface="Arial"/>
              <a:cs typeface="Arial"/>
              <a:sym typeface="Arial"/>
            </a:endParaRPr>
          </a:p>
          <a:p>
            <a:pPr marL="0" lvl="0" indent="0" algn="l" rtl="0">
              <a:spcBef>
                <a:spcPts val="1200"/>
              </a:spcBef>
              <a:spcAft>
                <a:spcPts val="1200"/>
              </a:spcAft>
              <a:buNone/>
            </a:pPr>
            <a:endParaRPr sz="1050">
              <a:solidFill>
                <a:srgbClr val="4D5156"/>
              </a:solidFill>
              <a:highlight>
                <a:srgbClr val="FFFFFF"/>
              </a:highlight>
              <a:latin typeface="Arial"/>
              <a:ea typeface="Arial"/>
              <a:cs typeface="Arial"/>
              <a:sym typeface="Arial"/>
            </a:endParaRPr>
          </a:p>
        </p:txBody>
      </p:sp>
      <p:sp>
        <p:nvSpPr>
          <p:cNvPr id="418" name="Google Shape;418;p37"/>
          <p:cNvSpPr txBox="1"/>
          <p:nvPr/>
        </p:nvSpPr>
        <p:spPr>
          <a:xfrm>
            <a:off x="756025" y="3953675"/>
            <a:ext cx="7138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a:solidFill>
                  <a:schemeClr val="lt1"/>
                </a:solidFill>
                <a:latin typeface="Nunito"/>
                <a:ea typeface="Nunito"/>
                <a:cs typeface="Nunito"/>
                <a:sym typeface="Nunito"/>
              </a:rPr>
              <a:t>remarque:</a:t>
            </a:r>
            <a:r>
              <a:rPr lang="fr">
                <a:solidFill>
                  <a:schemeClr val="lt1"/>
                </a:solidFill>
              </a:rPr>
              <a:t>l’abréviation SQL signifie « </a:t>
            </a:r>
            <a:r>
              <a:rPr lang="fr" i="1">
                <a:solidFill>
                  <a:srgbClr val="990000"/>
                </a:solidFill>
              </a:rPr>
              <a:t>Structured Query Language</a:t>
            </a:r>
            <a:r>
              <a:rPr lang="fr">
                <a:solidFill>
                  <a:schemeClr val="lt1"/>
                </a:solidFill>
              </a:rPr>
              <a:t> », un langage informatique servant à l’administration de structures de bases de données. Les opérations possibles comprennent des requêtes, des insertions, mises à jour et suppressions de fichiers de données.</a:t>
            </a:r>
            <a:endParaRPr>
              <a:solidFill>
                <a:schemeClr val="lt1"/>
              </a:solidFill>
              <a:latin typeface="Nunito"/>
              <a:ea typeface="Nunito"/>
              <a:cs typeface="Nunito"/>
              <a:sym typeface="Nunito"/>
            </a:endParaRPr>
          </a:p>
        </p:txBody>
      </p:sp>
      <p:pic>
        <p:nvPicPr>
          <p:cNvPr id="419" name="Google Shape;419;p37"/>
          <p:cNvPicPr preferRelativeResize="0"/>
          <p:nvPr/>
        </p:nvPicPr>
        <p:blipFill>
          <a:blip r:embed="rId3">
            <a:alphaModFix/>
          </a:blip>
          <a:stretch>
            <a:fillRect/>
          </a:stretch>
        </p:blipFill>
        <p:spPr>
          <a:xfrm>
            <a:off x="7287825" y="3506275"/>
            <a:ext cx="1769226" cy="1494100"/>
          </a:xfrm>
          <a:prstGeom prst="rect">
            <a:avLst/>
          </a:prstGeom>
          <a:noFill/>
          <a:ln>
            <a:noFill/>
          </a:ln>
        </p:spPr>
      </p:pic>
      <p:pic>
        <p:nvPicPr>
          <p:cNvPr id="420" name="Google Shape;420;p37"/>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8"/>
          <p:cNvSpPr txBox="1">
            <a:spLocks noGrp="1"/>
          </p:cNvSpPr>
          <p:nvPr>
            <p:ph type="body" idx="1"/>
          </p:nvPr>
        </p:nvSpPr>
        <p:spPr>
          <a:xfrm>
            <a:off x="61975" y="1014550"/>
            <a:ext cx="8787300" cy="37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000" b="1" u="sng">
                <a:latin typeface="Arial"/>
                <a:ea typeface="Arial"/>
                <a:cs typeface="Arial"/>
                <a:sym typeface="Arial"/>
              </a:rPr>
              <a:t>MySQL</a:t>
            </a:r>
            <a:r>
              <a:rPr lang="fr" sz="3000" b="1">
                <a:latin typeface="Arial"/>
                <a:ea typeface="Arial"/>
                <a:cs typeface="Arial"/>
                <a:sym typeface="Arial"/>
              </a:rPr>
              <a:t> est écrit en</a:t>
            </a:r>
            <a:r>
              <a:rPr lang="fr" sz="3000" b="1">
                <a:solidFill>
                  <a:srgbClr val="000000"/>
                </a:solidFill>
                <a:latin typeface="Arial"/>
                <a:ea typeface="Arial"/>
                <a:cs typeface="Arial"/>
                <a:sym typeface="Arial"/>
              </a:rPr>
              <a:t> </a:t>
            </a:r>
            <a:r>
              <a:rPr lang="fr" sz="3000" b="1">
                <a:solidFill>
                  <a:srgbClr val="990000"/>
                </a:solidFill>
                <a:latin typeface="Arial"/>
                <a:ea typeface="Arial"/>
                <a:cs typeface="Arial"/>
                <a:sym typeface="Arial"/>
              </a:rPr>
              <a:t>C</a:t>
            </a:r>
            <a:r>
              <a:rPr lang="fr" sz="3000" b="1">
                <a:solidFill>
                  <a:srgbClr val="000000"/>
                </a:solidFill>
                <a:latin typeface="Arial"/>
                <a:ea typeface="Arial"/>
                <a:cs typeface="Arial"/>
                <a:sym typeface="Arial"/>
              </a:rPr>
              <a:t> </a:t>
            </a:r>
            <a:r>
              <a:rPr lang="fr" sz="3000" b="1">
                <a:latin typeface="Arial"/>
                <a:ea typeface="Arial"/>
                <a:cs typeface="Arial"/>
                <a:sym typeface="Arial"/>
              </a:rPr>
              <a:t>et en</a:t>
            </a:r>
            <a:r>
              <a:rPr lang="fr" sz="3000" b="1">
                <a:solidFill>
                  <a:srgbClr val="000000"/>
                </a:solidFill>
                <a:latin typeface="Arial"/>
                <a:ea typeface="Arial"/>
                <a:cs typeface="Arial"/>
                <a:sym typeface="Arial"/>
              </a:rPr>
              <a:t> </a:t>
            </a:r>
            <a:r>
              <a:rPr lang="fr" sz="3000" b="1">
                <a:solidFill>
                  <a:srgbClr val="990000"/>
                </a:solidFill>
                <a:latin typeface="Arial"/>
                <a:ea typeface="Arial"/>
                <a:cs typeface="Arial"/>
                <a:sym typeface="Arial"/>
              </a:rPr>
              <a:t>C++</a:t>
            </a:r>
            <a:r>
              <a:rPr lang="fr" sz="3000" b="1">
                <a:solidFill>
                  <a:srgbClr val="000000"/>
                </a:solidFill>
                <a:latin typeface="Arial"/>
                <a:ea typeface="Arial"/>
                <a:cs typeface="Arial"/>
                <a:sym typeface="Arial"/>
              </a:rPr>
              <a:t> </a:t>
            </a:r>
            <a:r>
              <a:rPr lang="fr" sz="3000" b="1">
                <a:latin typeface="Arial"/>
                <a:ea typeface="Arial"/>
                <a:cs typeface="Arial"/>
                <a:sym typeface="Arial"/>
              </a:rPr>
              <a:t>et dispose d’un analyseur </a:t>
            </a:r>
            <a:r>
              <a:rPr lang="fr" sz="3000" b="1">
                <a:solidFill>
                  <a:srgbClr val="990000"/>
                </a:solidFill>
                <a:latin typeface="Arial"/>
                <a:ea typeface="Arial"/>
                <a:cs typeface="Arial"/>
                <a:sym typeface="Arial"/>
              </a:rPr>
              <a:t>SQL </a:t>
            </a:r>
            <a:r>
              <a:rPr lang="fr" sz="3000" b="1">
                <a:latin typeface="Arial"/>
                <a:ea typeface="Arial"/>
                <a:cs typeface="Arial"/>
                <a:sym typeface="Arial"/>
              </a:rPr>
              <a:t>basé sur</a:t>
            </a:r>
            <a:r>
              <a:rPr lang="fr" sz="3000" b="1">
                <a:solidFill>
                  <a:srgbClr val="000000"/>
                </a:solidFill>
                <a:latin typeface="Arial"/>
                <a:ea typeface="Arial"/>
                <a:cs typeface="Arial"/>
                <a:sym typeface="Arial"/>
              </a:rPr>
              <a:t> </a:t>
            </a:r>
            <a:r>
              <a:rPr lang="fr" sz="3000" b="1">
                <a:solidFill>
                  <a:srgbClr val="990000"/>
                </a:solidFill>
                <a:latin typeface="Arial"/>
                <a:ea typeface="Arial"/>
                <a:cs typeface="Arial"/>
                <a:sym typeface="Arial"/>
              </a:rPr>
              <a:t>Yacc </a:t>
            </a:r>
            <a:r>
              <a:rPr lang="fr" sz="3000" b="1">
                <a:latin typeface="Arial"/>
                <a:ea typeface="Arial"/>
                <a:cs typeface="Arial"/>
                <a:sym typeface="Arial"/>
              </a:rPr>
              <a:t>avec Tokenizer (scanner lexical). </a:t>
            </a:r>
            <a:endParaRPr sz="3000" b="1">
              <a:latin typeface="Arial"/>
              <a:ea typeface="Arial"/>
              <a:cs typeface="Arial"/>
              <a:sym typeface="Arial"/>
            </a:endParaRPr>
          </a:p>
          <a:p>
            <a:pPr marL="0" lvl="0" indent="0" algn="l" rtl="0">
              <a:spcBef>
                <a:spcPts val="1200"/>
              </a:spcBef>
              <a:spcAft>
                <a:spcPts val="1200"/>
              </a:spcAft>
              <a:buNone/>
            </a:pPr>
            <a:r>
              <a:rPr lang="fr" sz="3000" b="1">
                <a:latin typeface="Arial"/>
                <a:ea typeface="Arial"/>
                <a:cs typeface="Arial"/>
                <a:sym typeface="Arial"/>
              </a:rPr>
              <a:t>Le système de gestion de base de données se caractérise de plus via une grande compatibilité avec les différents systèmes d’exploitation.</a:t>
            </a:r>
            <a:endParaRPr sz="3000" b="1"/>
          </a:p>
        </p:txBody>
      </p:sp>
      <p:pic>
        <p:nvPicPr>
          <p:cNvPr id="426" name="Google Shape;426;p38"/>
          <p:cNvPicPr preferRelativeResize="0"/>
          <p:nvPr/>
        </p:nvPicPr>
        <p:blipFill>
          <a:blip r:embed="rId3">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9"/>
          <p:cNvSpPr txBox="1">
            <a:spLocks noGrp="1"/>
          </p:cNvSpPr>
          <p:nvPr>
            <p:ph type="body" idx="1"/>
          </p:nvPr>
        </p:nvSpPr>
        <p:spPr>
          <a:xfrm>
            <a:off x="608525" y="1202575"/>
            <a:ext cx="8273100" cy="169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3600" b="1">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Installation du système de gestion de base de données</a:t>
            </a:r>
            <a:endParaRPr sz="3600"/>
          </a:p>
        </p:txBody>
      </p:sp>
      <p:pic>
        <p:nvPicPr>
          <p:cNvPr id="432" name="Google Shape;432;p39"/>
          <p:cNvPicPr preferRelativeResize="0"/>
          <p:nvPr/>
        </p:nvPicPr>
        <p:blipFill>
          <a:blip r:embed="rId4">
            <a:alphaModFix/>
          </a:blip>
          <a:stretch>
            <a:fillRect/>
          </a:stretch>
        </p:blipFill>
        <p:spPr>
          <a:xfrm>
            <a:off x="152400" y="2636950"/>
            <a:ext cx="2971350" cy="2173300"/>
          </a:xfrm>
          <a:prstGeom prst="rect">
            <a:avLst/>
          </a:prstGeom>
          <a:noFill/>
          <a:ln>
            <a:noFill/>
          </a:ln>
        </p:spPr>
      </p:pic>
      <p:pic>
        <p:nvPicPr>
          <p:cNvPr id="433" name="Google Shape;433;p39"/>
          <p:cNvPicPr preferRelativeResize="0"/>
          <p:nvPr/>
        </p:nvPicPr>
        <p:blipFill>
          <a:blip r:embed="rId5">
            <a:alphaModFix/>
          </a:blip>
          <a:stretch>
            <a:fillRect/>
          </a:stretch>
        </p:blipFill>
        <p:spPr>
          <a:xfrm>
            <a:off x="4464225" y="2636950"/>
            <a:ext cx="3374175" cy="2173300"/>
          </a:xfrm>
          <a:prstGeom prst="rect">
            <a:avLst/>
          </a:prstGeom>
          <a:noFill/>
          <a:ln>
            <a:noFill/>
          </a:ln>
        </p:spPr>
      </p:pic>
      <p:pic>
        <p:nvPicPr>
          <p:cNvPr id="434" name="Google Shape;434;p39"/>
          <p:cNvPicPr preferRelativeResize="0"/>
          <p:nvPr/>
        </p:nvPicPr>
        <p:blipFill>
          <a:blip r:embed="rId6">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0"/>
          <p:cNvSpPr txBox="1">
            <a:spLocks noGrp="1"/>
          </p:cNvSpPr>
          <p:nvPr>
            <p:ph type="body" idx="1"/>
          </p:nvPr>
        </p:nvSpPr>
        <p:spPr>
          <a:xfrm>
            <a:off x="159600" y="970725"/>
            <a:ext cx="8984400" cy="42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000">
                <a:solidFill>
                  <a:srgbClr val="000000"/>
                </a:solidFill>
                <a:latin typeface="Arial"/>
                <a:ea typeface="Arial"/>
                <a:cs typeface="Arial"/>
                <a:sym typeface="Arial"/>
              </a:rPr>
              <a:t>Un système de gestion de base de données est un logiciel système servant à stocker, à manipuler ou gérer, et à partager des données dans une base de données, en garantissant la qualité, la pérennité et la confidentialité des informations, tout en cachant la complexité des opérations.</a:t>
            </a:r>
            <a:endParaRPr sz="3000">
              <a:solidFill>
                <a:srgbClr val="000000"/>
              </a:solidFill>
              <a:latin typeface="Arial"/>
              <a:ea typeface="Arial"/>
              <a:cs typeface="Arial"/>
              <a:sym typeface="Arial"/>
            </a:endParaRPr>
          </a:p>
          <a:p>
            <a:pPr marL="0" lvl="0" indent="0" algn="l" rtl="0">
              <a:spcBef>
                <a:spcPts val="1200"/>
              </a:spcBef>
              <a:spcAft>
                <a:spcPts val="0"/>
              </a:spcAft>
              <a:buNone/>
            </a:pPr>
            <a:r>
              <a:rPr lang="fr" sz="3000">
                <a:solidFill>
                  <a:srgbClr val="000000"/>
                </a:solidFill>
                <a:latin typeface="Arial"/>
                <a:ea typeface="Arial"/>
                <a:cs typeface="Arial"/>
                <a:sym typeface="Arial"/>
              </a:rPr>
              <a:t>exemples:</a:t>
            </a:r>
            <a:r>
              <a:rPr lang="fr" sz="1750" u="sng">
                <a:solidFill>
                  <a:srgbClr val="990000"/>
                </a:solidFill>
                <a:latin typeface="Arial"/>
                <a:ea typeface="Arial"/>
                <a:cs typeface="Arial"/>
                <a:sym typeface="Arial"/>
              </a:rPr>
              <a:t>MySQL</a:t>
            </a:r>
            <a:r>
              <a:rPr lang="fr" sz="1750">
                <a:solidFill>
                  <a:srgbClr val="990000"/>
                </a:solidFill>
                <a:latin typeface="Arial"/>
                <a:ea typeface="Arial"/>
                <a:cs typeface="Arial"/>
                <a:sym typeface="Arial"/>
              </a:rPr>
              <a:t>,</a:t>
            </a:r>
            <a:r>
              <a:rPr lang="fr" sz="1750" u="sng">
                <a:solidFill>
                  <a:srgbClr val="F1C232"/>
                </a:solidFill>
                <a:latin typeface="Arial"/>
                <a:ea typeface="Arial"/>
                <a:cs typeface="Arial"/>
                <a:sym typeface="Arial"/>
              </a:rPr>
              <a:t>Microsoft Acces</a:t>
            </a:r>
            <a:r>
              <a:rPr lang="fr" sz="1750">
                <a:solidFill>
                  <a:srgbClr val="F1C232"/>
                </a:solidFill>
                <a:latin typeface="Arial"/>
                <a:ea typeface="Arial"/>
                <a:cs typeface="Arial"/>
                <a:sym typeface="Arial"/>
              </a:rPr>
              <a:t>s</a:t>
            </a:r>
            <a:r>
              <a:rPr lang="fr" sz="1750">
                <a:solidFill>
                  <a:srgbClr val="990000"/>
                </a:solidFill>
                <a:latin typeface="Arial"/>
                <a:ea typeface="Arial"/>
                <a:cs typeface="Arial"/>
                <a:sym typeface="Arial"/>
              </a:rPr>
              <a:t>,Microsoft SQL ServerOpenOffice.org Base</a:t>
            </a:r>
            <a:r>
              <a:rPr lang="fr" sz="3000">
                <a:solidFill>
                  <a:srgbClr val="990000"/>
                </a:solidFill>
                <a:latin typeface="Arial"/>
                <a:ea typeface="Arial"/>
                <a:cs typeface="Arial"/>
                <a:sym typeface="Arial"/>
              </a:rPr>
              <a:t> </a:t>
            </a:r>
            <a:endParaRPr sz="3000">
              <a:solidFill>
                <a:srgbClr val="990000"/>
              </a:solidFill>
              <a:latin typeface="Arial"/>
              <a:ea typeface="Arial"/>
              <a:cs typeface="Arial"/>
              <a:sym typeface="Arial"/>
            </a:endParaRPr>
          </a:p>
          <a:p>
            <a:pPr marL="0" lvl="0" indent="0" algn="l" rtl="0">
              <a:spcBef>
                <a:spcPts val="1200"/>
              </a:spcBef>
              <a:spcAft>
                <a:spcPts val="1200"/>
              </a:spcAft>
              <a:buNone/>
            </a:pPr>
            <a:endParaRPr sz="3000">
              <a:solidFill>
                <a:srgbClr val="000000"/>
              </a:solidFill>
              <a:latin typeface="Arial"/>
              <a:ea typeface="Arial"/>
              <a:cs typeface="Arial"/>
              <a:sym typeface="Arial"/>
            </a:endParaRPr>
          </a:p>
        </p:txBody>
      </p:sp>
      <p:pic>
        <p:nvPicPr>
          <p:cNvPr id="440" name="Google Shape;440;p40"/>
          <p:cNvPicPr preferRelativeResize="0"/>
          <p:nvPr/>
        </p:nvPicPr>
        <p:blipFill>
          <a:blip r:embed="rId3">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1"/>
          <p:cNvSpPr txBox="1">
            <a:spLocks noGrp="1"/>
          </p:cNvSpPr>
          <p:nvPr>
            <p:ph type="body" idx="1"/>
          </p:nvPr>
        </p:nvSpPr>
        <p:spPr>
          <a:xfrm>
            <a:off x="160050" y="495775"/>
            <a:ext cx="8823900" cy="4251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sz="3000" b="1">
                <a:solidFill>
                  <a:srgbClr val="000000"/>
                </a:solidFill>
                <a:latin typeface="Arial"/>
                <a:ea typeface="Arial"/>
                <a:cs typeface="Arial"/>
                <a:sym typeface="Arial"/>
              </a:rPr>
              <a:t>utiliser le </a:t>
            </a:r>
            <a:r>
              <a:rPr lang="fr" sz="3000" b="1">
                <a:solidFill>
                  <a:srgbClr val="990000"/>
                </a:solidFill>
                <a:latin typeface="Arial"/>
                <a:ea typeface="Arial"/>
                <a:cs typeface="Arial"/>
                <a:sym typeface="Arial"/>
              </a:rPr>
              <a:t>WampServer</a:t>
            </a:r>
            <a:r>
              <a:rPr lang="fr" sz="3000" b="1">
                <a:solidFill>
                  <a:srgbClr val="000000"/>
                </a:solidFill>
                <a:latin typeface="Arial"/>
                <a:ea typeface="Arial"/>
                <a:cs typeface="Arial"/>
                <a:sym typeface="Arial"/>
              </a:rPr>
              <a:t>  par ce que est une plate-forme de développement Web sous Windows pour des applications Web dynamiques à l’aide du serveur Apache2, du langage de scripts PHP et d’une base de données MySQL. Il possède également PHPMyAdmin pour gérer plus facilement vos bases de données.</a:t>
            </a:r>
            <a:endParaRPr sz="3000" b="1">
              <a:solidFill>
                <a:srgbClr val="000000"/>
              </a:solidFill>
            </a:endParaRPr>
          </a:p>
        </p:txBody>
      </p:sp>
      <p:pic>
        <p:nvPicPr>
          <p:cNvPr id="446" name="Google Shape;446;p41"/>
          <p:cNvPicPr preferRelativeResize="0"/>
          <p:nvPr/>
        </p:nvPicPr>
        <p:blipFill>
          <a:blip r:embed="rId3">
            <a:alphaModFix/>
          </a:blip>
          <a:stretch>
            <a:fillRect/>
          </a:stretch>
        </p:blipFill>
        <p:spPr>
          <a:xfrm>
            <a:off x="7903523" y="2839775"/>
            <a:ext cx="814325" cy="811375"/>
          </a:xfrm>
          <a:prstGeom prst="rect">
            <a:avLst/>
          </a:prstGeom>
          <a:noFill/>
          <a:ln>
            <a:noFill/>
          </a:ln>
        </p:spPr>
      </p:pic>
      <p:pic>
        <p:nvPicPr>
          <p:cNvPr id="447" name="Google Shape;447;p41"/>
          <p:cNvPicPr preferRelativeResize="0"/>
          <p:nvPr/>
        </p:nvPicPr>
        <p:blipFill>
          <a:blip r:embed="rId4">
            <a:alphaModFix/>
          </a:blip>
          <a:stretch>
            <a:fillRect/>
          </a:stretch>
        </p:blipFill>
        <p:spPr>
          <a:xfrm>
            <a:off x="7903525" y="0"/>
            <a:ext cx="1240476" cy="937903"/>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1200"/>
              </a:spcAft>
              <a:buNone/>
            </a:pPr>
            <a:r>
              <a:rPr lang="fr" sz="2900" b="1">
                <a:solidFill>
                  <a:srgbClr val="B45F06"/>
                </a:solidFill>
                <a:latin typeface="Lato"/>
                <a:ea typeface="Lato"/>
                <a:cs typeface="Lato"/>
                <a:sym typeface="Lato"/>
              </a:rPr>
              <a:t>Web or Mobile or Desktop ?</a:t>
            </a:r>
            <a:endParaRPr/>
          </a:p>
        </p:txBody>
      </p:sp>
      <p:sp>
        <p:nvSpPr>
          <p:cNvPr id="291" name="Google Shape;291;p15"/>
          <p:cNvSpPr txBox="1">
            <a:spLocks noGrp="1"/>
          </p:cNvSpPr>
          <p:nvPr>
            <p:ph type="body" idx="1"/>
          </p:nvPr>
        </p:nvSpPr>
        <p:spPr>
          <a:xfrm>
            <a:off x="0" y="1567550"/>
            <a:ext cx="91440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fr" sz="3000"/>
              <a:t>la première chose dans la conception, nous devons choisir le type de projet que nous faisons et quelle est la meilleure technologie pour construire notre projet en fonction de ce que nous avons et de ce dont nous avons besoin</a:t>
            </a:r>
            <a:endParaRPr sz="3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2"/>
          <p:cNvSpPr txBox="1">
            <a:spLocks noGrp="1"/>
          </p:cNvSpPr>
          <p:nvPr>
            <p:ph type="title"/>
          </p:nvPr>
        </p:nvSpPr>
        <p:spPr>
          <a:xfrm>
            <a:off x="1388550" y="498225"/>
            <a:ext cx="6366900" cy="498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fr" sz="3000"/>
              <a:t>pourquoi apache en tant que serveur web</a:t>
            </a:r>
            <a:endParaRPr sz="3000"/>
          </a:p>
        </p:txBody>
      </p:sp>
      <p:sp>
        <p:nvSpPr>
          <p:cNvPr id="453" name="Google Shape;453;p42"/>
          <p:cNvSpPr txBox="1">
            <a:spLocks noGrp="1"/>
          </p:cNvSpPr>
          <p:nvPr>
            <p:ph type="body" idx="1"/>
          </p:nvPr>
        </p:nvSpPr>
        <p:spPr>
          <a:xfrm>
            <a:off x="0" y="1300350"/>
            <a:ext cx="9144000" cy="2263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sz="3000" b="1">
                <a:solidFill>
                  <a:schemeClr val="dk2"/>
                </a:solidFill>
              </a:rPr>
              <a:t>Les serveurs Web HTTP Apache sont utilisés par plus de 67% de tous les serveurs Web dans le monde. Les serveurs Web Apache sont faciles à personnaliser, ils sont rapides, fiables et hautement sécurisés. Cela fait des serveurs Web Apache un choix courant des meilleures entreprises de leur catégorie</a:t>
            </a:r>
            <a:endParaRPr sz="3000" b="1">
              <a:solidFill>
                <a:schemeClr val="dk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body" idx="1"/>
          </p:nvPr>
        </p:nvSpPr>
        <p:spPr>
          <a:xfrm>
            <a:off x="1040900" y="1292400"/>
            <a:ext cx="7594500" cy="1692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r>
              <a:rPr lang="fr" sz="3900" b="1">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Gestion de bases de données avec phpMyAdmin</a:t>
            </a:r>
            <a:endParaRPr sz="2200"/>
          </a:p>
        </p:txBody>
      </p:sp>
      <p:pic>
        <p:nvPicPr>
          <p:cNvPr id="459" name="Google Shape;459;p43"/>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44"/>
          <p:cNvPicPr preferRelativeResize="0"/>
          <p:nvPr/>
        </p:nvPicPr>
        <p:blipFill>
          <a:blip r:embed="rId3">
            <a:alphaModFix/>
          </a:blip>
          <a:stretch>
            <a:fillRect/>
          </a:stretch>
        </p:blipFill>
        <p:spPr>
          <a:xfrm>
            <a:off x="65475" y="1101150"/>
            <a:ext cx="2384037" cy="2841250"/>
          </a:xfrm>
          <a:prstGeom prst="rect">
            <a:avLst/>
          </a:prstGeom>
          <a:noFill/>
          <a:ln>
            <a:noFill/>
          </a:ln>
        </p:spPr>
      </p:pic>
      <p:pic>
        <p:nvPicPr>
          <p:cNvPr id="465" name="Google Shape;465;p44"/>
          <p:cNvPicPr preferRelativeResize="0"/>
          <p:nvPr/>
        </p:nvPicPr>
        <p:blipFill>
          <a:blip r:embed="rId4">
            <a:alphaModFix/>
          </a:blip>
          <a:stretch>
            <a:fillRect/>
          </a:stretch>
        </p:blipFill>
        <p:spPr>
          <a:xfrm>
            <a:off x="3202000" y="152400"/>
            <a:ext cx="5673674" cy="4324626"/>
          </a:xfrm>
          <a:prstGeom prst="rect">
            <a:avLst/>
          </a:prstGeom>
          <a:noFill/>
          <a:ln>
            <a:noFill/>
          </a:ln>
        </p:spPr>
      </p:pic>
      <p:cxnSp>
        <p:nvCxnSpPr>
          <p:cNvPr id="466" name="Google Shape;466;p44"/>
          <p:cNvCxnSpPr/>
          <p:nvPr/>
        </p:nvCxnSpPr>
        <p:spPr>
          <a:xfrm rot="10800000" flipH="1">
            <a:off x="1825575" y="1101275"/>
            <a:ext cx="2071800" cy="463500"/>
          </a:xfrm>
          <a:prstGeom prst="straightConnector1">
            <a:avLst/>
          </a:prstGeom>
          <a:noFill/>
          <a:ln w="38100" cap="flat" cmpd="sng">
            <a:solidFill>
              <a:srgbClr val="000000"/>
            </a:solidFill>
            <a:prstDash val="solid"/>
            <a:round/>
            <a:headEnd type="none" w="med" len="med"/>
            <a:tailEnd type="triangle" w="med" len="med"/>
          </a:ln>
        </p:spPr>
      </p:cxnSp>
      <p:pic>
        <p:nvPicPr>
          <p:cNvPr id="467" name="Google Shape;467;p44"/>
          <p:cNvPicPr preferRelativeResize="0"/>
          <p:nvPr/>
        </p:nvPicPr>
        <p:blipFill>
          <a:blip r:embed="rId5">
            <a:alphaModFix/>
          </a:blip>
          <a:stretch>
            <a:fillRect/>
          </a:stretch>
        </p:blipFill>
        <p:spPr>
          <a:xfrm>
            <a:off x="65475" y="0"/>
            <a:ext cx="1524474" cy="10142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Google Shape;472;p45"/>
          <p:cNvPicPr preferRelativeResize="0"/>
          <p:nvPr/>
        </p:nvPicPr>
        <p:blipFill>
          <a:blip r:embed="rId3">
            <a:alphaModFix/>
          </a:blip>
          <a:stretch>
            <a:fillRect/>
          </a:stretch>
        </p:blipFill>
        <p:spPr>
          <a:xfrm>
            <a:off x="297275" y="359300"/>
            <a:ext cx="7512150" cy="4685676"/>
          </a:xfrm>
          <a:prstGeom prst="rect">
            <a:avLst/>
          </a:prstGeom>
          <a:noFill/>
          <a:ln>
            <a:noFill/>
          </a:ln>
        </p:spPr>
      </p:pic>
      <p:pic>
        <p:nvPicPr>
          <p:cNvPr id="473" name="Google Shape;473;p45"/>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78" name="Google Shape;478;p46"/>
          <p:cNvPicPr preferRelativeResize="0"/>
          <p:nvPr/>
        </p:nvPicPr>
        <p:blipFill>
          <a:blip r:embed="rId3">
            <a:alphaModFix/>
          </a:blip>
          <a:stretch>
            <a:fillRect/>
          </a:stretch>
        </p:blipFill>
        <p:spPr>
          <a:xfrm>
            <a:off x="152400" y="152400"/>
            <a:ext cx="8839202" cy="4710790"/>
          </a:xfrm>
          <a:prstGeom prst="rect">
            <a:avLst/>
          </a:prstGeom>
          <a:noFill/>
          <a:ln>
            <a:noFill/>
          </a:ln>
        </p:spPr>
      </p:pic>
      <p:pic>
        <p:nvPicPr>
          <p:cNvPr id="479" name="Google Shape;479;p46"/>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p47"/>
          <p:cNvPicPr preferRelativeResize="0"/>
          <p:nvPr/>
        </p:nvPicPr>
        <p:blipFill>
          <a:blip r:embed="rId3">
            <a:alphaModFix/>
          </a:blip>
          <a:stretch>
            <a:fillRect/>
          </a:stretch>
        </p:blipFill>
        <p:spPr>
          <a:xfrm>
            <a:off x="152400" y="152400"/>
            <a:ext cx="8839202" cy="4710790"/>
          </a:xfrm>
          <a:prstGeom prst="rect">
            <a:avLst/>
          </a:prstGeom>
          <a:noFill/>
          <a:ln>
            <a:noFill/>
          </a:ln>
        </p:spPr>
      </p:pic>
      <p:pic>
        <p:nvPicPr>
          <p:cNvPr id="485" name="Google Shape;485;p47"/>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490" name="Google Shape;490;p48"/>
          <p:cNvPicPr preferRelativeResize="0"/>
          <p:nvPr/>
        </p:nvPicPr>
        <p:blipFill>
          <a:blip r:embed="rId3">
            <a:alphaModFix/>
          </a:blip>
          <a:stretch>
            <a:fillRect/>
          </a:stretch>
        </p:blipFill>
        <p:spPr>
          <a:xfrm>
            <a:off x="152400" y="152400"/>
            <a:ext cx="8839202" cy="4710790"/>
          </a:xfrm>
          <a:prstGeom prst="rect">
            <a:avLst/>
          </a:prstGeom>
          <a:noFill/>
          <a:ln>
            <a:noFill/>
          </a:ln>
        </p:spPr>
      </p:pic>
      <p:pic>
        <p:nvPicPr>
          <p:cNvPr id="491" name="Google Shape;491;p48"/>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96" name="Google Shape;496;p49"/>
          <p:cNvPicPr preferRelativeResize="0"/>
          <p:nvPr/>
        </p:nvPicPr>
        <p:blipFill>
          <a:blip r:embed="rId3">
            <a:alphaModFix/>
          </a:blip>
          <a:stretch>
            <a:fillRect/>
          </a:stretch>
        </p:blipFill>
        <p:spPr>
          <a:xfrm>
            <a:off x="152400" y="152400"/>
            <a:ext cx="8839202" cy="4710790"/>
          </a:xfrm>
          <a:prstGeom prst="rect">
            <a:avLst/>
          </a:prstGeom>
          <a:noFill/>
          <a:ln>
            <a:noFill/>
          </a:ln>
        </p:spPr>
      </p:pic>
      <p:pic>
        <p:nvPicPr>
          <p:cNvPr id="497" name="Google Shape;497;p49"/>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p50"/>
          <p:cNvPicPr preferRelativeResize="0"/>
          <p:nvPr/>
        </p:nvPicPr>
        <p:blipFill>
          <a:blip r:embed="rId3">
            <a:alphaModFix/>
          </a:blip>
          <a:stretch>
            <a:fillRect/>
          </a:stretch>
        </p:blipFill>
        <p:spPr>
          <a:xfrm>
            <a:off x="152400" y="152400"/>
            <a:ext cx="8839222" cy="4710801"/>
          </a:xfrm>
          <a:prstGeom prst="rect">
            <a:avLst/>
          </a:prstGeom>
          <a:noFill/>
          <a:ln>
            <a:noFill/>
          </a:ln>
        </p:spPr>
      </p:pic>
      <p:pic>
        <p:nvPicPr>
          <p:cNvPr id="503" name="Google Shape;503;p50"/>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51"/>
          <p:cNvPicPr preferRelativeResize="0"/>
          <p:nvPr/>
        </p:nvPicPr>
        <p:blipFill>
          <a:blip r:embed="rId3">
            <a:alphaModFix/>
          </a:blip>
          <a:stretch>
            <a:fillRect/>
          </a:stretch>
        </p:blipFill>
        <p:spPr>
          <a:xfrm>
            <a:off x="152400" y="152400"/>
            <a:ext cx="8839202" cy="4710790"/>
          </a:xfrm>
          <a:prstGeom prst="rect">
            <a:avLst/>
          </a:prstGeom>
          <a:noFill/>
          <a:ln>
            <a:noFill/>
          </a:ln>
        </p:spPr>
      </p:pic>
      <p:pic>
        <p:nvPicPr>
          <p:cNvPr id="509" name="Google Shape;509;p51"/>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16"/>
          <p:cNvPicPr preferRelativeResize="0"/>
          <p:nvPr/>
        </p:nvPicPr>
        <p:blipFill>
          <a:blip r:embed="rId3">
            <a:alphaModFix/>
          </a:blip>
          <a:stretch>
            <a:fillRect/>
          </a:stretch>
        </p:blipFill>
        <p:spPr>
          <a:xfrm>
            <a:off x="809600" y="321825"/>
            <a:ext cx="7524800" cy="4239800"/>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2"/>
          <p:cNvSpPr txBox="1"/>
          <p:nvPr/>
        </p:nvSpPr>
        <p:spPr>
          <a:xfrm>
            <a:off x="1062400" y="816200"/>
            <a:ext cx="73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highlight>
                <a:srgbClr val="FF0000"/>
              </a:highlight>
              <a:latin typeface="Nunito"/>
              <a:ea typeface="Nunito"/>
              <a:cs typeface="Nunito"/>
              <a:sym typeface="Nunito"/>
            </a:endParaRPr>
          </a:p>
        </p:txBody>
      </p:sp>
      <p:pic>
        <p:nvPicPr>
          <p:cNvPr id="515" name="Google Shape;515;p52"/>
          <p:cNvPicPr preferRelativeResize="0"/>
          <p:nvPr/>
        </p:nvPicPr>
        <p:blipFill>
          <a:blip r:embed="rId3">
            <a:alphaModFix/>
          </a:blip>
          <a:stretch>
            <a:fillRect/>
          </a:stretch>
        </p:blipFill>
        <p:spPr>
          <a:xfrm>
            <a:off x="482700" y="322513"/>
            <a:ext cx="8178601" cy="4498476"/>
          </a:xfrm>
          <a:prstGeom prst="rect">
            <a:avLst/>
          </a:prstGeom>
          <a:noFill/>
          <a:ln>
            <a:noFill/>
          </a:ln>
        </p:spPr>
      </p:pic>
      <p:pic>
        <p:nvPicPr>
          <p:cNvPr id="516" name="Google Shape;516;p52"/>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Google Shape;521;p53"/>
          <p:cNvPicPr preferRelativeResize="0"/>
          <p:nvPr/>
        </p:nvPicPr>
        <p:blipFill>
          <a:blip r:embed="rId3">
            <a:alphaModFix/>
          </a:blip>
          <a:stretch>
            <a:fillRect/>
          </a:stretch>
        </p:blipFill>
        <p:spPr>
          <a:xfrm>
            <a:off x="152400" y="152400"/>
            <a:ext cx="8839202" cy="4710790"/>
          </a:xfrm>
          <a:prstGeom prst="rect">
            <a:avLst/>
          </a:prstGeom>
          <a:noFill/>
          <a:ln>
            <a:noFill/>
          </a:ln>
        </p:spPr>
      </p:pic>
      <p:pic>
        <p:nvPicPr>
          <p:cNvPr id="522" name="Google Shape;522;p53"/>
          <p:cNvPicPr preferRelativeResize="0"/>
          <p:nvPr/>
        </p:nvPicPr>
        <p:blipFill>
          <a:blip r:embed="rId4">
            <a:alphaModFix/>
          </a:blip>
          <a:stretch>
            <a:fillRect/>
          </a:stretch>
        </p:blipFill>
        <p:spPr>
          <a:xfrm>
            <a:off x="3529475" y="2571738"/>
            <a:ext cx="4895850" cy="2200275"/>
          </a:xfrm>
          <a:prstGeom prst="rect">
            <a:avLst/>
          </a:prstGeom>
          <a:noFill/>
          <a:ln>
            <a:noFill/>
          </a:ln>
        </p:spPr>
      </p:pic>
      <p:pic>
        <p:nvPicPr>
          <p:cNvPr id="523" name="Google Shape;523;p53"/>
          <p:cNvPicPr preferRelativeResize="0"/>
          <p:nvPr/>
        </p:nvPicPr>
        <p:blipFill>
          <a:blip r:embed="rId5">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4"/>
          <p:cNvSpPr txBox="1">
            <a:spLocks noGrp="1"/>
          </p:cNvSpPr>
          <p:nvPr>
            <p:ph type="body" idx="1"/>
          </p:nvPr>
        </p:nvSpPr>
        <p:spPr>
          <a:xfrm>
            <a:off x="144875" y="1608250"/>
            <a:ext cx="8794800" cy="136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3500" b="1">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Etablir la connexion de base de données</a:t>
            </a:r>
            <a:endParaRPr sz="1800"/>
          </a:p>
        </p:txBody>
      </p:sp>
      <p:pic>
        <p:nvPicPr>
          <p:cNvPr id="529" name="Google Shape;529;p54"/>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55"/>
          <p:cNvPicPr preferRelativeResize="0"/>
          <p:nvPr/>
        </p:nvPicPr>
        <p:blipFill>
          <a:blip r:embed="rId3">
            <a:alphaModFix/>
          </a:blip>
          <a:stretch>
            <a:fillRect/>
          </a:stretch>
        </p:blipFill>
        <p:spPr>
          <a:xfrm>
            <a:off x="152400" y="152400"/>
            <a:ext cx="8210550" cy="2049875"/>
          </a:xfrm>
          <a:prstGeom prst="rect">
            <a:avLst/>
          </a:prstGeom>
          <a:noFill/>
          <a:ln>
            <a:noFill/>
          </a:ln>
        </p:spPr>
      </p:pic>
      <p:pic>
        <p:nvPicPr>
          <p:cNvPr id="535" name="Google Shape;535;p55"/>
          <p:cNvPicPr preferRelativeResize="0"/>
          <p:nvPr/>
        </p:nvPicPr>
        <p:blipFill>
          <a:blip r:embed="rId4">
            <a:alphaModFix/>
          </a:blip>
          <a:stretch>
            <a:fillRect/>
          </a:stretch>
        </p:blipFill>
        <p:spPr>
          <a:xfrm>
            <a:off x="152400" y="2354675"/>
            <a:ext cx="8210549" cy="2636425"/>
          </a:xfrm>
          <a:prstGeom prst="rect">
            <a:avLst/>
          </a:prstGeom>
          <a:noFill/>
          <a:ln>
            <a:noFill/>
          </a:ln>
        </p:spPr>
      </p:pic>
      <p:pic>
        <p:nvPicPr>
          <p:cNvPr id="536" name="Google Shape;536;p55"/>
          <p:cNvPicPr preferRelativeResize="0"/>
          <p:nvPr/>
        </p:nvPicPr>
        <p:blipFill>
          <a:blip r:embed="rId5">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1" name="Google Shape;541;p56"/>
          <p:cNvPicPr preferRelativeResize="0"/>
          <p:nvPr/>
        </p:nvPicPr>
        <p:blipFill>
          <a:blip r:embed="rId3">
            <a:alphaModFix/>
          </a:blip>
          <a:stretch>
            <a:fillRect/>
          </a:stretch>
        </p:blipFill>
        <p:spPr>
          <a:xfrm>
            <a:off x="1115625" y="401975"/>
            <a:ext cx="7128451" cy="4339525"/>
          </a:xfrm>
          <a:prstGeom prst="rect">
            <a:avLst/>
          </a:prstGeom>
          <a:noFill/>
          <a:ln>
            <a:noFill/>
          </a:ln>
        </p:spPr>
      </p:pic>
      <p:pic>
        <p:nvPicPr>
          <p:cNvPr id="542" name="Google Shape;542;p56"/>
          <p:cNvPicPr preferRelativeResize="0"/>
          <p:nvPr/>
        </p:nvPicPr>
        <p:blipFill>
          <a:blip r:embed="rId4">
            <a:alphaModFix/>
          </a:blip>
          <a:stretch>
            <a:fillRect/>
          </a:stretch>
        </p:blipFill>
        <p:spPr>
          <a:xfrm>
            <a:off x="5900613" y="3419325"/>
            <a:ext cx="2124075" cy="1371600"/>
          </a:xfrm>
          <a:prstGeom prst="rect">
            <a:avLst/>
          </a:prstGeom>
          <a:noFill/>
          <a:ln>
            <a:noFill/>
          </a:ln>
        </p:spPr>
      </p:pic>
      <p:cxnSp>
        <p:nvCxnSpPr>
          <p:cNvPr id="543" name="Google Shape;543;p56"/>
          <p:cNvCxnSpPr>
            <a:endCxn id="542" idx="1"/>
          </p:cNvCxnSpPr>
          <p:nvPr/>
        </p:nvCxnSpPr>
        <p:spPr>
          <a:xfrm>
            <a:off x="3651213" y="3373425"/>
            <a:ext cx="2249400" cy="731700"/>
          </a:xfrm>
          <a:prstGeom prst="straightConnector1">
            <a:avLst/>
          </a:prstGeom>
          <a:noFill/>
          <a:ln w="38100" cap="flat" cmpd="sng">
            <a:solidFill>
              <a:srgbClr val="FFFFFF"/>
            </a:solidFill>
            <a:prstDash val="solid"/>
            <a:round/>
            <a:headEnd type="none" w="med" len="med"/>
            <a:tailEnd type="none" w="med" len="med"/>
          </a:ln>
        </p:spPr>
      </p:cxnSp>
      <p:pic>
        <p:nvPicPr>
          <p:cNvPr id="544" name="Google Shape;544;p56"/>
          <p:cNvPicPr preferRelativeResize="0"/>
          <p:nvPr/>
        </p:nvPicPr>
        <p:blipFill>
          <a:blip r:embed="rId5">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7"/>
          <p:cNvSpPr txBox="1">
            <a:spLocks noGrp="1"/>
          </p:cNvSpPr>
          <p:nvPr>
            <p:ph type="body" idx="1"/>
          </p:nvPr>
        </p:nvSpPr>
        <p:spPr>
          <a:xfrm>
            <a:off x="318750" y="1224150"/>
            <a:ext cx="8533800" cy="163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3600" b="1">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Requêtes de données avec SELECT, INSERT, UPDATE et DELETE</a:t>
            </a:r>
            <a:endParaRPr sz="3600" b="1">
              <a:solidFill>
                <a:srgbClr val="000000"/>
              </a:solidFill>
            </a:endParaRPr>
          </a:p>
          <a:p>
            <a:pPr marL="0" lvl="0" indent="0" algn="ctr" rtl="0">
              <a:spcBef>
                <a:spcPts val="1200"/>
              </a:spcBef>
              <a:spcAft>
                <a:spcPts val="1200"/>
              </a:spcAft>
              <a:buNone/>
            </a:pPr>
            <a:endParaRPr/>
          </a:p>
        </p:txBody>
      </p:sp>
      <p:pic>
        <p:nvPicPr>
          <p:cNvPr id="550" name="Google Shape;550;p57"/>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Google Shape;555;p58"/>
          <p:cNvPicPr preferRelativeResize="0"/>
          <p:nvPr/>
        </p:nvPicPr>
        <p:blipFill>
          <a:blip r:embed="rId3">
            <a:alphaModFix/>
          </a:blip>
          <a:stretch>
            <a:fillRect/>
          </a:stretch>
        </p:blipFill>
        <p:spPr>
          <a:xfrm>
            <a:off x="152388" y="1079675"/>
            <a:ext cx="8686800" cy="1383400"/>
          </a:xfrm>
          <a:prstGeom prst="rect">
            <a:avLst/>
          </a:prstGeom>
          <a:noFill/>
          <a:ln>
            <a:noFill/>
          </a:ln>
        </p:spPr>
      </p:pic>
      <p:pic>
        <p:nvPicPr>
          <p:cNvPr id="556" name="Google Shape;556;p58"/>
          <p:cNvPicPr preferRelativeResize="0"/>
          <p:nvPr/>
        </p:nvPicPr>
        <p:blipFill>
          <a:blip r:embed="rId4">
            <a:alphaModFix/>
          </a:blip>
          <a:stretch>
            <a:fillRect/>
          </a:stretch>
        </p:blipFill>
        <p:spPr>
          <a:xfrm>
            <a:off x="1290300" y="2571750"/>
            <a:ext cx="6410975" cy="2465775"/>
          </a:xfrm>
          <a:prstGeom prst="rect">
            <a:avLst/>
          </a:prstGeom>
          <a:noFill/>
          <a:ln>
            <a:noFill/>
          </a:ln>
        </p:spPr>
      </p:pic>
      <p:pic>
        <p:nvPicPr>
          <p:cNvPr id="557" name="Google Shape;557;p58"/>
          <p:cNvPicPr preferRelativeResize="0"/>
          <p:nvPr/>
        </p:nvPicPr>
        <p:blipFill>
          <a:blip r:embed="rId5">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pic>
        <p:nvPicPr>
          <p:cNvPr id="562" name="Google Shape;562;p59"/>
          <p:cNvPicPr preferRelativeResize="0"/>
          <p:nvPr/>
        </p:nvPicPr>
        <p:blipFill>
          <a:blip r:embed="rId3">
            <a:alphaModFix/>
          </a:blip>
          <a:stretch>
            <a:fillRect/>
          </a:stretch>
        </p:blipFill>
        <p:spPr>
          <a:xfrm>
            <a:off x="181375" y="485625"/>
            <a:ext cx="4005875" cy="3962400"/>
          </a:xfrm>
          <a:prstGeom prst="rect">
            <a:avLst/>
          </a:prstGeom>
          <a:noFill/>
          <a:ln>
            <a:noFill/>
          </a:ln>
        </p:spPr>
      </p:pic>
      <p:pic>
        <p:nvPicPr>
          <p:cNvPr id="563" name="Google Shape;563;p59"/>
          <p:cNvPicPr preferRelativeResize="0"/>
          <p:nvPr/>
        </p:nvPicPr>
        <p:blipFill>
          <a:blip r:embed="rId4">
            <a:alphaModFix/>
          </a:blip>
          <a:stretch>
            <a:fillRect/>
          </a:stretch>
        </p:blipFill>
        <p:spPr>
          <a:xfrm>
            <a:off x="4325700" y="485625"/>
            <a:ext cx="4092250" cy="3962400"/>
          </a:xfrm>
          <a:prstGeom prst="rect">
            <a:avLst/>
          </a:prstGeom>
          <a:noFill/>
          <a:ln>
            <a:noFill/>
          </a:ln>
        </p:spPr>
      </p:pic>
      <p:pic>
        <p:nvPicPr>
          <p:cNvPr id="564" name="Google Shape;564;p59"/>
          <p:cNvPicPr preferRelativeResize="0"/>
          <p:nvPr/>
        </p:nvPicPr>
        <p:blipFill>
          <a:blip r:embed="rId5">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569" name="Google Shape;569;p60"/>
          <p:cNvPicPr preferRelativeResize="0"/>
          <p:nvPr/>
        </p:nvPicPr>
        <p:blipFill>
          <a:blip r:embed="rId3">
            <a:alphaModFix/>
          </a:blip>
          <a:stretch>
            <a:fillRect/>
          </a:stretch>
        </p:blipFill>
        <p:spPr>
          <a:xfrm>
            <a:off x="94425" y="1264300"/>
            <a:ext cx="4743450" cy="3154775"/>
          </a:xfrm>
          <a:prstGeom prst="rect">
            <a:avLst/>
          </a:prstGeom>
          <a:noFill/>
          <a:ln>
            <a:noFill/>
          </a:ln>
        </p:spPr>
      </p:pic>
      <p:pic>
        <p:nvPicPr>
          <p:cNvPr id="570" name="Google Shape;570;p60"/>
          <p:cNvPicPr preferRelativeResize="0"/>
          <p:nvPr/>
        </p:nvPicPr>
        <p:blipFill>
          <a:blip r:embed="rId3">
            <a:alphaModFix/>
          </a:blip>
          <a:stretch>
            <a:fillRect/>
          </a:stretch>
        </p:blipFill>
        <p:spPr>
          <a:xfrm>
            <a:off x="4939300" y="1264288"/>
            <a:ext cx="3943350" cy="3049600"/>
          </a:xfrm>
          <a:prstGeom prst="rect">
            <a:avLst/>
          </a:prstGeom>
          <a:noFill/>
          <a:ln>
            <a:noFill/>
          </a:ln>
        </p:spPr>
      </p:pic>
      <p:pic>
        <p:nvPicPr>
          <p:cNvPr id="571" name="Google Shape;571;p60"/>
          <p:cNvPicPr preferRelativeResize="0"/>
          <p:nvPr/>
        </p:nvPicPr>
        <p:blipFill>
          <a:blip r:embed="rId4">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pic>
        <p:nvPicPr>
          <p:cNvPr id="576" name="Google Shape;576;p61"/>
          <p:cNvPicPr preferRelativeResize="0"/>
          <p:nvPr/>
        </p:nvPicPr>
        <p:blipFill>
          <a:blip r:embed="rId3">
            <a:alphaModFix/>
          </a:blip>
          <a:stretch>
            <a:fillRect/>
          </a:stretch>
        </p:blipFill>
        <p:spPr>
          <a:xfrm>
            <a:off x="304274" y="413175"/>
            <a:ext cx="7215375" cy="2324100"/>
          </a:xfrm>
          <a:prstGeom prst="rect">
            <a:avLst/>
          </a:prstGeom>
          <a:noFill/>
          <a:ln>
            <a:noFill/>
          </a:ln>
        </p:spPr>
      </p:pic>
      <p:pic>
        <p:nvPicPr>
          <p:cNvPr id="577" name="Google Shape;577;p61"/>
          <p:cNvPicPr preferRelativeResize="0"/>
          <p:nvPr/>
        </p:nvPicPr>
        <p:blipFill>
          <a:blip r:embed="rId4">
            <a:alphaModFix/>
          </a:blip>
          <a:stretch>
            <a:fillRect/>
          </a:stretch>
        </p:blipFill>
        <p:spPr>
          <a:xfrm>
            <a:off x="339575" y="3012575"/>
            <a:ext cx="7144775" cy="1703525"/>
          </a:xfrm>
          <a:prstGeom prst="rect">
            <a:avLst/>
          </a:prstGeom>
          <a:noFill/>
          <a:ln>
            <a:noFill/>
          </a:ln>
        </p:spPr>
      </p:pic>
      <p:pic>
        <p:nvPicPr>
          <p:cNvPr id="578" name="Google Shape;578;p61"/>
          <p:cNvPicPr preferRelativeResize="0"/>
          <p:nvPr/>
        </p:nvPicPr>
        <p:blipFill>
          <a:blip r:embed="rId5">
            <a:alphaModFix/>
          </a:blip>
          <a:stretch>
            <a:fillRect/>
          </a:stretch>
        </p:blipFill>
        <p:spPr>
          <a:xfrm>
            <a:off x="7619524" y="0"/>
            <a:ext cx="1524474" cy="115262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17"/>
          <p:cNvPicPr preferRelativeResize="0"/>
          <p:nvPr/>
        </p:nvPicPr>
        <p:blipFill>
          <a:blip r:embed="rId3">
            <a:alphaModFix/>
          </a:blip>
          <a:stretch>
            <a:fillRect/>
          </a:stretch>
        </p:blipFill>
        <p:spPr>
          <a:xfrm>
            <a:off x="152400" y="152400"/>
            <a:ext cx="8839199" cy="464813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why mobile ?</a:t>
            </a:r>
            <a:endParaRPr/>
          </a:p>
        </p:txBody>
      </p:sp>
      <p:sp>
        <p:nvSpPr>
          <p:cNvPr id="307" name="Google Shape;307;p18"/>
          <p:cNvSpPr txBox="1">
            <a:spLocks noGrp="1"/>
          </p:cNvSpPr>
          <p:nvPr>
            <p:ph type="body" idx="1"/>
          </p:nvPr>
        </p:nvSpPr>
        <p:spPr>
          <a:xfrm>
            <a:off x="0" y="1307850"/>
            <a:ext cx="9144000" cy="357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sz="2700" b="1"/>
              <a:t>Il est logique que les smartphones soient désormais nos principaux appareils informatiques. L'écart de performance entre les smartphones et les ordinateurs ne cesse de s'élargir, car les utilisateurs mettent à niveau leurs smartphones plus rapidement que leurs ordinateurs portables. En d'autres termes, tout ce que les ordinateurs  peuvent faire, les smartphones peuvent déjà faire mieux.</a:t>
            </a:r>
            <a:endParaRPr sz="27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why mobile ?</a:t>
            </a:r>
            <a:endParaRPr/>
          </a:p>
        </p:txBody>
      </p:sp>
      <p:sp>
        <p:nvSpPr>
          <p:cNvPr id="313" name="Google Shape;313;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3000" b="1"/>
              <a:t>les sites Web ou les applications Web utilisent l'API, ils sont donc en retard par rapport à l'application mobile</a:t>
            </a:r>
            <a:endParaRPr sz="30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20"/>
          <p:cNvPicPr preferRelativeResize="0"/>
          <p:nvPr/>
        </p:nvPicPr>
        <p:blipFill>
          <a:blip r:embed="rId3">
            <a:alphaModFix/>
          </a:blip>
          <a:stretch>
            <a:fillRect/>
          </a:stretch>
        </p:blipFill>
        <p:spPr>
          <a:xfrm>
            <a:off x="450025" y="383575"/>
            <a:ext cx="8243925" cy="42542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1"/>
          <p:cNvSpPr txBox="1">
            <a:spLocks noGrp="1"/>
          </p:cNvSpPr>
          <p:nvPr>
            <p:ph type="body" idx="1"/>
          </p:nvPr>
        </p:nvSpPr>
        <p:spPr>
          <a:xfrm>
            <a:off x="1848075" y="18283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8000" b="1">
                <a:solidFill>
                  <a:srgbClr val="B45F06"/>
                </a:solidFill>
              </a:rPr>
              <a:t>Front-end</a:t>
            </a:r>
            <a:endParaRPr sz="8000" b="1">
              <a:solidFill>
                <a:srgbClr val="B45F06"/>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818</Words>
  <Application>Microsoft Office PowerPoint</Application>
  <PresentationFormat>Affichage à l'écran (16:9)</PresentationFormat>
  <Paragraphs>62</Paragraphs>
  <Slides>49</Slides>
  <Notes>49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49</vt:i4>
      </vt:variant>
    </vt:vector>
  </HeadingPairs>
  <TitlesOfParts>
    <vt:vector size="54" baseType="lpstr">
      <vt:lpstr>Arial</vt:lpstr>
      <vt:lpstr>Lato</vt:lpstr>
      <vt:lpstr>Maven Pro</vt:lpstr>
      <vt:lpstr>Nunito</vt:lpstr>
      <vt:lpstr>Momentum</vt:lpstr>
      <vt:lpstr>conception de l'application</vt:lpstr>
      <vt:lpstr>à tout type d'application (web / mobile / desktop) nous devons suivre les mêmes étapes architecture </vt:lpstr>
      <vt:lpstr>Web or Mobile or Desktop ?</vt:lpstr>
      <vt:lpstr>Présentation PowerPoint</vt:lpstr>
      <vt:lpstr>Présentation PowerPoint</vt:lpstr>
      <vt:lpstr>why mobile ?</vt:lpstr>
      <vt:lpstr>why mobile ?</vt:lpstr>
      <vt:lpstr>Présentation PowerPoint</vt:lpstr>
      <vt:lpstr>Présentation PowerPoint</vt:lpstr>
      <vt:lpstr>front end</vt:lpstr>
      <vt:lpstr>front end </vt:lpstr>
      <vt:lpstr>Présentation PowerPoint</vt:lpstr>
      <vt:lpstr>Présentation PowerPoint</vt:lpstr>
      <vt:lpstr>Présentation PowerPoint</vt:lpstr>
      <vt:lpstr>Back end</vt:lpstr>
      <vt:lpstr>Présentation PowerPoint</vt:lpstr>
      <vt:lpstr>Back end</vt:lpstr>
      <vt:lpstr>Back end</vt:lpstr>
      <vt:lpstr>Présentation PowerPoint</vt:lpstr>
      <vt:lpstr>Présentation PowerPoint</vt:lpstr>
      <vt:lpstr>Présentation PowerPoint</vt:lpstr>
      <vt:lpstr>Présentation PowerPoint</vt:lpstr>
      <vt:lpstr>Présentation PowerPoint</vt:lpstr>
      <vt:lpstr>Présentation PowerPoint</vt:lpstr>
      <vt:lpstr>Définition</vt:lpstr>
      <vt:lpstr>Présentation PowerPoint</vt:lpstr>
      <vt:lpstr>Présentation PowerPoint</vt:lpstr>
      <vt:lpstr>Présentation PowerPoint</vt:lpstr>
      <vt:lpstr>Présentation PowerPoint</vt:lpstr>
      <vt:lpstr>pourquoi apache en tant que serveur web</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de l'application</dc:title>
  <cp:lastModifiedBy>Pc</cp:lastModifiedBy>
  <cp:revision>3</cp:revision>
  <dcterms:modified xsi:type="dcterms:W3CDTF">2021-04-19T11:32:44Z</dcterms:modified>
</cp:coreProperties>
</file>