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6d0b87bd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6d0b87bd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6d0b87bd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6d0b87bd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6d0b87bd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6d0b87bd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6d0b87bd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6d0b87b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6d0b87bd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6d0b87bd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6d0b87bd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6d0b87bd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6d0b87bd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6d0b87bd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6d0b87bd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6d0b87bd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6d0b87bd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6d0b87bd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6d0b87bd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6d0b87bd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6d0b87b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6d0b87b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6d0b87bd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6d0b87bd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6d0b87bd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6d0b87bd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6d0b87bd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6d0b87bd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6d0b87bd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6d0b87bd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6d0b87b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d6d0b87b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d6d0b87bd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d6d0b87bd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6d0b87bd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d6d0b87bd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6d0b87bd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6d0b87bd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add56c94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add56c94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6d0b87b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6d0b87b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6d0b87b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6d0b87b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6d0b87b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6d0b87b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6d0b87bd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6d0b87bd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6d0b87bd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6d0b87b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6d0b87bd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6d0b87bd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interconnexion entre  </a:t>
            </a:r>
            <a:r>
              <a:rPr lang="fr">
                <a:solidFill>
                  <a:srgbClr val="B45F06"/>
                </a:solidFill>
              </a:rPr>
              <a:t>l'application</a:t>
            </a:r>
            <a:r>
              <a:rPr lang="fr"/>
              <a:t> et la </a:t>
            </a:r>
            <a:r>
              <a:rPr lang="fr">
                <a:solidFill>
                  <a:srgbClr val="85200C"/>
                </a:solidFill>
              </a:rPr>
              <a:t>base de donné</a:t>
            </a:r>
            <a:endParaRPr>
              <a:solidFill>
                <a:srgbClr val="85200C"/>
              </a:solidFill>
            </a:endParaRPr>
          </a:p>
        </p:txBody>
      </p:sp>
      <p:pic>
        <p:nvPicPr>
          <p:cNvPr id="278" name="Google Shape;278;p13"/>
          <p:cNvPicPr preferRelativeResize="0"/>
          <p:nvPr/>
        </p:nvPicPr>
        <p:blipFill>
          <a:blip r:embed="rId3">
            <a:alphaModFix/>
          </a:blip>
          <a:stretch>
            <a:fillRect/>
          </a:stretch>
        </p:blipFill>
        <p:spPr>
          <a:xfrm>
            <a:off x="5079500" y="811350"/>
            <a:ext cx="3752600" cy="3752600"/>
          </a:xfrm>
          <a:prstGeom prst="rect">
            <a:avLst/>
          </a:prstGeom>
          <a:noFill/>
          <a:ln>
            <a:noFill/>
          </a:ln>
        </p:spPr>
      </p:pic>
      <p:sp>
        <p:nvSpPr>
          <p:cNvPr id="279" name="Google Shape;279;p13"/>
          <p:cNvSpPr txBox="1"/>
          <p:nvPr/>
        </p:nvSpPr>
        <p:spPr>
          <a:xfrm>
            <a:off x="261925" y="126300"/>
            <a:ext cx="73107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université de batna 2,département de l'informatique ,spéciality réseaux et système distribué</a:t>
            </a:r>
            <a:endParaRPr>
              <a:latin typeface="Nunito"/>
              <a:ea typeface="Nunito"/>
              <a:cs typeface="Nunito"/>
              <a:sym typeface="Nunito"/>
            </a:endParaRPr>
          </a:p>
          <a:p>
            <a:pPr indent="0" lvl="0" marL="0" rtl="0" algn="l">
              <a:spcBef>
                <a:spcPts val="0"/>
              </a:spcBef>
              <a:spcAft>
                <a:spcPts val="0"/>
              </a:spcAft>
              <a:buNone/>
            </a:pPr>
            <a:r>
              <a:rPr lang="fr">
                <a:latin typeface="Nunito"/>
                <a:ea typeface="Nunito"/>
                <a:cs typeface="Nunito"/>
                <a:sym typeface="Nunito"/>
              </a:rPr>
              <a:t>03/05/2021</a:t>
            </a:r>
            <a:endParaRPr>
              <a:latin typeface="Nunito"/>
              <a:ea typeface="Nunito"/>
              <a:cs typeface="Nunito"/>
              <a:sym typeface="Nunito"/>
            </a:endParaRPr>
          </a:p>
        </p:txBody>
      </p:sp>
      <p:sp>
        <p:nvSpPr>
          <p:cNvPr id="280" name="Google Shape;280;p13"/>
          <p:cNvSpPr txBox="1"/>
          <p:nvPr/>
        </p:nvSpPr>
        <p:spPr>
          <a:xfrm>
            <a:off x="619725" y="4412250"/>
            <a:ext cx="7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Nunito"/>
                <a:ea typeface="Nunito"/>
                <a:cs typeface="Nunito"/>
                <a:sym typeface="Nunito"/>
              </a:rPr>
              <a:t>Takieddine bekhouche&amp;Touti mohammed larbie,étudiants master2 RSD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ctrTitle"/>
          </p:nvPr>
        </p:nvSpPr>
        <p:spPr>
          <a:xfrm>
            <a:off x="36300" y="389250"/>
            <a:ext cx="9071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pour pouvoir utiliser cette bibliothèque, il suffit de copier et coller ce code dans le fichier </a:t>
            </a:r>
            <a:endParaRPr/>
          </a:p>
        </p:txBody>
      </p:sp>
      <p:pic>
        <p:nvPicPr>
          <p:cNvPr id="336" name="Google Shape;336;p22"/>
          <p:cNvPicPr preferRelativeResize="0"/>
          <p:nvPr/>
        </p:nvPicPr>
        <p:blipFill>
          <a:blip r:embed="rId3">
            <a:alphaModFix/>
          </a:blip>
          <a:stretch>
            <a:fillRect/>
          </a:stretch>
        </p:blipFill>
        <p:spPr>
          <a:xfrm>
            <a:off x="152400" y="2349100"/>
            <a:ext cx="8069075" cy="2693000"/>
          </a:xfrm>
          <a:prstGeom prst="rect">
            <a:avLst/>
          </a:prstGeom>
          <a:noFill/>
          <a:ln>
            <a:noFill/>
          </a:ln>
        </p:spPr>
      </p:pic>
      <p:pic>
        <p:nvPicPr>
          <p:cNvPr id="337" name="Google Shape;337;p22"/>
          <p:cNvPicPr preferRelativeResize="0"/>
          <p:nvPr/>
        </p:nvPicPr>
        <p:blipFill>
          <a:blip r:embed="rId4">
            <a:alphaModFix/>
          </a:blip>
          <a:stretch>
            <a:fillRect/>
          </a:stretch>
        </p:blipFill>
        <p:spPr>
          <a:xfrm>
            <a:off x="7545525" y="0"/>
            <a:ext cx="1598475" cy="709950"/>
          </a:xfrm>
          <a:prstGeom prst="rect">
            <a:avLst/>
          </a:prstGeom>
          <a:noFill/>
          <a:ln>
            <a:noFill/>
          </a:ln>
        </p:spPr>
      </p:pic>
      <p:pic>
        <p:nvPicPr>
          <p:cNvPr id="338" name="Google Shape;338;p22"/>
          <p:cNvPicPr preferRelativeResize="0"/>
          <p:nvPr/>
        </p:nvPicPr>
        <p:blipFill>
          <a:blip r:embed="rId5">
            <a:alphaModFix/>
          </a:blip>
          <a:stretch>
            <a:fillRect/>
          </a:stretch>
        </p:blipFill>
        <p:spPr>
          <a:xfrm>
            <a:off x="1899295" y="1382250"/>
            <a:ext cx="3064900" cy="106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3"/>
          <p:cNvPicPr preferRelativeResize="0"/>
          <p:nvPr/>
        </p:nvPicPr>
        <p:blipFill>
          <a:blip r:embed="rId3">
            <a:alphaModFix/>
          </a:blip>
          <a:stretch>
            <a:fillRect/>
          </a:stretch>
        </p:blipFill>
        <p:spPr>
          <a:xfrm>
            <a:off x="435475" y="645000"/>
            <a:ext cx="8273075" cy="3730600"/>
          </a:xfrm>
          <a:prstGeom prst="rect">
            <a:avLst/>
          </a:prstGeom>
          <a:noFill/>
          <a:ln>
            <a:noFill/>
          </a:ln>
        </p:spPr>
      </p:pic>
      <p:pic>
        <p:nvPicPr>
          <p:cNvPr id="344" name="Google Shape;344;p23"/>
          <p:cNvPicPr preferRelativeResize="0"/>
          <p:nvPr/>
        </p:nvPicPr>
        <p:blipFill>
          <a:blip r:embed="rId4">
            <a:alphaModFix/>
          </a:blip>
          <a:stretch>
            <a:fillRect/>
          </a:stretch>
        </p:blipFill>
        <p:spPr>
          <a:xfrm>
            <a:off x="7545525" y="0"/>
            <a:ext cx="1598475" cy="70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idx="1" type="subTitle"/>
          </p:nvPr>
        </p:nvSpPr>
        <p:spPr>
          <a:xfrm>
            <a:off x="0" y="553675"/>
            <a:ext cx="9144000" cy="10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3000"/>
              <a:t>utilisé </a:t>
            </a:r>
            <a:r>
              <a:rPr b="1" lang="fr" sz="3000"/>
              <a:t>requestQueue pour empiler votre requête et gère votre cache</a:t>
            </a:r>
            <a:endParaRPr b="1" sz="3000"/>
          </a:p>
        </p:txBody>
      </p:sp>
      <p:pic>
        <p:nvPicPr>
          <p:cNvPr id="350" name="Google Shape;350;p24"/>
          <p:cNvPicPr preferRelativeResize="0"/>
          <p:nvPr/>
        </p:nvPicPr>
        <p:blipFill>
          <a:blip r:embed="rId3">
            <a:alphaModFix/>
          </a:blip>
          <a:stretch>
            <a:fillRect/>
          </a:stretch>
        </p:blipFill>
        <p:spPr>
          <a:xfrm>
            <a:off x="152400" y="1760575"/>
            <a:ext cx="4419600" cy="1383475"/>
          </a:xfrm>
          <a:prstGeom prst="rect">
            <a:avLst/>
          </a:prstGeom>
          <a:noFill/>
          <a:ln>
            <a:noFill/>
          </a:ln>
        </p:spPr>
      </p:pic>
      <p:cxnSp>
        <p:nvCxnSpPr>
          <p:cNvPr id="351" name="Google Shape;351;p24"/>
          <p:cNvCxnSpPr>
            <a:stCxn id="350" idx="0"/>
          </p:cNvCxnSpPr>
          <p:nvPr/>
        </p:nvCxnSpPr>
        <p:spPr>
          <a:xfrm flipH="1" rot="10800000">
            <a:off x="2362200" y="1086775"/>
            <a:ext cx="1984500" cy="673800"/>
          </a:xfrm>
          <a:prstGeom prst="straightConnector1">
            <a:avLst/>
          </a:prstGeom>
          <a:noFill/>
          <a:ln cap="flat" cmpd="sng" w="38100">
            <a:solidFill>
              <a:srgbClr val="000000"/>
            </a:solidFill>
            <a:prstDash val="solid"/>
            <a:round/>
            <a:headEnd len="med" w="med" type="none"/>
            <a:tailEnd len="med" w="med" type="triangle"/>
          </a:ln>
        </p:spPr>
      </p:cxnSp>
      <p:sp>
        <p:nvSpPr>
          <p:cNvPr id="352" name="Google Shape;352;p24"/>
          <p:cNvSpPr txBox="1"/>
          <p:nvPr/>
        </p:nvSpPr>
        <p:spPr>
          <a:xfrm>
            <a:off x="4687925" y="1786800"/>
            <a:ext cx="4456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solidFill>
                  <a:srgbClr val="B45F06"/>
                </a:solidFill>
                <a:latin typeface="Nunito"/>
                <a:ea typeface="Nunito"/>
                <a:cs typeface="Nunito"/>
                <a:sym typeface="Nunito"/>
              </a:rPr>
              <a:t>l'adresse que nous utiliserons pour recevoir</a:t>
            </a:r>
            <a:endParaRPr sz="3000">
              <a:solidFill>
                <a:srgbClr val="B45F06"/>
              </a:solidFill>
              <a:latin typeface="Nunito"/>
              <a:ea typeface="Nunito"/>
              <a:cs typeface="Nunito"/>
              <a:sym typeface="Nunito"/>
            </a:endParaRPr>
          </a:p>
          <a:p>
            <a:pPr indent="0" lvl="0" marL="0" rtl="0" algn="l">
              <a:spcBef>
                <a:spcPts val="0"/>
              </a:spcBef>
              <a:spcAft>
                <a:spcPts val="0"/>
              </a:spcAft>
              <a:buNone/>
            </a:pPr>
            <a:r>
              <a:rPr lang="fr" sz="3000">
                <a:solidFill>
                  <a:srgbClr val="B45F06"/>
                </a:solidFill>
                <a:latin typeface="Nunito"/>
                <a:ea typeface="Nunito"/>
                <a:cs typeface="Nunito"/>
                <a:sym typeface="Nunito"/>
              </a:rPr>
              <a:t>ou envoyer des données</a:t>
            </a:r>
            <a:endParaRPr sz="3000">
              <a:solidFill>
                <a:srgbClr val="B45F06"/>
              </a:solidFill>
              <a:latin typeface="Nunito"/>
              <a:ea typeface="Nunito"/>
              <a:cs typeface="Nunito"/>
              <a:sym typeface="Nunito"/>
            </a:endParaRPr>
          </a:p>
        </p:txBody>
      </p:sp>
      <p:cxnSp>
        <p:nvCxnSpPr>
          <p:cNvPr id="353" name="Google Shape;353;p24"/>
          <p:cNvCxnSpPr/>
          <p:nvPr/>
        </p:nvCxnSpPr>
        <p:spPr>
          <a:xfrm>
            <a:off x="6973925" y="1903350"/>
            <a:ext cx="0" cy="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24"/>
          <p:cNvCxnSpPr>
            <a:endCxn id="352" idx="1"/>
          </p:cNvCxnSpPr>
          <p:nvPr/>
        </p:nvCxnSpPr>
        <p:spPr>
          <a:xfrm flipH="1" rot="10800000">
            <a:off x="4317725" y="2571750"/>
            <a:ext cx="370200" cy="195600"/>
          </a:xfrm>
          <a:prstGeom prst="straightConnector1">
            <a:avLst/>
          </a:prstGeom>
          <a:noFill/>
          <a:ln cap="flat" cmpd="sng" w="38100">
            <a:solidFill>
              <a:schemeClr val="dk2"/>
            </a:solidFill>
            <a:prstDash val="solid"/>
            <a:round/>
            <a:headEnd len="med" w="med" type="none"/>
            <a:tailEnd len="med" w="med" type="triangle"/>
          </a:ln>
        </p:spPr>
      </p:cxnSp>
      <p:pic>
        <p:nvPicPr>
          <p:cNvPr id="355" name="Google Shape;355;p24"/>
          <p:cNvPicPr preferRelativeResize="0"/>
          <p:nvPr/>
        </p:nvPicPr>
        <p:blipFill>
          <a:blip r:embed="rId4">
            <a:alphaModFix/>
          </a:blip>
          <a:stretch>
            <a:fillRect/>
          </a:stretch>
        </p:blipFill>
        <p:spPr>
          <a:xfrm>
            <a:off x="152400" y="3509100"/>
            <a:ext cx="8302749" cy="1475025"/>
          </a:xfrm>
          <a:prstGeom prst="rect">
            <a:avLst/>
          </a:prstGeom>
          <a:noFill/>
          <a:ln>
            <a:noFill/>
          </a:ln>
        </p:spPr>
      </p:pic>
      <p:sp>
        <p:nvSpPr>
          <p:cNvPr id="356" name="Google Shape;356;p24"/>
          <p:cNvSpPr/>
          <p:nvPr/>
        </p:nvSpPr>
        <p:spPr>
          <a:xfrm>
            <a:off x="4375600" y="4346625"/>
            <a:ext cx="1405500" cy="195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2042900" y="2477575"/>
            <a:ext cx="1101300" cy="391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24"/>
          <p:cNvCxnSpPr>
            <a:stCxn id="357" idx="2"/>
            <a:endCxn id="356" idx="1"/>
          </p:cNvCxnSpPr>
          <p:nvPr/>
        </p:nvCxnSpPr>
        <p:spPr>
          <a:xfrm>
            <a:off x="2593550" y="2868775"/>
            <a:ext cx="1782000" cy="1575600"/>
          </a:xfrm>
          <a:prstGeom prst="straightConnector1">
            <a:avLst/>
          </a:prstGeom>
          <a:noFill/>
          <a:ln cap="flat" cmpd="sng" w="28575">
            <a:solidFill>
              <a:srgbClr val="FF0000"/>
            </a:solidFill>
            <a:prstDash val="solid"/>
            <a:round/>
            <a:headEnd len="med" w="med" type="none"/>
            <a:tailEnd len="med" w="med" type="triangle"/>
          </a:ln>
        </p:spPr>
      </p:cxnSp>
      <p:pic>
        <p:nvPicPr>
          <p:cNvPr id="359" name="Google Shape;359;p24"/>
          <p:cNvPicPr preferRelativeResize="0"/>
          <p:nvPr/>
        </p:nvPicPr>
        <p:blipFill>
          <a:blip r:embed="rId5">
            <a:alphaModFix/>
          </a:blip>
          <a:stretch>
            <a:fillRect/>
          </a:stretch>
        </p:blipFill>
        <p:spPr>
          <a:xfrm>
            <a:off x="7545525" y="0"/>
            <a:ext cx="1598475" cy="70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5"/>
          <p:cNvPicPr preferRelativeResize="0"/>
          <p:nvPr/>
        </p:nvPicPr>
        <p:blipFill>
          <a:blip r:embed="rId3">
            <a:alphaModFix/>
          </a:blip>
          <a:stretch>
            <a:fillRect/>
          </a:stretch>
        </p:blipFill>
        <p:spPr>
          <a:xfrm>
            <a:off x="152400" y="152400"/>
            <a:ext cx="7880200" cy="934250"/>
          </a:xfrm>
          <a:prstGeom prst="rect">
            <a:avLst/>
          </a:prstGeom>
          <a:noFill/>
          <a:ln>
            <a:noFill/>
          </a:ln>
        </p:spPr>
      </p:pic>
      <p:pic>
        <p:nvPicPr>
          <p:cNvPr id="365" name="Google Shape;365;p25"/>
          <p:cNvPicPr preferRelativeResize="0"/>
          <p:nvPr/>
        </p:nvPicPr>
        <p:blipFill>
          <a:blip r:embed="rId4">
            <a:alphaModFix/>
          </a:blip>
          <a:stretch>
            <a:fillRect/>
          </a:stretch>
        </p:blipFill>
        <p:spPr>
          <a:xfrm>
            <a:off x="369725" y="1639225"/>
            <a:ext cx="4928375" cy="1271000"/>
          </a:xfrm>
          <a:prstGeom prst="rect">
            <a:avLst/>
          </a:prstGeom>
          <a:noFill/>
          <a:ln>
            <a:noFill/>
          </a:ln>
        </p:spPr>
      </p:pic>
      <p:sp>
        <p:nvSpPr>
          <p:cNvPr id="366" name="Google Shape;366;p25"/>
          <p:cNvSpPr txBox="1"/>
          <p:nvPr/>
        </p:nvSpPr>
        <p:spPr>
          <a:xfrm>
            <a:off x="116700" y="3042625"/>
            <a:ext cx="8910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000">
                <a:solidFill>
                  <a:srgbClr val="202124"/>
                </a:solidFill>
                <a:latin typeface="Nunito"/>
                <a:ea typeface="Nunito"/>
                <a:cs typeface="Nunito"/>
                <a:sym typeface="Nunito"/>
              </a:rPr>
              <a:t>Les requêtes réseau dans un Volley sont ajoutées à une RequestQueue. Au lieu de créer une nouvelle instance de RequestQueue à chaque fois</a:t>
            </a:r>
            <a:endParaRPr b="1" sz="3000">
              <a:solidFill>
                <a:srgbClr val="202124"/>
              </a:solidFill>
              <a:latin typeface="Nunito"/>
              <a:ea typeface="Nunito"/>
              <a:cs typeface="Nunito"/>
              <a:sym typeface="Nunito"/>
            </a:endParaRPr>
          </a:p>
        </p:txBody>
      </p:sp>
      <p:pic>
        <p:nvPicPr>
          <p:cNvPr id="367" name="Google Shape;367;p25"/>
          <p:cNvPicPr preferRelativeResize="0"/>
          <p:nvPr/>
        </p:nvPicPr>
        <p:blipFill>
          <a:blip r:embed="rId5">
            <a:alphaModFix/>
          </a:blip>
          <a:stretch>
            <a:fillRect/>
          </a:stretch>
        </p:blipFill>
        <p:spPr>
          <a:xfrm>
            <a:off x="5450500" y="1239050"/>
            <a:ext cx="3083375" cy="855900"/>
          </a:xfrm>
          <a:prstGeom prst="rect">
            <a:avLst/>
          </a:prstGeom>
          <a:noFill/>
          <a:ln>
            <a:noFill/>
          </a:ln>
        </p:spPr>
      </p:pic>
      <p:sp>
        <p:nvSpPr>
          <p:cNvPr id="368" name="Google Shape;368;p25"/>
          <p:cNvSpPr/>
          <p:nvPr/>
        </p:nvSpPr>
        <p:spPr>
          <a:xfrm>
            <a:off x="3607700" y="2086375"/>
            <a:ext cx="536100" cy="405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25"/>
          <p:cNvCxnSpPr>
            <a:stCxn id="368" idx="3"/>
            <a:endCxn id="367" idx="1"/>
          </p:cNvCxnSpPr>
          <p:nvPr/>
        </p:nvCxnSpPr>
        <p:spPr>
          <a:xfrm flipH="1" rot="10800000">
            <a:off x="4143800" y="1666975"/>
            <a:ext cx="1306800" cy="622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ctrTitle"/>
          </p:nvPr>
        </p:nvSpPr>
        <p:spPr>
          <a:xfrm>
            <a:off x="824000" y="1613829"/>
            <a:ext cx="4754100" cy="252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sz="4000"/>
              <a:t>créer notre base de données</a:t>
            </a:r>
            <a:endParaRPr sz="4000"/>
          </a:p>
        </p:txBody>
      </p:sp>
      <p:pic>
        <p:nvPicPr>
          <p:cNvPr id="375" name="Google Shape;375;p26"/>
          <p:cNvPicPr preferRelativeResize="0"/>
          <p:nvPr/>
        </p:nvPicPr>
        <p:blipFill>
          <a:blip r:embed="rId3">
            <a:alphaModFix/>
          </a:blip>
          <a:stretch>
            <a:fillRect/>
          </a:stretch>
        </p:blipFill>
        <p:spPr>
          <a:xfrm>
            <a:off x="6569875" y="2658700"/>
            <a:ext cx="2384800" cy="2022575"/>
          </a:xfrm>
          <a:prstGeom prst="rect">
            <a:avLst/>
          </a:prstGeom>
          <a:noFill/>
          <a:ln>
            <a:noFill/>
          </a:ln>
        </p:spPr>
      </p:pic>
      <p:pic>
        <p:nvPicPr>
          <p:cNvPr id="376" name="Google Shape;376;p26"/>
          <p:cNvPicPr preferRelativeResize="0"/>
          <p:nvPr/>
        </p:nvPicPr>
        <p:blipFill>
          <a:blip r:embed="rId4">
            <a:alphaModFix/>
          </a:blip>
          <a:stretch>
            <a:fillRect/>
          </a:stretch>
        </p:blipFill>
        <p:spPr>
          <a:xfrm>
            <a:off x="1717100" y="65475"/>
            <a:ext cx="2266950" cy="2266950"/>
          </a:xfrm>
          <a:prstGeom prst="rect">
            <a:avLst/>
          </a:prstGeom>
          <a:noFill/>
          <a:ln>
            <a:noFill/>
          </a:ln>
        </p:spPr>
      </p:pic>
      <p:pic>
        <p:nvPicPr>
          <p:cNvPr id="377" name="Google Shape;377;p26"/>
          <p:cNvPicPr preferRelativeResize="0"/>
          <p:nvPr/>
        </p:nvPicPr>
        <p:blipFill>
          <a:blip r:embed="rId5">
            <a:alphaModFix/>
          </a:blip>
          <a:stretch>
            <a:fillRect/>
          </a:stretch>
        </p:blipFill>
        <p:spPr>
          <a:xfrm>
            <a:off x="7366481" y="65475"/>
            <a:ext cx="1777521" cy="91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7"/>
          <p:cNvPicPr preferRelativeResize="0"/>
          <p:nvPr/>
        </p:nvPicPr>
        <p:blipFill>
          <a:blip r:embed="rId3">
            <a:alphaModFix/>
          </a:blip>
          <a:stretch>
            <a:fillRect/>
          </a:stretch>
        </p:blipFill>
        <p:spPr>
          <a:xfrm>
            <a:off x="1438913" y="985325"/>
            <a:ext cx="5831450" cy="3013650"/>
          </a:xfrm>
          <a:prstGeom prst="rect">
            <a:avLst/>
          </a:prstGeom>
          <a:noFill/>
          <a:ln>
            <a:noFill/>
          </a:ln>
        </p:spPr>
      </p:pic>
      <p:sp>
        <p:nvSpPr>
          <p:cNvPr id="383" name="Google Shape;383;p27"/>
          <p:cNvSpPr txBox="1"/>
          <p:nvPr/>
        </p:nvSpPr>
        <p:spPr>
          <a:xfrm>
            <a:off x="0" y="3882975"/>
            <a:ext cx="9144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000">
                <a:latin typeface="Nunito"/>
                <a:ea typeface="Nunito"/>
                <a:cs typeface="Nunito"/>
                <a:sym typeface="Nunito"/>
              </a:rPr>
              <a:t>dans cette partie on utilise l'interface </a:t>
            </a:r>
            <a:r>
              <a:rPr b="1" lang="fr" sz="3000">
                <a:solidFill>
                  <a:srgbClr val="CC0000"/>
                </a:solidFill>
                <a:latin typeface="Nunito"/>
                <a:ea typeface="Nunito"/>
                <a:cs typeface="Nunito"/>
                <a:sym typeface="Nunito"/>
              </a:rPr>
              <a:t>phpmyadmin</a:t>
            </a:r>
            <a:r>
              <a:rPr b="1" lang="fr" sz="3000">
                <a:latin typeface="Nunito"/>
                <a:ea typeface="Nunito"/>
                <a:cs typeface="Nunito"/>
                <a:sym typeface="Nunito"/>
              </a:rPr>
              <a:t> pour créer notre base de donneé.</a:t>
            </a:r>
            <a:endParaRPr b="1" sz="3000">
              <a:latin typeface="Nunito"/>
              <a:ea typeface="Nunito"/>
              <a:cs typeface="Nunito"/>
              <a:sym typeface="Nunito"/>
            </a:endParaRPr>
          </a:p>
        </p:txBody>
      </p:sp>
      <p:pic>
        <p:nvPicPr>
          <p:cNvPr id="384" name="Google Shape;384;p27"/>
          <p:cNvPicPr preferRelativeResize="0"/>
          <p:nvPr/>
        </p:nvPicPr>
        <p:blipFill>
          <a:blip r:embed="rId4">
            <a:alphaModFix/>
          </a:blip>
          <a:stretch>
            <a:fillRect/>
          </a:stretch>
        </p:blipFill>
        <p:spPr>
          <a:xfrm>
            <a:off x="2129850" y="159450"/>
            <a:ext cx="4534975" cy="651925"/>
          </a:xfrm>
          <a:prstGeom prst="rect">
            <a:avLst/>
          </a:prstGeom>
          <a:noFill/>
          <a:ln>
            <a:noFill/>
          </a:ln>
        </p:spPr>
      </p:pic>
      <p:pic>
        <p:nvPicPr>
          <p:cNvPr id="385" name="Google Shape;385;p27"/>
          <p:cNvPicPr preferRelativeResize="0"/>
          <p:nvPr/>
        </p:nvPicPr>
        <p:blipFill>
          <a:blip r:embed="rId5">
            <a:alphaModFix/>
          </a:blip>
          <a:stretch>
            <a:fillRect/>
          </a:stretch>
        </p:blipFill>
        <p:spPr>
          <a:xfrm>
            <a:off x="7366481" y="65475"/>
            <a:ext cx="1777521" cy="919850"/>
          </a:xfrm>
          <a:prstGeom prst="rect">
            <a:avLst/>
          </a:prstGeom>
          <a:noFill/>
          <a:ln>
            <a:noFill/>
          </a:ln>
        </p:spPr>
      </p:pic>
      <p:sp>
        <p:nvSpPr>
          <p:cNvPr id="386" name="Google Shape;386;p27"/>
          <p:cNvSpPr txBox="1"/>
          <p:nvPr/>
        </p:nvSpPr>
        <p:spPr>
          <a:xfrm>
            <a:off x="272675" y="210700"/>
            <a:ext cx="14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85200C"/>
                </a:solidFill>
                <a:latin typeface="Nunito"/>
                <a:ea typeface="Nunito"/>
                <a:cs typeface="Nunito"/>
                <a:sym typeface="Nunito"/>
              </a:rPr>
              <a:t>base de donnée</a:t>
            </a:r>
            <a:endParaRPr b="1">
              <a:solidFill>
                <a:srgbClr val="85200C"/>
              </a:solidFill>
              <a:latin typeface="Nunito"/>
              <a:ea typeface="Nunito"/>
              <a:cs typeface="Nunito"/>
              <a:sym typeface="Nunito"/>
            </a:endParaRPr>
          </a:p>
        </p:txBody>
      </p:sp>
      <p:cxnSp>
        <p:nvCxnSpPr>
          <p:cNvPr id="387" name="Google Shape;387;p27"/>
          <p:cNvCxnSpPr>
            <a:stCxn id="386" idx="3"/>
            <a:endCxn id="384" idx="1"/>
          </p:cNvCxnSpPr>
          <p:nvPr/>
        </p:nvCxnSpPr>
        <p:spPr>
          <a:xfrm>
            <a:off x="1760075" y="410800"/>
            <a:ext cx="369900" cy="747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type="ctrTitle"/>
          </p:nvPr>
        </p:nvSpPr>
        <p:spPr>
          <a:xfrm>
            <a:off x="910925" y="1635300"/>
            <a:ext cx="4768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4000"/>
              <a:t>Créez notre fichier de connexion </a:t>
            </a:r>
            <a:r>
              <a:rPr lang="fr" sz="4000">
                <a:solidFill>
                  <a:srgbClr val="990000"/>
                </a:solidFill>
              </a:rPr>
              <a:t>php</a:t>
            </a:r>
            <a:endParaRPr sz="4000">
              <a:solidFill>
                <a:srgbClr val="990000"/>
              </a:solidFill>
            </a:endParaRPr>
          </a:p>
        </p:txBody>
      </p:sp>
      <p:pic>
        <p:nvPicPr>
          <p:cNvPr id="393" name="Google Shape;393;p28"/>
          <p:cNvPicPr preferRelativeResize="0"/>
          <p:nvPr/>
        </p:nvPicPr>
        <p:blipFill>
          <a:blip r:embed="rId3">
            <a:alphaModFix/>
          </a:blip>
          <a:stretch>
            <a:fillRect/>
          </a:stretch>
        </p:blipFill>
        <p:spPr>
          <a:xfrm>
            <a:off x="7491225" y="0"/>
            <a:ext cx="1652775" cy="94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ctrTitle"/>
          </p:nvPr>
        </p:nvSpPr>
        <p:spPr>
          <a:xfrm>
            <a:off x="0" y="796875"/>
            <a:ext cx="9144000" cy="354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dans cette partie, nous utilisons </a:t>
            </a:r>
            <a:r>
              <a:rPr lang="fr">
                <a:solidFill>
                  <a:srgbClr val="FF0000"/>
                </a:solidFill>
              </a:rPr>
              <a:t>php </a:t>
            </a:r>
            <a:r>
              <a:rPr lang="fr"/>
              <a:t>comme </a:t>
            </a:r>
            <a:r>
              <a:rPr lang="fr">
                <a:solidFill>
                  <a:srgbClr val="B45F06"/>
                </a:solidFill>
              </a:rPr>
              <a:t>back-end</a:t>
            </a:r>
            <a:r>
              <a:rPr lang="fr"/>
              <a:t> pour nous interconnecter avec notre base de données</a:t>
            </a:r>
            <a:endParaRPr/>
          </a:p>
        </p:txBody>
      </p:sp>
      <p:pic>
        <p:nvPicPr>
          <p:cNvPr id="399" name="Google Shape;399;p29"/>
          <p:cNvPicPr preferRelativeResize="0"/>
          <p:nvPr/>
        </p:nvPicPr>
        <p:blipFill>
          <a:blip r:embed="rId3">
            <a:alphaModFix/>
          </a:blip>
          <a:stretch>
            <a:fillRect/>
          </a:stretch>
        </p:blipFill>
        <p:spPr>
          <a:xfrm>
            <a:off x="7491225" y="0"/>
            <a:ext cx="1652775" cy="94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ph type="ctrTitle"/>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pour se connecter, nous avons besoin de deux fichiers php</a:t>
            </a:r>
            <a:endParaRPr/>
          </a:p>
          <a:p>
            <a:pPr indent="0" lvl="0" marL="0" rtl="0" algn="l">
              <a:spcBef>
                <a:spcPts val="0"/>
              </a:spcBef>
              <a:spcAft>
                <a:spcPts val="0"/>
              </a:spcAft>
              <a:buNone/>
            </a:pPr>
            <a:r>
              <a:rPr lang="fr"/>
              <a:t>1- un fichier de configuration pour la connexion avec notre base de données et nos tables.</a:t>
            </a:r>
            <a:endParaRPr/>
          </a:p>
          <a:p>
            <a:pPr indent="0" lvl="0" marL="0" rtl="0" algn="l">
              <a:spcBef>
                <a:spcPts val="0"/>
              </a:spcBef>
              <a:spcAft>
                <a:spcPts val="0"/>
              </a:spcAft>
              <a:buNone/>
            </a:pPr>
            <a:r>
              <a:rPr lang="fr"/>
              <a:t>2-un fichier comprenant le fichier de configuration et recevoir des données.</a:t>
            </a:r>
            <a:endParaRPr/>
          </a:p>
          <a:p>
            <a:pPr indent="0" lvl="0" marL="0" rtl="0" algn="l">
              <a:spcBef>
                <a:spcPts val="0"/>
              </a:spcBef>
              <a:spcAft>
                <a:spcPts val="0"/>
              </a:spcAft>
              <a:buNone/>
            </a:pPr>
            <a:r>
              <a:t/>
            </a:r>
            <a:endParaRPr/>
          </a:p>
        </p:txBody>
      </p:sp>
      <p:pic>
        <p:nvPicPr>
          <p:cNvPr id="405" name="Google Shape;405;p30"/>
          <p:cNvPicPr preferRelativeResize="0"/>
          <p:nvPr/>
        </p:nvPicPr>
        <p:blipFill>
          <a:blip r:embed="rId3">
            <a:alphaModFix/>
          </a:blip>
          <a:stretch>
            <a:fillRect/>
          </a:stretch>
        </p:blipFill>
        <p:spPr>
          <a:xfrm>
            <a:off x="7491225" y="0"/>
            <a:ext cx="1652775" cy="94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1"/>
          <p:cNvPicPr preferRelativeResize="0"/>
          <p:nvPr/>
        </p:nvPicPr>
        <p:blipFill>
          <a:blip r:embed="rId3">
            <a:alphaModFix/>
          </a:blip>
          <a:stretch>
            <a:fillRect/>
          </a:stretch>
        </p:blipFill>
        <p:spPr>
          <a:xfrm>
            <a:off x="670075" y="326275"/>
            <a:ext cx="7803850" cy="4295650"/>
          </a:xfrm>
          <a:prstGeom prst="rect">
            <a:avLst/>
          </a:prstGeom>
          <a:noFill/>
          <a:ln>
            <a:noFill/>
          </a:ln>
        </p:spPr>
      </p:pic>
      <p:sp>
        <p:nvSpPr>
          <p:cNvPr id="411" name="Google Shape;411;p31"/>
          <p:cNvSpPr/>
          <p:nvPr/>
        </p:nvSpPr>
        <p:spPr>
          <a:xfrm>
            <a:off x="3911950" y="2144325"/>
            <a:ext cx="1057800" cy="27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2781825" y="1637225"/>
            <a:ext cx="782400" cy="21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txBox="1"/>
          <p:nvPr/>
        </p:nvSpPr>
        <p:spPr>
          <a:xfrm>
            <a:off x="5056575" y="927275"/>
            <a:ext cx="10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FFFF"/>
                </a:solidFill>
                <a:latin typeface="Nunito"/>
                <a:ea typeface="Nunito"/>
                <a:cs typeface="Nunito"/>
                <a:sym typeface="Nunito"/>
              </a:rPr>
              <a:t>data base</a:t>
            </a:r>
            <a:endParaRPr>
              <a:solidFill>
                <a:srgbClr val="FFFFFF"/>
              </a:solidFill>
              <a:latin typeface="Nunito"/>
              <a:ea typeface="Nunito"/>
              <a:cs typeface="Nunito"/>
              <a:sym typeface="Nunito"/>
            </a:endParaRPr>
          </a:p>
        </p:txBody>
      </p:sp>
      <p:cxnSp>
        <p:nvCxnSpPr>
          <p:cNvPr id="414" name="Google Shape;414;p31"/>
          <p:cNvCxnSpPr>
            <a:stCxn id="412" idx="3"/>
            <a:endCxn id="413" idx="1"/>
          </p:cNvCxnSpPr>
          <p:nvPr/>
        </p:nvCxnSpPr>
        <p:spPr>
          <a:xfrm flipH="1" rot="10800000">
            <a:off x="3564225" y="1127525"/>
            <a:ext cx="1492500" cy="618300"/>
          </a:xfrm>
          <a:prstGeom prst="straightConnector1">
            <a:avLst/>
          </a:prstGeom>
          <a:noFill/>
          <a:ln cap="flat" cmpd="sng" w="38100">
            <a:solidFill>
              <a:srgbClr val="CC0000"/>
            </a:solidFill>
            <a:prstDash val="solid"/>
            <a:round/>
            <a:headEnd len="med" w="med" type="none"/>
            <a:tailEnd len="med" w="med" type="triangle"/>
          </a:ln>
        </p:spPr>
      </p:cxnSp>
      <p:sp>
        <p:nvSpPr>
          <p:cNvPr id="415" name="Google Shape;415;p31"/>
          <p:cNvSpPr txBox="1"/>
          <p:nvPr/>
        </p:nvSpPr>
        <p:spPr>
          <a:xfrm>
            <a:off x="6490950" y="2492050"/>
            <a:ext cx="7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FFFF"/>
                </a:solidFill>
                <a:latin typeface="Nunito"/>
                <a:ea typeface="Nunito"/>
                <a:cs typeface="Nunito"/>
                <a:sym typeface="Nunito"/>
              </a:rPr>
              <a:t>table</a:t>
            </a:r>
            <a:endParaRPr>
              <a:solidFill>
                <a:srgbClr val="FFFFFF"/>
              </a:solidFill>
              <a:latin typeface="Nunito"/>
              <a:ea typeface="Nunito"/>
              <a:cs typeface="Nunito"/>
              <a:sym typeface="Nunito"/>
            </a:endParaRPr>
          </a:p>
        </p:txBody>
      </p:sp>
      <p:cxnSp>
        <p:nvCxnSpPr>
          <p:cNvPr id="416" name="Google Shape;416;p31"/>
          <p:cNvCxnSpPr>
            <a:stCxn id="411" idx="3"/>
            <a:endCxn id="415" idx="1"/>
          </p:cNvCxnSpPr>
          <p:nvPr/>
        </p:nvCxnSpPr>
        <p:spPr>
          <a:xfrm>
            <a:off x="4969750" y="2282025"/>
            <a:ext cx="1521300" cy="410100"/>
          </a:xfrm>
          <a:prstGeom prst="straightConnector1">
            <a:avLst/>
          </a:prstGeom>
          <a:noFill/>
          <a:ln cap="flat" cmpd="sng" w="38100">
            <a:solidFill>
              <a:srgbClr val="CC0000"/>
            </a:solidFill>
            <a:prstDash val="solid"/>
            <a:round/>
            <a:headEnd len="med" w="med" type="none"/>
            <a:tailEnd len="med" w="med" type="triangle"/>
          </a:ln>
        </p:spPr>
      </p:cxnSp>
      <p:pic>
        <p:nvPicPr>
          <p:cNvPr id="417" name="Google Shape;417;p31"/>
          <p:cNvPicPr preferRelativeResize="0"/>
          <p:nvPr/>
        </p:nvPicPr>
        <p:blipFill>
          <a:blip r:embed="rId4">
            <a:alphaModFix/>
          </a:blip>
          <a:stretch>
            <a:fillRect/>
          </a:stretch>
        </p:blipFill>
        <p:spPr>
          <a:xfrm>
            <a:off x="7491225" y="0"/>
            <a:ext cx="1652775" cy="94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100" y="0"/>
            <a:ext cx="91440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pour l'interconnexion entre </a:t>
            </a:r>
            <a:r>
              <a:rPr lang="fr">
                <a:solidFill>
                  <a:srgbClr val="85200C"/>
                </a:solidFill>
              </a:rPr>
              <a:t>l'application Android</a:t>
            </a:r>
            <a:r>
              <a:rPr lang="fr"/>
              <a:t> et la </a:t>
            </a:r>
            <a:r>
              <a:rPr lang="fr">
                <a:solidFill>
                  <a:srgbClr val="B45F06"/>
                </a:solidFill>
              </a:rPr>
              <a:t>base de données</a:t>
            </a:r>
            <a:r>
              <a:rPr lang="fr"/>
              <a:t>, nous avons besoin de quelques étapes à suivre:</a:t>
            </a:r>
            <a:endParaRPr/>
          </a:p>
          <a:p>
            <a:pPr indent="0" lvl="0" marL="0" rtl="0" algn="l">
              <a:spcBef>
                <a:spcPts val="0"/>
              </a:spcBef>
              <a:spcAft>
                <a:spcPts val="0"/>
              </a:spcAft>
              <a:buNone/>
            </a:pPr>
            <a:r>
              <a:rPr lang="fr"/>
              <a:t>1-créer notre application android avec partie connexion</a:t>
            </a:r>
            <a:endParaRPr/>
          </a:p>
          <a:p>
            <a:pPr indent="0" lvl="0" marL="0" rtl="0" algn="l">
              <a:spcBef>
                <a:spcPts val="0"/>
              </a:spcBef>
              <a:spcAft>
                <a:spcPts val="0"/>
              </a:spcAft>
              <a:buNone/>
            </a:pPr>
            <a:r>
              <a:rPr lang="fr"/>
              <a:t>2-créer notre base de données</a:t>
            </a:r>
            <a:endParaRPr/>
          </a:p>
          <a:p>
            <a:pPr indent="0" lvl="0" marL="0" rtl="0" algn="l">
              <a:spcBef>
                <a:spcPts val="0"/>
              </a:spcBef>
              <a:spcAft>
                <a:spcPts val="0"/>
              </a:spcAft>
              <a:buNone/>
            </a:pPr>
            <a:r>
              <a:rPr lang="fr"/>
              <a:t>3-Créez notre fichier de connexion php</a:t>
            </a:r>
            <a:endParaRPr/>
          </a:p>
          <a:p>
            <a:pPr indent="0" lvl="0" marL="0" rtl="0" algn="l">
              <a:spcBef>
                <a:spcPts val="0"/>
              </a:spcBef>
              <a:spcAft>
                <a:spcPts val="0"/>
              </a:spcAft>
              <a:buNone/>
            </a:pPr>
            <a:r>
              <a:rPr lang="fr"/>
              <a:t>4-connectez l'application à la base de données en utilisant un format de données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2"/>
          <p:cNvPicPr preferRelativeResize="0"/>
          <p:nvPr/>
        </p:nvPicPr>
        <p:blipFill>
          <a:blip r:embed="rId3">
            <a:alphaModFix/>
          </a:blip>
          <a:stretch>
            <a:fillRect/>
          </a:stretch>
        </p:blipFill>
        <p:spPr>
          <a:xfrm>
            <a:off x="634825" y="181375"/>
            <a:ext cx="7874350" cy="4469500"/>
          </a:xfrm>
          <a:prstGeom prst="rect">
            <a:avLst/>
          </a:prstGeom>
          <a:noFill/>
          <a:ln>
            <a:noFill/>
          </a:ln>
        </p:spPr>
      </p:pic>
      <p:sp>
        <p:nvSpPr>
          <p:cNvPr id="423" name="Google Shape;423;p32"/>
          <p:cNvSpPr/>
          <p:nvPr/>
        </p:nvSpPr>
        <p:spPr>
          <a:xfrm>
            <a:off x="1984950" y="579550"/>
            <a:ext cx="855000" cy="30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1811100" y="2694900"/>
            <a:ext cx="1029000" cy="27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txBox="1"/>
          <p:nvPr/>
        </p:nvSpPr>
        <p:spPr>
          <a:xfrm>
            <a:off x="985250" y="3651150"/>
            <a:ext cx="733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B45F06"/>
                </a:solidFill>
                <a:latin typeface="Nunito"/>
                <a:ea typeface="Nunito"/>
                <a:cs typeface="Nunito"/>
                <a:sym typeface="Nunito"/>
              </a:rPr>
              <a:t>La fonction PHP </a:t>
            </a:r>
            <a:r>
              <a:rPr b="1" lang="fr">
                <a:solidFill>
                  <a:srgbClr val="1C4587"/>
                </a:solidFill>
                <a:latin typeface="Nunito"/>
                <a:ea typeface="Nunito"/>
                <a:cs typeface="Nunito"/>
                <a:sym typeface="Nunito"/>
              </a:rPr>
              <a:t>mysqli_fetch_array ()</a:t>
            </a:r>
            <a:r>
              <a:rPr b="1" lang="fr">
                <a:solidFill>
                  <a:srgbClr val="B45F06"/>
                </a:solidFill>
                <a:latin typeface="Nunito"/>
                <a:ea typeface="Nunito"/>
                <a:cs typeface="Nunito"/>
                <a:sym typeface="Nunito"/>
              </a:rPr>
              <a:t> renvoie un tableau (associatif ou numérique) qui contient la ligne courante de l'objet résultat. Cette fonction renvoie NULL s'il n'y a plus de lignes.</a:t>
            </a:r>
            <a:endParaRPr b="1">
              <a:solidFill>
                <a:srgbClr val="B45F06"/>
              </a:solidFill>
              <a:latin typeface="Nunito"/>
              <a:ea typeface="Nunito"/>
              <a:cs typeface="Nunito"/>
              <a:sym typeface="Nunito"/>
            </a:endParaRPr>
          </a:p>
        </p:txBody>
      </p:sp>
      <p:pic>
        <p:nvPicPr>
          <p:cNvPr id="426" name="Google Shape;426;p32"/>
          <p:cNvPicPr preferRelativeResize="0"/>
          <p:nvPr/>
        </p:nvPicPr>
        <p:blipFill>
          <a:blip r:embed="rId4">
            <a:alphaModFix/>
          </a:blip>
          <a:stretch>
            <a:fillRect/>
          </a:stretch>
        </p:blipFill>
        <p:spPr>
          <a:xfrm>
            <a:off x="7491225" y="0"/>
            <a:ext cx="1652775" cy="94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type="ctrTitle"/>
          </p:nvPr>
        </p:nvSpPr>
        <p:spPr>
          <a:xfrm>
            <a:off x="159375" y="1613825"/>
            <a:ext cx="8910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connectez l'application à la base de données en utilisant un format de données  example: xml,csv,json</a:t>
            </a:r>
            <a:endParaRPr/>
          </a:p>
        </p:txBody>
      </p:sp>
      <p:pic>
        <p:nvPicPr>
          <p:cNvPr id="432" name="Google Shape;432;p33"/>
          <p:cNvPicPr preferRelativeResize="0"/>
          <p:nvPr/>
        </p:nvPicPr>
        <p:blipFill>
          <a:blip r:embed="rId3">
            <a:alphaModFix/>
          </a:blip>
          <a:stretch>
            <a:fillRect/>
          </a:stretch>
        </p:blipFill>
        <p:spPr>
          <a:xfrm>
            <a:off x="7983299" y="-1"/>
            <a:ext cx="1160700" cy="116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ph type="ctrTitle"/>
          </p:nvPr>
        </p:nvSpPr>
        <p:spPr>
          <a:xfrm>
            <a:off x="0" y="1072175"/>
            <a:ext cx="9144000" cy="4071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sz="3200">
                <a:latin typeface="Arial"/>
                <a:ea typeface="Arial"/>
                <a:cs typeface="Arial"/>
                <a:sym typeface="Arial"/>
              </a:rPr>
              <a:t>On dit que le format de données est une sorte de format utilisé pour coder les données. Les données sont codées de différentes manières. Il est codé pour pouvoir être lu, reconnu et utilisé par les différentes applications et programmes. Dans la technologie de l'information, le format des données peut être référencé de différentes manières</a:t>
            </a:r>
            <a:endParaRPr sz="3200"/>
          </a:p>
        </p:txBody>
      </p:sp>
      <p:sp>
        <p:nvSpPr>
          <p:cNvPr id="438" name="Google Shape;438;p34"/>
          <p:cNvSpPr txBox="1"/>
          <p:nvPr>
            <p:ph idx="1" type="subTitle"/>
          </p:nvPr>
        </p:nvSpPr>
        <p:spPr>
          <a:xfrm>
            <a:off x="1312050" y="376775"/>
            <a:ext cx="65199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3000">
                <a:solidFill>
                  <a:srgbClr val="202124"/>
                </a:solidFill>
              </a:rPr>
              <a:t>qu'est-ce qu'un format de données</a:t>
            </a:r>
            <a:endParaRPr b="1" sz="3000">
              <a:solidFill>
                <a:srgbClr val="202124"/>
              </a:solidFill>
            </a:endParaRPr>
          </a:p>
        </p:txBody>
      </p:sp>
      <p:pic>
        <p:nvPicPr>
          <p:cNvPr id="439" name="Google Shape;439;p34"/>
          <p:cNvPicPr preferRelativeResize="0"/>
          <p:nvPr/>
        </p:nvPicPr>
        <p:blipFill>
          <a:blip r:embed="rId3">
            <a:alphaModFix/>
          </a:blip>
          <a:stretch>
            <a:fillRect/>
          </a:stretch>
        </p:blipFill>
        <p:spPr>
          <a:xfrm>
            <a:off x="7983299" y="-1"/>
            <a:ext cx="1160700" cy="116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type="ctrTitle"/>
          </p:nvPr>
        </p:nvSpPr>
        <p:spPr>
          <a:xfrm>
            <a:off x="273425" y="135975"/>
            <a:ext cx="5594400" cy="1399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dans notre application, nous utilisons </a:t>
            </a:r>
            <a:r>
              <a:rPr lang="fr">
                <a:solidFill>
                  <a:srgbClr val="CC0000"/>
                </a:solidFill>
              </a:rPr>
              <a:t>json </a:t>
            </a:r>
            <a:r>
              <a:rPr lang="fr"/>
              <a:t>comme format de données</a:t>
            </a:r>
            <a:endParaRPr/>
          </a:p>
        </p:txBody>
      </p:sp>
      <p:sp>
        <p:nvSpPr>
          <p:cNvPr id="445" name="Google Shape;445;p35"/>
          <p:cNvSpPr txBox="1"/>
          <p:nvPr/>
        </p:nvSpPr>
        <p:spPr>
          <a:xfrm>
            <a:off x="75" y="1608250"/>
            <a:ext cx="9144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200">
                <a:solidFill>
                  <a:srgbClr val="E69138"/>
                </a:solidFill>
                <a:latin typeface="Nunito"/>
                <a:ea typeface="Nunito"/>
                <a:cs typeface="Nunito"/>
                <a:sym typeface="Nunito"/>
              </a:rPr>
              <a:t>JavaScript Object Notation</a:t>
            </a:r>
            <a:r>
              <a:rPr lang="fr" sz="3200">
                <a:latin typeface="Nunito"/>
                <a:ea typeface="Nunito"/>
                <a:cs typeface="Nunito"/>
                <a:sym typeface="Nunito"/>
              </a:rPr>
              <a:t> (JSON) is a standard text-based format for representing structured data based on JavaScript object syntax. It is commonly used for transmitting data in </a:t>
            </a:r>
            <a:r>
              <a:rPr lang="fr" sz="3200">
                <a:solidFill>
                  <a:srgbClr val="CC0000"/>
                </a:solidFill>
                <a:latin typeface="Nunito"/>
                <a:ea typeface="Nunito"/>
                <a:cs typeface="Nunito"/>
                <a:sym typeface="Nunito"/>
              </a:rPr>
              <a:t>web applications</a:t>
            </a:r>
            <a:r>
              <a:rPr lang="fr" sz="3200">
                <a:latin typeface="Nunito"/>
                <a:ea typeface="Nunito"/>
                <a:cs typeface="Nunito"/>
                <a:sym typeface="Nunito"/>
              </a:rPr>
              <a:t> (e.g., sending some data from the server to the client, so it can be displayed on a web page</a:t>
            </a:r>
            <a:endParaRPr sz="3200">
              <a:latin typeface="Nunito"/>
              <a:ea typeface="Nunito"/>
              <a:cs typeface="Nunito"/>
              <a:sym typeface="Nunito"/>
            </a:endParaRPr>
          </a:p>
        </p:txBody>
      </p:sp>
      <p:pic>
        <p:nvPicPr>
          <p:cNvPr id="446" name="Google Shape;446;p35"/>
          <p:cNvPicPr preferRelativeResize="0"/>
          <p:nvPr/>
        </p:nvPicPr>
        <p:blipFill>
          <a:blip r:embed="rId3">
            <a:alphaModFix/>
          </a:blip>
          <a:stretch>
            <a:fillRect/>
          </a:stretch>
        </p:blipFill>
        <p:spPr>
          <a:xfrm>
            <a:off x="8013875" y="0"/>
            <a:ext cx="1130124" cy="1130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txBox="1"/>
          <p:nvPr>
            <p:ph type="title"/>
          </p:nvPr>
        </p:nvSpPr>
        <p:spPr>
          <a:xfrm>
            <a:off x="1388550" y="854825"/>
            <a:ext cx="6366900" cy="270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3000"/>
              <a:t>l'utilisation de json sont deux:</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fr" sz="3000"/>
              <a:t>1-dans notre application Android</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fr" sz="3000"/>
              <a:t>2-dans le fichier du serveur Web</a:t>
            </a:r>
            <a:endParaRPr sz="3000"/>
          </a:p>
          <a:p>
            <a:pPr indent="0" lvl="0" marL="0" rtl="0" algn="ctr">
              <a:spcBef>
                <a:spcPts val="0"/>
              </a:spcBef>
              <a:spcAft>
                <a:spcPts val="0"/>
              </a:spcAft>
              <a:buNone/>
            </a:pPr>
            <a:r>
              <a:t/>
            </a:r>
            <a:endParaRPr sz="3000"/>
          </a:p>
        </p:txBody>
      </p:sp>
      <p:pic>
        <p:nvPicPr>
          <p:cNvPr id="452" name="Google Shape;452;p36"/>
          <p:cNvPicPr preferRelativeResize="0"/>
          <p:nvPr/>
        </p:nvPicPr>
        <p:blipFill>
          <a:blip r:embed="rId3">
            <a:alphaModFix/>
          </a:blip>
          <a:stretch>
            <a:fillRect/>
          </a:stretch>
        </p:blipFill>
        <p:spPr>
          <a:xfrm>
            <a:off x="8013875" y="0"/>
            <a:ext cx="1130124" cy="11301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idx="1" type="body"/>
          </p:nvPr>
        </p:nvSpPr>
        <p:spPr>
          <a:xfrm>
            <a:off x="1388625" y="210525"/>
            <a:ext cx="6366900" cy="5622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None/>
            </a:pPr>
            <a:r>
              <a:rPr b="1" lang="fr" sz="3000">
                <a:latin typeface="Maven Pro"/>
                <a:ea typeface="Maven Pro"/>
                <a:cs typeface="Maven Pro"/>
                <a:sym typeface="Maven Pro"/>
              </a:rPr>
              <a:t>dans notre application Android</a:t>
            </a:r>
            <a:endParaRPr/>
          </a:p>
        </p:txBody>
      </p:sp>
      <p:pic>
        <p:nvPicPr>
          <p:cNvPr id="458" name="Google Shape;458;p37"/>
          <p:cNvPicPr preferRelativeResize="0"/>
          <p:nvPr/>
        </p:nvPicPr>
        <p:blipFill>
          <a:blip r:embed="rId3">
            <a:alphaModFix/>
          </a:blip>
          <a:stretch>
            <a:fillRect/>
          </a:stretch>
        </p:blipFill>
        <p:spPr>
          <a:xfrm>
            <a:off x="130400" y="829875"/>
            <a:ext cx="6954575" cy="2815125"/>
          </a:xfrm>
          <a:prstGeom prst="rect">
            <a:avLst/>
          </a:prstGeom>
          <a:noFill/>
          <a:ln>
            <a:noFill/>
          </a:ln>
        </p:spPr>
      </p:pic>
      <p:sp>
        <p:nvSpPr>
          <p:cNvPr id="459" name="Google Shape;459;p37"/>
          <p:cNvSpPr txBox="1"/>
          <p:nvPr/>
        </p:nvSpPr>
        <p:spPr>
          <a:xfrm>
            <a:off x="0" y="3702150"/>
            <a:ext cx="9144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202124"/>
                </a:solidFill>
                <a:latin typeface="Georgia"/>
                <a:ea typeface="Georgia"/>
                <a:cs typeface="Georgia"/>
                <a:sym typeface="Georgia"/>
              </a:rPr>
              <a:t>Une demande de récupération d'un corps de réponse JSONObject à une URL donnée, permettant à un JSONObject facultatif d'être transmis dans le cadre du corps de la demande.</a:t>
            </a:r>
            <a:endParaRPr b="1" sz="2000">
              <a:solidFill>
                <a:srgbClr val="202124"/>
              </a:solidFill>
              <a:latin typeface="Nunito"/>
              <a:ea typeface="Nunito"/>
              <a:cs typeface="Nunito"/>
              <a:sym typeface="Nunito"/>
            </a:endParaRPr>
          </a:p>
        </p:txBody>
      </p:sp>
      <p:sp>
        <p:nvSpPr>
          <p:cNvPr id="460" name="Google Shape;460;p37"/>
          <p:cNvSpPr/>
          <p:nvPr/>
        </p:nvSpPr>
        <p:spPr>
          <a:xfrm>
            <a:off x="130400" y="985250"/>
            <a:ext cx="1214700" cy="304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1" name="Google Shape;461;p37"/>
          <p:cNvCxnSpPr>
            <a:stCxn id="460" idx="1"/>
          </p:cNvCxnSpPr>
          <p:nvPr/>
        </p:nvCxnSpPr>
        <p:spPr>
          <a:xfrm>
            <a:off x="130400" y="1137350"/>
            <a:ext cx="0" cy="2528400"/>
          </a:xfrm>
          <a:prstGeom prst="straightConnector1">
            <a:avLst/>
          </a:prstGeom>
          <a:noFill/>
          <a:ln cap="flat" cmpd="sng" w="38100">
            <a:solidFill>
              <a:srgbClr val="000000"/>
            </a:solidFill>
            <a:prstDash val="solid"/>
            <a:round/>
            <a:headEnd len="med" w="med" type="none"/>
            <a:tailEnd len="med" w="med" type="triangle"/>
          </a:ln>
        </p:spPr>
      </p:cxnSp>
      <p:pic>
        <p:nvPicPr>
          <p:cNvPr id="462" name="Google Shape;462;p37"/>
          <p:cNvPicPr preferRelativeResize="0"/>
          <p:nvPr/>
        </p:nvPicPr>
        <p:blipFill>
          <a:blip r:embed="rId4">
            <a:alphaModFix/>
          </a:blip>
          <a:stretch>
            <a:fillRect/>
          </a:stretch>
        </p:blipFill>
        <p:spPr>
          <a:xfrm>
            <a:off x="6635850" y="2517750"/>
            <a:ext cx="2450175" cy="1108200"/>
          </a:xfrm>
          <a:prstGeom prst="rect">
            <a:avLst/>
          </a:prstGeom>
          <a:noFill/>
          <a:ln>
            <a:noFill/>
          </a:ln>
        </p:spPr>
      </p:pic>
      <p:sp>
        <p:nvSpPr>
          <p:cNvPr id="463" name="Google Shape;463;p37"/>
          <p:cNvSpPr/>
          <p:nvPr/>
        </p:nvSpPr>
        <p:spPr>
          <a:xfrm>
            <a:off x="6664825" y="2665925"/>
            <a:ext cx="2216700" cy="960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nvSpPr>
        <p:spPr>
          <a:xfrm>
            <a:off x="6766225" y="2189500"/>
            <a:ext cx="16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202124"/>
                </a:solidFill>
                <a:latin typeface="Nunito"/>
                <a:ea typeface="Nunito"/>
                <a:cs typeface="Nunito"/>
                <a:sym typeface="Nunito"/>
              </a:rPr>
              <a:t>bibliothèque json</a:t>
            </a:r>
            <a:endParaRPr b="1">
              <a:solidFill>
                <a:srgbClr val="202124"/>
              </a:solidFill>
              <a:latin typeface="Nunito"/>
              <a:ea typeface="Nunito"/>
              <a:cs typeface="Nunito"/>
              <a:sym typeface="Nunito"/>
            </a:endParaRPr>
          </a:p>
        </p:txBody>
      </p:sp>
      <p:pic>
        <p:nvPicPr>
          <p:cNvPr id="465" name="Google Shape;465;p37"/>
          <p:cNvPicPr preferRelativeResize="0"/>
          <p:nvPr/>
        </p:nvPicPr>
        <p:blipFill>
          <a:blip r:embed="rId5">
            <a:alphaModFix/>
          </a:blip>
          <a:stretch>
            <a:fillRect/>
          </a:stretch>
        </p:blipFill>
        <p:spPr>
          <a:xfrm>
            <a:off x="8013875" y="0"/>
            <a:ext cx="1130124" cy="1130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38"/>
          <p:cNvPicPr preferRelativeResize="0"/>
          <p:nvPr/>
        </p:nvPicPr>
        <p:blipFill>
          <a:blip r:embed="rId3">
            <a:alphaModFix/>
          </a:blip>
          <a:stretch>
            <a:fillRect/>
          </a:stretch>
        </p:blipFill>
        <p:spPr>
          <a:xfrm>
            <a:off x="181375" y="1224550"/>
            <a:ext cx="8269799" cy="3687125"/>
          </a:xfrm>
          <a:prstGeom prst="rect">
            <a:avLst/>
          </a:prstGeom>
          <a:noFill/>
          <a:ln>
            <a:noFill/>
          </a:ln>
        </p:spPr>
      </p:pic>
      <p:sp>
        <p:nvSpPr>
          <p:cNvPr id="471" name="Google Shape;471;p38"/>
          <p:cNvSpPr/>
          <p:nvPr/>
        </p:nvSpPr>
        <p:spPr>
          <a:xfrm>
            <a:off x="2665925" y="3129525"/>
            <a:ext cx="4882800" cy="521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txBox="1"/>
          <p:nvPr/>
        </p:nvSpPr>
        <p:spPr>
          <a:xfrm>
            <a:off x="318750" y="217325"/>
            <a:ext cx="7867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000">
                <a:solidFill>
                  <a:schemeClr val="lt1"/>
                </a:solidFill>
                <a:latin typeface="Maven Pro"/>
                <a:ea typeface="Maven Pro"/>
                <a:cs typeface="Maven Pro"/>
                <a:sym typeface="Maven Pro"/>
              </a:rPr>
              <a:t>dans le fichier du </a:t>
            </a:r>
            <a:r>
              <a:rPr b="1" lang="fr" sz="3000">
                <a:solidFill>
                  <a:srgbClr val="B45F06"/>
                </a:solidFill>
                <a:latin typeface="Maven Pro"/>
                <a:ea typeface="Maven Pro"/>
                <a:cs typeface="Maven Pro"/>
                <a:sym typeface="Maven Pro"/>
              </a:rPr>
              <a:t>serveur Web</a:t>
            </a:r>
            <a:endParaRPr>
              <a:solidFill>
                <a:srgbClr val="B45F06"/>
              </a:solidFill>
              <a:latin typeface="Nunito"/>
              <a:ea typeface="Nunito"/>
              <a:cs typeface="Nunito"/>
              <a:sym typeface="Nunito"/>
            </a:endParaRPr>
          </a:p>
        </p:txBody>
      </p:sp>
      <p:pic>
        <p:nvPicPr>
          <p:cNvPr id="473" name="Google Shape;473;p38"/>
          <p:cNvPicPr preferRelativeResize="0"/>
          <p:nvPr/>
        </p:nvPicPr>
        <p:blipFill>
          <a:blip r:embed="rId4">
            <a:alphaModFix/>
          </a:blip>
          <a:stretch>
            <a:fillRect/>
          </a:stretch>
        </p:blipFill>
        <p:spPr>
          <a:xfrm>
            <a:off x="8013875" y="0"/>
            <a:ext cx="1130124" cy="1130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39"/>
          <p:cNvPicPr preferRelativeResize="0"/>
          <p:nvPr/>
        </p:nvPicPr>
        <p:blipFill>
          <a:blip r:embed="rId3">
            <a:alphaModFix/>
          </a:blip>
          <a:stretch>
            <a:fillRect/>
          </a:stretch>
        </p:blipFill>
        <p:spPr>
          <a:xfrm>
            <a:off x="485650" y="152400"/>
            <a:ext cx="7975776"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5"/>
          <p:cNvPicPr preferRelativeResize="0"/>
          <p:nvPr/>
        </p:nvPicPr>
        <p:blipFill>
          <a:blip r:embed="rId3">
            <a:alphaModFix/>
          </a:blip>
          <a:stretch>
            <a:fillRect/>
          </a:stretch>
        </p:blipFill>
        <p:spPr>
          <a:xfrm>
            <a:off x="483375" y="152425"/>
            <a:ext cx="8155226" cy="483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873575" y="1635300"/>
            <a:ext cx="47781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4000"/>
              <a:t>partie application android</a:t>
            </a:r>
            <a:endParaRPr sz="4000"/>
          </a:p>
        </p:txBody>
      </p:sp>
      <p:pic>
        <p:nvPicPr>
          <p:cNvPr id="296" name="Google Shape;296;p16"/>
          <p:cNvPicPr preferRelativeResize="0"/>
          <p:nvPr/>
        </p:nvPicPr>
        <p:blipFill>
          <a:blip r:embed="rId3">
            <a:alphaModFix/>
          </a:blip>
          <a:stretch>
            <a:fillRect/>
          </a:stretch>
        </p:blipFill>
        <p:spPr>
          <a:xfrm>
            <a:off x="3949500" y="2571750"/>
            <a:ext cx="2396550" cy="2611600"/>
          </a:xfrm>
          <a:prstGeom prst="rect">
            <a:avLst/>
          </a:prstGeom>
          <a:noFill/>
          <a:ln>
            <a:noFill/>
          </a:ln>
        </p:spPr>
      </p:pic>
      <p:pic>
        <p:nvPicPr>
          <p:cNvPr id="297" name="Google Shape;297;p16"/>
          <p:cNvPicPr preferRelativeResize="0"/>
          <p:nvPr/>
        </p:nvPicPr>
        <p:blipFill>
          <a:blip r:embed="rId4">
            <a:alphaModFix/>
          </a:blip>
          <a:stretch>
            <a:fillRect/>
          </a:stretch>
        </p:blipFill>
        <p:spPr>
          <a:xfrm>
            <a:off x="7545525" y="0"/>
            <a:ext cx="1598475" cy="70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100" y="125"/>
            <a:ext cx="9144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utiliser la bibliothèque de volley pour l'interconnexion avec la base de données</a:t>
            </a:r>
            <a:endParaRPr/>
          </a:p>
        </p:txBody>
      </p:sp>
      <p:pic>
        <p:nvPicPr>
          <p:cNvPr id="303" name="Google Shape;303;p17"/>
          <p:cNvPicPr preferRelativeResize="0"/>
          <p:nvPr/>
        </p:nvPicPr>
        <p:blipFill>
          <a:blip r:embed="rId3">
            <a:alphaModFix/>
          </a:blip>
          <a:stretch>
            <a:fillRect/>
          </a:stretch>
        </p:blipFill>
        <p:spPr>
          <a:xfrm>
            <a:off x="5636150" y="3173050"/>
            <a:ext cx="3116650" cy="1753124"/>
          </a:xfrm>
          <a:prstGeom prst="rect">
            <a:avLst/>
          </a:prstGeom>
          <a:noFill/>
          <a:ln>
            <a:noFill/>
          </a:ln>
        </p:spPr>
      </p:pic>
      <p:pic>
        <p:nvPicPr>
          <p:cNvPr id="304" name="Google Shape;304;p17"/>
          <p:cNvPicPr preferRelativeResize="0"/>
          <p:nvPr/>
        </p:nvPicPr>
        <p:blipFill>
          <a:blip r:embed="rId4">
            <a:alphaModFix/>
          </a:blip>
          <a:stretch>
            <a:fillRect/>
          </a:stretch>
        </p:blipFill>
        <p:spPr>
          <a:xfrm>
            <a:off x="7545525" y="0"/>
            <a:ext cx="1598475" cy="70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0" y="0"/>
            <a:ext cx="9144000" cy="863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qu'est-ce que la bibliothèque de </a:t>
            </a:r>
            <a:r>
              <a:rPr lang="fr">
                <a:solidFill>
                  <a:srgbClr val="A61C00"/>
                </a:solidFill>
              </a:rPr>
              <a:t>volley </a:t>
            </a:r>
            <a:endParaRPr>
              <a:solidFill>
                <a:srgbClr val="A61C00"/>
              </a:solidFill>
            </a:endParaRPr>
          </a:p>
          <a:p>
            <a:pPr indent="0" lvl="0" marL="0" rtl="0" algn="l">
              <a:spcBef>
                <a:spcPts val="0"/>
              </a:spcBef>
              <a:spcAft>
                <a:spcPts val="0"/>
              </a:spcAft>
              <a:buNone/>
            </a:pPr>
            <a:r>
              <a:rPr lang="fr"/>
              <a:t>et pourquoi l'utiliser</a:t>
            </a:r>
            <a:endParaRPr/>
          </a:p>
        </p:txBody>
      </p:sp>
      <p:sp>
        <p:nvSpPr>
          <p:cNvPr id="310" name="Google Shape;310;p18"/>
          <p:cNvSpPr txBox="1"/>
          <p:nvPr/>
        </p:nvSpPr>
        <p:spPr>
          <a:xfrm>
            <a:off x="75" y="1695175"/>
            <a:ext cx="9144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000">
                <a:solidFill>
                  <a:schemeClr val="lt1"/>
                </a:solidFill>
                <a:latin typeface="Roboto"/>
                <a:ea typeface="Roboto"/>
                <a:cs typeface="Roboto"/>
                <a:sym typeface="Roboto"/>
              </a:rPr>
              <a:t>Volley est une bibliothèque HTTP qui permet la mise en réseau pour les applications Android plus facile et surtout plus rapide.</a:t>
            </a:r>
            <a:endParaRPr b="1" sz="3000">
              <a:solidFill>
                <a:schemeClr val="lt1"/>
              </a:solidFill>
              <a:latin typeface="Roboto"/>
              <a:ea typeface="Roboto"/>
              <a:cs typeface="Roboto"/>
              <a:sym typeface="Roboto"/>
            </a:endParaRPr>
          </a:p>
        </p:txBody>
      </p:sp>
      <p:pic>
        <p:nvPicPr>
          <p:cNvPr id="311" name="Google Shape;311;p18"/>
          <p:cNvPicPr preferRelativeResize="0"/>
          <p:nvPr/>
        </p:nvPicPr>
        <p:blipFill>
          <a:blip r:embed="rId3">
            <a:alphaModFix/>
          </a:blip>
          <a:stretch>
            <a:fillRect/>
          </a:stretch>
        </p:blipFill>
        <p:spPr>
          <a:xfrm>
            <a:off x="5636150" y="3173050"/>
            <a:ext cx="3116650" cy="1753124"/>
          </a:xfrm>
          <a:prstGeom prst="rect">
            <a:avLst/>
          </a:prstGeom>
          <a:noFill/>
          <a:ln>
            <a:noFill/>
          </a:ln>
        </p:spPr>
      </p:pic>
      <p:pic>
        <p:nvPicPr>
          <p:cNvPr id="312" name="Google Shape;312;p18"/>
          <p:cNvPicPr preferRelativeResize="0"/>
          <p:nvPr/>
        </p:nvPicPr>
        <p:blipFill>
          <a:blip r:embed="rId4">
            <a:alphaModFix/>
          </a:blip>
          <a:stretch>
            <a:fillRect/>
          </a:stretch>
        </p:blipFill>
        <p:spPr>
          <a:xfrm>
            <a:off x="7545525" y="0"/>
            <a:ext cx="1598475" cy="70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9"/>
          <p:cNvPicPr preferRelativeResize="0"/>
          <p:nvPr/>
        </p:nvPicPr>
        <p:blipFill>
          <a:blip r:embed="rId3">
            <a:alphaModFix/>
          </a:blip>
          <a:stretch>
            <a:fillRect/>
          </a:stretch>
        </p:blipFill>
        <p:spPr>
          <a:xfrm>
            <a:off x="555138" y="185938"/>
            <a:ext cx="8033725" cy="4771625"/>
          </a:xfrm>
          <a:prstGeom prst="rect">
            <a:avLst/>
          </a:prstGeom>
          <a:noFill/>
          <a:ln>
            <a:noFill/>
          </a:ln>
        </p:spPr>
      </p:pic>
      <p:pic>
        <p:nvPicPr>
          <p:cNvPr id="318" name="Google Shape;318;p19"/>
          <p:cNvPicPr preferRelativeResize="0"/>
          <p:nvPr/>
        </p:nvPicPr>
        <p:blipFill>
          <a:blip r:embed="rId4">
            <a:alphaModFix/>
          </a:blip>
          <a:stretch>
            <a:fillRect/>
          </a:stretch>
        </p:blipFill>
        <p:spPr>
          <a:xfrm>
            <a:off x="7545525" y="0"/>
            <a:ext cx="1598475" cy="70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ctrTitle"/>
          </p:nvPr>
        </p:nvSpPr>
        <p:spPr>
          <a:xfrm>
            <a:off x="0" y="0"/>
            <a:ext cx="91440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fr">
                <a:solidFill>
                  <a:srgbClr val="B45F06"/>
                </a:solidFill>
              </a:rPr>
              <a:t>Volley offre les avantages suivants:</a:t>
            </a:r>
            <a:endParaRPr>
              <a:solidFill>
                <a:srgbClr val="B45F06"/>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fr"/>
              <a:t>Planification automatique des demandes réseau.</a:t>
            </a:r>
            <a:endParaRPr/>
          </a:p>
          <a:p>
            <a:pPr indent="0" lvl="0" marL="0" rtl="0" algn="l">
              <a:spcBef>
                <a:spcPts val="0"/>
              </a:spcBef>
              <a:spcAft>
                <a:spcPts val="0"/>
              </a:spcAft>
              <a:buNone/>
            </a:pPr>
            <a:r>
              <a:rPr lang="fr"/>
              <a:t>Plusieurs connexions réseau simultanées.</a:t>
            </a:r>
            <a:endParaRPr/>
          </a:p>
          <a:p>
            <a:pPr indent="0" lvl="0" marL="0" rtl="0" algn="l">
              <a:spcBef>
                <a:spcPts val="0"/>
              </a:spcBef>
              <a:spcAft>
                <a:spcPts val="0"/>
              </a:spcAft>
              <a:buNone/>
            </a:pPr>
            <a:r>
              <a:rPr lang="fr"/>
              <a:t>Mise en cache transparente des réponses de disque et de mémoire avec cohérence de cache HTTP standard.</a:t>
            </a:r>
            <a:endParaRPr/>
          </a:p>
          <a:p>
            <a:pPr indent="0" lvl="0" marL="0" rtl="0" algn="l">
              <a:spcBef>
                <a:spcPts val="0"/>
              </a:spcBef>
              <a:spcAft>
                <a:spcPts val="0"/>
              </a:spcAft>
              <a:buNone/>
            </a:pPr>
            <a:r>
              <a:rPr lang="fr"/>
              <a:t>Prise en charge de la hiérarchisation des demandes.</a:t>
            </a:r>
            <a:endParaRPr/>
          </a:p>
          <a:p>
            <a:pPr indent="0" lvl="0" marL="0" rtl="0" algn="l">
              <a:spcBef>
                <a:spcPts val="0"/>
              </a:spcBef>
              <a:spcAft>
                <a:spcPts val="0"/>
              </a:spcAft>
              <a:buNone/>
            </a:pPr>
            <a:r>
              <a:t/>
            </a:r>
            <a:endParaRPr/>
          </a:p>
        </p:txBody>
      </p:sp>
      <p:pic>
        <p:nvPicPr>
          <p:cNvPr id="324" name="Google Shape;324;p20"/>
          <p:cNvPicPr preferRelativeResize="0"/>
          <p:nvPr/>
        </p:nvPicPr>
        <p:blipFill>
          <a:blip r:embed="rId3">
            <a:alphaModFix/>
          </a:blip>
          <a:stretch>
            <a:fillRect/>
          </a:stretch>
        </p:blipFill>
        <p:spPr>
          <a:xfrm>
            <a:off x="7545525" y="0"/>
            <a:ext cx="1598475" cy="70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366088" y="152400"/>
            <a:ext cx="8411824" cy="4838699"/>
          </a:xfrm>
          <a:prstGeom prst="rect">
            <a:avLst/>
          </a:prstGeom>
          <a:noFill/>
          <a:ln>
            <a:noFill/>
          </a:ln>
        </p:spPr>
      </p:pic>
      <p:pic>
        <p:nvPicPr>
          <p:cNvPr id="330" name="Google Shape;330;p21"/>
          <p:cNvPicPr preferRelativeResize="0"/>
          <p:nvPr/>
        </p:nvPicPr>
        <p:blipFill>
          <a:blip r:embed="rId4">
            <a:alphaModFix/>
          </a:blip>
          <a:stretch>
            <a:fillRect/>
          </a:stretch>
        </p:blipFill>
        <p:spPr>
          <a:xfrm>
            <a:off x="7545525" y="0"/>
            <a:ext cx="1598475" cy="70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