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3"/>
    <p:sldId id="277" r:id="rId4"/>
    <p:sldId id="259" r:id="rId5"/>
    <p:sldId id="287" r:id="rId6"/>
    <p:sldId id="280" r:id="rId7"/>
    <p:sldId id="288" r:id="rId8"/>
    <p:sldId id="290" r:id="rId9"/>
    <p:sldId id="289" r:id="rId10"/>
    <p:sldId id="291" r:id="rId11"/>
    <p:sldId id="293" r:id="rId12"/>
    <p:sldId id="294" r:id="rId13"/>
    <p:sldId id="295" r:id="rId14"/>
    <p:sldId id="292" r:id="rId15"/>
    <p:sldId id="283" r:id="rId16"/>
    <p:sldId id="309" r:id="rId17"/>
    <p:sldId id="286" r:id="rId18"/>
    <p:sldId id="262" r:id="rId19"/>
    <p:sldId id="281" r:id="rId20"/>
    <p:sldId id="284" r:id="rId21"/>
    <p:sldId id="305" r:id="rId22"/>
    <p:sldId id="308" r:id="rId23"/>
    <p:sldId id="307" r:id="rId24"/>
    <p:sldId id="285" r:id="rId25"/>
    <p:sldId id="282" r:id="rId26"/>
    <p:sldId id="278" r:id="rId27"/>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E2E9E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94"/>
    <p:restoredTop sz="94660"/>
  </p:normalViewPr>
  <p:slideViewPr>
    <p:cSldViewPr snapToGrid="0" showGuides="1">
      <p:cViewPr varScale="1">
        <p:scale>
          <a:sx n="70" d="100"/>
          <a:sy n="70" d="100"/>
        </p:scale>
        <p:origin x="544" y="88"/>
      </p:cViewPr>
      <p:guideLst>
        <p:guide orient="horz" pos="2125"/>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hyperlink" Target="http://www.1ppt.com/moban/" TargetMode="Externa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jpeg"/><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8.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jpe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0.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1.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4.jpe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5.jpe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图片 9"/>
          <p:cNvPicPr>
            <a:picLocks noChangeAspect="1"/>
          </p:cNvPicPr>
          <p:nvPr/>
        </p:nvPicPr>
        <p:blipFill>
          <a:blip r:embed="rId1"/>
          <a:stretch>
            <a:fillRect/>
          </a:stretch>
        </p:blipFill>
        <p:spPr>
          <a:xfrm>
            <a:off x="4964113" y="1111250"/>
            <a:ext cx="6772275" cy="4514850"/>
          </a:xfrm>
          <a:prstGeom prst="rect">
            <a:avLst/>
          </a:prstGeom>
          <a:noFill/>
          <a:ln w="9525">
            <a:noFill/>
          </a:ln>
        </p:spPr>
      </p:pic>
      <p:graphicFrame>
        <p:nvGraphicFramePr>
          <p:cNvPr id="3075" name="表格 23"/>
          <p:cNvGraphicFramePr>
            <a:graphicFrameLocks noGrp="1"/>
          </p:cNvGraphicFramePr>
          <p:nvPr/>
        </p:nvGraphicFramePr>
        <p:xfrm>
          <a:off x="0" y="795338"/>
          <a:ext cx="12125325" cy="4910138"/>
        </p:xfrm>
        <a:graphic>
          <a:graphicData uri="http://schemas.openxmlformats.org/drawingml/2006/table">
            <a:tbl>
              <a:tblPr/>
              <a:tblGrid>
                <a:gridCol w="2424496"/>
                <a:gridCol w="2424497"/>
                <a:gridCol w="2427339"/>
                <a:gridCol w="2424496"/>
                <a:gridCol w="2424497"/>
              </a:tblGrid>
              <a:tr h="1227103">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270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5000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dirty="0" smtClean="0">
                        <a:ln>
                          <a:noFill/>
                        </a:ln>
                        <a:solidFill>
                          <a:srgbClr val="FFFFFF"/>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9050" cap="flat" cmpd="sng" algn="ctr">
                      <a:solidFill>
                        <a:schemeClr val="bg1"/>
                      </a:solidFill>
                      <a:prstDash val="solid"/>
                      <a:bevel/>
                      <a:headEnd type="none" w="med" len="med"/>
                      <a:tailEnd type="none" w="med" len="med"/>
                    </a:lnR>
                    <a:lnT w="12700" cap="flat" cmpd="sng" algn="ctr">
                      <a:solidFill>
                        <a:srgbClr val="FFFFFF"/>
                      </a:solidFill>
                      <a:prstDash val="solid"/>
                      <a:bevel/>
                      <a:headEnd type="none" w="med" len="med"/>
                      <a:tailEnd type="none" w="med" len="med"/>
                    </a:lnT>
                    <a:lnB w="19050" cap="flat" cmpd="sng" algn="ctr">
                      <a:solidFill>
                        <a:schemeClr val="bg1"/>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chemeClr val="bg1"/>
                      </a:solidFill>
                      <a:prstDash val="solid"/>
                      <a:bevel/>
                      <a:headEnd type="none" w="med" len="med"/>
                      <a:tailEnd type="none" w="med" len="med"/>
                    </a:lnL>
                    <a:lnR w="1905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68999"/>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270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r>
              <a:tr h="1227103">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270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5000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chemeClr val="bg1"/>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50000"/>
                      </a:srgbClr>
                    </a:solidFill>
                  </a:tcPr>
                </a:tc>
              </a:tr>
              <a:tr h="1228828">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270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270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5000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39999"/>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905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r>
              <a:tr h="1227103">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270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FFFFF">
                        <a:alpha val="68999"/>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2700" cap="flat" cmpd="sng" algn="ctr">
                      <a:solidFill>
                        <a:srgbClr val="FFFFFF"/>
                      </a:solidFill>
                      <a:prstDash val="solid"/>
                      <a:bevel/>
                      <a:headEnd type="none" w="med" len="med"/>
                      <a:tailEnd type="none" w="med" len="med"/>
                    </a:lnL>
                    <a:lnR w="1905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c>
                  <a:txBody>
                    <a:bodyPr/>
                    <a:lstStyle>
                      <a:lvl1pPr>
                        <a:lnSpc>
                          <a:spcPct val="90000"/>
                        </a:lnSpc>
                        <a:spcBef>
                          <a:spcPts val="1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sym typeface="宋体" panose="02010600030101010101" pitchFamily="2" charset="-122"/>
                      </a:endParaRPr>
                    </a:p>
                  </a:txBody>
                  <a:tcPr marL="91443" marR="91443" marT="45718" marB="45718" horzOverflow="overflow">
                    <a:lnL w="19050" cap="flat" cmpd="sng" algn="ctr">
                      <a:solidFill>
                        <a:srgbClr val="FFFFFF"/>
                      </a:solidFill>
                      <a:prstDash val="solid"/>
                      <a:bevel/>
                      <a:headEnd type="none" w="med" len="med"/>
                      <a:tailEnd type="none" w="med" len="med"/>
                    </a:lnL>
                    <a:lnR w="12700" cap="flat" cmpd="sng" algn="ctr">
                      <a:solidFill>
                        <a:srgbClr val="FFFFFF"/>
                      </a:solidFill>
                      <a:prstDash val="solid"/>
                      <a:bevel/>
                      <a:headEnd type="none" w="med" len="med"/>
                      <a:tailEnd type="none" w="med" len="med"/>
                    </a:lnR>
                    <a:lnT w="19050" cap="flat" cmpd="sng" algn="ctr">
                      <a:solidFill>
                        <a:srgbClr val="FFFFFF"/>
                      </a:solidFill>
                      <a:prstDash val="solid"/>
                      <a:bevel/>
                      <a:headEnd type="none" w="med" len="med"/>
                      <a:tailEnd type="none" w="med" len="med"/>
                    </a:lnT>
                    <a:lnB w="12700" cap="flat" cmpd="sng" algn="ctr">
                      <a:solidFill>
                        <a:srgbClr val="FFFFFF"/>
                      </a:solidFill>
                      <a:prstDash val="solid"/>
                      <a:bevel/>
                      <a:headEnd type="none" w="med" len="med"/>
                      <a:tailEnd type="none" w="med" len="med"/>
                    </a:lnB>
                    <a:lnTlToBr>
                      <a:noFill/>
                    </a:lnTlToBr>
                    <a:lnBlToTr>
                      <a:noFill/>
                    </a:lnBlToTr>
                    <a:solidFill>
                      <a:srgbClr val="FFFFFF">
                        <a:alpha val="0"/>
                      </a:srgbClr>
                    </a:solidFill>
                  </a:tcPr>
                </a:tc>
              </a:tr>
            </a:tbl>
          </a:graphicData>
        </a:graphic>
      </p:graphicFrame>
      <p:sp>
        <p:nvSpPr>
          <p:cNvPr id="1065"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66"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067" name="图片 8"/>
          <p:cNvPicPr>
            <a:picLocks noChangeAspect="1"/>
          </p:cNvPicPr>
          <p:nvPr/>
        </p:nvPicPr>
        <p:blipFill>
          <a:blip r:embed="rId2"/>
          <a:stretch>
            <a:fillRect/>
          </a:stretch>
        </p:blipFill>
        <p:spPr>
          <a:xfrm>
            <a:off x="0" y="685800"/>
            <a:ext cx="12125325" cy="2686050"/>
          </a:xfrm>
          <a:prstGeom prst="rect">
            <a:avLst/>
          </a:prstGeom>
          <a:solidFill>
            <a:srgbClr val="E2E9E9">
              <a:alpha val="81175"/>
            </a:srgbClr>
          </a:solidFill>
          <a:ln w="9525">
            <a:noFill/>
          </a:ln>
        </p:spPr>
      </p:pic>
      <p:pic>
        <p:nvPicPr>
          <p:cNvPr id="1068" name="图片 11"/>
          <p:cNvPicPr>
            <a:picLocks noChangeAspect="1"/>
          </p:cNvPicPr>
          <p:nvPr/>
        </p:nvPicPr>
        <p:blipFill>
          <a:blip r:embed="rId3"/>
          <a:stretch>
            <a:fillRect/>
          </a:stretch>
        </p:blipFill>
        <p:spPr>
          <a:xfrm>
            <a:off x="4964113" y="5862638"/>
            <a:ext cx="8002587" cy="698500"/>
          </a:xfrm>
          <a:prstGeom prst="rect">
            <a:avLst/>
          </a:prstGeom>
          <a:noFill/>
          <a:ln w="9525">
            <a:noFill/>
          </a:ln>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等腰三角形 3"/>
          <p:cNvSpPr/>
          <p:nvPr/>
        </p:nvSpPr>
        <p:spPr>
          <a:xfrm>
            <a:off x="1220788" y="-117475"/>
            <a:ext cx="2816225" cy="4991100"/>
          </a:xfrm>
          <a:prstGeom prst="triangle">
            <a:avLst>
              <a:gd name="adj" fmla="val 41042"/>
            </a:avLst>
          </a:prstGeom>
          <a:solidFill>
            <a:srgbClr val="E2E9E9"/>
          </a:solidFill>
          <a:ln w="9525">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pic>
        <p:nvPicPr>
          <p:cNvPr id="10243" name="图片 18"/>
          <p:cNvPicPr>
            <a:picLocks noChangeAspect="1"/>
          </p:cNvPicPr>
          <p:nvPr/>
        </p:nvPicPr>
        <p:blipFill>
          <a:blip r:embed="rId1"/>
          <a:srcRect l="42403" t="21944" r="35178" b="14444"/>
          <a:stretch>
            <a:fillRect/>
          </a:stretch>
        </p:blipFill>
        <p:spPr>
          <a:xfrm>
            <a:off x="-563562" y="2803525"/>
            <a:ext cx="2305050" cy="4362450"/>
          </a:xfrm>
          <a:prstGeom prst="rect">
            <a:avLst/>
          </a:prstGeom>
          <a:noFill/>
          <a:ln w="9525">
            <a:noFill/>
          </a:ln>
        </p:spPr>
      </p:pic>
      <p:sp>
        <p:nvSpPr>
          <p:cNvPr id="10244" name="矩形 6"/>
          <p:cNvSpPr/>
          <p:nvPr/>
        </p:nvSpPr>
        <p:spPr>
          <a:xfrm>
            <a:off x="10467975" y="0"/>
            <a:ext cx="1724025" cy="885825"/>
          </a:xfrm>
          <a:custGeom>
            <a:avLst/>
            <a:gdLst>
              <a:gd name="txL" fmla="*/ 0 w 1723550"/>
              <a:gd name="txT" fmla="*/ 0 h 885371"/>
              <a:gd name="txR" fmla="*/ 1723550 w 1723550"/>
              <a:gd name="txB" fmla="*/ 885371 h 885371"/>
            </a:gdLst>
            <a:ahLst/>
            <a:cxnLst>
              <a:cxn ang="0">
                <a:pos x="0" y="0"/>
              </a:cxn>
              <a:cxn ang="0">
                <a:pos x="1724975" y="0"/>
              </a:cxn>
              <a:cxn ang="0">
                <a:pos x="1724975" y="886733"/>
              </a:cxn>
              <a:cxn ang="0">
                <a:pos x="1452628" y="276195"/>
              </a:cxn>
              <a:cxn ang="0">
                <a:pos x="0" y="0"/>
              </a:cxn>
            </a:cxnLst>
            <a:rect l="txL" t="txT" r="txR" b="txB"/>
            <a:pathLst>
              <a:path w="1723550" h="885371">
                <a:moveTo>
                  <a:pt x="0" y="0"/>
                </a:moveTo>
                <a:lnTo>
                  <a:pt x="1723550" y="0"/>
                </a:lnTo>
                <a:lnTo>
                  <a:pt x="1723550" y="885371"/>
                </a:lnTo>
                <a:lnTo>
                  <a:pt x="1451428" y="275771"/>
                </a:lnTo>
                <a:lnTo>
                  <a:pt x="0" y="0"/>
                </a:lnTo>
                <a:close/>
              </a:path>
            </a:pathLst>
          </a:custGeom>
          <a:solidFill>
            <a:srgbClr val="314865">
              <a:alpha val="100000"/>
            </a:srgbClr>
          </a:solidFill>
          <a:ln w="12700">
            <a:noFill/>
          </a:ln>
        </p:spPr>
        <p:txBody>
          <a:bodyPr/>
          <a:p>
            <a:endParaRPr lang="zh-CN" altLang="en-US"/>
          </a:p>
        </p:txBody>
      </p:sp>
      <p:sp>
        <p:nvSpPr>
          <p:cNvPr id="10245" name="文本框 5"/>
          <p:cNvSpPr txBox="1"/>
          <p:nvPr/>
        </p:nvSpPr>
        <p:spPr>
          <a:xfrm>
            <a:off x="3608388" y="5876925"/>
            <a:ext cx="6564312" cy="954088"/>
          </a:xfrm>
          <a:prstGeom prst="rect">
            <a:avLst/>
          </a:prstGeom>
          <a:noFill/>
          <a:ln w="9525">
            <a:noFill/>
          </a:ln>
        </p:spPr>
        <p:txBody>
          <a:bodyPr>
            <a:spAutoFit/>
          </a:bodyPr>
          <a:p>
            <a:r>
              <a:rPr lang="en-US" altLang="zh-CN" sz="2800" b="1" dirty="0">
                <a:latin typeface="Arial" panose="020B0604020202020204" pitchFamily="34" charset="0"/>
              </a:rPr>
              <a:t>manager module</a:t>
            </a:r>
            <a:endParaRPr lang="en-US" altLang="zh-CN" sz="2800" b="1" dirty="0">
              <a:latin typeface="Arial" panose="020B0604020202020204" pitchFamily="34" charset="0"/>
            </a:endParaRPr>
          </a:p>
          <a:p>
            <a:r>
              <a:rPr lang="zh-CN" altLang="en-US" sz="2800" b="1" dirty="0">
                <a:latin typeface="Arial" panose="020B0604020202020204" pitchFamily="34" charset="0"/>
              </a:rPr>
              <a:t>管理人员模块</a:t>
            </a:r>
            <a:endParaRPr lang="zh-CN" altLang="en-US" sz="2800" b="1" dirty="0">
              <a:latin typeface="Arial" panose="020B0604020202020204" pitchFamily="34" charset="0"/>
            </a:endParaRPr>
          </a:p>
        </p:txBody>
      </p:sp>
      <p:pic>
        <p:nvPicPr>
          <p:cNvPr id="10246" name="图片 1"/>
          <p:cNvPicPr>
            <a:picLocks noChangeAspect="1"/>
          </p:cNvPicPr>
          <p:nvPr/>
        </p:nvPicPr>
        <p:blipFill>
          <a:blip r:embed="rId2"/>
          <a:stretch>
            <a:fillRect/>
          </a:stretch>
        </p:blipFill>
        <p:spPr>
          <a:xfrm>
            <a:off x="3035300" y="361950"/>
            <a:ext cx="8202613" cy="5657850"/>
          </a:xfrm>
          <a:prstGeom prst="rect">
            <a:avLst/>
          </a:prstGeom>
          <a:noFill/>
          <a:ln w="9525">
            <a:noFill/>
          </a:ln>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等腰三角形 3"/>
          <p:cNvSpPr/>
          <p:nvPr/>
        </p:nvSpPr>
        <p:spPr>
          <a:xfrm>
            <a:off x="1220788" y="-117475"/>
            <a:ext cx="2816225" cy="4991100"/>
          </a:xfrm>
          <a:prstGeom prst="triangle">
            <a:avLst>
              <a:gd name="adj" fmla="val 41042"/>
            </a:avLst>
          </a:prstGeom>
          <a:solidFill>
            <a:srgbClr val="E2E9E9"/>
          </a:solidFill>
          <a:ln w="9525">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pic>
        <p:nvPicPr>
          <p:cNvPr id="11267" name="图片 18"/>
          <p:cNvPicPr>
            <a:picLocks noChangeAspect="1"/>
          </p:cNvPicPr>
          <p:nvPr/>
        </p:nvPicPr>
        <p:blipFill>
          <a:blip r:embed="rId1"/>
          <a:srcRect l="42403" t="21944" r="35178" b="14444"/>
          <a:stretch>
            <a:fillRect/>
          </a:stretch>
        </p:blipFill>
        <p:spPr>
          <a:xfrm>
            <a:off x="-563562" y="2803525"/>
            <a:ext cx="2305050" cy="4362450"/>
          </a:xfrm>
          <a:prstGeom prst="rect">
            <a:avLst/>
          </a:prstGeom>
          <a:noFill/>
          <a:ln w="9525">
            <a:noFill/>
          </a:ln>
        </p:spPr>
      </p:pic>
      <p:sp>
        <p:nvSpPr>
          <p:cNvPr id="11268" name="矩形 6"/>
          <p:cNvSpPr/>
          <p:nvPr/>
        </p:nvSpPr>
        <p:spPr>
          <a:xfrm>
            <a:off x="10467975" y="0"/>
            <a:ext cx="1724025" cy="885825"/>
          </a:xfrm>
          <a:custGeom>
            <a:avLst/>
            <a:gdLst>
              <a:gd name="txL" fmla="*/ 0 w 1723550"/>
              <a:gd name="txT" fmla="*/ 0 h 885371"/>
              <a:gd name="txR" fmla="*/ 1723550 w 1723550"/>
              <a:gd name="txB" fmla="*/ 885371 h 885371"/>
            </a:gdLst>
            <a:ahLst/>
            <a:cxnLst>
              <a:cxn ang="0">
                <a:pos x="0" y="0"/>
              </a:cxn>
              <a:cxn ang="0">
                <a:pos x="1724975" y="0"/>
              </a:cxn>
              <a:cxn ang="0">
                <a:pos x="1724975" y="886733"/>
              </a:cxn>
              <a:cxn ang="0">
                <a:pos x="1452628" y="276195"/>
              </a:cxn>
              <a:cxn ang="0">
                <a:pos x="0" y="0"/>
              </a:cxn>
            </a:cxnLst>
            <a:rect l="txL" t="txT" r="txR" b="txB"/>
            <a:pathLst>
              <a:path w="1723550" h="885371">
                <a:moveTo>
                  <a:pt x="0" y="0"/>
                </a:moveTo>
                <a:lnTo>
                  <a:pt x="1723550" y="0"/>
                </a:lnTo>
                <a:lnTo>
                  <a:pt x="1723550" y="885371"/>
                </a:lnTo>
                <a:lnTo>
                  <a:pt x="1451428" y="275771"/>
                </a:lnTo>
                <a:lnTo>
                  <a:pt x="0" y="0"/>
                </a:lnTo>
                <a:close/>
              </a:path>
            </a:pathLst>
          </a:custGeom>
          <a:solidFill>
            <a:srgbClr val="314865">
              <a:alpha val="100000"/>
            </a:srgbClr>
          </a:solidFill>
          <a:ln w="12700">
            <a:noFill/>
          </a:ln>
        </p:spPr>
        <p:txBody>
          <a:bodyPr/>
          <a:p>
            <a:endParaRPr lang="zh-CN" altLang="en-US"/>
          </a:p>
        </p:txBody>
      </p:sp>
      <p:pic>
        <p:nvPicPr>
          <p:cNvPr id="11269" name="图片 1"/>
          <p:cNvPicPr>
            <a:picLocks noChangeAspect="1"/>
          </p:cNvPicPr>
          <p:nvPr/>
        </p:nvPicPr>
        <p:blipFill>
          <a:blip r:embed="rId2"/>
          <a:stretch>
            <a:fillRect/>
          </a:stretch>
        </p:blipFill>
        <p:spPr>
          <a:xfrm>
            <a:off x="2941638" y="885825"/>
            <a:ext cx="8293100" cy="4665663"/>
          </a:xfrm>
          <a:prstGeom prst="rect">
            <a:avLst/>
          </a:prstGeom>
          <a:noFill/>
          <a:ln w="9525">
            <a:noFill/>
          </a:ln>
        </p:spPr>
      </p:pic>
      <p:sp>
        <p:nvSpPr>
          <p:cNvPr id="11270" name="文本框 5"/>
          <p:cNvSpPr txBox="1"/>
          <p:nvPr/>
        </p:nvSpPr>
        <p:spPr>
          <a:xfrm>
            <a:off x="4394200" y="5551488"/>
            <a:ext cx="6564313" cy="954087"/>
          </a:xfrm>
          <a:prstGeom prst="rect">
            <a:avLst/>
          </a:prstGeom>
          <a:noFill/>
          <a:ln w="9525">
            <a:noFill/>
          </a:ln>
        </p:spPr>
        <p:txBody>
          <a:bodyPr>
            <a:spAutoFit/>
          </a:bodyPr>
          <a:p>
            <a:r>
              <a:rPr lang="en-US" altLang="zh-CN" sz="2800" b="1" dirty="0">
                <a:latin typeface="Arial" panose="020B0604020202020204" pitchFamily="34" charset="0"/>
              </a:rPr>
              <a:t>         Doctor module</a:t>
            </a:r>
            <a:endParaRPr lang="en-US" altLang="zh-CN" sz="2800" b="1" dirty="0">
              <a:latin typeface="Arial" panose="020B0604020202020204" pitchFamily="34" charset="0"/>
            </a:endParaRPr>
          </a:p>
          <a:p>
            <a:r>
              <a:rPr lang="zh-CN" altLang="en-US" sz="2800" b="1" dirty="0">
                <a:latin typeface="Arial" panose="020B0604020202020204" pitchFamily="34" charset="0"/>
              </a:rPr>
              <a:t>            医生模块</a:t>
            </a:r>
            <a:endParaRPr lang="zh-CN" altLang="en-US" sz="2800" b="1" dirty="0">
              <a:latin typeface="Arial" panose="020B0604020202020204" pitchFamily="34" charset="0"/>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等腰三角形 3"/>
          <p:cNvSpPr/>
          <p:nvPr/>
        </p:nvSpPr>
        <p:spPr>
          <a:xfrm>
            <a:off x="1220788" y="-117475"/>
            <a:ext cx="2816225" cy="4991100"/>
          </a:xfrm>
          <a:prstGeom prst="triangle">
            <a:avLst>
              <a:gd name="adj" fmla="val 41042"/>
            </a:avLst>
          </a:prstGeom>
          <a:solidFill>
            <a:srgbClr val="E2E9E9"/>
          </a:solidFill>
          <a:ln w="9525">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pic>
        <p:nvPicPr>
          <p:cNvPr id="12291" name="图片 18"/>
          <p:cNvPicPr>
            <a:picLocks noChangeAspect="1"/>
          </p:cNvPicPr>
          <p:nvPr/>
        </p:nvPicPr>
        <p:blipFill>
          <a:blip r:embed="rId1"/>
          <a:srcRect l="42403" t="21944" r="35178" b="14444"/>
          <a:stretch>
            <a:fillRect/>
          </a:stretch>
        </p:blipFill>
        <p:spPr>
          <a:xfrm>
            <a:off x="-563562" y="2803525"/>
            <a:ext cx="2305050" cy="4362450"/>
          </a:xfrm>
          <a:prstGeom prst="rect">
            <a:avLst/>
          </a:prstGeom>
          <a:noFill/>
          <a:ln w="9525">
            <a:noFill/>
          </a:ln>
        </p:spPr>
      </p:pic>
      <p:sp>
        <p:nvSpPr>
          <p:cNvPr id="12292" name="矩形 6"/>
          <p:cNvSpPr/>
          <p:nvPr/>
        </p:nvSpPr>
        <p:spPr>
          <a:xfrm>
            <a:off x="10467975" y="0"/>
            <a:ext cx="1724025" cy="885825"/>
          </a:xfrm>
          <a:custGeom>
            <a:avLst/>
            <a:gdLst>
              <a:gd name="txL" fmla="*/ 0 w 1723550"/>
              <a:gd name="txT" fmla="*/ 0 h 885371"/>
              <a:gd name="txR" fmla="*/ 1723550 w 1723550"/>
              <a:gd name="txB" fmla="*/ 885371 h 885371"/>
            </a:gdLst>
            <a:ahLst/>
            <a:cxnLst>
              <a:cxn ang="0">
                <a:pos x="0" y="0"/>
              </a:cxn>
              <a:cxn ang="0">
                <a:pos x="1724975" y="0"/>
              </a:cxn>
              <a:cxn ang="0">
                <a:pos x="1724975" y="886733"/>
              </a:cxn>
              <a:cxn ang="0">
                <a:pos x="1452628" y="276195"/>
              </a:cxn>
              <a:cxn ang="0">
                <a:pos x="0" y="0"/>
              </a:cxn>
            </a:cxnLst>
            <a:rect l="txL" t="txT" r="txR" b="txB"/>
            <a:pathLst>
              <a:path w="1723550" h="885371">
                <a:moveTo>
                  <a:pt x="0" y="0"/>
                </a:moveTo>
                <a:lnTo>
                  <a:pt x="1723550" y="0"/>
                </a:lnTo>
                <a:lnTo>
                  <a:pt x="1723550" y="885371"/>
                </a:lnTo>
                <a:lnTo>
                  <a:pt x="1451428" y="275771"/>
                </a:lnTo>
                <a:lnTo>
                  <a:pt x="0" y="0"/>
                </a:lnTo>
                <a:close/>
              </a:path>
            </a:pathLst>
          </a:custGeom>
          <a:solidFill>
            <a:srgbClr val="314865">
              <a:alpha val="100000"/>
            </a:srgbClr>
          </a:solidFill>
          <a:ln w="12700">
            <a:noFill/>
          </a:ln>
        </p:spPr>
        <p:txBody>
          <a:bodyPr/>
          <a:p>
            <a:endParaRPr lang="zh-CN" altLang="en-US"/>
          </a:p>
        </p:txBody>
      </p:sp>
      <p:pic>
        <p:nvPicPr>
          <p:cNvPr id="12293" name="图片 1"/>
          <p:cNvPicPr>
            <a:picLocks noChangeAspect="1"/>
          </p:cNvPicPr>
          <p:nvPr/>
        </p:nvPicPr>
        <p:blipFill>
          <a:blip r:embed="rId2"/>
          <a:stretch>
            <a:fillRect/>
          </a:stretch>
        </p:blipFill>
        <p:spPr>
          <a:xfrm>
            <a:off x="2941638" y="885825"/>
            <a:ext cx="8293100" cy="4665663"/>
          </a:xfrm>
          <a:prstGeom prst="rect">
            <a:avLst/>
          </a:prstGeom>
          <a:noFill/>
          <a:ln w="9525">
            <a:noFill/>
          </a:ln>
        </p:spPr>
      </p:pic>
      <p:sp>
        <p:nvSpPr>
          <p:cNvPr id="12294" name="文本框 5"/>
          <p:cNvSpPr txBox="1"/>
          <p:nvPr/>
        </p:nvSpPr>
        <p:spPr>
          <a:xfrm>
            <a:off x="4248150" y="5830888"/>
            <a:ext cx="6564313" cy="954087"/>
          </a:xfrm>
          <a:prstGeom prst="rect">
            <a:avLst/>
          </a:prstGeom>
          <a:noFill/>
          <a:ln w="9525">
            <a:noFill/>
          </a:ln>
        </p:spPr>
        <p:txBody>
          <a:bodyPr>
            <a:spAutoFit/>
          </a:bodyPr>
          <a:p>
            <a:r>
              <a:rPr lang="en-US" altLang="zh-CN" sz="2800" b="1" dirty="0">
                <a:latin typeface="Arial" panose="020B0604020202020204" pitchFamily="34" charset="0"/>
              </a:rPr>
              <a:t>     Patient  module</a:t>
            </a:r>
            <a:endParaRPr lang="en-US" altLang="zh-CN" sz="2800" b="1" dirty="0">
              <a:latin typeface="Arial" panose="020B0604020202020204" pitchFamily="34" charset="0"/>
            </a:endParaRPr>
          </a:p>
          <a:p>
            <a:r>
              <a:rPr lang="zh-CN" altLang="en-US" sz="2800" b="1" dirty="0">
                <a:latin typeface="Arial" panose="020B0604020202020204" pitchFamily="34" charset="0"/>
              </a:rPr>
              <a:t>            病人模块</a:t>
            </a:r>
            <a:endParaRPr lang="zh-CN" altLang="en-US" sz="2800" b="1" dirty="0">
              <a:latin typeface="Arial" panose="020B0604020202020204" pitchFamily="34" charset="0"/>
            </a:endParaRP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图片 1"/>
          <p:cNvPicPr>
            <a:picLocks noChangeAspect="1"/>
          </p:cNvPicPr>
          <p:nvPr/>
        </p:nvPicPr>
        <p:blipFill>
          <a:blip r:embed="rId1"/>
          <a:srcRect t="16249"/>
          <a:stretch>
            <a:fillRect/>
          </a:stretch>
        </p:blipFill>
        <p:spPr>
          <a:xfrm>
            <a:off x="0" y="0"/>
            <a:ext cx="12192000" cy="6800850"/>
          </a:xfrm>
          <a:prstGeom prst="rect">
            <a:avLst/>
          </a:prstGeom>
          <a:noFill/>
          <a:ln w="9525">
            <a:noFill/>
          </a:ln>
        </p:spPr>
      </p:pic>
      <p:sp>
        <p:nvSpPr>
          <p:cNvPr id="13315" name="矩形 4"/>
          <p:cNvSpPr/>
          <p:nvPr/>
        </p:nvSpPr>
        <p:spPr>
          <a:xfrm>
            <a:off x="5651500" y="-57150"/>
            <a:ext cx="6172200" cy="6858000"/>
          </a:xfrm>
          <a:prstGeom prst="rect">
            <a:avLst/>
          </a:prstGeom>
          <a:solidFill>
            <a:srgbClr val="E2E9E9">
              <a:alpha val="81960"/>
            </a:srgbClr>
          </a:solidFill>
          <a:ln w="9525" cap="flat" cmpd="sng">
            <a:solidFill>
              <a:schemeClr val="tx1"/>
            </a:solidFill>
            <a:prstDash val="solid"/>
            <a:round/>
            <a:headEnd type="none" w="med" len="med"/>
            <a:tailEnd type="none" w="med" len="med"/>
          </a:ln>
        </p:spPr>
        <p:txBody>
          <a:bodyPr/>
          <a:p>
            <a:pPr eaLnBrk="1" hangingPunct="1">
              <a:buFont typeface="Arial" panose="020B0604020202020204" pitchFamily="34" charset="0"/>
            </a:pPr>
            <a:endParaRPr lang="zh-CN" altLang="en-US" dirty="0">
              <a:latin typeface="Arial" panose="020B0604020202020204" pitchFamily="34" charset="0"/>
            </a:endParaRPr>
          </a:p>
        </p:txBody>
      </p:sp>
      <p:sp>
        <p:nvSpPr>
          <p:cNvPr id="6" name="右箭头 5"/>
          <p:cNvSpPr/>
          <p:nvPr/>
        </p:nvSpPr>
        <p:spPr bwMode="auto">
          <a:xfrm>
            <a:off x="5810250" y="552450"/>
            <a:ext cx="4991100" cy="1123950"/>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7" name="文本框 7"/>
          <p:cNvSpPr txBox="1"/>
          <p:nvPr/>
        </p:nvSpPr>
        <p:spPr>
          <a:xfrm>
            <a:off x="6750050" y="2217738"/>
            <a:ext cx="3505200" cy="2184400"/>
          </a:xfrm>
          <a:prstGeom prst="rect">
            <a:avLst/>
          </a:prstGeom>
          <a:noFill/>
          <a:ln w="9525">
            <a:noFill/>
          </a:ln>
        </p:spPr>
        <p:txBody>
          <a:bodyPr>
            <a:spAutoFit/>
          </a:bodyPr>
          <a:p>
            <a:r>
              <a:rPr lang="en-US" altLang="zh-CN" sz="4800" b="1" dirty="0">
                <a:latin typeface="Arial" panose="020B0604020202020204" pitchFamily="34" charset="0"/>
              </a:rPr>
              <a:t>Interface display</a:t>
            </a:r>
            <a:endParaRPr lang="en-US" altLang="zh-CN" sz="4800" b="1" dirty="0">
              <a:latin typeface="Arial" panose="020B0604020202020204" pitchFamily="34" charset="0"/>
            </a:endParaRPr>
          </a:p>
          <a:p>
            <a:r>
              <a:rPr lang="zh-CN" altLang="en-US" sz="4000" dirty="0">
                <a:latin typeface="Arial" panose="020B0604020202020204" pitchFamily="34" charset="0"/>
                <a:sym typeface="微软雅黑" panose="020B0503020204020204" pitchFamily="34" charset="-122"/>
              </a:rPr>
              <a:t>界面展示</a:t>
            </a:r>
            <a:endParaRPr lang="en-US" altLang="zh-CN" sz="4000" dirty="0">
              <a:latin typeface="Arial" panose="020B0604020202020204" pitchFamily="34" charset="0"/>
              <a:sym typeface="微软雅黑" panose="020B0503020204020204" pitchFamily="34" charset="-122"/>
            </a:endParaRP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矩形 2"/>
          <p:cNvSpPr/>
          <p:nvPr/>
        </p:nvSpPr>
        <p:spPr>
          <a:xfrm>
            <a:off x="6267450" y="3273425"/>
            <a:ext cx="3587750" cy="338138"/>
          </a:xfrm>
          <a:prstGeom prst="rect">
            <a:avLst/>
          </a:prstGeom>
          <a:noFill/>
          <a:ln w="9525">
            <a:noFill/>
          </a:ln>
        </p:spPr>
        <p:txBody>
          <a:bodyPr wrap="none">
            <a:spAutoFit/>
          </a:bodyPr>
          <a:p>
            <a:pPr eaLnBrk="1" hangingPunct="1">
              <a:buFont typeface="Arial" panose="020B0604020202020204" pitchFamily="34" charset="0"/>
            </a:pPr>
            <a:r>
              <a:rPr lang="en-US" altLang="zh-CN" sz="1600" b="1" i="1" dirty="0">
                <a:solidFill>
                  <a:srgbClr val="494429"/>
                </a:solidFill>
                <a:latin typeface="Calibri" panose="020F0502020204030204" pitchFamily="34" charset="0"/>
                <a:cs typeface="Calibri" panose="020F0502020204030204" pitchFamily="34" charset="0"/>
                <a:sym typeface="Calibri" panose="020F0502020204030204" pitchFamily="34" charset="0"/>
              </a:rPr>
              <a:t>PPT</a:t>
            </a:r>
            <a:r>
              <a:rPr lang="zh-CN" altLang="en-US" sz="1600" b="1" i="1" dirty="0">
                <a:solidFill>
                  <a:srgbClr val="494429"/>
                </a:solidFill>
                <a:latin typeface="Calibri" panose="020F0502020204030204" pitchFamily="34" charset="0"/>
                <a:sym typeface="宋体" panose="02010600030101010101" pitchFamily="2" charset="-122"/>
              </a:rPr>
              <a:t>模板下载：</a:t>
            </a:r>
            <a:r>
              <a:rPr lang="en-US" altLang="zh-CN" sz="1600" b="1" i="1" dirty="0">
                <a:solidFill>
                  <a:srgbClr val="494429"/>
                </a:solidFill>
                <a:latin typeface="Calibri" panose="020F0502020204030204" pitchFamily="34" charset="0"/>
                <a:cs typeface="Calibri" panose="020F0502020204030204" pitchFamily="34" charset="0"/>
                <a:sym typeface="Calibri" panose="020F0502020204030204" pitchFamily="34" charset="0"/>
                <a:hlinkClick r:id="rId1"/>
              </a:rPr>
              <a:t>www.1ppt.com/moban/</a:t>
            </a:r>
            <a:r>
              <a:rPr lang="en-US" altLang="zh-CN" sz="1600" b="1" i="1" dirty="0">
                <a:solidFill>
                  <a:srgbClr val="494429"/>
                </a:solidFill>
                <a:latin typeface="Calibri" panose="020F0502020204030204" pitchFamily="34" charset="0"/>
                <a:cs typeface="Calibri" panose="020F0502020204030204" pitchFamily="34" charset="0"/>
                <a:sym typeface="Calibri" panose="020F0502020204030204" pitchFamily="34" charset="0"/>
              </a:rPr>
              <a:t> </a:t>
            </a:r>
            <a:endParaRPr lang="zh-CN" altLang="en-US" b="1" i="1" dirty="0">
              <a:solidFill>
                <a:srgbClr val="000000"/>
              </a:solidFill>
              <a:latin typeface="Calibri" panose="020F0502020204030204" pitchFamily="34" charset="0"/>
              <a:sym typeface="宋体" panose="02010600030101010101" pitchFamily="2" charset="-122"/>
            </a:endParaRPr>
          </a:p>
        </p:txBody>
      </p:sp>
      <p:sp>
        <p:nvSpPr>
          <p:cNvPr id="20522" name="矩形 24"/>
          <p:cNvSpPr>
            <a:spLocks noChangeArrowheads="1"/>
          </p:cNvSpPr>
          <p:nvPr/>
        </p:nvSpPr>
        <p:spPr bwMode="auto">
          <a:xfrm>
            <a:off x="1435100" y="1795463"/>
            <a:ext cx="38703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login</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interface</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微软雅黑" panose="020B0503020204020204" pitchFamily="34" charset="-122"/>
              <a:cs typeface="+mn-cs"/>
              <a:sym typeface="微软雅黑" panose="020B0503020204020204" pitchFamily="34" charset="-122"/>
            </a:endParaRPr>
          </a:p>
        </p:txBody>
      </p:sp>
      <p:sp>
        <p:nvSpPr>
          <p:cNvPr id="14340"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41"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4342" name="图片 18"/>
          <p:cNvPicPr>
            <a:picLocks noChangeAspect="1"/>
          </p:cNvPicPr>
          <p:nvPr/>
        </p:nvPicPr>
        <p:blipFill>
          <a:blip r:embed="rId2"/>
          <a:srcRect l="42403" t="21944" r="35178" b="14444"/>
          <a:stretch>
            <a:fillRect/>
          </a:stretch>
        </p:blipFill>
        <p:spPr>
          <a:xfrm>
            <a:off x="-276225" y="4530725"/>
            <a:ext cx="1306513" cy="2473325"/>
          </a:xfrm>
          <a:prstGeom prst="rect">
            <a:avLst/>
          </a:prstGeom>
          <a:noFill/>
          <a:ln w="9525">
            <a:noFill/>
          </a:ln>
        </p:spPr>
      </p:pic>
      <p:pic>
        <p:nvPicPr>
          <p:cNvPr id="14343" name="图片 2"/>
          <p:cNvPicPr>
            <a:picLocks noChangeAspect="1"/>
          </p:cNvPicPr>
          <p:nvPr/>
        </p:nvPicPr>
        <p:blipFill>
          <a:blip r:embed="rId3"/>
          <a:stretch>
            <a:fillRect/>
          </a:stretch>
        </p:blipFill>
        <p:spPr>
          <a:xfrm>
            <a:off x="3825875" y="-34925"/>
            <a:ext cx="4883150" cy="3659188"/>
          </a:xfrm>
          <a:prstGeom prst="rect">
            <a:avLst/>
          </a:prstGeom>
          <a:noFill/>
          <a:ln w="9525">
            <a:noFill/>
          </a:ln>
        </p:spPr>
      </p:pic>
      <p:pic>
        <p:nvPicPr>
          <p:cNvPr id="14344" name="图片 3"/>
          <p:cNvPicPr>
            <a:picLocks noChangeAspect="1"/>
          </p:cNvPicPr>
          <p:nvPr/>
        </p:nvPicPr>
        <p:blipFill>
          <a:blip r:embed="rId4"/>
          <a:stretch>
            <a:fillRect/>
          </a:stretch>
        </p:blipFill>
        <p:spPr>
          <a:xfrm>
            <a:off x="6692900" y="3109913"/>
            <a:ext cx="4876800" cy="3748087"/>
          </a:xfrm>
          <a:prstGeom prst="rect">
            <a:avLst/>
          </a:prstGeom>
          <a:noFill/>
          <a:ln w="9525">
            <a:noFill/>
          </a:ln>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1435100" y="1795463"/>
            <a:ext cx="387032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newuser</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interface</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微软雅黑" panose="020B0503020204020204" pitchFamily="34" charset="-122"/>
              <a:cs typeface="+mn-cs"/>
              <a:sym typeface="微软雅黑" panose="020B0503020204020204" pitchFamily="34" charset="-122"/>
            </a:endParaRPr>
          </a:p>
        </p:txBody>
      </p:sp>
      <p:sp>
        <p:nvSpPr>
          <p:cNvPr id="14340"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41"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4342" name="图片 18"/>
          <p:cNvPicPr>
            <a:picLocks noChangeAspect="1"/>
          </p:cNvPicPr>
          <p:nvPr/>
        </p:nvPicPr>
        <p:blipFill>
          <a:blip r:embed="rId1"/>
          <a:srcRect l="42403" t="21944" r="35178" b="14444"/>
          <a:stretch>
            <a:fillRect/>
          </a:stretch>
        </p:blipFill>
        <p:spPr>
          <a:xfrm>
            <a:off x="-276225" y="4530725"/>
            <a:ext cx="1306513" cy="2473325"/>
          </a:xfrm>
          <a:prstGeom prst="rect">
            <a:avLst/>
          </a:prstGeom>
          <a:noFill/>
          <a:ln w="9525">
            <a:noFill/>
          </a:ln>
        </p:spPr>
      </p:pic>
      <p:pic>
        <p:nvPicPr>
          <p:cNvPr id="2" name="图片 1" descr="QQ截图20190519124439"/>
          <p:cNvPicPr>
            <a:picLocks noChangeAspect="1"/>
          </p:cNvPicPr>
          <p:nvPr/>
        </p:nvPicPr>
        <p:blipFill>
          <a:blip r:embed="rId2"/>
          <a:stretch>
            <a:fillRect/>
          </a:stretch>
        </p:blipFill>
        <p:spPr>
          <a:xfrm>
            <a:off x="3552825" y="114300"/>
            <a:ext cx="5086350" cy="6629400"/>
          </a:xfrm>
          <a:prstGeom prst="rect">
            <a:avLst/>
          </a:prstGeom>
        </p:spPr>
      </p:pic>
      <p:pic>
        <p:nvPicPr>
          <p:cNvPr id="3" name="图片 2" descr="QQ截图20190519124501"/>
          <p:cNvPicPr>
            <a:picLocks noChangeAspect="1"/>
          </p:cNvPicPr>
          <p:nvPr/>
        </p:nvPicPr>
        <p:blipFill>
          <a:blip r:embed="rId3"/>
          <a:stretch>
            <a:fillRect/>
          </a:stretch>
        </p:blipFill>
        <p:spPr>
          <a:xfrm>
            <a:off x="3971925" y="114300"/>
            <a:ext cx="5086350" cy="6629400"/>
          </a:xfrm>
          <a:prstGeom prst="rect">
            <a:avLst/>
          </a:prstGeom>
        </p:spPr>
      </p:pic>
      <p:pic>
        <p:nvPicPr>
          <p:cNvPr id="4" name="图片 3" descr="QQ截图20190519124657"/>
          <p:cNvPicPr>
            <a:picLocks noChangeAspect="1"/>
          </p:cNvPicPr>
          <p:nvPr/>
        </p:nvPicPr>
        <p:blipFill>
          <a:blip r:embed="rId4"/>
          <a:stretch>
            <a:fillRect/>
          </a:stretch>
        </p:blipFill>
        <p:spPr>
          <a:xfrm>
            <a:off x="4400550" y="114300"/>
            <a:ext cx="5086350" cy="6629400"/>
          </a:xfrm>
          <a:prstGeom prst="rect">
            <a:avLst/>
          </a:prstGeom>
        </p:spPr>
      </p:pic>
      <p:pic>
        <p:nvPicPr>
          <p:cNvPr id="5" name="图片 4" descr="QQ截图20190519124750"/>
          <p:cNvPicPr>
            <a:picLocks noChangeAspect="1"/>
          </p:cNvPicPr>
          <p:nvPr/>
        </p:nvPicPr>
        <p:blipFill>
          <a:blip r:embed="rId5"/>
          <a:stretch>
            <a:fillRect/>
          </a:stretch>
        </p:blipFill>
        <p:spPr>
          <a:xfrm>
            <a:off x="3028950" y="28575"/>
            <a:ext cx="6134100" cy="680085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3"/>
                                        </p:tgtEl>
                                        <p:attrNameLst>
                                          <p:attrName>ppt_x</p:attrName>
                                        </p:attrNameLst>
                                      </p:cBhvr>
                                      <p:tavLst>
                                        <p:tav tm="0">
                                          <p:val>
                                            <p:strVal val="ppt_x"/>
                                          </p:val>
                                        </p:tav>
                                        <p:tav tm="100000">
                                          <p:val>
                                            <p:strVal val="ppt_x"/>
                                          </p:val>
                                        </p:tav>
                                      </p:tavLst>
                                    </p:anim>
                                    <p:anim calcmode="lin" valueType="num">
                                      <p:cBhvr additive="base">
                                        <p:cTn id="23" dur="500"/>
                                        <p:tgtEl>
                                          <p:spTgt spid="3"/>
                                        </p:tgtEl>
                                        <p:attrNameLst>
                                          <p:attrName>ppt_y</p:attrName>
                                        </p:attrNameLst>
                                      </p:cBhvr>
                                      <p:tavLst>
                                        <p:tav tm="0">
                                          <p:val>
                                            <p:strVal val="ppt_y"/>
                                          </p:val>
                                        </p:tav>
                                        <p:tav tm="100000">
                                          <p:val>
                                            <p:strVal val="1+ppt_h/2"/>
                                          </p:val>
                                        </p:tav>
                                      </p:tavLst>
                                    </p:anim>
                                    <p:set>
                                      <p:cBhvr>
                                        <p:cTn id="24" dur="1" fill="hold">
                                          <p:stCondLst>
                                            <p:cond delay="4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4"/>
                                        </p:tgtEl>
                                        <p:attrNameLst>
                                          <p:attrName>ppt_x</p:attrName>
                                        </p:attrNameLst>
                                      </p:cBhvr>
                                      <p:tavLst>
                                        <p:tav tm="0">
                                          <p:val>
                                            <p:strVal val="ppt_x"/>
                                          </p:val>
                                        </p:tav>
                                        <p:tav tm="100000">
                                          <p:val>
                                            <p:strVal val="ppt_x"/>
                                          </p:val>
                                        </p:tav>
                                      </p:tavLst>
                                    </p:anim>
                                    <p:anim calcmode="lin" valueType="num">
                                      <p:cBhvr additive="base">
                                        <p:cTn id="34" dur="500"/>
                                        <p:tgtEl>
                                          <p:spTgt spid="4"/>
                                        </p:tgtEl>
                                        <p:attrNameLst>
                                          <p:attrName>ppt_y</p:attrName>
                                        </p:attrNameLst>
                                      </p:cBhvr>
                                      <p:tavLst>
                                        <p:tav tm="0">
                                          <p:val>
                                            <p:strVal val="ppt_y"/>
                                          </p:val>
                                        </p:tav>
                                        <p:tav tm="100000">
                                          <p:val>
                                            <p:strVal val="1+ppt_h/2"/>
                                          </p:val>
                                        </p:tav>
                                      </p:tavLst>
                                    </p:anim>
                                    <p:set>
                                      <p:cBhvr>
                                        <p:cTn id="35" dur="1" fill="hold">
                                          <p:stCondLst>
                                            <p:cond delay="499"/>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0" y="1147763"/>
            <a:ext cx="25765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Create a new user</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微软雅黑" panose="020B0503020204020204" pitchFamily="34" charset="-122"/>
              <a:cs typeface="+mn-cs"/>
              <a:sym typeface="微软雅黑" panose="020B0503020204020204" pitchFamily="34" charset="-122"/>
            </a:endParaRPr>
          </a:p>
        </p:txBody>
      </p:sp>
      <p:sp>
        <p:nvSpPr>
          <p:cNvPr id="20483"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0484"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20485" name="图片 18"/>
          <p:cNvPicPr>
            <a:picLocks noChangeAspect="1"/>
          </p:cNvPicPr>
          <p:nvPr/>
        </p:nvPicPr>
        <p:blipFill>
          <a:blip r:embed="rId1"/>
          <a:srcRect l="42403" t="21944" r="35178" b="14444"/>
          <a:stretch>
            <a:fillRect/>
          </a:stretch>
        </p:blipFill>
        <p:spPr>
          <a:xfrm>
            <a:off x="-276225" y="4530725"/>
            <a:ext cx="1306513" cy="2473325"/>
          </a:xfrm>
          <a:prstGeom prst="rect">
            <a:avLst/>
          </a:prstGeom>
          <a:noFill/>
          <a:ln w="9525">
            <a:noFill/>
          </a:ln>
        </p:spPr>
      </p:pic>
      <p:pic>
        <p:nvPicPr>
          <p:cNvPr id="5" name="图片 4"/>
          <p:cNvPicPr>
            <a:picLocks noChangeAspect="1"/>
          </p:cNvPicPr>
          <p:nvPr/>
        </p:nvPicPr>
        <p:blipFill>
          <a:blip r:embed="rId2"/>
          <a:stretch>
            <a:fillRect/>
          </a:stretch>
        </p:blipFill>
        <p:spPr>
          <a:xfrm>
            <a:off x="3346450" y="843280"/>
            <a:ext cx="7934325" cy="4943475"/>
          </a:xfrm>
          <a:prstGeom prst="rect">
            <a:avLst/>
          </a:prstGeom>
          <a:noFill/>
          <a:ln w="9525">
            <a:noFill/>
          </a:ln>
        </p:spPr>
      </p:pic>
      <p:pic>
        <p:nvPicPr>
          <p:cNvPr id="3" name="图片 2" descr="QQ截图20190519130345"/>
          <p:cNvPicPr>
            <a:picLocks noChangeAspect="1"/>
          </p:cNvPicPr>
          <p:nvPr/>
        </p:nvPicPr>
        <p:blipFill>
          <a:blip r:embed="rId3"/>
          <a:stretch>
            <a:fillRect/>
          </a:stretch>
        </p:blipFill>
        <p:spPr>
          <a:xfrm>
            <a:off x="2985770" y="1076960"/>
            <a:ext cx="8515350" cy="494347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1435100" y="1795463"/>
            <a:ext cx="387032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Patient login</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interface</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微软雅黑" panose="020B0503020204020204" pitchFamily="34" charset="-122"/>
              <a:cs typeface="+mn-cs"/>
              <a:sym typeface="微软雅黑" panose="020B0503020204020204" pitchFamily="34" charset="-122"/>
            </a:endParaRPr>
          </a:p>
        </p:txBody>
      </p:sp>
      <p:sp>
        <p:nvSpPr>
          <p:cNvPr id="15363"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5364"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2" name="图片 1"/>
          <p:cNvPicPr>
            <a:picLocks noChangeAspect="1"/>
          </p:cNvPicPr>
          <p:nvPr/>
        </p:nvPicPr>
        <p:blipFill>
          <a:blip r:embed="rId1"/>
          <a:stretch>
            <a:fillRect/>
          </a:stretch>
        </p:blipFill>
        <p:spPr>
          <a:xfrm>
            <a:off x="4995863" y="60325"/>
            <a:ext cx="6783387" cy="6858000"/>
          </a:xfrm>
          <a:prstGeom prst="rect">
            <a:avLst/>
          </a:prstGeom>
          <a:noFill/>
          <a:ln w="9525">
            <a:noFill/>
          </a:ln>
        </p:spPr>
      </p:pic>
      <p:pic>
        <p:nvPicPr>
          <p:cNvPr id="15366" name="图片 18"/>
          <p:cNvPicPr>
            <a:picLocks noChangeAspect="1"/>
          </p:cNvPicPr>
          <p:nvPr/>
        </p:nvPicPr>
        <p:blipFill>
          <a:blip r:embed="rId2"/>
          <a:srcRect l="42403" t="21944" r="35178" b="14444"/>
          <a:stretch>
            <a:fillRect/>
          </a:stretch>
        </p:blipFill>
        <p:spPr>
          <a:xfrm>
            <a:off x="-276225" y="4530725"/>
            <a:ext cx="1306513" cy="2473325"/>
          </a:xfrm>
          <a:prstGeom prst="rect">
            <a:avLst/>
          </a:prstGeom>
          <a:noFill/>
          <a:ln w="9525">
            <a:noFill/>
          </a:ln>
        </p:spPr>
      </p:pic>
      <p:pic>
        <p:nvPicPr>
          <p:cNvPr id="3" name="图片 2"/>
          <p:cNvPicPr>
            <a:picLocks noChangeAspect="1"/>
          </p:cNvPicPr>
          <p:nvPr/>
        </p:nvPicPr>
        <p:blipFill>
          <a:blip r:embed="rId3"/>
          <a:stretch>
            <a:fillRect/>
          </a:stretch>
        </p:blipFill>
        <p:spPr>
          <a:xfrm>
            <a:off x="4859338" y="132080"/>
            <a:ext cx="7332662" cy="6594475"/>
          </a:xfrm>
          <a:prstGeom prst="rect">
            <a:avLst/>
          </a:prstGeom>
          <a:noFill/>
          <a:ln w="9525">
            <a:noFill/>
          </a:ln>
        </p:spPr>
      </p:pic>
      <p:pic>
        <p:nvPicPr>
          <p:cNvPr id="4" name="图片 3"/>
          <p:cNvPicPr>
            <a:picLocks noChangeAspect="1"/>
          </p:cNvPicPr>
          <p:nvPr/>
        </p:nvPicPr>
        <p:blipFill>
          <a:blip r:embed="rId4"/>
          <a:stretch>
            <a:fillRect/>
          </a:stretch>
        </p:blipFill>
        <p:spPr>
          <a:xfrm>
            <a:off x="6070600" y="60325"/>
            <a:ext cx="4779963" cy="6858000"/>
          </a:xfrm>
          <a:prstGeom prst="rect">
            <a:avLst/>
          </a:prstGeom>
          <a:noFill/>
          <a:ln w="9525">
            <a:noFill/>
          </a:ln>
        </p:spPr>
      </p:pic>
      <p:pic>
        <p:nvPicPr>
          <p:cNvPr id="5" name="图片 4" descr="QQ截图20190519123625"/>
          <p:cNvPicPr>
            <a:picLocks noChangeAspect="1"/>
          </p:cNvPicPr>
          <p:nvPr/>
        </p:nvPicPr>
        <p:blipFill>
          <a:blip r:embed="rId5"/>
          <a:stretch>
            <a:fillRect/>
          </a:stretch>
        </p:blipFill>
        <p:spPr>
          <a:xfrm>
            <a:off x="1838325" y="-847725"/>
            <a:ext cx="8515350" cy="855345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2"/>
                                        </p:tgtEl>
                                        <p:attrNameLst>
                                          <p:attrName>ppt_x</p:attrName>
                                        </p:attrNameLst>
                                      </p:cBhvr>
                                      <p:tavLst>
                                        <p:tav tm="0">
                                          <p:val>
                                            <p:strVal val="ppt_x"/>
                                          </p:val>
                                        </p:tav>
                                        <p:tav tm="100000">
                                          <p:val>
                                            <p:strVal val="ppt_x"/>
                                          </p:val>
                                        </p:tav>
                                      </p:tavLst>
                                    </p:anim>
                                    <p:anim calcmode="lin" valueType="num">
                                      <p:cBhvr additive="base">
                                        <p:cTn id="11" dur="500"/>
                                        <p:tgtEl>
                                          <p:spTgt spid="2"/>
                                        </p:tgtEl>
                                        <p:attrNameLst>
                                          <p:attrName>ppt_y</p:attrName>
                                        </p:attrNameLst>
                                      </p:cBhvr>
                                      <p:tavLst>
                                        <p:tav tm="0">
                                          <p:val>
                                            <p:strVal val="ppt_y"/>
                                          </p:val>
                                        </p:tav>
                                        <p:tav tm="100000">
                                          <p:val>
                                            <p:strVal val="1+ppt_h/2"/>
                                          </p:val>
                                        </p:tav>
                                      </p:tavLst>
                                    </p:anim>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5"/>
                                        </p:tgtEl>
                                        <p:attrNameLst>
                                          <p:attrName>ppt_x</p:attrName>
                                        </p:attrNameLst>
                                      </p:cBhvr>
                                      <p:tavLst>
                                        <p:tav tm="0">
                                          <p:val>
                                            <p:strVal val="ppt_x"/>
                                          </p:val>
                                        </p:tav>
                                        <p:tav tm="100000">
                                          <p:val>
                                            <p:strVal val="ppt_x"/>
                                          </p:val>
                                        </p:tav>
                                      </p:tavLst>
                                    </p:anim>
                                    <p:anim calcmode="lin" valueType="num">
                                      <p:cBhvr additive="base">
                                        <p:cTn id="23" dur="500"/>
                                        <p:tgtEl>
                                          <p:spTgt spid="5"/>
                                        </p:tgtEl>
                                        <p:attrNameLst>
                                          <p:attrName>ppt_y</p:attrName>
                                        </p:attrNameLst>
                                      </p:cBhvr>
                                      <p:tavLst>
                                        <p:tav tm="0">
                                          <p:val>
                                            <p:strVal val="ppt_y"/>
                                          </p:val>
                                        </p:tav>
                                        <p:tav tm="100000">
                                          <p:val>
                                            <p:strVal val="1+ppt_h/2"/>
                                          </p:val>
                                        </p:tav>
                                      </p:tavLst>
                                    </p:anim>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3"/>
                                        </p:tgtEl>
                                        <p:attrNameLst>
                                          <p:attrName>ppt_x</p:attrName>
                                        </p:attrNameLst>
                                      </p:cBhvr>
                                      <p:tavLst>
                                        <p:tav tm="0">
                                          <p:val>
                                            <p:strVal val="ppt_x"/>
                                          </p:val>
                                        </p:tav>
                                        <p:tav tm="100000">
                                          <p:val>
                                            <p:strVal val="ppt_x"/>
                                          </p:val>
                                        </p:tav>
                                      </p:tavLst>
                                    </p:anim>
                                    <p:anim calcmode="lin" valueType="num">
                                      <p:cBhvr additive="base">
                                        <p:cTn id="33" dur="500"/>
                                        <p:tgtEl>
                                          <p:spTgt spid="3"/>
                                        </p:tgtEl>
                                        <p:attrNameLst>
                                          <p:attrName>ppt_y</p:attrName>
                                        </p:attrNameLst>
                                      </p:cBhvr>
                                      <p:tavLst>
                                        <p:tav tm="0">
                                          <p:val>
                                            <p:strVal val="ppt_y"/>
                                          </p:val>
                                        </p:tav>
                                        <p:tav tm="100000">
                                          <p:val>
                                            <p:strVal val="1+ppt_h/2"/>
                                          </p:val>
                                        </p:tav>
                                      </p:tavLst>
                                    </p:anim>
                                    <p:set>
                                      <p:cBhvr>
                                        <p:cTn id="34" dur="1" fill="hold">
                                          <p:stCondLst>
                                            <p:cond delay="499"/>
                                          </p:stCondLst>
                                        </p:cTn>
                                        <p:tgtEl>
                                          <p:spTgt spid="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1435100" y="1795463"/>
            <a:ext cx="387032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Doctor login interface</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endParaRPr>
          </a:p>
        </p:txBody>
      </p:sp>
      <p:sp>
        <p:nvSpPr>
          <p:cNvPr id="18435"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8436"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8437" name="图片 18"/>
          <p:cNvPicPr>
            <a:picLocks noChangeAspect="1"/>
          </p:cNvPicPr>
          <p:nvPr/>
        </p:nvPicPr>
        <p:blipFill>
          <a:blip r:embed="rId1"/>
          <a:srcRect l="42403" t="21944" r="35178" b="14444"/>
          <a:stretch>
            <a:fillRect/>
          </a:stretch>
        </p:blipFill>
        <p:spPr>
          <a:xfrm>
            <a:off x="-276225" y="4530725"/>
            <a:ext cx="1306513" cy="2473325"/>
          </a:xfrm>
          <a:prstGeom prst="rect">
            <a:avLst/>
          </a:prstGeom>
          <a:noFill/>
          <a:ln w="9525">
            <a:noFill/>
          </a:ln>
        </p:spPr>
      </p:pic>
      <p:pic>
        <p:nvPicPr>
          <p:cNvPr id="18438" name="图片 3"/>
          <p:cNvPicPr>
            <a:picLocks noChangeAspect="1"/>
          </p:cNvPicPr>
          <p:nvPr/>
        </p:nvPicPr>
        <p:blipFill>
          <a:blip r:embed="rId2"/>
          <a:stretch>
            <a:fillRect/>
          </a:stretch>
        </p:blipFill>
        <p:spPr>
          <a:xfrm>
            <a:off x="4852988" y="0"/>
            <a:ext cx="3440112" cy="6858000"/>
          </a:xfrm>
          <a:prstGeom prst="rect">
            <a:avLst/>
          </a:prstGeom>
          <a:noFill/>
          <a:ln w="9525">
            <a:noFill/>
          </a:ln>
        </p:spPr>
      </p:pic>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1030288" y="1731963"/>
            <a:ext cx="3870325"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Provide function for patients</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微软雅黑" panose="020B0503020204020204" pitchFamily="34" charset="-122"/>
              <a:cs typeface="+mn-cs"/>
              <a:sym typeface="微软雅黑" panose="020B0503020204020204" pitchFamily="34" charset="-122"/>
            </a:endParaRPr>
          </a:p>
        </p:txBody>
      </p:sp>
      <p:sp>
        <p:nvSpPr>
          <p:cNvPr id="16387"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6388"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6389" name="图片 18"/>
          <p:cNvPicPr>
            <a:picLocks noChangeAspect="1"/>
          </p:cNvPicPr>
          <p:nvPr/>
        </p:nvPicPr>
        <p:blipFill>
          <a:blip r:embed="rId1"/>
          <a:srcRect l="42403" t="21944" r="35178" b="14444"/>
          <a:stretch>
            <a:fillRect/>
          </a:stretch>
        </p:blipFill>
        <p:spPr>
          <a:xfrm>
            <a:off x="-276225" y="4530725"/>
            <a:ext cx="1306513" cy="2473325"/>
          </a:xfrm>
          <a:prstGeom prst="rect">
            <a:avLst/>
          </a:prstGeom>
          <a:noFill/>
          <a:ln w="9525">
            <a:noFill/>
          </a:ln>
        </p:spPr>
      </p:pic>
      <p:pic>
        <p:nvPicPr>
          <p:cNvPr id="16390" name="图片 2"/>
          <p:cNvPicPr>
            <a:picLocks noChangeAspect="1"/>
          </p:cNvPicPr>
          <p:nvPr/>
        </p:nvPicPr>
        <p:blipFill>
          <a:blip r:embed="rId2"/>
          <a:stretch>
            <a:fillRect/>
          </a:stretch>
        </p:blipFill>
        <p:spPr>
          <a:xfrm>
            <a:off x="5194300" y="161925"/>
            <a:ext cx="5840413" cy="4786313"/>
          </a:xfrm>
          <a:prstGeom prst="rect">
            <a:avLst/>
          </a:prstGeom>
          <a:noFill/>
          <a:ln w="9525">
            <a:noFill/>
          </a:ln>
        </p:spPr>
      </p:pic>
      <p:sp>
        <p:nvSpPr>
          <p:cNvPr id="16391" name="文本框 3"/>
          <p:cNvSpPr txBox="1"/>
          <p:nvPr/>
        </p:nvSpPr>
        <p:spPr>
          <a:xfrm>
            <a:off x="4191000" y="5116513"/>
            <a:ext cx="7289800" cy="1077912"/>
          </a:xfrm>
          <a:prstGeom prst="rect">
            <a:avLst/>
          </a:prstGeom>
          <a:noFill/>
          <a:ln w="9525">
            <a:noFill/>
          </a:ln>
        </p:spPr>
        <p:txBody>
          <a:bodyPr>
            <a:spAutoFit/>
          </a:bodyPr>
          <a:p>
            <a:r>
              <a:rPr lang="en-US" altLang="zh-CN" sz="3600" b="1" dirty="0">
                <a:latin typeface="Arial" panose="020B0604020202020204" pitchFamily="34" charset="0"/>
              </a:rPr>
              <a:t>electronic medical record</a:t>
            </a:r>
            <a:endParaRPr lang="en-US" altLang="zh-CN" sz="3600" b="1" dirty="0">
              <a:latin typeface="Arial" panose="020B0604020202020204" pitchFamily="34" charset="0"/>
            </a:endParaRPr>
          </a:p>
          <a:p>
            <a:r>
              <a:rPr lang="zh-CN" altLang="en-US" sz="2800" b="1" dirty="0">
                <a:latin typeface="Arial" panose="020B0604020202020204" pitchFamily="34" charset="0"/>
              </a:rPr>
              <a:t>                   电子病历</a:t>
            </a:r>
            <a:endParaRPr lang="zh-CN" altLang="en-US" sz="2800" b="1" dirty="0">
              <a:latin typeface="Arial" panose="020B0604020202020204" pitchFamily="34" charset="0"/>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矩形 2"/>
          <p:cNvSpPr/>
          <p:nvPr/>
        </p:nvSpPr>
        <p:spPr>
          <a:xfrm>
            <a:off x="-131762" y="4978400"/>
            <a:ext cx="12192000" cy="2005013"/>
          </a:xfrm>
          <a:prstGeom prst="rect">
            <a:avLst/>
          </a:prstGeom>
          <a:solidFill>
            <a:srgbClr val="E2E9E9"/>
          </a:solidFill>
          <a:ln w="9525">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051" name="矩形 3"/>
          <p:cNvSpPr/>
          <p:nvPr/>
        </p:nvSpPr>
        <p:spPr>
          <a:xfrm>
            <a:off x="1298575" y="2173288"/>
            <a:ext cx="7526338" cy="825500"/>
          </a:xfrm>
          <a:prstGeom prst="rect">
            <a:avLst/>
          </a:prstGeom>
          <a:noFill/>
          <a:ln w="9525">
            <a:noFill/>
          </a:ln>
        </p:spPr>
        <p:txBody>
          <a:bodyPr>
            <a:spAutoFit/>
          </a:bodyPr>
          <a:p>
            <a:pPr eaLnBrk="1" hangingPunct="1">
              <a:lnSpc>
                <a:spcPct val="150000"/>
              </a:lnSpc>
              <a:buFont typeface="Arial" panose="020B0604020202020204" pitchFamily="34" charset="0"/>
            </a:pPr>
            <a:endPar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2" name="矩形 8"/>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直接连接符 9"/>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2054" name="图片 12"/>
          <p:cNvPicPr>
            <a:picLocks noChangeAspect="1"/>
          </p:cNvPicPr>
          <p:nvPr/>
        </p:nvPicPr>
        <p:blipFill>
          <a:blip r:embed="rId1"/>
          <a:stretch>
            <a:fillRect/>
          </a:stretch>
        </p:blipFill>
        <p:spPr>
          <a:xfrm>
            <a:off x="8985250" y="1550988"/>
            <a:ext cx="2438400" cy="2438400"/>
          </a:xfrm>
          <a:prstGeom prst="rect">
            <a:avLst/>
          </a:prstGeom>
          <a:noFill/>
          <a:ln w="9525">
            <a:noFill/>
          </a:ln>
        </p:spPr>
      </p:pic>
      <p:sp>
        <p:nvSpPr>
          <p:cNvPr id="2055" name="矩形 1"/>
          <p:cNvSpPr/>
          <p:nvPr/>
        </p:nvSpPr>
        <p:spPr>
          <a:xfrm>
            <a:off x="1435100" y="546100"/>
            <a:ext cx="6600825" cy="6186488"/>
          </a:xfrm>
          <a:prstGeom prst="rect">
            <a:avLst/>
          </a:prstGeom>
          <a:noFill/>
          <a:ln w="9525">
            <a:noFill/>
          </a:ln>
        </p:spPr>
        <p:txBody>
          <a:bodyPr>
            <a:spAutoFit/>
          </a:bodyPr>
          <a:p>
            <a:pPr eaLnBrk="1" hangingPunct="1"/>
            <a:r>
              <a:rPr lang="en-US" altLang="zh-CN" sz="6000" b="1" dirty="0">
                <a:solidFill>
                  <a:srgbClr val="000000"/>
                </a:solidFill>
                <a:latin typeface="等线" panose="02010600030101010101" pitchFamily="2" charset="-122"/>
                <a:ea typeface="等线" panose="02010600030101010101" pitchFamily="2" charset="-122"/>
              </a:rPr>
              <a:t>H</a:t>
            </a:r>
            <a:r>
              <a:rPr lang="en-US" altLang="zh-CN" sz="2400" b="1" dirty="0">
                <a:solidFill>
                  <a:srgbClr val="000000"/>
                </a:solidFill>
                <a:latin typeface="等线" panose="02010600030101010101" pitchFamily="2" charset="-122"/>
                <a:ea typeface="等线" panose="02010600030101010101" pitchFamily="2" charset="-122"/>
              </a:rPr>
              <a:t>ospital management system is a frontier science integrating medicine, information, management, computer and other disciplines. It has been widely used in developed countries and has created good social and economic benefits. Hospital management system is the necessary technical support and infrastructure for modern hospital operation. The purpose of realizing hospital management system is to strengthen hospital management by more modern, scientific and standardized means, to improve hospital work efficiency and medical quality, so as to establish a new image of modern hospital.</a:t>
            </a:r>
            <a:br>
              <a:rPr lang="en-US" altLang="zh-CN" sz="2400" b="1" dirty="0">
                <a:solidFill>
                  <a:srgbClr val="000000"/>
                </a:solidFill>
                <a:latin typeface="等线" panose="02010600030101010101" pitchFamily="2" charset="-122"/>
                <a:ea typeface="等线" panose="02010600030101010101" pitchFamily="2" charset="-122"/>
              </a:rPr>
            </a:br>
            <a:endParaRPr lang="en-US" altLang="zh-CN" sz="2400" b="1" dirty="0">
              <a:solidFill>
                <a:srgbClr val="000000"/>
              </a:solidFill>
              <a:latin typeface="等线" panose="02010600030101010101" pitchFamily="2" charset="-122"/>
              <a:ea typeface="等线" panose="02010600030101010101" pitchFamily="2" charset="-122"/>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0" y="973138"/>
            <a:ext cx="50022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manager </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interface</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微软雅黑" panose="020B0503020204020204" pitchFamily="34" charset="-122"/>
              <a:cs typeface="+mn-cs"/>
              <a:sym typeface="微软雅黑" panose="020B0503020204020204" pitchFamily="34" charset="-122"/>
            </a:endParaRPr>
          </a:p>
        </p:txBody>
      </p:sp>
      <p:sp>
        <p:nvSpPr>
          <p:cNvPr id="19459"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9460"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9461" name="图片 18"/>
          <p:cNvPicPr>
            <a:picLocks noChangeAspect="1"/>
          </p:cNvPicPr>
          <p:nvPr/>
        </p:nvPicPr>
        <p:blipFill>
          <a:blip r:embed="rId1"/>
          <a:srcRect l="42403" t="21944" r="35178" b="14444"/>
          <a:stretch>
            <a:fillRect/>
          </a:stretch>
        </p:blipFill>
        <p:spPr>
          <a:xfrm>
            <a:off x="-276225" y="4530725"/>
            <a:ext cx="1306513" cy="2473325"/>
          </a:xfrm>
          <a:prstGeom prst="rect">
            <a:avLst/>
          </a:prstGeom>
          <a:noFill/>
          <a:ln w="9525">
            <a:noFill/>
          </a:ln>
        </p:spPr>
      </p:pic>
      <p:sp>
        <p:nvSpPr>
          <p:cNvPr id="19464" name="矩形 30"/>
          <p:cNvSpPr/>
          <p:nvPr/>
        </p:nvSpPr>
        <p:spPr>
          <a:xfrm>
            <a:off x="7894638" y="3952875"/>
            <a:ext cx="3251200" cy="2308225"/>
          </a:xfrm>
          <a:prstGeom prst="rect">
            <a:avLst/>
          </a:prstGeom>
          <a:noFill/>
          <a:ln w="9525">
            <a:noFill/>
          </a:ln>
        </p:spPr>
        <p:txBody>
          <a:bodyPr>
            <a:spAutoFit/>
          </a:bodyPr>
          <a:p>
            <a:r>
              <a:rPr lang="en-US" altLang="zh-CN" sz="3200" b="1" dirty="0">
                <a:solidFill>
                  <a:srgbClr val="333333"/>
                </a:solidFill>
                <a:latin typeface="微软雅黑" panose="020B0503020204020204" pitchFamily="34" charset="-122"/>
                <a:ea typeface="微软雅黑" panose="020B0503020204020204" pitchFamily="34" charset="-122"/>
              </a:rPr>
              <a:t>Manage doctor's salary and pharmacy</a:t>
            </a:r>
            <a:endParaRPr lang="en-US" altLang="zh-CN" sz="3200" b="1" dirty="0">
              <a:solidFill>
                <a:srgbClr val="333333"/>
              </a:solidFill>
              <a:latin typeface="微软雅黑" panose="020B0503020204020204" pitchFamily="34" charset="-122"/>
              <a:ea typeface="微软雅黑" panose="020B0503020204020204" pitchFamily="34" charset="-122"/>
            </a:endParaRPr>
          </a:p>
          <a:p>
            <a:endParaRPr lang="en-US" altLang="zh-CN" sz="2400" dirty="0">
              <a:solidFill>
                <a:srgbClr val="333333"/>
              </a:solidFill>
              <a:latin typeface="微软雅黑" panose="020B0503020204020204" pitchFamily="34" charset="-122"/>
              <a:ea typeface="微软雅黑" panose="020B0503020204020204" pitchFamily="34" charset="-122"/>
            </a:endParaRPr>
          </a:p>
          <a:p>
            <a:r>
              <a:rPr lang="zh-CN" altLang="en-US" sz="2400" dirty="0">
                <a:solidFill>
                  <a:srgbClr val="333333"/>
                </a:solidFill>
                <a:latin typeface="微软雅黑" panose="020B0503020204020204" pitchFamily="34" charset="-122"/>
                <a:ea typeface="微软雅黑" panose="020B0503020204020204" pitchFamily="34" charset="-122"/>
              </a:rPr>
              <a:t>管理医生和药库</a:t>
            </a:r>
            <a:endParaRPr lang="zh-CN" altLang="en-US" sz="2400" dirty="0">
              <a:latin typeface="Arial" panose="020B0604020202020204" pitchFamily="34" charset="0"/>
            </a:endParaRPr>
          </a:p>
        </p:txBody>
      </p:sp>
      <p:pic>
        <p:nvPicPr>
          <p:cNvPr id="2" name="图片 1" descr="31"/>
          <p:cNvPicPr>
            <a:picLocks noChangeAspect="1"/>
          </p:cNvPicPr>
          <p:nvPr/>
        </p:nvPicPr>
        <p:blipFill>
          <a:blip r:embed="rId2"/>
          <a:stretch>
            <a:fillRect/>
          </a:stretch>
        </p:blipFill>
        <p:spPr>
          <a:xfrm>
            <a:off x="2778125" y="169545"/>
            <a:ext cx="5105400" cy="6410325"/>
          </a:xfrm>
          <a:prstGeom prst="rect">
            <a:avLst/>
          </a:prstGeom>
        </p:spPr>
      </p:pic>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0" y="973138"/>
            <a:ext cx="50022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manager </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interface</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微软雅黑" panose="020B0503020204020204" pitchFamily="34" charset="-122"/>
              <a:cs typeface="+mn-cs"/>
              <a:sym typeface="微软雅黑" panose="020B0503020204020204" pitchFamily="34" charset="-122"/>
            </a:endParaRPr>
          </a:p>
        </p:txBody>
      </p:sp>
      <p:sp>
        <p:nvSpPr>
          <p:cNvPr id="19459"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9460"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9461" name="图片 18"/>
          <p:cNvPicPr>
            <a:picLocks noChangeAspect="1"/>
          </p:cNvPicPr>
          <p:nvPr/>
        </p:nvPicPr>
        <p:blipFill>
          <a:blip r:embed="rId1"/>
          <a:srcRect l="42403" t="21944" r="35178" b="14444"/>
          <a:stretch>
            <a:fillRect/>
          </a:stretch>
        </p:blipFill>
        <p:spPr>
          <a:xfrm>
            <a:off x="-276225" y="4530725"/>
            <a:ext cx="1306513" cy="2473325"/>
          </a:xfrm>
          <a:prstGeom prst="rect">
            <a:avLst/>
          </a:prstGeom>
          <a:noFill/>
          <a:ln w="9525">
            <a:noFill/>
          </a:ln>
        </p:spPr>
      </p:pic>
      <p:sp>
        <p:nvSpPr>
          <p:cNvPr id="19464" name="矩形 30"/>
          <p:cNvSpPr/>
          <p:nvPr/>
        </p:nvSpPr>
        <p:spPr>
          <a:xfrm>
            <a:off x="7894638" y="3952875"/>
            <a:ext cx="3251200" cy="2308225"/>
          </a:xfrm>
          <a:prstGeom prst="rect">
            <a:avLst/>
          </a:prstGeom>
          <a:noFill/>
          <a:ln w="9525">
            <a:noFill/>
          </a:ln>
        </p:spPr>
        <p:txBody>
          <a:bodyPr>
            <a:spAutoFit/>
          </a:bodyPr>
          <a:p>
            <a:r>
              <a:rPr lang="en-US" altLang="zh-CN" sz="3200" b="1" dirty="0">
                <a:solidFill>
                  <a:srgbClr val="333333"/>
                </a:solidFill>
                <a:latin typeface="微软雅黑" panose="020B0503020204020204" pitchFamily="34" charset="-122"/>
                <a:ea typeface="微软雅黑" panose="020B0503020204020204" pitchFamily="34" charset="-122"/>
              </a:rPr>
              <a:t>Manage doctor's salary and pharmacy</a:t>
            </a:r>
            <a:endParaRPr lang="en-US" altLang="zh-CN" sz="3200" b="1" dirty="0">
              <a:solidFill>
                <a:srgbClr val="333333"/>
              </a:solidFill>
              <a:latin typeface="微软雅黑" panose="020B0503020204020204" pitchFamily="34" charset="-122"/>
              <a:ea typeface="微软雅黑" panose="020B0503020204020204" pitchFamily="34" charset="-122"/>
            </a:endParaRPr>
          </a:p>
          <a:p>
            <a:endParaRPr lang="en-US" altLang="zh-CN" sz="2400" dirty="0">
              <a:solidFill>
                <a:srgbClr val="333333"/>
              </a:solidFill>
              <a:latin typeface="微软雅黑" panose="020B0503020204020204" pitchFamily="34" charset="-122"/>
              <a:ea typeface="微软雅黑" panose="020B0503020204020204" pitchFamily="34" charset="-122"/>
            </a:endParaRPr>
          </a:p>
          <a:p>
            <a:r>
              <a:rPr lang="zh-CN" altLang="en-US" sz="2400" dirty="0">
                <a:solidFill>
                  <a:srgbClr val="333333"/>
                </a:solidFill>
                <a:latin typeface="微软雅黑" panose="020B0503020204020204" pitchFamily="34" charset="-122"/>
                <a:ea typeface="微软雅黑" panose="020B0503020204020204" pitchFamily="34" charset="-122"/>
              </a:rPr>
              <a:t>管理医生和药库</a:t>
            </a:r>
            <a:endParaRPr lang="zh-CN" altLang="en-US" sz="2400" dirty="0">
              <a:latin typeface="Arial" panose="020B0604020202020204" pitchFamily="34" charset="0"/>
            </a:endParaRPr>
          </a:p>
        </p:txBody>
      </p:sp>
      <p:pic>
        <p:nvPicPr>
          <p:cNvPr id="3" name="图片 2" descr="QQ截图20190519124200"/>
          <p:cNvPicPr>
            <a:picLocks noChangeAspect="1"/>
          </p:cNvPicPr>
          <p:nvPr/>
        </p:nvPicPr>
        <p:blipFill>
          <a:blip r:embed="rId2"/>
          <a:stretch>
            <a:fillRect/>
          </a:stretch>
        </p:blipFill>
        <p:spPr>
          <a:xfrm>
            <a:off x="2648585" y="287655"/>
            <a:ext cx="5105400" cy="6410325"/>
          </a:xfrm>
          <a:prstGeom prst="rect">
            <a:avLst/>
          </a:prstGeom>
        </p:spPr>
      </p:pic>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0" y="973138"/>
            <a:ext cx="50022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manager </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interface</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微软雅黑" panose="020B0503020204020204" pitchFamily="34" charset="-122"/>
              <a:cs typeface="+mn-cs"/>
              <a:sym typeface="微软雅黑" panose="020B0503020204020204" pitchFamily="34" charset="-122"/>
            </a:endParaRPr>
          </a:p>
        </p:txBody>
      </p:sp>
      <p:sp>
        <p:nvSpPr>
          <p:cNvPr id="19459"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9460"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9461" name="图片 18"/>
          <p:cNvPicPr>
            <a:picLocks noChangeAspect="1"/>
          </p:cNvPicPr>
          <p:nvPr/>
        </p:nvPicPr>
        <p:blipFill>
          <a:blip r:embed="rId1"/>
          <a:srcRect l="42403" t="21944" r="35178" b="14444"/>
          <a:stretch>
            <a:fillRect/>
          </a:stretch>
        </p:blipFill>
        <p:spPr>
          <a:xfrm>
            <a:off x="-276225" y="4530725"/>
            <a:ext cx="1306513" cy="2473325"/>
          </a:xfrm>
          <a:prstGeom prst="rect">
            <a:avLst/>
          </a:prstGeom>
          <a:noFill/>
          <a:ln w="9525">
            <a:noFill/>
          </a:ln>
        </p:spPr>
      </p:pic>
      <p:sp>
        <p:nvSpPr>
          <p:cNvPr id="19464" name="矩形 30"/>
          <p:cNvSpPr/>
          <p:nvPr/>
        </p:nvSpPr>
        <p:spPr>
          <a:xfrm>
            <a:off x="7894638" y="3952875"/>
            <a:ext cx="3251200" cy="2308225"/>
          </a:xfrm>
          <a:prstGeom prst="rect">
            <a:avLst/>
          </a:prstGeom>
          <a:noFill/>
          <a:ln w="9525">
            <a:noFill/>
          </a:ln>
        </p:spPr>
        <p:txBody>
          <a:bodyPr>
            <a:spAutoFit/>
          </a:bodyPr>
          <a:p>
            <a:r>
              <a:rPr lang="en-US" altLang="zh-CN" sz="3200" b="1" dirty="0">
                <a:solidFill>
                  <a:srgbClr val="333333"/>
                </a:solidFill>
                <a:latin typeface="微软雅黑" panose="020B0503020204020204" pitchFamily="34" charset="-122"/>
                <a:ea typeface="微软雅黑" panose="020B0503020204020204" pitchFamily="34" charset="-122"/>
              </a:rPr>
              <a:t>Manage doctor's salary and pharmacy</a:t>
            </a:r>
            <a:endParaRPr lang="en-US" altLang="zh-CN" sz="3200" b="1" dirty="0">
              <a:solidFill>
                <a:srgbClr val="333333"/>
              </a:solidFill>
              <a:latin typeface="微软雅黑" panose="020B0503020204020204" pitchFamily="34" charset="-122"/>
              <a:ea typeface="微软雅黑" panose="020B0503020204020204" pitchFamily="34" charset="-122"/>
            </a:endParaRPr>
          </a:p>
          <a:p>
            <a:endParaRPr lang="en-US" altLang="zh-CN" sz="2400" dirty="0">
              <a:solidFill>
                <a:srgbClr val="333333"/>
              </a:solidFill>
              <a:latin typeface="微软雅黑" panose="020B0503020204020204" pitchFamily="34" charset="-122"/>
              <a:ea typeface="微软雅黑" panose="020B0503020204020204" pitchFamily="34" charset="-122"/>
            </a:endParaRPr>
          </a:p>
          <a:p>
            <a:r>
              <a:rPr lang="zh-CN" altLang="en-US" sz="2400" dirty="0">
                <a:solidFill>
                  <a:srgbClr val="333333"/>
                </a:solidFill>
                <a:latin typeface="微软雅黑" panose="020B0503020204020204" pitchFamily="34" charset="-122"/>
                <a:ea typeface="微软雅黑" panose="020B0503020204020204" pitchFamily="34" charset="-122"/>
              </a:rPr>
              <a:t>管理医生和药库</a:t>
            </a:r>
            <a:endParaRPr lang="zh-CN" altLang="en-US" sz="2400" dirty="0">
              <a:latin typeface="Arial" panose="020B0604020202020204" pitchFamily="34" charset="0"/>
            </a:endParaRPr>
          </a:p>
        </p:txBody>
      </p:sp>
      <p:pic>
        <p:nvPicPr>
          <p:cNvPr id="3" name="图片 28"/>
          <p:cNvPicPr>
            <a:picLocks noChangeAspect="1"/>
          </p:cNvPicPr>
          <p:nvPr/>
        </p:nvPicPr>
        <p:blipFill>
          <a:blip r:embed="rId2"/>
          <a:stretch>
            <a:fillRect/>
          </a:stretch>
        </p:blipFill>
        <p:spPr>
          <a:xfrm>
            <a:off x="7728903" y="168910"/>
            <a:ext cx="3019425" cy="3590925"/>
          </a:xfrm>
          <a:prstGeom prst="rect">
            <a:avLst/>
          </a:prstGeom>
          <a:noFill/>
          <a:ln w="9525">
            <a:noFill/>
          </a:ln>
        </p:spPr>
      </p:pic>
      <p:pic>
        <p:nvPicPr>
          <p:cNvPr id="5" name="图片 4" descr="QQ截图20190519124233"/>
          <p:cNvPicPr>
            <a:picLocks noChangeAspect="1"/>
          </p:cNvPicPr>
          <p:nvPr/>
        </p:nvPicPr>
        <p:blipFill>
          <a:blip r:embed="rId3"/>
          <a:stretch>
            <a:fillRect/>
          </a:stretch>
        </p:blipFill>
        <p:spPr>
          <a:xfrm>
            <a:off x="2160905" y="3054985"/>
            <a:ext cx="5105400" cy="3295650"/>
          </a:xfrm>
          <a:prstGeom prst="rect">
            <a:avLst/>
          </a:prstGeom>
        </p:spPr>
      </p:pic>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1030288" y="1731963"/>
            <a:ext cx="387032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Provide function for manager</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endParaRPr>
          </a:p>
        </p:txBody>
      </p:sp>
      <p:sp>
        <p:nvSpPr>
          <p:cNvPr id="17411"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7412"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7413" name="图片 18"/>
          <p:cNvPicPr>
            <a:picLocks noChangeAspect="1"/>
          </p:cNvPicPr>
          <p:nvPr/>
        </p:nvPicPr>
        <p:blipFill>
          <a:blip r:embed="rId1"/>
          <a:srcRect l="42403" t="21944" r="35178" b="14444"/>
          <a:stretch>
            <a:fillRect/>
          </a:stretch>
        </p:blipFill>
        <p:spPr>
          <a:xfrm>
            <a:off x="-276225" y="4530725"/>
            <a:ext cx="1306513" cy="2473325"/>
          </a:xfrm>
          <a:prstGeom prst="rect">
            <a:avLst/>
          </a:prstGeom>
          <a:noFill/>
          <a:ln w="9525">
            <a:noFill/>
          </a:ln>
        </p:spPr>
      </p:pic>
      <p:sp>
        <p:nvSpPr>
          <p:cNvPr id="17414" name="文本框 3"/>
          <p:cNvSpPr txBox="1"/>
          <p:nvPr/>
        </p:nvSpPr>
        <p:spPr>
          <a:xfrm>
            <a:off x="4775200" y="5573713"/>
            <a:ext cx="7289800" cy="1076325"/>
          </a:xfrm>
          <a:prstGeom prst="rect">
            <a:avLst/>
          </a:prstGeom>
          <a:noFill/>
          <a:ln w="9525">
            <a:noFill/>
          </a:ln>
        </p:spPr>
        <p:txBody>
          <a:bodyPr>
            <a:spAutoFit/>
          </a:bodyPr>
          <a:p>
            <a:r>
              <a:rPr lang="en-US" altLang="zh-CN" sz="3600" b="1" dirty="0">
                <a:latin typeface="Arial" panose="020B0604020202020204" pitchFamily="34" charset="0"/>
              </a:rPr>
              <a:t>Know about the score</a:t>
            </a:r>
            <a:endParaRPr lang="en-US" altLang="zh-CN" sz="3600" b="1" dirty="0">
              <a:latin typeface="Arial" panose="020B0604020202020204" pitchFamily="34" charset="0"/>
            </a:endParaRPr>
          </a:p>
          <a:p>
            <a:r>
              <a:rPr lang="zh-CN" altLang="en-US" sz="2800" b="1" dirty="0">
                <a:latin typeface="Arial" panose="020B0604020202020204" pitchFamily="34" charset="0"/>
              </a:rPr>
              <a:t>                   了解医生得分的详细情况</a:t>
            </a:r>
            <a:endParaRPr lang="zh-CN" altLang="en-US" sz="2800" b="1" dirty="0">
              <a:latin typeface="Arial" panose="020B0604020202020204" pitchFamily="34" charset="0"/>
            </a:endParaRPr>
          </a:p>
        </p:txBody>
      </p:sp>
      <p:pic>
        <p:nvPicPr>
          <p:cNvPr id="17415" name="图片 4"/>
          <p:cNvPicPr>
            <a:picLocks noChangeAspect="1"/>
          </p:cNvPicPr>
          <p:nvPr/>
        </p:nvPicPr>
        <p:blipFill>
          <a:blip r:embed="rId2"/>
          <a:stretch>
            <a:fillRect/>
          </a:stretch>
        </p:blipFill>
        <p:spPr>
          <a:xfrm>
            <a:off x="5588000" y="0"/>
            <a:ext cx="5053013" cy="5267325"/>
          </a:xfrm>
          <a:prstGeom prst="rect">
            <a:avLst/>
          </a:prstGeom>
          <a:noFill/>
          <a:ln w="9525">
            <a:noFill/>
          </a:ln>
        </p:spPr>
      </p:pic>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2" name="矩形 24"/>
          <p:cNvSpPr>
            <a:spLocks noChangeArrowheads="1"/>
          </p:cNvSpPr>
          <p:nvPr/>
        </p:nvSpPr>
        <p:spPr bwMode="auto">
          <a:xfrm>
            <a:off x="0" y="973138"/>
            <a:ext cx="50022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manager </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宋体" panose="02010600030101010101" pitchFamily="2" charset="-122"/>
                <a:cs typeface="+mn-cs"/>
              </a:rPr>
              <a:t>interface</a:t>
            </a:r>
            <a:endParaRPr kumimoji="0" lang="en-US" altLang="zh-CN" sz="3600" b="1" i="0" u="none" strike="noStrike" kern="1200" cap="none" spc="0" normalizeH="0" baseline="0" noProof="0" dirty="0" smtClean="0">
              <a:ln>
                <a:noFill/>
              </a:ln>
              <a:solidFill>
                <a:schemeClr val="accent1">
                  <a:lumMod val="50000"/>
                </a:schemeClr>
              </a:solidFill>
              <a:effectLst/>
              <a:uLnTx/>
              <a:uFillTx/>
              <a:latin typeface="Arial Rounded MT Bold" panose="020F0704030504030204" pitchFamily="34" charset="0"/>
              <a:ea typeface="微软雅黑" panose="020B0503020204020204" pitchFamily="34" charset="-122"/>
              <a:cs typeface="+mn-cs"/>
              <a:sym typeface="微软雅黑" panose="020B0503020204020204" pitchFamily="34" charset="-122"/>
            </a:endParaRPr>
          </a:p>
        </p:txBody>
      </p:sp>
      <p:sp>
        <p:nvSpPr>
          <p:cNvPr id="19459" name="矩形 25"/>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9460" name="直接连接符 26"/>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pic>
        <p:nvPicPr>
          <p:cNvPr id="19461" name="图片 18"/>
          <p:cNvPicPr>
            <a:picLocks noChangeAspect="1"/>
          </p:cNvPicPr>
          <p:nvPr/>
        </p:nvPicPr>
        <p:blipFill>
          <a:blip r:embed="rId1"/>
          <a:srcRect l="42403" t="21944" r="35178" b="14444"/>
          <a:stretch>
            <a:fillRect/>
          </a:stretch>
        </p:blipFill>
        <p:spPr>
          <a:xfrm>
            <a:off x="-276225" y="4530725"/>
            <a:ext cx="1306513" cy="2473325"/>
          </a:xfrm>
          <a:prstGeom prst="rect">
            <a:avLst/>
          </a:prstGeom>
          <a:noFill/>
          <a:ln w="9525">
            <a:noFill/>
          </a:ln>
        </p:spPr>
      </p:pic>
      <p:pic>
        <p:nvPicPr>
          <p:cNvPr id="19463" name="图片 29"/>
          <p:cNvPicPr>
            <a:picLocks noChangeAspect="1"/>
          </p:cNvPicPr>
          <p:nvPr/>
        </p:nvPicPr>
        <p:blipFill>
          <a:blip r:embed="rId2"/>
          <a:stretch>
            <a:fillRect/>
          </a:stretch>
        </p:blipFill>
        <p:spPr>
          <a:xfrm>
            <a:off x="2789238" y="0"/>
            <a:ext cx="5105400" cy="6400800"/>
          </a:xfrm>
          <a:prstGeom prst="rect">
            <a:avLst/>
          </a:prstGeom>
          <a:noFill/>
          <a:ln w="9525">
            <a:noFill/>
          </a:ln>
        </p:spPr>
      </p:pic>
      <p:sp>
        <p:nvSpPr>
          <p:cNvPr id="19464" name="矩形 30"/>
          <p:cNvSpPr/>
          <p:nvPr/>
        </p:nvSpPr>
        <p:spPr>
          <a:xfrm>
            <a:off x="7894638" y="3952875"/>
            <a:ext cx="3251200" cy="2308225"/>
          </a:xfrm>
          <a:prstGeom prst="rect">
            <a:avLst/>
          </a:prstGeom>
          <a:noFill/>
          <a:ln w="9525">
            <a:noFill/>
          </a:ln>
        </p:spPr>
        <p:txBody>
          <a:bodyPr>
            <a:spAutoFit/>
          </a:bodyPr>
          <a:p>
            <a:r>
              <a:rPr lang="en-US" altLang="zh-CN" sz="3200" b="1" dirty="0">
                <a:solidFill>
                  <a:srgbClr val="333333"/>
                </a:solidFill>
                <a:latin typeface="微软雅黑" panose="020B0503020204020204" pitchFamily="34" charset="-122"/>
                <a:ea typeface="微软雅黑" panose="020B0503020204020204" pitchFamily="34" charset="-122"/>
              </a:rPr>
              <a:t>Manage doctor's salary and pharmacy</a:t>
            </a:r>
            <a:endParaRPr lang="en-US" altLang="zh-CN" sz="3200" b="1" dirty="0">
              <a:solidFill>
                <a:srgbClr val="333333"/>
              </a:solidFill>
              <a:latin typeface="微软雅黑" panose="020B0503020204020204" pitchFamily="34" charset="-122"/>
              <a:ea typeface="微软雅黑" panose="020B0503020204020204" pitchFamily="34" charset="-122"/>
            </a:endParaRPr>
          </a:p>
          <a:p>
            <a:endParaRPr lang="en-US" altLang="zh-CN" sz="2400" dirty="0">
              <a:solidFill>
                <a:srgbClr val="333333"/>
              </a:solidFill>
              <a:latin typeface="微软雅黑" panose="020B0503020204020204" pitchFamily="34" charset="-122"/>
              <a:ea typeface="微软雅黑" panose="020B0503020204020204" pitchFamily="34" charset="-122"/>
            </a:endParaRPr>
          </a:p>
          <a:p>
            <a:r>
              <a:rPr lang="zh-CN" altLang="en-US" sz="2400" dirty="0">
                <a:solidFill>
                  <a:srgbClr val="333333"/>
                </a:solidFill>
                <a:latin typeface="微软雅黑" panose="020B0503020204020204" pitchFamily="34" charset="-122"/>
                <a:ea typeface="微软雅黑" panose="020B0503020204020204" pitchFamily="34" charset="-122"/>
              </a:rPr>
              <a:t>管理医生和药库</a:t>
            </a:r>
            <a:endParaRPr lang="zh-CN" altLang="en-US" sz="2400" dirty="0">
              <a:latin typeface="Arial" panose="020B0604020202020204" pitchFamily="34" charset="0"/>
            </a:endParaRPr>
          </a:p>
        </p:txBody>
      </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矩形 1"/>
          <p:cNvSpPr/>
          <p:nvPr/>
        </p:nvSpPr>
        <p:spPr>
          <a:xfrm>
            <a:off x="0" y="4852988"/>
            <a:ext cx="12192000" cy="2005012"/>
          </a:xfrm>
          <a:prstGeom prst="rect">
            <a:avLst/>
          </a:prstGeom>
          <a:solidFill>
            <a:srgbClr val="E2E9E9"/>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1507" name="矩形 2"/>
          <p:cNvSpPr/>
          <p:nvPr/>
        </p:nvSpPr>
        <p:spPr>
          <a:xfrm>
            <a:off x="1284288" y="1455738"/>
            <a:ext cx="6096000" cy="1314450"/>
          </a:xfrm>
          <a:prstGeom prst="rect">
            <a:avLst/>
          </a:prstGeom>
          <a:noFill/>
          <a:ln w="9525">
            <a:noFill/>
          </a:ln>
        </p:spPr>
        <p:txBody>
          <a:bodyPr>
            <a:spAutoFit/>
          </a:bodyPr>
          <a:p>
            <a:pPr eaLnBrk="1" hangingPunct="1">
              <a:lnSpc>
                <a:spcPct val="150000"/>
              </a:lnSpc>
              <a:buFont typeface="Arial" panose="020B0604020202020204" pitchFamily="34" charset="0"/>
            </a:pPr>
            <a:r>
              <a:rPr lang="en-US" altLang="zh-CN" sz="6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zh-CN" altLang="en-US" sz="4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1508" name="图片 12"/>
          <p:cNvPicPr>
            <a:picLocks noChangeAspect="1"/>
          </p:cNvPicPr>
          <p:nvPr/>
        </p:nvPicPr>
        <p:blipFill>
          <a:blip r:embed="rId1"/>
          <a:stretch>
            <a:fillRect/>
          </a:stretch>
        </p:blipFill>
        <p:spPr>
          <a:xfrm>
            <a:off x="8399463" y="5486400"/>
            <a:ext cx="763587" cy="765175"/>
          </a:xfrm>
          <a:prstGeom prst="rect">
            <a:avLst/>
          </a:prstGeom>
          <a:noFill/>
          <a:ln w="9525">
            <a:noFill/>
          </a:ln>
        </p:spPr>
      </p:pic>
      <p:grpSp>
        <p:nvGrpSpPr>
          <p:cNvPr id="21509" name="组合 576"/>
          <p:cNvGrpSpPr/>
          <p:nvPr/>
        </p:nvGrpSpPr>
        <p:grpSpPr>
          <a:xfrm>
            <a:off x="9393238" y="5227638"/>
            <a:ext cx="2624137" cy="1090612"/>
            <a:chOff x="0" y="0"/>
            <a:chExt cx="2623837" cy="1090731"/>
          </a:xfrm>
        </p:grpSpPr>
        <p:sp>
          <p:nvSpPr>
            <p:cNvPr id="21514" name="矩形 13"/>
            <p:cNvSpPr/>
            <p:nvPr/>
          </p:nvSpPr>
          <p:spPr>
            <a:xfrm>
              <a:off x="0" y="672540"/>
              <a:ext cx="2623837" cy="418191"/>
            </a:xfrm>
            <a:prstGeom prst="rect">
              <a:avLst/>
            </a:prstGeom>
            <a:noFill/>
            <a:ln w="9525">
              <a:noFill/>
            </a:ln>
          </p:spPr>
          <p:txBody>
            <a:bodyPr>
              <a:spAutoFit/>
            </a:bodyPr>
            <a:p>
              <a:pPr eaLnBrk="1" hangingPunct="1">
                <a:lnSpc>
                  <a:spcPct val="150000"/>
                </a:lnSpc>
                <a:buFont typeface="Arial" panose="020B0604020202020204" pitchFamily="34" charset="0"/>
              </a:pPr>
              <a:r>
                <a:rPr lang="zh-CN" altLang="en-US" sz="1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新浪微博：</a:t>
              </a:r>
              <a:endParaRPr lang="zh-CN" altLang="en-US" dirty="0">
                <a:latin typeface="Arial" panose="020B0604020202020204" pitchFamily="34" charset="0"/>
              </a:endParaRPr>
            </a:p>
          </p:txBody>
        </p:sp>
        <p:sp>
          <p:nvSpPr>
            <p:cNvPr id="21515" name="矩形 14"/>
            <p:cNvSpPr/>
            <p:nvPr/>
          </p:nvSpPr>
          <p:spPr>
            <a:xfrm>
              <a:off x="0" y="0"/>
              <a:ext cx="1107996" cy="581057"/>
            </a:xfrm>
            <a:prstGeom prst="rect">
              <a:avLst/>
            </a:prstGeom>
            <a:noFill/>
            <a:ln w="9525">
              <a:noFill/>
            </a:ln>
          </p:spPr>
          <p:txBody>
            <a:bodyPr wrap="none">
              <a:spAutoFit/>
            </a:bodyPr>
            <a:p>
              <a:pPr eaLnBrk="1" hangingPunct="1">
                <a:lnSpc>
                  <a:spcPct val="150000"/>
                </a:lnSpc>
                <a:buFont typeface="Arial" panose="020B0604020202020204" pitchFamily="34" charset="0"/>
              </a:pPr>
              <a:r>
                <a:rPr lang="zh-CN" altLang="en-US" sz="24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联系我</a:t>
              </a:r>
              <a:endParaRPr lang="zh-CN" altLang="en-US" sz="24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510" name="矩形 574"/>
          <p:cNvSpPr/>
          <p:nvPr/>
        </p:nvSpPr>
        <p:spPr>
          <a:xfrm>
            <a:off x="1435100" y="0"/>
            <a:ext cx="1343025" cy="685800"/>
          </a:xfrm>
          <a:prstGeom prst="rect">
            <a:avLst/>
          </a:prstGeom>
          <a:solidFill>
            <a:srgbClr val="314865"/>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1511" name="直接连接符 575"/>
          <p:cNvSpPr/>
          <p:nvPr/>
        </p:nvSpPr>
        <p:spPr>
          <a:xfrm>
            <a:off x="0" y="685800"/>
            <a:ext cx="12192000" cy="0"/>
          </a:xfrm>
          <a:prstGeom prst="line">
            <a:avLst/>
          </a:prstGeom>
          <a:ln w="6350" cap="flat" cmpd="sng">
            <a:solidFill>
              <a:srgbClr val="BFBFBF">
                <a:alpha val="50195"/>
              </a:srgbClr>
            </a:solidFill>
            <a:prstDash val="solid"/>
            <a:bevel/>
            <a:headEnd type="none" w="med" len="med"/>
            <a:tailEnd type="none" w="med" len="med"/>
          </a:ln>
        </p:spPr>
      </p:sp>
      <p:sp>
        <p:nvSpPr>
          <p:cNvPr id="21512" name="椭圆 577"/>
          <p:cNvSpPr/>
          <p:nvPr/>
        </p:nvSpPr>
        <p:spPr>
          <a:xfrm>
            <a:off x="8113713" y="1085850"/>
            <a:ext cx="3367087" cy="3367088"/>
          </a:xfrm>
          <a:prstGeom prst="ellipse">
            <a:avLst/>
          </a:prstGeom>
          <a:solidFill>
            <a:srgbClr val="666666"/>
          </a:solidFill>
          <a:ln w="12700" cap="flat" cmpd="sng">
            <a:solidFill>
              <a:schemeClr val="bg1"/>
            </a:solidFill>
            <a:prstDash val="solid"/>
            <a:bevel/>
            <a:headEnd type="none" w="med" len="med"/>
            <a:tailEnd type="none" w="med" len="med"/>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1513" name="文本框 578"/>
          <p:cNvSpPr/>
          <p:nvPr/>
        </p:nvSpPr>
        <p:spPr>
          <a:xfrm>
            <a:off x="9082088" y="887413"/>
            <a:ext cx="1430337" cy="3770312"/>
          </a:xfrm>
          <a:prstGeom prst="rect">
            <a:avLst/>
          </a:prstGeom>
          <a:noFill/>
          <a:ln w="9525">
            <a:noFill/>
          </a:ln>
        </p:spPr>
        <p:txBody>
          <a:bodyPr anchor="ctr">
            <a:spAutoFit/>
          </a:bodyPr>
          <a:p>
            <a:pPr algn="ctr" eaLnBrk="1" hangingPunct="1">
              <a:buFont typeface="Arial" panose="020B0604020202020204" pitchFamily="34" charset="0"/>
            </a:pPr>
            <a:r>
              <a:rPr lang="en-US" altLang="zh-CN" sz="23900" b="1" dirty="0">
                <a:solidFill>
                  <a:schemeClr val="bg1"/>
                </a:solidFill>
                <a:latin typeface="Calibri" panose="020F0502020204030204" pitchFamily="34" charset="0"/>
                <a:cs typeface="Calibri" panose="020F0502020204030204" pitchFamily="34" charset="0"/>
                <a:sym typeface="Calibri" panose="020F0502020204030204" pitchFamily="34" charset="0"/>
              </a:rPr>
              <a:t>!</a:t>
            </a:r>
            <a:endParaRPr lang="zh-CN" altLang="en-US" sz="23900" b="1" dirty="0">
              <a:solidFill>
                <a:schemeClr val="bg1"/>
              </a:solidFill>
              <a:latin typeface="Calibri" panose="020F0502020204030204" pitchFamily="34" charset="0"/>
              <a:sym typeface="宋体" panose="02010600030101010101" pitchFamily="2" charset="-122"/>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图片 1"/>
          <p:cNvPicPr>
            <a:picLocks noChangeAspect="1"/>
          </p:cNvPicPr>
          <p:nvPr/>
        </p:nvPicPr>
        <p:blipFill>
          <a:blip r:embed="rId1"/>
          <a:srcRect t="16249"/>
          <a:stretch>
            <a:fillRect/>
          </a:stretch>
        </p:blipFill>
        <p:spPr>
          <a:xfrm>
            <a:off x="0" y="0"/>
            <a:ext cx="12192000" cy="6800850"/>
          </a:xfrm>
          <a:prstGeom prst="rect">
            <a:avLst/>
          </a:prstGeom>
          <a:noFill/>
          <a:ln w="9525">
            <a:noFill/>
          </a:ln>
        </p:spPr>
      </p:pic>
      <p:sp>
        <p:nvSpPr>
          <p:cNvPr id="3075" name="矩形 3"/>
          <p:cNvSpPr/>
          <p:nvPr/>
        </p:nvSpPr>
        <p:spPr>
          <a:xfrm>
            <a:off x="-47625" y="5257800"/>
            <a:ext cx="12192000" cy="1543050"/>
          </a:xfrm>
          <a:prstGeom prst="rect">
            <a:avLst/>
          </a:prstGeom>
          <a:solidFill>
            <a:srgbClr val="E2E9E9"/>
          </a:solidFill>
          <a:ln w="12700">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3076" name="组合 8"/>
          <p:cNvGrpSpPr/>
          <p:nvPr/>
        </p:nvGrpSpPr>
        <p:grpSpPr>
          <a:xfrm>
            <a:off x="227013" y="5676900"/>
            <a:ext cx="2881312" cy="831850"/>
            <a:chOff x="-242984" y="0"/>
            <a:chExt cx="2882472" cy="830997"/>
          </a:xfrm>
        </p:grpSpPr>
        <p:sp>
          <p:nvSpPr>
            <p:cNvPr id="3085" name="文本框 4"/>
            <p:cNvSpPr/>
            <p:nvPr/>
          </p:nvSpPr>
          <p:spPr>
            <a:xfrm>
              <a:off x="-242984" y="0"/>
              <a:ext cx="1442329" cy="830997"/>
            </a:xfrm>
            <a:prstGeom prst="rect">
              <a:avLst/>
            </a:prstGeom>
            <a:noFill/>
            <a:ln w="9525">
              <a:noFill/>
            </a:ln>
          </p:spPr>
          <p:txBody>
            <a:bodyPr>
              <a:spAutoFit/>
            </a:bodyPr>
            <a:p>
              <a:pPr eaLnBrk="1" hangingPunct="1">
                <a:buFont typeface="Arial" panose="020B0604020202020204" pitchFamily="34" charset="0"/>
              </a:pPr>
              <a:r>
                <a:rPr lang="en-US" altLang="zh-CN" sz="4800" i="1" dirty="0">
                  <a:solidFill>
                    <a:srgbClr val="4D8FB7"/>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4800" i="1" dirty="0">
                <a:solidFill>
                  <a:srgbClr val="4D8FB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6" name="文本框 5"/>
            <p:cNvSpPr/>
            <p:nvPr/>
          </p:nvSpPr>
          <p:spPr>
            <a:xfrm>
              <a:off x="599672" y="123110"/>
              <a:ext cx="2039816" cy="307461"/>
            </a:xfrm>
            <a:prstGeom prst="rect">
              <a:avLst/>
            </a:prstGeom>
            <a:noFill/>
            <a:ln w="9525">
              <a:noFill/>
            </a:ln>
          </p:spPr>
          <p:txBody>
            <a:bodyPr>
              <a:spAutoFit/>
            </a:bodyPr>
            <a:p>
              <a:pPr eaLnBrk="1" hangingPunct="1">
                <a:buFont typeface="Arial" panose="020B0604020202020204" pitchFamily="34" charset="0"/>
              </a:pPr>
              <a:endParaRPr lang="en-US" altLang="zh-CN" sz="14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077" name="燕尾形 6"/>
          <p:cNvSpPr/>
          <p:nvPr/>
        </p:nvSpPr>
        <p:spPr>
          <a:xfrm>
            <a:off x="2544763"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eaLnBrk="1" hangingPunct="1">
              <a:buFont typeface="Arial" panose="020B0604020202020204" pitchFamily="34" charset="0"/>
            </a:pPr>
            <a:endParaRPr lang="zh-CN" altLang="zh-CN" dirty="0">
              <a:latin typeface="宋体" panose="02010600030101010101" pitchFamily="2" charset="-122"/>
              <a:sym typeface="宋体" panose="02010600030101010101" pitchFamily="2" charset="-122"/>
            </a:endParaRPr>
          </a:p>
        </p:txBody>
      </p:sp>
      <p:grpSp>
        <p:nvGrpSpPr>
          <p:cNvPr id="3078" name="组合 9"/>
          <p:cNvGrpSpPr/>
          <p:nvPr/>
        </p:nvGrpSpPr>
        <p:grpSpPr>
          <a:xfrm>
            <a:off x="3181350" y="5330825"/>
            <a:ext cx="2644775" cy="1446213"/>
            <a:chOff x="-153957" y="-345472"/>
            <a:chExt cx="2644550" cy="1445066"/>
          </a:xfrm>
        </p:grpSpPr>
        <p:sp>
          <p:nvSpPr>
            <p:cNvPr id="3083" name="文本框 10"/>
            <p:cNvSpPr/>
            <p:nvPr/>
          </p:nvSpPr>
          <p:spPr>
            <a:xfrm>
              <a:off x="-153957" y="0"/>
              <a:ext cx="1353302" cy="830997"/>
            </a:xfrm>
            <a:prstGeom prst="rect">
              <a:avLst/>
            </a:prstGeom>
            <a:noFill/>
            <a:ln w="9525">
              <a:noFill/>
            </a:ln>
          </p:spPr>
          <p:txBody>
            <a:bodyPr>
              <a:spAutoFit/>
            </a:bodyPr>
            <a:p>
              <a:pPr eaLnBrk="1" hangingPunct="1">
                <a:buFont typeface="Arial" panose="020B0604020202020204" pitchFamily="34" charset="0"/>
              </a:pPr>
              <a:r>
                <a:rPr lang="en-US" altLang="zh-CN" sz="4800" i="1" dirty="0">
                  <a:solidFill>
                    <a:srgbClr val="4D8FB7"/>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4800" i="1" dirty="0">
                <a:solidFill>
                  <a:srgbClr val="4D8FB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4" name="文本框 11"/>
            <p:cNvSpPr/>
            <p:nvPr/>
          </p:nvSpPr>
          <p:spPr>
            <a:xfrm>
              <a:off x="450777" y="-345472"/>
              <a:ext cx="2039816" cy="1445066"/>
            </a:xfrm>
            <a:prstGeom prst="rect">
              <a:avLst/>
            </a:prstGeom>
            <a:noFill/>
            <a:ln w="9525">
              <a:noFill/>
            </a:ln>
          </p:spPr>
          <p:txBody>
            <a:bodyPr>
              <a:spAutoFit/>
            </a:bodyPr>
            <a:p>
              <a:pPr>
                <a:buFont typeface="Arial" panose="020B0604020202020204" pitchFamily="34" charset="0"/>
              </a:pPr>
              <a:r>
                <a:rPr lang="en-US" altLang="zh-CN" sz="3200" b="1" dirty="0">
                  <a:latin typeface="Arial" panose="020B0604020202020204" pitchFamily="34" charset="0"/>
                </a:rPr>
                <a:t>Interface display</a:t>
              </a:r>
              <a:endParaRPr lang="en-US" altLang="zh-CN" sz="3200" b="1" dirty="0">
                <a:latin typeface="Arial" panose="020B0604020202020204" pitchFamily="34" charset="0"/>
              </a:endParaRPr>
            </a:p>
            <a:p>
              <a:pPr>
                <a:buFont typeface="Arial" panose="020B0604020202020204" pitchFamily="34" charset="0"/>
              </a:pPr>
              <a:r>
                <a:rPr lang="zh-CN" altLang="en-US" sz="2400" dirty="0">
                  <a:latin typeface="Arial" panose="020B0604020202020204" pitchFamily="34" charset="0"/>
                  <a:sym typeface="微软雅黑" panose="020B0503020204020204" pitchFamily="34" charset="-122"/>
                </a:rPr>
                <a:t>界面展示</a:t>
              </a:r>
              <a:endParaRPr lang="en-US" altLang="zh-CN" sz="2400" dirty="0">
                <a:latin typeface="Arial" panose="020B0604020202020204" pitchFamily="34" charset="0"/>
                <a:sym typeface="微软雅黑" panose="020B0503020204020204" pitchFamily="34" charset="-122"/>
              </a:endParaRPr>
            </a:p>
          </p:txBody>
        </p:sp>
      </p:grpSp>
      <p:sp>
        <p:nvSpPr>
          <p:cNvPr id="3079" name="燕尾形 19"/>
          <p:cNvSpPr/>
          <p:nvPr/>
        </p:nvSpPr>
        <p:spPr>
          <a:xfrm>
            <a:off x="5499100" y="5314950"/>
            <a:ext cx="549275"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eaLnBrk="1" hangingPunct="1">
              <a:buFont typeface="Arial" panose="020B0604020202020204" pitchFamily="34" charset="0"/>
            </a:pPr>
            <a:endParaRPr lang="zh-CN" altLang="zh-CN" dirty="0">
              <a:latin typeface="宋体" panose="02010600030101010101" pitchFamily="2" charset="-122"/>
              <a:sym typeface="宋体" panose="02010600030101010101" pitchFamily="2" charset="-122"/>
            </a:endParaRPr>
          </a:p>
        </p:txBody>
      </p:sp>
      <p:sp>
        <p:nvSpPr>
          <p:cNvPr id="3080" name="燕尾形 20"/>
          <p:cNvSpPr/>
          <p:nvPr/>
        </p:nvSpPr>
        <p:spPr>
          <a:xfrm>
            <a:off x="8366125" y="5314950"/>
            <a:ext cx="547688" cy="1543050"/>
          </a:xfrm>
          <a:prstGeom prst="chevron">
            <a:avLst>
              <a:gd name="adj" fmla="val 100000"/>
            </a:avLst>
          </a:prstGeom>
          <a:noFill/>
          <a:ln w="12700" cap="flat" cmpd="sng">
            <a:solidFill>
              <a:srgbClr val="A5A5A5"/>
            </a:solidFill>
            <a:prstDash val="solid"/>
            <a:bevel/>
            <a:headEnd type="none" w="med" len="med"/>
            <a:tailEnd type="none" w="med" len="med"/>
          </a:ln>
        </p:spPr>
        <p:txBody>
          <a:bodyPr anchor="ctr"/>
          <a:p>
            <a:pPr algn="ctr" eaLnBrk="1" hangingPunct="1">
              <a:buFont typeface="Arial" panose="020B0604020202020204" pitchFamily="34" charset="0"/>
            </a:pPr>
            <a:endParaRPr lang="zh-CN" altLang="zh-CN" dirty="0">
              <a:latin typeface="宋体" panose="02010600030101010101" pitchFamily="2" charset="-122"/>
              <a:sym typeface="宋体" panose="02010600030101010101" pitchFamily="2" charset="-122"/>
            </a:endParaRPr>
          </a:p>
        </p:txBody>
      </p:sp>
      <p:sp>
        <p:nvSpPr>
          <p:cNvPr id="3081" name="文本框 1"/>
          <p:cNvSpPr txBox="1"/>
          <p:nvPr/>
        </p:nvSpPr>
        <p:spPr>
          <a:xfrm>
            <a:off x="842963" y="5259388"/>
            <a:ext cx="2006600" cy="1446212"/>
          </a:xfrm>
          <a:prstGeom prst="rect">
            <a:avLst/>
          </a:prstGeom>
          <a:noFill/>
          <a:ln w="9525">
            <a:noFill/>
          </a:ln>
        </p:spPr>
        <p:txBody>
          <a:bodyPr>
            <a:spAutoFit/>
          </a:bodyPr>
          <a:p>
            <a:r>
              <a:rPr lang="en-US" altLang="zh-CN" sz="3200" b="1" dirty="0">
                <a:latin typeface="Arial" panose="020B0604020202020204" pitchFamily="34" charset="0"/>
              </a:rPr>
              <a:t>Function brief</a:t>
            </a:r>
            <a:endParaRPr lang="en-US" altLang="zh-CN" sz="3200" b="1" dirty="0">
              <a:latin typeface="Arial" panose="020B0604020202020204" pitchFamily="34" charset="0"/>
            </a:endParaRPr>
          </a:p>
          <a:p>
            <a:r>
              <a:rPr lang="zh-CN" altLang="en-US" sz="2400" dirty="0">
                <a:latin typeface="Arial" panose="020B0604020202020204" pitchFamily="34" charset="0"/>
              </a:rPr>
              <a:t>功能简介</a:t>
            </a:r>
            <a:endParaRPr lang="zh-CN" altLang="en-US" sz="2400" dirty="0">
              <a:latin typeface="Arial" panose="020B0604020202020204" pitchFamily="34" charset="0"/>
            </a:endParaRPr>
          </a:p>
        </p:txBody>
      </p:sp>
      <p:sp>
        <p:nvSpPr>
          <p:cNvPr id="3" name="右箭头 2"/>
          <p:cNvSpPr/>
          <p:nvPr/>
        </p:nvSpPr>
        <p:spPr bwMode="auto">
          <a:xfrm>
            <a:off x="6534150" y="5530850"/>
            <a:ext cx="4991100" cy="1123950"/>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1"/>
          <p:cNvPicPr>
            <a:picLocks noChangeAspect="1"/>
          </p:cNvPicPr>
          <p:nvPr/>
        </p:nvPicPr>
        <p:blipFill>
          <a:blip r:embed="rId1"/>
          <a:srcRect t="16249"/>
          <a:stretch>
            <a:fillRect/>
          </a:stretch>
        </p:blipFill>
        <p:spPr>
          <a:xfrm>
            <a:off x="0" y="0"/>
            <a:ext cx="12192000" cy="6800850"/>
          </a:xfrm>
          <a:prstGeom prst="rect">
            <a:avLst/>
          </a:prstGeom>
          <a:noFill/>
          <a:ln w="9525">
            <a:noFill/>
          </a:ln>
        </p:spPr>
      </p:pic>
      <p:sp>
        <p:nvSpPr>
          <p:cNvPr id="4099" name="矩形 4"/>
          <p:cNvSpPr/>
          <p:nvPr/>
        </p:nvSpPr>
        <p:spPr>
          <a:xfrm>
            <a:off x="5651500" y="-57150"/>
            <a:ext cx="6172200" cy="6858000"/>
          </a:xfrm>
          <a:prstGeom prst="rect">
            <a:avLst/>
          </a:prstGeom>
          <a:solidFill>
            <a:srgbClr val="E2E9E9">
              <a:alpha val="81960"/>
            </a:srgbClr>
          </a:solidFill>
          <a:ln w="9525" cap="flat" cmpd="sng">
            <a:solidFill>
              <a:schemeClr val="tx1"/>
            </a:solidFill>
            <a:prstDash val="solid"/>
            <a:round/>
            <a:headEnd type="none" w="med" len="med"/>
            <a:tailEnd type="none" w="med" len="med"/>
          </a:ln>
        </p:spPr>
        <p:txBody>
          <a:bodyPr/>
          <a:p>
            <a:pPr eaLnBrk="1" hangingPunct="1">
              <a:buFont typeface="Arial" panose="020B0604020202020204" pitchFamily="34" charset="0"/>
            </a:pPr>
            <a:endParaRPr lang="zh-CN" altLang="en-US" dirty="0">
              <a:latin typeface="Arial" panose="020B0604020202020204" pitchFamily="34" charset="0"/>
            </a:endParaRPr>
          </a:p>
        </p:txBody>
      </p:sp>
      <p:sp>
        <p:nvSpPr>
          <p:cNvPr id="6" name="右箭头 5"/>
          <p:cNvSpPr/>
          <p:nvPr/>
        </p:nvSpPr>
        <p:spPr bwMode="auto">
          <a:xfrm>
            <a:off x="5810250" y="552450"/>
            <a:ext cx="4991100" cy="1123950"/>
          </a:xfrm>
          <a:prstGeom prst="right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文本框 7"/>
          <p:cNvSpPr txBox="1"/>
          <p:nvPr/>
        </p:nvSpPr>
        <p:spPr>
          <a:xfrm>
            <a:off x="7086600" y="2438400"/>
            <a:ext cx="3505200" cy="2308225"/>
          </a:xfrm>
          <a:prstGeom prst="rect">
            <a:avLst/>
          </a:prstGeom>
          <a:noFill/>
          <a:ln w="9525">
            <a:noFill/>
          </a:ln>
        </p:spPr>
        <p:txBody>
          <a:bodyPr>
            <a:spAutoFit/>
          </a:bodyPr>
          <a:p>
            <a:r>
              <a:rPr lang="en-US" altLang="zh-CN" sz="4800" b="1" dirty="0">
                <a:solidFill>
                  <a:srgbClr val="000000"/>
                </a:solidFill>
                <a:latin typeface="Arial" panose="020B0604020202020204" pitchFamily="34" charset="0"/>
              </a:rPr>
              <a:t>Function brief</a:t>
            </a:r>
            <a:endParaRPr lang="en-US" altLang="zh-CN" sz="4800" b="1" dirty="0">
              <a:solidFill>
                <a:srgbClr val="000000"/>
              </a:solidFill>
              <a:latin typeface="Arial" panose="020B0604020202020204" pitchFamily="34" charset="0"/>
            </a:endParaRPr>
          </a:p>
          <a:p>
            <a:r>
              <a:rPr lang="zh-CN" altLang="en-US" sz="4800" dirty="0">
                <a:solidFill>
                  <a:srgbClr val="000000"/>
                </a:solidFill>
                <a:latin typeface="Arial" panose="020B0604020202020204" pitchFamily="34" charset="0"/>
              </a:rPr>
              <a:t>功能简介</a:t>
            </a:r>
            <a:endParaRPr lang="zh-CN" altLang="en-US" sz="4800" dirty="0">
              <a:solidFill>
                <a:srgbClr val="000000"/>
              </a:solidFill>
              <a:latin typeface="Arial" panose="020B0604020202020204" pitchFamily="34" charset="0"/>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等腰三角形 3"/>
          <p:cNvSpPr/>
          <p:nvPr/>
        </p:nvSpPr>
        <p:spPr>
          <a:xfrm>
            <a:off x="1220788" y="-117475"/>
            <a:ext cx="2816225" cy="4991100"/>
          </a:xfrm>
          <a:prstGeom prst="triangle">
            <a:avLst>
              <a:gd name="adj" fmla="val 41042"/>
            </a:avLst>
          </a:prstGeom>
          <a:solidFill>
            <a:srgbClr val="E2E9E9"/>
          </a:solidFill>
          <a:ln w="9525">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pic>
        <p:nvPicPr>
          <p:cNvPr id="5123" name="图片 18"/>
          <p:cNvPicPr>
            <a:picLocks noChangeAspect="1"/>
          </p:cNvPicPr>
          <p:nvPr/>
        </p:nvPicPr>
        <p:blipFill>
          <a:blip r:embed="rId1"/>
          <a:srcRect l="42403" t="21944" r="35178" b="14444"/>
          <a:stretch>
            <a:fillRect/>
          </a:stretch>
        </p:blipFill>
        <p:spPr>
          <a:xfrm>
            <a:off x="-563562" y="2803525"/>
            <a:ext cx="2305050" cy="4362450"/>
          </a:xfrm>
          <a:prstGeom prst="rect">
            <a:avLst/>
          </a:prstGeom>
          <a:noFill/>
          <a:ln w="9525">
            <a:noFill/>
          </a:ln>
        </p:spPr>
      </p:pic>
      <p:pic>
        <p:nvPicPr>
          <p:cNvPr id="5124" name="图片 5"/>
          <p:cNvPicPr>
            <a:picLocks noChangeAspect="1"/>
          </p:cNvPicPr>
          <p:nvPr/>
        </p:nvPicPr>
        <p:blipFill>
          <a:blip r:embed="rId2"/>
          <a:stretch>
            <a:fillRect/>
          </a:stretch>
        </p:blipFill>
        <p:spPr>
          <a:xfrm>
            <a:off x="2390775" y="0"/>
            <a:ext cx="7105650" cy="6858000"/>
          </a:xfrm>
          <a:prstGeom prst="rect">
            <a:avLst/>
          </a:prstGeom>
          <a:noFill/>
          <a:ln w="9525">
            <a:noFill/>
          </a:ln>
        </p:spPr>
      </p:pic>
      <p:sp>
        <p:nvSpPr>
          <p:cNvPr id="5125" name="矩形 6"/>
          <p:cNvSpPr/>
          <p:nvPr/>
        </p:nvSpPr>
        <p:spPr>
          <a:xfrm>
            <a:off x="10467975" y="0"/>
            <a:ext cx="1724025" cy="885825"/>
          </a:xfrm>
          <a:custGeom>
            <a:avLst/>
            <a:gdLst>
              <a:gd name="txL" fmla="*/ 0 w 1723550"/>
              <a:gd name="txT" fmla="*/ 0 h 885371"/>
              <a:gd name="txR" fmla="*/ 1723550 w 1723550"/>
              <a:gd name="txB" fmla="*/ 885371 h 885371"/>
            </a:gdLst>
            <a:ahLst/>
            <a:cxnLst>
              <a:cxn ang="0">
                <a:pos x="0" y="0"/>
              </a:cxn>
              <a:cxn ang="0">
                <a:pos x="1724975" y="0"/>
              </a:cxn>
              <a:cxn ang="0">
                <a:pos x="1724975" y="886733"/>
              </a:cxn>
              <a:cxn ang="0">
                <a:pos x="1452628" y="276195"/>
              </a:cxn>
              <a:cxn ang="0">
                <a:pos x="0" y="0"/>
              </a:cxn>
            </a:cxnLst>
            <a:rect l="txL" t="txT" r="txR" b="txB"/>
            <a:pathLst>
              <a:path w="1723550" h="885371">
                <a:moveTo>
                  <a:pt x="0" y="0"/>
                </a:moveTo>
                <a:lnTo>
                  <a:pt x="1723550" y="0"/>
                </a:lnTo>
                <a:lnTo>
                  <a:pt x="1723550" y="885371"/>
                </a:lnTo>
                <a:lnTo>
                  <a:pt x="1451428" y="275771"/>
                </a:lnTo>
                <a:lnTo>
                  <a:pt x="0" y="0"/>
                </a:lnTo>
                <a:close/>
              </a:path>
            </a:pathLst>
          </a:custGeom>
          <a:solidFill>
            <a:srgbClr val="314865">
              <a:alpha val="100000"/>
            </a:srgbClr>
          </a:solidFill>
          <a:ln w="12700">
            <a:noFill/>
          </a:ln>
        </p:spPr>
        <p:txBody>
          <a:bodyPr/>
          <a:p>
            <a:endParaRPr lang="zh-CN" altLang="en-US"/>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等腰三角形 3"/>
          <p:cNvSpPr/>
          <p:nvPr/>
        </p:nvSpPr>
        <p:spPr>
          <a:xfrm>
            <a:off x="1220788" y="-117475"/>
            <a:ext cx="2816225" cy="4991100"/>
          </a:xfrm>
          <a:prstGeom prst="triangle">
            <a:avLst>
              <a:gd name="adj" fmla="val 41042"/>
            </a:avLst>
          </a:prstGeom>
          <a:solidFill>
            <a:srgbClr val="E2E9E9"/>
          </a:solidFill>
          <a:ln w="9525">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pic>
        <p:nvPicPr>
          <p:cNvPr id="6147" name="图片 18"/>
          <p:cNvPicPr>
            <a:picLocks noChangeAspect="1"/>
          </p:cNvPicPr>
          <p:nvPr/>
        </p:nvPicPr>
        <p:blipFill>
          <a:blip r:embed="rId1"/>
          <a:srcRect l="42403" t="21944" r="35178" b="14444"/>
          <a:stretch>
            <a:fillRect/>
          </a:stretch>
        </p:blipFill>
        <p:spPr>
          <a:xfrm>
            <a:off x="-563562" y="2803525"/>
            <a:ext cx="2305050" cy="4362450"/>
          </a:xfrm>
          <a:prstGeom prst="rect">
            <a:avLst/>
          </a:prstGeom>
          <a:noFill/>
          <a:ln w="9525">
            <a:noFill/>
          </a:ln>
        </p:spPr>
      </p:pic>
      <p:sp>
        <p:nvSpPr>
          <p:cNvPr id="6148" name="矩形 6"/>
          <p:cNvSpPr/>
          <p:nvPr/>
        </p:nvSpPr>
        <p:spPr>
          <a:xfrm>
            <a:off x="10467975" y="0"/>
            <a:ext cx="1724025" cy="885825"/>
          </a:xfrm>
          <a:custGeom>
            <a:avLst/>
            <a:gdLst>
              <a:gd name="txL" fmla="*/ 0 w 1723550"/>
              <a:gd name="txT" fmla="*/ 0 h 885371"/>
              <a:gd name="txR" fmla="*/ 1723550 w 1723550"/>
              <a:gd name="txB" fmla="*/ 885371 h 885371"/>
            </a:gdLst>
            <a:ahLst/>
            <a:cxnLst>
              <a:cxn ang="0">
                <a:pos x="0" y="0"/>
              </a:cxn>
              <a:cxn ang="0">
                <a:pos x="1724975" y="0"/>
              </a:cxn>
              <a:cxn ang="0">
                <a:pos x="1724975" y="886733"/>
              </a:cxn>
              <a:cxn ang="0">
                <a:pos x="1452628" y="276195"/>
              </a:cxn>
              <a:cxn ang="0">
                <a:pos x="0" y="0"/>
              </a:cxn>
            </a:cxnLst>
            <a:rect l="txL" t="txT" r="txR" b="txB"/>
            <a:pathLst>
              <a:path w="1723550" h="885371">
                <a:moveTo>
                  <a:pt x="0" y="0"/>
                </a:moveTo>
                <a:lnTo>
                  <a:pt x="1723550" y="0"/>
                </a:lnTo>
                <a:lnTo>
                  <a:pt x="1723550" y="885371"/>
                </a:lnTo>
                <a:lnTo>
                  <a:pt x="1451428" y="275771"/>
                </a:lnTo>
                <a:lnTo>
                  <a:pt x="0" y="0"/>
                </a:lnTo>
                <a:close/>
              </a:path>
            </a:pathLst>
          </a:custGeom>
          <a:solidFill>
            <a:srgbClr val="314865">
              <a:alpha val="100000"/>
            </a:srgbClr>
          </a:solidFill>
          <a:ln w="12700">
            <a:noFill/>
          </a:ln>
        </p:spPr>
        <p:txBody>
          <a:bodyPr/>
          <a:p>
            <a:endParaRPr lang="zh-CN" altLang="en-US"/>
          </a:p>
        </p:txBody>
      </p:sp>
      <p:pic>
        <p:nvPicPr>
          <p:cNvPr id="6149" name="图片 2"/>
          <p:cNvPicPr>
            <a:picLocks noChangeAspect="1"/>
          </p:cNvPicPr>
          <p:nvPr/>
        </p:nvPicPr>
        <p:blipFill>
          <a:blip r:embed="rId2"/>
          <a:stretch>
            <a:fillRect/>
          </a:stretch>
        </p:blipFill>
        <p:spPr>
          <a:xfrm>
            <a:off x="2657475" y="442913"/>
            <a:ext cx="8672513" cy="4557712"/>
          </a:xfrm>
          <a:prstGeom prst="rect">
            <a:avLst/>
          </a:prstGeom>
          <a:noFill/>
          <a:ln w="9525">
            <a:noFill/>
          </a:ln>
        </p:spPr>
      </p:pic>
      <p:sp>
        <p:nvSpPr>
          <p:cNvPr id="6150" name="文本框 3"/>
          <p:cNvSpPr txBox="1"/>
          <p:nvPr/>
        </p:nvSpPr>
        <p:spPr>
          <a:xfrm>
            <a:off x="4508500" y="5270500"/>
            <a:ext cx="5397500" cy="954088"/>
          </a:xfrm>
          <a:prstGeom prst="rect">
            <a:avLst/>
          </a:prstGeom>
          <a:noFill/>
          <a:ln w="9525">
            <a:noFill/>
          </a:ln>
        </p:spPr>
        <p:txBody>
          <a:bodyPr>
            <a:spAutoFit/>
          </a:bodyPr>
          <a:p>
            <a:r>
              <a:rPr lang="en-US" altLang="zh-CN" sz="2800" b="1" dirty="0">
                <a:latin typeface="Arial" panose="020B0604020202020204" pitchFamily="34" charset="0"/>
              </a:rPr>
              <a:t>Drug management module</a:t>
            </a:r>
            <a:endParaRPr lang="en-US" altLang="zh-CN" sz="2800" b="1" dirty="0">
              <a:latin typeface="Arial" panose="020B0604020202020204" pitchFamily="34" charset="0"/>
            </a:endParaRPr>
          </a:p>
          <a:p>
            <a:r>
              <a:rPr lang="zh-CN" altLang="en-US" sz="2800" b="1" dirty="0">
                <a:latin typeface="Arial" panose="020B0604020202020204" pitchFamily="34" charset="0"/>
              </a:rPr>
              <a:t>           药品管理模块</a:t>
            </a:r>
            <a:endParaRPr lang="zh-CN" altLang="en-US" sz="2800" b="1" dirty="0">
              <a:latin typeface="Arial" panose="020B0604020202020204" pitchFamily="34"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等腰三角形 3"/>
          <p:cNvSpPr/>
          <p:nvPr/>
        </p:nvSpPr>
        <p:spPr>
          <a:xfrm>
            <a:off x="1220788" y="-117475"/>
            <a:ext cx="2816225" cy="4991100"/>
          </a:xfrm>
          <a:prstGeom prst="triangle">
            <a:avLst>
              <a:gd name="adj" fmla="val 41042"/>
            </a:avLst>
          </a:prstGeom>
          <a:solidFill>
            <a:srgbClr val="E2E9E9"/>
          </a:solidFill>
          <a:ln w="9525">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pic>
        <p:nvPicPr>
          <p:cNvPr id="7171" name="图片 18"/>
          <p:cNvPicPr>
            <a:picLocks noChangeAspect="1"/>
          </p:cNvPicPr>
          <p:nvPr/>
        </p:nvPicPr>
        <p:blipFill>
          <a:blip r:embed="rId1"/>
          <a:srcRect l="42403" t="21944" r="35178" b="14444"/>
          <a:stretch>
            <a:fillRect/>
          </a:stretch>
        </p:blipFill>
        <p:spPr>
          <a:xfrm>
            <a:off x="-563562" y="2803525"/>
            <a:ext cx="2305050" cy="4362450"/>
          </a:xfrm>
          <a:prstGeom prst="rect">
            <a:avLst/>
          </a:prstGeom>
          <a:noFill/>
          <a:ln w="9525">
            <a:noFill/>
          </a:ln>
        </p:spPr>
      </p:pic>
      <p:sp>
        <p:nvSpPr>
          <p:cNvPr id="7172" name="矩形 6"/>
          <p:cNvSpPr/>
          <p:nvPr/>
        </p:nvSpPr>
        <p:spPr>
          <a:xfrm>
            <a:off x="10467975" y="0"/>
            <a:ext cx="1724025" cy="885825"/>
          </a:xfrm>
          <a:custGeom>
            <a:avLst/>
            <a:gdLst>
              <a:gd name="txL" fmla="*/ 0 w 1723550"/>
              <a:gd name="txT" fmla="*/ 0 h 885371"/>
              <a:gd name="txR" fmla="*/ 1723550 w 1723550"/>
              <a:gd name="txB" fmla="*/ 885371 h 885371"/>
            </a:gdLst>
            <a:ahLst/>
            <a:cxnLst>
              <a:cxn ang="0">
                <a:pos x="0" y="0"/>
              </a:cxn>
              <a:cxn ang="0">
                <a:pos x="1724975" y="0"/>
              </a:cxn>
              <a:cxn ang="0">
                <a:pos x="1724975" y="886733"/>
              </a:cxn>
              <a:cxn ang="0">
                <a:pos x="1452628" y="276195"/>
              </a:cxn>
              <a:cxn ang="0">
                <a:pos x="0" y="0"/>
              </a:cxn>
            </a:cxnLst>
            <a:rect l="txL" t="txT" r="txR" b="txB"/>
            <a:pathLst>
              <a:path w="1723550" h="885371">
                <a:moveTo>
                  <a:pt x="0" y="0"/>
                </a:moveTo>
                <a:lnTo>
                  <a:pt x="1723550" y="0"/>
                </a:lnTo>
                <a:lnTo>
                  <a:pt x="1723550" y="885371"/>
                </a:lnTo>
                <a:lnTo>
                  <a:pt x="1451428" y="275771"/>
                </a:lnTo>
                <a:lnTo>
                  <a:pt x="0" y="0"/>
                </a:lnTo>
                <a:close/>
              </a:path>
            </a:pathLst>
          </a:custGeom>
          <a:solidFill>
            <a:srgbClr val="314865">
              <a:alpha val="100000"/>
            </a:srgbClr>
          </a:solidFill>
          <a:ln w="12700">
            <a:noFill/>
          </a:ln>
        </p:spPr>
        <p:txBody>
          <a:bodyPr/>
          <a:p>
            <a:endParaRPr lang="zh-CN" altLang="en-US"/>
          </a:p>
        </p:txBody>
      </p:sp>
      <p:sp>
        <p:nvSpPr>
          <p:cNvPr id="7173" name="文本框 3"/>
          <p:cNvSpPr txBox="1"/>
          <p:nvPr/>
        </p:nvSpPr>
        <p:spPr>
          <a:xfrm>
            <a:off x="5422900" y="5160963"/>
            <a:ext cx="5397500" cy="954087"/>
          </a:xfrm>
          <a:prstGeom prst="rect">
            <a:avLst/>
          </a:prstGeom>
          <a:noFill/>
          <a:ln w="9525">
            <a:noFill/>
          </a:ln>
        </p:spPr>
        <p:txBody>
          <a:bodyPr>
            <a:spAutoFit/>
          </a:bodyPr>
          <a:p>
            <a:r>
              <a:rPr lang="en-US" altLang="zh-CN" sz="2800" b="1" dirty="0">
                <a:latin typeface="Arial" panose="020B0604020202020204" pitchFamily="34" charset="0"/>
              </a:rPr>
              <a:t>Login  module</a:t>
            </a:r>
            <a:endParaRPr lang="en-US" altLang="zh-CN" sz="2800" b="1" dirty="0">
              <a:latin typeface="Arial" panose="020B0604020202020204" pitchFamily="34" charset="0"/>
            </a:endParaRPr>
          </a:p>
          <a:p>
            <a:r>
              <a:rPr lang="zh-CN" altLang="en-US" sz="2800" b="1" dirty="0">
                <a:latin typeface="Arial" panose="020B0604020202020204" pitchFamily="34" charset="0"/>
              </a:rPr>
              <a:t>       登录模块</a:t>
            </a:r>
            <a:endParaRPr lang="zh-CN" altLang="en-US" sz="2800" b="1" dirty="0">
              <a:latin typeface="Arial" panose="020B0604020202020204" pitchFamily="34" charset="0"/>
            </a:endParaRPr>
          </a:p>
        </p:txBody>
      </p:sp>
      <p:pic>
        <p:nvPicPr>
          <p:cNvPr id="7174" name="图片 1"/>
          <p:cNvPicPr>
            <a:picLocks noChangeAspect="1"/>
          </p:cNvPicPr>
          <p:nvPr/>
        </p:nvPicPr>
        <p:blipFill>
          <a:blip r:embed="rId2"/>
          <a:stretch>
            <a:fillRect/>
          </a:stretch>
        </p:blipFill>
        <p:spPr>
          <a:xfrm>
            <a:off x="3240088" y="769938"/>
            <a:ext cx="8609012" cy="3979862"/>
          </a:xfrm>
          <a:prstGeom prst="rect">
            <a:avLst/>
          </a:prstGeom>
          <a:noFill/>
          <a:ln w="9525">
            <a:noFill/>
          </a:ln>
        </p:spPr>
      </p:pic>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等腰三角形 3"/>
          <p:cNvSpPr/>
          <p:nvPr/>
        </p:nvSpPr>
        <p:spPr>
          <a:xfrm>
            <a:off x="1220788" y="-117475"/>
            <a:ext cx="2816225" cy="4991100"/>
          </a:xfrm>
          <a:prstGeom prst="triangle">
            <a:avLst>
              <a:gd name="adj" fmla="val 41042"/>
            </a:avLst>
          </a:prstGeom>
          <a:solidFill>
            <a:srgbClr val="E2E9E9"/>
          </a:solidFill>
          <a:ln w="9525">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pic>
        <p:nvPicPr>
          <p:cNvPr id="9219" name="图片 18"/>
          <p:cNvPicPr>
            <a:picLocks noChangeAspect="1"/>
          </p:cNvPicPr>
          <p:nvPr/>
        </p:nvPicPr>
        <p:blipFill>
          <a:blip r:embed="rId1"/>
          <a:srcRect l="42403" t="21944" r="35178" b="14444"/>
          <a:stretch>
            <a:fillRect/>
          </a:stretch>
        </p:blipFill>
        <p:spPr>
          <a:xfrm>
            <a:off x="-563562" y="2803525"/>
            <a:ext cx="2305050" cy="4362450"/>
          </a:xfrm>
          <a:prstGeom prst="rect">
            <a:avLst/>
          </a:prstGeom>
          <a:noFill/>
          <a:ln w="9525">
            <a:noFill/>
          </a:ln>
        </p:spPr>
      </p:pic>
      <p:sp>
        <p:nvSpPr>
          <p:cNvPr id="9220" name="矩形 6"/>
          <p:cNvSpPr/>
          <p:nvPr/>
        </p:nvSpPr>
        <p:spPr>
          <a:xfrm>
            <a:off x="10467975" y="0"/>
            <a:ext cx="1724025" cy="885825"/>
          </a:xfrm>
          <a:custGeom>
            <a:avLst/>
            <a:gdLst>
              <a:gd name="txL" fmla="*/ 0 w 1723550"/>
              <a:gd name="txT" fmla="*/ 0 h 885371"/>
              <a:gd name="txR" fmla="*/ 1723550 w 1723550"/>
              <a:gd name="txB" fmla="*/ 885371 h 885371"/>
            </a:gdLst>
            <a:ahLst/>
            <a:cxnLst>
              <a:cxn ang="0">
                <a:pos x="0" y="0"/>
              </a:cxn>
              <a:cxn ang="0">
                <a:pos x="1724975" y="0"/>
              </a:cxn>
              <a:cxn ang="0">
                <a:pos x="1724975" y="886733"/>
              </a:cxn>
              <a:cxn ang="0">
                <a:pos x="1452628" y="276195"/>
              </a:cxn>
              <a:cxn ang="0">
                <a:pos x="0" y="0"/>
              </a:cxn>
            </a:cxnLst>
            <a:rect l="txL" t="txT" r="txR" b="txB"/>
            <a:pathLst>
              <a:path w="1723550" h="885371">
                <a:moveTo>
                  <a:pt x="0" y="0"/>
                </a:moveTo>
                <a:lnTo>
                  <a:pt x="1723550" y="0"/>
                </a:lnTo>
                <a:lnTo>
                  <a:pt x="1723550" y="885371"/>
                </a:lnTo>
                <a:lnTo>
                  <a:pt x="1451428" y="275771"/>
                </a:lnTo>
                <a:lnTo>
                  <a:pt x="0" y="0"/>
                </a:lnTo>
                <a:close/>
              </a:path>
            </a:pathLst>
          </a:custGeom>
          <a:solidFill>
            <a:srgbClr val="314865">
              <a:alpha val="100000"/>
            </a:srgbClr>
          </a:solidFill>
          <a:ln w="12700">
            <a:noFill/>
          </a:ln>
        </p:spPr>
        <p:txBody>
          <a:bodyPr/>
          <a:p>
            <a:endParaRPr lang="zh-CN" altLang="en-US"/>
          </a:p>
        </p:txBody>
      </p:sp>
      <p:pic>
        <p:nvPicPr>
          <p:cNvPr id="9221" name="图片 1"/>
          <p:cNvPicPr>
            <a:picLocks noChangeAspect="1"/>
          </p:cNvPicPr>
          <p:nvPr/>
        </p:nvPicPr>
        <p:blipFill>
          <a:blip r:embed="rId2"/>
          <a:stretch>
            <a:fillRect/>
          </a:stretch>
        </p:blipFill>
        <p:spPr>
          <a:xfrm>
            <a:off x="2846388" y="885825"/>
            <a:ext cx="8483600" cy="4665663"/>
          </a:xfrm>
          <a:prstGeom prst="rect">
            <a:avLst/>
          </a:prstGeom>
          <a:noFill/>
          <a:ln w="9525">
            <a:noFill/>
          </a:ln>
        </p:spPr>
      </p:pic>
      <p:sp>
        <p:nvSpPr>
          <p:cNvPr id="9222" name="文本框 5"/>
          <p:cNvSpPr txBox="1"/>
          <p:nvPr/>
        </p:nvSpPr>
        <p:spPr>
          <a:xfrm>
            <a:off x="3608388" y="5876925"/>
            <a:ext cx="6564312" cy="954088"/>
          </a:xfrm>
          <a:prstGeom prst="rect">
            <a:avLst/>
          </a:prstGeom>
          <a:noFill/>
          <a:ln w="9525">
            <a:noFill/>
          </a:ln>
        </p:spPr>
        <p:txBody>
          <a:bodyPr>
            <a:spAutoFit/>
          </a:bodyPr>
          <a:p>
            <a:r>
              <a:rPr lang="en-US" altLang="zh-CN" sz="2800" b="1" dirty="0">
                <a:latin typeface="Arial" panose="020B0604020202020204" pitchFamily="34" charset="0"/>
              </a:rPr>
              <a:t>Medical record management module</a:t>
            </a:r>
            <a:endParaRPr lang="en-US" altLang="zh-CN" sz="2800" b="1" dirty="0">
              <a:latin typeface="Arial" panose="020B0604020202020204" pitchFamily="34" charset="0"/>
            </a:endParaRPr>
          </a:p>
          <a:p>
            <a:r>
              <a:rPr lang="zh-CN" altLang="en-US" sz="2800" b="1" dirty="0">
                <a:latin typeface="Arial" panose="020B0604020202020204" pitchFamily="34" charset="0"/>
              </a:rPr>
              <a:t>            病历管理模块</a:t>
            </a:r>
            <a:endParaRPr lang="zh-CN" altLang="en-US" sz="2800" b="1" dirty="0">
              <a:latin typeface="Arial" panose="020B0604020202020204" pitchFamily="34" charset="0"/>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等腰三角形 3"/>
          <p:cNvSpPr/>
          <p:nvPr/>
        </p:nvSpPr>
        <p:spPr>
          <a:xfrm>
            <a:off x="1220788" y="-117475"/>
            <a:ext cx="2816225" cy="4991100"/>
          </a:xfrm>
          <a:prstGeom prst="triangle">
            <a:avLst>
              <a:gd name="adj" fmla="val 41042"/>
            </a:avLst>
          </a:prstGeom>
          <a:solidFill>
            <a:srgbClr val="E2E9E9"/>
          </a:solidFill>
          <a:ln w="9525">
            <a:noFill/>
          </a:ln>
        </p:spPr>
        <p:txBody>
          <a:bodyPr anchor="ctr"/>
          <a:p>
            <a:pPr algn="ctr" eaLnBrk="1" hangingPunct="1">
              <a:buFont typeface="Arial" panose="020B0604020202020204" pitchFamily="34" charset="0"/>
            </a:pPr>
            <a:endParaRPr lang="zh-CN" altLang="zh-CN" dirty="0">
              <a:solidFill>
                <a:srgbClr val="FFFFFF"/>
              </a:solidFill>
              <a:latin typeface="宋体" panose="02010600030101010101" pitchFamily="2" charset="-122"/>
              <a:sym typeface="宋体" panose="02010600030101010101" pitchFamily="2" charset="-122"/>
            </a:endParaRPr>
          </a:p>
        </p:txBody>
      </p:sp>
      <p:pic>
        <p:nvPicPr>
          <p:cNvPr id="8195" name="图片 18"/>
          <p:cNvPicPr>
            <a:picLocks noChangeAspect="1"/>
          </p:cNvPicPr>
          <p:nvPr/>
        </p:nvPicPr>
        <p:blipFill>
          <a:blip r:embed="rId1"/>
          <a:srcRect l="42403" t="21944" r="35178" b="14444"/>
          <a:stretch>
            <a:fillRect/>
          </a:stretch>
        </p:blipFill>
        <p:spPr>
          <a:xfrm>
            <a:off x="-563562" y="2803525"/>
            <a:ext cx="2305050" cy="4362450"/>
          </a:xfrm>
          <a:prstGeom prst="rect">
            <a:avLst/>
          </a:prstGeom>
          <a:noFill/>
          <a:ln w="9525">
            <a:noFill/>
          </a:ln>
        </p:spPr>
      </p:pic>
      <p:sp>
        <p:nvSpPr>
          <p:cNvPr id="8196" name="矩形 6"/>
          <p:cNvSpPr/>
          <p:nvPr/>
        </p:nvSpPr>
        <p:spPr>
          <a:xfrm>
            <a:off x="10467975" y="0"/>
            <a:ext cx="1724025" cy="885825"/>
          </a:xfrm>
          <a:custGeom>
            <a:avLst/>
            <a:gdLst>
              <a:gd name="txL" fmla="*/ 0 w 1723550"/>
              <a:gd name="txT" fmla="*/ 0 h 885371"/>
              <a:gd name="txR" fmla="*/ 1723550 w 1723550"/>
              <a:gd name="txB" fmla="*/ 885371 h 885371"/>
            </a:gdLst>
            <a:ahLst/>
            <a:cxnLst>
              <a:cxn ang="0">
                <a:pos x="0" y="0"/>
              </a:cxn>
              <a:cxn ang="0">
                <a:pos x="1724975" y="0"/>
              </a:cxn>
              <a:cxn ang="0">
                <a:pos x="1724975" y="886733"/>
              </a:cxn>
              <a:cxn ang="0">
                <a:pos x="1452628" y="276195"/>
              </a:cxn>
              <a:cxn ang="0">
                <a:pos x="0" y="0"/>
              </a:cxn>
            </a:cxnLst>
            <a:rect l="txL" t="txT" r="txR" b="txB"/>
            <a:pathLst>
              <a:path w="1723550" h="885371">
                <a:moveTo>
                  <a:pt x="0" y="0"/>
                </a:moveTo>
                <a:lnTo>
                  <a:pt x="1723550" y="0"/>
                </a:lnTo>
                <a:lnTo>
                  <a:pt x="1723550" y="885371"/>
                </a:lnTo>
                <a:lnTo>
                  <a:pt x="1451428" y="275771"/>
                </a:lnTo>
                <a:lnTo>
                  <a:pt x="0" y="0"/>
                </a:lnTo>
                <a:close/>
              </a:path>
            </a:pathLst>
          </a:custGeom>
          <a:solidFill>
            <a:srgbClr val="314865">
              <a:alpha val="100000"/>
            </a:srgbClr>
          </a:solidFill>
          <a:ln w="12700">
            <a:noFill/>
          </a:ln>
        </p:spPr>
        <p:txBody>
          <a:bodyPr/>
          <a:p>
            <a:endParaRPr lang="zh-CN" altLang="en-US"/>
          </a:p>
        </p:txBody>
      </p:sp>
      <p:sp>
        <p:nvSpPr>
          <p:cNvPr id="8197" name="文本框 3"/>
          <p:cNvSpPr txBox="1"/>
          <p:nvPr/>
        </p:nvSpPr>
        <p:spPr>
          <a:xfrm>
            <a:off x="5422900" y="5160963"/>
            <a:ext cx="5397500" cy="954087"/>
          </a:xfrm>
          <a:prstGeom prst="rect">
            <a:avLst/>
          </a:prstGeom>
          <a:noFill/>
          <a:ln w="9525">
            <a:noFill/>
          </a:ln>
        </p:spPr>
        <p:txBody>
          <a:bodyPr>
            <a:spAutoFit/>
          </a:bodyPr>
          <a:p>
            <a:r>
              <a:rPr lang="en-US" altLang="zh-CN" sz="2800" b="1" dirty="0">
                <a:latin typeface="Arial" panose="020B0604020202020204" pitchFamily="34" charset="0"/>
              </a:rPr>
              <a:t>Registration module</a:t>
            </a:r>
            <a:endParaRPr lang="en-US" altLang="zh-CN" sz="2800" b="1" dirty="0">
              <a:latin typeface="Arial" panose="020B0604020202020204" pitchFamily="34" charset="0"/>
            </a:endParaRPr>
          </a:p>
          <a:p>
            <a:r>
              <a:rPr lang="zh-CN" altLang="en-US" sz="2800" b="1" dirty="0">
                <a:latin typeface="Arial" panose="020B0604020202020204" pitchFamily="34" charset="0"/>
              </a:rPr>
              <a:t>       注册模块</a:t>
            </a:r>
            <a:endParaRPr lang="zh-CN" altLang="en-US" sz="2800" b="1" dirty="0">
              <a:latin typeface="Arial" panose="020B0604020202020204" pitchFamily="34" charset="0"/>
            </a:endParaRPr>
          </a:p>
        </p:txBody>
      </p:sp>
      <p:pic>
        <p:nvPicPr>
          <p:cNvPr id="8198" name="图片 2"/>
          <p:cNvPicPr>
            <a:picLocks noChangeAspect="1"/>
          </p:cNvPicPr>
          <p:nvPr/>
        </p:nvPicPr>
        <p:blipFill>
          <a:blip r:embed="rId2"/>
          <a:stretch>
            <a:fillRect/>
          </a:stretch>
        </p:blipFill>
        <p:spPr>
          <a:xfrm>
            <a:off x="2957513" y="393700"/>
            <a:ext cx="8589962" cy="3968750"/>
          </a:xfrm>
          <a:prstGeom prst="rect">
            <a:avLst/>
          </a:prstGeom>
          <a:noFill/>
          <a:ln w="9525">
            <a:noFill/>
          </a:ln>
        </p:spPr>
      </p:pic>
    </p:spTree>
  </p:cSld>
  <p:clrMapOvr>
    <a:masterClrMapping/>
  </p:clrMapOvr>
  <p:transition>
    <p:wipe/>
  </p:transition>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1429</Words>
  <Application>WPS 演示</Application>
  <PresentationFormat>宽屏</PresentationFormat>
  <Paragraphs>100</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Calibri Light</vt:lpstr>
      <vt:lpstr>Calibri</vt:lpstr>
      <vt:lpstr>微软雅黑</vt:lpstr>
      <vt:lpstr>等线</vt:lpstr>
      <vt:lpstr>Arial Unicode MS</vt:lpstr>
      <vt:lpstr>Arial Rounded MT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陈志磊</dc:creator>
  <cp:lastModifiedBy>MarkSRepublic</cp:lastModifiedBy>
  <cp:revision>67</cp:revision>
  <dcterms:created xsi:type="dcterms:W3CDTF">2013-07-01T03:05:00Z</dcterms:created>
  <dcterms:modified xsi:type="dcterms:W3CDTF">2019-05-25T07:24:53Z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2052-11.1.0.8648</vt:lpwstr>
  </property>
</Properties>
</file>