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League Spartan" charset="1" panose="00000800000000000000"/>
      <p:regular r:id="rId14"/>
    </p:embeddedFont>
    <p:embeddedFont>
      <p:font typeface="Roboto" charset="1" panose="02000000000000000000"/>
      <p:regular r:id="rId15"/>
    </p:embeddedFont>
    <p:embeddedFont>
      <p:font typeface="Roboto Bold" charset="1" panose="02000000000000000000"/>
      <p:regular r:id="rId16"/>
    </p:embeddedFont>
    <p:embeddedFont>
      <p:font typeface="Roboto Italics" charset="1" panose="02000000000000000000"/>
      <p:regular r:id="rId17"/>
    </p:embeddedFont>
    <p:embeddedFont>
      <p:font typeface="Roboto Bold Italics" charset="1" panose="02000000000000000000"/>
      <p:regular r:id="rId18"/>
    </p:embeddedFont>
    <p:embeddedFont>
      <p:font typeface="Open Sans Light" charset="1" panose="020B0306030504020204"/>
      <p:regular r:id="rId19"/>
    </p:embeddedFont>
    <p:embeddedFont>
      <p:font typeface="Open Sans Light Bold" charset="1" panose="020B0806030504020204"/>
      <p:regular r:id="rId20"/>
    </p:embeddedFont>
    <p:embeddedFont>
      <p:font typeface="Open Sans Light Italics" charset="1" panose="020B0306030504020204"/>
      <p:regular r:id="rId21"/>
    </p:embeddedFont>
    <p:embeddedFont>
      <p:font typeface="Open Sans Light Bold Italics" charset="1" panose="020B0806030504020204"/>
      <p:regular r:id="rId22"/>
    </p:embeddedFont>
    <p:embeddedFont>
      <p:font typeface="Montserrat Semi-Bold" charset="1" panose="00000700000000000000"/>
      <p:regular r:id="rId23"/>
    </p:embeddedFont>
    <p:embeddedFont>
      <p:font typeface="Montserrat Semi-Bold Bold" charset="1" panose="00000800000000000000"/>
      <p:regular r:id="rId24"/>
    </p:embeddedFont>
    <p:embeddedFont>
      <p:font typeface="Montserrat Semi-Bold Italics" charset="1" panose="00000700000000000000"/>
      <p:regular r:id="rId25"/>
    </p:embeddedFont>
    <p:embeddedFont>
      <p:font typeface="Montserrat Semi-Bold Bold Italics" charset="1" panose="00000800000000000000"/>
      <p:regular r:id="rId26"/>
    </p:embeddedFont>
    <p:embeddedFont>
      <p:font typeface="Public Sans Bold" charset="1" panose="00000000000000000000"/>
      <p:regular r:id="rId27"/>
    </p:embeddedFont>
    <p:embeddedFont>
      <p:font typeface="Public Sans Bold Bold" charset="1" panose="00000000000000000000"/>
      <p:regular r:id="rId28"/>
    </p:embeddedFont>
    <p:embeddedFont>
      <p:font typeface="Public Sans Bold Italics" charset="1" panose="00000000000000000000"/>
      <p:regular r:id="rId29"/>
    </p:embeddedFont>
    <p:embeddedFont>
      <p:font typeface="Public Sans Bold Bold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8072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56283" y="7773633"/>
            <a:ext cx="12832964" cy="303325"/>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476489" y="2245301"/>
            <a:ext cx="6873872" cy="162473"/>
          </a:xfrm>
          <a:prstGeom prst="rect">
            <a:avLst/>
          </a:prstGeom>
        </p:spPr>
      </p:pic>
      <p:sp>
        <p:nvSpPr>
          <p:cNvPr name="TextBox 4" id="4"/>
          <p:cNvSpPr txBox="true"/>
          <p:nvPr/>
        </p:nvSpPr>
        <p:spPr>
          <a:xfrm rot="0">
            <a:off x="742232" y="3127217"/>
            <a:ext cx="14317901" cy="857643"/>
          </a:xfrm>
          <a:prstGeom prst="rect">
            <a:avLst/>
          </a:prstGeom>
        </p:spPr>
        <p:txBody>
          <a:bodyPr anchor="t" rtlCol="false" tIns="0" lIns="0" bIns="0" rIns="0">
            <a:spAutoFit/>
          </a:bodyPr>
          <a:lstStyle/>
          <a:p>
            <a:pPr>
              <a:lnSpc>
                <a:spcPts val="5809"/>
              </a:lnSpc>
            </a:pPr>
            <a:r>
              <a:rPr lang="en-US" sz="5280" spc="2624">
                <a:solidFill>
                  <a:srgbClr val="C471ED"/>
                </a:solidFill>
                <a:latin typeface="Kollektif Bold"/>
              </a:rPr>
              <a:t>  </a:t>
            </a:r>
            <a:r>
              <a:rPr lang="en-US" sz="5280" spc="2624">
                <a:solidFill>
                  <a:srgbClr val="12C2E8"/>
                </a:solidFill>
                <a:latin typeface="Kollektif Bold"/>
              </a:rPr>
              <a:t>TRADRILL</a:t>
            </a:r>
            <a:r>
              <a:rPr lang="en-US" sz="5280" spc="2624">
                <a:solidFill>
                  <a:srgbClr val="FFFFFF"/>
                </a:solidFill>
                <a:latin typeface="Kollektif Bold"/>
              </a:rPr>
              <a:t> </a:t>
            </a:r>
            <a:r>
              <a:rPr lang="en-US" sz="5280" spc="2624">
                <a:solidFill>
                  <a:srgbClr val="FFFFFF"/>
                </a:solidFill>
                <a:latin typeface="Kollektif Bold Italics"/>
              </a:rPr>
              <a:t>PRESENTS</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023352" y="-497260"/>
            <a:ext cx="8681329" cy="10784260"/>
          </a:xfrm>
          <a:prstGeom prst="rect">
            <a:avLst/>
          </a:prstGeom>
        </p:spPr>
      </p:pic>
      <p:grpSp>
        <p:nvGrpSpPr>
          <p:cNvPr name="Group 6" id="6"/>
          <p:cNvGrpSpPr/>
          <p:nvPr/>
        </p:nvGrpSpPr>
        <p:grpSpPr>
          <a:xfrm rot="0">
            <a:off x="528710" y="4356069"/>
            <a:ext cx="14137037" cy="2899216"/>
            <a:chOff x="0" y="0"/>
            <a:chExt cx="18849382" cy="3865621"/>
          </a:xfrm>
        </p:grpSpPr>
        <p:pic>
          <p:nvPicPr>
            <p:cNvPr name="Picture 7" id="7"/>
            <p:cNvPicPr>
              <a:picLocks noChangeAspect="true"/>
            </p:cNvPicPr>
            <p:nvPr/>
          </p:nvPicPr>
          <p:blipFill>
            <a:blip r:embed="rId6"/>
            <a:srcRect l="0" t="0" r="0" b="0"/>
            <a:stretch>
              <a:fillRect/>
            </a:stretch>
          </p:blipFill>
          <p:spPr>
            <a:xfrm flipH="false" flipV="false" rot="0">
              <a:off x="0" y="0"/>
              <a:ext cx="3347325" cy="3865621"/>
            </a:xfrm>
            <a:prstGeom prst="rect">
              <a:avLst/>
            </a:prstGeom>
          </p:spPr>
        </p:pic>
        <p:sp>
          <p:nvSpPr>
            <p:cNvPr name="TextBox 8" id="8"/>
            <p:cNvSpPr txBox="true"/>
            <p:nvPr/>
          </p:nvSpPr>
          <p:spPr>
            <a:xfrm rot="0">
              <a:off x="588349" y="620676"/>
              <a:ext cx="18261033" cy="3074514"/>
            </a:xfrm>
            <a:prstGeom prst="rect">
              <a:avLst/>
            </a:prstGeom>
          </p:spPr>
          <p:txBody>
            <a:bodyPr anchor="t" rtlCol="false" tIns="0" lIns="0" bIns="0" rIns="0">
              <a:spAutoFit/>
            </a:bodyPr>
            <a:lstStyle/>
            <a:p>
              <a:pPr>
                <a:lnSpc>
                  <a:spcPts val="17427"/>
                </a:lnSpc>
              </a:pPr>
              <a:r>
                <a:rPr lang="en-US" sz="15842" spc="1695">
                  <a:solidFill>
                    <a:srgbClr val="FFFFFF"/>
                  </a:solidFill>
                  <a:latin typeface="Public Sans Bold"/>
                </a:rPr>
                <a:t>   KEDULE</a:t>
              </a:r>
            </a:p>
          </p:txBody>
        </p:sp>
      </p:grpSp>
      <p:sp>
        <p:nvSpPr>
          <p:cNvPr name="TextBox 9" id="9"/>
          <p:cNvSpPr txBox="true"/>
          <p:nvPr/>
        </p:nvSpPr>
        <p:spPr>
          <a:xfrm rot="0">
            <a:off x="817572" y="2666400"/>
            <a:ext cx="14317901" cy="1478667"/>
          </a:xfrm>
          <a:prstGeom prst="rect">
            <a:avLst/>
          </a:prstGeom>
        </p:spPr>
        <p:txBody>
          <a:bodyPr anchor="t" rtlCol="false" tIns="0" lIns="0" bIns="0" rIns="0">
            <a:spAutoFit/>
          </a:bodyPr>
          <a:lstStyle/>
          <a:p>
            <a:pPr>
              <a:lnSpc>
                <a:spcPts val="10098"/>
              </a:lnSpc>
            </a:pPr>
            <a:r>
              <a:rPr lang="en-US" sz="9180" spc="4562">
                <a:solidFill>
                  <a:srgbClr val="FFFFFF"/>
                </a:solidFill>
                <a:latin typeface="Kollektif Bold"/>
              </a:rPr>
              <a:t>X</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2507" y="0"/>
            <a:ext cx="19874105" cy="6251277"/>
            <a:chOff x="0" y="0"/>
            <a:chExt cx="5439065" cy="1710824"/>
          </a:xfrm>
        </p:grpSpPr>
        <p:sp>
          <p:nvSpPr>
            <p:cNvPr name="Freeform 3" id="3"/>
            <p:cNvSpPr/>
            <p:nvPr/>
          </p:nvSpPr>
          <p:spPr>
            <a:xfrm flipH="false" flipV="false">
              <a:off x="0" y="0"/>
              <a:ext cx="5439065" cy="1710824"/>
            </a:xfrm>
            <a:custGeom>
              <a:avLst/>
              <a:gdLst/>
              <a:ahLst/>
              <a:cxnLst/>
              <a:rect r="r" b="b" t="t" l="l"/>
              <a:pathLst>
                <a:path h="1710824" w="5439065">
                  <a:moveTo>
                    <a:pt x="0" y="0"/>
                  </a:moveTo>
                  <a:lnTo>
                    <a:pt x="5439065" y="0"/>
                  </a:lnTo>
                  <a:lnTo>
                    <a:pt x="5439065" y="1710824"/>
                  </a:lnTo>
                  <a:lnTo>
                    <a:pt x="0" y="1710824"/>
                  </a:lnTo>
                  <a:close/>
                </a:path>
              </a:pathLst>
            </a:custGeom>
            <a:solidFill>
              <a:srgbClr val="18072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742855" y="3890086"/>
            <a:ext cx="3757641" cy="3757641"/>
            <a:chOff x="0" y="0"/>
            <a:chExt cx="5010187" cy="501018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5010187" cy="5010187"/>
            </a:xfrm>
            <a:prstGeom prst="rect">
              <a:avLst/>
            </a:prstGeom>
          </p:spPr>
        </p:pic>
        <p:grpSp>
          <p:nvGrpSpPr>
            <p:cNvPr name="Group 7" id="7"/>
            <p:cNvGrpSpPr>
              <a:grpSpLocks noChangeAspect="true"/>
            </p:cNvGrpSpPr>
            <p:nvPr/>
          </p:nvGrpSpPr>
          <p:grpSpPr>
            <a:xfrm rot="0">
              <a:off x="405038" y="396826"/>
              <a:ext cx="4200112" cy="4200095"/>
              <a:chOff x="0" y="0"/>
              <a:chExt cx="6350000" cy="6349975"/>
            </a:xfrm>
          </p:grpSpPr>
          <p:sp>
            <p:nvSpPr>
              <p:cNvPr name="Freeform 8" id="8"/>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16370" r="-16370" t="0" b="0"/>
                </a:stretch>
              </a:blipFill>
            </p:spPr>
          </p:sp>
        </p:grpSp>
      </p:gr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552906" y="3890086"/>
            <a:ext cx="3757641" cy="3757641"/>
          </a:xfrm>
          <a:prstGeom prst="rect">
            <a:avLst/>
          </a:prstGeom>
        </p:spPr>
      </p:pic>
      <p:grpSp>
        <p:nvGrpSpPr>
          <p:cNvPr name="Group 10" id="10"/>
          <p:cNvGrpSpPr>
            <a:grpSpLocks noChangeAspect="true"/>
          </p:cNvGrpSpPr>
          <p:nvPr/>
        </p:nvGrpSpPr>
        <p:grpSpPr>
          <a:xfrm rot="0">
            <a:off x="7843392" y="4184346"/>
            <a:ext cx="3150084" cy="3150072"/>
            <a:chOff x="0" y="0"/>
            <a:chExt cx="6350000" cy="6349975"/>
          </a:xfrm>
        </p:grpSpPr>
        <p:sp>
          <p:nvSpPr>
            <p:cNvPr name="Freeform 11" id="11"/>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r="0" t="0" b="0"/>
              </a:stretch>
            </a:blipFill>
          </p:spPr>
        </p:sp>
      </p:grpSp>
      <p:grpSp>
        <p:nvGrpSpPr>
          <p:cNvPr name="Group 12" id="12"/>
          <p:cNvGrpSpPr/>
          <p:nvPr/>
        </p:nvGrpSpPr>
        <p:grpSpPr>
          <a:xfrm rot="0">
            <a:off x="12443750" y="3890086"/>
            <a:ext cx="3757641" cy="3757641"/>
            <a:chOff x="0" y="0"/>
            <a:chExt cx="5010187" cy="5010187"/>
          </a:xfrm>
        </p:grpSpPr>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5010187" cy="5010187"/>
            </a:xfrm>
            <a:prstGeom prst="rect">
              <a:avLst/>
            </a:prstGeom>
          </p:spPr>
        </p:pic>
        <p:grpSp>
          <p:nvGrpSpPr>
            <p:cNvPr name="Group 14" id="14"/>
            <p:cNvGrpSpPr>
              <a:grpSpLocks noChangeAspect="true"/>
            </p:cNvGrpSpPr>
            <p:nvPr/>
          </p:nvGrpSpPr>
          <p:grpSpPr>
            <a:xfrm rot="0">
              <a:off x="405038" y="396826"/>
              <a:ext cx="4200112" cy="4200095"/>
              <a:chOff x="0" y="0"/>
              <a:chExt cx="6350000" cy="6349975"/>
            </a:xfrm>
          </p:grpSpPr>
          <p:sp>
            <p:nvSpPr>
              <p:cNvPr name="Freeform 15" id="15"/>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8113" r="-8113" t="0" b="0"/>
                </a:stretch>
              </a:blipFill>
            </p:spPr>
          </p:sp>
        </p:grpSp>
      </p:grpSp>
      <p:pic>
        <p:nvPicPr>
          <p:cNvPr name="Picture 16" id="16"/>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7192315" y="612415"/>
            <a:ext cx="559181" cy="296366"/>
          </a:xfrm>
          <a:prstGeom prst="rect">
            <a:avLst/>
          </a:prstGeom>
        </p:spPr>
      </p:pic>
      <p:pic>
        <p:nvPicPr>
          <p:cNvPr name="Picture 17" id="17"/>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402082" y="1190625"/>
            <a:ext cx="6873872" cy="162473"/>
          </a:xfrm>
          <a:prstGeom prst="rect">
            <a:avLst/>
          </a:prstGeom>
        </p:spPr>
      </p:pic>
      <p:sp>
        <p:nvSpPr>
          <p:cNvPr name="TextBox 18" id="18"/>
          <p:cNvSpPr txBox="true"/>
          <p:nvPr/>
        </p:nvSpPr>
        <p:spPr>
          <a:xfrm rot="0">
            <a:off x="2811010" y="7916695"/>
            <a:ext cx="3679592" cy="419622"/>
          </a:xfrm>
          <a:prstGeom prst="rect">
            <a:avLst/>
          </a:prstGeom>
        </p:spPr>
        <p:txBody>
          <a:bodyPr anchor="t" rtlCol="false" tIns="0" lIns="0" bIns="0" rIns="0">
            <a:spAutoFit/>
          </a:bodyPr>
          <a:lstStyle/>
          <a:p>
            <a:pPr algn="ctr">
              <a:lnSpc>
                <a:spcPts val="3489"/>
              </a:lnSpc>
              <a:spcBef>
                <a:spcPct val="0"/>
              </a:spcBef>
            </a:pPr>
            <a:r>
              <a:rPr lang="en-US" sz="2492">
                <a:solidFill>
                  <a:srgbClr val="000000"/>
                </a:solidFill>
                <a:latin typeface="League Spartan"/>
              </a:rPr>
              <a:t>Ahabab Imtiaz Risat</a:t>
            </a:r>
          </a:p>
        </p:txBody>
      </p:sp>
      <p:sp>
        <p:nvSpPr>
          <p:cNvPr name="TextBox 19" id="19"/>
          <p:cNvSpPr txBox="true"/>
          <p:nvPr/>
        </p:nvSpPr>
        <p:spPr>
          <a:xfrm rot="0">
            <a:off x="3286327" y="8366643"/>
            <a:ext cx="2561286" cy="443982"/>
          </a:xfrm>
          <a:prstGeom prst="rect">
            <a:avLst/>
          </a:prstGeom>
        </p:spPr>
        <p:txBody>
          <a:bodyPr anchor="t" rtlCol="false" tIns="0" lIns="0" bIns="0" rIns="0">
            <a:spAutoFit/>
          </a:bodyPr>
          <a:lstStyle/>
          <a:p>
            <a:pPr algn="ctr">
              <a:lnSpc>
                <a:spcPts val="3652"/>
              </a:lnSpc>
              <a:spcBef>
                <a:spcPct val="0"/>
              </a:spcBef>
            </a:pPr>
            <a:r>
              <a:rPr lang="en-US" sz="2608">
                <a:solidFill>
                  <a:srgbClr val="000000"/>
                </a:solidFill>
                <a:latin typeface="Montserrat Semi-Bold Italics"/>
              </a:rPr>
              <a:t>210042167</a:t>
            </a:r>
          </a:p>
        </p:txBody>
      </p:sp>
      <p:sp>
        <p:nvSpPr>
          <p:cNvPr name="TextBox 20" id="20"/>
          <p:cNvSpPr txBox="true"/>
          <p:nvPr/>
        </p:nvSpPr>
        <p:spPr>
          <a:xfrm rot="0">
            <a:off x="6929562" y="7916695"/>
            <a:ext cx="5565951" cy="419622"/>
          </a:xfrm>
          <a:prstGeom prst="rect">
            <a:avLst/>
          </a:prstGeom>
        </p:spPr>
        <p:txBody>
          <a:bodyPr anchor="t" rtlCol="false" tIns="0" lIns="0" bIns="0" rIns="0">
            <a:spAutoFit/>
          </a:bodyPr>
          <a:lstStyle/>
          <a:p>
            <a:pPr algn="ctr">
              <a:lnSpc>
                <a:spcPts val="3489"/>
              </a:lnSpc>
              <a:spcBef>
                <a:spcPct val="0"/>
              </a:spcBef>
            </a:pPr>
            <a:r>
              <a:rPr lang="en-US" sz="2492">
                <a:solidFill>
                  <a:srgbClr val="000000"/>
                </a:solidFill>
                <a:latin typeface="League Spartan"/>
              </a:rPr>
              <a:t>Taki Tajwaruzzaman Khan</a:t>
            </a:r>
          </a:p>
        </p:txBody>
      </p:sp>
      <p:sp>
        <p:nvSpPr>
          <p:cNvPr name="TextBox 21" id="21"/>
          <p:cNvSpPr txBox="true"/>
          <p:nvPr/>
        </p:nvSpPr>
        <p:spPr>
          <a:xfrm rot="0">
            <a:off x="8151083" y="8366643"/>
            <a:ext cx="2561286" cy="443982"/>
          </a:xfrm>
          <a:prstGeom prst="rect">
            <a:avLst/>
          </a:prstGeom>
        </p:spPr>
        <p:txBody>
          <a:bodyPr anchor="t" rtlCol="false" tIns="0" lIns="0" bIns="0" rIns="0">
            <a:spAutoFit/>
          </a:bodyPr>
          <a:lstStyle/>
          <a:p>
            <a:pPr algn="ctr">
              <a:lnSpc>
                <a:spcPts val="3652"/>
              </a:lnSpc>
              <a:spcBef>
                <a:spcPct val="0"/>
              </a:spcBef>
            </a:pPr>
            <a:r>
              <a:rPr lang="en-US" sz="2608">
                <a:solidFill>
                  <a:srgbClr val="000000"/>
                </a:solidFill>
                <a:latin typeface="Montserrat Semi-Bold Italics"/>
              </a:rPr>
              <a:t>210042146</a:t>
            </a:r>
          </a:p>
        </p:txBody>
      </p:sp>
      <p:sp>
        <p:nvSpPr>
          <p:cNvPr name="TextBox 22" id="22"/>
          <p:cNvSpPr txBox="true"/>
          <p:nvPr/>
        </p:nvSpPr>
        <p:spPr>
          <a:xfrm rot="0">
            <a:off x="12720943" y="7916695"/>
            <a:ext cx="3150084" cy="419622"/>
          </a:xfrm>
          <a:prstGeom prst="rect">
            <a:avLst/>
          </a:prstGeom>
        </p:spPr>
        <p:txBody>
          <a:bodyPr anchor="t" rtlCol="false" tIns="0" lIns="0" bIns="0" rIns="0">
            <a:spAutoFit/>
          </a:bodyPr>
          <a:lstStyle/>
          <a:p>
            <a:pPr algn="ctr">
              <a:lnSpc>
                <a:spcPts val="3489"/>
              </a:lnSpc>
              <a:spcBef>
                <a:spcPct val="0"/>
              </a:spcBef>
            </a:pPr>
            <a:r>
              <a:rPr lang="en-US" sz="2492">
                <a:solidFill>
                  <a:srgbClr val="000000"/>
                </a:solidFill>
                <a:latin typeface="League Spartan"/>
              </a:rPr>
              <a:t>Tasnim Ashraf</a:t>
            </a:r>
          </a:p>
        </p:txBody>
      </p:sp>
      <p:sp>
        <p:nvSpPr>
          <p:cNvPr name="TextBox 23" id="23"/>
          <p:cNvSpPr txBox="true"/>
          <p:nvPr/>
        </p:nvSpPr>
        <p:spPr>
          <a:xfrm rot="0">
            <a:off x="13017552" y="8366643"/>
            <a:ext cx="2561286" cy="443982"/>
          </a:xfrm>
          <a:prstGeom prst="rect">
            <a:avLst/>
          </a:prstGeom>
        </p:spPr>
        <p:txBody>
          <a:bodyPr anchor="t" rtlCol="false" tIns="0" lIns="0" bIns="0" rIns="0">
            <a:spAutoFit/>
          </a:bodyPr>
          <a:lstStyle/>
          <a:p>
            <a:pPr algn="ctr">
              <a:lnSpc>
                <a:spcPts val="3652"/>
              </a:lnSpc>
              <a:spcBef>
                <a:spcPct val="0"/>
              </a:spcBef>
            </a:pPr>
            <a:r>
              <a:rPr lang="en-US" sz="2608">
                <a:solidFill>
                  <a:srgbClr val="000000"/>
                </a:solidFill>
                <a:latin typeface="Montserrat Semi-Bold Italics"/>
              </a:rPr>
              <a:t>210042122</a:t>
            </a:r>
          </a:p>
        </p:txBody>
      </p:sp>
      <p:sp>
        <p:nvSpPr>
          <p:cNvPr name="TextBox 24" id="24"/>
          <p:cNvSpPr txBox="true"/>
          <p:nvPr/>
        </p:nvSpPr>
        <p:spPr>
          <a:xfrm rot="0">
            <a:off x="6100493" y="1907807"/>
            <a:ext cx="6971860" cy="857643"/>
          </a:xfrm>
          <a:prstGeom prst="rect">
            <a:avLst/>
          </a:prstGeom>
        </p:spPr>
        <p:txBody>
          <a:bodyPr anchor="t" rtlCol="false" tIns="0" lIns="0" bIns="0" rIns="0">
            <a:spAutoFit/>
          </a:bodyPr>
          <a:lstStyle/>
          <a:p>
            <a:pPr>
              <a:lnSpc>
                <a:spcPts val="5809"/>
              </a:lnSpc>
            </a:pPr>
            <a:r>
              <a:rPr lang="en-US" sz="5280" spc="2624">
                <a:solidFill>
                  <a:srgbClr val="C471ED"/>
                </a:solidFill>
                <a:latin typeface="Kollektif Bold"/>
              </a:rPr>
              <a:t>  </a:t>
            </a:r>
            <a:r>
              <a:rPr lang="en-US" sz="5280" spc="2624">
                <a:solidFill>
                  <a:srgbClr val="12C2E8"/>
                </a:solidFill>
                <a:latin typeface="Kollektif Bold"/>
              </a:rPr>
              <a:t>TRADRILL</a:t>
            </a:r>
          </a:p>
        </p:txBody>
      </p:sp>
      <p:sp>
        <p:nvSpPr>
          <p:cNvPr name="TextBox 25" id="25"/>
          <p:cNvSpPr txBox="true"/>
          <p:nvPr/>
        </p:nvSpPr>
        <p:spPr>
          <a:xfrm rot="0">
            <a:off x="6113337" y="1421434"/>
            <a:ext cx="1002699" cy="1478667"/>
          </a:xfrm>
          <a:prstGeom prst="rect">
            <a:avLst/>
          </a:prstGeom>
        </p:spPr>
        <p:txBody>
          <a:bodyPr anchor="t" rtlCol="false" tIns="0" lIns="0" bIns="0" rIns="0">
            <a:spAutoFit/>
          </a:bodyPr>
          <a:lstStyle/>
          <a:p>
            <a:pPr>
              <a:lnSpc>
                <a:spcPts val="10098"/>
              </a:lnSpc>
            </a:pPr>
            <a:r>
              <a:rPr lang="en-US" sz="9180" spc="4562">
                <a:solidFill>
                  <a:srgbClr val="FFFFFF"/>
                </a:solidFill>
                <a:latin typeface="Kollektif Bold"/>
              </a:rPr>
              <a:t>X</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8072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10800000">
            <a:off x="-7735161" y="-5892051"/>
            <a:ext cx="14581663" cy="18113867"/>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1464097" y="-2333643"/>
            <a:ext cx="14581663" cy="18113867"/>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192315" y="612415"/>
            <a:ext cx="559181" cy="296366"/>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843309" y="1173236"/>
            <a:ext cx="6873872" cy="162473"/>
          </a:xfrm>
          <a:prstGeom prst="rect">
            <a:avLst/>
          </a:prstGeom>
        </p:spPr>
      </p:pic>
      <p:grpSp>
        <p:nvGrpSpPr>
          <p:cNvPr name="Group 6" id="6"/>
          <p:cNvGrpSpPr/>
          <p:nvPr/>
        </p:nvGrpSpPr>
        <p:grpSpPr>
          <a:xfrm rot="0">
            <a:off x="3141948" y="2410306"/>
            <a:ext cx="9647993" cy="1978605"/>
            <a:chOff x="0" y="0"/>
            <a:chExt cx="12863991" cy="2638140"/>
          </a:xfrm>
        </p:grpSpPr>
        <p:pic>
          <p:nvPicPr>
            <p:cNvPr name="Picture 7" id="7"/>
            <p:cNvPicPr>
              <a:picLocks noChangeAspect="true"/>
            </p:cNvPicPr>
            <p:nvPr/>
          </p:nvPicPr>
          <p:blipFill>
            <a:blip r:embed="rId8"/>
            <a:srcRect l="0" t="0" r="0" b="0"/>
            <a:stretch>
              <a:fillRect/>
            </a:stretch>
          </p:blipFill>
          <p:spPr>
            <a:xfrm flipH="false" flipV="false" rot="0">
              <a:off x="0" y="0"/>
              <a:ext cx="2284423" cy="2638140"/>
            </a:xfrm>
            <a:prstGeom prst="rect">
              <a:avLst/>
            </a:prstGeom>
          </p:spPr>
        </p:pic>
        <p:sp>
          <p:nvSpPr>
            <p:cNvPr name="TextBox 8" id="8"/>
            <p:cNvSpPr txBox="true"/>
            <p:nvPr/>
          </p:nvSpPr>
          <p:spPr>
            <a:xfrm rot="0">
              <a:off x="401526" y="427832"/>
              <a:ext cx="12462464" cy="2093996"/>
            </a:xfrm>
            <a:prstGeom prst="rect">
              <a:avLst/>
            </a:prstGeom>
          </p:spPr>
          <p:txBody>
            <a:bodyPr anchor="t" rtlCol="false" tIns="0" lIns="0" bIns="0" rIns="0">
              <a:spAutoFit/>
            </a:bodyPr>
            <a:lstStyle/>
            <a:p>
              <a:pPr>
                <a:lnSpc>
                  <a:spcPts val="11893"/>
                </a:lnSpc>
              </a:pPr>
              <a:r>
                <a:rPr lang="en-US" sz="10812" spc="1156">
                  <a:solidFill>
                    <a:srgbClr val="FFFFFF"/>
                  </a:solidFill>
                  <a:latin typeface="Public Sans Bold"/>
                </a:rPr>
                <a:t>   KEDULE</a:t>
              </a:r>
            </a:p>
          </p:txBody>
        </p:sp>
      </p:grpSp>
      <p:sp>
        <p:nvSpPr>
          <p:cNvPr name="TextBox 9" id="9"/>
          <p:cNvSpPr txBox="true"/>
          <p:nvPr/>
        </p:nvSpPr>
        <p:spPr>
          <a:xfrm rot="0">
            <a:off x="3430587" y="4455586"/>
            <a:ext cx="11929579" cy="2895093"/>
          </a:xfrm>
          <a:prstGeom prst="rect">
            <a:avLst/>
          </a:prstGeom>
        </p:spPr>
        <p:txBody>
          <a:bodyPr anchor="t" rtlCol="false" tIns="0" lIns="0" bIns="0" rIns="0">
            <a:spAutoFit/>
          </a:bodyPr>
          <a:lstStyle/>
          <a:p>
            <a:pPr algn="just">
              <a:lnSpc>
                <a:spcPts val="3873"/>
              </a:lnSpc>
            </a:pPr>
            <a:r>
              <a:rPr lang="en-US" sz="2599" spc="62">
                <a:solidFill>
                  <a:srgbClr val="FFFFFF"/>
                </a:solidFill>
                <a:latin typeface="Roboto"/>
              </a:rPr>
              <a:t>Skedule is a desktop software built with C# using the .NET framework. It is designed to provide students with a centralized and organized platform for accessing information and updates related to their classes, homework, quizzes, and other academic activities. Skedule aims to streamline the process of obtaining essential information, eliminating the need to search through multiple platforms and saving valuable time for students.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8072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10800000">
            <a:off x="-7735161" y="-5892051"/>
            <a:ext cx="14581663" cy="18113867"/>
          </a:xfrm>
          <a:prstGeom prst="rect">
            <a:avLst/>
          </a:prstGeom>
        </p:spPr>
      </p:pic>
      <p:sp>
        <p:nvSpPr>
          <p:cNvPr name="TextBox 3" id="3"/>
          <p:cNvSpPr txBox="true"/>
          <p:nvPr/>
        </p:nvSpPr>
        <p:spPr>
          <a:xfrm rot="0">
            <a:off x="4698952" y="3034230"/>
            <a:ext cx="3907564" cy="1179754"/>
          </a:xfrm>
          <a:prstGeom prst="rect">
            <a:avLst/>
          </a:prstGeom>
        </p:spPr>
        <p:txBody>
          <a:bodyPr anchor="t" rtlCol="false" tIns="0" lIns="0" bIns="0" rIns="0">
            <a:spAutoFit/>
          </a:bodyPr>
          <a:lstStyle/>
          <a:p>
            <a:pPr>
              <a:lnSpc>
                <a:spcPts val="2342"/>
              </a:lnSpc>
              <a:spcBef>
                <a:spcPct val="0"/>
              </a:spcBef>
            </a:pPr>
            <a:r>
              <a:rPr lang="en-US" sz="1673">
                <a:solidFill>
                  <a:srgbClr val="FFFFFF"/>
                </a:solidFill>
                <a:latin typeface="Kollektif"/>
              </a:rPr>
              <a:t>Skedule's Routine feature organizes daily schedules with subject/course details, time, room number, and teacher's name for easy reference.</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148073" y="2214947"/>
            <a:ext cx="1278149" cy="1278149"/>
          </a:xfrm>
          <a:prstGeom prst="rect">
            <a:avLst/>
          </a:prstGeom>
        </p:spPr>
      </p:pic>
      <p:sp>
        <p:nvSpPr>
          <p:cNvPr name="TextBox 5" id="5"/>
          <p:cNvSpPr txBox="true"/>
          <p:nvPr/>
        </p:nvSpPr>
        <p:spPr>
          <a:xfrm rot="0">
            <a:off x="3167731" y="2513332"/>
            <a:ext cx="1258491" cy="605179"/>
          </a:xfrm>
          <a:prstGeom prst="rect">
            <a:avLst/>
          </a:prstGeom>
        </p:spPr>
        <p:txBody>
          <a:bodyPr anchor="t" rtlCol="false" tIns="0" lIns="0" bIns="0" rIns="0">
            <a:spAutoFit/>
          </a:bodyPr>
          <a:lstStyle/>
          <a:p>
            <a:pPr algn="ctr">
              <a:lnSpc>
                <a:spcPts val="4886"/>
              </a:lnSpc>
              <a:spcBef>
                <a:spcPct val="0"/>
              </a:spcBef>
            </a:pPr>
            <a:r>
              <a:rPr lang="en-US" sz="3490">
                <a:solidFill>
                  <a:srgbClr val="FFFFFF"/>
                </a:solidFill>
                <a:latin typeface="Roboto Bold"/>
              </a:rPr>
              <a:t>01</a:t>
            </a:r>
          </a:p>
        </p:txBody>
      </p:sp>
      <p:sp>
        <p:nvSpPr>
          <p:cNvPr name="TextBox 6" id="6"/>
          <p:cNvSpPr txBox="true"/>
          <p:nvPr/>
        </p:nvSpPr>
        <p:spPr>
          <a:xfrm rot="0">
            <a:off x="4698952" y="2522857"/>
            <a:ext cx="3907564" cy="475779"/>
          </a:xfrm>
          <a:prstGeom prst="rect">
            <a:avLst/>
          </a:prstGeom>
        </p:spPr>
        <p:txBody>
          <a:bodyPr anchor="t" rtlCol="false" tIns="0" lIns="0" bIns="0" rIns="0">
            <a:spAutoFit/>
          </a:bodyPr>
          <a:lstStyle/>
          <a:p>
            <a:pPr>
              <a:lnSpc>
                <a:spcPts val="3806"/>
              </a:lnSpc>
              <a:spcBef>
                <a:spcPct val="0"/>
              </a:spcBef>
            </a:pPr>
            <a:r>
              <a:rPr lang="en-US" sz="2719">
                <a:solidFill>
                  <a:srgbClr val="FFFFFF"/>
                </a:solidFill>
                <a:latin typeface="Roboto Bold"/>
              </a:rPr>
              <a:t>Routine</a:t>
            </a:r>
          </a:p>
        </p:txBody>
      </p:sp>
      <p:sp>
        <p:nvSpPr>
          <p:cNvPr name="TextBox 7" id="7"/>
          <p:cNvSpPr txBox="true"/>
          <p:nvPr/>
        </p:nvSpPr>
        <p:spPr>
          <a:xfrm rot="0">
            <a:off x="4698952" y="5459095"/>
            <a:ext cx="3907564" cy="1179754"/>
          </a:xfrm>
          <a:prstGeom prst="rect">
            <a:avLst/>
          </a:prstGeom>
        </p:spPr>
        <p:txBody>
          <a:bodyPr anchor="t" rtlCol="false" tIns="0" lIns="0" bIns="0" rIns="0">
            <a:spAutoFit/>
          </a:bodyPr>
          <a:lstStyle/>
          <a:p>
            <a:pPr>
              <a:lnSpc>
                <a:spcPts val="2342"/>
              </a:lnSpc>
              <a:spcBef>
                <a:spcPct val="0"/>
              </a:spcBef>
            </a:pPr>
            <a:r>
              <a:rPr lang="en-US" sz="1673">
                <a:solidFill>
                  <a:srgbClr val="FFFFFF"/>
                </a:solidFill>
                <a:latin typeface="Kollektif"/>
              </a:rPr>
              <a:t>Skedule's Quiz/Exams feature displays sorted upcoming assessments with details like time, room number, and syllabus, helping students stay updated.</a:t>
            </a: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148073" y="4639812"/>
            <a:ext cx="1278149" cy="1278149"/>
          </a:xfrm>
          <a:prstGeom prst="rect">
            <a:avLst/>
          </a:prstGeom>
        </p:spPr>
      </p:pic>
      <p:sp>
        <p:nvSpPr>
          <p:cNvPr name="TextBox 9" id="9"/>
          <p:cNvSpPr txBox="true"/>
          <p:nvPr/>
        </p:nvSpPr>
        <p:spPr>
          <a:xfrm rot="0">
            <a:off x="3167731" y="4938196"/>
            <a:ext cx="1258491" cy="605179"/>
          </a:xfrm>
          <a:prstGeom prst="rect">
            <a:avLst/>
          </a:prstGeom>
        </p:spPr>
        <p:txBody>
          <a:bodyPr anchor="t" rtlCol="false" tIns="0" lIns="0" bIns="0" rIns="0">
            <a:spAutoFit/>
          </a:bodyPr>
          <a:lstStyle/>
          <a:p>
            <a:pPr algn="ctr">
              <a:lnSpc>
                <a:spcPts val="4886"/>
              </a:lnSpc>
              <a:spcBef>
                <a:spcPct val="0"/>
              </a:spcBef>
            </a:pPr>
            <a:r>
              <a:rPr lang="en-US" sz="3490">
                <a:solidFill>
                  <a:srgbClr val="FFFFFF"/>
                </a:solidFill>
                <a:latin typeface="Roboto Bold"/>
              </a:rPr>
              <a:t>03</a:t>
            </a:r>
          </a:p>
        </p:txBody>
      </p:sp>
      <p:sp>
        <p:nvSpPr>
          <p:cNvPr name="TextBox 10" id="10"/>
          <p:cNvSpPr txBox="true"/>
          <p:nvPr/>
        </p:nvSpPr>
        <p:spPr>
          <a:xfrm rot="0">
            <a:off x="4698952" y="4947721"/>
            <a:ext cx="5097054" cy="475779"/>
          </a:xfrm>
          <a:prstGeom prst="rect">
            <a:avLst/>
          </a:prstGeom>
        </p:spPr>
        <p:txBody>
          <a:bodyPr anchor="t" rtlCol="false" tIns="0" lIns="0" bIns="0" rIns="0">
            <a:spAutoFit/>
          </a:bodyPr>
          <a:lstStyle/>
          <a:p>
            <a:pPr>
              <a:lnSpc>
                <a:spcPts val="3806"/>
              </a:lnSpc>
              <a:spcBef>
                <a:spcPct val="0"/>
              </a:spcBef>
            </a:pPr>
            <a:r>
              <a:rPr lang="en-US" sz="2719">
                <a:solidFill>
                  <a:srgbClr val="FFFFFF"/>
                </a:solidFill>
                <a:latin typeface="Roboto Bold"/>
              </a:rPr>
              <a:t>Quiz/Exam</a:t>
            </a: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1464097" y="-2333643"/>
            <a:ext cx="14581663" cy="18113867"/>
          </a:xfrm>
          <a:prstGeom prst="rect">
            <a:avLst/>
          </a:prstGeom>
        </p:spPr>
      </p:pic>
      <p:sp>
        <p:nvSpPr>
          <p:cNvPr name="TextBox 12" id="12"/>
          <p:cNvSpPr txBox="true"/>
          <p:nvPr/>
        </p:nvSpPr>
        <p:spPr>
          <a:xfrm rot="0">
            <a:off x="11078843" y="3034230"/>
            <a:ext cx="4508747" cy="1179754"/>
          </a:xfrm>
          <a:prstGeom prst="rect">
            <a:avLst/>
          </a:prstGeom>
        </p:spPr>
        <p:txBody>
          <a:bodyPr anchor="t" rtlCol="false" tIns="0" lIns="0" bIns="0" rIns="0">
            <a:spAutoFit/>
          </a:bodyPr>
          <a:lstStyle/>
          <a:p>
            <a:pPr>
              <a:lnSpc>
                <a:spcPts val="2342"/>
              </a:lnSpc>
              <a:spcBef>
                <a:spcPct val="0"/>
              </a:spcBef>
            </a:pPr>
            <a:r>
              <a:rPr lang="en-US" sz="1673">
                <a:solidFill>
                  <a:srgbClr val="FFFFFF"/>
                </a:solidFill>
                <a:latin typeface="Kollektif"/>
              </a:rPr>
              <a:t>Skedule's Announcements feature allows authorized users to post important updates while students can view and stay informed, but cannot create new announcements.</a:t>
            </a:r>
          </a:p>
        </p:txBody>
      </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532937" y="2214947"/>
            <a:ext cx="1278149" cy="1278149"/>
          </a:xfrm>
          <a:prstGeom prst="rect">
            <a:avLst/>
          </a:prstGeom>
        </p:spPr>
      </p:pic>
      <p:sp>
        <p:nvSpPr>
          <p:cNvPr name="TextBox 14" id="14"/>
          <p:cNvSpPr txBox="true"/>
          <p:nvPr/>
        </p:nvSpPr>
        <p:spPr>
          <a:xfrm rot="0">
            <a:off x="9552595" y="2513332"/>
            <a:ext cx="1258491" cy="605179"/>
          </a:xfrm>
          <a:prstGeom prst="rect">
            <a:avLst/>
          </a:prstGeom>
        </p:spPr>
        <p:txBody>
          <a:bodyPr anchor="t" rtlCol="false" tIns="0" lIns="0" bIns="0" rIns="0">
            <a:spAutoFit/>
          </a:bodyPr>
          <a:lstStyle/>
          <a:p>
            <a:pPr algn="ctr">
              <a:lnSpc>
                <a:spcPts val="4886"/>
              </a:lnSpc>
              <a:spcBef>
                <a:spcPct val="0"/>
              </a:spcBef>
            </a:pPr>
            <a:r>
              <a:rPr lang="en-US" sz="3490">
                <a:solidFill>
                  <a:srgbClr val="FFFFFF"/>
                </a:solidFill>
                <a:latin typeface="Roboto Bold"/>
              </a:rPr>
              <a:t>02</a:t>
            </a:r>
          </a:p>
        </p:txBody>
      </p:sp>
      <p:sp>
        <p:nvSpPr>
          <p:cNvPr name="TextBox 15" id="15"/>
          <p:cNvSpPr txBox="true"/>
          <p:nvPr/>
        </p:nvSpPr>
        <p:spPr>
          <a:xfrm rot="0">
            <a:off x="11078843" y="2522857"/>
            <a:ext cx="5097054" cy="475779"/>
          </a:xfrm>
          <a:prstGeom prst="rect">
            <a:avLst/>
          </a:prstGeom>
        </p:spPr>
        <p:txBody>
          <a:bodyPr anchor="t" rtlCol="false" tIns="0" lIns="0" bIns="0" rIns="0">
            <a:spAutoFit/>
          </a:bodyPr>
          <a:lstStyle/>
          <a:p>
            <a:pPr>
              <a:lnSpc>
                <a:spcPts val="3806"/>
              </a:lnSpc>
              <a:spcBef>
                <a:spcPct val="0"/>
              </a:spcBef>
            </a:pPr>
            <a:r>
              <a:rPr lang="en-US" sz="2719">
                <a:solidFill>
                  <a:srgbClr val="FFFFFF"/>
                </a:solidFill>
                <a:latin typeface="Roboto Bold"/>
              </a:rPr>
              <a:t>Announcement</a:t>
            </a:r>
          </a:p>
        </p:txBody>
      </p:sp>
      <p:sp>
        <p:nvSpPr>
          <p:cNvPr name="TextBox 16" id="16"/>
          <p:cNvSpPr txBox="true"/>
          <p:nvPr/>
        </p:nvSpPr>
        <p:spPr>
          <a:xfrm rot="0">
            <a:off x="11078843" y="5459095"/>
            <a:ext cx="4508747" cy="1179754"/>
          </a:xfrm>
          <a:prstGeom prst="rect">
            <a:avLst/>
          </a:prstGeom>
        </p:spPr>
        <p:txBody>
          <a:bodyPr anchor="t" rtlCol="false" tIns="0" lIns="0" bIns="0" rIns="0">
            <a:spAutoFit/>
          </a:bodyPr>
          <a:lstStyle/>
          <a:p>
            <a:pPr>
              <a:lnSpc>
                <a:spcPts val="2342"/>
              </a:lnSpc>
              <a:spcBef>
                <a:spcPct val="0"/>
              </a:spcBef>
            </a:pPr>
            <a:r>
              <a:rPr lang="en-US" sz="1673">
                <a:solidFill>
                  <a:srgbClr val="FFFFFF"/>
                </a:solidFill>
                <a:latin typeface="Kollektif"/>
              </a:rPr>
              <a:t>Skedule's Assignments feature conveniently organizes homework and assignments by due dates, allowing students to easily track and prioritize their work.</a:t>
            </a:r>
          </a:p>
        </p:txBody>
      </p:sp>
      <p:pic>
        <p:nvPicPr>
          <p:cNvPr name="Picture 17" id="1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532937" y="4784426"/>
            <a:ext cx="1278149" cy="1278149"/>
          </a:xfrm>
          <a:prstGeom prst="rect">
            <a:avLst/>
          </a:prstGeom>
        </p:spPr>
      </p:pic>
      <p:sp>
        <p:nvSpPr>
          <p:cNvPr name="TextBox 18" id="18"/>
          <p:cNvSpPr txBox="true"/>
          <p:nvPr/>
        </p:nvSpPr>
        <p:spPr>
          <a:xfrm rot="0">
            <a:off x="9552595" y="5082811"/>
            <a:ext cx="1258491" cy="605179"/>
          </a:xfrm>
          <a:prstGeom prst="rect">
            <a:avLst/>
          </a:prstGeom>
        </p:spPr>
        <p:txBody>
          <a:bodyPr anchor="t" rtlCol="false" tIns="0" lIns="0" bIns="0" rIns="0">
            <a:spAutoFit/>
          </a:bodyPr>
          <a:lstStyle/>
          <a:p>
            <a:pPr algn="ctr">
              <a:lnSpc>
                <a:spcPts val="4886"/>
              </a:lnSpc>
              <a:spcBef>
                <a:spcPct val="0"/>
              </a:spcBef>
            </a:pPr>
            <a:r>
              <a:rPr lang="en-US" sz="3490">
                <a:solidFill>
                  <a:srgbClr val="FFFFFF"/>
                </a:solidFill>
                <a:latin typeface="Roboto Bold"/>
              </a:rPr>
              <a:t>04</a:t>
            </a:r>
          </a:p>
        </p:txBody>
      </p:sp>
      <p:sp>
        <p:nvSpPr>
          <p:cNvPr name="TextBox 19" id="19"/>
          <p:cNvSpPr txBox="true"/>
          <p:nvPr/>
        </p:nvSpPr>
        <p:spPr>
          <a:xfrm rot="0">
            <a:off x="11078843" y="4947721"/>
            <a:ext cx="5097054" cy="475779"/>
          </a:xfrm>
          <a:prstGeom prst="rect">
            <a:avLst/>
          </a:prstGeom>
        </p:spPr>
        <p:txBody>
          <a:bodyPr anchor="t" rtlCol="false" tIns="0" lIns="0" bIns="0" rIns="0">
            <a:spAutoFit/>
          </a:bodyPr>
          <a:lstStyle/>
          <a:p>
            <a:pPr>
              <a:lnSpc>
                <a:spcPts val="3806"/>
              </a:lnSpc>
              <a:spcBef>
                <a:spcPct val="0"/>
              </a:spcBef>
            </a:pPr>
            <a:r>
              <a:rPr lang="en-US" sz="2719">
                <a:solidFill>
                  <a:srgbClr val="FFFFFF"/>
                </a:solidFill>
                <a:latin typeface="Roboto Bold"/>
              </a:rPr>
              <a:t>Assignment</a:t>
            </a:r>
          </a:p>
        </p:txBody>
      </p:sp>
      <p:pic>
        <p:nvPicPr>
          <p:cNvPr name="Picture 20" id="2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7192315" y="612415"/>
            <a:ext cx="559181" cy="296366"/>
          </a:xfrm>
          <a:prstGeom prst="rect">
            <a:avLst/>
          </a:prstGeom>
        </p:spPr>
      </p:pic>
      <p:pic>
        <p:nvPicPr>
          <p:cNvPr name="Picture 21" id="2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43309" y="1628886"/>
            <a:ext cx="6873872" cy="162473"/>
          </a:xfrm>
          <a:prstGeom prst="rect">
            <a:avLst/>
          </a:prstGeom>
        </p:spPr>
      </p:pic>
      <p:sp>
        <p:nvSpPr>
          <p:cNvPr name="TextBox 22" id="22"/>
          <p:cNvSpPr txBox="true"/>
          <p:nvPr/>
        </p:nvSpPr>
        <p:spPr>
          <a:xfrm rot="0">
            <a:off x="4659104" y="7923000"/>
            <a:ext cx="4086841" cy="1468650"/>
          </a:xfrm>
          <a:prstGeom prst="rect">
            <a:avLst/>
          </a:prstGeom>
        </p:spPr>
        <p:txBody>
          <a:bodyPr anchor="t" rtlCol="false" tIns="0" lIns="0" bIns="0" rIns="0">
            <a:spAutoFit/>
          </a:bodyPr>
          <a:lstStyle/>
          <a:p>
            <a:pPr>
              <a:lnSpc>
                <a:spcPts val="2342"/>
              </a:lnSpc>
              <a:spcBef>
                <a:spcPct val="0"/>
              </a:spcBef>
            </a:pPr>
            <a:r>
              <a:rPr lang="en-US" sz="1673">
                <a:solidFill>
                  <a:srgbClr val="FFFFFF"/>
                </a:solidFill>
                <a:latin typeface="Kollektif"/>
              </a:rPr>
              <a:t>Skedule's Self-Assessment feature enables students to track their performance by inputting quiz marks, exam scores, and attendance records on a course-by-course basis.</a:t>
            </a:r>
          </a:p>
        </p:txBody>
      </p:sp>
      <p:pic>
        <p:nvPicPr>
          <p:cNvPr name="Picture 23" id="2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108225" y="7103717"/>
            <a:ext cx="1278149" cy="1278149"/>
          </a:xfrm>
          <a:prstGeom prst="rect">
            <a:avLst/>
          </a:prstGeom>
        </p:spPr>
      </p:pic>
      <p:sp>
        <p:nvSpPr>
          <p:cNvPr name="TextBox 24" id="24"/>
          <p:cNvSpPr txBox="true"/>
          <p:nvPr/>
        </p:nvSpPr>
        <p:spPr>
          <a:xfrm rot="0">
            <a:off x="3127883" y="7402102"/>
            <a:ext cx="1258491" cy="605179"/>
          </a:xfrm>
          <a:prstGeom prst="rect">
            <a:avLst/>
          </a:prstGeom>
        </p:spPr>
        <p:txBody>
          <a:bodyPr anchor="t" rtlCol="false" tIns="0" lIns="0" bIns="0" rIns="0">
            <a:spAutoFit/>
          </a:bodyPr>
          <a:lstStyle/>
          <a:p>
            <a:pPr algn="ctr">
              <a:lnSpc>
                <a:spcPts val="4886"/>
              </a:lnSpc>
              <a:spcBef>
                <a:spcPct val="0"/>
              </a:spcBef>
            </a:pPr>
            <a:r>
              <a:rPr lang="en-US" sz="3490">
                <a:solidFill>
                  <a:srgbClr val="FFFFFF"/>
                </a:solidFill>
                <a:latin typeface="Roboto Bold"/>
              </a:rPr>
              <a:t>05</a:t>
            </a:r>
          </a:p>
        </p:txBody>
      </p:sp>
      <p:sp>
        <p:nvSpPr>
          <p:cNvPr name="TextBox 25" id="25"/>
          <p:cNvSpPr txBox="true"/>
          <p:nvPr/>
        </p:nvSpPr>
        <p:spPr>
          <a:xfrm rot="0">
            <a:off x="4659104" y="7411627"/>
            <a:ext cx="5097054" cy="475779"/>
          </a:xfrm>
          <a:prstGeom prst="rect">
            <a:avLst/>
          </a:prstGeom>
        </p:spPr>
        <p:txBody>
          <a:bodyPr anchor="t" rtlCol="false" tIns="0" lIns="0" bIns="0" rIns="0">
            <a:spAutoFit/>
          </a:bodyPr>
          <a:lstStyle/>
          <a:p>
            <a:pPr>
              <a:lnSpc>
                <a:spcPts val="3806"/>
              </a:lnSpc>
              <a:spcBef>
                <a:spcPct val="0"/>
              </a:spcBef>
            </a:pPr>
            <a:r>
              <a:rPr lang="en-US" sz="2719">
                <a:solidFill>
                  <a:srgbClr val="FFFFFF"/>
                </a:solidFill>
                <a:latin typeface="Roboto Bold"/>
              </a:rPr>
              <a:t>Self-Assessment</a:t>
            </a:r>
          </a:p>
        </p:txBody>
      </p:sp>
      <p:sp>
        <p:nvSpPr>
          <p:cNvPr name="TextBox 26" id="26"/>
          <p:cNvSpPr txBox="true"/>
          <p:nvPr/>
        </p:nvSpPr>
        <p:spPr>
          <a:xfrm rot="0">
            <a:off x="11038996" y="7923000"/>
            <a:ext cx="4382953" cy="1468650"/>
          </a:xfrm>
          <a:prstGeom prst="rect">
            <a:avLst/>
          </a:prstGeom>
        </p:spPr>
        <p:txBody>
          <a:bodyPr anchor="t" rtlCol="false" tIns="0" lIns="0" bIns="0" rIns="0">
            <a:spAutoFit/>
          </a:bodyPr>
          <a:lstStyle/>
          <a:p>
            <a:pPr>
              <a:lnSpc>
                <a:spcPts val="2342"/>
              </a:lnSpc>
              <a:spcBef>
                <a:spcPct val="0"/>
              </a:spcBef>
            </a:pPr>
            <a:r>
              <a:rPr lang="en-US" sz="1673">
                <a:solidFill>
                  <a:srgbClr val="FFFFFF"/>
                </a:solidFill>
                <a:latin typeface="Kollektif"/>
              </a:rPr>
              <a:t>Skedule's home page/dashboard includes an in-built clock displaying the current time and scheduled class information, serving as a convenient reminder for students to avoid missing any classes.</a:t>
            </a:r>
          </a:p>
        </p:txBody>
      </p:sp>
      <p:pic>
        <p:nvPicPr>
          <p:cNvPr name="Picture 27" id="2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493089" y="7248331"/>
            <a:ext cx="1278149" cy="1278149"/>
          </a:xfrm>
          <a:prstGeom prst="rect">
            <a:avLst/>
          </a:prstGeom>
        </p:spPr>
      </p:pic>
      <p:sp>
        <p:nvSpPr>
          <p:cNvPr name="TextBox 28" id="28"/>
          <p:cNvSpPr txBox="true"/>
          <p:nvPr/>
        </p:nvSpPr>
        <p:spPr>
          <a:xfrm rot="0">
            <a:off x="9512747" y="7546716"/>
            <a:ext cx="1258491" cy="605179"/>
          </a:xfrm>
          <a:prstGeom prst="rect">
            <a:avLst/>
          </a:prstGeom>
        </p:spPr>
        <p:txBody>
          <a:bodyPr anchor="t" rtlCol="false" tIns="0" lIns="0" bIns="0" rIns="0">
            <a:spAutoFit/>
          </a:bodyPr>
          <a:lstStyle/>
          <a:p>
            <a:pPr algn="ctr">
              <a:lnSpc>
                <a:spcPts val="4886"/>
              </a:lnSpc>
              <a:spcBef>
                <a:spcPct val="0"/>
              </a:spcBef>
            </a:pPr>
            <a:r>
              <a:rPr lang="en-US" sz="3490">
                <a:solidFill>
                  <a:srgbClr val="FFFFFF"/>
                </a:solidFill>
                <a:latin typeface="Roboto Bold"/>
              </a:rPr>
              <a:t>06</a:t>
            </a:r>
          </a:p>
        </p:txBody>
      </p:sp>
      <p:sp>
        <p:nvSpPr>
          <p:cNvPr name="TextBox 29" id="29"/>
          <p:cNvSpPr txBox="true"/>
          <p:nvPr/>
        </p:nvSpPr>
        <p:spPr>
          <a:xfrm rot="0">
            <a:off x="11038996" y="7411627"/>
            <a:ext cx="5097054" cy="475779"/>
          </a:xfrm>
          <a:prstGeom prst="rect">
            <a:avLst/>
          </a:prstGeom>
        </p:spPr>
        <p:txBody>
          <a:bodyPr anchor="t" rtlCol="false" tIns="0" lIns="0" bIns="0" rIns="0">
            <a:spAutoFit/>
          </a:bodyPr>
          <a:lstStyle/>
          <a:p>
            <a:pPr>
              <a:lnSpc>
                <a:spcPts val="3806"/>
              </a:lnSpc>
              <a:spcBef>
                <a:spcPct val="0"/>
              </a:spcBef>
            </a:pPr>
            <a:r>
              <a:rPr lang="en-US" sz="2719">
                <a:solidFill>
                  <a:srgbClr val="FFFFFF"/>
                </a:solidFill>
                <a:latin typeface="Roboto Bold"/>
              </a:rPr>
              <a:t>In-built Clock</a:t>
            </a:r>
          </a:p>
        </p:txBody>
      </p:sp>
      <p:sp>
        <p:nvSpPr>
          <p:cNvPr name="TextBox 30" id="30"/>
          <p:cNvSpPr txBox="true"/>
          <p:nvPr/>
        </p:nvSpPr>
        <p:spPr>
          <a:xfrm rot="0">
            <a:off x="4946512" y="485450"/>
            <a:ext cx="10450999" cy="1157997"/>
          </a:xfrm>
          <a:prstGeom prst="rect">
            <a:avLst/>
          </a:prstGeom>
        </p:spPr>
        <p:txBody>
          <a:bodyPr anchor="t" rtlCol="false" tIns="0" lIns="0" bIns="0" rIns="0">
            <a:spAutoFit/>
          </a:bodyPr>
          <a:lstStyle/>
          <a:p>
            <a:pPr>
              <a:lnSpc>
                <a:spcPts val="7898"/>
              </a:lnSpc>
            </a:pPr>
            <a:r>
              <a:rPr lang="en-US" sz="7180" spc="3568">
                <a:solidFill>
                  <a:srgbClr val="FFFFFF"/>
                </a:solidFill>
                <a:latin typeface="Kollektif Bold"/>
              </a:rPr>
              <a:t>FEATURES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8072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256553" y="307173"/>
            <a:ext cx="16262788" cy="20202221"/>
          </a:xfrm>
          <a:prstGeom prst="rect">
            <a:avLst/>
          </a:prstGeom>
        </p:spPr>
      </p:pic>
      <p:sp>
        <p:nvSpPr>
          <p:cNvPr name="TextBox 3" id="3"/>
          <p:cNvSpPr txBox="true"/>
          <p:nvPr/>
        </p:nvSpPr>
        <p:spPr>
          <a:xfrm rot="0">
            <a:off x="1924805" y="3921507"/>
            <a:ext cx="14879694" cy="1737627"/>
          </a:xfrm>
          <a:prstGeom prst="rect">
            <a:avLst/>
          </a:prstGeom>
        </p:spPr>
        <p:txBody>
          <a:bodyPr anchor="t" rtlCol="false" tIns="0" lIns="0" bIns="0" rIns="0">
            <a:spAutoFit/>
          </a:bodyPr>
          <a:lstStyle/>
          <a:p>
            <a:pPr algn="ctr">
              <a:lnSpc>
                <a:spcPts val="12838"/>
              </a:lnSpc>
            </a:pPr>
            <a:r>
              <a:rPr lang="en-US" sz="13100" spc="1375">
                <a:solidFill>
                  <a:srgbClr val="FFFFFF"/>
                </a:solidFill>
                <a:latin typeface="Roboto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DAFjekV654g</dc:identifier>
  <dcterms:modified xsi:type="dcterms:W3CDTF">2011-08-01T06:04:30Z</dcterms:modified>
  <cp:revision>1</cp:revision>
  <dc:title>White and Purple Professional Technology Startup Business Company Presentation</dc:title>
</cp:coreProperties>
</file>