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8" r:id="rId4"/>
    <p:sldId id="259" r:id="rId5"/>
    <p:sldId id="281" r:id="rId6"/>
    <p:sldId id="263" r:id="rId7"/>
    <p:sldId id="268" r:id="rId8"/>
    <p:sldId id="264" r:id="rId9"/>
    <p:sldId id="279" r:id="rId10"/>
    <p:sldId id="270" r:id="rId11"/>
    <p:sldId id="272" r:id="rId12"/>
    <p:sldId id="280" r:id="rId13"/>
    <p:sldId id="275" r:id="rId14"/>
    <p:sldId id="278" r:id="rId15"/>
    <p:sldId id="276" r:id="rId16"/>
    <p:sldId id="27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3A3AB9"/>
    <a:srgbClr val="DF21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BDA53-62B0-4F2B-950D-51D7863104FD}" v="326" dt="2021-04-24T13:49:52.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42"/>
    <p:restoredTop sz="93264" autoAdjust="0"/>
  </p:normalViewPr>
  <p:slideViewPr>
    <p:cSldViewPr snapToGrid="0">
      <p:cViewPr>
        <p:scale>
          <a:sx n="75" d="100"/>
          <a:sy n="75" d="100"/>
        </p:scale>
        <p:origin x="132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30BE4-50E7-4DF7-955D-E1E926EC2401}"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87737002-23EF-434B-9AA6-C13DFFBD205C}">
      <dgm:prSet/>
      <dgm:spPr/>
      <dgm:t>
        <a:bodyPr/>
        <a:lstStyle/>
        <a:p>
          <a:r>
            <a:rPr lang="fr-FR" dirty="0"/>
            <a:t>Les chemins peuvent se croiser entre eux mais sont tout de même utilisables.</a:t>
          </a:r>
          <a:endParaRPr lang="en-US" dirty="0"/>
        </a:p>
      </dgm:t>
    </dgm:pt>
    <dgm:pt modelId="{2716BF41-232F-4AA7-9533-6217C66F727A}" type="parTrans" cxnId="{12739FD8-21BF-45C1-9718-A81C9571ECB7}">
      <dgm:prSet/>
      <dgm:spPr/>
      <dgm:t>
        <a:bodyPr/>
        <a:lstStyle/>
        <a:p>
          <a:endParaRPr lang="en-US"/>
        </a:p>
      </dgm:t>
    </dgm:pt>
    <dgm:pt modelId="{851439AC-D583-418D-BC6A-F4F0309C1713}" type="sibTrans" cxnId="{12739FD8-21BF-45C1-9718-A81C9571ECB7}">
      <dgm:prSet/>
      <dgm:spPr/>
      <dgm:t>
        <a:bodyPr/>
        <a:lstStyle/>
        <a:p>
          <a:endParaRPr lang="en-US"/>
        </a:p>
      </dgm:t>
    </dgm:pt>
    <dgm:pt modelId="{8E7A3602-74A6-4B3D-B3D2-EFB3F5279EDF}">
      <dgm:prSet/>
      <dgm:spPr/>
      <dgm:t>
        <a:bodyPr/>
        <a:lstStyle/>
        <a:p>
          <a:r>
            <a:rPr lang="fr-FR" b="0" i="0" dirty="0"/>
            <a:t>Génération de la map plus longue de temps en temps car nous avons augmenté sa taille et le nombre de salles présentes dans celle-ci.</a:t>
          </a:r>
          <a:endParaRPr lang="en-US" dirty="0"/>
        </a:p>
      </dgm:t>
    </dgm:pt>
    <dgm:pt modelId="{0387428F-8F02-4251-9895-4A1C3153784C}" type="parTrans" cxnId="{5C5A3148-417A-4888-A261-09D6E4E8A22A}">
      <dgm:prSet/>
      <dgm:spPr/>
      <dgm:t>
        <a:bodyPr/>
        <a:lstStyle/>
        <a:p>
          <a:endParaRPr lang="fr-FR"/>
        </a:p>
      </dgm:t>
    </dgm:pt>
    <dgm:pt modelId="{5B88B7AC-12FC-4CC3-B124-4E3C6C0E9006}" type="sibTrans" cxnId="{5C5A3148-417A-4888-A261-09D6E4E8A22A}">
      <dgm:prSet/>
      <dgm:spPr/>
      <dgm:t>
        <a:bodyPr/>
        <a:lstStyle/>
        <a:p>
          <a:endParaRPr lang="fr-FR"/>
        </a:p>
      </dgm:t>
    </dgm:pt>
    <dgm:pt modelId="{0359AAC9-963B-4057-9513-9BA7A59B906D}" type="pres">
      <dgm:prSet presAssocID="{31C30BE4-50E7-4DF7-955D-E1E926EC2401}" presName="vert0" presStyleCnt="0">
        <dgm:presLayoutVars>
          <dgm:dir/>
          <dgm:animOne val="branch"/>
          <dgm:animLvl val="lvl"/>
        </dgm:presLayoutVars>
      </dgm:prSet>
      <dgm:spPr/>
    </dgm:pt>
    <dgm:pt modelId="{B5B83192-D434-4B7F-B6AF-727E0C64640E}" type="pres">
      <dgm:prSet presAssocID="{87737002-23EF-434B-9AA6-C13DFFBD205C}" presName="thickLine" presStyleLbl="alignNode1" presStyleIdx="0" presStyleCnt="2"/>
      <dgm:spPr/>
    </dgm:pt>
    <dgm:pt modelId="{8FC91509-2015-4AA9-85AE-767FE4BFA52E}" type="pres">
      <dgm:prSet presAssocID="{87737002-23EF-434B-9AA6-C13DFFBD205C}" presName="horz1" presStyleCnt="0"/>
      <dgm:spPr/>
    </dgm:pt>
    <dgm:pt modelId="{CB605902-2D28-4F92-BB40-2BADA1E2BF52}" type="pres">
      <dgm:prSet presAssocID="{87737002-23EF-434B-9AA6-C13DFFBD205C}" presName="tx1" presStyleLbl="revTx" presStyleIdx="0" presStyleCnt="2"/>
      <dgm:spPr/>
    </dgm:pt>
    <dgm:pt modelId="{BDC9860A-FA8D-4167-95E1-E77F87D418ED}" type="pres">
      <dgm:prSet presAssocID="{87737002-23EF-434B-9AA6-C13DFFBD205C}" presName="vert1" presStyleCnt="0"/>
      <dgm:spPr/>
    </dgm:pt>
    <dgm:pt modelId="{566387E6-F1C0-4A79-9DEE-9DBC47B63CBD}" type="pres">
      <dgm:prSet presAssocID="{8E7A3602-74A6-4B3D-B3D2-EFB3F5279EDF}" presName="thickLine" presStyleLbl="alignNode1" presStyleIdx="1" presStyleCnt="2"/>
      <dgm:spPr/>
    </dgm:pt>
    <dgm:pt modelId="{094B2EC8-7B21-4143-A6DA-D7880818F9D7}" type="pres">
      <dgm:prSet presAssocID="{8E7A3602-74A6-4B3D-B3D2-EFB3F5279EDF}" presName="horz1" presStyleCnt="0"/>
      <dgm:spPr/>
    </dgm:pt>
    <dgm:pt modelId="{7FF92451-5B96-4A53-B16A-E5D9217489C9}" type="pres">
      <dgm:prSet presAssocID="{8E7A3602-74A6-4B3D-B3D2-EFB3F5279EDF}" presName="tx1" presStyleLbl="revTx" presStyleIdx="1" presStyleCnt="2"/>
      <dgm:spPr/>
    </dgm:pt>
    <dgm:pt modelId="{9B66A9A5-98B2-4443-9DB8-9F2F0945726A}" type="pres">
      <dgm:prSet presAssocID="{8E7A3602-74A6-4B3D-B3D2-EFB3F5279EDF}" presName="vert1" presStyleCnt="0"/>
      <dgm:spPr/>
    </dgm:pt>
  </dgm:ptLst>
  <dgm:cxnLst>
    <dgm:cxn modelId="{6AE42A11-75E2-4B03-835B-54A46229DDB6}" type="presOf" srcId="{8E7A3602-74A6-4B3D-B3D2-EFB3F5279EDF}" destId="{7FF92451-5B96-4A53-B16A-E5D9217489C9}" srcOrd="0" destOrd="0" presId="urn:microsoft.com/office/officeart/2008/layout/LinedList"/>
    <dgm:cxn modelId="{AD4A7E24-5E85-46D2-963F-9E1955E9796A}" type="presOf" srcId="{31C30BE4-50E7-4DF7-955D-E1E926EC2401}" destId="{0359AAC9-963B-4057-9513-9BA7A59B906D}" srcOrd="0" destOrd="0" presId="urn:microsoft.com/office/officeart/2008/layout/LinedList"/>
    <dgm:cxn modelId="{5C5A3148-417A-4888-A261-09D6E4E8A22A}" srcId="{31C30BE4-50E7-4DF7-955D-E1E926EC2401}" destId="{8E7A3602-74A6-4B3D-B3D2-EFB3F5279EDF}" srcOrd="1" destOrd="0" parTransId="{0387428F-8F02-4251-9895-4A1C3153784C}" sibTransId="{5B88B7AC-12FC-4CC3-B124-4E3C6C0E9006}"/>
    <dgm:cxn modelId="{72CE36BE-EDE0-49D3-BCD1-385E8D67FF47}" type="presOf" srcId="{87737002-23EF-434B-9AA6-C13DFFBD205C}" destId="{CB605902-2D28-4F92-BB40-2BADA1E2BF52}" srcOrd="0" destOrd="0" presId="urn:microsoft.com/office/officeart/2008/layout/LinedList"/>
    <dgm:cxn modelId="{12739FD8-21BF-45C1-9718-A81C9571ECB7}" srcId="{31C30BE4-50E7-4DF7-955D-E1E926EC2401}" destId="{87737002-23EF-434B-9AA6-C13DFFBD205C}" srcOrd="0" destOrd="0" parTransId="{2716BF41-232F-4AA7-9533-6217C66F727A}" sibTransId="{851439AC-D583-418D-BC6A-F4F0309C1713}"/>
    <dgm:cxn modelId="{116FFBE6-BF29-466B-9BE3-19E7149DA9E1}" type="presParOf" srcId="{0359AAC9-963B-4057-9513-9BA7A59B906D}" destId="{B5B83192-D434-4B7F-B6AF-727E0C64640E}" srcOrd="0" destOrd="0" presId="urn:microsoft.com/office/officeart/2008/layout/LinedList"/>
    <dgm:cxn modelId="{C55FEFF4-FC65-4B3B-AEDD-4DB6DBFC526F}" type="presParOf" srcId="{0359AAC9-963B-4057-9513-9BA7A59B906D}" destId="{8FC91509-2015-4AA9-85AE-767FE4BFA52E}" srcOrd="1" destOrd="0" presId="urn:microsoft.com/office/officeart/2008/layout/LinedList"/>
    <dgm:cxn modelId="{1DDDA23A-5823-4E9A-8C90-650B27737242}" type="presParOf" srcId="{8FC91509-2015-4AA9-85AE-767FE4BFA52E}" destId="{CB605902-2D28-4F92-BB40-2BADA1E2BF52}" srcOrd="0" destOrd="0" presId="urn:microsoft.com/office/officeart/2008/layout/LinedList"/>
    <dgm:cxn modelId="{010ABCFA-B3F6-44A1-869B-DDD37B55A5A2}" type="presParOf" srcId="{8FC91509-2015-4AA9-85AE-767FE4BFA52E}" destId="{BDC9860A-FA8D-4167-95E1-E77F87D418ED}" srcOrd="1" destOrd="0" presId="urn:microsoft.com/office/officeart/2008/layout/LinedList"/>
    <dgm:cxn modelId="{DE4D1D8B-BC6F-43CF-AB94-54DC8DFEB4ED}" type="presParOf" srcId="{0359AAC9-963B-4057-9513-9BA7A59B906D}" destId="{566387E6-F1C0-4A79-9DEE-9DBC47B63CBD}" srcOrd="2" destOrd="0" presId="urn:microsoft.com/office/officeart/2008/layout/LinedList"/>
    <dgm:cxn modelId="{CB66FD6A-58E1-4857-824E-8704B31EDF0A}" type="presParOf" srcId="{0359AAC9-963B-4057-9513-9BA7A59B906D}" destId="{094B2EC8-7B21-4143-A6DA-D7880818F9D7}" srcOrd="3" destOrd="0" presId="urn:microsoft.com/office/officeart/2008/layout/LinedList"/>
    <dgm:cxn modelId="{09AFE5DE-8A37-4C45-BB46-CBA9DF08B307}" type="presParOf" srcId="{094B2EC8-7B21-4143-A6DA-D7880818F9D7}" destId="{7FF92451-5B96-4A53-B16A-E5D9217489C9}" srcOrd="0" destOrd="0" presId="urn:microsoft.com/office/officeart/2008/layout/LinedList"/>
    <dgm:cxn modelId="{DDC37265-5857-441F-811B-FADDBB504769}" type="presParOf" srcId="{094B2EC8-7B21-4143-A6DA-D7880818F9D7}" destId="{9B66A9A5-98B2-4443-9DB8-9F2F094572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83192-D434-4B7F-B6AF-727E0C64640E}">
      <dsp:nvSpPr>
        <dsp:cNvPr id="0" name=""/>
        <dsp:cNvSpPr/>
      </dsp:nvSpPr>
      <dsp:spPr>
        <a:xfrm>
          <a:off x="0" y="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05902-2D28-4F92-BB40-2BADA1E2BF52}">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FR" sz="3500" kern="1200" dirty="0"/>
            <a:t>Les chemins peuvent se croiser entre eux mais sont tout de même utilisables.</a:t>
          </a:r>
          <a:endParaRPr lang="en-US" sz="3500" kern="1200" dirty="0"/>
        </a:p>
      </dsp:txBody>
      <dsp:txXfrm>
        <a:off x="0" y="0"/>
        <a:ext cx="6291714" cy="2765367"/>
      </dsp:txXfrm>
    </dsp:sp>
    <dsp:sp modelId="{566387E6-F1C0-4A79-9DEE-9DBC47B63CBD}">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92451-5B96-4A53-B16A-E5D9217489C9}">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FR" sz="3500" b="0" i="0" kern="1200" dirty="0"/>
            <a:t>Génération de la map plus longue de temps en temps car nous avons augmenté sa taille et le nombre de salles présentes dans celle-ci.</a:t>
          </a:r>
          <a:endParaRPr lang="en-US" sz="3500" kern="1200" dirty="0"/>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E7C19-113A-4704-B3C6-6B8E904ADD6C}" type="datetimeFigureOut">
              <a:rPr lang="fr-FR" smtClean="0"/>
              <a:t>10/05/2021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DA556-273F-4DE4-AD6C-2B5DBB075CF7}" type="slidenum">
              <a:rPr lang="fr-FR" smtClean="0"/>
              <a:t>‹N°›</a:t>
            </a:fld>
            <a:endParaRPr lang="fr-FR"/>
          </a:p>
        </p:txBody>
      </p:sp>
    </p:spTree>
    <p:extLst>
      <p:ext uri="{BB962C8B-B14F-4D97-AF65-F5344CB8AC3E}">
        <p14:creationId xmlns:p14="http://schemas.microsoft.com/office/powerpoint/2010/main" val="357718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4</a:t>
            </a:fld>
            <a:endParaRPr lang="fr-FR"/>
          </a:p>
        </p:txBody>
      </p:sp>
    </p:spTree>
    <p:extLst>
      <p:ext uri="{BB962C8B-B14F-4D97-AF65-F5344CB8AC3E}">
        <p14:creationId xmlns:p14="http://schemas.microsoft.com/office/powerpoint/2010/main" val="203831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5</a:t>
            </a:fld>
            <a:endParaRPr lang="fr-FR"/>
          </a:p>
        </p:txBody>
      </p:sp>
    </p:spTree>
    <p:extLst>
      <p:ext uri="{BB962C8B-B14F-4D97-AF65-F5344CB8AC3E}">
        <p14:creationId xmlns:p14="http://schemas.microsoft.com/office/powerpoint/2010/main" val="91740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13</a:t>
            </a:fld>
            <a:endParaRPr lang="fr-FR"/>
          </a:p>
        </p:txBody>
      </p:sp>
    </p:spTree>
    <p:extLst>
      <p:ext uri="{BB962C8B-B14F-4D97-AF65-F5344CB8AC3E}">
        <p14:creationId xmlns:p14="http://schemas.microsoft.com/office/powerpoint/2010/main" val="213573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FDA556-273F-4DE4-AD6C-2B5DBB075CF7}" type="slidenum">
              <a:rPr lang="fr-FR" smtClean="0"/>
              <a:t>14</a:t>
            </a:fld>
            <a:endParaRPr lang="fr-FR"/>
          </a:p>
        </p:txBody>
      </p:sp>
    </p:spTree>
    <p:extLst>
      <p:ext uri="{BB962C8B-B14F-4D97-AF65-F5344CB8AC3E}">
        <p14:creationId xmlns:p14="http://schemas.microsoft.com/office/powerpoint/2010/main" val="361232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E8678-D9E0-40F3-B666-23ADC39C23A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ADE669-AC63-4759-9F00-BDD27CC3E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5ED9776-20C9-463C-B299-BBE2DB1D3576}"/>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6CA71B92-54C1-4EEA-83E7-1158E83552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35BD67-4BDD-407E-B823-B3CC813A0240}"/>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71326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EFDE7-FF4E-4418-ABE4-2C8B90022F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684453E-BF59-48C2-9309-2C9B3929A5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DA8E07-57B5-44B6-9BD4-FA4882D811A3}"/>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8E0179DD-0DD4-4F2F-8075-A1C5072654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5119A9-8ED3-4276-A3F4-C9BB4F785278}"/>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96296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231C74-40D3-40D3-A8A6-D6B5A61AAC4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A1C2B2D-EF23-4777-998C-3E48A538D6D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971FBF-CE4C-4E5C-8049-11E84D21CC63}"/>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7A2AB44C-A2A3-41FF-9330-512EBC1D4F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2D218A-99F2-42F3-B236-47C9A330A8D2}"/>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17104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4A599-D6A3-4DB2-BF08-E1CB713C559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B5EFDF-F4EC-4D4F-A153-EADE56C2D2C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A26C99-A840-4A96-A68B-93600A962D3F}"/>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FEDB5B2A-4598-456B-A133-FD29E23B2F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44B329-C9C3-44A9-934B-05BE386863F9}"/>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94360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3E96C-58CB-4786-B538-871B25E5D9B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21C9171-E2B5-4227-B53F-C5E50B8DC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51BF5DA-EE77-49D4-9407-17E9F43E328A}"/>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12DB8671-6C9F-4694-B405-DBEEB60609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BB4A52-69B0-4679-82E0-C66E9598A5B6}"/>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120909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C204-363E-4F9A-80E7-0F9C3B2257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C8B9070-C00F-4233-8E26-38F2A53710E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2D34677-68F5-4050-B36B-D4DBB9587AF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E71E64D-995B-44C5-8128-A9231C6A35C9}"/>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EAF42F5D-2439-4ABC-AA85-FC4115B2F1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AAD3F6-F80C-4FD8-9F12-D99B3E20D663}"/>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11731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7CD0B-2DDD-4FBA-A4F2-7A7E591743D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4AE1BD-C860-4D2A-B3FE-3DAD30DE2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B93DD72-7B76-43FB-9300-EA213E7660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53B60B-B2F8-4CB6-BF24-7A279DB24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327F94-4FDF-45DD-8F82-A0CA5A214F7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A5866A-791B-4EBB-9C92-F43753C988DB}"/>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8" name="Espace réservé du pied de page 7">
            <a:extLst>
              <a:ext uri="{FF2B5EF4-FFF2-40B4-BE49-F238E27FC236}">
                <a16:creationId xmlns:a16="http://schemas.microsoft.com/office/drawing/2014/main" id="{8506F418-D30A-427B-ADC0-A393C0D68A7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40A228A-9D9A-45B4-883B-643585E887D8}"/>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397411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B00D7-6C2F-431C-A4CD-3BFCBD34C1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D3477F-D367-4F60-BBE9-4509E94FF7F4}"/>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4" name="Espace réservé du pied de page 3">
            <a:extLst>
              <a:ext uri="{FF2B5EF4-FFF2-40B4-BE49-F238E27FC236}">
                <a16:creationId xmlns:a16="http://schemas.microsoft.com/office/drawing/2014/main" id="{9F76536B-7BC9-4AD4-B278-5220168000C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4C9FD5-D9D2-498C-994B-A962CD166846}"/>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60641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606EB5-80CC-457D-AE57-8DA33B4E1180}"/>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3" name="Espace réservé du pied de page 2">
            <a:extLst>
              <a:ext uri="{FF2B5EF4-FFF2-40B4-BE49-F238E27FC236}">
                <a16:creationId xmlns:a16="http://schemas.microsoft.com/office/drawing/2014/main" id="{FA36E077-6679-4C2B-B5F3-E7CAFBD3E96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355C406-E415-40EE-8F51-498E311959F0}"/>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3041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F6F4D-29D5-4194-9FE2-E681D31566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3A9F98-CFBF-4298-8E51-8A1C22C87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06A589D-E4AF-4606-B715-C0E00BDA8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AC7508-F6D3-469D-9079-06543D1097B4}"/>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2040CBB9-80A1-4F91-9DBE-A7DF4723DC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391F8C-AE3A-4CA7-BA40-E3B64510DAFF}"/>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42810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1E7AA-A910-45C4-A483-10455738D6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6B16F15-6255-420A-B462-DF3BB1415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6D3769-4A29-4CB4-877F-E2B0A7520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4D69A1E-4A13-4E18-A506-3E64E5AA3187}"/>
              </a:ext>
            </a:extLst>
          </p:cNvPr>
          <p:cNvSpPr>
            <a:spLocks noGrp="1"/>
          </p:cNvSpPr>
          <p:nvPr>
            <p:ph type="dt" sz="half" idx="10"/>
          </p:nvPr>
        </p:nvSpPr>
        <p:spPr/>
        <p:txBody>
          <a:bodyPr/>
          <a:lstStyle/>
          <a:p>
            <a:fld id="{447F4E98-106D-488F-8962-1672509ADE02}"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5540E85B-D226-49D6-B37B-5C2CC8F4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EA3542-5D41-4128-92E2-F97CE7936FA2}"/>
              </a:ext>
            </a:extLst>
          </p:cNvPr>
          <p:cNvSpPr>
            <a:spLocks noGrp="1"/>
          </p:cNvSpPr>
          <p:nvPr>
            <p:ph type="sldNum" sz="quarter" idx="12"/>
          </p:nvPr>
        </p:nvSpPr>
        <p:spPr/>
        <p:txBody>
          <a:bodyPr/>
          <a:lstStyle/>
          <a:p>
            <a:fld id="{5DF0D594-E3B7-4ACD-BD87-3DD963077EFD}" type="slidenum">
              <a:rPr lang="fr-FR" smtClean="0"/>
              <a:t>‹N°›</a:t>
            </a:fld>
            <a:endParaRPr lang="fr-FR"/>
          </a:p>
        </p:txBody>
      </p:sp>
    </p:spTree>
    <p:extLst>
      <p:ext uri="{BB962C8B-B14F-4D97-AF65-F5344CB8AC3E}">
        <p14:creationId xmlns:p14="http://schemas.microsoft.com/office/powerpoint/2010/main" val="218813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BEF5A6-55B6-40BA-8BFC-6280CD946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1D92C1-72CB-426A-B1A3-F3F90A8F5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0CAB66-09E9-4358-A10C-D13E0B68C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F4E98-106D-488F-8962-1672509ADE02}"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56F5E174-143A-420B-AE4F-1B673F4AF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D14C65C-1D43-4634-BB4B-9E372111F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0D594-E3B7-4ACD-BD87-3DD963077EFD}" type="slidenum">
              <a:rPr lang="fr-FR" smtClean="0"/>
              <a:t>‹N°›</a:t>
            </a:fld>
            <a:endParaRPr lang="fr-FR"/>
          </a:p>
        </p:txBody>
      </p:sp>
    </p:spTree>
    <p:extLst>
      <p:ext uri="{BB962C8B-B14F-4D97-AF65-F5344CB8AC3E}">
        <p14:creationId xmlns:p14="http://schemas.microsoft.com/office/powerpoint/2010/main" val="259126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488C4821-126B-4165-9948-416C89DE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451022"/>
            <a:ext cx="12191997" cy="5955955"/>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D89511E-C001-4028-B75D-5AE9AE29BCFE}"/>
              </a:ext>
            </a:extLst>
          </p:cNvPr>
          <p:cNvSpPr>
            <a:spLocks noGrp="1"/>
          </p:cNvSpPr>
          <p:nvPr>
            <p:ph type="ctrTitle"/>
          </p:nvPr>
        </p:nvSpPr>
        <p:spPr>
          <a:xfrm>
            <a:off x="477981" y="1122363"/>
            <a:ext cx="4023360" cy="3204134"/>
          </a:xfrm>
        </p:spPr>
        <p:txBody>
          <a:bodyPr anchor="b">
            <a:normAutofit/>
          </a:bodyPr>
          <a:lstStyle/>
          <a:p>
            <a:pPr algn="l"/>
            <a:r>
              <a:rPr lang="fr-FR" sz="4800"/>
              <a:t>ROGUE LIKE</a:t>
            </a:r>
            <a:br>
              <a:rPr lang="fr-FR" sz="4800"/>
            </a:br>
            <a:br>
              <a:rPr lang="fr-FR" sz="4800"/>
            </a:br>
            <a:r>
              <a:rPr lang="fr-FR" sz="1600"/>
              <a:t>Réalisé par : </a:t>
            </a:r>
            <a:br>
              <a:rPr lang="fr-FR" sz="1600"/>
            </a:br>
            <a:r>
              <a:rPr lang="fr-FR" sz="1600"/>
              <a:t>Dylann Batisse </a:t>
            </a:r>
            <a:br>
              <a:rPr lang="fr-FR" sz="1600"/>
            </a:br>
            <a:r>
              <a:rPr lang="fr-FR" sz="1600"/>
              <a:t>Margaux Schmied</a:t>
            </a:r>
            <a:br>
              <a:rPr lang="fr-FR" sz="1600"/>
            </a:br>
            <a:r>
              <a:rPr lang="fr-FR" sz="1600"/>
              <a:t>Yann Brault</a:t>
            </a:r>
            <a:br>
              <a:rPr lang="fr-FR" sz="1600"/>
            </a:br>
            <a:r>
              <a:rPr lang="fr-FR" sz="1600"/>
              <a:t>Antoine Cousson </a:t>
            </a:r>
            <a:br>
              <a:rPr lang="fr-FR" sz="4800"/>
            </a:br>
            <a:endParaRPr lang="fr-FR" sz="4800" dirty="0"/>
          </a:p>
        </p:txBody>
      </p:sp>
      <p:sp>
        <p:nvSpPr>
          <p:cNvPr id="3" name="Sous-titre 2">
            <a:extLst>
              <a:ext uri="{FF2B5EF4-FFF2-40B4-BE49-F238E27FC236}">
                <a16:creationId xmlns:a16="http://schemas.microsoft.com/office/drawing/2014/main" id="{04B446EB-E20D-4AD4-9455-C72E3E81B0E9}"/>
              </a:ext>
            </a:extLst>
          </p:cNvPr>
          <p:cNvSpPr>
            <a:spLocks noGrp="1"/>
          </p:cNvSpPr>
          <p:nvPr>
            <p:ph type="subTitle" idx="1"/>
          </p:nvPr>
        </p:nvSpPr>
        <p:spPr>
          <a:xfrm>
            <a:off x="477980" y="4872922"/>
            <a:ext cx="4023359" cy="1208141"/>
          </a:xfrm>
        </p:spPr>
        <p:txBody>
          <a:bodyPr>
            <a:normAutofit/>
          </a:bodyPr>
          <a:lstStyle/>
          <a:p>
            <a:r>
              <a:rPr lang="fr-FR" sz="4800"/>
              <a:t>TERD</a:t>
            </a:r>
            <a:endParaRPr lang="fr-FR"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390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19FD480-BEFF-0B44-95A1-287357C98ED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latin typeface="+mn-lt"/>
              </a:rPr>
              <a:t>Graphisme &amp; Musique</a:t>
            </a:r>
          </a:p>
        </p:txBody>
      </p:sp>
      <p:pic>
        <p:nvPicPr>
          <p:cNvPr id="6" name="Picture 2" descr="Une image contenant texte&#10;&#10;Description générée automatiquement">
            <a:extLst>
              <a:ext uri="{FF2B5EF4-FFF2-40B4-BE49-F238E27FC236}">
                <a16:creationId xmlns:a16="http://schemas.microsoft.com/office/drawing/2014/main" id="{D30A82F3-6AEF-154B-8B6D-344B6378E00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8068" y="1292560"/>
            <a:ext cx="5455917" cy="186378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10;&#10;Description générée automatiquement">
            <a:extLst>
              <a:ext uri="{FF2B5EF4-FFF2-40B4-BE49-F238E27FC236}">
                <a16:creationId xmlns:a16="http://schemas.microsoft.com/office/drawing/2014/main" id="{3D5A8E99-9AE3-476A-81EB-13A1DC582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016" y="380198"/>
            <a:ext cx="5448266" cy="1118096"/>
          </a:xfrm>
          <a:prstGeom prst="rect">
            <a:avLst/>
          </a:prstGeom>
        </p:spPr>
      </p:pic>
      <p:pic>
        <p:nvPicPr>
          <p:cNvPr id="2050" name="Picture 2">
            <a:extLst>
              <a:ext uri="{FF2B5EF4-FFF2-40B4-BE49-F238E27FC236}">
                <a16:creationId xmlns:a16="http://schemas.microsoft.com/office/drawing/2014/main" id="{B5F564C3-5386-4BAA-9C10-EB621EBF3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17" y="1611996"/>
            <a:ext cx="5448266" cy="266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27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13A33F-FF9A-2C4C-B708-4CDD3E4A22D6}"/>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latin typeface="+mn-lt"/>
              </a:rPr>
              <a:t>Faisons une petite pause…</a:t>
            </a:r>
          </a:p>
        </p:txBody>
      </p:sp>
      <p:cxnSp>
        <p:nvCxnSpPr>
          <p:cNvPr id="34" name="Straight Connector 3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EDC73CE5-E288-41F8-99B2-EC4775E9A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6339"/>
            <a:ext cx="12192000"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9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fr-FR" sz="4800" b="0" i="0" dirty="0">
                <a:solidFill>
                  <a:schemeClr val="bg1"/>
                </a:solidFill>
                <a:effectLst/>
                <a:latin typeface="+mn-lt"/>
              </a:rPr>
              <a:t>É</a:t>
            </a:r>
            <a:r>
              <a:rPr lang="en-US" sz="4800" kern="1200" dirty="0">
                <a:solidFill>
                  <a:srgbClr val="FFFFFF"/>
                </a:solidFill>
                <a:latin typeface="Calibri" panose="020F0502020204030204" pitchFamily="34" charset="0"/>
                <a:cs typeface="Calibri" panose="020F0502020204030204" pitchFamily="34" charset="0"/>
              </a:rPr>
              <a:t>quillibrage</a:t>
            </a:r>
          </a:p>
        </p:txBody>
      </p:sp>
      <p:pic>
        <p:nvPicPr>
          <p:cNvPr id="9224" name="Picture 8">
            <a:extLst>
              <a:ext uri="{FF2B5EF4-FFF2-40B4-BE49-F238E27FC236}">
                <a16:creationId xmlns:a16="http://schemas.microsoft.com/office/drawing/2014/main" id="{7F5307B7-9254-40D8-916F-290222880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74" y="2877832"/>
            <a:ext cx="10914097" cy="3780143"/>
          </a:xfrm>
          <a:prstGeom prst="rect">
            <a:avLst/>
          </a:prstGeom>
          <a:noFill/>
          <a:extLst>
            <a:ext uri="{909E8E84-426E-40DD-AFC4-6F175D3DCCD1}">
              <a14:hiddenFill xmlns:a14="http://schemas.microsoft.com/office/drawing/2010/main">
                <a:solidFill>
                  <a:srgbClr val="FFFFFF"/>
                </a:solidFill>
              </a14:hiddenFill>
            </a:ext>
          </a:extLst>
        </p:spPr>
      </p:pic>
      <p:sp>
        <p:nvSpPr>
          <p:cNvPr id="77"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Espace réservé du contenu 5">
                <a:extLst>
                  <a:ext uri="{FF2B5EF4-FFF2-40B4-BE49-F238E27FC236}">
                    <a16:creationId xmlns:a16="http://schemas.microsoft.com/office/drawing/2014/main" id="{584E52DF-896D-1E4E-BFB4-577F2CAAE04A}"/>
                  </a:ext>
                </a:extLst>
              </p:cNvPr>
              <p:cNvSpPr>
                <a:spLocks noGrp="1"/>
              </p:cNvSpPr>
              <p:nvPr>
                <p:ph idx="1"/>
              </p:nvPr>
            </p:nvSpPr>
            <p:spPr>
              <a:xfrm>
                <a:off x="4474462" y="200025"/>
                <a:ext cx="7074409" cy="2438399"/>
              </a:xfrm>
            </p:spPr>
            <p:txBody>
              <a:bodyPr anchor="ctr">
                <a:normAutofit fontScale="85000" lnSpcReduction="20000"/>
              </a:bodyPr>
              <a:lstStyle/>
              <a:p>
                <a:pPr marL="0" indent="0" fontAlgn="base">
                  <a:buNone/>
                </a:pPr>
                <a:r>
                  <a:rPr lang="fr-FR" sz="1500" dirty="0">
                    <a:solidFill>
                      <a:srgbClr val="FFFFFF"/>
                    </a:solidFill>
                  </a:rPr>
                  <a:t>Pour faire augmenter la difficulté nous avons chercher un moyen de la rendre croissante sans trop affecter l’expérience du joueur pour cela nous avons comparer différentes courbes et tester le jeu suivant différentes configuration de croissances </a:t>
                </a:r>
              </a:p>
              <a:p>
                <a:pPr marL="0" indent="0" fontAlgn="base">
                  <a:buNone/>
                </a:pPr>
                <a:r>
                  <a:rPr lang="fr-FR" sz="1500" dirty="0">
                    <a:solidFill>
                      <a:srgbClr val="FFFFFF"/>
                    </a:solidFill>
                  </a:rPr>
                  <a:t>Nous avons retenu les formules suivantes pour faire croitre les statistiques des entités</a:t>
                </a:r>
              </a:p>
              <a:p>
                <a:pPr fontAlgn="base"/>
                <a:r>
                  <a:rPr lang="fr-FR" sz="1500" dirty="0">
                    <a:solidFill>
                      <a:srgbClr val="FFFFFF"/>
                    </a:solidFill>
                  </a:rPr>
                  <a:t> </a:t>
                </a:r>
                <a14:m>
                  <m:oMath xmlns:m="http://schemas.openxmlformats.org/officeDocument/2006/math">
                    <m:r>
                      <a:rPr lang="fr-FR" sz="1500" b="0" i="1" smtClean="0">
                        <a:solidFill>
                          <a:srgbClr val="FFFFFF"/>
                        </a:solidFill>
                        <a:latin typeface="Cambria Math" panose="02040503050406030204" pitchFamily="18" charset="0"/>
                      </a:rPr>
                      <m:t>𝑓</m:t>
                    </m:r>
                    <m:d>
                      <m:dPr>
                        <m:ctrlPr>
                          <a:rPr lang="fr-FR" sz="1500" b="0" i="1" smtClean="0">
                            <a:solidFill>
                              <a:srgbClr val="FFFFFF"/>
                            </a:solidFill>
                            <a:latin typeface="Cambria Math" panose="02040503050406030204" pitchFamily="18" charset="0"/>
                          </a:rPr>
                        </m:ctrlPr>
                      </m:dPr>
                      <m:e>
                        <m:r>
                          <a:rPr lang="fr-FR" sz="1500" b="0" i="1" smtClean="0">
                            <a:solidFill>
                              <a:srgbClr val="FFFFFF"/>
                            </a:solidFill>
                            <a:latin typeface="Cambria Math" panose="02040503050406030204" pitchFamily="18" charset="0"/>
                          </a:rPr>
                          <m:t>𝐴𝑇𝐾</m:t>
                        </m:r>
                      </m:e>
                    </m:d>
                    <m:r>
                      <a:rPr lang="fr-FR" sz="1500" b="0" i="1" smtClean="0">
                        <a:solidFill>
                          <a:srgbClr val="FFFFFF"/>
                        </a:solidFill>
                        <a:latin typeface="Cambria Math" panose="02040503050406030204" pitchFamily="18" charset="0"/>
                      </a:rPr>
                      <m:t>= </m:t>
                    </m:r>
                    <m:r>
                      <a:rPr lang="fr-FR" sz="1500" b="0" i="1">
                        <a:solidFill>
                          <a:srgbClr val="FFFFFF"/>
                        </a:solidFill>
                        <a:latin typeface="Cambria Math" panose="02040503050406030204" pitchFamily="18" charset="0"/>
                      </a:rPr>
                      <m:t>2∗</m:t>
                    </m:r>
                    <m:r>
                      <a:rPr lang="fr-FR" sz="1500" b="0" i="1">
                        <a:solidFill>
                          <a:srgbClr val="FFFFFF"/>
                        </a:solidFill>
                        <a:latin typeface="Cambria Math" panose="02040503050406030204" pitchFamily="18" charset="0"/>
                        <a:ea typeface="Cambria Math" panose="02040503050406030204" pitchFamily="18" charset="0"/>
                      </a:rPr>
                      <m:t>√</m:t>
                    </m:r>
                    <m:r>
                      <a:rPr lang="fr-FR" sz="1500" b="0" i="1" smtClean="0">
                        <a:solidFill>
                          <a:srgbClr val="FFFFFF"/>
                        </a:solidFill>
                        <a:latin typeface="Cambria Math" panose="02040503050406030204" pitchFamily="18" charset="0"/>
                        <a:ea typeface="Cambria Math" panose="02040503050406030204" pitchFamily="18" charset="0"/>
                      </a:rPr>
                      <m:t>𝐴𝑇𝐾</m:t>
                    </m:r>
                  </m:oMath>
                </a14:m>
                <a:endParaRPr lang="fr-FR" sz="1500" dirty="0">
                  <a:solidFill>
                    <a:srgbClr val="FFFFFF"/>
                  </a:solidFill>
                </a:endParaRPr>
              </a:p>
              <a:p>
                <a:pPr marL="0" indent="0" fontAlgn="base">
                  <a:buNone/>
                </a:pPr>
                <a:r>
                  <a:rPr lang="fr-FR" sz="1500" dirty="0">
                    <a:solidFill>
                      <a:srgbClr val="FFFFFF"/>
                    </a:solidFill>
                  </a:rPr>
                  <a:t>Pour la défense nous avons opter pour la formule ci dessous elle nous fourni une réduction d’un certains pourcentage des dégâts par rapport à la défense</a:t>
                </a:r>
              </a:p>
              <a:p>
                <a:pPr fontAlgn="base"/>
                <a14:m>
                  <m:oMath xmlns:m="http://schemas.openxmlformats.org/officeDocument/2006/math">
                    <m:r>
                      <a:rPr lang="fr-FR" sz="1500" b="0" i="1" smtClean="0">
                        <a:solidFill>
                          <a:srgbClr val="FFFFFF"/>
                        </a:solidFill>
                        <a:latin typeface="Cambria Math" panose="02040503050406030204" pitchFamily="18" charset="0"/>
                      </a:rPr>
                      <m:t>𝑔</m:t>
                    </m:r>
                    <m:d>
                      <m:dPr>
                        <m:ctrlPr>
                          <a:rPr lang="fr-FR" sz="1500" b="0" i="1" smtClean="0">
                            <a:solidFill>
                              <a:srgbClr val="FFFFFF"/>
                            </a:solidFill>
                            <a:latin typeface="Cambria Math" panose="02040503050406030204" pitchFamily="18" charset="0"/>
                          </a:rPr>
                        </m:ctrlPr>
                      </m:dPr>
                      <m:e>
                        <m:r>
                          <a:rPr lang="fr-FR" sz="1500" b="0" i="1" smtClean="0">
                            <a:solidFill>
                              <a:srgbClr val="FFFFFF"/>
                            </a:solidFill>
                            <a:latin typeface="Cambria Math" panose="02040503050406030204" pitchFamily="18" charset="0"/>
                          </a:rPr>
                          <m:t>𝐷𝐸𝐹</m:t>
                        </m:r>
                      </m:e>
                    </m:d>
                  </m:oMath>
                </a14:m>
                <a:r>
                  <a:rPr lang="fr-FR" sz="1500" dirty="0">
                    <a:solidFill>
                      <a:srgbClr val="FFFFFF"/>
                    </a:solidFill>
                  </a:rPr>
                  <a:t> </a:t>
                </a:r>
                <a:r>
                  <a:rPr lang="fr-FR" sz="1400" dirty="0">
                    <a:solidFill>
                      <a:srgbClr val="FFFFFF"/>
                    </a:solidFill>
                  </a:rPr>
                  <a:t>=  </a:t>
                </a:r>
                <a14:m>
                  <m:oMath xmlns:m="http://schemas.openxmlformats.org/officeDocument/2006/math">
                    <m:f>
                      <m:fPr>
                        <m:ctrlPr>
                          <a:rPr lang="fr-FR" sz="1500" i="1" smtClean="0">
                            <a:solidFill>
                              <a:srgbClr val="FFFFFF"/>
                            </a:solidFill>
                            <a:latin typeface="Cambria Math" panose="02040503050406030204" pitchFamily="18" charset="0"/>
                          </a:rPr>
                        </m:ctrlPr>
                      </m:fPr>
                      <m:num>
                        <m:r>
                          <a:rPr lang="fr-FR" sz="1500" b="0" i="1" smtClean="0">
                            <a:solidFill>
                              <a:srgbClr val="FFFFFF"/>
                            </a:solidFill>
                            <a:latin typeface="Cambria Math" panose="02040503050406030204" pitchFamily="18" charset="0"/>
                          </a:rPr>
                          <m:t>1000</m:t>
                        </m:r>
                      </m:num>
                      <m:den>
                        <m:r>
                          <a:rPr lang="fr-FR" sz="1500" b="0" i="1" smtClean="0">
                            <a:solidFill>
                              <a:srgbClr val="FFFFFF"/>
                            </a:solidFill>
                            <a:latin typeface="Cambria Math" panose="02040503050406030204" pitchFamily="18" charset="0"/>
                          </a:rPr>
                          <m:t>1140 ∗4,5∗</m:t>
                        </m:r>
                        <m:r>
                          <a:rPr lang="fr-FR" sz="1500" b="0" i="1" smtClean="0">
                            <a:solidFill>
                              <a:srgbClr val="FFFFFF"/>
                            </a:solidFill>
                            <a:latin typeface="Cambria Math" panose="02040503050406030204" pitchFamily="18" charset="0"/>
                          </a:rPr>
                          <m:t>𝐷𝐸𝐹</m:t>
                        </m:r>
                      </m:den>
                    </m:f>
                  </m:oMath>
                </a14:m>
                <a:r>
                  <a:rPr lang="fr-FR" sz="1400" dirty="0">
                    <a:solidFill>
                      <a:srgbClr val="FFFFFF"/>
                    </a:solidFill>
                  </a:rPr>
                  <a:t>  </a:t>
                </a:r>
              </a:p>
              <a:p>
                <a:pPr marL="0" indent="0" fontAlgn="base">
                  <a:buNone/>
                </a:pPr>
                <a:r>
                  <a:rPr lang="fr-FR" sz="1500" dirty="0">
                    <a:solidFill>
                      <a:srgbClr val="FFFFFF"/>
                    </a:solidFill>
                  </a:rPr>
                  <a:t>Évolution des stats des entités</a:t>
                </a:r>
              </a:p>
              <a:p>
                <a:pPr fontAlgn="base"/>
                <a14:m>
                  <m:oMath xmlns:m="http://schemas.openxmlformats.org/officeDocument/2006/math">
                    <m:r>
                      <a:rPr lang="fr-FR" sz="1500" b="0" i="1" smtClean="0">
                        <a:solidFill>
                          <a:schemeClr val="bg1"/>
                        </a:solidFill>
                        <a:latin typeface="Cambria Math" panose="02040503050406030204" pitchFamily="18" charset="0"/>
                      </a:rPr>
                      <m:t>h</m:t>
                    </m:r>
                    <m:d>
                      <m:dPr>
                        <m:ctrlPr>
                          <a:rPr lang="fr-FR" sz="1500" b="0" i="1" smtClean="0">
                            <a:solidFill>
                              <a:schemeClr val="bg1"/>
                            </a:solidFill>
                            <a:latin typeface="Cambria Math" panose="02040503050406030204" pitchFamily="18" charset="0"/>
                          </a:rPr>
                        </m:ctrlPr>
                      </m:dPr>
                      <m:e>
                        <m:r>
                          <a:rPr lang="fr-FR" sz="1500" b="0" i="1" smtClean="0">
                            <a:solidFill>
                              <a:schemeClr val="bg1"/>
                            </a:solidFill>
                            <a:latin typeface="Cambria Math" panose="02040503050406030204" pitchFamily="18" charset="0"/>
                          </a:rPr>
                          <m:t>𝐿𝑉𝐿</m:t>
                        </m:r>
                      </m:e>
                    </m:d>
                    <m:r>
                      <a:rPr lang="fr-FR" sz="1500" b="0" i="1" smtClean="0">
                        <a:solidFill>
                          <a:schemeClr val="bg1"/>
                        </a:solidFill>
                        <a:latin typeface="Cambria Math" panose="02040503050406030204" pitchFamily="18" charset="0"/>
                      </a:rPr>
                      <m:t>=</m:t>
                    </m:r>
                    <m:r>
                      <a:rPr lang="fr-FR" sz="1500" b="0" i="1" smtClean="0">
                        <a:solidFill>
                          <a:schemeClr val="bg1"/>
                        </a:solidFill>
                        <a:latin typeface="Cambria Math" panose="02040503050406030204" pitchFamily="18" charset="0"/>
                      </a:rPr>
                      <m:t>𝐿𝑉𝐿</m:t>
                    </m:r>
                    <m:r>
                      <a:rPr lang="fr-FR" sz="1500" b="0" i="1" smtClean="0">
                        <a:solidFill>
                          <a:schemeClr val="bg1"/>
                        </a:solidFill>
                        <a:latin typeface="Cambria Math" panose="02040503050406030204" pitchFamily="18" charset="0"/>
                      </a:rPr>
                      <m:t>∗</m:t>
                    </m:r>
                    <m:r>
                      <a:rPr lang="fr-FR" sz="1500" b="0" i="1" smtClean="0">
                        <a:solidFill>
                          <a:schemeClr val="bg1"/>
                        </a:solidFill>
                        <a:latin typeface="Cambria Math" panose="02040503050406030204" pitchFamily="18" charset="0"/>
                      </a:rPr>
                      <m:t>𝑆𝑇𝐴𝑇</m:t>
                    </m:r>
                    <m:r>
                      <a:rPr lang="fr-FR" sz="1500" b="0" i="1" smtClean="0">
                        <a:solidFill>
                          <a:schemeClr val="bg1"/>
                        </a:solidFill>
                        <a:latin typeface="Cambria Math" panose="02040503050406030204" pitchFamily="18" charset="0"/>
                      </a:rPr>
                      <m:t> ∗1,06</m:t>
                    </m:r>
                  </m:oMath>
                </a14:m>
                <a:r>
                  <a:rPr lang="fr-FR" sz="1500" dirty="0">
                    <a:solidFill>
                      <a:schemeClr val="bg1"/>
                    </a:solidFill>
                  </a:rPr>
                  <a:t>  (STAT </a:t>
                </a:r>
                <a14:m>
                  <m:oMath xmlns:m="http://schemas.openxmlformats.org/officeDocument/2006/math">
                    <m:r>
                      <a:rPr lang="fr-FR" sz="1500" i="1" smtClean="0">
                        <a:solidFill>
                          <a:schemeClr val="bg1"/>
                        </a:solidFill>
                        <a:latin typeface="Cambria Math" panose="02040503050406030204" pitchFamily="18" charset="0"/>
                        <a:ea typeface="Cambria Math" panose="02040503050406030204" pitchFamily="18" charset="0"/>
                      </a:rPr>
                      <m:t>𝑒</m:t>
                    </m:r>
                    <m:r>
                      <a:rPr lang="fr-FR" sz="1500" b="0" i="1" smtClean="0">
                        <a:solidFill>
                          <a:schemeClr val="bg1"/>
                        </a:solidFill>
                        <a:latin typeface="Cambria Math" panose="02040503050406030204" pitchFamily="18" charset="0"/>
                        <a:ea typeface="Cambria Math" panose="02040503050406030204" pitchFamily="18" charset="0"/>
                      </a:rPr>
                      <m:t>𝑠𝑡</m:t>
                    </m:r>
                    <m:r>
                      <a:rPr lang="fr-FR" sz="1500" b="0" i="1" smtClean="0">
                        <a:solidFill>
                          <a:schemeClr val="bg1"/>
                        </a:solidFill>
                        <a:latin typeface="Cambria Math" panose="02040503050406030204" pitchFamily="18" charset="0"/>
                        <a:ea typeface="Cambria Math" panose="02040503050406030204" pitchFamily="18" charset="0"/>
                      </a:rPr>
                      <m:t> </m:t>
                    </m:r>
                    <m:r>
                      <a:rPr lang="fr-FR" sz="1500" b="0" i="1" smtClean="0">
                        <a:solidFill>
                          <a:schemeClr val="bg1"/>
                        </a:solidFill>
                        <a:latin typeface="Cambria Math" panose="02040503050406030204" pitchFamily="18" charset="0"/>
                        <a:ea typeface="Cambria Math" panose="02040503050406030204" pitchFamily="18" charset="0"/>
                      </a:rPr>
                      <m:t>𝑢𝑛𝑒</m:t>
                    </m:r>
                    <m:r>
                      <a:rPr lang="fr-FR" sz="1500" b="0" i="1" smtClean="0">
                        <a:solidFill>
                          <a:schemeClr val="bg1"/>
                        </a:solidFill>
                        <a:latin typeface="Cambria Math" panose="02040503050406030204" pitchFamily="18" charset="0"/>
                        <a:ea typeface="Cambria Math" panose="02040503050406030204" pitchFamily="18" charset="0"/>
                      </a:rPr>
                      <m:t> </m:t>
                    </m:r>
                    <m:r>
                      <a:rPr lang="fr-FR" sz="1500" b="0" i="1" smtClean="0">
                        <a:solidFill>
                          <a:schemeClr val="bg1"/>
                        </a:solidFill>
                        <a:latin typeface="Cambria Math" panose="02040503050406030204" pitchFamily="18" charset="0"/>
                        <a:ea typeface="Cambria Math" panose="02040503050406030204" pitchFamily="18" charset="0"/>
                      </a:rPr>
                      <m:t>𝑠𝑡𝑎𝑡𝑖𝑠𝑡𝑖𝑞𝑢𝑒</m:t>
                    </m:r>
                    <m:r>
                      <a:rPr lang="fr-FR" sz="1500" b="0" i="1" smtClean="0">
                        <a:solidFill>
                          <a:schemeClr val="bg1"/>
                        </a:solidFill>
                        <a:latin typeface="Cambria Math" panose="02040503050406030204" pitchFamily="18" charset="0"/>
                        <a:ea typeface="Cambria Math" panose="02040503050406030204" pitchFamily="18" charset="0"/>
                      </a:rPr>
                      <m:t> </m:t>
                    </m:r>
                    <m:r>
                      <a:rPr lang="fr-FR" sz="1500" b="0" i="1" smtClean="0">
                        <a:solidFill>
                          <a:schemeClr val="bg1"/>
                        </a:solidFill>
                        <a:latin typeface="Cambria Math" panose="02040503050406030204" pitchFamily="18" charset="0"/>
                        <a:ea typeface="Cambria Math" panose="02040503050406030204" pitchFamily="18" charset="0"/>
                      </a:rPr>
                      <m:t>𝑑𝑒</m:t>
                    </m:r>
                    <m:r>
                      <a:rPr lang="fr-FR" sz="1500" b="0" i="1" smtClean="0">
                        <a:solidFill>
                          <a:schemeClr val="bg1"/>
                        </a:solidFill>
                        <a:latin typeface="Cambria Math" panose="02040503050406030204" pitchFamily="18" charset="0"/>
                        <a:ea typeface="Cambria Math" panose="02040503050406030204" pitchFamily="18" charset="0"/>
                      </a:rPr>
                      <m:t> </m:t>
                    </m:r>
                    <m:sSup>
                      <m:sSupPr>
                        <m:ctrlPr>
                          <a:rPr lang="fr-FR" sz="1500" b="0" i="1" smtClean="0">
                            <a:solidFill>
                              <a:schemeClr val="bg1"/>
                            </a:solidFill>
                            <a:latin typeface="Cambria Math" panose="02040503050406030204" pitchFamily="18" charset="0"/>
                            <a:ea typeface="Cambria Math" panose="02040503050406030204" pitchFamily="18" charset="0"/>
                          </a:rPr>
                        </m:ctrlPr>
                      </m:sSupPr>
                      <m:e>
                        <m:r>
                          <a:rPr lang="fr-FR" sz="1500" b="0" i="1" smtClean="0">
                            <a:solidFill>
                              <a:schemeClr val="bg1"/>
                            </a:solidFill>
                            <a:latin typeface="Cambria Math" panose="02040503050406030204" pitchFamily="18" charset="0"/>
                            <a:ea typeface="Cambria Math" panose="02040503050406030204" pitchFamily="18" charset="0"/>
                          </a:rPr>
                          <m:t>𝑙</m:t>
                        </m:r>
                      </m:e>
                      <m:sup>
                        <m:r>
                          <a:rPr lang="fr-FR" sz="1500" b="0" i="1" smtClean="0">
                            <a:solidFill>
                              <a:schemeClr val="bg1"/>
                            </a:solidFill>
                            <a:latin typeface="Cambria Math" panose="02040503050406030204" pitchFamily="18" charset="0"/>
                            <a:ea typeface="Cambria Math" panose="02040503050406030204" pitchFamily="18" charset="0"/>
                          </a:rPr>
                          <m:t>′</m:t>
                        </m:r>
                      </m:sup>
                    </m:sSup>
                    <m:r>
                      <a:rPr lang="fr-FR" sz="1500" b="0" i="1" smtClean="0">
                        <a:solidFill>
                          <a:schemeClr val="bg1"/>
                        </a:solidFill>
                        <a:latin typeface="Cambria Math" panose="02040503050406030204" pitchFamily="18" charset="0"/>
                        <a:ea typeface="Cambria Math" panose="02040503050406030204" pitchFamily="18" charset="0"/>
                      </a:rPr>
                      <m:t>𝑒𝑛𝑡𝑖𝑡</m:t>
                    </m:r>
                    <m:r>
                      <a:rPr lang="fr-FR" sz="1500" b="0" i="1" smtClean="0">
                        <a:solidFill>
                          <a:schemeClr val="bg1"/>
                        </a:solidFill>
                        <a:latin typeface="Cambria Math" panose="02040503050406030204" pitchFamily="18" charset="0"/>
                        <a:ea typeface="Cambria Math" panose="02040503050406030204" pitchFamily="18" charset="0"/>
                      </a:rPr>
                      <m:t>é)</m:t>
                    </m:r>
                  </m:oMath>
                </a14:m>
                <a:endParaRPr lang="fr-FR" sz="1500" dirty="0">
                  <a:solidFill>
                    <a:schemeClr val="bg1"/>
                  </a:solidFill>
                </a:endParaRPr>
              </a:p>
            </p:txBody>
          </p:sp>
        </mc:Choice>
        <mc:Fallback>
          <p:sp>
            <p:nvSpPr>
              <p:cNvPr id="6" name="Espace réservé du contenu 5">
                <a:extLst>
                  <a:ext uri="{FF2B5EF4-FFF2-40B4-BE49-F238E27FC236}">
                    <a16:creationId xmlns:a16="http://schemas.microsoft.com/office/drawing/2014/main" id="{584E52DF-896D-1E4E-BFB4-577F2CAAE04A}"/>
                  </a:ext>
                </a:extLst>
              </p:cNvPr>
              <p:cNvSpPr>
                <a:spLocks noGrp="1" noRot="1" noChangeAspect="1" noMove="1" noResize="1" noEditPoints="1" noAdjustHandles="1" noChangeArrowheads="1" noChangeShapeType="1" noTextEdit="1"/>
              </p:cNvSpPr>
              <p:nvPr>
                <p:ph idx="1"/>
              </p:nvPr>
            </p:nvSpPr>
            <p:spPr>
              <a:xfrm>
                <a:off x="4474462" y="200025"/>
                <a:ext cx="7074409" cy="2438399"/>
              </a:xfrm>
              <a:blipFill>
                <a:blip r:embed="rId3"/>
                <a:stretch>
                  <a:fillRect l="-86"/>
                </a:stretch>
              </a:blipFill>
            </p:spPr>
            <p:txBody>
              <a:bodyPr/>
              <a:lstStyle/>
              <a:p>
                <a:r>
                  <a:rPr lang="fr-FR">
                    <a:noFill/>
                  </a:rPr>
                  <a:t> </a:t>
                </a:r>
              </a:p>
            </p:txBody>
          </p:sp>
        </mc:Fallback>
      </mc:AlternateContent>
    </p:spTree>
    <p:extLst>
      <p:ext uri="{BB962C8B-B14F-4D97-AF65-F5344CB8AC3E}">
        <p14:creationId xmlns:p14="http://schemas.microsoft.com/office/powerpoint/2010/main" val="3033722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noir, plusieurs&#10;&#10;Description générée automatiquement">
            <a:extLst>
              <a:ext uri="{FF2B5EF4-FFF2-40B4-BE49-F238E27FC236}">
                <a16:creationId xmlns:a16="http://schemas.microsoft.com/office/drawing/2014/main" id="{7297DA4C-0D58-544D-865E-C645D33303D0}"/>
              </a:ext>
            </a:extLst>
          </p:cNvPr>
          <p:cNvPicPr>
            <a:picLocks noChangeAspect="1"/>
          </p:cNvPicPr>
          <p:nvPr/>
        </p:nvPicPr>
        <p:blipFill rotWithShape="1">
          <a:blip r:embed="rId3">
            <a:alphaModFix amt="70000"/>
          </a:blip>
          <a:srcRect l="30" r="9304" b="1"/>
          <a:stretch/>
        </p:blipFill>
        <p:spPr>
          <a:xfrm>
            <a:off x="20" y="1"/>
            <a:ext cx="12191980" cy="6857999"/>
          </a:xfrm>
          <a:prstGeom prst="rect">
            <a:avLst/>
          </a:prstGeom>
          <a:effectLst>
            <a:reflection stA="0" endPos="65000" dist="50800" dir="5400000" sy="-100000" algn="bl" rotWithShape="0"/>
          </a:effectLst>
        </p:spPr>
      </p:pic>
      <p:sp>
        <p:nvSpPr>
          <p:cNvPr id="5" name="ZoneTexte 4">
            <a:extLst>
              <a:ext uri="{FF2B5EF4-FFF2-40B4-BE49-F238E27FC236}">
                <a16:creationId xmlns:a16="http://schemas.microsoft.com/office/drawing/2014/main" id="{6DF408AC-0D22-5B45-ACEF-53B5C316DE9B}"/>
              </a:ext>
            </a:extLst>
          </p:cNvPr>
          <p:cNvSpPr txBox="1"/>
          <p:nvPr/>
        </p:nvSpPr>
        <p:spPr>
          <a:xfrm>
            <a:off x="619645" y="1065862"/>
            <a:ext cx="3647969" cy="4726276"/>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dirty="0">
              <a:solidFill>
                <a:srgbClr val="FFFFFF"/>
              </a:solidFill>
              <a:ea typeface="+mj-ea"/>
              <a:cs typeface="+mj-cs"/>
            </a:endParaRPr>
          </a:p>
          <a:p>
            <a:pPr>
              <a:lnSpc>
                <a:spcPct val="90000"/>
              </a:lnSpc>
              <a:spcBef>
                <a:spcPct val="0"/>
              </a:spcBef>
              <a:spcAft>
                <a:spcPts val="600"/>
              </a:spcAft>
            </a:pPr>
            <a:r>
              <a:rPr lang="en-US" sz="4000" dirty="0">
                <a:solidFill>
                  <a:srgbClr val="FFFFFF"/>
                </a:solidFill>
                <a:ea typeface="+mj-ea"/>
                <a:cs typeface="+mj-cs"/>
              </a:rPr>
              <a:t>Notion de cours</a:t>
            </a:r>
          </a:p>
          <a:p>
            <a:pPr>
              <a:lnSpc>
                <a:spcPct val="90000"/>
              </a:lnSpc>
              <a:spcBef>
                <a:spcPct val="0"/>
              </a:spcBef>
              <a:spcAft>
                <a:spcPts val="600"/>
              </a:spcAft>
            </a:pPr>
            <a:endParaRPr lang="en-US" sz="4000" dirty="0">
              <a:solidFill>
                <a:srgbClr val="FFFFFF"/>
              </a:solidFill>
              <a:ea typeface="+mj-ea"/>
              <a:cs typeface="+mj-cs"/>
            </a:endParaRPr>
          </a:p>
        </p:txBody>
      </p:sp>
      <p:cxnSp>
        <p:nvCxnSpPr>
          <p:cNvPr id="15" name="Straight Connector 1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A970F3E-5EA3-FC41-A5A0-B3865BE64FFE}"/>
              </a:ext>
            </a:extLst>
          </p:cNvPr>
          <p:cNvSpPr>
            <a:spLocks noGrp="1"/>
          </p:cNvSpPr>
          <p:nvPr>
            <p:ph idx="1"/>
          </p:nvPr>
        </p:nvSpPr>
        <p:spPr>
          <a:xfrm>
            <a:off x="5155380" y="1710755"/>
            <a:ext cx="5744685" cy="4726276"/>
          </a:xfrm>
        </p:spPr>
        <p:txBody>
          <a:bodyPr vert="horz" lIns="91440" tIns="45720" rIns="91440" bIns="45720" rtlCol="0" anchor="ctr">
            <a:normAutofit/>
          </a:bodyPr>
          <a:lstStyle/>
          <a:p>
            <a:r>
              <a:rPr lang="en-US" sz="3600" dirty="0">
                <a:solidFill>
                  <a:srgbClr val="FFFFFF"/>
                </a:solidFill>
              </a:rPr>
              <a:t>Pattern : </a:t>
            </a:r>
          </a:p>
          <a:p>
            <a:pPr lvl="1"/>
            <a:r>
              <a:rPr lang="en-US" sz="3600" dirty="0">
                <a:solidFill>
                  <a:srgbClr val="FFFFFF"/>
                </a:solidFill>
              </a:rPr>
              <a:t>Factories</a:t>
            </a:r>
          </a:p>
          <a:p>
            <a:pPr lvl="1"/>
            <a:r>
              <a:rPr lang="en-US" sz="3600" dirty="0">
                <a:solidFill>
                  <a:srgbClr val="FFFFFF"/>
                </a:solidFill>
              </a:rPr>
              <a:t>Game loop  </a:t>
            </a:r>
          </a:p>
          <a:p>
            <a:r>
              <a:rPr lang="en-US" sz="3600" dirty="0">
                <a:solidFill>
                  <a:srgbClr val="FFFFFF"/>
                </a:solidFill>
              </a:rPr>
              <a:t>Tests unitaires</a:t>
            </a:r>
            <a:br>
              <a:rPr lang="en-US" sz="3600" dirty="0">
                <a:solidFill>
                  <a:srgbClr val="FFFFFF"/>
                </a:solidFill>
              </a:rPr>
            </a:br>
            <a:endParaRPr lang="en-US" sz="3600" dirty="0">
              <a:solidFill>
                <a:srgbClr val="FFFFFF"/>
              </a:solidFill>
            </a:endParaRPr>
          </a:p>
          <a:p>
            <a:endParaRPr lang="en-US" sz="3600" dirty="0">
              <a:solidFill>
                <a:srgbClr val="FFFFFF"/>
              </a:solidFill>
            </a:endParaRPr>
          </a:p>
        </p:txBody>
      </p:sp>
    </p:spTree>
    <p:extLst>
      <p:ext uri="{BB962C8B-B14F-4D97-AF65-F5344CB8AC3E}">
        <p14:creationId xmlns:p14="http://schemas.microsoft.com/office/powerpoint/2010/main" val="3247186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8E8756B-6630-7240-B735-26945D4140FD}"/>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17520" r="1752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6DF408AC-0D22-5B45-ACEF-53B5C316DE9B}"/>
              </a:ext>
            </a:extLst>
          </p:cNvPr>
          <p:cNvSpPr txBox="1"/>
          <p:nvPr/>
        </p:nvSpPr>
        <p:spPr>
          <a:xfrm>
            <a:off x="616022" y="1065862"/>
            <a:ext cx="3535343"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endParaRPr lang="en-US" sz="4000" dirty="0">
              <a:solidFill>
                <a:srgbClr val="FFFFFF"/>
              </a:solidFill>
              <a:ea typeface="+mj-ea"/>
              <a:cs typeface="+mj-cs"/>
            </a:endParaRPr>
          </a:p>
          <a:p>
            <a:pPr>
              <a:lnSpc>
                <a:spcPct val="90000"/>
              </a:lnSpc>
              <a:spcBef>
                <a:spcPct val="0"/>
              </a:spcBef>
              <a:spcAft>
                <a:spcPts val="600"/>
              </a:spcAft>
            </a:pPr>
            <a:r>
              <a:rPr lang="en-US" sz="4000" dirty="0">
                <a:solidFill>
                  <a:srgbClr val="FFFFFF"/>
                </a:solidFill>
                <a:ea typeface="+mj-ea"/>
                <a:cs typeface="+mj-cs"/>
              </a:rPr>
              <a:t>Notion de cours</a:t>
            </a:r>
          </a:p>
          <a:p>
            <a:pPr algn="r">
              <a:lnSpc>
                <a:spcPct val="90000"/>
              </a:lnSpc>
              <a:spcBef>
                <a:spcPct val="0"/>
              </a:spcBef>
              <a:spcAft>
                <a:spcPts val="600"/>
              </a:spcAft>
            </a:pPr>
            <a:endParaRPr lang="en-US" sz="4000" dirty="0">
              <a:solidFill>
                <a:srgbClr val="FFFFFF"/>
              </a:solidFill>
              <a:ea typeface="+mj-ea"/>
              <a:cs typeface="+mj-cs"/>
            </a:endParaRP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A970F3E-5EA3-FC41-A5A0-B3865BE64FFE}"/>
              </a:ext>
            </a:extLst>
          </p:cNvPr>
          <p:cNvSpPr>
            <a:spLocks noGrp="1"/>
          </p:cNvSpPr>
          <p:nvPr>
            <p:ph idx="1"/>
          </p:nvPr>
        </p:nvSpPr>
        <p:spPr>
          <a:xfrm>
            <a:off x="5155380" y="1431622"/>
            <a:ext cx="5744685" cy="4726276"/>
          </a:xfrm>
        </p:spPr>
        <p:txBody>
          <a:bodyPr vert="horz" lIns="91440" tIns="45720" rIns="91440" bIns="45720" rtlCol="0" anchor="ctr">
            <a:normAutofit/>
          </a:bodyPr>
          <a:lstStyle/>
          <a:p>
            <a:pPr marL="0"/>
            <a:r>
              <a:rPr lang="en-US" sz="3600" dirty="0">
                <a:solidFill>
                  <a:srgbClr val="FFFFFF"/>
                </a:solidFill>
              </a:rPr>
              <a:t>Répartition</a:t>
            </a:r>
          </a:p>
          <a:p>
            <a:pPr lvl="1"/>
            <a:r>
              <a:rPr lang="en-US" sz="3200" dirty="0">
                <a:solidFill>
                  <a:srgbClr val="FFFFFF"/>
                </a:solidFill>
              </a:rPr>
              <a:t>utilisation de GitHub </a:t>
            </a:r>
          </a:p>
          <a:p>
            <a:pPr marL="0"/>
            <a:r>
              <a:rPr lang="fr-FR" sz="3600" dirty="0">
                <a:solidFill>
                  <a:srgbClr val="FFFFFF"/>
                </a:solidFill>
              </a:rPr>
              <a:t>Organisation</a:t>
            </a:r>
          </a:p>
          <a:p>
            <a:pPr marL="457200" lvl="1"/>
            <a:r>
              <a:rPr lang="fr-FR" dirty="0">
                <a:solidFill>
                  <a:srgbClr val="FFFFFF"/>
                </a:solidFill>
              </a:rPr>
              <a:t>KANBAN</a:t>
            </a:r>
          </a:p>
          <a:p>
            <a:pPr marL="457200" lvl="1"/>
            <a:r>
              <a:rPr lang="fr-FR" dirty="0">
                <a:solidFill>
                  <a:srgbClr val="FFFFFF"/>
                </a:solidFill>
              </a:rPr>
              <a:t>Discord</a:t>
            </a:r>
          </a:p>
          <a:p>
            <a:pPr marL="457200" lvl="1"/>
            <a:r>
              <a:rPr lang="en-US" dirty="0">
                <a:solidFill>
                  <a:srgbClr val="FFFFFF"/>
                </a:solidFill>
              </a:rPr>
              <a:t>Zoom</a:t>
            </a:r>
            <a:br>
              <a:rPr lang="en-US" sz="800" dirty="0">
                <a:solidFill>
                  <a:srgbClr val="FFFFFF"/>
                </a:solidFill>
              </a:rPr>
            </a:br>
            <a:endParaRPr lang="en-US" sz="8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44322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7948EAF2-A397-0749-AAC3-588BF7893D6C}"/>
              </a:ext>
            </a:extLst>
          </p:cNvPr>
          <p:cNvSpPr>
            <a:spLocks noGrp="1"/>
          </p:cNvSpPr>
          <p:nvPr>
            <p:ph type="title"/>
          </p:nvPr>
        </p:nvSpPr>
        <p:spPr>
          <a:xfrm>
            <a:off x="838200" y="643467"/>
            <a:ext cx="2951205" cy="5571066"/>
          </a:xfrm>
        </p:spPr>
        <p:txBody>
          <a:bodyPr>
            <a:normAutofit/>
          </a:bodyPr>
          <a:lstStyle/>
          <a:p>
            <a:r>
              <a:rPr lang="fr-FR" dirty="0">
                <a:solidFill>
                  <a:srgbClr val="FFFFFF"/>
                </a:solidFill>
                <a:latin typeface="Calibri" panose="020F0502020204030204" pitchFamily="34" charset="0"/>
                <a:cs typeface="Calibri" panose="020F0502020204030204" pitchFamily="34" charset="0"/>
              </a:rPr>
              <a:t>Derniers Problèmes rencontrés</a:t>
            </a:r>
          </a:p>
        </p:txBody>
      </p:sp>
      <p:graphicFrame>
        <p:nvGraphicFramePr>
          <p:cNvPr id="5" name="Espace réservé du contenu 2">
            <a:extLst>
              <a:ext uri="{FF2B5EF4-FFF2-40B4-BE49-F238E27FC236}">
                <a16:creationId xmlns:a16="http://schemas.microsoft.com/office/drawing/2014/main" id="{BDD0DCCB-4CC8-470B-95CF-EFDA21DB24D0}"/>
              </a:ext>
            </a:extLst>
          </p:cNvPr>
          <p:cNvGraphicFramePr>
            <a:graphicFrameLocks noGrp="1"/>
          </p:cNvGraphicFramePr>
          <p:nvPr>
            <p:ph idx="1"/>
            <p:extLst>
              <p:ext uri="{D42A27DB-BD31-4B8C-83A1-F6EECF244321}">
                <p14:modId xmlns:p14="http://schemas.microsoft.com/office/powerpoint/2010/main" val="151330719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90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18">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B8C8D73-6FAD-1443-A6CA-94D7A520600D}"/>
              </a:ext>
            </a:extLst>
          </p:cNvPr>
          <p:cNvSpPr>
            <a:spLocks noGrp="1"/>
          </p:cNvSpPr>
          <p:nvPr>
            <p:ph type="title"/>
          </p:nvPr>
        </p:nvSpPr>
        <p:spPr>
          <a:xfrm>
            <a:off x="578069" y="365125"/>
            <a:ext cx="4656083" cy="5811837"/>
          </a:xfrm>
        </p:spPr>
        <p:txBody>
          <a:bodyPr>
            <a:normAutofit/>
          </a:bodyPr>
          <a:lstStyle/>
          <a:p>
            <a:pPr algn="ctr"/>
            <a:r>
              <a:rPr lang="fr-FR" sz="5400" dirty="0">
                <a:solidFill>
                  <a:srgbClr val="FFFFFF"/>
                </a:solidFill>
                <a:latin typeface="+mn-lt"/>
              </a:rPr>
              <a:t>Idées d’améliorations</a:t>
            </a:r>
          </a:p>
        </p:txBody>
      </p:sp>
      <p:sp>
        <p:nvSpPr>
          <p:cNvPr id="3" name="Espace réservé du contenu 2">
            <a:extLst>
              <a:ext uri="{FF2B5EF4-FFF2-40B4-BE49-F238E27FC236}">
                <a16:creationId xmlns:a16="http://schemas.microsoft.com/office/drawing/2014/main" id="{C7C99DC2-C200-EA41-8C96-6CA35B3D8681}"/>
              </a:ext>
            </a:extLst>
          </p:cNvPr>
          <p:cNvSpPr>
            <a:spLocks noGrp="1"/>
          </p:cNvSpPr>
          <p:nvPr>
            <p:ph idx="1"/>
          </p:nvPr>
        </p:nvSpPr>
        <p:spPr>
          <a:xfrm>
            <a:off x="5356927" y="365125"/>
            <a:ext cx="5996871" cy="5811837"/>
          </a:xfrm>
        </p:spPr>
        <p:txBody>
          <a:bodyPr anchor="ctr">
            <a:normAutofit/>
          </a:bodyPr>
          <a:lstStyle/>
          <a:p>
            <a:pPr>
              <a:buFont typeface="Wingdings" panose="05000000000000000000" pitchFamily="2" charset="2"/>
              <a:buChar char="ü"/>
            </a:pPr>
            <a:r>
              <a:rPr lang="fr-FR" sz="3200" dirty="0">
                <a:solidFill>
                  <a:schemeClr val="accent6"/>
                </a:solidFill>
              </a:rPr>
              <a:t>Plus d’attaques pour le joueur</a:t>
            </a:r>
          </a:p>
          <a:p>
            <a:r>
              <a:rPr lang="fr-FR" sz="3200" dirty="0">
                <a:solidFill>
                  <a:srgbClr val="FFFFFF"/>
                </a:solidFill>
              </a:rPr>
              <a:t>Différentes classes de joueurs</a:t>
            </a:r>
          </a:p>
          <a:p>
            <a:pPr>
              <a:buFont typeface="Wingdings" panose="05000000000000000000" pitchFamily="2" charset="2"/>
              <a:buChar char="ü"/>
            </a:pPr>
            <a:r>
              <a:rPr lang="fr-FR" sz="3200" dirty="0">
                <a:solidFill>
                  <a:schemeClr val="accent6"/>
                </a:solidFill>
              </a:rPr>
              <a:t>Case piège (ex : spawner a monstre)</a:t>
            </a:r>
          </a:p>
          <a:p>
            <a:pPr>
              <a:buFont typeface="Wingdings" panose="05000000000000000000" pitchFamily="2" charset="2"/>
              <a:buChar char="ü"/>
            </a:pPr>
            <a:r>
              <a:rPr lang="fr-FR" sz="3200" dirty="0">
                <a:solidFill>
                  <a:schemeClr val="accent6"/>
                </a:solidFill>
              </a:rPr>
              <a:t>Roulades / Esquives</a:t>
            </a:r>
          </a:p>
          <a:p>
            <a:r>
              <a:rPr lang="fr-FR" sz="3200" dirty="0">
                <a:solidFill>
                  <a:srgbClr val="FFFFFF"/>
                </a:solidFill>
              </a:rPr>
              <a:t>Multijoueur</a:t>
            </a:r>
          </a:p>
          <a:p>
            <a:r>
              <a:rPr lang="fr-FR" sz="3200" dirty="0"/>
              <a:t>Portail pour revenir sur la map d’avant </a:t>
            </a:r>
          </a:p>
          <a:p>
            <a:pPr>
              <a:buFont typeface="Wingdings" panose="05000000000000000000" pitchFamily="2" charset="2"/>
              <a:buChar char="ü"/>
            </a:pPr>
            <a:r>
              <a:rPr lang="fr-FR" sz="3200" dirty="0">
                <a:solidFill>
                  <a:schemeClr val="accent6"/>
                </a:solidFill>
              </a:rPr>
              <a:t>Nouveaux monstres et attaques spéciales</a:t>
            </a:r>
          </a:p>
        </p:txBody>
      </p:sp>
    </p:spTree>
    <p:extLst>
      <p:ext uri="{BB962C8B-B14F-4D97-AF65-F5344CB8AC3E}">
        <p14:creationId xmlns:p14="http://schemas.microsoft.com/office/powerpoint/2010/main" val="1717957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488C4821-126B-4165-9948-416C89DE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805" y="443498"/>
            <a:ext cx="12222802" cy="5971003"/>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D89511E-C001-4028-B75D-5AE9AE29BCFE}"/>
              </a:ext>
            </a:extLst>
          </p:cNvPr>
          <p:cNvSpPr>
            <a:spLocks noGrp="1"/>
          </p:cNvSpPr>
          <p:nvPr>
            <p:ph type="ctrTitle"/>
          </p:nvPr>
        </p:nvSpPr>
        <p:spPr>
          <a:xfrm>
            <a:off x="413238" y="1794046"/>
            <a:ext cx="5209796" cy="1842534"/>
          </a:xfrm>
        </p:spPr>
        <p:txBody>
          <a:bodyPr anchor="b">
            <a:normAutofit/>
          </a:bodyPr>
          <a:lstStyle/>
          <a:p>
            <a:pPr algn="l"/>
            <a:r>
              <a:rPr lang="fr-FR" sz="6600" dirty="0">
                <a:latin typeface="+mn-lt"/>
              </a:rPr>
              <a:t>Introduction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10D8665-ED86-4D01-B784-939286C5BF70}"/>
              </a:ext>
            </a:extLst>
          </p:cNvPr>
          <p:cNvSpPr/>
          <p:nvPr/>
        </p:nvSpPr>
        <p:spPr>
          <a:xfrm>
            <a:off x="413238" y="4429919"/>
            <a:ext cx="4132385" cy="265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9156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Image 3">
            <a:extLst>
              <a:ext uri="{FF2B5EF4-FFF2-40B4-BE49-F238E27FC236}">
                <a16:creationId xmlns:a16="http://schemas.microsoft.com/office/drawing/2014/main" id="{4DB5C561-7507-4C93-8CCF-CF06ECC53F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89" y="447579"/>
            <a:ext cx="12206089" cy="5962839"/>
          </a:xfrm>
          <a:prstGeom prst="rect">
            <a:avLst/>
          </a:prstGeom>
        </p:spPr>
      </p:pic>
      <p:sp>
        <p:nvSpPr>
          <p:cNvPr id="27"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8"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9"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Titre 1">
            <a:extLst>
              <a:ext uri="{FF2B5EF4-FFF2-40B4-BE49-F238E27FC236}">
                <a16:creationId xmlns:a16="http://schemas.microsoft.com/office/drawing/2014/main" id="{E936576B-1089-45CA-80EE-B22DD3141844}"/>
              </a:ext>
            </a:extLst>
          </p:cNvPr>
          <p:cNvSpPr>
            <a:spLocks noGrp="1"/>
          </p:cNvSpPr>
          <p:nvPr>
            <p:ph type="title"/>
          </p:nvPr>
        </p:nvSpPr>
        <p:spPr>
          <a:xfrm>
            <a:off x="8046720" y="1045597"/>
            <a:ext cx="3633746" cy="1588422"/>
          </a:xfrm>
        </p:spPr>
        <p:txBody>
          <a:bodyPr anchor="b">
            <a:normAutofit/>
          </a:bodyPr>
          <a:lstStyle/>
          <a:p>
            <a:r>
              <a:rPr lang="fr-FR" sz="3600" dirty="0"/>
              <a:t> </a:t>
            </a:r>
          </a:p>
        </p:txBody>
      </p:sp>
      <p:sp>
        <p:nvSpPr>
          <p:cNvPr id="5" name="ZoneTexte 4">
            <a:extLst>
              <a:ext uri="{FF2B5EF4-FFF2-40B4-BE49-F238E27FC236}">
                <a16:creationId xmlns:a16="http://schemas.microsoft.com/office/drawing/2014/main" id="{3A18EA8E-79D5-4C4F-A3E5-441336A959EB}"/>
              </a:ext>
            </a:extLst>
          </p:cNvPr>
          <p:cNvSpPr txBox="1"/>
          <p:nvPr/>
        </p:nvSpPr>
        <p:spPr>
          <a:xfrm>
            <a:off x="7134137" y="2921168"/>
            <a:ext cx="5043774" cy="1015663"/>
          </a:xfrm>
          <a:prstGeom prst="rect">
            <a:avLst/>
          </a:prstGeom>
          <a:noFill/>
        </p:spPr>
        <p:txBody>
          <a:bodyPr wrap="square" rtlCol="0">
            <a:spAutoFit/>
          </a:bodyPr>
          <a:lstStyle/>
          <a:p>
            <a:r>
              <a:rPr lang="fr-FR" sz="6000" dirty="0"/>
              <a:t>Fonctionnalités </a:t>
            </a:r>
          </a:p>
        </p:txBody>
      </p:sp>
    </p:spTree>
    <p:extLst>
      <p:ext uri="{BB962C8B-B14F-4D97-AF65-F5344CB8AC3E}">
        <p14:creationId xmlns:p14="http://schemas.microsoft.com/office/powerpoint/2010/main" val="19003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33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D23EE70B-02C4-4805-9A66-B211253FBACB}"/>
              </a:ext>
            </a:extLst>
          </p:cNvPr>
          <p:cNvPicPr>
            <a:picLocks noChangeAspect="1"/>
          </p:cNvPicPr>
          <p:nvPr/>
        </p:nvPicPr>
        <p:blipFill>
          <a:blip r:embed="rId3">
            <a:extLst>
              <a:ext uri="{28A0092B-C50C-407E-A947-70E740481C1C}">
                <a14:useLocalDpi xmlns:a14="http://schemas.microsoft.com/office/drawing/2010/main" val="0"/>
              </a:ext>
            </a:extLst>
          </a:blip>
          <a:srcRect l="5663" r="5663"/>
          <a:stretch/>
        </p:blipFill>
        <p:spPr>
          <a:xfrm>
            <a:off x="327547" y="2543175"/>
            <a:ext cx="7229428" cy="3982784"/>
          </a:xfrm>
          <a:prstGeom prst="rect">
            <a:avLst/>
          </a:prstGeom>
        </p:spPr>
      </p:pic>
      <p:sp>
        <p:nvSpPr>
          <p:cNvPr id="5" name="Rectangle 4">
            <a:extLst>
              <a:ext uri="{FF2B5EF4-FFF2-40B4-BE49-F238E27FC236}">
                <a16:creationId xmlns:a16="http://schemas.microsoft.com/office/drawing/2014/main" id="{B49C4AEF-ED07-423A-BDFD-CC1C489F4BCD}"/>
              </a:ext>
            </a:extLst>
          </p:cNvPr>
          <p:cNvSpPr/>
          <p:nvPr/>
        </p:nvSpPr>
        <p:spPr>
          <a:xfrm>
            <a:off x="327546" y="321732"/>
            <a:ext cx="7181329" cy="19642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2"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Connecteur droit avec flèche 22">
            <a:extLst>
              <a:ext uri="{FF2B5EF4-FFF2-40B4-BE49-F238E27FC236}">
                <a16:creationId xmlns:a16="http://schemas.microsoft.com/office/drawing/2014/main" id="{E5BDCAA1-F1FE-49A0-A4AC-64E3D1A8E178}"/>
              </a:ext>
            </a:extLst>
          </p:cNvPr>
          <p:cNvCxnSpPr>
            <a:cxnSpLocks/>
          </p:cNvCxnSpPr>
          <p:nvPr/>
        </p:nvCxnSpPr>
        <p:spPr>
          <a:xfrm flipH="1">
            <a:off x="6334127" y="3154580"/>
            <a:ext cx="1523998" cy="3622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Titre 1">
            <a:extLst>
              <a:ext uri="{FF2B5EF4-FFF2-40B4-BE49-F238E27FC236}">
                <a16:creationId xmlns:a16="http://schemas.microsoft.com/office/drawing/2014/main" id="{18FB455C-5A1E-48A0-BE0C-36BF7B83FC34}"/>
              </a:ext>
            </a:extLst>
          </p:cNvPr>
          <p:cNvSpPr>
            <a:spLocks noGrp="1"/>
          </p:cNvSpPr>
          <p:nvPr>
            <p:ph type="title"/>
          </p:nvPr>
        </p:nvSpPr>
        <p:spPr>
          <a:xfrm>
            <a:off x="546576" y="491260"/>
            <a:ext cx="6839277" cy="1625210"/>
          </a:xfrm>
        </p:spPr>
        <p:txBody>
          <a:bodyPr>
            <a:normAutofit/>
          </a:bodyPr>
          <a:lstStyle/>
          <a:p>
            <a:pPr algn="ctr"/>
            <a:r>
              <a:rPr lang="fr-FR" sz="5400" dirty="0">
                <a:solidFill>
                  <a:srgbClr val="FFFFFF"/>
                </a:solidFill>
                <a:latin typeface="+mn-lt"/>
              </a:rPr>
              <a:t>Génération d’étage</a:t>
            </a:r>
          </a:p>
        </p:txBody>
      </p:sp>
      <p:cxnSp>
        <p:nvCxnSpPr>
          <p:cNvPr id="25" name="Connecteur droit avec flèche 24">
            <a:extLst>
              <a:ext uri="{FF2B5EF4-FFF2-40B4-BE49-F238E27FC236}">
                <a16:creationId xmlns:a16="http://schemas.microsoft.com/office/drawing/2014/main" id="{97150A44-2712-4D00-9FF3-36CC07C20DF7}"/>
              </a:ext>
            </a:extLst>
          </p:cNvPr>
          <p:cNvCxnSpPr>
            <a:cxnSpLocks/>
          </p:cNvCxnSpPr>
          <p:nvPr/>
        </p:nvCxnSpPr>
        <p:spPr>
          <a:xfrm flipH="1">
            <a:off x="6215452" y="3516781"/>
            <a:ext cx="1616113" cy="8118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B696FA49-C0E3-491F-BE78-364F005DB54F}"/>
              </a:ext>
            </a:extLst>
          </p:cNvPr>
          <p:cNvSpPr/>
          <p:nvPr/>
        </p:nvSpPr>
        <p:spPr>
          <a:xfrm>
            <a:off x="5606483" y="5429042"/>
            <a:ext cx="133350" cy="14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8400ED1-D6C7-486D-BAE2-514314B9AE44}"/>
              </a:ext>
            </a:extLst>
          </p:cNvPr>
          <p:cNvSpPr/>
          <p:nvPr/>
        </p:nvSpPr>
        <p:spPr>
          <a:xfrm>
            <a:off x="3499899" y="3730439"/>
            <a:ext cx="133350" cy="157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E4AC8E31-279F-4D00-9CF2-45A17988052E}"/>
              </a:ext>
            </a:extLst>
          </p:cNvPr>
          <p:cNvSpPr/>
          <p:nvPr/>
        </p:nvSpPr>
        <p:spPr>
          <a:xfrm>
            <a:off x="3076480" y="4523026"/>
            <a:ext cx="190500" cy="129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CDB3ED8D-7A15-4184-A1B9-CDEFB9945ABB}"/>
              </a:ext>
            </a:extLst>
          </p:cNvPr>
          <p:cNvSpPr/>
          <p:nvPr/>
        </p:nvSpPr>
        <p:spPr>
          <a:xfrm>
            <a:off x="6215451" y="3267547"/>
            <a:ext cx="118674"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D5239414-46C5-468C-AF1D-898C7AFC43A1}"/>
              </a:ext>
            </a:extLst>
          </p:cNvPr>
          <p:cNvSpPr/>
          <p:nvPr/>
        </p:nvSpPr>
        <p:spPr>
          <a:xfrm>
            <a:off x="5943338" y="3516781"/>
            <a:ext cx="133783" cy="143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45EE0593-85EB-874A-AB26-2C93C0D0CF15}"/>
              </a:ext>
            </a:extLst>
          </p:cNvPr>
          <p:cNvSpPr txBox="1"/>
          <p:nvPr/>
        </p:nvSpPr>
        <p:spPr>
          <a:xfrm>
            <a:off x="7704128" y="711382"/>
            <a:ext cx="3979715" cy="5262979"/>
          </a:xfrm>
          <a:prstGeom prst="rect">
            <a:avLst/>
          </a:prstGeom>
          <a:noFill/>
        </p:spPr>
        <p:txBody>
          <a:bodyPr wrap="square" rtlCol="0">
            <a:spAutoFit/>
          </a:bodyPr>
          <a:lstStyle/>
          <a:p>
            <a:r>
              <a:rPr lang="fr-FR" sz="2400" dirty="0">
                <a:solidFill>
                  <a:schemeClr val="bg1"/>
                </a:solidFill>
              </a:rPr>
              <a:t>• Type de case</a:t>
            </a:r>
          </a:p>
          <a:p>
            <a:pPr marL="742950" lvl="1" indent="-285750">
              <a:buFont typeface="Arial" panose="020B0604020202020204" pitchFamily="34" charset="0"/>
              <a:buChar char="•"/>
            </a:pPr>
            <a:r>
              <a:rPr lang="fr-FR" sz="2400" dirty="0">
                <a:solidFill>
                  <a:schemeClr val="bg1"/>
                </a:solidFill>
              </a:rPr>
              <a:t>Map </a:t>
            </a:r>
          </a:p>
          <a:p>
            <a:pPr marL="742950" lvl="1" indent="-285750">
              <a:buFont typeface="Arial" panose="020B0604020202020204" pitchFamily="34" charset="0"/>
              <a:buChar char="•"/>
            </a:pPr>
            <a:r>
              <a:rPr lang="fr-FR" sz="2400" dirty="0">
                <a:solidFill>
                  <a:schemeClr val="bg1"/>
                </a:solidFill>
              </a:rPr>
              <a:t>Salle </a:t>
            </a:r>
          </a:p>
          <a:p>
            <a:pPr marL="742950" lvl="1" indent="-285750">
              <a:buFont typeface="Arial" panose="020B0604020202020204" pitchFamily="34" charset="0"/>
              <a:buChar char="•"/>
            </a:pPr>
            <a:r>
              <a:rPr lang="fr-FR" sz="2400" dirty="0">
                <a:solidFill>
                  <a:schemeClr val="bg1"/>
                </a:solidFill>
              </a:rPr>
              <a:t>Chemin</a:t>
            </a:r>
          </a:p>
          <a:p>
            <a:pPr marL="742950" lvl="1" indent="-285750">
              <a:buFont typeface="Arial" panose="020B0604020202020204" pitchFamily="34" charset="0"/>
              <a:buChar char="•"/>
            </a:pPr>
            <a:r>
              <a:rPr lang="fr-FR" sz="2400" dirty="0">
                <a:solidFill>
                  <a:schemeClr val="bg1"/>
                </a:solidFill>
              </a:rPr>
              <a:t>Portail </a:t>
            </a:r>
          </a:p>
          <a:p>
            <a:pPr marL="742950" lvl="1" indent="-285750">
              <a:buFont typeface="Arial" panose="020B0604020202020204" pitchFamily="34" charset="0"/>
              <a:buChar char="•"/>
            </a:pPr>
            <a:r>
              <a:rPr lang="fr-FR" sz="2400" dirty="0">
                <a:solidFill>
                  <a:schemeClr val="bg1"/>
                </a:solidFill>
              </a:rPr>
              <a:t>shop</a:t>
            </a:r>
          </a:p>
          <a:p>
            <a:r>
              <a:rPr lang="fr-FR" sz="2400" dirty="0">
                <a:solidFill>
                  <a:schemeClr val="bg1"/>
                </a:solidFill>
              </a:rPr>
              <a:t>•Salle</a:t>
            </a:r>
          </a:p>
          <a:p>
            <a:r>
              <a:rPr lang="fr-FR" sz="2400" dirty="0">
                <a:solidFill>
                  <a:schemeClr val="bg1"/>
                </a:solidFill>
              </a:rPr>
              <a:t>•Chemin</a:t>
            </a:r>
          </a:p>
          <a:p>
            <a:pPr marL="800100" lvl="1" indent="-342900">
              <a:buFont typeface="Arial" panose="020B0604020202020204" pitchFamily="34" charset="0"/>
              <a:buChar char="•"/>
            </a:pPr>
            <a:r>
              <a:rPr lang="fr-FR" sz="2400" dirty="0">
                <a:solidFill>
                  <a:schemeClr val="bg1"/>
                </a:solidFill>
              </a:rPr>
              <a:t>Implémentation d’A*</a:t>
            </a:r>
          </a:p>
          <a:p>
            <a:pPr marL="800100" lvl="1" indent="-342900">
              <a:buFont typeface="Arial" panose="020B0604020202020204" pitchFamily="34" charset="0"/>
              <a:buChar char="•"/>
            </a:pPr>
            <a:r>
              <a:rPr lang="fr-FR" sz="2400" dirty="0">
                <a:solidFill>
                  <a:schemeClr val="bg1"/>
                </a:solidFill>
              </a:rPr>
              <a:t>Un chemin nous tp d’un bout à l’autre</a:t>
            </a:r>
          </a:p>
          <a:p>
            <a:r>
              <a:rPr lang="fr-FR" sz="2400" dirty="0">
                <a:solidFill>
                  <a:schemeClr val="bg1"/>
                </a:solidFill>
              </a:rPr>
              <a:t>• Portail</a:t>
            </a:r>
          </a:p>
          <a:p>
            <a:pPr marL="800100" lvl="1" indent="-342900">
              <a:buFont typeface="Arial" panose="020B0604020202020204" pitchFamily="34" charset="0"/>
              <a:buChar char="•"/>
            </a:pPr>
            <a:r>
              <a:rPr lang="fr-FR" sz="2400" dirty="0">
                <a:solidFill>
                  <a:schemeClr val="bg1"/>
                </a:solidFill>
              </a:rPr>
              <a:t>Une fois utilisé le portail disparait</a:t>
            </a:r>
          </a:p>
        </p:txBody>
      </p:sp>
      <p:sp>
        <p:nvSpPr>
          <p:cNvPr id="45" name="Rectangle 44">
            <a:extLst>
              <a:ext uri="{FF2B5EF4-FFF2-40B4-BE49-F238E27FC236}">
                <a16:creationId xmlns:a16="http://schemas.microsoft.com/office/drawing/2014/main" id="{CBC23FE2-7F8B-48EF-A626-56EC8CED4B79}"/>
              </a:ext>
            </a:extLst>
          </p:cNvPr>
          <p:cNvSpPr/>
          <p:nvPr/>
        </p:nvSpPr>
        <p:spPr>
          <a:xfrm>
            <a:off x="7784306" y="857250"/>
            <a:ext cx="183357" cy="1785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22B85C22-08AE-49FC-B760-C9FA1A5A99B6}"/>
              </a:ext>
            </a:extLst>
          </p:cNvPr>
          <p:cNvSpPr/>
          <p:nvPr/>
        </p:nvSpPr>
        <p:spPr>
          <a:xfrm>
            <a:off x="4842386" y="3887605"/>
            <a:ext cx="128552"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F00A8B8C-F852-45E5-9DAB-2E95FEBFBAD8}"/>
              </a:ext>
            </a:extLst>
          </p:cNvPr>
          <p:cNvSpPr txBox="1"/>
          <p:nvPr/>
        </p:nvSpPr>
        <p:spPr>
          <a:xfrm>
            <a:off x="10308687" y="1527512"/>
            <a:ext cx="1338886" cy="276999"/>
          </a:xfrm>
          <a:prstGeom prst="rect">
            <a:avLst/>
          </a:prstGeom>
          <a:noFill/>
        </p:spPr>
        <p:txBody>
          <a:bodyPr wrap="square" rtlCol="0">
            <a:spAutoFit/>
          </a:bodyPr>
          <a:lstStyle/>
          <a:p>
            <a:pPr marL="285750" indent="-285750">
              <a:buFont typeface="Arial" panose="020B0604020202020204" pitchFamily="34" charset="0"/>
              <a:buChar char="•"/>
            </a:pPr>
            <a:endParaRPr lang="fr-FR" sz="1200" dirty="0">
              <a:solidFill>
                <a:schemeClr val="bg1"/>
              </a:solidFill>
            </a:endParaRPr>
          </a:p>
        </p:txBody>
      </p:sp>
    </p:spTree>
    <p:extLst>
      <p:ext uri="{BB962C8B-B14F-4D97-AF65-F5344CB8AC3E}">
        <p14:creationId xmlns:p14="http://schemas.microsoft.com/office/powerpoint/2010/main" val="30999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45"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33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D23EE70B-02C4-4805-9A66-B211253FBACB}"/>
              </a:ext>
            </a:extLst>
          </p:cNvPr>
          <p:cNvPicPr>
            <a:picLocks noChangeAspect="1"/>
          </p:cNvPicPr>
          <p:nvPr/>
        </p:nvPicPr>
        <p:blipFill>
          <a:blip r:embed="rId3">
            <a:extLst>
              <a:ext uri="{28A0092B-C50C-407E-A947-70E740481C1C}">
                <a14:useLocalDpi xmlns:a14="http://schemas.microsoft.com/office/drawing/2010/main" val="0"/>
              </a:ext>
            </a:extLst>
          </a:blip>
          <a:srcRect l="5663" r="5663"/>
          <a:stretch/>
        </p:blipFill>
        <p:spPr>
          <a:xfrm>
            <a:off x="327547" y="2543175"/>
            <a:ext cx="7229428" cy="3982784"/>
          </a:xfrm>
          <a:prstGeom prst="rect">
            <a:avLst/>
          </a:prstGeom>
        </p:spPr>
      </p:pic>
      <p:sp>
        <p:nvSpPr>
          <p:cNvPr id="5" name="Rectangle 4">
            <a:extLst>
              <a:ext uri="{FF2B5EF4-FFF2-40B4-BE49-F238E27FC236}">
                <a16:creationId xmlns:a16="http://schemas.microsoft.com/office/drawing/2014/main" id="{B49C4AEF-ED07-423A-BDFD-CC1C489F4BCD}"/>
              </a:ext>
            </a:extLst>
          </p:cNvPr>
          <p:cNvSpPr/>
          <p:nvPr/>
        </p:nvSpPr>
        <p:spPr>
          <a:xfrm>
            <a:off x="327546" y="321732"/>
            <a:ext cx="7181329" cy="19642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2"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8FB455C-5A1E-48A0-BE0C-36BF7B83FC34}"/>
              </a:ext>
            </a:extLst>
          </p:cNvPr>
          <p:cNvSpPr>
            <a:spLocks noGrp="1"/>
          </p:cNvSpPr>
          <p:nvPr>
            <p:ph type="title"/>
          </p:nvPr>
        </p:nvSpPr>
        <p:spPr>
          <a:xfrm>
            <a:off x="546576" y="491260"/>
            <a:ext cx="6839277" cy="1625210"/>
          </a:xfrm>
        </p:spPr>
        <p:txBody>
          <a:bodyPr>
            <a:normAutofit/>
          </a:bodyPr>
          <a:lstStyle/>
          <a:p>
            <a:pPr algn="ctr"/>
            <a:r>
              <a:rPr lang="fr-FR" sz="5400" dirty="0">
                <a:solidFill>
                  <a:srgbClr val="FFFFFF"/>
                </a:solidFill>
                <a:latin typeface="+mn-lt"/>
              </a:rPr>
              <a:t>Génération d’étage</a:t>
            </a:r>
          </a:p>
        </p:txBody>
      </p:sp>
      <p:sp>
        <p:nvSpPr>
          <p:cNvPr id="32" name="Rectangle 31">
            <a:extLst>
              <a:ext uri="{FF2B5EF4-FFF2-40B4-BE49-F238E27FC236}">
                <a16:creationId xmlns:a16="http://schemas.microsoft.com/office/drawing/2014/main" id="{B696FA49-C0E3-491F-BE78-364F005DB54F}"/>
              </a:ext>
            </a:extLst>
          </p:cNvPr>
          <p:cNvSpPr/>
          <p:nvPr/>
        </p:nvSpPr>
        <p:spPr>
          <a:xfrm>
            <a:off x="5606483" y="5429042"/>
            <a:ext cx="133350" cy="14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8400ED1-D6C7-486D-BAE2-514314B9AE44}"/>
              </a:ext>
            </a:extLst>
          </p:cNvPr>
          <p:cNvSpPr/>
          <p:nvPr/>
        </p:nvSpPr>
        <p:spPr>
          <a:xfrm>
            <a:off x="3499899" y="3730439"/>
            <a:ext cx="133350" cy="157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E4AC8E31-279F-4D00-9CF2-45A17988052E}"/>
              </a:ext>
            </a:extLst>
          </p:cNvPr>
          <p:cNvSpPr/>
          <p:nvPr/>
        </p:nvSpPr>
        <p:spPr>
          <a:xfrm>
            <a:off x="3076480" y="4523026"/>
            <a:ext cx="190500" cy="129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CDB3ED8D-7A15-4184-A1B9-CDEFB9945ABB}"/>
              </a:ext>
            </a:extLst>
          </p:cNvPr>
          <p:cNvSpPr/>
          <p:nvPr/>
        </p:nvSpPr>
        <p:spPr>
          <a:xfrm>
            <a:off x="6215451" y="3267547"/>
            <a:ext cx="118674"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D5239414-46C5-468C-AF1D-898C7AFC43A1}"/>
              </a:ext>
            </a:extLst>
          </p:cNvPr>
          <p:cNvSpPr/>
          <p:nvPr/>
        </p:nvSpPr>
        <p:spPr>
          <a:xfrm>
            <a:off x="5943338" y="3516781"/>
            <a:ext cx="133783" cy="143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B49A704E-55BF-4FB4-9BD9-9CC7CF0310CB}"/>
              </a:ext>
            </a:extLst>
          </p:cNvPr>
          <p:cNvSpPr txBox="1"/>
          <p:nvPr/>
        </p:nvSpPr>
        <p:spPr>
          <a:xfrm>
            <a:off x="7967156" y="1283615"/>
            <a:ext cx="4335260" cy="4893647"/>
          </a:xfrm>
          <a:prstGeom prst="rect">
            <a:avLst/>
          </a:prstGeom>
          <a:noFill/>
        </p:spPr>
        <p:txBody>
          <a:bodyPr wrap="square" rtlCol="0">
            <a:spAutoFit/>
          </a:bodyPr>
          <a:lstStyle/>
          <a:p>
            <a:r>
              <a:rPr lang="fr-FR" sz="2400" dirty="0">
                <a:solidFill>
                  <a:schemeClr val="bg2"/>
                </a:solidFill>
                <a:latin typeface="Arial Nova" panose="020B0604020202020204" pitchFamily="34" charset="0"/>
              </a:rPr>
              <a:t>g </a:t>
            </a:r>
            <a:r>
              <a:rPr lang="fr-FR" sz="2400" dirty="0">
                <a:solidFill>
                  <a:srgbClr val="FF0000"/>
                </a:solidFill>
                <a:latin typeface="Arial Nova" panose="020B0604020202020204" pitchFamily="34" charset="0"/>
              </a:rPr>
              <a:t>g</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Gobelin</a:t>
            </a:r>
          </a:p>
          <a:p>
            <a:r>
              <a:rPr lang="fr-FR" sz="2400" dirty="0">
                <a:solidFill>
                  <a:schemeClr val="bg2"/>
                </a:solidFill>
                <a:latin typeface="Arial Nova" panose="020B0604020202020204" pitchFamily="34" charset="0"/>
              </a:rPr>
              <a:t>o </a:t>
            </a:r>
            <a:r>
              <a:rPr lang="fr-FR" sz="2400" dirty="0">
                <a:solidFill>
                  <a:srgbClr val="FF0000"/>
                </a:solidFill>
                <a:latin typeface="Arial Nova" panose="020B0604020202020204" pitchFamily="34" charset="0"/>
              </a:rPr>
              <a:t>o</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Orc</a:t>
            </a:r>
          </a:p>
          <a:p>
            <a:r>
              <a:rPr lang="fr-FR" sz="2400" dirty="0">
                <a:solidFill>
                  <a:schemeClr val="bg2"/>
                </a:solidFill>
                <a:latin typeface="Arial Nova" panose="020B0604020202020204" pitchFamily="34" charset="0"/>
              </a:rPr>
              <a:t>T</a:t>
            </a:r>
            <a:r>
              <a:rPr lang="fr-FR" sz="2400" dirty="0">
                <a:latin typeface="Arial Nova" panose="020B0604020202020204" pitchFamily="34" charset="0"/>
              </a:rPr>
              <a:t> </a:t>
            </a:r>
            <a:r>
              <a:rPr lang="fr-FR" sz="2400" dirty="0">
                <a:solidFill>
                  <a:srgbClr val="FF0000"/>
                </a:solidFill>
                <a:latin typeface="Arial Nova" panose="020B0604020202020204" pitchFamily="34" charset="0"/>
              </a:rPr>
              <a:t>T </a:t>
            </a:r>
            <a:r>
              <a:rPr lang="fr-FR" sz="2400" dirty="0">
                <a:solidFill>
                  <a:schemeClr val="bg1"/>
                </a:solidFill>
                <a:latin typeface="Arial Nova" panose="020B0604020202020204" pitchFamily="34" charset="0"/>
              </a:rPr>
              <a:t>: Troll</a:t>
            </a:r>
          </a:p>
          <a:p>
            <a:r>
              <a:rPr lang="fr-FR" sz="2400" dirty="0">
                <a:solidFill>
                  <a:schemeClr val="bg1"/>
                </a:solidFill>
                <a:latin typeface="Arial Nova" panose="020B0604020202020204" pitchFamily="34" charset="0"/>
              </a:rPr>
              <a:t>w</a:t>
            </a:r>
            <a:r>
              <a:rPr lang="fr-FR" sz="2400" dirty="0">
                <a:solidFill>
                  <a:srgbClr val="FFFF00"/>
                </a:solidFill>
                <a:latin typeface="Arial Nova" panose="020B0604020202020204" pitchFamily="34" charset="0"/>
              </a:rPr>
              <a:t> </a:t>
            </a:r>
            <a:r>
              <a:rPr lang="fr-FR" sz="2400" dirty="0">
                <a:solidFill>
                  <a:srgbClr val="FF0000"/>
                </a:solidFill>
                <a:latin typeface="Arial Nova" panose="020B0604020202020204" pitchFamily="34" charset="0"/>
              </a:rPr>
              <a:t>w</a:t>
            </a:r>
            <a:r>
              <a:rPr lang="fr-FR" sz="2400" dirty="0">
                <a:solidFill>
                  <a:schemeClr val="bg1"/>
                </a:solidFill>
                <a:latin typeface="Arial Nova" panose="020B0604020202020204" pitchFamily="34" charset="0"/>
              </a:rPr>
              <a:t>: Witch</a:t>
            </a:r>
          </a:p>
          <a:p>
            <a:r>
              <a:rPr lang="fr-FR" sz="2400" dirty="0">
                <a:solidFill>
                  <a:schemeClr val="bg1"/>
                </a:solidFill>
                <a:latin typeface="Arial Nova" panose="020B0604020202020204" pitchFamily="34" charset="0"/>
              </a:rPr>
              <a:t>B</a:t>
            </a:r>
            <a:r>
              <a:rPr lang="fr-FR" sz="2400" dirty="0">
                <a:latin typeface="Arial Nova" panose="020B0604020202020204" pitchFamily="34" charset="0"/>
              </a:rPr>
              <a:t> </a:t>
            </a:r>
            <a:r>
              <a:rPr lang="fr-FR" sz="2400" dirty="0">
                <a:solidFill>
                  <a:srgbClr val="FF0000"/>
                </a:solidFill>
                <a:latin typeface="Arial Nova" panose="020B0604020202020204" pitchFamily="34" charset="0"/>
              </a:rPr>
              <a:t>B</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Boss</a:t>
            </a:r>
          </a:p>
          <a:p>
            <a:r>
              <a:rPr lang="fr-FR" sz="2400" dirty="0">
                <a:solidFill>
                  <a:schemeClr val="bg1"/>
                </a:solidFill>
                <a:latin typeface="Arial Nova" panose="020B0604020202020204" pitchFamily="34" charset="0"/>
              </a:rPr>
              <a:t>d</a:t>
            </a:r>
            <a:r>
              <a:rPr lang="fr-FR" sz="2400" dirty="0">
                <a:latin typeface="Arial Nova" panose="020B0604020202020204" pitchFamily="34" charset="0"/>
              </a:rPr>
              <a:t> </a:t>
            </a:r>
            <a:r>
              <a:rPr lang="fr-FR" sz="2400" dirty="0">
                <a:solidFill>
                  <a:srgbClr val="FF0000"/>
                </a:solidFill>
                <a:latin typeface="Arial Nova" panose="020B0604020202020204" pitchFamily="34" charset="0"/>
              </a:rPr>
              <a:t>d </a:t>
            </a:r>
            <a:r>
              <a:rPr lang="fr-FR" sz="2400" dirty="0">
                <a:solidFill>
                  <a:schemeClr val="bg1"/>
                </a:solidFill>
                <a:latin typeface="Arial Nova" panose="020B0604020202020204" pitchFamily="34" charset="0"/>
              </a:rPr>
              <a:t>: Dark druid</a:t>
            </a:r>
          </a:p>
          <a:p>
            <a:r>
              <a:rPr lang="fr-FR" sz="2400" dirty="0">
                <a:solidFill>
                  <a:schemeClr val="accent4"/>
                </a:solidFill>
                <a:latin typeface="Arial Nova" panose="020B0604020202020204" pitchFamily="34" charset="0"/>
              </a:rPr>
              <a:t>M</a:t>
            </a:r>
            <a:r>
              <a:rPr lang="fr-FR" sz="2400" dirty="0">
                <a:latin typeface="Arial Nova" panose="020B0604020202020204" pitchFamily="34" charset="0"/>
              </a:rPr>
              <a:t> </a:t>
            </a:r>
            <a:r>
              <a:rPr lang="fr-FR" sz="2400" dirty="0">
                <a:solidFill>
                  <a:schemeClr val="accent4"/>
                </a:solidFill>
                <a:latin typeface="Arial Nova" panose="020B0604020202020204" pitchFamily="34" charset="0"/>
              </a:rPr>
              <a:t>V</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Potions </a:t>
            </a:r>
          </a:p>
          <a:p>
            <a:r>
              <a:rPr lang="fr-FR" sz="2400" dirty="0">
                <a:solidFill>
                  <a:srgbClr val="0070C0"/>
                </a:solidFill>
                <a:latin typeface="Arial Nova" panose="020B0604020202020204" pitchFamily="34" charset="0"/>
              </a:rPr>
              <a:t>@ </a:t>
            </a:r>
            <a:r>
              <a:rPr lang="fr-FR" sz="2400" dirty="0">
                <a:solidFill>
                  <a:schemeClr val="bg1"/>
                </a:solidFill>
                <a:latin typeface="Arial Nova" panose="020B0604020202020204" pitchFamily="34" charset="0"/>
              </a:rPr>
              <a:t>: Joueur</a:t>
            </a:r>
          </a:p>
          <a:p>
            <a:r>
              <a:rPr lang="fr-FR" sz="2400" dirty="0">
                <a:solidFill>
                  <a:srgbClr val="DF21BB"/>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Shop</a:t>
            </a:r>
          </a:p>
          <a:p>
            <a:r>
              <a:rPr lang="fr-FR" sz="2400" dirty="0">
                <a:solidFill>
                  <a:srgbClr val="7030A0"/>
                </a:solidFill>
                <a:latin typeface="Arial Nova" panose="020B0604020202020204" pitchFamily="34" charset="0"/>
              </a:rPr>
              <a:t>C</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Coffre</a:t>
            </a:r>
          </a:p>
          <a:p>
            <a:r>
              <a:rPr lang="fr-FR" sz="2400" dirty="0">
                <a:solidFill>
                  <a:schemeClr val="accent4"/>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MADY Coin</a:t>
            </a:r>
          </a:p>
          <a:p>
            <a:r>
              <a:rPr lang="fr-FR" sz="2400" dirty="0">
                <a:solidFill>
                  <a:srgbClr val="00B0F0"/>
                </a:solidFill>
                <a:latin typeface="Arial Nova" panose="020B0604020202020204" pitchFamily="34" charset="0"/>
              </a:rPr>
              <a:t>§</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Portail </a:t>
            </a:r>
          </a:p>
          <a:p>
            <a:r>
              <a:rPr lang="fr-FR" sz="2400" dirty="0">
                <a:solidFill>
                  <a:srgbClr val="3A3AB9"/>
                </a:solidFill>
                <a:highlight>
                  <a:srgbClr val="3A3AB9"/>
                </a:highlight>
                <a:latin typeface="Arial Nova" panose="020B0604020202020204" pitchFamily="34" charset="0"/>
              </a:rPr>
              <a:t>  </a:t>
            </a:r>
            <a:r>
              <a:rPr lang="fr-FR" sz="2400" dirty="0">
                <a:solidFill>
                  <a:srgbClr val="3A3AB9"/>
                </a:solidFill>
                <a:latin typeface="Arial Nova" panose="020B0604020202020204" pitchFamily="34" charset="0"/>
              </a:rPr>
              <a:t> </a:t>
            </a:r>
            <a:r>
              <a:rPr lang="fr-FR" sz="2400" dirty="0">
                <a:solidFill>
                  <a:srgbClr val="FF0000"/>
                </a:solidFill>
                <a:highlight>
                  <a:srgbClr val="FF0000"/>
                </a:highlight>
                <a:latin typeface="Arial Nova" panose="020B0604020202020204" pitchFamily="34" charset="0"/>
              </a:rPr>
              <a:t>c</a:t>
            </a:r>
            <a:r>
              <a:rPr lang="fr-FR" sz="2400" dirty="0">
                <a:latin typeface="Arial Nova" panose="020B0604020202020204" pitchFamily="34" charset="0"/>
              </a:rPr>
              <a:t> </a:t>
            </a:r>
            <a:r>
              <a:rPr lang="fr-FR" sz="2400" dirty="0">
                <a:solidFill>
                  <a:schemeClr val="bg1"/>
                </a:solidFill>
                <a:latin typeface="Arial Nova" panose="020B0604020202020204" pitchFamily="34" charset="0"/>
              </a:rPr>
              <a:t>: Coffre d’Elixirs </a:t>
            </a:r>
          </a:p>
        </p:txBody>
      </p:sp>
      <p:sp>
        <p:nvSpPr>
          <p:cNvPr id="18" name="Rectangle 17">
            <a:extLst>
              <a:ext uri="{FF2B5EF4-FFF2-40B4-BE49-F238E27FC236}">
                <a16:creationId xmlns:a16="http://schemas.microsoft.com/office/drawing/2014/main" id="{22B85C22-08AE-49FC-B760-C9FA1A5A99B6}"/>
              </a:ext>
            </a:extLst>
          </p:cNvPr>
          <p:cNvSpPr/>
          <p:nvPr/>
        </p:nvSpPr>
        <p:spPr>
          <a:xfrm>
            <a:off x="4842386" y="3887605"/>
            <a:ext cx="128552" cy="15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F00A8B8C-F852-45E5-9DAB-2E95FEBFBAD8}"/>
              </a:ext>
            </a:extLst>
          </p:cNvPr>
          <p:cNvSpPr txBox="1"/>
          <p:nvPr/>
        </p:nvSpPr>
        <p:spPr>
          <a:xfrm>
            <a:off x="10308687" y="1527512"/>
            <a:ext cx="1338886" cy="276999"/>
          </a:xfrm>
          <a:prstGeom prst="rect">
            <a:avLst/>
          </a:prstGeom>
          <a:noFill/>
        </p:spPr>
        <p:txBody>
          <a:bodyPr wrap="square" rtlCol="0">
            <a:spAutoFit/>
          </a:bodyPr>
          <a:lstStyle/>
          <a:p>
            <a:pPr marL="285750" indent="-285750">
              <a:buFont typeface="Arial" panose="020B0604020202020204" pitchFamily="34" charset="0"/>
              <a:buChar char="•"/>
            </a:pPr>
            <a:endParaRPr lang="fr-FR" sz="1200" dirty="0">
              <a:solidFill>
                <a:schemeClr val="bg1"/>
              </a:solidFill>
            </a:endParaRPr>
          </a:p>
        </p:txBody>
      </p:sp>
      <p:sp>
        <p:nvSpPr>
          <p:cNvPr id="3" name="ZoneTexte 2">
            <a:extLst>
              <a:ext uri="{FF2B5EF4-FFF2-40B4-BE49-F238E27FC236}">
                <a16:creationId xmlns:a16="http://schemas.microsoft.com/office/drawing/2014/main" id="{42E883BB-D407-46FC-8A6A-C9DBAFDA9009}"/>
              </a:ext>
            </a:extLst>
          </p:cNvPr>
          <p:cNvSpPr txBox="1"/>
          <p:nvPr/>
        </p:nvSpPr>
        <p:spPr>
          <a:xfrm>
            <a:off x="7782686" y="515335"/>
            <a:ext cx="3861869" cy="646331"/>
          </a:xfrm>
          <a:prstGeom prst="rect">
            <a:avLst/>
          </a:prstGeom>
          <a:noFill/>
        </p:spPr>
        <p:txBody>
          <a:bodyPr wrap="square" rtlCol="0">
            <a:spAutoFit/>
          </a:bodyPr>
          <a:lstStyle/>
          <a:p>
            <a:pPr algn="ctr"/>
            <a:r>
              <a:rPr lang="fr-FR" sz="3600" dirty="0">
                <a:solidFill>
                  <a:schemeClr val="bg1"/>
                </a:solidFill>
              </a:rPr>
              <a:t>Légendes</a:t>
            </a:r>
          </a:p>
        </p:txBody>
      </p:sp>
    </p:spTree>
    <p:extLst>
      <p:ext uri="{BB962C8B-B14F-4D97-AF65-F5344CB8AC3E}">
        <p14:creationId xmlns:p14="http://schemas.microsoft.com/office/powerpoint/2010/main" val="548967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838200" y="365125"/>
            <a:ext cx="6019800" cy="1325563"/>
          </a:xfrm>
          <a:noFill/>
          <a:ln w="44450">
            <a:solidFill>
              <a:schemeClr val="accent2"/>
            </a:solidFill>
          </a:ln>
        </p:spPr>
        <p:txBody>
          <a:bodyPr/>
          <a:lstStyle/>
          <a:p>
            <a:pPr algn="ctr"/>
            <a:r>
              <a:rPr lang="fr-FR" dirty="0">
                <a:solidFill>
                  <a:schemeClr val="bg1"/>
                </a:solidFill>
                <a:latin typeface="+mn-lt"/>
              </a:rPr>
              <a:t>Joueur &amp; Environnement</a:t>
            </a:r>
          </a:p>
        </p:txBody>
      </p:sp>
      <p:sp>
        <p:nvSpPr>
          <p:cNvPr id="3" name="Espace réservé du contenu 2">
            <a:extLst>
              <a:ext uri="{FF2B5EF4-FFF2-40B4-BE49-F238E27FC236}">
                <a16:creationId xmlns:a16="http://schemas.microsoft.com/office/drawing/2014/main" id="{6BBC9BA1-ACC4-405F-8DFB-C0DAF7E3333A}"/>
              </a:ext>
            </a:extLst>
          </p:cNvPr>
          <p:cNvSpPr>
            <a:spLocks noGrp="1"/>
          </p:cNvSpPr>
          <p:nvPr>
            <p:ph idx="1"/>
          </p:nvPr>
        </p:nvSpPr>
        <p:spPr>
          <a:xfrm>
            <a:off x="838200" y="1825624"/>
            <a:ext cx="6019800" cy="4841875"/>
          </a:xfrm>
        </p:spPr>
        <p:txBody>
          <a:bodyPr>
            <a:normAutofit fontScale="55000" lnSpcReduction="20000"/>
          </a:bodyPr>
          <a:lstStyle/>
          <a:p>
            <a:pPr fontAlgn="base"/>
            <a:r>
              <a:rPr lang="fr-FR" sz="4000" dirty="0">
                <a:solidFill>
                  <a:schemeClr val="bg1"/>
                </a:solidFill>
              </a:rPr>
              <a:t>Déplacement :</a:t>
            </a:r>
          </a:p>
          <a:p>
            <a:pPr lvl="1" fontAlgn="base"/>
            <a:r>
              <a:rPr lang="fr-FR" sz="3600" dirty="0">
                <a:solidFill>
                  <a:schemeClr val="bg1"/>
                </a:solidFill>
              </a:rPr>
              <a:t>Z Q S D </a:t>
            </a:r>
          </a:p>
          <a:p>
            <a:pPr lvl="1" fontAlgn="base"/>
            <a:r>
              <a:rPr lang="fr-FR" sz="3600" dirty="0">
                <a:solidFill>
                  <a:schemeClr val="bg1"/>
                </a:solidFill>
              </a:rPr>
              <a:t>Dash :</a:t>
            </a:r>
            <a:r>
              <a:rPr lang="fr-FR" sz="3600" dirty="0">
                <a:solidFill>
                  <a:schemeClr val="bg1"/>
                </a:solidFill>
                <a:highlight>
                  <a:srgbClr val="2B2B2B"/>
                </a:highlight>
              </a:rPr>
              <a:t> </a:t>
            </a:r>
            <a:r>
              <a:rPr lang="fr-FR" sz="2800" b="0" i="0" dirty="0">
                <a:solidFill>
                  <a:srgbClr val="ADBAC7"/>
                </a:solidFill>
                <a:effectLst/>
                <a:highlight>
                  <a:srgbClr val="2B2B2B"/>
                </a:highlight>
                <a:latin typeface="SFMono-Regular"/>
              </a:rPr>
              <a:t>⇧ shift + Déplacement</a:t>
            </a:r>
            <a:endParaRPr lang="fr-FR" sz="3600" dirty="0">
              <a:solidFill>
                <a:schemeClr val="bg1"/>
              </a:solidFill>
              <a:highlight>
                <a:srgbClr val="2B2B2B"/>
              </a:highlight>
            </a:endParaRPr>
          </a:p>
          <a:p>
            <a:pPr lvl="1" fontAlgn="base"/>
            <a:r>
              <a:rPr lang="fr-FR" sz="4000" dirty="0">
                <a:solidFill>
                  <a:schemeClr val="bg1"/>
                </a:solidFill>
              </a:rPr>
              <a:t>Téléportation </a:t>
            </a:r>
            <a:r>
              <a:rPr lang="fr-FR" sz="4000" b="0" i="0" dirty="0">
                <a:solidFill>
                  <a:srgbClr val="DCDDDE"/>
                </a:solidFill>
                <a:effectLst/>
                <a:latin typeface="Whitney"/>
              </a:rPr>
              <a:t>d'une porte a une autre via le chemin</a:t>
            </a:r>
            <a:endParaRPr lang="fr-FR" sz="4000" dirty="0">
              <a:solidFill>
                <a:schemeClr val="bg1"/>
              </a:solidFill>
            </a:endParaRPr>
          </a:p>
          <a:p>
            <a:pPr lvl="1" fontAlgn="base"/>
            <a:r>
              <a:rPr lang="fr-FR" sz="4000" dirty="0">
                <a:solidFill>
                  <a:schemeClr val="bg1"/>
                </a:solidFill>
              </a:rPr>
              <a:t>Portail / Escaliers </a:t>
            </a:r>
          </a:p>
          <a:p>
            <a:pPr fontAlgn="base"/>
            <a:r>
              <a:rPr lang="fr-FR" sz="4000" dirty="0">
                <a:solidFill>
                  <a:schemeClr val="bg1"/>
                </a:solidFill>
              </a:rPr>
              <a:t>Trois types d’attaques : </a:t>
            </a:r>
          </a:p>
          <a:p>
            <a:pPr lvl="1" fontAlgn="base"/>
            <a:r>
              <a:rPr lang="fr-FR" sz="3600" dirty="0">
                <a:solidFill>
                  <a:schemeClr val="bg1"/>
                </a:solidFill>
              </a:rPr>
              <a:t>Corps à Corps </a:t>
            </a:r>
          </a:p>
          <a:p>
            <a:pPr lvl="1" fontAlgn="base"/>
            <a:r>
              <a:rPr lang="fr-FR" sz="3600" dirty="0">
                <a:solidFill>
                  <a:schemeClr val="bg1"/>
                </a:solidFill>
              </a:rPr>
              <a:t>Zone</a:t>
            </a:r>
          </a:p>
          <a:p>
            <a:pPr lvl="1" fontAlgn="base"/>
            <a:r>
              <a:rPr lang="fr-FR" sz="3600" dirty="0">
                <a:solidFill>
                  <a:schemeClr val="bg1"/>
                </a:solidFill>
              </a:rPr>
              <a:t>Distance</a:t>
            </a:r>
          </a:p>
          <a:p>
            <a:pPr fontAlgn="base"/>
            <a:r>
              <a:rPr lang="fr-FR" sz="4000" dirty="0">
                <a:solidFill>
                  <a:schemeClr val="bg1"/>
                </a:solidFill>
              </a:rPr>
              <a:t>Statistiques</a:t>
            </a:r>
          </a:p>
          <a:p>
            <a:pPr lvl="1" fontAlgn="base"/>
            <a:r>
              <a:rPr lang="fr-FR" sz="3600" dirty="0">
                <a:solidFill>
                  <a:schemeClr val="bg1"/>
                </a:solidFill>
              </a:rPr>
              <a:t>Vous pouvez accéder aux statistique en haut de la map à tout moments ou dans votre inventaire pour des informations complémentaires</a:t>
            </a:r>
          </a:p>
          <a:p>
            <a:pPr fontAlgn="base"/>
            <a:r>
              <a:rPr lang="fr-FR" sz="4000" dirty="0">
                <a:solidFill>
                  <a:schemeClr val="bg1"/>
                </a:solidFill>
              </a:rPr>
              <a:t>Proportions</a:t>
            </a:r>
          </a:p>
          <a:p>
            <a:pPr lvl="1" fontAlgn="base"/>
            <a:r>
              <a:rPr lang="fr-FR" sz="3600" dirty="0">
                <a:solidFill>
                  <a:schemeClr val="bg1"/>
                </a:solidFill>
              </a:rPr>
              <a:t>L’environnement s’adapte au niveau du joueur à chaque génération étage</a:t>
            </a:r>
          </a:p>
        </p:txBody>
      </p:sp>
      <p:pic>
        <p:nvPicPr>
          <p:cNvPr id="4098" name="Picture 2">
            <a:extLst>
              <a:ext uri="{FF2B5EF4-FFF2-40B4-BE49-F238E27FC236}">
                <a16:creationId xmlns:a16="http://schemas.microsoft.com/office/drawing/2014/main" id="{91293B2D-06C1-455E-B403-4B5AEF563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179" y="3610140"/>
            <a:ext cx="22574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A86C75E-60BC-49A7-96A3-CAF393A3D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4" y="797144"/>
            <a:ext cx="22574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30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838200" y="365125"/>
            <a:ext cx="6019800" cy="1325563"/>
          </a:xfrm>
          <a:noFill/>
          <a:ln w="44450">
            <a:solidFill>
              <a:schemeClr val="accent2"/>
            </a:solidFill>
          </a:ln>
        </p:spPr>
        <p:txBody>
          <a:bodyPr/>
          <a:lstStyle/>
          <a:p>
            <a:pPr algn="ctr"/>
            <a:r>
              <a:rPr lang="fr-FR" dirty="0">
                <a:solidFill>
                  <a:schemeClr val="bg1"/>
                </a:solidFill>
                <a:latin typeface="+mn-lt"/>
              </a:rPr>
              <a:t>Items et Equipements</a:t>
            </a:r>
          </a:p>
        </p:txBody>
      </p:sp>
      <p:sp>
        <p:nvSpPr>
          <p:cNvPr id="3" name="Espace réservé du contenu 2">
            <a:extLst>
              <a:ext uri="{FF2B5EF4-FFF2-40B4-BE49-F238E27FC236}">
                <a16:creationId xmlns:a16="http://schemas.microsoft.com/office/drawing/2014/main" id="{6BBC9BA1-ACC4-405F-8DFB-C0DAF7E3333A}"/>
              </a:ext>
            </a:extLst>
          </p:cNvPr>
          <p:cNvSpPr>
            <a:spLocks noGrp="1"/>
          </p:cNvSpPr>
          <p:nvPr>
            <p:ph idx="1"/>
          </p:nvPr>
        </p:nvSpPr>
        <p:spPr>
          <a:xfrm>
            <a:off x="838200" y="1825624"/>
            <a:ext cx="6019800" cy="5032375"/>
          </a:xfrm>
        </p:spPr>
        <p:txBody>
          <a:bodyPr>
            <a:normAutofit fontScale="92500" lnSpcReduction="10000"/>
          </a:bodyPr>
          <a:lstStyle/>
          <a:p>
            <a:pPr fontAlgn="base"/>
            <a:r>
              <a:rPr lang="fr-FR" dirty="0">
                <a:solidFill>
                  <a:schemeClr val="bg1"/>
                </a:solidFill>
              </a:rPr>
              <a:t>Proportionnel au niveau du joueur </a:t>
            </a:r>
          </a:p>
          <a:p>
            <a:pPr fontAlgn="base"/>
            <a:r>
              <a:rPr lang="fr-FR" dirty="0">
                <a:solidFill>
                  <a:schemeClr val="bg1"/>
                </a:solidFill>
              </a:rPr>
              <a:t>Changement des statistiques du joueur</a:t>
            </a:r>
          </a:p>
          <a:p>
            <a:pPr fontAlgn="base"/>
            <a:r>
              <a:rPr lang="fr-FR" dirty="0">
                <a:solidFill>
                  <a:schemeClr val="bg1"/>
                </a:solidFill>
              </a:rPr>
              <a:t>Probabilité d’obtention </a:t>
            </a:r>
          </a:p>
          <a:p>
            <a:pPr fontAlgn="base"/>
            <a:r>
              <a:rPr lang="fr-FR" dirty="0">
                <a:solidFill>
                  <a:schemeClr val="bg1"/>
                </a:solidFill>
              </a:rPr>
              <a:t>Item utilisable instantanément </a:t>
            </a:r>
          </a:p>
          <a:p>
            <a:pPr lvl="1" fontAlgn="base"/>
            <a:r>
              <a:rPr lang="fr-FR" dirty="0">
                <a:solidFill>
                  <a:schemeClr val="bg1"/>
                </a:solidFill>
              </a:rPr>
              <a:t>Potion de Vie / Mana (4/5 )</a:t>
            </a:r>
            <a:r>
              <a:rPr lang="fr-FR" sz="2600" baseline="30000" dirty="0">
                <a:solidFill>
                  <a:schemeClr val="bg1"/>
                </a:solidFill>
              </a:rPr>
              <a:t>1</a:t>
            </a:r>
            <a:endParaRPr lang="fr-FR" sz="2600" dirty="0">
              <a:solidFill>
                <a:schemeClr val="bg1"/>
              </a:solidFill>
            </a:endParaRPr>
          </a:p>
          <a:p>
            <a:pPr lvl="1" fontAlgn="base"/>
            <a:r>
              <a:rPr lang="fr-FR" dirty="0">
                <a:solidFill>
                  <a:schemeClr val="bg1"/>
                </a:solidFill>
              </a:rPr>
              <a:t>Poison de Vie / Mana  (1/5)</a:t>
            </a:r>
            <a:r>
              <a:rPr lang="fr-FR" sz="2400" baseline="30000" dirty="0">
                <a:solidFill>
                  <a:schemeClr val="bg1"/>
                </a:solidFill>
              </a:rPr>
              <a:t>1</a:t>
            </a:r>
            <a:endParaRPr lang="fr-FR" dirty="0">
              <a:solidFill>
                <a:schemeClr val="bg1"/>
              </a:solidFill>
            </a:endParaRPr>
          </a:p>
          <a:p>
            <a:pPr fontAlgn="base"/>
            <a:r>
              <a:rPr lang="fr-FR" dirty="0">
                <a:solidFill>
                  <a:schemeClr val="bg1"/>
                </a:solidFill>
              </a:rPr>
              <a:t>Elixirs utilisables à tout moment</a:t>
            </a:r>
          </a:p>
          <a:p>
            <a:pPr lvl="1" fontAlgn="base"/>
            <a:r>
              <a:rPr lang="fr-FR" dirty="0">
                <a:solidFill>
                  <a:schemeClr val="bg1"/>
                </a:solidFill>
              </a:rPr>
              <a:t>Elixir de Vie / Mana </a:t>
            </a:r>
            <a:r>
              <a:rPr lang="fr-FR" sz="1500" dirty="0">
                <a:solidFill>
                  <a:schemeClr val="bg1"/>
                </a:solidFill>
              </a:rPr>
              <a:t>(+5% du max)</a:t>
            </a:r>
          </a:p>
          <a:p>
            <a:pPr fontAlgn="base"/>
            <a:r>
              <a:rPr lang="fr-FR" dirty="0">
                <a:solidFill>
                  <a:schemeClr val="bg1"/>
                </a:solidFill>
              </a:rPr>
              <a:t>Equipement du joueur:</a:t>
            </a:r>
          </a:p>
          <a:p>
            <a:pPr lvl="1" fontAlgn="base"/>
            <a:r>
              <a:rPr lang="fr-FR" dirty="0">
                <a:solidFill>
                  <a:schemeClr val="bg1"/>
                </a:solidFill>
              </a:rPr>
              <a:t>Coffre</a:t>
            </a:r>
          </a:p>
          <a:p>
            <a:pPr lvl="1" fontAlgn="base"/>
            <a:r>
              <a:rPr lang="fr-FR" dirty="0">
                <a:solidFill>
                  <a:schemeClr val="bg1"/>
                </a:solidFill>
              </a:rPr>
              <a:t>Inventaire </a:t>
            </a:r>
            <a:r>
              <a:rPr lang="fr-FR" sz="1500" dirty="0">
                <a:solidFill>
                  <a:schemeClr val="bg1"/>
                </a:solidFill>
              </a:rPr>
              <a:t>(10 items max)</a:t>
            </a:r>
          </a:p>
          <a:p>
            <a:pPr marL="0" indent="0" fontAlgn="base">
              <a:buNone/>
            </a:pPr>
            <a:endParaRPr lang="fr-FR" sz="1500" baseline="30000" dirty="0">
              <a:solidFill>
                <a:schemeClr val="bg1"/>
              </a:solidFill>
            </a:endParaRPr>
          </a:p>
          <a:p>
            <a:pPr marL="0" indent="0" fontAlgn="base">
              <a:buNone/>
            </a:pPr>
            <a:r>
              <a:rPr lang="fr-FR" sz="1500" baseline="30000" dirty="0">
                <a:solidFill>
                  <a:schemeClr val="bg1"/>
                </a:solidFill>
              </a:rPr>
              <a:t>1</a:t>
            </a:r>
            <a:r>
              <a:rPr lang="fr-FR" sz="1500" dirty="0">
                <a:solidFill>
                  <a:schemeClr val="bg1"/>
                </a:solidFill>
              </a:rPr>
              <a:t>probabilité d’apparition </a:t>
            </a:r>
          </a:p>
          <a:p>
            <a:pPr marL="0" indent="0" fontAlgn="base">
              <a:buNone/>
            </a:pPr>
            <a:endParaRPr lang="fr-FR" dirty="0">
              <a:solidFill>
                <a:schemeClr val="bg1"/>
              </a:solidFill>
            </a:endParaRPr>
          </a:p>
        </p:txBody>
      </p:sp>
      <p:sp>
        <p:nvSpPr>
          <p:cNvPr id="10" name="Rectangle 9">
            <a:extLst>
              <a:ext uri="{FF2B5EF4-FFF2-40B4-BE49-F238E27FC236}">
                <a16:creationId xmlns:a16="http://schemas.microsoft.com/office/drawing/2014/main" id="{66F39DBB-24D7-4011-97E4-02B1D4DF9D87}"/>
              </a:ext>
            </a:extLst>
          </p:cNvPr>
          <p:cNvSpPr/>
          <p:nvPr/>
        </p:nvSpPr>
        <p:spPr>
          <a:xfrm>
            <a:off x="10452847" y="1443318"/>
            <a:ext cx="152400" cy="24737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194" name="Picture 2" descr="Inventaire">
            <a:extLst>
              <a:ext uri="{FF2B5EF4-FFF2-40B4-BE49-F238E27FC236}">
                <a16:creationId xmlns:a16="http://schemas.microsoft.com/office/drawing/2014/main" id="{C15ED01D-F7EB-49CE-AF1A-263707A30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063" y="3291943"/>
            <a:ext cx="4509247" cy="30565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0AC47CF-2E97-48B2-8648-CC035A09F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912" y="245932"/>
            <a:ext cx="1496114" cy="275474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69E87CA-17AE-4B41-B576-0FD19C24D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5939" y="245932"/>
            <a:ext cx="1723136" cy="264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56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EB395-7F39-431A-96AD-207FE3699B51}"/>
              </a:ext>
            </a:extLst>
          </p:cNvPr>
          <p:cNvSpPr>
            <a:spLocks noGrp="1"/>
          </p:cNvSpPr>
          <p:nvPr>
            <p:ph type="title"/>
          </p:nvPr>
        </p:nvSpPr>
        <p:spPr>
          <a:xfrm>
            <a:off x="801098" y="760562"/>
            <a:ext cx="5277333" cy="1325563"/>
          </a:xfrm>
          <a:ln w="44450">
            <a:solidFill>
              <a:schemeClr val="accent2"/>
            </a:solidFill>
          </a:ln>
        </p:spPr>
        <p:txBody>
          <a:bodyPr vert="horz" lIns="91440" tIns="45720" rIns="91440" bIns="45720" rtlCol="0">
            <a:normAutofit/>
          </a:bodyPr>
          <a:lstStyle/>
          <a:p>
            <a:r>
              <a:rPr lang="en-US" kern="1200" dirty="0">
                <a:latin typeface="Calibri" panose="020F0502020204030204" pitchFamily="34" charset="0"/>
                <a:cs typeface="Calibri" panose="020F0502020204030204" pitchFamily="34" charset="0"/>
              </a:rPr>
              <a:t>Monstres &amp; Combats</a:t>
            </a:r>
          </a:p>
        </p:txBody>
      </p:sp>
      <p:sp>
        <p:nvSpPr>
          <p:cNvPr id="6" name="Espace réservé du contenu 5">
            <a:extLst>
              <a:ext uri="{FF2B5EF4-FFF2-40B4-BE49-F238E27FC236}">
                <a16:creationId xmlns:a16="http://schemas.microsoft.com/office/drawing/2014/main" id="{584E52DF-896D-1E4E-BFB4-577F2CAAE04A}"/>
              </a:ext>
            </a:extLst>
          </p:cNvPr>
          <p:cNvSpPr>
            <a:spLocks noGrp="1"/>
          </p:cNvSpPr>
          <p:nvPr>
            <p:ph idx="1"/>
          </p:nvPr>
        </p:nvSpPr>
        <p:spPr>
          <a:xfrm>
            <a:off x="805543" y="2240389"/>
            <a:ext cx="5272888" cy="4617611"/>
          </a:xfrm>
        </p:spPr>
        <p:txBody>
          <a:bodyPr anchor="t">
            <a:normAutofit lnSpcReduction="10000"/>
          </a:bodyPr>
          <a:lstStyle/>
          <a:p>
            <a:pPr fontAlgn="base"/>
            <a:r>
              <a:rPr lang="fr-FR" dirty="0"/>
              <a:t>Mise à niveau des monstres en fonction du niveau du joueur </a:t>
            </a:r>
          </a:p>
          <a:p>
            <a:pPr fontAlgn="base"/>
            <a:r>
              <a:rPr lang="fr-FR" dirty="0"/>
              <a:t>Emplacements des monstres</a:t>
            </a:r>
          </a:p>
          <a:p>
            <a:pPr lvl="1" fontAlgn="base"/>
            <a:r>
              <a:rPr lang="fr-FR" sz="2800" dirty="0"/>
              <a:t>Pas devant un passage </a:t>
            </a:r>
          </a:p>
          <a:p>
            <a:pPr fontAlgn="base"/>
            <a:r>
              <a:rPr lang="fr-FR" dirty="0"/>
              <a:t>Mise en place de l’</a:t>
            </a:r>
            <a:r>
              <a:rPr lang="fr-FR" dirty="0" err="1"/>
              <a:t>aggro</a:t>
            </a:r>
            <a:endParaRPr lang="fr-FR" dirty="0"/>
          </a:p>
          <a:p>
            <a:pPr fontAlgn="base"/>
            <a:r>
              <a:rPr lang="fr-FR" dirty="0"/>
              <a:t>Attaques spéciales</a:t>
            </a:r>
          </a:p>
          <a:p>
            <a:pPr lvl="1" fontAlgn="base"/>
            <a:r>
              <a:rPr lang="fr-FR" sz="2800" dirty="0"/>
              <a:t>Dépend du monstre</a:t>
            </a:r>
          </a:p>
          <a:p>
            <a:pPr fontAlgn="base"/>
            <a:r>
              <a:rPr lang="fr-FR" dirty="0"/>
              <a:t>Boss: </a:t>
            </a:r>
            <a:r>
              <a:rPr lang="fr-FR" sz="1800" dirty="0"/>
              <a:t>(apparait tout les 3 étages)</a:t>
            </a:r>
          </a:p>
          <a:p>
            <a:pPr lvl="1" fontAlgn="base"/>
            <a:r>
              <a:rPr lang="fr-FR" sz="2800" dirty="0"/>
              <a:t>Attaque avec pattern</a:t>
            </a:r>
          </a:p>
          <a:p>
            <a:pPr lvl="1" fontAlgn="base"/>
            <a:r>
              <a:rPr lang="fr-FR" sz="2800" dirty="0"/>
              <a:t>À sa mort un coffre et le portail apparaissent </a:t>
            </a:r>
          </a:p>
          <a:p>
            <a:pPr fontAlgn="base"/>
            <a:endParaRPr lang="fr-FR" sz="3200" dirty="0"/>
          </a:p>
          <a:p>
            <a:pPr fontAlgn="base"/>
            <a:endParaRPr lang="fr-FR" sz="3200" dirty="0"/>
          </a:p>
          <a:p>
            <a:endParaRPr lang="fr-FR" sz="3200" dirty="0"/>
          </a:p>
        </p:txBody>
      </p:sp>
      <p:sp>
        <p:nvSpPr>
          <p:cNvPr id="21"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0099546E-2D22-4918-BEBB-059F034E2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242" y="2605942"/>
            <a:ext cx="2154547" cy="22272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2112A64-B39E-47C3-A54E-67EFDD8B3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9399" y="1705204"/>
            <a:ext cx="1857375" cy="168592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DB840EB-1377-4429-8BAA-54F61D07E140}"/>
              </a:ext>
            </a:extLst>
          </p:cNvPr>
          <p:cNvSpPr txBox="1"/>
          <p:nvPr/>
        </p:nvSpPr>
        <p:spPr>
          <a:xfrm>
            <a:off x="10054663" y="1307725"/>
            <a:ext cx="1586845" cy="307777"/>
          </a:xfrm>
          <a:prstGeom prst="rect">
            <a:avLst/>
          </a:prstGeom>
          <a:noFill/>
        </p:spPr>
        <p:txBody>
          <a:bodyPr wrap="square" rtlCol="0">
            <a:spAutoFit/>
          </a:bodyPr>
          <a:lstStyle/>
          <a:p>
            <a:r>
              <a:rPr lang="fr-FR" sz="1400" dirty="0">
                <a:solidFill>
                  <a:schemeClr val="bg1"/>
                </a:solidFill>
              </a:rPr>
              <a:t>Attaque à distance</a:t>
            </a:r>
          </a:p>
        </p:txBody>
      </p:sp>
      <p:pic>
        <p:nvPicPr>
          <p:cNvPr id="3078" name="Picture 6">
            <a:extLst>
              <a:ext uri="{FF2B5EF4-FFF2-40B4-BE49-F238E27FC236}">
                <a16:creationId xmlns:a16="http://schemas.microsoft.com/office/drawing/2014/main" id="{30002F0F-B764-4286-8ACE-EC77F1856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5087" y="4450063"/>
            <a:ext cx="22860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A4333694-BEA8-4E54-9CF8-6E1AB4DA33B9}"/>
              </a:ext>
            </a:extLst>
          </p:cNvPr>
          <p:cNvSpPr txBox="1"/>
          <p:nvPr/>
        </p:nvSpPr>
        <p:spPr>
          <a:xfrm>
            <a:off x="10139658" y="4052584"/>
            <a:ext cx="1586845" cy="307777"/>
          </a:xfrm>
          <a:prstGeom prst="rect">
            <a:avLst/>
          </a:prstGeom>
          <a:noFill/>
        </p:spPr>
        <p:txBody>
          <a:bodyPr wrap="square" rtlCol="0">
            <a:spAutoFit/>
          </a:bodyPr>
          <a:lstStyle/>
          <a:p>
            <a:r>
              <a:rPr lang="fr-FR" sz="1400" dirty="0">
                <a:solidFill>
                  <a:schemeClr val="bg1"/>
                </a:solidFill>
              </a:rPr>
              <a:t>Attaque de zone</a:t>
            </a:r>
          </a:p>
        </p:txBody>
      </p:sp>
      <p:sp>
        <p:nvSpPr>
          <p:cNvPr id="14" name="ZoneTexte 13">
            <a:extLst>
              <a:ext uri="{FF2B5EF4-FFF2-40B4-BE49-F238E27FC236}">
                <a16:creationId xmlns:a16="http://schemas.microsoft.com/office/drawing/2014/main" id="{3AE85AA6-3B80-4488-A049-9AB4F252F425}"/>
              </a:ext>
            </a:extLst>
          </p:cNvPr>
          <p:cNvSpPr txBox="1"/>
          <p:nvPr/>
        </p:nvSpPr>
        <p:spPr>
          <a:xfrm>
            <a:off x="7551556" y="2240389"/>
            <a:ext cx="2050101" cy="307777"/>
          </a:xfrm>
          <a:prstGeom prst="rect">
            <a:avLst/>
          </a:prstGeom>
          <a:noFill/>
        </p:spPr>
        <p:txBody>
          <a:bodyPr wrap="square" rtlCol="0">
            <a:spAutoFit/>
          </a:bodyPr>
          <a:lstStyle/>
          <a:p>
            <a:r>
              <a:rPr lang="fr-FR" sz="1400" dirty="0">
                <a:solidFill>
                  <a:schemeClr val="bg1"/>
                </a:solidFill>
              </a:rPr>
              <a:t>Combats avec le Boss</a:t>
            </a:r>
          </a:p>
        </p:txBody>
      </p:sp>
    </p:spTree>
    <p:extLst>
      <p:ext uri="{BB962C8B-B14F-4D97-AF65-F5344CB8AC3E}">
        <p14:creationId xmlns:p14="http://schemas.microsoft.com/office/powerpoint/2010/main" val="1557344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Rectangle 1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6786CE6-7CC9-204C-8027-C7DC36EB49B2}"/>
              </a:ext>
            </a:extLst>
          </p:cNvPr>
          <p:cNvSpPr>
            <a:spLocks noGrp="1"/>
          </p:cNvSpPr>
          <p:nvPr>
            <p:ph type="title"/>
          </p:nvPr>
        </p:nvSpPr>
        <p:spPr>
          <a:xfrm>
            <a:off x="841248" y="5010912"/>
            <a:ext cx="2889504" cy="1344168"/>
          </a:xfrm>
        </p:spPr>
        <p:txBody>
          <a:bodyPr anchor="ctr">
            <a:normAutofit/>
          </a:bodyPr>
          <a:lstStyle/>
          <a:p>
            <a:r>
              <a:rPr lang="fr-FR" sz="2600" dirty="0">
                <a:solidFill>
                  <a:schemeClr val="bg1"/>
                </a:solidFill>
              </a:rPr>
              <a:t>Shop</a:t>
            </a:r>
          </a:p>
        </p:txBody>
      </p:sp>
      <p:cxnSp>
        <p:nvCxnSpPr>
          <p:cNvPr id="17" name="Straight Connector 1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9D4D75D5-AE75-9D4D-B060-51230FA857C0}"/>
              </a:ext>
            </a:extLst>
          </p:cNvPr>
          <p:cNvSpPr>
            <a:spLocks noGrp="1"/>
          </p:cNvSpPr>
          <p:nvPr>
            <p:ph idx="1"/>
          </p:nvPr>
        </p:nvSpPr>
        <p:spPr>
          <a:xfrm>
            <a:off x="4379976" y="5010912"/>
            <a:ext cx="6976872" cy="1344168"/>
          </a:xfrm>
        </p:spPr>
        <p:txBody>
          <a:bodyPr anchor="ctr">
            <a:normAutofit fontScale="92500" lnSpcReduction="20000"/>
          </a:bodyPr>
          <a:lstStyle/>
          <a:p>
            <a:r>
              <a:rPr lang="fr-FR" sz="1700" dirty="0">
                <a:solidFill>
                  <a:schemeClr val="bg1"/>
                </a:solidFill>
              </a:rPr>
              <a:t>Génération map</a:t>
            </a:r>
          </a:p>
          <a:p>
            <a:r>
              <a:rPr lang="fr-FR" sz="1700" dirty="0">
                <a:solidFill>
                  <a:schemeClr val="bg1"/>
                </a:solidFill>
              </a:rPr>
              <a:t>Prix </a:t>
            </a:r>
          </a:p>
          <a:p>
            <a:pPr lvl="1"/>
            <a:r>
              <a:rPr lang="fr-FR" sz="1300" dirty="0">
                <a:solidFill>
                  <a:schemeClr val="bg1"/>
                </a:solidFill>
              </a:rPr>
              <a:t>Généré en fonction de l’items </a:t>
            </a:r>
          </a:p>
          <a:p>
            <a:pPr marL="457200" lvl="1" indent="0">
              <a:buNone/>
            </a:pPr>
            <a:r>
              <a:rPr lang="fr-FR" sz="1300" dirty="0">
                <a:solidFill>
                  <a:schemeClr val="bg1"/>
                </a:solidFill>
              </a:rPr>
              <a:t>et de ses spécificités </a:t>
            </a:r>
          </a:p>
          <a:p>
            <a:r>
              <a:rPr lang="fr-FR" sz="1700" dirty="0">
                <a:solidFill>
                  <a:schemeClr val="bg1"/>
                </a:solidFill>
              </a:rPr>
              <a:t>Génération d’items                    </a:t>
            </a:r>
          </a:p>
        </p:txBody>
      </p:sp>
      <p:pic>
        <p:nvPicPr>
          <p:cNvPr id="1026" name="Picture 2">
            <a:extLst>
              <a:ext uri="{FF2B5EF4-FFF2-40B4-BE49-F238E27FC236}">
                <a16:creationId xmlns:a16="http://schemas.microsoft.com/office/drawing/2014/main" id="{36FCB8EC-B766-4B6C-9761-50897E8DA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64" y="647423"/>
            <a:ext cx="7381544" cy="318040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01D8B66-102F-4DDD-B42E-BE9CF02D7B47}"/>
              </a:ext>
            </a:extLst>
          </p:cNvPr>
          <p:cNvSpPr txBox="1"/>
          <p:nvPr/>
        </p:nvSpPr>
        <p:spPr>
          <a:xfrm>
            <a:off x="7263827" y="4989820"/>
            <a:ext cx="3762703" cy="1869743"/>
          </a:xfrm>
          <a:prstGeom prst="rect">
            <a:avLst/>
          </a:prstGeom>
          <a:noFill/>
        </p:spPr>
        <p:txBody>
          <a:bodyPr wrap="square" rtlCol="0">
            <a:spAutoFit/>
          </a:bodyPr>
          <a:lstStyle/>
          <a:p>
            <a:pPr marL="285750" indent="-285750">
              <a:buFont typeface="Arial" panose="020B0604020202020204" pitchFamily="34" charset="0"/>
              <a:buChar char="•"/>
            </a:pPr>
            <a:r>
              <a:rPr lang="fr-FR" sz="1700" dirty="0">
                <a:solidFill>
                  <a:schemeClr val="bg1"/>
                </a:solidFill>
              </a:rPr>
              <a:t>Vente d’items</a:t>
            </a:r>
          </a:p>
          <a:p>
            <a:pPr marL="742950" lvl="1" indent="-285750">
              <a:buFont typeface="Arial" panose="020B0604020202020204" pitchFamily="34" charset="0"/>
              <a:buChar char="•"/>
            </a:pPr>
            <a:r>
              <a:rPr lang="fr-FR" sz="1700" dirty="0">
                <a:solidFill>
                  <a:schemeClr val="bg1"/>
                </a:solidFill>
              </a:rPr>
              <a:t>Le vendeur vous rachètera la moitié du prix d’origine </a:t>
            </a:r>
          </a:p>
          <a:p>
            <a:pPr marL="285750" indent="-285750">
              <a:buFont typeface="Arial" panose="020B0604020202020204" pitchFamily="34" charset="0"/>
              <a:buChar char="•"/>
            </a:pPr>
            <a:r>
              <a:rPr lang="fr-FR" sz="1700" dirty="0">
                <a:solidFill>
                  <a:schemeClr val="bg1"/>
                </a:solidFill>
              </a:rPr>
              <a:t>Achat d’élixirs </a:t>
            </a:r>
            <a:r>
              <a:rPr lang="fr-FR" sz="1050" dirty="0">
                <a:solidFill>
                  <a:schemeClr val="bg1"/>
                </a:solidFill>
              </a:rPr>
              <a:t>(5 max / type)</a:t>
            </a:r>
          </a:p>
          <a:p>
            <a:pPr marL="742950" lvl="1" indent="-285750">
              <a:buFont typeface="Arial" panose="020B0604020202020204" pitchFamily="34" charset="0"/>
              <a:buChar char="•"/>
            </a:pPr>
            <a:r>
              <a:rPr lang="fr-FR" sz="1600" dirty="0">
                <a:solidFill>
                  <a:schemeClr val="bg1"/>
                </a:solidFill>
              </a:rPr>
              <a:t>Un élixir coute 2 Coin</a:t>
            </a:r>
          </a:p>
          <a:p>
            <a:pPr marL="285750" indent="-285750">
              <a:buFont typeface="Arial" panose="020B0604020202020204" pitchFamily="34" charset="0"/>
              <a:buChar char="•"/>
            </a:pPr>
            <a:endParaRPr lang="fr-FR" sz="1050" dirty="0">
              <a:solidFill>
                <a:schemeClr val="bg1"/>
              </a:solidFill>
            </a:endParaRPr>
          </a:p>
          <a:p>
            <a:pPr marL="285750" indent="-285750">
              <a:buFont typeface="Arial" panose="020B0604020202020204" pitchFamily="34" charset="0"/>
              <a:buChar char="•"/>
            </a:pPr>
            <a:endParaRPr lang="fr-FR" sz="1050" dirty="0">
              <a:solidFill>
                <a:schemeClr val="bg1"/>
              </a:solidFill>
            </a:endParaRPr>
          </a:p>
          <a:p>
            <a:endParaRPr lang="fr-FR" sz="1050" dirty="0">
              <a:solidFill>
                <a:schemeClr val="bg1"/>
              </a:solidFill>
            </a:endParaRPr>
          </a:p>
        </p:txBody>
      </p:sp>
      <p:pic>
        <p:nvPicPr>
          <p:cNvPr id="1028" name="Picture 4">
            <a:extLst>
              <a:ext uri="{FF2B5EF4-FFF2-40B4-BE49-F238E27FC236}">
                <a16:creationId xmlns:a16="http://schemas.microsoft.com/office/drawing/2014/main" id="{DC114584-6DB1-4DCA-803C-28A48E5E8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872" y="647423"/>
            <a:ext cx="3961094" cy="298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906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568</Words>
  <Application>Microsoft Office PowerPoint</Application>
  <PresentationFormat>Grand écran</PresentationFormat>
  <Paragraphs>125</Paragraphs>
  <Slides>16</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16</vt:i4>
      </vt:variant>
    </vt:vector>
  </HeadingPairs>
  <TitlesOfParts>
    <vt:vector size="27" baseType="lpstr">
      <vt:lpstr>Meiryo</vt:lpstr>
      <vt:lpstr>Arial</vt:lpstr>
      <vt:lpstr>Arial Nova</vt:lpstr>
      <vt:lpstr>Calibri</vt:lpstr>
      <vt:lpstr>Calibri Light</vt:lpstr>
      <vt:lpstr>Cambria Math</vt:lpstr>
      <vt:lpstr>SFMono-Regular</vt:lpstr>
      <vt:lpstr>Tw Cen MT</vt:lpstr>
      <vt:lpstr>Whitney</vt:lpstr>
      <vt:lpstr>Wingdings</vt:lpstr>
      <vt:lpstr>Thème Office</vt:lpstr>
      <vt:lpstr>ROGUE LIKE  Réalisé par :  Dylann Batisse  Margaux Schmied Yann Brault Antoine Cousson  </vt:lpstr>
      <vt:lpstr>Introduction</vt:lpstr>
      <vt:lpstr> </vt:lpstr>
      <vt:lpstr>Génération d’étage</vt:lpstr>
      <vt:lpstr>Génération d’étage</vt:lpstr>
      <vt:lpstr>Joueur &amp; Environnement</vt:lpstr>
      <vt:lpstr>Items et Equipements</vt:lpstr>
      <vt:lpstr>Monstres &amp; Combats</vt:lpstr>
      <vt:lpstr>Shop</vt:lpstr>
      <vt:lpstr>Graphisme &amp; Musique</vt:lpstr>
      <vt:lpstr>Faisons une petite pause…</vt:lpstr>
      <vt:lpstr>Équillibrage</vt:lpstr>
      <vt:lpstr>Présentation PowerPoint</vt:lpstr>
      <vt:lpstr>Présentation PowerPoint</vt:lpstr>
      <vt:lpstr>Derniers Problèmes rencontrés</vt:lpstr>
      <vt:lpstr>Idées d’améliorations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ROGUE LIKE  réalisé par :  Dylann Batisse  Margaux Schmied Yann Brault Antoine Cousson</dc:title>
  <dc:creator>Antoine Cousson</dc:creator>
  <cp:lastModifiedBy>Antoine Cousson</cp:lastModifiedBy>
  <cp:revision>51</cp:revision>
  <dcterms:created xsi:type="dcterms:W3CDTF">2021-04-24T06:58:30Z</dcterms:created>
  <dcterms:modified xsi:type="dcterms:W3CDTF">2021-05-10T12:35:09Z</dcterms:modified>
</cp:coreProperties>
</file>