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4"/>
  </p:notesMasterIdLst>
  <p:sldIdLst>
    <p:sldId id="256" r:id="rId2"/>
    <p:sldId id="271" r:id="rId3"/>
    <p:sldId id="270" r:id="rId4"/>
    <p:sldId id="274" r:id="rId5"/>
    <p:sldId id="273" r:id="rId6"/>
    <p:sldId id="278" r:id="rId7"/>
    <p:sldId id="261" r:id="rId8"/>
    <p:sldId id="272" r:id="rId9"/>
    <p:sldId id="275" r:id="rId10"/>
    <p:sldId id="276" r:id="rId11"/>
    <p:sldId id="279" r:id="rId12"/>
    <p:sldId id="28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CC633-735B-4A31-AF23-A4808FD0B27C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5F702-B0AB-497F-BFD3-B69CB04A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76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6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6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6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6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F702-B0AB-497F-BFD3-B69CB04AB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6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25956B-355E-4695-987A-64FA02309A93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4C7EAB-916F-44A1-BF95-61487B6B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COJT</a:t>
            </a:r>
            <a:r>
              <a:rPr kumimoji="1" lang="ja-JP" altLang="en-US" sz="3600" dirty="0" smtClean="0"/>
              <a:t>ハードウェアコース 自由課題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“FFT</a:t>
            </a:r>
            <a:r>
              <a:rPr kumimoji="1" lang="ja-JP" altLang="en-US" sz="3600" dirty="0" smtClean="0"/>
              <a:t>回路を用いたボイスチェンジャー</a:t>
            </a:r>
            <a:r>
              <a:rPr kumimoji="1" lang="en-US" altLang="ja-JP" sz="3600" dirty="0" smtClean="0"/>
              <a:t>”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情報科学類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　兒玉拓巳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6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100" dirty="0" smtClean="0"/>
              <a:t>回路のステートマシン</a:t>
            </a:r>
            <a:endParaRPr kumimoji="1" lang="ja-JP" altLang="en-US" sz="31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ステートマシン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5508104" y="3393283"/>
            <a:ext cx="187220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</a:t>
            </a:r>
            <a:endParaRPr kumimoji="1" lang="ja-JP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29544" y="3320143"/>
            <a:ext cx="179181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IDLE</a:t>
            </a:r>
            <a:endParaRPr kumimoji="1" lang="ja-JP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6908364" y="5239077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</a:t>
            </a:r>
            <a:r>
              <a:rPr kumimoji="1" lang="en-US" altLang="ja-JP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kumimoji="1"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kumimoji="1" lang="ja-JP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023828" y="1772816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</a:t>
            </a:r>
            <a:endParaRPr kumimoji="1" lang="ja-JP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915816" y="5157057"/>
            <a:ext cx="223224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PAUSE</a:t>
            </a:r>
            <a:endParaRPr kumimoji="1" lang="ja-JP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下カーブ矢印 6"/>
          <p:cNvSpPr/>
          <p:nvPr/>
        </p:nvSpPr>
        <p:spPr>
          <a:xfrm rot="2155908" flipH="1">
            <a:off x="5041333" y="2078849"/>
            <a:ext cx="1864870" cy="612068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下カーブ矢印 21"/>
          <p:cNvSpPr/>
          <p:nvPr/>
        </p:nvSpPr>
        <p:spPr>
          <a:xfrm rot="19234905" flipH="1">
            <a:off x="1048786" y="2112386"/>
            <a:ext cx="1864870" cy="612068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下カーブ矢印 23"/>
          <p:cNvSpPr/>
          <p:nvPr/>
        </p:nvSpPr>
        <p:spPr>
          <a:xfrm rot="12835837">
            <a:off x="986312" y="5205726"/>
            <a:ext cx="1833524" cy="612068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10800000" flipH="1">
            <a:off x="2550772" y="3785137"/>
            <a:ext cx="2784175" cy="24156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8216200" flipH="1">
            <a:off x="4401716" y="4512845"/>
            <a:ext cx="1239757" cy="25535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8985212" flipH="1">
            <a:off x="4651208" y="4780428"/>
            <a:ext cx="1111082" cy="25615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3285958" flipH="1">
            <a:off x="6920375" y="4719411"/>
            <a:ext cx="919875" cy="24610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2454970" flipH="1">
            <a:off x="7187511" y="4563018"/>
            <a:ext cx="1041661" cy="23854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カーブ矢印 31"/>
          <p:cNvSpPr/>
          <p:nvPr/>
        </p:nvSpPr>
        <p:spPr>
          <a:xfrm rot="2155908" flipH="1">
            <a:off x="7063166" y="3000540"/>
            <a:ext cx="740713" cy="612068"/>
          </a:xfrm>
          <a:prstGeom prst="curvedDownArrow">
            <a:avLst>
              <a:gd name="adj1" fmla="val 16781"/>
              <a:gd name="adj2" fmla="val 50399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152335" y="5908075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STOP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58211" y="1759062"/>
            <a:ext cx="121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PLAY</a:t>
            </a:r>
            <a:r>
              <a:rPr lang="ja-JP" altLang="en-US" dirty="0" smtClean="0">
                <a:solidFill>
                  <a:srgbClr val="0070C0"/>
                </a:solidFill>
              </a:rPr>
              <a:t>以外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419872" y="3402376"/>
            <a:ext cx="75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PLAY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95051" y="1700808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曲終了∧ループ無</a:t>
            </a:r>
            <a:endParaRPr lang="en-US" altLang="ja-JP" dirty="0" smtClean="0">
              <a:solidFill>
                <a:srgbClr val="0070C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092279" y="2613605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曲終了∧ループ有</a:t>
            </a:r>
            <a:endParaRPr lang="en-US" altLang="ja-JP" dirty="0" smtClean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762090" y="4312959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buf</a:t>
            </a:r>
            <a:r>
              <a:rPr lang="ja-JP" altLang="en-US" dirty="0" smtClean="0">
                <a:solidFill>
                  <a:srgbClr val="0070C0"/>
                </a:solidFill>
              </a:rPr>
              <a:t>空き有</a:t>
            </a:r>
            <a:endParaRPr lang="en-US" altLang="ja-JP" dirty="0" smtClean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372802" y="4918437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buf</a:t>
            </a:r>
            <a:r>
              <a:rPr lang="ja-JP" altLang="en-US" dirty="0" smtClean="0">
                <a:solidFill>
                  <a:srgbClr val="0070C0"/>
                </a:solidFill>
              </a:rPr>
              <a:t>空き無</a:t>
            </a:r>
            <a:endParaRPr lang="en-US" altLang="ja-JP" dirty="0" smtClean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102808" y="4295176"/>
            <a:ext cx="75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PLAY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205511" y="4928877"/>
            <a:ext cx="949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PAUSE</a:t>
            </a:r>
            <a:endParaRPr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苦労した点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44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en-US" altLang="ja-JP" sz="3200" dirty="0" smtClean="0"/>
              <a:t>FFT</a:t>
            </a:r>
            <a:r>
              <a:rPr lang="ja-JP" altLang="en-US" sz="3200" dirty="0" smtClean="0"/>
              <a:t>変換後に周波数をいじると</a:t>
            </a:r>
            <a:r>
              <a:rPr lang="ja-JP" altLang="en-US" sz="3200" dirty="0" smtClean="0">
                <a:solidFill>
                  <a:srgbClr val="0070C0"/>
                </a:solidFill>
              </a:rPr>
              <a:t>ノイズが大量に出てきて</a:t>
            </a:r>
            <a:r>
              <a:rPr lang="ja-JP" altLang="en-US" sz="3200" dirty="0" smtClean="0"/>
              <a:t>、</a:t>
            </a:r>
            <a:r>
              <a:rPr lang="ja-JP" altLang="en-US" sz="3200" dirty="0" smtClean="0">
                <a:solidFill>
                  <a:schemeClr val="tx2"/>
                </a:solidFill>
              </a:rPr>
              <a:t>抑えるのに苦労</a:t>
            </a:r>
            <a:r>
              <a:rPr lang="ja-JP" altLang="en-US" sz="3200" dirty="0" smtClean="0"/>
              <a:t>した</a:t>
            </a:r>
            <a:endParaRPr lang="en-US" altLang="ja-JP" sz="3200" dirty="0" smtClean="0"/>
          </a:p>
          <a:p>
            <a:endParaRPr lang="en-US" altLang="ja-JP" sz="3200" dirty="0" smtClean="0">
              <a:solidFill>
                <a:srgbClr val="0070C0"/>
              </a:solidFill>
            </a:endParaRPr>
          </a:p>
          <a:p>
            <a:r>
              <a:rPr lang="ja-JP" altLang="en-US" sz="3200" dirty="0" smtClean="0">
                <a:solidFill>
                  <a:srgbClr val="0070C0"/>
                </a:solidFill>
              </a:rPr>
              <a:t>エコーの実装</a:t>
            </a:r>
            <a:r>
              <a:rPr lang="ja-JP" altLang="en-US" sz="3200" dirty="0" smtClean="0"/>
              <a:t>も試みたが、遅延再生は仕様上できない（？）ようで</a:t>
            </a:r>
            <a:r>
              <a:rPr lang="ja-JP" altLang="en-US" sz="3200" dirty="0" smtClean="0">
                <a:solidFill>
                  <a:schemeClr val="tx2"/>
                </a:solidFill>
              </a:rPr>
              <a:t>断念した</a:t>
            </a:r>
            <a:endParaRPr lang="en-US" altLang="ja-JP" sz="3200" dirty="0" smtClean="0">
              <a:solidFill>
                <a:schemeClr val="tx2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>
                <a:solidFill>
                  <a:schemeClr val="bg1"/>
                </a:solidFill>
              </a:rPr>
              <a:t>について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工夫した点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447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en-US" altLang="ja-JP" sz="3200" dirty="0" smtClean="0"/>
              <a:t>(</a:t>
            </a:r>
            <a:r>
              <a:rPr lang="ja-JP" altLang="en-US" sz="3200" dirty="0" smtClean="0"/>
              <a:t>仕様書には書いていないが</a:t>
            </a:r>
            <a:r>
              <a:rPr lang="en-US" altLang="ja-JP" sz="3200" dirty="0" smtClean="0"/>
              <a:t>)FFT</a:t>
            </a:r>
            <a:r>
              <a:rPr lang="ja-JP" altLang="en-US" sz="3200" dirty="0" smtClean="0"/>
              <a:t>速度向上のために</a:t>
            </a:r>
            <a:r>
              <a:rPr lang="ja-JP" altLang="en-US" sz="3200" dirty="0" smtClean="0">
                <a:solidFill>
                  <a:srgbClr val="0070C0"/>
                </a:solidFill>
              </a:rPr>
              <a:t>ステレオ</a:t>
            </a:r>
            <a:r>
              <a:rPr lang="en-US" altLang="ja-JP" sz="3200" dirty="0" smtClean="0">
                <a:solidFill>
                  <a:srgbClr val="0070C0"/>
                </a:solidFill>
              </a:rPr>
              <a:t>LR</a:t>
            </a:r>
            <a:r>
              <a:rPr lang="ja-JP" altLang="en-US" sz="3200" dirty="0" smtClean="0">
                <a:solidFill>
                  <a:srgbClr val="0070C0"/>
                </a:solidFill>
              </a:rPr>
              <a:t>で</a:t>
            </a:r>
            <a:r>
              <a:rPr lang="en-US" altLang="ja-JP" sz="3200" dirty="0" smtClean="0">
                <a:solidFill>
                  <a:srgbClr val="0070C0"/>
                </a:solidFill>
              </a:rPr>
              <a:t>buffer</a:t>
            </a:r>
            <a:r>
              <a:rPr lang="ja-JP" altLang="en-US" sz="3200" dirty="0" smtClean="0">
                <a:solidFill>
                  <a:srgbClr val="0070C0"/>
                </a:solidFill>
              </a:rPr>
              <a:t>を並列にし</a:t>
            </a:r>
            <a:r>
              <a:rPr lang="ja-JP" altLang="en-US" sz="3200" dirty="0" smtClean="0"/>
              <a:t>て独立操作した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FPGA</a:t>
            </a:r>
            <a:r>
              <a:rPr lang="ja-JP" altLang="en-US" sz="3200" dirty="0" smtClean="0"/>
              <a:t>ボード</a:t>
            </a:r>
            <a:r>
              <a:rPr lang="ja-JP" altLang="en-US" sz="3200" dirty="0"/>
              <a:t>で</a:t>
            </a:r>
            <a:r>
              <a:rPr lang="ja-JP" altLang="en-US" sz="3200" dirty="0" smtClean="0"/>
              <a:t>は音声のマイク入力が無いため、コマンドライン上で</a:t>
            </a:r>
            <a:r>
              <a:rPr lang="ja-JP" altLang="en-US" sz="3200" dirty="0" smtClean="0">
                <a:solidFill>
                  <a:srgbClr val="0070C0"/>
                </a:solidFill>
              </a:rPr>
              <a:t>録音</a:t>
            </a:r>
            <a:r>
              <a:rPr lang="en-US" altLang="ja-JP" sz="3200" dirty="0" smtClean="0">
                <a:solidFill>
                  <a:srgbClr val="0070C0"/>
                </a:solidFill>
              </a:rPr>
              <a:t>-&gt;</a:t>
            </a:r>
            <a:r>
              <a:rPr lang="ja-JP" altLang="en-US" sz="3200" dirty="0" smtClean="0">
                <a:solidFill>
                  <a:srgbClr val="0070C0"/>
                </a:solidFill>
              </a:rPr>
              <a:t>転送</a:t>
            </a:r>
            <a:r>
              <a:rPr lang="en-US" altLang="ja-JP" sz="3200" dirty="0" smtClean="0">
                <a:solidFill>
                  <a:srgbClr val="0070C0"/>
                </a:solidFill>
              </a:rPr>
              <a:t>-&gt;</a:t>
            </a:r>
            <a:r>
              <a:rPr lang="ja-JP" altLang="en-US" sz="3200" dirty="0" smtClean="0">
                <a:solidFill>
                  <a:srgbClr val="0070C0"/>
                </a:solidFill>
              </a:rPr>
              <a:t>回路実行を全自動化</a:t>
            </a:r>
            <a:r>
              <a:rPr lang="ja-JP" altLang="en-US" sz="3200" dirty="0" smtClean="0"/>
              <a:t>させた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 smtClean="0"/>
              <a:t>マウス</a:t>
            </a:r>
            <a:r>
              <a:rPr lang="ja-JP" altLang="en-US" sz="3200" dirty="0"/>
              <a:t>クリック</a:t>
            </a:r>
            <a:r>
              <a:rPr lang="ja-JP" altLang="en-US" sz="3200" dirty="0" smtClean="0"/>
              <a:t>が何度も連続で押されてしまう</a:t>
            </a:r>
            <a:r>
              <a:rPr lang="ja-JP" altLang="en-US" sz="3200" dirty="0"/>
              <a:t>ため</a:t>
            </a:r>
            <a:r>
              <a:rPr lang="ja-JP" altLang="en-US" sz="3200" dirty="0" smtClean="0"/>
              <a:t>、</a:t>
            </a:r>
            <a:r>
              <a:rPr lang="ja-JP" altLang="en-US" sz="3200" dirty="0" smtClean="0">
                <a:solidFill>
                  <a:srgbClr val="0070C0"/>
                </a:solidFill>
              </a:rPr>
              <a:t>チャタリング防止</a:t>
            </a:r>
            <a:r>
              <a:rPr lang="ja-JP" altLang="en-US" sz="3200" dirty="0" smtClean="0"/>
              <a:t>を行った</a:t>
            </a:r>
            <a:endParaRPr lang="en-US" altLang="ja-JP" sz="32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>
                <a:solidFill>
                  <a:schemeClr val="bg1"/>
                </a:solidFill>
              </a:rPr>
              <a:t>について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ボイスチェンジャー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444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 smtClean="0"/>
              <a:t>サウンド回路を使用し、音声を</a:t>
            </a:r>
            <a:r>
              <a:rPr lang="ja-JP" altLang="en-US" sz="3200" dirty="0" smtClean="0">
                <a:solidFill>
                  <a:srgbClr val="0070C0"/>
                </a:solidFill>
              </a:rPr>
              <a:t>入力⇒変換</a:t>
            </a:r>
            <a:r>
              <a:rPr lang="ja-JP" altLang="en-US" sz="3200" dirty="0" smtClean="0"/>
              <a:t>し、</a:t>
            </a:r>
            <a:r>
              <a:rPr lang="ja-JP" altLang="en-US" sz="3200" dirty="0" smtClean="0">
                <a:solidFill>
                  <a:srgbClr val="0070C0"/>
                </a:solidFill>
              </a:rPr>
              <a:t>面白ボイスを再生</a:t>
            </a:r>
            <a:r>
              <a:rPr lang="ja-JP" altLang="en-US" sz="3200" dirty="0" smtClean="0"/>
              <a:t>する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自分の声を</a:t>
            </a:r>
            <a:r>
              <a:rPr lang="ja-JP" altLang="en-US" sz="3200" dirty="0" smtClean="0">
                <a:solidFill>
                  <a:srgbClr val="0070C0"/>
                </a:solidFill>
              </a:rPr>
              <a:t>高いピッチ、低いピッチに変更</a:t>
            </a:r>
            <a:r>
              <a:rPr lang="ja-JP" altLang="en-US" sz="3200" dirty="0" smtClean="0"/>
              <a:t>して聞くことが可能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音声の変換には</a:t>
            </a:r>
            <a:r>
              <a:rPr lang="ja-JP" altLang="en-US" sz="3200" dirty="0" smtClean="0">
                <a:solidFill>
                  <a:srgbClr val="0070C0"/>
                </a:solidFill>
              </a:rPr>
              <a:t>高速フーリエ変換</a:t>
            </a:r>
            <a:r>
              <a:rPr lang="en-US" altLang="ja-JP" sz="3200" dirty="0" smtClean="0">
                <a:solidFill>
                  <a:srgbClr val="0070C0"/>
                </a:solidFill>
              </a:rPr>
              <a:t>(FFT)</a:t>
            </a:r>
            <a:r>
              <a:rPr lang="ja-JP" altLang="en-US" sz="3200" dirty="0" smtClean="0"/>
              <a:t>を用いた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ボイスチェンジャー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高速フーリエ変換</a:t>
            </a:r>
            <a:r>
              <a:rPr lang="en-US" altLang="ja-JP" dirty="0" smtClean="0"/>
              <a:t>(Fast Fourier Transform)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444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 smtClean="0"/>
              <a:t>離散フーリエ変換</a:t>
            </a:r>
            <a:r>
              <a:rPr lang="en-US" altLang="ja-JP" sz="3200" dirty="0" smtClean="0"/>
              <a:t>(DFT)</a:t>
            </a:r>
            <a:r>
              <a:rPr lang="ja-JP" altLang="en-US" sz="3200" dirty="0" smtClean="0"/>
              <a:t>を</a:t>
            </a:r>
            <a:r>
              <a:rPr lang="ja-JP" altLang="en-US" sz="3200" dirty="0" smtClean="0">
                <a:solidFill>
                  <a:srgbClr val="0070C0"/>
                </a:solidFill>
              </a:rPr>
              <a:t>高速に計算する</a:t>
            </a:r>
            <a:r>
              <a:rPr lang="ja-JP" altLang="en-US" sz="3200" dirty="0" smtClean="0"/>
              <a:t>アルゴリズム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フーリエ変換を行うことにより、</a:t>
            </a:r>
            <a:r>
              <a:rPr lang="ja-JP" altLang="en-US" sz="3200" dirty="0" smtClean="0">
                <a:solidFill>
                  <a:srgbClr val="0070C0"/>
                </a:solidFill>
              </a:rPr>
              <a:t>音声周波数の値を変更</a:t>
            </a:r>
            <a:r>
              <a:rPr lang="ja-JP" altLang="en-US" sz="3200" dirty="0" smtClean="0"/>
              <a:t>することができる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/>
              <a:t>今回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verilog</a:t>
            </a:r>
            <a:r>
              <a:rPr lang="ja-JP" altLang="en-US" sz="3200" dirty="0" smtClean="0"/>
              <a:t>で</a:t>
            </a:r>
            <a:r>
              <a:rPr lang="en-US" altLang="ja-JP" sz="3200" dirty="0" smtClean="0">
                <a:solidFill>
                  <a:srgbClr val="0070C0"/>
                </a:solidFill>
              </a:rPr>
              <a:t>FFT</a:t>
            </a:r>
            <a:r>
              <a:rPr lang="ja-JP" altLang="en-US" sz="3200" dirty="0" smtClean="0">
                <a:solidFill>
                  <a:srgbClr val="0070C0"/>
                </a:solidFill>
              </a:rPr>
              <a:t>回路を自作</a:t>
            </a:r>
            <a:r>
              <a:rPr lang="ja-JP" altLang="en-US" sz="3200" dirty="0"/>
              <a:t>した</a:t>
            </a:r>
            <a:endParaRPr lang="en-US" altLang="ja-JP" sz="3200" dirty="0"/>
          </a:p>
          <a:p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>
                <a:solidFill>
                  <a:schemeClr val="bg1"/>
                </a:solidFill>
              </a:rPr>
              <a:t>について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5400092" y="4281930"/>
            <a:ext cx="2633295" cy="13801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5508104" y="2897042"/>
            <a:ext cx="2633295" cy="138488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411760" y="4281930"/>
            <a:ext cx="2664296" cy="13801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411760" y="2897042"/>
            <a:ext cx="2664296" cy="1384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FFT</a:t>
            </a:r>
            <a:r>
              <a:rPr lang="ja-JP" altLang="en-US" dirty="0"/>
              <a:t>をハードウェア化するには？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44752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FFT</a:t>
            </a:r>
            <a:r>
              <a:rPr lang="ja-JP" altLang="en-US" sz="3200" dirty="0">
                <a:solidFill>
                  <a:srgbClr val="0070C0"/>
                </a:solidFill>
              </a:rPr>
              <a:t>計算行列</a:t>
            </a:r>
            <a:r>
              <a:rPr lang="ja-JP" altLang="en-US" sz="3200" dirty="0"/>
              <a:t>を回路で実現する</a:t>
            </a: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 smtClean="0">
                <a:solidFill>
                  <a:schemeClr val="bg1"/>
                </a:solidFill>
              </a:rPr>
              <a:t>をハードで実装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左大かっこ 5"/>
          <p:cNvSpPr/>
          <p:nvPr/>
        </p:nvSpPr>
        <p:spPr>
          <a:xfrm>
            <a:off x="2303748" y="2713570"/>
            <a:ext cx="216024" cy="30963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/>
          <p:cNvSpPr/>
          <p:nvPr/>
        </p:nvSpPr>
        <p:spPr>
          <a:xfrm>
            <a:off x="7925375" y="2733758"/>
            <a:ext cx="216024" cy="309634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/>
          <p:cNvSpPr/>
          <p:nvPr/>
        </p:nvSpPr>
        <p:spPr>
          <a:xfrm>
            <a:off x="539552" y="2713571"/>
            <a:ext cx="216024" cy="30963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大かっこ 10"/>
          <p:cNvSpPr/>
          <p:nvPr/>
        </p:nvSpPr>
        <p:spPr>
          <a:xfrm>
            <a:off x="1375332" y="2713571"/>
            <a:ext cx="216024" cy="309634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47564" y="2861359"/>
            <a:ext cx="820720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0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        W0(x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0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+x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 + W0(x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+x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3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</a:t>
            </a:r>
          </a:p>
          <a:p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        W0(x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0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+x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 -  W0(x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+x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3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</a:t>
            </a:r>
          </a:p>
          <a:p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        W0(x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0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-x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  + W1(x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-x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3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</a:t>
            </a:r>
          </a:p>
          <a:p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dirty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3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        W0(x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0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-x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  - </a:t>
            </a:r>
            <a:r>
              <a:rPr lang="ja-JP" altLang="en-US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W1(x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sz="44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-x</a:t>
            </a:r>
            <a:r>
              <a:rPr lang="en-US" altLang="ja-JP" sz="2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3</a:t>
            </a:r>
            <a:r>
              <a:rPr lang="en-US" altLang="ja-JP" sz="4400" dirty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768005" y="3907799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Century Schoolbook" pitchFamily="18" charset="0"/>
                <a:ea typeface="メイリオ" pitchFamily="50" charset="-128"/>
                <a:cs typeface="メイリオ" pitchFamily="50" charset="-128"/>
              </a:rPr>
              <a:t>=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92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角丸四角形 139"/>
          <p:cNvSpPr/>
          <p:nvPr/>
        </p:nvSpPr>
        <p:spPr>
          <a:xfrm>
            <a:off x="1259632" y="2276872"/>
            <a:ext cx="6121960" cy="41764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FFT</a:t>
            </a:r>
            <a:r>
              <a:rPr kumimoji="1" lang="ja-JP" altLang="en-US" dirty="0" smtClean="0"/>
              <a:t>をハードウェア化するには？</a:t>
            </a:r>
            <a:r>
              <a:rPr lang="en-US" altLang="ja-JP" dirty="0"/>
              <a:t>(</a:t>
            </a:r>
            <a:r>
              <a:rPr kumimoji="1"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336" y="1020268"/>
            <a:ext cx="8229600" cy="4444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 smtClean="0">
                <a:solidFill>
                  <a:srgbClr val="0070C0"/>
                </a:solidFill>
              </a:rPr>
              <a:t>バタフライ演算</a:t>
            </a:r>
            <a:r>
              <a:rPr lang="ja-JP" altLang="en-US" sz="3200" dirty="0" smtClean="0"/>
              <a:t>を用いて実装可能</a:t>
            </a:r>
            <a:r>
              <a:rPr lang="en-US" altLang="ja-JP" sz="3200" dirty="0" smtClean="0"/>
              <a:t>(N=4)</a:t>
            </a:r>
            <a:endParaRPr lang="en-US" altLang="ja-JP" sz="32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 smtClean="0">
                <a:solidFill>
                  <a:schemeClr val="bg1"/>
                </a:solidFill>
              </a:rPr>
              <a:t>をハードで実装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82388" y="278092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82388" y="364502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82388" y="458112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80833" y="544522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52120" y="278092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652120" y="364502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52120" y="458112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650565" y="544522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加算器</a:t>
            </a:r>
            <a:endParaRPr kumimoji="1" lang="ja-JP" alt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" name="直線コネクタ 17"/>
          <p:cNvCxnSpPr>
            <a:endCxn id="5" idx="1"/>
          </p:cNvCxnSpPr>
          <p:nvPr/>
        </p:nvCxnSpPr>
        <p:spPr>
          <a:xfrm>
            <a:off x="755576" y="3032956"/>
            <a:ext cx="1326812" cy="0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8" idx="1"/>
          </p:cNvCxnSpPr>
          <p:nvPr/>
        </p:nvCxnSpPr>
        <p:spPr>
          <a:xfrm>
            <a:off x="755576" y="3032956"/>
            <a:ext cx="1326812" cy="1800200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162508" y="2989430"/>
            <a:ext cx="2489612" cy="87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endCxn id="10" idx="1"/>
          </p:cNvCxnSpPr>
          <p:nvPr/>
        </p:nvCxnSpPr>
        <p:spPr>
          <a:xfrm>
            <a:off x="3162508" y="3017912"/>
            <a:ext cx="2489612" cy="15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741478" y="3885321"/>
            <a:ext cx="1325257" cy="11731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741478" y="3933056"/>
            <a:ext cx="1323702" cy="1752465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endCxn id="5" idx="1"/>
          </p:cNvCxnSpPr>
          <p:nvPr/>
        </p:nvCxnSpPr>
        <p:spPr>
          <a:xfrm flipV="1">
            <a:off x="708618" y="3032956"/>
            <a:ext cx="1373770" cy="1818202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endCxn id="8" idx="1"/>
          </p:cNvCxnSpPr>
          <p:nvPr/>
        </p:nvCxnSpPr>
        <p:spPr>
          <a:xfrm flipV="1">
            <a:off x="708618" y="4833156"/>
            <a:ext cx="1373770" cy="18002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endCxn id="9" idx="1"/>
          </p:cNvCxnSpPr>
          <p:nvPr/>
        </p:nvCxnSpPr>
        <p:spPr>
          <a:xfrm>
            <a:off x="755576" y="5697252"/>
            <a:ext cx="1325257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7" idx="1"/>
          </p:cNvCxnSpPr>
          <p:nvPr/>
        </p:nvCxnSpPr>
        <p:spPr>
          <a:xfrm flipV="1">
            <a:off x="708618" y="3897052"/>
            <a:ext cx="1373770" cy="1788469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1619177" y="2590771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80296" y="370065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x1</a:t>
            </a:r>
            <a:endParaRPr lang="ja-JP" altLang="en-US" dirty="0"/>
          </a:p>
        </p:txBody>
      </p:sp>
      <p:sp>
        <p:nvSpPr>
          <p:cNvPr id="116" name="正方形/長方形 115"/>
          <p:cNvSpPr/>
          <p:nvPr/>
        </p:nvSpPr>
        <p:spPr>
          <a:xfrm>
            <a:off x="280296" y="46246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x2</a:t>
            </a:r>
            <a:endParaRPr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279163" y="550085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x3</a:t>
            </a:r>
            <a:endParaRPr lang="ja-JP" altLang="en-US" dirty="0"/>
          </a:p>
        </p:txBody>
      </p:sp>
      <p:cxnSp>
        <p:nvCxnSpPr>
          <p:cNvPr id="150" name="直線コネクタ 149"/>
          <p:cNvCxnSpPr>
            <a:stCxn id="7" idx="3"/>
            <a:endCxn id="11" idx="1"/>
          </p:cNvCxnSpPr>
          <p:nvPr/>
        </p:nvCxnSpPr>
        <p:spPr>
          <a:xfrm>
            <a:off x="3162508" y="3897052"/>
            <a:ext cx="24896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7" idx="3"/>
            <a:endCxn id="10" idx="1"/>
          </p:cNvCxnSpPr>
          <p:nvPr/>
        </p:nvCxnSpPr>
        <p:spPr>
          <a:xfrm flipV="1">
            <a:off x="3162508" y="3032956"/>
            <a:ext cx="2489612" cy="8640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3160953" y="4776242"/>
            <a:ext cx="2489612" cy="15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>
            <a:off x="3160953" y="5655382"/>
            <a:ext cx="24896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 flipV="1">
            <a:off x="3160953" y="4791286"/>
            <a:ext cx="2489612" cy="8640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3162508" y="4774433"/>
            <a:ext cx="2489612" cy="87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7994771" y="2869658"/>
            <a:ext cx="4667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X0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162" name="正方形/長方形 161"/>
          <p:cNvSpPr/>
          <p:nvPr/>
        </p:nvSpPr>
        <p:spPr>
          <a:xfrm>
            <a:off x="8030944" y="374839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X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8028384" y="462462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X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164" name="正方形/長方形 163"/>
          <p:cNvSpPr/>
          <p:nvPr/>
        </p:nvSpPr>
        <p:spPr>
          <a:xfrm>
            <a:off x="8028384" y="550085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X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6732240" y="3025434"/>
            <a:ext cx="1262531" cy="7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/>
          <p:nvPr/>
        </p:nvCxnSpPr>
        <p:spPr>
          <a:xfrm>
            <a:off x="6732239" y="5646051"/>
            <a:ext cx="1262531" cy="7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>
            <a:stCxn id="11" idx="3"/>
            <a:endCxn id="163" idx="1"/>
          </p:cNvCxnSpPr>
          <p:nvPr/>
        </p:nvCxnSpPr>
        <p:spPr>
          <a:xfrm>
            <a:off x="6732240" y="3897052"/>
            <a:ext cx="1296144" cy="912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12" idx="3"/>
            <a:endCxn id="162" idx="1"/>
          </p:cNvCxnSpPr>
          <p:nvPr/>
        </p:nvCxnSpPr>
        <p:spPr>
          <a:xfrm flipV="1">
            <a:off x="6732240" y="3933056"/>
            <a:ext cx="12987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正方形/長方形 188"/>
          <p:cNvSpPr/>
          <p:nvPr/>
        </p:nvSpPr>
        <p:spPr>
          <a:xfrm>
            <a:off x="3228610" y="2558901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(x0+x2)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3254963" y="3983838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(x1+x3)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3257465" y="4355243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(x0-x2)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3275856" y="568552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(x1-x3)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321659" y="28407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x0</a:t>
            </a:r>
            <a:endParaRPr lang="ja-JP" altLang="en-US" dirty="0"/>
          </a:p>
        </p:txBody>
      </p:sp>
      <p:sp>
        <p:nvSpPr>
          <p:cNvPr id="195" name="正方形/長方形 194"/>
          <p:cNvSpPr/>
          <p:nvPr/>
        </p:nvSpPr>
        <p:spPr>
          <a:xfrm>
            <a:off x="1619177" y="571891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1633275" y="314327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1617622" y="3535107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1633275" y="4028691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1617622" y="439595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1643079" y="484788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1602753" y="529678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4932040" y="25907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+W0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4932040" y="571891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-W1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4946138" y="3143270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+W0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4930485" y="3535107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W0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0" name="正方形/長方形 209"/>
          <p:cNvSpPr/>
          <p:nvPr/>
        </p:nvSpPr>
        <p:spPr>
          <a:xfrm>
            <a:off x="4946138" y="402869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-W0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1" name="正方形/長方形 210"/>
          <p:cNvSpPr/>
          <p:nvPr/>
        </p:nvSpPr>
        <p:spPr>
          <a:xfrm>
            <a:off x="4930485" y="4395950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+W0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4955942" y="4847883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+W1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915616" y="529678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+W0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944" y="83671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FFT</a:t>
            </a:r>
            <a:r>
              <a:rPr lang="ja-JP" altLang="en-US" sz="3600" dirty="0" smtClean="0"/>
              <a:t>回路設計図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参考</a:t>
            </a:r>
            <a:r>
              <a:rPr lang="en-US" altLang="ja-JP" sz="3600" dirty="0" smtClean="0"/>
              <a:t>)</a:t>
            </a:r>
            <a:endParaRPr kumimoji="1" lang="ja-JP" altLang="en-US" sz="31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 smtClean="0">
                <a:solidFill>
                  <a:schemeClr val="bg1"/>
                </a:solidFill>
              </a:rPr>
              <a:t>をハードで実装</a:t>
            </a:r>
            <a:endParaRPr lang="ja-JP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COJT\sound_20100330\sound_20100330\プレゼン\fig5_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/>
          <a:stretch/>
        </p:blipFill>
        <p:spPr bwMode="auto">
          <a:xfrm>
            <a:off x="323528" y="2637723"/>
            <a:ext cx="846043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角丸四角形 5124"/>
          <p:cNvSpPr/>
          <p:nvPr/>
        </p:nvSpPr>
        <p:spPr>
          <a:xfrm>
            <a:off x="395536" y="1700808"/>
            <a:ext cx="8136904" cy="460851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回路全体</a:t>
            </a:r>
            <a:r>
              <a:rPr kumimoji="1" lang="ja-JP" altLang="en-US" sz="3600" dirty="0" smtClean="0"/>
              <a:t>図</a:t>
            </a:r>
            <a:endParaRPr kumimoji="1" lang="ja-JP" altLang="en-US" sz="31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回路全体図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60377" y="2033397"/>
            <a:ext cx="20470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vramctrl</a:t>
            </a:r>
            <a:endParaRPr lang="en-US" altLang="ja-JP" sz="36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868760" y="3429000"/>
            <a:ext cx="20470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buffer</a:t>
            </a:r>
            <a:endParaRPr lang="en-US" altLang="ja-JP" sz="36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6084168" y="3429000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outgen</a:t>
            </a:r>
            <a:endParaRPr lang="en-US" altLang="ja-JP" sz="3600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3419872" y="3429000"/>
            <a:ext cx="2160240" cy="9361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FFT</a:t>
            </a:r>
            <a:endParaRPr lang="en-US" altLang="ja-JP" sz="3600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3468080" y="5085184"/>
            <a:ext cx="2047056" cy="9361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clkgen</a:t>
            </a:r>
            <a:endParaRPr lang="en-US" altLang="ja-JP" sz="36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860376" y="5058477"/>
            <a:ext cx="2047056" cy="9361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regctrl</a:t>
            </a:r>
            <a:endParaRPr lang="en-US" altLang="ja-JP" sz="3600" dirty="0" smtClean="0"/>
          </a:p>
        </p:txBody>
      </p:sp>
      <p:cxnSp>
        <p:nvCxnSpPr>
          <p:cNvPr id="22" name="直線コネクタ 21"/>
          <p:cNvCxnSpPr>
            <a:stCxn id="11" idx="3"/>
            <a:endCxn id="10" idx="1"/>
          </p:cNvCxnSpPr>
          <p:nvPr/>
        </p:nvCxnSpPr>
        <p:spPr>
          <a:xfrm>
            <a:off x="5580112" y="389705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9" idx="3"/>
            <a:endCxn id="11" idx="1"/>
          </p:cNvCxnSpPr>
          <p:nvPr/>
        </p:nvCxnSpPr>
        <p:spPr>
          <a:xfrm>
            <a:off x="2915816" y="389705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6" idx="2"/>
            <a:endCxn id="9" idx="0"/>
          </p:cNvCxnSpPr>
          <p:nvPr/>
        </p:nvCxnSpPr>
        <p:spPr>
          <a:xfrm>
            <a:off x="1883905" y="2969501"/>
            <a:ext cx="8383" cy="45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直線コネクタ 5126"/>
          <p:cNvCxnSpPr/>
          <p:nvPr/>
        </p:nvCxnSpPr>
        <p:spPr>
          <a:xfrm flipH="1">
            <a:off x="107504" y="2501449"/>
            <a:ext cx="752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9" idx="1"/>
          </p:cNvCxnSpPr>
          <p:nvPr/>
        </p:nvCxnSpPr>
        <p:spPr>
          <a:xfrm flipH="1">
            <a:off x="107504" y="3897052"/>
            <a:ext cx="76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右矢印 5129"/>
          <p:cNvSpPr/>
          <p:nvPr/>
        </p:nvSpPr>
        <p:spPr>
          <a:xfrm>
            <a:off x="107504" y="4509120"/>
            <a:ext cx="8784976" cy="45949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10" idx="3"/>
          </p:cNvCxnSpPr>
          <p:nvPr/>
        </p:nvCxnSpPr>
        <p:spPr>
          <a:xfrm flipH="1">
            <a:off x="8244408" y="3897052"/>
            <a:ext cx="76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FFT</a:t>
            </a:r>
            <a:r>
              <a:rPr kumimoji="1" lang="ja-JP" altLang="en-US" dirty="0" smtClean="0"/>
              <a:t>回路の特徴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44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en-US" altLang="ja-JP" sz="3200" dirty="0" smtClean="0"/>
              <a:t>buffer</a:t>
            </a:r>
            <a:r>
              <a:rPr lang="ja-JP" altLang="en-US" sz="3200" dirty="0" smtClean="0"/>
              <a:t>から出てきた右</a:t>
            </a:r>
            <a:r>
              <a:rPr lang="en-US" altLang="ja-JP" sz="3200" dirty="0" smtClean="0"/>
              <a:t>16bit</a:t>
            </a:r>
            <a:r>
              <a:rPr lang="ja-JP" altLang="en-US" sz="3200" dirty="0"/>
              <a:t>：</a:t>
            </a:r>
            <a:r>
              <a:rPr lang="ja-JP" altLang="en-US" sz="3200" dirty="0" smtClean="0"/>
              <a:t>左</a:t>
            </a:r>
            <a:r>
              <a:rPr lang="en-US" altLang="ja-JP" sz="3200" dirty="0" smtClean="0"/>
              <a:t>16bit</a:t>
            </a:r>
            <a:r>
              <a:rPr lang="ja-JP" altLang="en-US" sz="3200" dirty="0" smtClean="0"/>
              <a:t>のステレオデータを</a:t>
            </a:r>
            <a:r>
              <a:rPr lang="ja-JP" altLang="en-US" sz="3200" dirty="0" smtClean="0">
                <a:solidFill>
                  <a:srgbClr val="0070C0"/>
                </a:solidFill>
              </a:rPr>
              <a:t>リアルタイム変換</a:t>
            </a:r>
            <a:endParaRPr lang="en-US" altLang="ja-JP" sz="3200" dirty="0" smtClean="0">
              <a:solidFill>
                <a:srgbClr val="0070C0"/>
              </a:solidFill>
            </a:endParaRPr>
          </a:p>
          <a:p>
            <a:endParaRPr lang="en-US" altLang="ja-JP" sz="3200" dirty="0" smtClean="0">
              <a:solidFill>
                <a:srgbClr val="0070C0"/>
              </a:solidFill>
            </a:endParaRPr>
          </a:p>
          <a:p>
            <a:r>
              <a:rPr lang="en-US" altLang="ja-JP" sz="3200" dirty="0"/>
              <a:t>FFT</a:t>
            </a:r>
            <a:r>
              <a:rPr lang="ja-JP" altLang="en-US" sz="3200" dirty="0" smtClean="0"/>
              <a:t>後の振幅</a:t>
            </a:r>
            <a:r>
              <a:rPr lang="en-US" altLang="ja-JP" sz="3200" dirty="0" smtClean="0"/>
              <a:t>-</a:t>
            </a:r>
            <a:r>
              <a:rPr lang="ja-JP" altLang="en-US" sz="3200" dirty="0" smtClean="0"/>
              <a:t>周波数空間で</a:t>
            </a:r>
            <a:r>
              <a:rPr lang="ja-JP" altLang="en-US" sz="3200" dirty="0" smtClean="0">
                <a:solidFill>
                  <a:srgbClr val="0070C0"/>
                </a:solidFill>
              </a:rPr>
              <a:t>ピッチシフト</a:t>
            </a:r>
            <a:r>
              <a:rPr lang="ja-JP" altLang="en-US" sz="3200" dirty="0"/>
              <a:t>し、</a:t>
            </a:r>
            <a:r>
              <a:rPr lang="en-US" altLang="ja-JP" sz="3200" dirty="0">
                <a:solidFill>
                  <a:srgbClr val="0070C0"/>
                </a:solidFill>
              </a:rPr>
              <a:t>IFFT(</a:t>
            </a:r>
            <a:r>
              <a:rPr lang="ja-JP" altLang="en-US" sz="3200" dirty="0">
                <a:solidFill>
                  <a:srgbClr val="0070C0"/>
                </a:solidFill>
              </a:rPr>
              <a:t>逆変換</a:t>
            </a:r>
            <a:r>
              <a:rPr lang="en-US" altLang="ja-JP" sz="3200" dirty="0">
                <a:solidFill>
                  <a:srgbClr val="0070C0"/>
                </a:solidFill>
              </a:rPr>
              <a:t>)</a:t>
            </a:r>
            <a:r>
              <a:rPr lang="ja-JP" altLang="en-US" sz="3200" dirty="0" smtClean="0"/>
              <a:t>して</a:t>
            </a:r>
            <a:r>
              <a:rPr lang="ja-JP" altLang="en-US" sz="3200" dirty="0"/>
              <a:t>元</a:t>
            </a:r>
            <a:r>
              <a:rPr lang="ja-JP" altLang="en-US" sz="3200" dirty="0" smtClean="0"/>
              <a:t>に戻す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⇒</a:t>
            </a:r>
            <a:r>
              <a:rPr lang="ja-JP" altLang="en-US" sz="3200" dirty="0" smtClean="0">
                <a:solidFill>
                  <a:schemeClr val="tx2"/>
                </a:solidFill>
              </a:rPr>
              <a:t>次スライド</a:t>
            </a:r>
            <a:r>
              <a:rPr lang="en-US" altLang="ja-JP" sz="3200" dirty="0" smtClean="0"/>
              <a:t>)</a:t>
            </a:r>
          </a:p>
          <a:p>
            <a:endParaRPr lang="en-US" altLang="ja-JP" sz="3200" dirty="0"/>
          </a:p>
          <a:p>
            <a:r>
              <a:rPr lang="ja-JP" altLang="en-US" sz="3200" dirty="0" smtClean="0"/>
              <a:t>逆変換後は</a:t>
            </a:r>
            <a:r>
              <a:rPr lang="ja-JP" altLang="en-US" sz="3200" dirty="0" smtClean="0">
                <a:solidFill>
                  <a:srgbClr val="0070C0"/>
                </a:solidFill>
              </a:rPr>
              <a:t>音声出力部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outgen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にデータを送り、そのまま再生させる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>
                <a:solidFill>
                  <a:schemeClr val="bg1"/>
                </a:solidFill>
              </a:rPr>
              <a:t>について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角丸四角形 5124"/>
          <p:cNvSpPr/>
          <p:nvPr/>
        </p:nvSpPr>
        <p:spPr>
          <a:xfrm>
            <a:off x="534430" y="1766122"/>
            <a:ext cx="8136904" cy="46085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FFT</a:t>
            </a:r>
            <a:r>
              <a:rPr lang="ja-JP" altLang="en-US" sz="3600" dirty="0" smtClean="0"/>
              <a:t>回路の中身</a:t>
            </a:r>
            <a:endParaRPr kumimoji="1" lang="ja-JP" altLang="en-US" sz="31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8075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FFT</a:t>
            </a:r>
            <a:r>
              <a:rPr lang="ja-JP" altLang="en-US" dirty="0" smtClean="0">
                <a:solidFill>
                  <a:schemeClr val="bg1"/>
                </a:solidFill>
              </a:rPr>
              <a:t>回路内部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37264" y="3429000"/>
            <a:ext cx="20470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FFT</a:t>
            </a:r>
            <a:endParaRPr lang="en-US" altLang="ja-JP" sz="36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6311517" y="3407228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IFFT</a:t>
            </a:r>
            <a:endParaRPr lang="en-US" altLang="ja-JP" sz="3600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611560" y="1412776"/>
            <a:ext cx="2160240" cy="9361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FFT</a:t>
            </a:r>
            <a:endParaRPr lang="en-US" altLang="ja-JP" sz="3600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3141035" y="2813585"/>
            <a:ext cx="2860272" cy="223224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周波数変換</a:t>
            </a:r>
            <a:endParaRPr lang="en-US" altLang="ja-JP" sz="3600" dirty="0"/>
          </a:p>
          <a:p>
            <a:pPr algn="ctr"/>
            <a:r>
              <a:rPr lang="ja-JP" altLang="en-US" sz="3600" dirty="0" smtClean="0"/>
              <a:t>ピッチシフト</a:t>
            </a:r>
            <a:endParaRPr lang="en-US" altLang="ja-JP" sz="3600" dirty="0" smtClean="0"/>
          </a:p>
        </p:txBody>
      </p:sp>
      <p:sp>
        <p:nvSpPr>
          <p:cNvPr id="5130" name="右矢印 5129"/>
          <p:cNvSpPr/>
          <p:nvPr/>
        </p:nvSpPr>
        <p:spPr>
          <a:xfrm>
            <a:off x="210748" y="5445224"/>
            <a:ext cx="8784976" cy="45949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10" idx="3"/>
          </p:cNvCxnSpPr>
          <p:nvPr/>
        </p:nvCxnSpPr>
        <p:spPr>
          <a:xfrm flipH="1">
            <a:off x="8471757" y="3875280"/>
            <a:ext cx="50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9" idx="3"/>
          </p:cNvCxnSpPr>
          <p:nvPr/>
        </p:nvCxnSpPr>
        <p:spPr>
          <a:xfrm flipH="1">
            <a:off x="2784320" y="3897052"/>
            <a:ext cx="34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5992112" y="3897052"/>
            <a:ext cx="319405" cy="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370631" y="3929709"/>
            <a:ext cx="508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644</TotalTime>
  <Words>488</Words>
  <Application>Microsoft Office PowerPoint</Application>
  <PresentationFormat>画面に合わせる (4:3)</PresentationFormat>
  <Paragraphs>135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クラリティ</vt:lpstr>
      <vt:lpstr>COJTハードウェアコース 自由課題 “FFT回路を用いたボイスチェンジャー”</vt:lpstr>
      <vt:lpstr>ボイスチェンジャー</vt:lpstr>
      <vt:lpstr>高速フーリエ変換(Fast Fourier Transform)</vt:lpstr>
      <vt:lpstr>FFTをハードウェア化するには？(1)</vt:lpstr>
      <vt:lpstr>FFTをハードウェア化するには？(2)</vt:lpstr>
      <vt:lpstr>FFT回路設計図(参考)</vt:lpstr>
      <vt:lpstr>回路全体図</vt:lpstr>
      <vt:lpstr>FFT回路の特徴</vt:lpstr>
      <vt:lpstr>FFT回路の中身</vt:lpstr>
      <vt:lpstr>回路のステートマシン</vt:lpstr>
      <vt:lpstr>苦労した点</vt:lpstr>
      <vt:lpstr>工夫した点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COJTハードウェアコース キャプチャ回路　仕様書</dc:title>
  <dc:creator> </dc:creator>
  <cp:lastModifiedBy> </cp:lastModifiedBy>
  <cp:revision>34</cp:revision>
  <dcterms:created xsi:type="dcterms:W3CDTF">2012-09-18T11:58:22Z</dcterms:created>
  <dcterms:modified xsi:type="dcterms:W3CDTF">2013-02-26T16:01:29Z</dcterms:modified>
</cp:coreProperties>
</file>