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672" r:id="rId2"/>
    <p:sldMasterId id="2147483685" r:id="rId3"/>
    <p:sldMasterId id="2147483691" r:id="rId4"/>
    <p:sldMasterId id="2147483705" r:id="rId5"/>
    <p:sldMasterId id="2147483719" r:id="rId6"/>
  </p:sldMasterIdLst>
  <p:notesMasterIdLst>
    <p:notesMasterId r:id="rId89"/>
  </p:notesMasterIdLst>
  <p:handoutMasterIdLst>
    <p:handoutMasterId r:id="rId90"/>
  </p:handoutMasterIdLst>
  <p:sldIdLst>
    <p:sldId id="273" r:id="rId7"/>
    <p:sldId id="274" r:id="rId8"/>
    <p:sldId id="275" r:id="rId9"/>
    <p:sldId id="277" r:id="rId10"/>
    <p:sldId id="324" r:id="rId11"/>
    <p:sldId id="417" r:id="rId12"/>
    <p:sldId id="356" r:id="rId13"/>
    <p:sldId id="328" r:id="rId14"/>
    <p:sldId id="332" r:id="rId15"/>
    <p:sldId id="334" r:id="rId16"/>
    <p:sldId id="336" r:id="rId17"/>
    <p:sldId id="362" r:id="rId18"/>
    <p:sldId id="340" r:id="rId19"/>
    <p:sldId id="342" r:id="rId20"/>
    <p:sldId id="344" r:id="rId21"/>
    <p:sldId id="348" r:id="rId22"/>
    <p:sldId id="351" r:id="rId23"/>
    <p:sldId id="354" r:id="rId24"/>
    <p:sldId id="357" r:id="rId25"/>
    <p:sldId id="331" r:id="rId26"/>
    <p:sldId id="333" r:id="rId27"/>
    <p:sldId id="335" r:id="rId28"/>
    <p:sldId id="337" r:id="rId29"/>
    <p:sldId id="341" r:id="rId30"/>
    <p:sldId id="343" r:id="rId31"/>
    <p:sldId id="418" r:id="rId32"/>
    <p:sldId id="421" r:id="rId33"/>
    <p:sldId id="420" r:id="rId34"/>
    <p:sldId id="347" r:id="rId35"/>
    <p:sldId id="358" r:id="rId36"/>
    <p:sldId id="359" r:id="rId37"/>
    <p:sldId id="360" r:id="rId38"/>
    <p:sldId id="349" r:id="rId39"/>
    <p:sldId id="352" r:id="rId40"/>
    <p:sldId id="345" r:id="rId41"/>
    <p:sldId id="419" r:id="rId42"/>
    <p:sldId id="355" r:id="rId43"/>
    <p:sldId id="353" r:id="rId44"/>
    <p:sldId id="361" r:id="rId45"/>
    <p:sldId id="365" r:id="rId46"/>
    <p:sldId id="384" r:id="rId47"/>
    <p:sldId id="372" r:id="rId48"/>
    <p:sldId id="369" r:id="rId49"/>
    <p:sldId id="368" r:id="rId50"/>
    <p:sldId id="400" r:id="rId51"/>
    <p:sldId id="375" r:id="rId52"/>
    <p:sldId id="377" r:id="rId53"/>
    <p:sldId id="422" r:id="rId54"/>
    <p:sldId id="379" r:id="rId55"/>
    <p:sldId id="380" r:id="rId56"/>
    <p:sldId id="381" r:id="rId57"/>
    <p:sldId id="376" r:id="rId58"/>
    <p:sldId id="382" r:id="rId59"/>
    <p:sldId id="383" r:id="rId60"/>
    <p:sldId id="385" r:id="rId61"/>
    <p:sldId id="416" r:id="rId62"/>
    <p:sldId id="387" r:id="rId63"/>
    <p:sldId id="388" r:id="rId64"/>
    <p:sldId id="389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1" r:id="rId75"/>
    <p:sldId id="404" r:id="rId76"/>
    <p:sldId id="402" r:id="rId77"/>
    <p:sldId id="405" r:id="rId78"/>
    <p:sldId id="406" r:id="rId79"/>
    <p:sldId id="407" r:id="rId80"/>
    <p:sldId id="408" r:id="rId81"/>
    <p:sldId id="409" r:id="rId82"/>
    <p:sldId id="410" r:id="rId83"/>
    <p:sldId id="411" r:id="rId84"/>
    <p:sldId id="412" r:id="rId85"/>
    <p:sldId id="413" r:id="rId86"/>
    <p:sldId id="414" r:id="rId87"/>
    <p:sldId id="415" r:id="rId88"/>
  </p:sldIdLst>
  <p:sldSz cx="9906000" cy="6858000" type="A4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84D31B0-AC7D-4535-89D1-729280F98CD4}">
          <p14:sldIdLst>
            <p14:sldId id="273"/>
            <p14:sldId id="274"/>
          </p14:sldIdLst>
        </p14:section>
        <p14:section name="01.BackOffice" id="{46239D78-E442-4BAB-A62F-6A2F433C96F6}">
          <p14:sldIdLst>
            <p14:sldId id="275"/>
          </p14:sldIdLst>
        </p14:section>
        <p14:section name="BO_01.Login &amp; dashboard" id="{E6960B88-21FF-4886-8C1F-CC4453CC340B}">
          <p14:sldIdLst>
            <p14:sldId id="277"/>
            <p14:sldId id="324"/>
            <p14:sldId id="417"/>
          </p14:sldIdLst>
        </p14:section>
        <p14:section name="BO_02.대출심사" id="{74766ACB-DBA6-4A93-B477-81E61B0BDADC}">
          <p14:sldIdLst>
            <p14:sldId id="356"/>
            <p14:sldId id="328"/>
            <p14:sldId id="332"/>
            <p14:sldId id="334"/>
            <p14:sldId id="336"/>
            <p14:sldId id="362"/>
            <p14:sldId id="340"/>
            <p14:sldId id="342"/>
            <p14:sldId id="344"/>
            <p14:sldId id="348"/>
            <p14:sldId id="351"/>
            <p14:sldId id="354"/>
            <p14:sldId id="357"/>
            <p14:sldId id="331"/>
            <p14:sldId id="333"/>
            <p14:sldId id="335"/>
            <p14:sldId id="337"/>
          </p14:sldIdLst>
        </p14:section>
        <p14:section name="BO_03.채권관리" id="{4C15D789-1099-47FE-A6C1-6FCF7859F167}">
          <p14:sldIdLst>
            <p14:sldId id="341"/>
            <p14:sldId id="343"/>
            <p14:sldId id="418"/>
            <p14:sldId id="421"/>
            <p14:sldId id="420"/>
            <p14:sldId id="347"/>
          </p14:sldIdLst>
        </p14:section>
        <p14:section name="BO_04.상품관리" id="{E6BD7EE2-0554-45B0-9745-FA34336C522B}">
          <p14:sldIdLst>
            <p14:sldId id="358"/>
          </p14:sldIdLst>
        </p14:section>
        <p14:section name="BO_05.약관관리" id="{4ABBB023-039F-4428-BAAF-99364F272258}">
          <p14:sldIdLst>
            <p14:sldId id="359"/>
          </p14:sldIdLst>
        </p14:section>
        <p14:section name="BO_06.게시판관리" id="{365D271E-B9F3-4F45-A7A6-15E5755D9147}">
          <p14:sldIdLst>
            <p14:sldId id="360"/>
            <p14:sldId id="349"/>
            <p14:sldId id="352"/>
            <p14:sldId id="345"/>
            <p14:sldId id="419"/>
            <p14:sldId id="355"/>
            <p14:sldId id="353"/>
          </p14:sldIdLst>
        </p14:section>
        <p14:section name="BO_07.시스템관리" id="{41800A94-4414-463E-94BC-6723C75F378A}">
          <p14:sldIdLst>
            <p14:sldId id="361"/>
          </p14:sldIdLst>
        </p14:section>
        <p14:section name="02.FrontOffice" id="{7E6CEBF1-D351-4356-8CDD-95870215DD28}">
          <p14:sldIdLst>
            <p14:sldId id="365"/>
          </p14:sldIdLst>
        </p14:section>
        <p14:section name="FO_01.Mainpage" id="{3CA30167-DA33-49F6-91E6-E79C3C9B4FC7}">
          <p14:sldIdLst>
            <p14:sldId id="384"/>
            <p14:sldId id="372"/>
            <p14:sldId id="369"/>
            <p14:sldId id="368"/>
          </p14:sldIdLst>
        </p14:section>
        <p14:section name="FO_02.신규대출" id="{B0DBD683-9A0D-4724-B0A9-CDB848455912}">
          <p14:sldIdLst>
            <p14:sldId id="400"/>
            <p14:sldId id="375"/>
            <p14:sldId id="377"/>
            <p14:sldId id="422"/>
            <p14:sldId id="379"/>
            <p14:sldId id="380"/>
            <p14:sldId id="381"/>
            <p14:sldId id="376"/>
            <p14:sldId id="382"/>
            <p14:sldId id="383"/>
          </p14:sldIdLst>
        </p14:section>
        <p14:section name="FO_03.대환대출" id="{C95F9091-994A-418A-A607-3F14D4D4EE96}">
          <p14:sldIdLst>
            <p14:sldId id="385"/>
            <p14:sldId id="416"/>
            <p14:sldId id="387"/>
            <p14:sldId id="388"/>
            <p14:sldId id="389"/>
            <p14:sldId id="391"/>
            <p14:sldId id="392"/>
          </p14:sldIdLst>
        </p14:section>
        <p14:section name="FO_04.추가대출" id="{3A0CF8CB-37BC-435C-B843-E415BCD9CCFC}">
          <p14:sldIdLst>
            <p14:sldId id="393"/>
            <p14:sldId id="394"/>
            <p14:sldId id="395"/>
            <p14:sldId id="396"/>
            <p14:sldId id="397"/>
          </p14:sldIdLst>
        </p14:section>
        <p14:section name="FO_05.대출관리" id="{6A4687AE-FFB6-4DD6-9D48-B118BD0FB37A}">
          <p14:sldIdLst>
            <p14:sldId id="398"/>
            <p14:sldId id="399"/>
          </p14:sldIdLst>
        </p14:section>
        <p14:section name="FO_06.일부상환" id="{CB034A44-5386-4DC0-9DE0-DAF791CAFA2D}">
          <p14:sldIdLst>
            <p14:sldId id="401"/>
            <p14:sldId id="404"/>
            <p14:sldId id="402"/>
            <p14:sldId id="405"/>
          </p14:sldIdLst>
        </p14:section>
        <p14:section name="FO_07.해지신청" id="{5B71C7F5-6540-45CA-B2FE-99B30EC4E8B9}">
          <p14:sldIdLst>
            <p14:sldId id="406"/>
            <p14:sldId id="407"/>
            <p14:sldId id="408"/>
            <p14:sldId id="409"/>
          </p14:sldIdLst>
        </p14:section>
        <p14:section name="FO_08.공지사항" id="{F8E09C44-63A5-47F0-ACC9-D389FFE6B0B3}">
          <p14:sldIdLst>
            <p14:sldId id="410"/>
            <p14:sldId id="411"/>
          </p14:sldIdLst>
        </p14:section>
        <p14:section name="FO_09.Alert" id="{59D3DDF7-C356-4D09-85B1-2911248D4816}">
          <p14:sldIdLst>
            <p14:sldId id="412"/>
            <p14:sldId id="413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B4C7E7"/>
    <a:srgbClr val="1F4E79"/>
    <a:srgbClr val="FF6600"/>
    <a:srgbClr val="FAFAFA"/>
    <a:srgbClr val="FCFCFC"/>
    <a:srgbClr val="F8F8F8"/>
    <a:srgbClr val="2A6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6121" autoAdjust="0"/>
  </p:normalViewPr>
  <p:slideViewPr>
    <p:cSldViewPr>
      <p:cViewPr varScale="1">
        <p:scale>
          <a:sx n="116" d="100"/>
          <a:sy n="116" d="100"/>
        </p:scale>
        <p:origin x="120" y="10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200" d="100"/>
          <a:sy n="200" d="100"/>
        </p:scale>
        <p:origin x="1308" y="-33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90" Type="http://schemas.openxmlformats.org/officeDocument/2006/relationships/handoutMaster" Target="handoutMasters/handoutMaster1.xml"/><Relationship Id="rId95" Type="http://schemas.openxmlformats.org/officeDocument/2006/relationships/tableStyles" Target="tableStyles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9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A3238-C6C5-4480-9CE1-5B6A5EAD85DF}" type="datetimeFigureOut">
              <a:rPr lang="ko-KR" altLang="en-US" smtClean="0"/>
              <a:pPr/>
              <a:t>2024-09-09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7B07F-A88E-416F-B14A-EB282C8CB1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640C5-36EE-4B6B-ABEB-E5F43C87543C}" type="datetimeFigureOut">
              <a:rPr lang="ko-KR" altLang="en-US" smtClean="0"/>
              <a:pPr/>
              <a:t>2024-09-09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2BEE2-569D-482A-8434-043540172D2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5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팩터</a:t>
            </a:r>
            <a:r>
              <a:rPr lang="ko-KR" altLang="en-US" dirty="0"/>
              <a:t> 인증 필요여부 확인 제외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10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집중률</a:t>
            </a:r>
            <a:r>
              <a:rPr lang="en-US" altLang="ko-KR" dirty="0"/>
              <a:t>, </a:t>
            </a:r>
            <a:r>
              <a:rPr lang="ko-KR" altLang="en-US" dirty="0" err="1"/>
              <a:t>로스컷</a:t>
            </a:r>
            <a:r>
              <a:rPr lang="en-US" altLang="ko-KR" dirty="0"/>
              <a:t>, </a:t>
            </a:r>
            <a:r>
              <a:rPr lang="ko-KR" altLang="en-US" dirty="0"/>
              <a:t>인출비율은 등록이 없는데 </a:t>
            </a:r>
            <a:r>
              <a:rPr lang="en-US" altLang="ko-KR" dirty="0"/>
              <a:t>RMS</a:t>
            </a:r>
            <a:r>
              <a:rPr lang="ko-KR" altLang="en-US" dirty="0"/>
              <a:t>를 통해 조회하고 노출하는지 문의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61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6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공개설정을 비공개로 </a:t>
            </a:r>
            <a:r>
              <a:rPr lang="ko-KR" altLang="en-US" dirty="0" err="1"/>
              <a:t>해놓은</a:t>
            </a:r>
            <a:r>
              <a:rPr lang="ko-KR" altLang="en-US" dirty="0"/>
              <a:t> 상태에서 사용여부는 </a:t>
            </a:r>
            <a:r>
              <a:rPr lang="en-US" altLang="ko-KR" dirty="0"/>
              <a:t>‘Y‘ </a:t>
            </a:r>
            <a:r>
              <a:rPr lang="ko-KR" altLang="en-US" dirty="0"/>
              <a:t>인 경우에는 추후에 공개설정을 공개로 바꿔서 하는 경우에 사용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33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93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51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80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추가대출시 </a:t>
            </a:r>
            <a:r>
              <a:rPr lang="ko-KR" altLang="en-US" dirty="0" err="1"/>
              <a:t>소득증빙서류</a:t>
            </a:r>
            <a:r>
              <a:rPr lang="ko-KR" altLang="en-US" dirty="0"/>
              <a:t> 다시 받는지 문의 </a:t>
            </a:r>
            <a:r>
              <a:rPr lang="en-US" altLang="ko-KR" dirty="0"/>
              <a:t>&lt;- </a:t>
            </a:r>
            <a:r>
              <a:rPr lang="ko-KR" altLang="en-US" dirty="0"/>
              <a:t>다시 받지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13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자동연장의 경우는 </a:t>
            </a:r>
            <a:r>
              <a:rPr lang="ko-KR" altLang="en-US" dirty="0" err="1"/>
              <a:t>원대출</a:t>
            </a:r>
            <a:r>
              <a:rPr lang="ko-KR" altLang="en-US" dirty="0"/>
              <a:t> 기간을 그대로 반영하는지 확인 </a:t>
            </a:r>
            <a:r>
              <a:rPr lang="en-US" altLang="ko-KR" dirty="0"/>
              <a:t>( </a:t>
            </a:r>
            <a:r>
              <a:rPr lang="ko-KR" altLang="en-US" dirty="0"/>
              <a:t>고객페이지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수납 항목 중 입금 구분이 필요한지 여부 확인 </a:t>
            </a:r>
            <a:r>
              <a:rPr lang="en-US" altLang="ko-KR" dirty="0"/>
              <a:t>, </a:t>
            </a:r>
            <a:r>
              <a:rPr lang="ko-KR" altLang="en-US" dirty="0" err="1"/>
              <a:t>필요없으면</a:t>
            </a:r>
            <a:r>
              <a:rPr lang="ko-KR" altLang="en-US" dirty="0"/>
              <a:t> 삭제</a:t>
            </a:r>
            <a:r>
              <a:rPr lang="en-US" altLang="ko-KR" dirty="0"/>
              <a:t>, </a:t>
            </a:r>
            <a:r>
              <a:rPr lang="ko-KR" altLang="en-US" dirty="0"/>
              <a:t>수납이력 금액에 대한 부분 문의 </a:t>
            </a:r>
            <a:r>
              <a:rPr lang="en-US" altLang="ko-KR" dirty="0"/>
              <a:t>: </a:t>
            </a:r>
            <a:r>
              <a:rPr lang="ko-KR" altLang="en-US" dirty="0"/>
              <a:t>연체이자와 연체가산금을 구분해야 하는지 문의 </a:t>
            </a:r>
            <a:r>
              <a:rPr lang="en-US" altLang="ko-KR" dirty="0"/>
              <a:t>(</a:t>
            </a:r>
            <a:r>
              <a:rPr lang="ko-KR" altLang="en-US" dirty="0" err="1"/>
              <a:t>분리해야하면</a:t>
            </a:r>
            <a:r>
              <a:rPr lang="ko-KR" altLang="en-US" dirty="0"/>
              <a:t> 화면 재 정의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76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 화면에 대해 협의 필요</a:t>
            </a:r>
            <a:r>
              <a:rPr lang="en-US" altLang="ko-KR" dirty="0"/>
              <a:t>, </a:t>
            </a:r>
            <a:r>
              <a:rPr lang="ko-KR" altLang="en-US" dirty="0"/>
              <a:t>전체적인 내용 문의</a:t>
            </a:r>
            <a:r>
              <a:rPr lang="en-US" altLang="ko-KR" dirty="0"/>
              <a:t>,  </a:t>
            </a:r>
            <a:r>
              <a:rPr lang="ko-KR" altLang="en-US" dirty="0"/>
              <a:t>납입이력에서는 그럼 어떻게 표현해야 하는지도 문의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0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기준일시 확인</a:t>
            </a:r>
            <a:r>
              <a:rPr lang="en-US" altLang="ko-KR" dirty="0"/>
              <a:t>, </a:t>
            </a:r>
            <a:r>
              <a:rPr lang="ko-KR" altLang="en-US" dirty="0"/>
              <a:t>신청현황 </a:t>
            </a:r>
            <a:r>
              <a:rPr lang="en-US" altLang="ko-KR" dirty="0"/>
              <a:t>: </a:t>
            </a:r>
            <a:r>
              <a:rPr lang="ko-KR" altLang="en-US" dirty="0"/>
              <a:t>전일기준</a:t>
            </a:r>
            <a:r>
              <a:rPr lang="en-US" altLang="ko-KR" dirty="0"/>
              <a:t>, </a:t>
            </a:r>
            <a:r>
              <a:rPr lang="ko-KR" altLang="en-US" dirty="0"/>
              <a:t>연체 </a:t>
            </a:r>
            <a:r>
              <a:rPr lang="en-US" altLang="ko-KR" dirty="0"/>
              <a:t>: </a:t>
            </a:r>
            <a:r>
              <a:rPr lang="ko-KR" altLang="en-US" dirty="0"/>
              <a:t>누적</a:t>
            </a:r>
            <a:r>
              <a:rPr lang="en-US" altLang="ko-KR" dirty="0"/>
              <a:t>, </a:t>
            </a:r>
            <a:r>
              <a:rPr lang="ko-KR" altLang="en-US" dirty="0"/>
              <a:t>대출 </a:t>
            </a:r>
            <a:r>
              <a:rPr lang="en-US" altLang="ko-KR" dirty="0"/>
              <a:t>: </a:t>
            </a:r>
            <a:r>
              <a:rPr lang="ko-KR" altLang="en-US" dirty="0"/>
              <a:t>누적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064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1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95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83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44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약관 변경이력 리스트 화면은 추후 개발 여부 검토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ko-KR" altLang="en-US" dirty="0" err="1"/>
              <a:t>최신것만</a:t>
            </a:r>
            <a:r>
              <a:rPr lang="ko-KR" altLang="en-US" dirty="0"/>
              <a:t> </a:t>
            </a:r>
            <a:r>
              <a:rPr lang="ko-KR" altLang="en-US" dirty="0" err="1"/>
              <a:t>보여주는것</a:t>
            </a:r>
            <a:r>
              <a:rPr lang="ko-KR" altLang="en-US" dirty="0"/>
              <a:t> 고려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09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약관 변경이력 리스트 화면은 추후 개발 여부 검토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ko-KR" altLang="en-US" dirty="0" err="1"/>
              <a:t>최신것만</a:t>
            </a:r>
            <a:r>
              <a:rPr lang="ko-KR" altLang="en-US" dirty="0"/>
              <a:t> </a:t>
            </a:r>
            <a:r>
              <a:rPr lang="ko-KR" altLang="en-US" dirty="0" err="1"/>
              <a:t>보여주는것</a:t>
            </a:r>
            <a:r>
              <a:rPr lang="ko-KR" altLang="en-US" dirty="0"/>
              <a:t> 고려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29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+mn-ea"/>
                <a:cs typeface="+mn-cs"/>
                <a:sym typeface="Wingdings" panose="05000000000000000000" pitchFamily="2" charset="2"/>
              </a:rPr>
              <a:t>‘</a:t>
            </a:r>
            <a:r>
              <a:rPr lang="ko-KR" altLang="en-US" sz="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+mn-ea"/>
                <a:cs typeface="+mn-cs"/>
                <a:sym typeface="Wingdings" panose="05000000000000000000" pitchFamily="2" charset="2"/>
              </a:rPr>
              <a:t>집중투자율</a:t>
            </a:r>
            <a:r>
              <a:rPr lang="en-US" altLang="ko-KR" sz="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+mn-ea"/>
                <a:cs typeface="+mn-cs"/>
                <a:sym typeface="Wingdings" panose="05000000000000000000" pitchFamily="2" charset="2"/>
              </a:rPr>
              <a:t>‘, ‘</a:t>
            </a:r>
            <a:r>
              <a:rPr lang="ko-KR" altLang="en-US" sz="8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+mn-ea"/>
                <a:cs typeface="+mn-cs"/>
                <a:sym typeface="Wingdings" panose="05000000000000000000" pitchFamily="2" charset="2"/>
              </a:rPr>
              <a:t>로스컷비율</a:t>
            </a:r>
            <a:r>
              <a:rPr lang="en-US" altLang="ko-KR" sz="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+mn-ea"/>
                <a:cs typeface="+mn-cs"/>
                <a:sym typeface="Wingdings" panose="05000000000000000000" pitchFamily="2" charset="2"/>
              </a:rPr>
              <a:t>‘, ‘</a:t>
            </a:r>
            <a:r>
              <a:rPr lang="ko-KR" altLang="en-US" sz="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+mn-ea"/>
                <a:cs typeface="+mn-cs"/>
                <a:sym typeface="Wingdings" panose="05000000000000000000" pitchFamily="2" charset="2"/>
              </a:rPr>
              <a:t>현금인출비율</a:t>
            </a:r>
            <a:r>
              <a:rPr lang="en-US" altLang="ko-KR" sz="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+mn-ea"/>
                <a:cs typeface="+mn-cs"/>
                <a:sym typeface="Wingdings" panose="05000000000000000000" pitchFamily="2" charset="2"/>
              </a:rPr>
              <a:t>‘ </a:t>
            </a:r>
            <a:r>
              <a:rPr lang="ko-KR" altLang="en-US" sz="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+mn-ea"/>
                <a:cs typeface="+mn-cs"/>
                <a:sym typeface="Wingdings" panose="05000000000000000000" pitchFamily="2" charset="2"/>
              </a:rPr>
              <a:t>정보 자동 조회  버튼으로 처리 할지 </a:t>
            </a:r>
            <a:r>
              <a:rPr lang="ko-KR" altLang="en-US" sz="8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+mn-ea"/>
                <a:cs typeface="+mn-cs"/>
                <a:sym typeface="Wingdings" panose="05000000000000000000" pitchFamily="2" charset="2"/>
              </a:rPr>
              <a:t>김병찬대표와</a:t>
            </a:r>
            <a:r>
              <a:rPr lang="ko-KR" altLang="en-US" sz="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+mn-ea"/>
                <a:cs typeface="+mn-cs"/>
                <a:sym typeface="Wingdings" panose="05000000000000000000" pitchFamily="2" charset="2"/>
              </a:rPr>
              <a:t> 논의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934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집중률</a:t>
            </a:r>
            <a:r>
              <a:rPr lang="en-US" altLang="ko-KR" dirty="0"/>
              <a:t>, </a:t>
            </a:r>
            <a:r>
              <a:rPr lang="ko-KR" altLang="en-US" dirty="0" err="1"/>
              <a:t>로스컷비율</a:t>
            </a:r>
            <a:r>
              <a:rPr lang="en-US" altLang="ko-KR" dirty="0"/>
              <a:t>, </a:t>
            </a:r>
            <a:r>
              <a:rPr lang="ko-KR" altLang="en-US" dirty="0"/>
              <a:t>인출비율 정보 보여줘야 하는지 문의 </a:t>
            </a:r>
            <a:r>
              <a:rPr lang="en-US" altLang="ko-KR" dirty="0"/>
              <a:t>&lt;- </a:t>
            </a:r>
            <a:r>
              <a:rPr lang="ko-KR" altLang="en-US" dirty="0"/>
              <a:t>추가해야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8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46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게시문서 현황</a:t>
            </a:r>
            <a:r>
              <a:rPr lang="en-US" altLang="ko-KR" dirty="0"/>
              <a:t>, </a:t>
            </a:r>
            <a:r>
              <a:rPr lang="ko-KR" altLang="en-US" dirty="0"/>
              <a:t>게시문서 상세내역 고객동의 양식 화면통합 관리해도 무방한지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5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대출기간은 </a:t>
            </a:r>
            <a:r>
              <a:rPr lang="ko-KR" altLang="en-US" dirty="0" err="1"/>
              <a:t>안봐도</a:t>
            </a:r>
            <a:r>
              <a:rPr lang="ko-KR" altLang="en-US" dirty="0"/>
              <a:t> 되는지 문의</a:t>
            </a:r>
            <a:r>
              <a:rPr lang="en-US" altLang="ko-KR" dirty="0"/>
              <a:t>, 3</a:t>
            </a:r>
            <a:r>
              <a:rPr lang="ko-KR" altLang="en-US" dirty="0"/>
              <a:t>번 조회조건 심사결과로 변경</a:t>
            </a:r>
            <a:r>
              <a:rPr lang="en-US" altLang="ko-KR" dirty="0"/>
              <a:t>, </a:t>
            </a:r>
            <a:r>
              <a:rPr lang="ko-KR" altLang="en-US" dirty="0"/>
              <a:t>합계는 조회된 기준</a:t>
            </a:r>
            <a:r>
              <a:rPr lang="en-US" altLang="ko-KR" dirty="0"/>
              <a:t>, </a:t>
            </a:r>
            <a:r>
              <a:rPr lang="ko-KR" altLang="en-US" dirty="0"/>
              <a:t>심사결과는 신청상태로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9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등록번호는 </a:t>
            </a:r>
            <a:r>
              <a:rPr lang="en-US" altLang="ko-KR" dirty="0"/>
              <a:t>Footer</a:t>
            </a:r>
            <a:r>
              <a:rPr lang="ko-KR" altLang="en-US" dirty="0"/>
              <a:t>에 </a:t>
            </a:r>
            <a:r>
              <a:rPr lang="ko-KR" altLang="en-US" dirty="0" err="1"/>
              <a:t>삽입하는걸로</a:t>
            </a:r>
            <a:r>
              <a:rPr lang="ko-KR" altLang="en-US" dirty="0"/>
              <a:t> 문의</a:t>
            </a:r>
            <a:r>
              <a:rPr lang="en-US" altLang="ko-KR" dirty="0"/>
              <a:t>, </a:t>
            </a:r>
            <a:r>
              <a:rPr lang="ko-KR" altLang="en-US" dirty="0" err="1"/>
              <a:t>대부업등록번호가</a:t>
            </a:r>
            <a:r>
              <a:rPr lang="ko-KR" altLang="en-US" dirty="0"/>
              <a:t> 신뢰 효과를 위해 </a:t>
            </a:r>
            <a:r>
              <a:rPr lang="en-US" altLang="ko-KR" dirty="0"/>
              <a:t>header </a:t>
            </a:r>
            <a:r>
              <a:rPr lang="ko-KR" altLang="en-US"/>
              <a:t>에 있는지 문의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02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등록번호는 </a:t>
            </a:r>
            <a:r>
              <a:rPr lang="en-US" altLang="ko-KR" dirty="0"/>
              <a:t>Footer</a:t>
            </a:r>
            <a:r>
              <a:rPr lang="ko-KR" altLang="en-US" dirty="0"/>
              <a:t>에 </a:t>
            </a:r>
            <a:r>
              <a:rPr lang="ko-KR" altLang="en-US" dirty="0" err="1"/>
              <a:t>삽입하는걸로</a:t>
            </a:r>
            <a:r>
              <a:rPr lang="ko-KR" altLang="en-US" dirty="0"/>
              <a:t> 문의</a:t>
            </a:r>
            <a:r>
              <a:rPr lang="en-US" altLang="ko-KR" dirty="0"/>
              <a:t>, </a:t>
            </a:r>
            <a:r>
              <a:rPr lang="ko-KR" altLang="en-US" dirty="0" err="1"/>
              <a:t>대부업등록번호가</a:t>
            </a:r>
            <a:r>
              <a:rPr lang="ko-KR" altLang="en-US" dirty="0"/>
              <a:t> 신뢰 효과를 위해 </a:t>
            </a:r>
            <a:r>
              <a:rPr lang="en-US" altLang="ko-KR" dirty="0"/>
              <a:t>header </a:t>
            </a:r>
            <a:r>
              <a:rPr lang="ko-KR" altLang="en-US" dirty="0"/>
              <a:t>에 있는지 문의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25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등록번호는 </a:t>
            </a:r>
            <a:r>
              <a:rPr lang="en-US" altLang="ko-KR" dirty="0"/>
              <a:t>Footer</a:t>
            </a:r>
            <a:r>
              <a:rPr lang="ko-KR" altLang="en-US" dirty="0"/>
              <a:t>에 </a:t>
            </a:r>
            <a:r>
              <a:rPr lang="ko-KR" altLang="en-US" dirty="0" err="1"/>
              <a:t>삽입하는걸로</a:t>
            </a:r>
            <a:r>
              <a:rPr lang="ko-KR" altLang="en-US" dirty="0"/>
              <a:t> 문의</a:t>
            </a:r>
            <a:r>
              <a:rPr lang="en-US" altLang="ko-KR" dirty="0"/>
              <a:t>, </a:t>
            </a:r>
            <a:r>
              <a:rPr lang="ko-KR" altLang="en-US" dirty="0" err="1"/>
              <a:t>대부업등록번호가</a:t>
            </a:r>
            <a:r>
              <a:rPr lang="ko-KR" altLang="en-US" dirty="0"/>
              <a:t> 신뢰 효과를 위해 </a:t>
            </a:r>
            <a:r>
              <a:rPr lang="en-US" altLang="ko-KR" dirty="0"/>
              <a:t>header </a:t>
            </a:r>
            <a:r>
              <a:rPr lang="ko-KR" altLang="en-US" dirty="0"/>
              <a:t>에 있는지 문의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02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휴대폰 인증화면에서 서비스 이용에 대한 동의 내용 있으면 </a:t>
            </a:r>
            <a:r>
              <a:rPr lang="en-US" altLang="ko-KR" dirty="0"/>
              <a:t>[</a:t>
            </a:r>
            <a:r>
              <a:rPr lang="ko-KR" altLang="en-US" dirty="0"/>
              <a:t>필수</a:t>
            </a:r>
            <a:r>
              <a:rPr lang="en-US" altLang="ko-KR" dirty="0"/>
              <a:t>] </a:t>
            </a:r>
            <a:r>
              <a:rPr lang="ko-KR" altLang="en-US" dirty="0"/>
              <a:t>서비스 이용에 대한 동의 영역 화면에서 제외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888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휴대폰 인증화면에서 서비스 이용에 대한 동의 내용 있으면 화면에서 제외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377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스크롤로 이동하는지 다음 버튼으로 이동하는지 확인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906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287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발급기한 표시 예정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9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653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휴대폰 인증화면에서 서비스 이용에 대한 동의 내용 있으면 화면에서 제외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2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대출기간은 </a:t>
            </a:r>
            <a:r>
              <a:rPr lang="ko-KR" altLang="en-US" dirty="0" err="1"/>
              <a:t>안봐도</a:t>
            </a:r>
            <a:r>
              <a:rPr lang="ko-KR" altLang="en-US" dirty="0"/>
              <a:t> 되는지 문의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336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버튼으로 처리되는지 문의</a:t>
            </a:r>
            <a:r>
              <a:rPr lang="en-US" altLang="ko-KR" dirty="0"/>
              <a:t>, </a:t>
            </a:r>
            <a:r>
              <a:rPr lang="ko-KR" altLang="en-US" dirty="0"/>
              <a:t>전자서명은 어떻게 진행하는지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606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고객페이지에서 집중투자율</a:t>
            </a:r>
            <a:r>
              <a:rPr lang="en-US" altLang="ko-KR" dirty="0"/>
              <a:t>, </a:t>
            </a:r>
            <a:r>
              <a:rPr lang="ko-KR" altLang="en-US" dirty="0" err="1"/>
              <a:t>로스컷비율</a:t>
            </a:r>
            <a:r>
              <a:rPr lang="en-US" altLang="ko-KR" dirty="0"/>
              <a:t>, </a:t>
            </a:r>
            <a:r>
              <a:rPr lang="ko-KR" altLang="en-US" dirty="0"/>
              <a:t>현금인출비율을 보여줘야 하는지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832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3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휴대폰 인증화면에서 서비스 이용에 대한 동의 내용 있으면 </a:t>
            </a:r>
            <a:r>
              <a:rPr lang="en-US" altLang="ko-KR" dirty="0"/>
              <a:t>[</a:t>
            </a:r>
            <a:r>
              <a:rPr lang="ko-KR" altLang="en-US" dirty="0"/>
              <a:t>필수</a:t>
            </a:r>
            <a:r>
              <a:rPr lang="en-US" altLang="ko-KR" dirty="0"/>
              <a:t>] </a:t>
            </a:r>
            <a:r>
              <a:rPr lang="ko-KR" altLang="en-US" dirty="0"/>
              <a:t>서비스 이용에 대한 동의 영역 화면에서 제외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369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792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692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버튼으로 처리되는지 문의</a:t>
            </a:r>
            <a:r>
              <a:rPr lang="en-US" altLang="ko-KR" dirty="0"/>
              <a:t>, </a:t>
            </a:r>
            <a:r>
              <a:rPr lang="ko-KR" altLang="en-US" dirty="0"/>
              <a:t>전자서명은 어떻게 진행하는지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7000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고객페이지에서 집중투자율</a:t>
            </a:r>
            <a:r>
              <a:rPr lang="en-US" altLang="ko-KR" dirty="0"/>
              <a:t>, </a:t>
            </a:r>
            <a:r>
              <a:rPr lang="ko-KR" altLang="en-US" dirty="0" err="1"/>
              <a:t>로스컷비율</a:t>
            </a:r>
            <a:r>
              <a:rPr lang="en-US" altLang="ko-KR" dirty="0"/>
              <a:t>, </a:t>
            </a:r>
            <a:r>
              <a:rPr lang="ko-KR" altLang="en-US" dirty="0"/>
              <a:t>현금인출비율을 보여줘야 하는지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798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휴대폰 인증화면에서 서비스 이용에 대한 동의 내용 있으면 </a:t>
            </a:r>
            <a:r>
              <a:rPr lang="en-US" altLang="ko-KR" dirty="0"/>
              <a:t>[</a:t>
            </a:r>
            <a:r>
              <a:rPr lang="ko-KR" altLang="en-US" dirty="0"/>
              <a:t>필수</a:t>
            </a:r>
            <a:r>
              <a:rPr lang="en-US" altLang="ko-KR" dirty="0"/>
              <a:t>] </a:t>
            </a:r>
            <a:r>
              <a:rPr lang="ko-KR" altLang="en-US" dirty="0"/>
              <a:t>서비스 이용에 대한 동의 영역 화면에서 제외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3456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81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대출기간은 </a:t>
            </a:r>
            <a:r>
              <a:rPr lang="ko-KR" altLang="en-US" dirty="0" err="1"/>
              <a:t>안봐도</a:t>
            </a:r>
            <a:r>
              <a:rPr lang="ko-KR" altLang="en-US" dirty="0"/>
              <a:t> 되는지 문의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8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6594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5291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디자인 요소 필요함</a:t>
            </a:r>
            <a:r>
              <a:rPr lang="en-US" altLang="ko-KR" dirty="0"/>
              <a:t>, </a:t>
            </a:r>
            <a:r>
              <a:rPr lang="ko-KR" altLang="en-US" dirty="0"/>
              <a:t>일부상환의 경우 확인 버튼 클릭 시 본 화면으로 이동되는데 일부상환의 정보는 그리드에 </a:t>
            </a:r>
            <a:r>
              <a:rPr lang="ko-KR" altLang="en-US" dirty="0" err="1"/>
              <a:t>나타낼수가</a:t>
            </a:r>
            <a:r>
              <a:rPr lang="ko-KR" altLang="en-US" dirty="0"/>
              <a:t> 없음</a:t>
            </a:r>
            <a:r>
              <a:rPr lang="en-US" altLang="ko-KR" dirty="0"/>
              <a:t>, </a:t>
            </a:r>
            <a:r>
              <a:rPr lang="ko-KR" altLang="en-US" dirty="0"/>
              <a:t>확인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05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휴대폰 인증화면에서 서비스 이용에 대한 동의 내용 있으면 </a:t>
            </a:r>
            <a:r>
              <a:rPr lang="en-US" altLang="ko-KR" dirty="0"/>
              <a:t>[</a:t>
            </a:r>
            <a:r>
              <a:rPr lang="ko-KR" altLang="en-US" dirty="0"/>
              <a:t>필수</a:t>
            </a:r>
            <a:r>
              <a:rPr lang="en-US" altLang="ko-KR" dirty="0"/>
              <a:t>] </a:t>
            </a:r>
            <a:r>
              <a:rPr lang="ko-KR" altLang="en-US" dirty="0"/>
              <a:t>서비스 이용에 대한 동의 영역 화면에서 제외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811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690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디자인 요소 필요함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236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휴대폰 인증화면에서 서비스 이용에 대한 동의 내용 있으면 </a:t>
            </a:r>
            <a:r>
              <a:rPr lang="en-US" altLang="ko-KR" dirty="0"/>
              <a:t>[</a:t>
            </a:r>
            <a:r>
              <a:rPr lang="ko-KR" altLang="en-US" dirty="0"/>
              <a:t>필수</a:t>
            </a:r>
            <a:r>
              <a:rPr lang="en-US" altLang="ko-KR" dirty="0"/>
              <a:t>] </a:t>
            </a:r>
            <a:r>
              <a:rPr lang="ko-KR" altLang="en-US" dirty="0"/>
              <a:t>서비스 이용에 대한 동의 영역 화면에서 제외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900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원단위 표시 확인 </a:t>
            </a:r>
            <a:r>
              <a:rPr lang="en-US" altLang="ko-KR" dirty="0"/>
              <a:t>, </a:t>
            </a:r>
            <a:r>
              <a:rPr lang="ko-KR" altLang="en-US" dirty="0"/>
              <a:t>만원</a:t>
            </a:r>
            <a:r>
              <a:rPr lang="en-US" altLang="ko-KR" dirty="0"/>
              <a:t>, </a:t>
            </a:r>
            <a:r>
              <a:rPr lang="ko-KR" altLang="en-US" dirty="0"/>
              <a:t>원으로 표기되어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27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디자인 요소 필요함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842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디자인 요소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95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대출기간은 </a:t>
            </a:r>
            <a:r>
              <a:rPr lang="ko-KR" altLang="en-US" dirty="0" err="1"/>
              <a:t>안봐도</a:t>
            </a:r>
            <a:r>
              <a:rPr lang="ko-KR" altLang="en-US" dirty="0"/>
              <a:t> 되는지 문의</a:t>
            </a:r>
            <a:r>
              <a:rPr lang="en-US" altLang="ko-KR" dirty="0"/>
              <a:t>, </a:t>
            </a:r>
            <a:r>
              <a:rPr lang="ko-KR" altLang="en-US" dirty="0"/>
              <a:t>대출시간은 빼고 대출기간을 넣음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2116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디자인 요소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9683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디자인 요소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256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디자인 요소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49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조회 조건에 전체</a:t>
            </a:r>
            <a:r>
              <a:rPr lang="en-US" altLang="ko-KR" dirty="0"/>
              <a:t>, </a:t>
            </a:r>
            <a:r>
              <a:rPr lang="ko-KR" altLang="en-US" dirty="0"/>
              <a:t>신규</a:t>
            </a:r>
            <a:r>
              <a:rPr lang="en-US" altLang="ko-KR" dirty="0"/>
              <a:t>, </a:t>
            </a:r>
            <a:r>
              <a:rPr lang="ko-KR" altLang="en-US" dirty="0"/>
              <a:t>대환 에 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,</a:t>
            </a:r>
            <a:r>
              <a:rPr lang="ko-KR" altLang="en-US" dirty="0"/>
              <a:t>연장 도 추가할지 문의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54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원금 일부상환과</a:t>
            </a:r>
            <a:r>
              <a:rPr lang="en-US" altLang="ko-KR" dirty="0"/>
              <a:t>, </a:t>
            </a:r>
            <a:r>
              <a:rPr lang="ko-KR" altLang="en-US" dirty="0" err="1"/>
              <a:t>이자수납</a:t>
            </a:r>
            <a:r>
              <a:rPr lang="ko-KR" altLang="en-US" dirty="0"/>
              <a:t> 구분하여 </a:t>
            </a:r>
            <a:r>
              <a:rPr lang="ko-KR" altLang="en-US" dirty="0" err="1"/>
              <a:t>보여주는것</a:t>
            </a:r>
            <a:r>
              <a:rPr lang="ko-KR" altLang="en-US" dirty="0"/>
              <a:t> 고려</a:t>
            </a:r>
            <a:r>
              <a:rPr lang="en-US" altLang="ko-KR" dirty="0"/>
              <a:t>, </a:t>
            </a:r>
            <a:r>
              <a:rPr lang="ko-KR" altLang="en-US" dirty="0"/>
              <a:t>그리드항목 계좌상태 앞에 입금구분 </a:t>
            </a:r>
            <a:r>
              <a:rPr lang="ko-KR" altLang="en-US" dirty="0" err="1"/>
              <a:t>넣는것</a:t>
            </a:r>
            <a:r>
              <a:rPr lang="ko-KR" altLang="en-US" dirty="0"/>
              <a:t> 문의 </a:t>
            </a:r>
            <a:r>
              <a:rPr lang="en-US" altLang="ko-KR" dirty="0"/>
              <a:t>[ </a:t>
            </a:r>
            <a:r>
              <a:rPr lang="ko-KR" altLang="en-US" dirty="0"/>
              <a:t>일부상환</a:t>
            </a:r>
            <a:r>
              <a:rPr lang="en-US" altLang="ko-KR" dirty="0"/>
              <a:t>, </a:t>
            </a:r>
            <a:r>
              <a:rPr lang="ko-KR" altLang="en-US" dirty="0"/>
              <a:t>정상이자</a:t>
            </a:r>
            <a:r>
              <a:rPr lang="en-US" altLang="ko-KR" dirty="0"/>
              <a:t>, </a:t>
            </a:r>
            <a:r>
              <a:rPr lang="ko-KR" altLang="en-US" dirty="0"/>
              <a:t>연체이자</a:t>
            </a:r>
            <a:r>
              <a:rPr lang="en-US" altLang="ko-KR" dirty="0"/>
              <a:t>(</a:t>
            </a:r>
            <a:r>
              <a:rPr lang="ko-KR" altLang="en-US" dirty="0"/>
              <a:t>미납이자</a:t>
            </a:r>
            <a:r>
              <a:rPr lang="en-US" altLang="ko-KR" dirty="0"/>
              <a:t>+</a:t>
            </a:r>
            <a:r>
              <a:rPr lang="ko-KR" altLang="en-US" dirty="0"/>
              <a:t>연체가산금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70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연체금</a:t>
            </a:r>
            <a:r>
              <a:rPr lang="ko-KR" altLang="en-US" dirty="0"/>
              <a:t> 계산 다시한번 문의  </a:t>
            </a:r>
            <a:r>
              <a:rPr lang="en-US" altLang="ko-KR" dirty="0"/>
              <a:t>, </a:t>
            </a:r>
            <a:r>
              <a:rPr lang="ko-KR" altLang="en-US" dirty="0"/>
              <a:t>약정이율 </a:t>
            </a:r>
            <a:r>
              <a:rPr lang="en-US" altLang="ko-KR" dirty="0"/>
              <a:t>+ </a:t>
            </a:r>
            <a:r>
              <a:rPr lang="ko-KR" altLang="en-US" dirty="0"/>
              <a:t>최대 </a:t>
            </a:r>
            <a:r>
              <a:rPr lang="en-US" altLang="ko-KR" dirty="0"/>
              <a:t>3%,   </a:t>
            </a:r>
            <a:r>
              <a:rPr lang="ko-KR" altLang="en-US" dirty="0"/>
              <a:t>연체시작일자</a:t>
            </a:r>
            <a:r>
              <a:rPr lang="en-US" altLang="ko-KR" dirty="0"/>
              <a:t>, </a:t>
            </a:r>
            <a:r>
              <a:rPr lang="ko-KR" altLang="en-US" dirty="0"/>
              <a:t>연체종료일자 필요여부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2BEE2-569D-482A-8434-043540172D21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77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1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9DCD7A-5860-43DA-8EF3-C8515E112B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42ED830A-6747-45BF-A2DA-0EA903F0E8B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81098" y="430957"/>
            <a:ext cx="9504000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14">
            <a:extLst>
              <a:ext uri="{FF2B5EF4-FFF2-40B4-BE49-F238E27FC236}">
                <a16:creationId xmlns:a16="http://schemas.microsoft.com/office/drawing/2014/main" id="{5E4B6DDD-F36D-47AA-9218-EB2AE6660F0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92211" y="6446475"/>
            <a:ext cx="9504000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3631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F3B197-B9EB-4449-BB59-9CE22E2F9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C430A-44A8-4B4B-B081-A294FD87D888}"/>
              </a:ext>
            </a:extLst>
          </p:cNvPr>
          <p:cNvSpPr/>
          <p:nvPr userDrawn="1"/>
        </p:nvSpPr>
        <p:spPr bwMode="auto">
          <a:xfrm>
            <a:off x="72663" y="404663"/>
            <a:ext cx="7172324" cy="612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EBAF60-9B1B-47C5-9124-05562F71C85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036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F3B197-B9EB-4449-BB59-9CE22E2F9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C430A-44A8-4B4B-B081-A294FD87D888}"/>
              </a:ext>
            </a:extLst>
          </p:cNvPr>
          <p:cNvSpPr/>
          <p:nvPr userDrawn="1"/>
        </p:nvSpPr>
        <p:spPr bwMode="auto">
          <a:xfrm>
            <a:off x="72663" y="404663"/>
            <a:ext cx="7416000" cy="612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5EC975-2114-47A4-B843-90C4CFB267B1}"/>
              </a:ext>
            </a:extLst>
          </p:cNvPr>
          <p:cNvSpPr/>
          <p:nvPr userDrawn="1"/>
        </p:nvSpPr>
        <p:spPr>
          <a:xfrm>
            <a:off x="75181" y="404664"/>
            <a:ext cx="7416000" cy="13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en-US" altLang="ko-KR" sz="738" b="1" dirty="0">
                <a:solidFill>
                  <a:prstClr val="white"/>
                </a:solidFill>
              </a:rPr>
              <a:t>Header</a:t>
            </a:r>
            <a:endParaRPr lang="ko-KR" altLang="en-US" sz="738" b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A69CB-1ACD-4A56-915B-869234C09F7D}"/>
              </a:ext>
            </a:extLst>
          </p:cNvPr>
          <p:cNvSpPr/>
          <p:nvPr userDrawn="1"/>
        </p:nvSpPr>
        <p:spPr>
          <a:xfrm>
            <a:off x="75181" y="6389535"/>
            <a:ext cx="7416000" cy="135131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en-US" altLang="ko-KR" sz="738" b="1" dirty="0">
                <a:solidFill>
                  <a:prstClr val="white"/>
                </a:solidFill>
              </a:rPr>
              <a:t>Footer</a:t>
            </a:r>
            <a:endParaRPr lang="ko-KR" altLang="en-US" sz="738" b="1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B792FB7-BE7E-4530-BE78-822FBC6057A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40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F3B197-B9EB-4449-BB59-9CE22E2F9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C430A-44A8-4B4B-B081-A294FD87D888}"/>
              </a:ext>
            </a:extLst>
          </p:cNvPr>
          <p:cNvSpPr/>
          <p:nvPr userDrawn="1"/>
        </p:nvSpPr>
        <p:spPr bwMode="auto">
          <a:xfrm>
            <a:off x="72663" y="404663"/>
            <a:ext cx="7172324" cy="612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5EC975-2114-47A4-B843-90C4CFB267B1}"/>
              </a:ext>
            </a:extLst>
          </p:cNvPr>
          <p:cNvSpPr/>
          <p:nvPr userDrawn="1"/>
        </p:nvSpPr>
        <p:spPr>
          <a:xfrm>
            <a:off x="75182" y="404664"/>
            <a:ext cx="7169455" cy="13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en-US" altLang="ko-KR" sz="738" b="1" dirty="0">
                <a:solidFill>
                  <a:prstClr val="white"/>
                </a:solidFill>
              </a:rPr>
              <a:t>Header</a:t>
            </a:r>
            <a:endParaRPr lang="ko-KR" altLang="en-US" sz="738" b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A69CB-1ACD-4A56-915B-869234C09F7D}"/>
              </a:ext>
            </a:extLst>
          </p:cNvPr>
          <p:cNvSpPr/>
          <p:nvPr userDrawn="1"/>
        </p:nvSpPr>
        <p:spPr>
          <a:xfrm>
            <a:off x="77255" y="6389535"/>
            <a:ext cx="7167380" cy="13513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▼ ▼ 뒷장에 이어서 계속 ▼ ▼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DBB7C2-FED9-4295-A7CD-ACBA519E6D6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424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윗장뒷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F3B197-B9EB-4449-BB59-9CE22E2F9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C430A-44A8-4B4B-B081-A294FD87D888}"/>
              </a:ext>
            </a:extLst>
          </p:cNvPr>
          <p:cNvSpPr/>
          <p:nvPr userDrawn="1"/>
        </p:nvSpPr>
        <p:spPr bwMode="auto">
          <a:xfrm>
            <a:off x="72662" y="404663"/>
            <a:ext cx="7400617" cy="612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5EC975-2114-47A4-B843-90C4CFB267B1}"/>
              </a:ext>
            </a:extLst>
          </p:cNvPr>
          <p:cNvSpPr/>
          <p:nvPr userDrawn="1"/>
        </p:nvSpPr>
        <p:spPr>
          <a:xfrm>
            <a:off x="75181" y="404664"/>
            <a:ext cx="7398098" cy="13513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▲▲ </a:t>
            </a:r>
            <a:r>
              <a:rPr lang="ko-KR" altLang="en-US" sz="738" b="1" dirty="0" err="1">
                <a:solidFill>
                  <a:prstClr val="white"/>
                </a:solidFill>
              </a:rPr>
              <a:t>윗장에</a:t>
            </a:r>
            <a:r>
              <a:rPr lang="ko-KR" altLang="en-US" sz="738" b="1" dirty="0">
                <a:solidFill>
                  <a:prstClr val="white"/>
                </a:solidFill>
              </a:rPr>
              <a:t> 이어서 계속 ▲▲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A69CB-1ACD-4A56-915B-869234C09F7D}"/>
              </a:ext>
            </a:extLst>
          </p:cNvPr>
          <p:cNvSpPr/>
          <p:nvPr userDrawn="1"/>
        </p:nvSpPr>
        <p:spPr>
          <a:xfrm>
            <a:off x="77255" y="6389535"/>
            <a:ext cx="7398000" cy="13513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▼ ▼ 뒷장에 이어서 계속 ▼ ▼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DA588A-B976-4C8A-8166-E42A07078AF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67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윗장계속과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F3B197-B9EB-4449-BB59-9CE22E2F9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C430A-44A8-4B4B-B081-A294FD87D888}"/>
              </a:ext>
            </a:extLst>
          </p:cNvPr>
          <p:cNvSpPr/>
          <p:nvPr userDrawn="1"/>
        </p:nvSpPr>
        <p:spPr bwMode="auto">
          <a:xfrm>
            <a:off x="72662" y="404663"/>
            <a:ext cx="7416000" cy="612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5EC975-2114-47A4-B843-90C4CFB267B1}"/>
              </a:ext>
            </a:extLst>
          </p:cNvPr>
          <p:cNvSpPr/>
          <p:nvPr userDrawn="1"/>
        </p:nvSpPr>
        <p:spPr>
          <a:xfrm>
            <a:off x="75181" y="404664"/>
            <a:ext cx="7416000" cy="136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▲▲ </a:t>
            </a:r>
            <a:r>
              <a:rPr lang="ko-KR" altLang="en-US" sz="738" b="1" dirty="0" err="1">
                <a:solidFill>
                  <a:prstClr val="white"/>
                </a:solidFill>
              </a:rPr>
              <a:t>윗장에</a:t>
            </a:r>
            <a:r>
              <a:rPr lang="ko-KR" altLang="en-US" sz="738" b="1" dirty="0">
                <a:solidFill>
                  <a:prstClr val="white"/>
                </a:solidFill>
              </a:rPr>
              <a:t> 이어서 계속 ▲▲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B4282-1074-4702-A8FD-7E6E150B3D36}"/>
              </a:ext>
            </a:extLst>
          </p:cNvPr>
          <p:cNvSpPr/>
          <p:nvPr userDrawn="1"/>
        </p:nvSpPr>
        <p:spPr>
          <a:xfrm>
            <a:off x="77255" y="6389535"/>
            <a:ext cx="7167380" cy="135131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en-US" altLang="ko-KR" sz="738" b="1" dirty="0">
                <a:solidFill>
                  <a:prstClr val="white"/>
                </a:solidFill>
              </a:rPr>
              <a:t>Footer</a:t>
            </a:r>
            <a:endParaRPr lang="ko-KR" altLang="en-US" sz="738" b="1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56C391-CAF6-438D-AB11-5F728331566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0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 앞장-&gt;뒷장 이어서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8"/>
          <p:cNvSpPr txBox="1">
            <a:spLocks noChangeArrowheads="1"/>
          </p:cNvSpPr>
          <p:nvPr userDrawn="1"/>
        </p:nvSpPr>
        <p:spPr bwMode="auto">
          <a:xfrm>
            <a:off x="452440" y="6049410"/>
            <a:ext cx="2772370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846" b="1" spc="-55" baseline="0" dirty="0">
                <a:solidFill>
                  <a:srgbClr val="FF0000"/>
                </a:solidFill>
                <a:latin typeface="Verdana" pitchFamily="34" charset="0"/>
                <a:ea typeface="맑은 고딕" panose="020B0503020000020004" pitchFamily="50" charset="-127"/>
              </a:rPr>
              <a:t>End of Document</a:t>
            </a:r>
            <a:endParaRPr lang="ko-KR" altLang="en-US" sz="1846" b="1" spc="-55" baseline="0" dirty="0">
              <a:solidFill>
                <a:srgbClr val="FF0000"/>
              </a:solidFill>
              <a:latin typeface="Verdana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9A0107-D9BF-4CF8-B202-A9865DB5AFD3}"/>
              </a:ext>
            </a:extLst>
          </p:cNvPr>
          <p:cNvSpPr/>
          <p:nvPr userDrawn="1"/>
        </p:nvSpPr>
        <p:spPr bwMode="auto">
          <a:xfrm>
            <a:off x="0" y="1815"/>
            <a:ext cx="9906000" cy="685618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none" lIns="33231" tIns="33231" rIns="33231" bIns="332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7058" indent="0" fontAlgn="ctr">
              <a:buFont typeface="Symbol" panose="05050102010706020507" pitchFamily="18" charset="2"/>
              <a:buNone/>
              <a:defRPr/>
            </a:pPr>
            <a:endParaRPr lang="ko-KR" altLang="en-US" sz="1108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299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FD70A6-C29A-42FA-B22D-F22B1C2CD5DA}"/>
              </a:ext>
            </a:extLst>
          </p:cNvPr>
          <p:cNvSpPr/>
          <p:nvPr userDrawn="1"/>
        </p:nvSpPr>
        <p:spPr bwMode="auto">
          <a:xfrm>
            <a:off x="85727" y="80628"/>
            <a:ext cx="9727814" cy="66967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922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설계 1장짜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230690" y="6564316"/>
            <a:ext cx="1455737" cy="249237"/>
          </a:xfrm>
        </p:spPr>
        <p:txBody>
          <a:bodyPr anchor="ctr"/>
          <a:lstStyle>
            <a:lvl1pPr>
              <a:defRPr sz="554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FC2E612-575B-414A-89E5-BD900CB4617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C11710-1152-442B-91A8-3D671BCE85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F1E5A31-00BF-4A4D-AB79-76F3CB904A09}"/>
              </a:ext>
            </a:extLst>
          </p:cNvPr>
          <p:cNvSpPr/>
          <p:nvPr userDrawn="1"/>
        </p:nvSpPr>
        <p:spPr bwMode="auto">
          <a:xfrm>
            <a:off x="85726" y="404664"/>
            <a:ext cx="7200000" cy="612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252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80" userDrawn="1">
          <p15:clr>
            <a:srgbClr val="FBAE40"/>
          </p15:clr>
        </p15:guide>
        <p15:guide id="3" pos="25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설계 1장짜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230690" y="6564316"/>
            <a:ext cx="1455737" cy="249237"/>
          </a:xfrm>
        </p:spPr>
        <p:txBody>
          <a:bodyPr anchor="ctr"/>
          <a:lstStyle>
            <a:lvl1pPr>
              <a:defRPr sz="554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FC2E612-575B-414A-89E5-BD900CB4617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C11710-1152-442B-91A8-3D671BCE85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F1E5A31-00BF-4A4D-AB79-76F3CB904A09}"/>
              </a:ext>
            </a:extLst>
          </p:cNvPr>
          <p:cNvSpPr/>
          <p:nvPr userDrawn="1"/>
        </p:nvSpPr>
        <p:spPr bwMode="auto">
          <a:xfrm>
            <a:off x="85727" y="404664"/>
            <a:ext cx="7387554" cy="612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630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80" userDrawn="1">
          <p15:clr>
            <a:srgbClr val="FBAE40"/>
          </p15:clr>
        </p15:guide>
        <p15:guide id="3" pos="25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60458" y="16059"/>
            <a:ext cx="4951093" cy="356869"/>
          </a:xfrm>
        </p:spPr>
        <p:txBody>
          <a:bodyPr>
            <a:normAutofit/>
          </a:bodyPr>
          <a:lstStyle>
            <a:lvl1pPr>
              <a:defRPr sz="923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1283"/>
          <p:cNvSpPr>
            <a:spLocks noChangeArrowheads="1"/>
          </p:cNvSpPr>
          <p:nvPr userDrawn="1"/>
        </p:nvSpPr>
        <p:spPr bwMode="auto">
          <a:xfrm>
            <a:off x="8807896" y="6618787"/>
            <a:ext cx="609600" cy="20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63" tIns="0" rIns="15963" bIns="0"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633" b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B25556A2-7A52-423D-B000-CB0A3656FDE9}" type="slidenum">
              <a:rPr lang="en-US" altLang="ko-KR" sz="633" b="0" smtClean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633" b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ko-KR" sz="633" b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60" y="372632"/>
            <a:ext cx="9971088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537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21">
            <a:extLst>
              <a:ext uri="{FF2B5EF4-FFF2-40B4-BE49-F238E27FC236}">
                <a16:creationId xmlns:a16="http://schemas.microsoft.com/office/drawing/2014/main" id="{2F48FE3B-9928-4922-8F30-BF60B5919C5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93690" y="2703779"/>
            <a:ext cx="928846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직선 연결선 21">
            <a:extLst>
              <a:ext uri="{FF2B5EF4-FFF2-40B4-BE49-F238E27FC236}">
                <a16:creationId xmlns:a16="http://schemas.microsoft.com/office/drawing/2014/main" id="{9E58C330-6C5E-4FAB-BA43-060BC9FD869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93690" y="4156251"/>
            <a:ext cx="9288462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슬라이드 번호 개체 틀 7">
            <a:extLst>
              <a:ext uri="{FF2B5EF4-FFF2-40B4-BE49-F238E27FC236}">
                <a16:creationId xmlns:a16="http://schemas.microsoft.com/office/drawing/2014/main" id="{C35A2E0F-2992-4426-B50F-A5218052C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34110" y="6564316"/>
            <a:ext cx="1455737" cy="249237"/>
          </a:xfrm>
          <a:prstGeom prst="rect">
            <a:avLst/>
          </a:prstGeom>
        </p:spPr>
        <p:txBody>
          <a:bodyPr/>
          <a:lstStyle>
            <a:lvl1pPr algn="ctr">
              <a:defRPr kumimoji="1" lang="en-US" altLang="ko-KR" sz="1015" kern="120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494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9DCD7A-5860-43DA-8EF3-C8515E112B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4" name="직선 연결선 13">
            <a:extLst>
              <a:ext uri="{FF2B5EF4-FFF2-40B4-BE49-F238E27FC236}">
                <a16:creationId xmlns:a16="http://schemas.microsoft.com/office/drawing/2014/main" id="{42ED830A-6747-45BF-A2DA-0EA903F0E8B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81098" y="430957"/>
            <a:ext cx="9504000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14">
            <a:extLst>
              <a:ext uri="{FF2B5EF4-FFF2-40B4-BE49-F238E27FC236}">
                <a16:creationId xmlns:a16="http://schemas.microsoft.com/office/drawing/2014/main" id="{5E4B6DDD-F36D-47AA-9218-EB2AE6660F0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92211" y="6446475"/>
            <a:ext cx="9504000" cy="0"/>
          </a:xfrm>
          <a:prstGeom prst="line">
            <a:avLst/>
          </a:prstGeom>
          <a:noFill/>
          <a:ln w="127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31139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F3B197-B9EB-4449-BB59-9CE22E2F9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C430A-44A8-4B4B-B081-A294FD87D888}"/>
              </a:ext>
            </a:extLst>
          </p:cNvPr>
          <p:cNvSpPr/>
          <p:nvPr userDrawn="1"/>
        </p:nvSpPr>
        <p:spPr bwMode="auto">
          <a:xfrm>
            <a:off x="72663" y="404663"/>
            <a:ext cx="7172324" cy="612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EEBAF60-9B1B-47C5-9124-05562F71C85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271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F3B197-B9EB-4449-BB59-9CE22E2F9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C430A-44A8-4B4B-B081-A294FD87D888}"/>
              </a:ext>
            </a:extLst>
          </p:cNvPr>
          <p:cNvSpPr/>
          <p:nvPr userDrawn="1"/>
        </p:nvSpPr>
        <p:spPr bwMode="auto">
          <a:xfrm>
            <a:off x="72663" y="404663"/>
            <a:ext cx="7172324" cy="612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5EC975-2114-47A4-B843-90C4CFB267B1}"/>
              </a:ext>
            </a:extLst>
          </p:cNvPr>
          <p:cNvSpPr/>
          <p:nvPr userDrawn="1"/>
        </p:nvSpPr>
        <p:spPr>
          <a:xfrm>
            <a:off x="75182" y="404664"/>
            <a:ext cx="7169455" cy="13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en-US" altLang="ko-KR" sz="738" b="1" dirty="0">
                <a:solidFill>
                  <a:prstClr val="white"/>
                </a:solidFill>
              </a:rPr>
              <a:t>Header</a:t>
            </a:r>
            <a:endParaRPr lang="ko-KR" altLang="en-US" sz="738" b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A69CB-1ACD-4A56-915B-869234C09F7D}"/>
              </a:ext>
            </a:extLst>
          </p:cNvPr>
          <p:cNvSpPr/>
          <p:nvPr userDrawn="1"/>
        </p:nvSpPr>
        <p:spPr>
          <a:xfrm>
            <a:off x="77255" y="6389535"/>
            <a:ext cx="7167380" cy="135131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en-US" altLang="ko-KR" sz="738" b="1" dirty="0">
                <a:solidFill>
                  <a:prstClr val="white"/>
                </a:solidFill>
              </a:rPr>
              <a:t>Footer</a:t>
            </a:r>
            <a:endParaRPr lang="ko-KR" altLang="en-US" sz="738" b="1" dirty="0">
              <a:solidFill>
                <a:prstClr val="white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B792FB7-BE7E-4530-BE78-822FBC6057A4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888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F3B197-B9EB-4449-BB59-9CE22E2F9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C430A-44A8-4B4B-B081-A294FD87D888}"/>
              </a:ext>
            </a:extLst>
          </p:cNvPr>
          <p:cNvSpPr/>
          <p:nvPr userDrawn="1"/>
        </p:nvSpPr>
        <p:spPr bwMode="auto">
          <a:xfrm>
            <a:off x="72663" y="404663"/>
            <a:ext cx="7172324" cy="612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5EC975-2114-47A4-B843-90C4CFB267B1}"/>
              </a:ext>
            </a:extLst>
          </p:cNvPr>
          <p:cNvSpPr/>
          <p:nvPr userDrawn="1"/>
        </p:nvSpPr>
        <p:spPr>
          <a:xfrm>
            <a:off x="75182" y="404664"/>
            <a:ext cx="7169455" cy="13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en-US" altLang="ko-KR" sz="738" b="1" dirty="0">
                <a:solidFill>
                  <a:prstClr val="white"/>
                </a:solidFill>
              </a:rPr>
              <a:t>Header</a:t>
            </a:r>
            <a:endParaRPr lang="ko-KR" altLang="en-US" sz="738" b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A69CB-1ACD-4A56-915B-869234C09F7D}"/>
              </a:ext>
            </a:extLst>
          </p:cNvPr>
          <p:cNvSpPr/>
          <p:nvPr userDrawn="1"/>
        </p:nvSpPr>
        <p:spPr>
          <a:xfrm>
            <a:off x="77255" y="6389535"/>
            <a:ext cx="7167380" cy="13513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▼ ▼ 뒷장에 이어서 계속 ▼ ▼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DBB7C2-FED9-4295-A7CD-ACBA519E6D62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95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F3B197-B9EB-4449-BB59-9CE22E2F9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C430A-44A8-4B4B-B081-A294FD87D888}"/>
              </a:ext>
            </a:extLst>
          </p:cNvPr>
          <p:cNvSpPr/>
          <p:nvPr userDrawn="1"/>
        </p:nvSpPr>
        <p:spPr bwMode="auto">
          <a:xfrm>
            <a:off x="72663" y="404663"/>
            <a:ext cx="7172324" cy="612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5EC975-2114-47A4-B843-90C4CFB267B1}"/>
              </a:ext>
            </a:extLst>
          </p:cNvPr>
          <p:cNvSpPr/>
          <p:nvPr userDrawn="1"/>
        </p:nvSpPr>
        <p:spPr>
          <a:xfrm>
            <a:off x="75182" y="404664"/>
            <a:ext cx="7169455" cy="136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▲▲ </a:t>
            </a:r>
            <a:r>
              <a:rPr lang="ko-KR" altLang="en-US" sz="738" b="1" dirty="0" err="1">
                <a:solidFill>
                  <a:prstClr val="white"/>
                </a:solidFill>
              </a:rPr>
              <a:t>윗장에</a:t>
            </a:r>
            <a:r>
              <a:rPr lang="ko-KR" altLang="en-US" sz="738" b="1" dirty="0">
                <a:solidFill>
                  <a:prstClr val="white"/>
                </a:solidFill>
              </a:rPr>
              <a:t> 이어서 계속 ▲▲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A69CB-1ACD-4A56-915B-869234C09F7D}"/>
              </a:ext>
            </a:extLst>
          </p:cNvPr>
          <p:cNvSpPr/>
          <p:nvPr userDrawn="1"/>
        </p:nvSpPr>
        <p:spPr>
          <a:xfrm>
            <a:off x="77255" y="6389535"/>
            <a:ext cx="7167380" cy="13513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▼ ▼ 뒷장에 이어서 계속 ▼ ▼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DA588A-B976-4C8A-8166-E42A07078AF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260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F3B197-B9EB-4449-BB59-9CE22E2F9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C430A-44A8-4B4B-B081-A294FD87D888}"/>
              </a:ext>
            </a:extLst>
          </p:cNvPr>
          <p:cNvSpPr/>
          <p:nvPr userDrawn="1"/>
        </p:nvSpPr>
        <p:spPr bwMode="auto">
          <a:xfrm>
            <a:off x="72663" y="404663"/>
            <a:ext cx="7172324" cy="612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5EC975-2114-47A4-B843-90C4CFB267B1}"/>
              </a:ext>
            </a:extLst>
          </p:cNvPr>
          <p:cNvSpPr/>
          <p:nvPr userDrawn="1"/>
        </p:nvSpPr>
        <p:spPr>
          <a:xfrm>
            <a:off x="75182" y="404664"/>
            <a:ext cx="7169455" cy="136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▲▲ </a:t>
            </a:r>
            <a:r>
              <a:rPr lang="ko-KR" altLang="en-US" sz="738" b="1" dirty="0" err="1">
                <a:solidFill>
                  <a:prstClr val="white"/>
                </a:solidFill>
              </a:rPr>
              <a:t>윗장에</a:t>
            </a:r>
            <a:r>
              <a:rPr lang="ko-KR" altLang="en-US" sz="738" b="1" dirty="0">
                <a:solidFill>
                  <a:prstClr val="white"/>
                </a:solidFill>
              </a:rPr>
              <a:t> 이어서 계속 ▲▲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B4282-1074-4702-A8FD-7E6E150B3D36}"/>
              </a:ext>
            </a:extLst>
          </p:cNvPr>
          <p:cNvSpPr/>
          <p:nvPr userDrawn="1"/>
        </p:nvSpPr>
        <p:spPr>
          <a:xfrm>
            <a:off x="77255" y="6389535"/>
            <a:ext cx="7167380" cy="135131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en-US" altLang="ko-KR" sz="738" b="1" dirty="0">
                <a:solidFill>
                  <a:prstClr val="white"/>
                </a:solidFill>
              </a:rPr>
              <a:t>Footer</a:t>
            </a:r>
            <a:endParaRPr lang="ko-KR" altLang="en-US" sz="738" b="1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56C391-CAF6-438D-AB11-5F728331566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626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계 앞장-&gt;뒷장 이어서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8"/>
          <p:cNvSpPr txBox="1">
            <a:spLocks noChangeArrowheads="1"/>
          </p:cNvSpPr>
          <p:nvPr userDrawn="1"/>
        </p:nvSpPr>
        <p:spPr bwMode="auto">
          <a:xfrm>
            <a:off x="452440" y="6049410"/>
            <a:ext cx="2772370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846" b="1" spc="-55" baseline="0" dirty="0">
                <a:solidFill>
                  <a:srgbClr val="FF0000"/>
                </a:solidFill>
                <a:latin typeface="Verdana" pitchFamily="34" charset="0"/>
                <a:ea typeface="맑은 고딕" panose="020B0503020000020004" pitchFamily="50" charset="-127"/>
              </a:rPr>
              <a:t>End of Document</a:t>
            </a:r>
            <a:endParaRPr lang="ko-KR" altLang="en-US" sz="1846" b="1" spc="-55" baseline="0" dirty="0">
              <a:solidFill>
                <a:srgbClr val="FF0000"/>
              </a:solidFill>
              <a:latin typeface="Verdana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9A0107-D9BF-4CF8-B202-A9865DB5AFD3}"/>
              </a:ext>
            </a:extLst>
          </p:cNvPr>
          <p:cNvSpPr/>
          <p:nvPr userDrawn="1"/>
        </p:nvSpPr>
        <p:spPr bwMode="auto">
          <a:xfrm>
            <a:off x="0" y="1815"/>
            <a:ext cx="9906000" cy="685618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none" lIns="33231" tIns="33231" rIns="33231" bIns="332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7058" indent="0" fontAlgn="ctr">
              <a:buFont typeface="Symbol" panose="05050102010706020507" pitchFamily="18" charset="2"/>
              <a:buNone/>
              <a:defRPr/>
            </a:pPr>
            <a:endParaRPr lang="ko-KR" altLang="en-US" sz="1108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287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FD70A6-C29A-42FA-B22D-F22B1C2CD5DA}"/>
              </a:ext>
            </a:extLst>
          </p:cNvPr>
          <p:cNvSpPr/>
          <p:nvPr userDrawn="1"/>
        </p:nvSpPr>
        <p:spPr bwMode="auto">
          <a:xfrm>
            <a:off x="85727" y="80628"/>
            <a:ext cx="9727814" cy="669674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26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윗장뒷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F3B197-B9EB-4449-BB59-9CE22E2F9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34110" y="6564316"/>
            <a:ext cx="1455737" cy="2492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296" rtl="0" eaLnBrk="1" latinLnBrk="1" hangingPunct="1">
              <a:defRPr kumimoji="1" lang="en-US" altLang="ko-KR" sz="1015" kern="120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C430A-44A8-4B4B-B081-A294FD87D888}"/>
              </a:ext>
            </a:extLst>
          </p:cNvPr>
          <p:cNvSpPr/>
          <p:nvPr userDrawn="1"/>
        </p:nvSpPr>
        <p:spPr bwMode="auto">
          <a:xfrm>
            <a:off x="72662" y="404663"/>
            <a:ext cx="7400617" cy="612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5EC975-2114-47A4-B843-90C4CFB267B1}"/>
              </a:ext>
            </a:extLst>
          </p:cNvPr>
          <p:cNvSpPr/>
          <p:nvPr userDrawn="1"/>
        </p:nvSpPr>
        <p:spPr>
          <a:xfrm>
            <a:off x="75181" y="404664"/>
            <a:ext cx="7398098" cy="13513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▲▲ </a:t>
            </a:r>
            <a:r>
              <a:rPr lang="ko-KR" altLang="en-US" sz="738" b="1" dirty="0" err="1">
                <a:solidFill>
                  <a:prstClr val="white"/>
                </a:solidFill>
              </a:rPr>
              <a:t>윗장에</a:t>
            </a:r>
            <a:r>
              <a:rPr lang="ko-KR" altLang="en-US" sz="738" b="1" dirty="0">
                <a:solidFill>
                  <a:prstClr val="white"/>
                </a:solidFill>
              </a:rPr>
              <a:t> 이어서 계속 ▲▲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EA69CB-1ACD-4A56-915B-869234C09F7D}"/>
              </a:ext>
            </a:extLst>
          </p:cNvPr>
          <p:cNvSpPr/>
          <p:nvPr userDrawn="1"/>
        </p:nvSpPr>
        <p:spPr>
          <a:xfrm>
            <a:off x="77255" y="6389535"/>
            <a:ext cx="7398000" cy="13513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▼ ▼ 뒷장에 이어서 계속 ▼ ▼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DA588A-B976-4C8A-8166-E42A07078AF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74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60458" y="16059"/>
            <a:ext cx="4951093" cy="356869"/>
          </a:xfrm>
        </p:spPr>
        <p:txBody>
          <a:bodyPr>
            <a:normAutofit/>
          </a:bodyPr>
          <a:lstStyle>
            <a:lvl1pPr>
              <a:defRPr sz="923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Rectangle 1283"/>
          <p:cNvSpPr>
            <a:spLocks noChangeArrowheads="1"/>
          </p:cNvSpPr>
          <p:nvPr userDrawn="1"/>
        </p:nvSpPr>
        <p:spPr bwMode="auto">
          <a:xfrm>
            <a:off x="8807896" y="6618787"/>
            <a:ext cx="609600" cy="20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63" tIns="0" rIns="15963" bIns="0"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633" b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B25556A2-7A52-423D-B000-CB0A3656FDE9}" type="slidenum">
              <a:rPr lang="en-US" altLang="ko-KR" sz="633" b="0" smtClean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633" b="0">
                <a:solidFill>
                  <a:srgbClr val="4D4D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  <a:endParaRPr lang="ko-KR" altLang="ko-KR" sz="633" b="0">
              <a:solidFill>
                <a:srgbClr val="4D4D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60" y="372632"/>
            <a:ext cx="9971088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717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덱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8"/>
          <p:cNvSpPr txBox="1">
            <a:spLocks noChangeArrowheads="1"/>
          </p:cNvSpPr>
          <p:nvPr userDrawn="1"/>
        </p:nvSpPr>
        <p:spPr bwMode="auto">
          <a:xfrm>
            <a:off x="452440" y="6049410"/>
            <a:ext cx="2772370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846" b="1" spc="-55" baseline="0" dirty="0">
                <a:solidFill>
                  <a:srgbClr val="FF0000"/>
                </a:solidFill>
                <a:latin typeface="Verdana" pitchFamily="34" charset="0"/>
                <a:ea typeface="맑은 고딕" panose="020B0503020000020004" pitchFamily="50" charset="-127"/>
              </a:rPr>
              <a:t>End of Document</a:t>
            </a:r>
            <a:endParaRPr lang="ko-KR" altLang="en-US" sz="1846" b="1" spc="-55" baseline="0" dirty="0">
              <a:solidFill>
                <a:srgbClr val="FF0000"/>
              </a:solidFill>
              <a:latin typeface="Verdana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9A0107-D9BF-4CF8-B202-A9865DB5AFD3}"/>
              </a:ext>
            </a:extLst>
          </p:cNvPr>
          <p:cNvSpPr/>
          <p:nvPr userDrawn="1"/>
        </p:nvSpPr>
        <p:spPr bwMode="auto">
          <a:xfrm>
            <a:off x="0" y="1815"/>
            <a:ext cx="9906000" cy="685618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none" lIns="33231" tIns="33231" rIns="33231" bIns="332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7058" indent="0" fontAlgn="ctr">
              <a:buFont typeface="Symbol" panose="05050102010706020507" pitchFamily="18" charset="2"/>
              <a:buNone/>
              <a:defRPr/>
            </a:pPr>
            <a:endParaRPr lang="ko-KR" altLang="en-US" sz="1108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91FEFF-E8D5-B233-236B-D3316026EB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950"/>
            <a:ext cx="6877050" cy="697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9159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7"/>
            <a:ext cx="74295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C80F-E5CE-4878-8085-AE65AE00269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A135-5393-47D0-B776-CCF89053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31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C80F-E5CE-4878-8085-AE65AE00269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A135-5393-47D0-B776-CCF89053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887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1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C80F-E5CE-4878-8085-AE65AE00269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A135-5393-47D0-B776-CCF89053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36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C80F-E5CE-4878-8085-AE65AE00269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A135-5393-47D0-B776-CCF89053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97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8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C80F-E5CE-4878-8085-AE65AE00269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A135-5393-47D0-B776-CCF89053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947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C80F-E5CE-4878-8085-AE65AE00269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A135-5393-47D0-B776-CCF89053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46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679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C80F-E5CE-4878-8085-AE65AE00269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A135-5393-47D0-B776-CCF89053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2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윗장계속과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F3B197-B9EB-4449-BB59-9CE22E2F9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34110" y="6564316"/>
            <a:ext cx="1455737" cy="24923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296" rtl="0" eaLnBrk="1" latinLnBrk="1" hangingPunct="1">
              <a:defRPr kumimoji="1" lang="en-US" altLang="ko-KR" sz="1015" kern="120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14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9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45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92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40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88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36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84" algn="l" defTabSz="914296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5C430A-44A8-4B4B-B081-A294FD87D888}"/>
              </a:ext>
            </a:extLst>
          </p:cNvPr>
          <p:cNvSpPr/>
          <p:nvPr userDrawn="1"/>
        </p:nvSpPr>
        <p:spPr bwMode="auto">
          <a:xfrm>
            <a:off x="72662" y="404663"/>
            <a:ext cx="7416000" cy="6120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5EC975-2114-47A4-B843-90C4CFB267B1}"/>
              </a:ext>
            </a:extLst>
          </p:cNvPr>
          <p:cNvSpPr/>
          <p:nvPr userDrawn="1"/>
        </p:nvSpPr>
        <p:spPr>
          <a:xfrm>
            <a:off x="75181" y="404664"/>
            <a:ext cx="7416000" cy="1368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▲▲ </a:t>
            </a:r>
            <a:r>
              <a:rPr lang="ko-KR" altLang="en-US" sz="738" b="1" dirty="0" err="1">
                <a:solidFill>
                  <a:prstClr val="white"/>
                </a:solidFill>
              </a:rPr>
              <a:t>윗장에</a:t>
            </a:r>
            <a:r>
              <a:rPr lang="ko-KR" altLang="en-US" sz="738" b="1" dirty="0">
                <a:solidFill>
                  <a:prstClr val="white"/>
                </a:solidFill>
              </a:rPr>
              <a:t> 이어서 계속 ▲▲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AB4282-1074-4702-A8FD-7E6E150B3D36}"/>
              </a:ext>
            </a:extLst>
          </p:cNvPr>
          <p:cNvSpPr/>
          <p:nvPr userDrawn="1"/>
        </p:nvSpPr>
        <p:spPr>
          <a:xfrm>
            <a:off x="77255" y="6389535"/>
            <a:ext cx="7167380" cy="135131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en-US" altLang="ko-KR" sz="738" b="1" dirty="0">
                <a:solidFill>
                  <a:prstClr val="white"/>
                </a:solidFill>
              </a:rPr>
              <a:t>Footer</a:t>
            </a:r>
            <a:endParaRPr lang="ko-KR" altLang="en-US" sz="738" b="1" dirty="0">
              <a:solidFill>
                <a:prstClr val="white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56C391-CAF6-438D-AB11-5F728331566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805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9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1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C80F-E5CE-4878-8085-AE65AE00269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A135-5393-47D0-B776-CCF89053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12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C80F-E5CE-4878-8085-AE65AE00269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A135-5393-47D0-B776-CCF89053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6794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6"/>
            <a:ext cx="2135981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6"/>
            <a:ext cx="6284119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C80F-E5CE-4878-8085-AE65AE00269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A135-5393-47D0-B776-CCF8905350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2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8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계 앞장-&gt;뒷장 이어서 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8"/>
          <p:cNvSpPr txBox="1">
            <a:spLocks noChangeArrowheads="1"/>
          </p:cNvSpPr>
          <p:nvPr userDrawn="1"/>
        </p:nvSpPr>
        <p:spPr bwMode="auto">
          <a:xfrm>
            <a:off x="452440" y="6049410"/>
            <a:ext cx="2772370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846" b="1" spc="-55" baseline="0" dirty="0">
                <a:solidFill>
                  <a:srgbClr val="FF0000"/>
                </a:solidFill>
                <a:latin typeface="Verdana" pitchFamily="34" charset="0"/>
                <a:ea typeface="맑은 고딕" panose="020B0503020000020004" pitchFamily="50" charset="-127"/>
              </a:rPr>
              <a:t>End of Document</a:t>
            </a:r>
            <a:endParaRPr lang="ko-KR" altLang="en-US" sz="1846" b="1" spc="-55" baseline="0" dirty="0">
              <a:solidFill>
                <a:srgbClr val="FF0000"/>
              </a:solidFill>
              <a:latin typeface="Verdana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9A0107-D9BF-4CF8-B202-A9865DB5AFD3}"/>
              </a:ext>
            </a:extLst>
          </p:cNvPr>
          <p:cNvSpPr/>
          <p:nvPr userDrawn="1"/>
        </p:nvSpPr>
        <p:spPr bwMode="auto">
          <a:xfrm>
            <a:off x="0" y="1815"/>
            <a:ext cx="9906000" cy="685618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none" lIns="33231" tIns="33231" rIns="33231" bIns="332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7058" indent="0" fontAlgn="ctr">
              <a:buFont typeface="Symbol" panose="05050102010706020507" pitchFamily="18" charset="2"/>
              <a:buNone/>
              <a:defRPr/>
            </a:pPr>
            <a:endParaRPr lang="ko-KR" altLang="en-US" sz="1108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9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설계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230690" y="6636148"/>
            <a:ext cx="1455737" cy="249237"/>
          </a:xfrm>
        </p:spPr>
        <p:txBody>
          <a:bodyPr anchor="ctr"/>
          <a:lstStyle>
            <a:lvl1pPr algn="ctr">
              <a:defRPr sz="554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FC2E612-575B-414A-89E5-BD900CB4617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C11710-1152-442B-91A8-3D671BCE85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F1E5A31-00BF-4A4D-AB79-76F3CB904A09}"/>
              </a:ext>
            </a:extLst>
          </p:cNvPr>
          <p:cNvSpPr/>
          <p:nvPr userDrawn="1"/>
        </p:nvSpPr>
        <p:spPr bwMode="auto">
          <a:xfrm>
            <a:off x="85727" y="404664"/>
            <a:ext cx="7387554" cy="619268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47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80" userDrawn="1">
          <p15:clr>
            <a:srgbClr val="FBAE40"/>
          </p15:clr>
        </p15:guide>
        <p15:guide id="3" pos="25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인덱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8"/>
          <p:cNvSpPr txBox="1">
            <a:spLocks noChangeArrowheads="1"/>
          </p:cNvSpPr>
          <p:nvPr userDrawn="1"/>
        </p:nvSpPr>
        <p:spPr bwMode="auto">
          <a:xfrm>
            <a:off x="452440" y="6049410"/>
            <a:ext cx="2772370" cy="28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846" b="1" spc="-55" baseline="0" dirty="0">
                <a:solidFill>
                  <a:srgbClr val="FF0000"/>
                </a:solidFill>
                <a:latin typeface="Verdana" pitchFamily="34" charset="0"/>
                <a:ea typeface="맑은 고딕" panose="020B0503020000020004" pitchFamily="50" charset="-127"/>
              </a:rPr>
              <a:t>End of Document</a:t>
            </a:r>
            <a:endParaRPr lang="ko-KR" altLang="en-US" sz="1846" b="1" spc="-55" baseline="0" dirty="0">
              <a:solidFill>
                <a:srgbClr val="FF0000"/>
              </a:solidFill>
              <a:latin typeface="Verdana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9A0107-D9BF-4CF8-B202-A9865DB5AFD3}"/>
              </a:ext>
            </a:extLst>
          </p:cNvPr>
          <p:cNvSpPr/>
          <p:nvPr userDrawn="1"/>
        </p:nvSpPr>
        <p:spPr bwMode="auto">
          <a:xfrm>
            <a:off x="0" y="1815"/>
            <a:ext cx="9906000" cy="6856187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  <a:miter lim="800000"/>
            <a:headEnd/>
            <a:tailEnd/>
          </a:ln>
        </p:spPr>
        <p:txBody>
          <a:bodyPr rot="0" spcFirstLastPara="0" vertOverflow="overflow" horzOverflow="overflow" vert="horz" wrap="none" lIns="33231" tIns="33231" rIns="33231" bIns="332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7058" indent="0" fontAlgn="ctr">
              <a:buFont typeface="Symbol" panose="05050102010706020507" pitchFamily="18" charset="2"/>
              <a:buNone/>
              <a:defRPr/>
            </a:pPr>
            <a:endParaRPr lang="ko-KR" altLang="en-US" sz="1108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91FEFF-E8D5-B233-236B-D3316026EB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7950"/>
            <a:ext cx="6877050" cy="697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2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설계 1장짜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230690" y="6564316"/>
            <a:ext cx="1455737" cy="249237"/>
          </a:xfrm>
        </p:spPr>
        <p:txBody>
          <a:bodyPr anchor="ctr"/>
          <a:lstStyle>
            <a:lvl1pPr>
              <a:defRPr sz="554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FC2E612-575B-414A-89E5-BD900CB46170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C11710-1152-442B-91A8-3D671BCE85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92076" y="94027"/>
          <a:ext cx="9717670" cy="238631"/>
        </p:xfrm>
        <a:graphic>
          <a:graphicData uri="http://schemas.openxmlformats.org/drawingml/2006/table">
            <a:tbl>
              <a:tblPr firstRow="1" bandRow="1"/>
              <a:tblGrid>
                <a:gridCol w="612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6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63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1" lang="ko-KR" altLang="en-US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ko-KR" altLang="en-US" sz="7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화면경로</a:t>
                      </a:r>
                      <a:endParaRPr kumimoji="1" lang="en-US" altLang="ko-KR" sz="700" kern="1200" spc="-6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700" kern="1200" spc="-6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작성날짜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F1E5A31-00BF-4A4D-AB79-76F3CB904A09}"/>
              </a:ext>
            </a:extLst>
          </p:cNvPr>
          <p:cNvSpPr/>
          <p:nvPr userDrawn="1"/>
        </p:nvSpPr>
        <p:spPr bwMode="auto">
          <a:xfrm>
            <a:off x="85727" y="404664"/>
            <a:ext cx="7387554" cy="6120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lIns="33231" rIns="33231" rtlCol="0" anchor="t">
            <a:noAutofit/>
          </a:bodyPr>
          <a:lstStyle/>
          <a:p>
            <a:pPr algn="ctr"/>
            <a:endParaRPr lang="ko-KR" altLang="en-US" sz="738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466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80" userDrawn="1">
          <p15:clr>
            <a:srgbClr val="FBAE40"/>
          </p15:clr>
        </p15:guide>
        <p15:guide id="3" pos="25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896549" y="6381328"/>
            <a:ext cx="8229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F771D7D-3CC2-4A2A-9481-4324542D236C}"/>
              </a:ext>
            </a:extLst>
          </p:cNvPr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0" y="6453337"/>
            <a:ext cx="848995" cy="2768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572BBE-EDAD-4D1C-A11C-956F64D7DB05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35" y="6475879"/>
            <a:ext cx="1224915" cy="2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7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3" r:id="rId2"/>
    <p:sldLayoutId id="2147483777" r:id="rId3"/>
    <p:sldLayoutId id="2147483778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30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764" r:id="rId2"/>
    <p:sldLayoutId id="2147483765" r:id="rId3"/>
    <p:sldLayoutId id="2147483776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F9021-B5F5-42AF-AB1E-DBBE1E08B4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84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687" r:id="rId2"/>
  </p:sldLayoutIdLst>
  <p:hf hdr="0" ftr="0" dt="0"/>
  <p:txStyles>
    <p:titleStyle>
      <a:lvl1pPr algn="l" defTabSz="422041" rtl="0" eaLnBrk="1" latinLnBrk="1" hangingPunct="1">
        <a:spcBef>
          <a:spcPct val="0"/>
        </a:spcBef>
        <a:buNone/>
        <a:defRPr sz="2954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63776" indent="-263776" algn="l" defTabSz="422041" rtl="0" eaLnBrk="1" latinLnBrk="1" hangingPunct="1">
        <a:spcBef>
          <a:spcPct val="20000"/>
        </a:spcBef>
        <a:spcAft>
          <a:spcPts val="554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46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685817" indent="-263776" algn="l" defTabSz="422041" rtl="0" eaLnBrk="1" latinLnBrk="1" hangingPunct="1">
        <a:spcBef>
          <a:spcPct val="20000"/>
        </a:spcBef>
        <a:spcAft>
          <a:spcPts val="554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6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107858" indent="-263776" algn="l" defTabSz="422041" rtl="0" eaLnBrk="1" latinLnBrk="1" hangingPunct="1">
        <a:spcBef>
          <a:spcPct val="20000"/>
        </a:spcBef>
        <a:spcAft>
          <a:spcPts val="554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7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424389" indent="-158265" algn="l" defTabSz="422041" rtl="0" eaLnBrk="1" latinLnBrk="1" hangingPunct="1">
        <a:spcBef>
          <a:spcPct val="20000"/>
        </a:spcBef>
        <a:spcAft>
          <a:spcPts val="554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9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846431" indent="-158265" algn="l" defTabSz="422041" rtl="0" eaLnBrk="1" latinLnBrk="1" hangingPunct="1">
        <a:spcBef>
          <a:spcPct val="20000"/>
        </a:spcBef>
        <a:spcAft>
          <a:spcPts val="554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9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321227" indent="-211021" algn="l" defTabSz="422041" rtl="0" eaLnBrk="1" latinLnBrk="1" hangingPunct="1">
        <a:spcBef>
          <a:spcPct val="20000"/>
        </a:spcBef>
        <a:spcAft>
          <a:spcPts val="554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9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743269" indent="-211021" algn="l" defTabSz="422041" rtl="0" eaLnBrk="1" latinLnBrk="1" hangingPunct="1">
        <a:spcBef>
          <a:spcPct val="20000"/>
        </a:spcBef>
        <a:spcAft>
          <a:spcPts val="554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9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165310" indent="-211021" algn="l" defTabSz="422041" rtl="0" eaLnBrk="1" latinLnBrk="1" hangingPunct="1">
        <a:spcBef>
          <a:spcPct val="20000"/>
        </a:spcBef>
        <a:spcAft>
          <a:spcPts val="554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9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587351" indent="-211021" algn="l" defTabSz="422041" rtl="0" eaLnBrk="1" latinLnBrk="1" hangingPunct="1">
        <a:spcBef>
          <a:spcPct val="20000"/>
        </a:spcBef>
        <a:spcAft>
          <a:spcPts val="554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9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2041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422041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422041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422041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422041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422041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422041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422041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422041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9A6CD29E-E35E-4786-BB54-E46EC220D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34110" y="6564316"/>
            <a:ext cx="1455737" cy="249237"/>
          </a:xfrm>
          <a:prstGeom prst="rect">
            <a:avLst/>
          </a:prstGeom>
        </p:spPr>
        <p:txBody>
          <a:bodyPr/>
          <a:lstStyle>
            <a:lvl1pPr algn="ctr">
              <a:defRPr kumimoji="1" lang="en-US" altLang="ko-KR" sz="1015" kern="120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73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4" r:id="rId10"/>
  </p:sldLayoutIdLst>
  <p:hf hdr="0" ftr="0" dt="0"/>
  <p:txStyles>
    <p:titleStyle>
      <a:lvl1pPr algn="l" defTabSz="844083" rtl="0" eaLnBrk="1" latinLnBrk="1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1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9A6CD29E-E35E-4786-BB54-E46EC220D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34110" y="6564316"/>
            <a:ext cx="1455737" cy="249237"/>
          </a:xfrm>
          <a:prstGeom prst="rect">
            <a:avLst/>
          </a:prstGeom>
        </p:spPr>
        <p:txBody>
          <a:bodyPr/>
          <a:lstStyle>
            <a:lvl1pPr algn="ctr">
              <a:defRPr kumimoji="1" lang="en-US" altLang="ko-KR" sz="1015" kern="1200" smtClean="0">
                <a:solidFill>
                  <a:srgbClr val="00006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>
              <a:defRPr/>
            </a:pPr>
            <a:fld id="{3795C02D-6A16-427A-BC79-F44461E0AD30}" type="slidenum">
              <a:rPr lang="en-US" altLang="ko-KR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59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8" r:id="rId10"/>
    <p:sldLayoutId id="2147483775" r:id="rId11"/>
  </p:sldLayoutIdLst>
  <p:hf hdr="0" ftr="0" dt="0"/>
  <p:txStyles>
    <p:titleStyle>
      <a:lvl1pPr algn="l" defTabSz="844083" rtl="0" eaLnBrk="1" latinLnBrk="1" hangingPunct="1">
        <a:lnSpc>
          <a:spcPct val="90000"/>
        </a:lnSpc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021" indent="-211021" algn="l" defTabSz="844083" rtl="0" eaLnBrk="1" latinLnBrk="1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sz="2585" kern="1200">
          <a:solidFill>
            <a:schemeClr val="tx1"/>
          </a:solidFill>
          <a:latin typeface="+mn-lt"/>
          <a:ea typeface="+mn-ea"/>
          <a:cs typeface="+mn-cs"/>
        </a:defRPr>
      </a:lvl1pPr>
      <a:lvl2pPr marL="633062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4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896549" y="6381328"/>
            <a:ext cx="8229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F771D7D-3CC2-4A2A-9481-4324542D236C}"/>
              </a:ext>
            </a:extLst>
          </p:cNvPr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1" y="6428542"/>
            <a:ext cx="848995" cy="2768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572BBE-EDAD-4D1C-A11C-956F64D7DB05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35" y="6448185"/>
            <a:ext cx="1224915" cy="23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15078" y="620688"/>
            <a:ext cx="4986314" cy="288032"/>
          </a:xfrm>
          <a:prstGeom prst="rect">
            <a:avLst/>
          </a:prstGeom>
          <a:solidFill>
            <a:srgbClr val="FFFFFF"/>
          </a:solidFill>
          <a:ln w="25400" cmpd="dbl">
            <a:noFill/>
            <a:miter lim="800000"/>
            <a:headEnd/>
            <a:tailEnd/>
          </a:ln>
          <a:effectLst/>
        </p:spPr>
        <p:txBody>
          <a:bodyPr wrap="square" lIns="54864" tIns="32004" rIns="54864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2000" b="1" dirty="0" err="1">
                <a:latin typeface="+mn-ea"/>
              </a:rPr>
              <a:t>에이티코넥</a:t>
            </a:r>
            <a:r>
              <a:rPr lang="ko-KR" altLang="en-US" sz="2000" b="1" dirty="0">
                <a:latin typeface="+mn-ea"/>
              </a:rPr>
              <a:t> 대출 플렛폼 구축</a:t>
            </a:r>
            <a:endParaRPr lang="ko-KR" altLang="en-US" sz="20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637902" y="1628803"/>
            <a:ext cx="4986314" cy="432409"/>
          </a:xfrm>
          <a:prstGeom prst="rect">
            <a:avLst/>
          </a:prstGeom>
          <a:solidFill>
            <a:srgbClr val="FFFFFF"/>
          </a:solidFill>
          <a:ln w="25400" cmpd="dbl">
            <a:noFill/>
            <a:miter lim="800000"/>
            <a:headEnd/>
            <a:tailEnd/>
          </a:ln>
          <a:effectLst/>
        </p:spPr>
        <p:txBody>
          <a:bodyPr wrap="square" lIns="54864" tIns="32004" rIns="54864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 latinLnBrk="1"/>
            <a:r>
              <a:rPr lang="ko-KR" altLang="en-US" sz="3000" b="1" dirty="0">
                <a:latin typeface="+mn-ea"/>
              </a:rPr>
              <a:t>화면정의서</a:t>
            </a:r>
            <a:endParaRPr lang="ko-KR" altLang="en-US" sz="3000" b="1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280592" y="2204864"/>
            <a:ext cx="72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637902" y="2348517"/>
            <a:ext cx="4986314" cy="288032"/>
          </a:xfrm>
          <a:prstGeom prst="rect">
            <a:avLst/>
          </a:prstGeom>
          <a:solidFill>
            <a:srgbClr val="FFFFFF"/>
          </a:solidFill>
          <a:ln w="25400" cmpd="dbl">
            <a:noFill/>
            <a:miter lim="800000"/>
            <a:headEnd/>
            <a:tailEnd/>
          </a:ln>
          <a:effectLst/>
        </p:spPr>
        <p:txBody>
          <a:bodyPr wrap="square" lIns="54864" tIns="32004" rIns="54864" bIns="0" anchor="ctr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b="1" dirty="0">
                <a:latin typeface="+mn-ea"/>
              </a:rPr>
              <a:t>ATLM-B-102</a:t>
            </a:r>
            <a:endParaRPr lang="ko-KR" altLang="en-US" sz="20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81192" y="2884638"/>
            <a:ext cx="1592128" cy="1192434"/>
            <a:chOff x="6681192" y="2884638"/>
            <a:chExt cx="1592128" cy="1192434"/>
          </a:xfrm>
        </p:grpSpPr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>
              <a:off x="6734532" y="2884638"/>
              <a:ext cx="1366960" cy="400346"/>
            </a:xfrm>
            <a:prstGeom prst="rect">
              <a:avLst/>
            </a:prstGeom>
            <a:solidFill>
              <a:srgbClr val="FFFFFF"/>
            </a:solidFill>
            <a:ln w="25400" cmpd="dbl">
              <a:noFill/>
              <a:miter lim="800000"/>
              <a:headEnd/>
              <a:tailEnd/>
            </a:ln>
            <a:effectLst/>
          </p:spPr>
          <p:txBody>
            <a:bodyPr wrap="square" lIns="54864" tIns="32004" rIns="54864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 latinLnBrk="1"/>
              <a:r>
                <a:rPr lang="ko-KR" altLang="en-US" sz="1200" b="1" dirty="0">
                  <a:latin typeface="+mn-ea"/>
                </a:rPr>
                <a:t>시스템명 </a:t>
              </a:r>
              <a:r>
                <a:rPr lang="en-US" altLang="ko-KR" sz="1200" b="1" dirty="0">
                  <a:latin typeface="+mn-ea"/>
                </a:rPr>
                <a:t>: ATLM</a:t>
              </a:r>
              <a:endParaRPr lang="ko-KR" altLang="en-US" sz="12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6681192" y="3280682"/>
              <a:ext cx="1366960" cy="400346"/>
            </a:xfrm>
            <a:prstGeom prst="rect">
              <a:avLst/>
            </a:prstGeom>
            <a:solidFill>
              <a:srgbClr val="FFFFFF"/>
            </a:solidFill>
            <a:ln w="25400" cmpd="dbl">
              <a:noFill/>
              <a:miter lim="800000"/>
              <a:headEnd/>
              <a:tailEnd/>
            </a:ln>
            <a:effectLst/>
          </p:spPr>
          <p:txBody>
            <a:bodyPr wrap="square" lIns="54864" tIns="32004" rIns="54864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 latinLnBrk="1"/>
              <a:r>
                <a:rPr lang="ko-KR" altLang="en-US" sz="1200" b="1" dirty="0">
                  <a:latin typeface="+mn-ea"/>
                </a:rPr>
                <a:t>단계 </a:t>
              </a:r>
              <a:r>
                <a:rPr lang="en-US" altLang="ko-KR" sz="1200" b="1" dirty="0">
                  <a:latin typeface="+mn-ea"/>
                </a:rPr>
                <a:t>: </a:t>
              </a:r>
              <a:r>
                <a:rPr lang="ko-KR" altLang="en-US" sz="1200" b="1" dirty="0">
                  <a:latin typeface="+mn-ea"/>
                </a:rPr>
                <a:t>설계</a:t>
              </a:r>
              <a:endParaRPr lang="ko-KR" altLang="en-US" sz="12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4" name="Rectangle 1"/>
            <p:cNvSpPr>
              <a:spLocks noChangeArrowheads="1"/>
            </p:cNvSpPr>
            <p:nvPr/>
          </p:nvSpPr>
          <p:spPr bwMode="auto">
            <a:xfrm>
              <a:off x="6906360" y="3676726"/>
              <a:ext cx="1366960" cy="400346"/>
            </a:xfrm>
            <a:prstGeom prst="rect">
              <a:avLst/>
            </a:prstGeom>
            <a:solidFill>
              <a:srgbClr val="FFFFFF"/>
            </a:solidFill>
            <a:ln w="25400" cmpd="dbl">
              <a:noFill/>
              <a:miter lim="800000"/>
              <a:headEnd/>
              <a:tailEnd/>
            </a:ln>
            <a:effectLst/>
          </p:spPr>
          <p:txBody>
            <a:bodyPr wrap="square" lIns="54864" tIns="32004" rIns="54864" bIns="0" anchor="ctr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 latinLnBrk="1"/>
              <a:r>
                <a:rPr lang="ko-KR" altLang="en-US" sz="1200" b="1" dirty="0">
                  <a:latin typeface="+mn-ea"/>
                </a:rPr>
                <a:t>버전 </a:t>
              </a:r>
              <a:r>
                <a:rPr lang="en-US" altLang="ko-KR" sz="1200" b="1" dirty="0">
                  <a:latin typeface="+mn-ea"/>
                </a:rPr>
                <a:t>: Ver. 1.0</a:t>
              </a:r>
              <a:endParaRPr lang="ko-KR" altLang="en-US" sz="12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68938"/>
              </p:ext>
            </p:extLst>
          </p:nvPr>
        </p:nvGraphicFramePr>
        <p:xfrm>
          <a:off x="5529064" y="4581130"/>
          <a:ext cx="1031776" cy="11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1790358313"/>
                    </a:ext>
                  </a:extLst>
                </a:gridCol>
              </a:tblGrid>
              <a:tr h="218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발주사 승인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78324"/>
                  </a:ext>
                </a:extLst>
              </a:tr>
              <a:tr h="621065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174196"/>
                  </a:ext>
                </a:extLst>
              </a:tr>
              <a:tr h="3231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40432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39166"/>
              </p:ext>
            </p:extLst>
          </p:nvPr>
        </p:nvGraphicFramePr>
        <p:xfrm>
          <a:off x="3224808" y="4581131"/>
          <a:ext cx="2066400" cy="118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200">
                  <a:extLst>
                    <a:ext uri="{9D8B030D-6E8A-4147-A177-3AD203B41FA5}">
                      <a16:colId xmlns:a16="http://schemas.microsoft.com/office/drawing/2014/main" val="1224122340"/>
                    </a:ext>
                  </a:extLst>
                </a:gridCol>
                <a:gridCol w="1033200">
                  <a:extLst>
                    <a:ext uri="{9D8B030D-6E8A-4147-A177-3AD203B41FA5}">
                      <a16:colId xmlns:a16="http://schemas.microsoft.com/office/drawing/2014/main" val="4020725451"/>
                    </a:ext>
                  </a:extLst>
                </a:gridCol>
              </a:tblGrid>
              <a:tr h="246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수행사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수행사 검토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990794"/>
                  </a:ext>
                </a:extLst>
              </a:tr>
              <a:tr h="62344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865817"/>
                  </a:ext>
                </a:extLst>
              </a:tr>
              <a:tr h="3177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5216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10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대출심사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추가대출 현황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B_LO_03_01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2600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962403D7-E31C-DCD7-5D1C-86A8B7EB0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14984"/>
              </p:ext>
            </p:extLst>
          </p:nvPr>
        </p:nvGraphicFramePr>
        <p:xfrm>
          <a:off x="7541937" y="408944"/>
          <a:ext cx="2253889" cy="566837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추가대출 정보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정렬기준은 최근 여신번호 기준 내림차순 정렬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추가대출상세내역 팝업 호출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 신청한 정보만 조회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여러건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중복 해서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될수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있음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하위메뉴 펼침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화면 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신청구분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대기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입금완료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거절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조회기간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기간선택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최근한달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신청일자 기준 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검색조건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여신번호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고객명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검색조건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대상 내용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초성검색 가능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조건 검색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조회 조건 모두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조회건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건수 자동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신청금액 합계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대출신청금액 합계 자동 계산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엑셀다운로드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현재화면 엑셀로 다운로드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페이지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수 기준으로 분배하여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출력 목록 수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개수 선택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30 (default), 50, 100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추가대출상세내역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(B_LO_03_02)’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281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2856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9557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164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4969164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대출심사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추가대출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2508136"/>
            <a:ext cx="6031555" cy="387996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6E0030-E1FC-73A8-40DC-69A64F9FE6CA}"/>
              </a:ext>
            </a:extLst>
          </p:cNvPr>
          <p:cNvSpPr/>
          <p:nvPr/>
        </p:nvSpPr>
        <p:spPr>
          <a:xfrm>
            <a:off x="1369717" y="1294992"/>
            <a:ext cx="6031555" cy="122072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Google Shape;221;p7">
            <a:extLst>
              <a:ext uri="{FF2B5EF4-FFF2-40B4-BE49-F238E27FC236}">
                <a16:creationId xmlns:a16="http://schemas.microsoft.com/office/drawing/2014/main" id="{36350B28-80F3-6E5B-9189-1075CA50B308}"/>
              </a:ext>
            </a:extLst>
          </p:cNvPr>
          <p:cNvSpPr/>
          <p:nvPr/>
        </p:nvSpPr>
        <p:spPr>
          <a:xfrm>
            <a:off x="2084901" y="15675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517790" y="134738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추가대출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792F4E-950A-4BFC-076B-587ABE62769E}"/>
              </a:ext>
            </a:extLst>
          </p:cNvPr>
          <p:cNvGrpSpPr/>
          <p:nvPr/>
        </p:nvGrpSpPr>
        <p:grpSpPr>
          <a:xfrm>
            <a:off x="2165678" y="1664823"/>
            <a:ext cx="1006636" cy="162209"/>
            <a:chOff x="428694" y="4670319"/>
            <a:chExt cx="1006636" cy="215900"/>
          </a:xfrm>
        </p:grpSpPr>
        <p:sp>
          <p:nvSpPr>
            <p:cNvPr id="13" name="Rectangle 122">
              <a:extLst>
                <a:ext uri="{FF2B5EF4-FFF2-40B4-BE49-F238E27FC236}">
                  <a16:creationId xmlns:a16="http://schemas.microsoft.com/office/drawing/2014/main" id="{FF16C916-A9E4-E7E3-E9C0-2279153C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14" name="AutoShape 89">
              <a:extLst>
                <a:ext uri="{FF2B5EF4-FFF2-40B4-BE49-F238E27FC236}">
                  <a16:creationId xmlns:a16="http://schemas.microsoft.com/office/drawing/2014/main" id="{9E3D76EA-BF66-5524-D3DF-806432AA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E165AB-A29B-245B-5BB8-F23E52483A12}"/>
              </a:ext>
            </a:extLst>
          </p:cNvPr>
          <p:cNvGrpSpPr/>
          <p:nvPr/>
        </p:nvGrpSpPr>
        <p:grpSpPr>
          <a:xfrm>
            <a:off x="3300728" y="1626190"/>
            <a:ext cx="1697524" cy="215444"/>
            <a:chOff x="2156514" y="4875402"/>
            <a:chExt cx="1957678" cy="224654"/>
          </a:xfrm>
        </p:grpSpPr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DBA2F5A0-1F63-96B5-044F-0251CC34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4" y="4921356"/>
              <a:ext cx="70230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205">
              <a:extLst>
                <a:ext uri="{FF2B5EF4-FFF2-40B4-BE49-F238E27FC236}">
                  <a16:creationId xmlns:a16="http://schemas.microsoft.com/office/drawing/2014/main" id="{F520A89B-38AF-454E-CD95-E458B0489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04160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35">
              <a:extLst>
                <a:ext uri="{FF2B5EF4-FFF2-40B4-BE49-F238E27FC236}">
                  <a16:creationId xmlns:a16="http://schemas.microsoft.com/office/drawing/2014/main" id="{54DA7A4C-1923-3EB0-83E6-85DE3D970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6" y="4875402"/>
              <a:ext cx="250881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~</a:t>
              </a: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30">
              <a:extLst>
                <a:ext uri="{FF2B5EF4-FFF2-40B4-BE49-F238E27FC236}">
                  <a16:creationId xmlns:a16="http://schemas.microsoft.com/office/drawing/2014/main" id="{CE31DF4C-EA5D-4FFE-380F-2E9796F3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562" y="4921357"/>
              <a:ext cx="701640" cy="16892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2024/07/30</a:t>
              </a:r>
              <a:endParaRPr kumimoji="0"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Picture 205">
              <a:extLst>
                <a:ext uri="{FF2B5EF4-FFF2-40B4-BE49-F238E27FC236}">
                  <a16:creationId xmlns:a16="http://schemas.microsoft.com/office/drawing/2014/main" id="{5F0A58E3-9147-1020-157B-92B50E2C1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6049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68A080-7449-951F-492F-00C989ED624E}"/>
              </a:ext>
            </a:extLst>
          </p:cNvPr>
          <p:cNvGrpSpPr/>
          <p:nvPr/>
        </p:nvGrpSpPr>
        <p:grpSpPr>
          <a:xfrm>
            <a:off x="5089551" y="1663604"/>
            <a:ext cx="1006636" cy="162209"/>
            <a:chOff x="428694" y="4670319"/>
            <a:chExt cx="1006636" cy="215900"/>
          </a:xfrm>
        </p:grpSpPr>
        <p:sp>
          <p:nvSpPr>
            <p:cNvPr id="55" name="Rectangle 122">
              <a:extLst>
                <a:ext uri="{FF2B5EF4-FFF2-40B4-BE49-F238E27FC236}">
                  <a16:creationId xmlns:a16="http://schemas.microsoft.com/office/drawing/2014/main" id="{8AD4A5CE-363D-4B34-2164-D72140E2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kern="0" dirty="0" err="1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최근한달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AutoShape 89">
              <a:extLst>
                <a:ext uri="{FF2B5EF4-FFF2-40B4-BE49-F238E27FC236}">
                  <a16:creationId xmlns:a16="http://schemas.microsoft.com/office/drawing/2014/main" id="{B48A8000-3CC6-361D-F248-F9606543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58AF95-E6AF-BD26-0DB2-029F1E41E089}"/>
              </a:ext>
            </a:extLst>
          </p:cNvPr>
          <p:cNvSpPr/>
          <p:nvPr/>
        </p:nvSpPr>
        <p:spPr>
          <a:xfrm>
            <a:off x="1588782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신청일자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3E9E3D-028D-84A0-FB2D-50767FE15707}"/>
              </a:ext>
            </a:extLst>
          </p:cNvPr>
          <p:cNvSpPr/>
          <p:nvPr/>
        </p:nvSpPr>
        <p:spPr>
          <a:xfrm>
            <a:off x="1588782" y="1881749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검색조건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8CB054D-FDF7-1610-2F8E-F42BBEE603C8}"/>
              </a:ext>
            </a:extLst>
          </p:cNvPr>
          <p:cNvGrpSpPr/>
          <p:nvPr/>
        </p:nvGrpSpPr>
        <p:grpSpPr>
          <a:xfrm>
            <a:off x="2165678" y="1901061"/>
            <a:ext cx="1006636" cy="162209"/>
            <a:chOff x="428694" y="4670319"/>
            <a:chExt cx="1006636" cy="215900"/>
          </a:xfrm>
        </p:grpSpPr>
        <p:sp>
          <p:nvSpPr>
            <p:cNvPr id="61" name="Rectangle 122">
              <a:extLst>
                <a:ext uri="{FF2B5EF4-FFF2-40B4-BE49-F238E27FC236}">
                  <a16:creationId xmlns:a16="http://schemas.microsoft.com/office/drawing/2014/main" id="{38D4398E-8A12-0E87-18AA-E753805D6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여신번호</a:t>
              </a:r>
            </a:p>
          </p:txBody>
        </p:sp>
        <p:sp>
          <p:nvSpPr>
            <p:cNvPr id="62" name="AutoShape 89">
              <a:extLst>
                <a:ext uri="{FF2B5EF4-FFF2-40B4-BE49-F238E27FC236}">
                  <a16:creationId xmlns:a16="http://schemas.microsoft.com/office/drawing/2014/main" id="{9F85C56C-1B97-88D4-1E93-C4BDA1FEE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63" name="직사각형 126">
            <a:extLst>
              <a:ext uri="{FF2B5EF4-FFF2-40B4-BE49-F238E27FC236}">
                <a16:creationId xmlns:a16="http://schemas.microsoft.com/office/drawing/2014/main" id="{3FA574D4-D547-DA36-D946-66E3C70B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728" y="1907717"/>
            <a:ext cx="2797200" cy="149394"/>
          </a:xfrm>
          <a:prstGeom prst="rect">
            <a:avLst/>
          </a:prstGeom>
          <a:solidFill>
            <a:sysClr val="window" lastClr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123456789012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E59FB19-7A2B-9A53-9AE8-8AAF72B87D27}"/>
              </a:ext>
            </a:extLst>
          </p:cNvPr>
          <p:cNvGrpSpPr/>
          <p:nvPr/>
        </p:nvGrpSpPr>
        <p:grpSpPr>
          <a:xfrm>
            <a:off x="3495052" y="2189728"/>
            <a:ext cx="1286208" cy="187962"/>
            <a:chOff x="4932718" y="5299998"/>
            <a:chExt cx="1024312" cy="184939"/>
          </a:xfrm>
        </p:grpSpPr>
        <p:sp>
          <p:nvSpPr>
            <p:cNvPr id="68" name="모서리가 둥근 직사각형 47">
              <a:extLst>
                <a:ext uri="{FF2B5EF4-FFF2-40B4-BE49-F238E27FC236}">
                  <a16:creationId xmlns:a16="http://schemas.microsoft.com/office/drawing/2014/main" id="{0FA0F037-6D6A-E2C7-4D97-B46C2550CF96}"/>
                </a:ext>
              </a:extLst>
            </p:cNvPr>
            <p:cNvSpPr/>
            <p:nvPr/>
          </p:nvSpPr>
          <p:spPr>
            <a:xfrm>
              <a:off x="5478818" y="5299999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</a:p>
          </p:txBody>
        </p:sp>
        <p:sp>
          <p:nvSpPr>
            <p:cNvPr id="69" name="모서리가 둥근 직사각형 59">
              <a:extLst>
                <a:ext uri="{FF2B5EF4-FFF2-40B4-BE49-F238E27FC236}">
                  <a16:creationId xmlns:a16="http://schemas.microsoft.com/office/drawing/2014/main" id="{70052B5C-FE76-2C73-CEA7-C5C0B2479F4C}"/>
                </a:ext>
              </a:extLst>
            </p:cNvPr>
            <p:cNvSpPr/>
            <p:nvPr/>
          </p:nvSpPr>
          <p:spPr>
            <a:xfrm>
              <a:off x="4932718" y="5299998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70" name="Google Shape;221;p7">
            <a:extLst>
              <a:ext uri="{FF2B5EF4-FFF2-40B4-BE49-F238E27FC236}">
                <a16:creationId xmlns:a16="http://schemas.microsoft.com/office/drawing/2014/main" id="{99BE3612-7D33-B6F8-ADDB-88101B1334E5}"/>
              </a:ext>
            </a:extLst>
          </p:cNvPr>
          <p:cNvSpPr/>
          <p:nvPr/>
        </p:nvSpPr>
        <p:spPr>
          <a:xfrm>
            <a:off x="3246246" y="156190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21;p7">
            <a:extLst>
              <a:ext uri="{FF2B5EF4-FFF2-40B4-BE49-F238E27FC236}">
                <a16:creationId xmlns:a16="http://schemas.microsoft.com/office/drawing/2014/main" id="{96DC0003-B69A-2CDE-72EA-07368C977A4A}"/>
              </a:ext>
            </a:extLst>
          </p:cNvPr>
          <p:cNvSpPr/>
          <p:nvPr/>
        </p:nvSpPr>
        <p:spPr>
          <a:xfrm>
            <a:off x="2057678" y="1885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1F190120-462D-9FC6-3E30-D0A9D66858E4}"/>
              </a:ext>
            </a:extLst>
          </p:cNvPr>
          <p:cNvSpPr/>
          <p:nvPr/>
        </p:nvSpPr>
        <p:spPr>
          <a:xfrm>
            <a:off x="3226178" y="187108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21;p7">
            <a:extLst>
              <a:ext uri="{FF2B5EF4-FFF2-40B4-BE49-F238E27FC236}">
                <a16:creationId xmlns:a16="http://schemas.microsoft.com/office/drawing/2014/main" id="{B0DC3663-D384-DA52-994A-8B6063A1E5D0}"/>
              </a:ext>
            </a:extLst>
          </p:cNvPr>
          <p:cNvSpPr/>
          <p:nvPr/>
        </p:nvSpPr>
        <p:spPr>
          <a:xfrm>
            <a:off x="3409806" y="212627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21;p7">
            <a:extLst>
              <a:ext uri="{FF2B5EF4-FFF2-40B4-BE49-F238E27FC236}">
                <a16:creationId xmlns:a16="http://schemas.microsoft.com/office/drawing/2014/main" id="{7EE12C4D-3FDF-0327-438C-87C3747A189B}"/>
              </a:ext>
            </a:extLst>
          </p:cNvPr>
          <p:cNvSpPr/>
          <p:nvPr/>
        </p:nvSpPr>
        <p:spPr>
          <a:xfrm>
            <a:off x="4180779" y="211883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6" name="Text Box 6">
            <a:extLst>
              <a:ext uri="{FF2B5EF4-FFF2-40B4-BE49-F238E27FC236}">
                <a16:creationId xmlns:a16="http://schemas.microsoft.com/office/drawing/2014/main" id="{29AD0B13-E81D-A5F2-0D29-029C2DDD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26" y="2574137"/>
            <a:ext cx="1750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■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00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건이 조회 되었습니다</a:t>
            </a:r>
            <a:r>
              <a:rPr lang="en-US" altLang="ko-KR" sz="7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모서리가 둥근 직사각형 164">
            <a:extLst>
              <a:ext uri="{FF2B5EF4-FFF2-40B4-BE49-F238E27FC236}">
                <a16:creationId xmlns:a16="http://schemas.microsoft.com/office/drawing/2014/main" id="{43A597C3-CB4C-27FB-73D2-3ABE432483DB}"/>
              </a:ext>
            </a:extLst>
          </p:cNvPr>
          <p:cNvSpPr/>
          <p:nvPr/>
        </p:nvSpPr>
        <p:spPr>
          <a:xfrm>
            <a:off x="6708299" y="2614327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엑셀다운로드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1760FD1-BA5F-7C9A-0C86-A6C75BA5F445}"/>
              </a:ext>
            </a:extLst>
          </p:cNvPr>
          <p:cNvSpPr/>
          <p:nvPr/>
        </p:nvSpPr>
        <p:spPr>
          <a:xfrm>
            <a:off x="3942561" y="6198191"/>
            <a:ext cx="1164155" cy="144000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   </a:t>
            </a:r>
            <a:r>
              <a:rPr lang="en-US" altLang="ko-KR" sz="600" b="1" dirty="0">
                <a:solidFill>
                  <a:srgbClr val="26499D"/>
                </a:solidFill>
                <a:latin typeface="+mj-lt"/>
              </a:rPr>
              <a:t>1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2   3   4   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3521EC8-1714-31F9-019E-3E6DE77A1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962" y="6182171"/>
            <a:ext cx="269749" cy="160020"/>
          </a:xfrm>
          <a:prstGeom prst="rect">
            <a:avLst/>
          </a:prstGeom>
        </p:spPr>
      </p:pic>
      <p:sp>
        <p:nvSpPr>
          <p:cNvPr id="82" name="Text Box 6">
            <a:extLst>
              <a:ext uri="{FF2B5EF4-FFF2-40B4-BE49-F238E27FC236}">
                <a16:creationId xmlns:a16="http://schemas.microsoft.com/office/drawing/2014/main" id="{42761E5B-0AAB-CE60-0B5B-201F2D8C8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620" y="2589526"/>
            <a:ext cx="175085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■ 신청금액합계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1,234,567,890</a:t>
            </a:r>
            <a:endParaRPr lang="ko-KR" altLang="en-US" sz="7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4" name="Google Shape;221;p7">
            <a:extLst>
              <a:ext uri="{FF2B5EF4-FFF2-40B4-BE49-F238E27FC236}">
                <a16:creationId xmlns:a16="http://schemas.microsoft.com/office/drawing/2014/main" id="{47E6C57F-F858-1153-2B74-0A46E45BFC64}"/>
              </a:ext>
            </a:extLst>
          </p:cNvPr>
          <p:cNvSpPr/>
          <p:nvPr/>
        </p:nvSpPr>
        <p:spPr>
          <a:xfrm>
            <a:off x="1576548" y="2556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5" name="Google Shape;221;p7">
            <a:extLst>
              <a:ext uri="{FF2B5EF4-FFF2-40B4-BE49-F238E27FC236}">
                <a16:creationId xmlns:a16="http://schemas.microsoft.com/office/drawing/2014/main" id="{C8A73718-9231-FEB2-2071-320D405B4D77}"/>
              </a:ext>
            </a:extLst>
          </p:cNvPr>
          <p:cNvSpPr/>
          <p:nvPr/>
        </p:nvSpPr>
        <p:spPr>
          <a:xfrm>
            <a:off x="5313040" y="256183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21;p7">
            <a:extLst>
              <a:ext uri="{FF2B5EF4-FFF2-40B4-BE49-F238E27FC236}">
                <a16:creationId xmlns:a16="http://schemas.microsoft.com/office/drawing/2014/main" id="{4AB8F51C-A5C6-31A2-1765-A6B174A377B2}"/>
              </a:ext>
            </a:extLst>
          </p:cNvPr>
          <p:cNvSpPr/>
          <p:nvPr/>
        </p:nvSpPr>
        <p:spPr>
          <a:xfrm>
            <a:off x="6649313" y="253164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21;p7">
            <a:extLst>
              <a:ext uri="{FF2B5EF4-FFF2-40B4-BE49-F238E27FC236}">
                <a16:creationId xmlns:a16="http://schemas.microsoft.com/office/drawing/2014/main" id="{72DDCBB3-237D-A7B6-6725-FE0D33A85E17}"/>
              </a:ext>
            </a:extLst>
          </p:cNvPr>
          <p:cNvSpPr/>
          <p:nvPr/>
        </p:nvSpPr>
        <p:spPr>
          <a:xfrm>
            <a:off x="3888561" y="62081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21;p7">
            <a:extLst>
              <a:ext uri="{FF2B5EF4-FFF2-40B4-BE49-F238E27FC236}">
                <a16:creationId xmlns:a16="http://schemas.microsoft.com/office/drawing/2014/main" id="{0DFBDF52-C90A-9030-DF5B-571B0642D0F4}"/>
              </a:ext>
            </a:extLst>
          </p:cNvPr>
          <p:cNvSpPr/>
          <p:nvPr/>
        </p:nvSpPr>
        <p:spPr>
          <a:xfrm>
            <a:off x="4733176" y="62959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02AA08-D523-A891-EA2D-E49FF974868F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61700DB-6E44-BC54-BB34-79C95E7443EA}"/>
              </a:ext>
            </a:extLst>
          </p:cNvPr>
          <p:cNvGrpSpPr/>
          <p:nvPr/>
        </p:nvGrpSpPr>
        <p:grpSpPr>
          <a:xfrm>
            <a:off x="326496" y="2593850"/>
            <a:ext cx="925523" cy="318329"/>
            <a:chOff x="326496" y="1976075"/>
            <a:chExt cx="925523" cy="318329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1620E0F-FDD0-2035-C25E-E2ABB9C0B716}"/>
                </a:ext>
              </a:extLst>
            </p:cNvPr>
            <p:cNvSpPr/>
            <p:nvPr/>
          </p:nvSpPr>
          <p:spPr>
            <a:xfrm>
              <a:off x="512244" y="1976075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44604C53-2768-36DD-2240-5FFCCB9C4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6496" y="2077639"/>
              <a:ext cx="115200" cy="115200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65424770-32FE-A584-2772-5846A718B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2104639"/>
              <a:ext cx="61200" cy="61200"/>
            </a:xfrm>
            <a:prstGeom prst="rect">
              <a:avLst/>
            </a:prstGeom>
          </p:spPr>
        </p:pic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DD1024F-3352-6FFE-3B26-A0748BCCDD06}"/>
              </a:ext>
            </a:extLst>
          </p:cNvPr>
          <p:cNvGrpSpPr/>
          <p:nvPr/>
        </p:nvGrpSpPr>
        <p:grpSpPr>
          <a:xfrm>
            <a:off x="326496" y="4190791"/>
            <a:ext cx="1026104" cy="318329"/>
            <a:chOff x="326496" y="3573016"/>
            <a:chExt cx="1026104" cy="31832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56959DC-6135-3AA4-4CE1-298035098BA8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28" name="Picture 12" descr="설정 free interface icon">
              <a:extLst>
                <a:ext uri="{FF2B5EF4-FFF2-40B4-BE49-F238E27FC236}">
                  <a16:creationId xmlns:a16="http://schemas.microsoft.com/office/drawing/2014/main" id="{82053B8A-156D-53E4-8728-BA48FAB3D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7B24B86C-D047-2CBC-791B-CADBE3E2B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pic>
        <p:nvPicPr>
          <p:cNvPr id="130" name="그림 129">
            <a:extLst>
              <a:ext uri="{FF2B5EF4-FFF2-40B4-BE49-F238E27FC236}">
                <a16:creationId xmlns:a16="http://schemas.microsoft.com/office/drawing/2014/main" id="{960622E6-20E0-FE5E-DBC3-29891B4ED7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3539372"/>
            <a:ext cx="61200" cy="612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D75431D4-7B37-D8F2-F934-093E90975A0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13796" y="3512372"/>
            <a:ext cx="144000" cy="115200"/>
          </a:xfrm>
          <a:prstGeom prst="rect">
            <a:avLst/>
          </a:prstGeom>
        </p:spPr>
      </p:pic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DC814FC-2DF3-A125-568E-54E34DFD2D64}"/>
              </a:ext>
            </a:extLst>
          </p:cNvPr>
          <p:cNvSpPr/>
          <p:nvPr/>
        </p:nvSpPr>
        <p:spPr>
          <a:xfrm>
            <a:off x="512244" y="3410808"/>
            <a:ext cx="840356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약관관리        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F972C43-F560-5E7F-1024-581F6B7E822F}"/>
              </a:ext>
            </a:extLst>
          </p:cNvPr>
          <p:cNvGrpSpPr/>
          <p:nvPr/>
        </p:nvGrpSpPr>
        <p:grpSpPr>
          <a:xfrm>
            <a:off x="332846" y="3819287"/>
            <a:ext cx="1018198" cy="316800"/>
            <a:chOff x="332846" y="3201512"/>
            <a:chExt cx="1018198" cy="316800"/>
          </a:xfrm>
        </p:grpSpPr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995B8397-CECF-59F1-88C6-F99A7F1C1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35" name="Picture 8" descr="edit">
              <a:extLst>
                <a:ext uri="{FF2B5EF4-FFF2-40B4-BE49-F238E27FC236}">
                  <a16:creationId xmlns:a16="http://schemas.microsoft.com/office/drawing/2014/main" id="{2CECCC92-2C85-BD21-7BED-DBD14DAE748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24298BD-F5B5-6FC1-EEC9-060DB8284403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9EB97BE-DCE6-0117-45CA-6967A51A56FD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5125E6E2-4F74-F07A-9601-36AED7DF5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3130527"/>
            <a:ext cx="61200" cy="612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1348FDFE-78F8-39F8-596E-903CF69BB8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04AFE917-1B72-2A3A-E1E6-6B829BCC92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7384" y="1700808"/>
            <a:ext cx="64800" cy="64800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B16197B-7E51-6ADC-2293-14634D71DC2D}"/>
              </a:ext>
            </a:extLst>
          </p:cNvPr>
          <p:cNvSpPr/>
          <p:nvPr/>
        </p:nvSpPr>
        <p:spPr>
          <a:xfrm>
            <a:off x="512244" y="3002329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35725CA3-7A44-DDFD-9D8A-641F8395AD6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496" y="3103893"/>
            <a:ext cx="115200" cy="115200"/>
          </a:xfrm>
          <a:prstGeom prst="rect">
            <a:avLst/>
          </a:prstGeom>
        </p:spPr>
      </p:pic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2BAAF9F-8DC2-43EE-F425-E6C92CDFCC52}"/>
              </a:ext>
            </a:extLst>
          </p:cNvPr>
          <p:cNvGrpSpPr/>
          <p:nvPr/>
        </p:nvGrpSpPr>
        <p:grpSpPr>
          <a:xfrm>
            <a:off x="552587" y="1844824"/>
            <a:ext cx="648000" cy="663312"/>
            <a:chOff x="552587" y="1844824"/>
            <a:chExt cx="648000" cy="6633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7E47605B-6791-2467-678F-A3997513137B}"/>
                </a:ext>
              </a:extLst>
            </p:cNvPr>
            <p:cNvSpPr/>
            <p:nvPr/>
          </p:nvSpPr>
          <p:spPr>
            <a:xfrm>
              <a:off x="552587" y="1844824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신규대출</a:t>
              </a: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A5B8DB1-AE7C-E63E-C818-75D62CECED9F}"/>
                </a:ext>
              </a:extLst>
            </p:cNvPr>
            <p:cNvSpPr/>
            <p:nvPr/>
          </p:nvSpPr>
          <p:spPr>
            <a:xfrm>
              <a:off x="552587" y="2005328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대환대출</a:t>
              </a: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FA4D6A6-7B9F-50A3-0F0E-FA73E9C7C41A}"/>
                </a:ext>
              </a:extLst>
            </p:cNvPr>
            <p:cNvSpPr/>
            <p:nvPr/>
          </p:nvSpPr>
          <p:spPr>
            <a:xfrm>
              <a:off x="552587" y="2165832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추가대출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DAF2235-F038-1017-B8D5-A7AD9ECDCBD9}"/>
                </a:ext>
              </a:extLst>
            </p:cNvPr>
            <p:cNvSpPr/>
            <p:nvPr/>
          </p:nvSpPr>
          <p:spPr>
            <a:xfrm>
              <a:off x="552587" y="2326336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연장심사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sp>
        <p:nvSpPr>
          <p:cNvPr id="149" name="Google Shape;221;p7">
            <a:extLst>
              <a:ext uri="{FF2B5EF4-FFF2-40B4-BE49-F238E27FC236}">
                <a16:creationId xmlns:a16="http://schemas.microsoft.com/office/drawing/2014/main" id="{EA5AB832-D775-38E6-23E5-06187C839D28}"/>
              </a:ext>
            </a:extLst>
          </p:cNvPr>
          <p:cNvSpPr/>
          <p:nvPr/>
        </p:nvSpPr>
        <p:spPr>
          <a:xfrm>
            <a:off x="200472" y="166481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F0B0D7-EB54-61B8-0938-F6BB4FCFD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42767"/>
              </p:ext>
            </p:extLst>
          </p:nvPr>
        </p:nvGraphicFramePr>
        <p:xfrm>
          <a:off x="1498825" y="2821236"/>
          <a:ext cx="5821473" cy="33453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2017">
                  <a:extLst>
                    <a:ext uri="{9D8B030D-6E8A-4147-A177-3AD203B41FA5}">
                      <a16:colId xmlns:a16="http://schemas.microsoft.com/office/drawing/2014/main" val="1562343651"/>
                    </a:ext>
                  </a:extLst>
                </a:gridCol>
                <a:gridCol w="541843">
                  <a:extLst>
                    <a:ext uri="{9D8B030D-6E8A-4147-A177-3AD203B41FA5}">
                      <a16:colId xmlns:a16="http://schemas.microsoft.com/office/drawing/2014/main" val="297217208"/>
                    </a:ext>
                  </a:extLst>
                </a:gridCol>
                <a:gridCol w="271989">
                  <a:extLst>
                    <a:ext uri="{9D8B030D-6E8A-4147-A177-3AD203B41FA5}">
                      <a16:colId xmlns:a16="http://schemas.microsoft.com/office/drawing/2014/main" val="3568895488"/>
                    </a:ext>
                  </a:extLst>
                </a:gridCol>
                <a:gridCol w="349285">
                  <a:extLst>
                    <a:ext uri="{9D8B030D-6E8A-4147-A177-3AD203B41FA5}">
                      <a16:colId xmlns:a16="http://schemas.microsoft.com/office/drawing/2014/main" val="1411681993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2347291604"/>
                    </a:ext>
                  </a:extLst>
                </a:gridCol>
                <a:gridCol w="683714">
                  <a:extLst>
                    <a:ext uri="{9D8B030D-6E8A-4147-A177-3AD203B41FA5}">
                      <a16:colId xmlns:a16="http://schemas.microsoft.com/office/drawing/2014/main" val="1166901325"/>
                    </a:ext>
                  </a:extLst>
                </a:gridCol>
                <a:gridCol w="393878">
                  <a:extLst>
                    <a:ext uri="{9D8B030D-6E8A-4147-A177-3AD203B41FA5}">
                      <a16:colId xmlns:a16="http://schemas.microsoft.com/office/drawing/2014/main" val="3344230729"/>
                    </a:ext>
                  </a:extLst>
                </a:gridCol>
                <a:gridCol w="564808">
                  <a:extLst>
                    <a:ext uri="{9D8B030D-6E8A-4147-A177-3AD203B41FA5}">
                      <a16:colId xmlns:a16="http://schemas.microsoft.com/office/drawing/2014/main" val="3914431539"/>
                    </a:ext>
                  </a:extLst>
                </a:gridCol>
                <a:gridCol w="372391">
                  <a:extLst>
                    <a:ext uri="{9D8B030D-6E8A-4147-A177-3AD203B41FA5}">
                      <a16:colId xmlns:a16="http://schemas.microsoft.com/office/drawing/2014/main" val="1469661210"/>
                    </a:ext>
                  </a:extLst>
                </a:gridCol>
                <a:gridCol w="571430">
                  <a:extLst>
                    <a:ext uri="{9D8B030D-6E8A-4147-A177-3AD203B41FA5}">
                      <a16:colId xmlns:a16="http://schemas.microsoft.com/office/drawing/2014/main" val="3943761658"/>
                    </a:ext>
                  </a:extLst>
                </a:gridCol>
                <a:gridCol w="393878">
                  <a:extLst>
                    <a:ext uri="{9D8B030D-6E8A-4147-A177-3AD203B41FA5}">
                      <a16:colId xmlns:a16="http://schemas.microsoft.com/office/drawing/2014/main" val="3752841814"/>
                    </a:ext>
                  </a:extLst>
                </a:gridCol>
                <a:gridCol w="393878">
                  <a:extLst>
                    <a:ext uri="{9D8B030D-6E8A-4147-A177-3AD203B41FA5}">
                      <a16:colId xmlns:a16="http://schemas.microsoft.com/office/drawing/2014/main" val="90396381"/>
                    </a:ext>
                  </a:extLst>
                </a:gridCol>
              </a:tblGrid>
              <a:tr h="9927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여신번호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고객명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증권사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증권계좌번호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적용금리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대출신청금액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신용점수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신청상태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3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2024-03-25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김뚝배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880101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58,000,000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389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거절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44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2024-03-22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이콩심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920515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33,000,000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793</a:t>
                      </a:r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︎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78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2024-03-21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박땡전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891224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72,000,000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82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2024-03-20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최플레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910807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12,000,000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13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2024-03-19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정징탕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870312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87,000,000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753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입금완료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2024-03-18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윤짜장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900621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45,000,000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352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거절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33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2024-03-15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안깡아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860929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60,000,000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576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260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2024-03-14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김찐만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931104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12,000,000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734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77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2024-03-13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이붕어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850218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21,000,000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764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250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2024-03-12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박꼬막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940427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78,000,000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677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6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2024-03-11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최닭똥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900708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36,000,000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859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2024-03-08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정짜파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940112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51,000,000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866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787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2024-03-07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윤햄버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880520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84,000,000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678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2024-03-06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안피자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920926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15,000,000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60387"/>
                  </a:ext>
                </a:extLst>
              </a:tr>
            </a:tbl>
          </a:graphicData>
        </a:graphic>
      </p:graphicFrame>
      <p:sp>
        <p:nvSpPr>
          <p:cNvPr id="150" name="Google Shape;221;p7">
            <a:extLst>
              <a:ext uri="{FF2B5EF4-FFF2-40B4-BE49-F238E27FC236}">
                <a16:creationId xmlns:a16="http://schemas.microsoft.com/office/drawing/2014/main" id="{6D8A60F2-7069-9523-8DC5-69C6C76236FE}"/>
              </a:ext>
            </a:extLst>
          </p:cNvPr>
          <p:cNvSpPr/>
          <p:nvPr/>
        </p:nvSpPr>
        <p:spPr>
          <a:xfrm>
            <a:off x="416496" y="220486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21;p7">
            <a:extLst>
              <a:ext uri="{FF2B5EF4-FFF2-40B4-BE49-F238E27FC236}">
                <a16:creationId xmlns:a16="http://schemas.microsoft.com/office/drawing/2014/main" id="{4EC889E4-EB5A-B13B-D1F2-04EB63C09259}"/>
              </a:ext>
            </a:extLst>
          </p:cNvPr>
          <p:cNvSpPr/>
          <p:nvPr/>
        </p:nvSpPr>
        <p:spPr>
          <a:xfrm>
            <a:off x="1393806" y="377813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DAA5B0F-6736-0D1C-EF15-CA77956991C3}"/>
              </a:ext>
            </a:extLst>
          </p:cNvPr>
          <p:cNvSpPr/>
          <p:nvPr/>
        </p:nvSpPr>
        <p:spPr>
          <a:xfrm>
            <a:off x="1424607" y="3878647"/>
            <a:ext cx="5963341" cy="2619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3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11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962403D7-E31C-DCD7-5D1C-86A8B7EB0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98584"/>
              </p:ext>
            </p:extLst>
          </p:nvPr>
        </p:nvGraphicFramePr>
        <p:xfrm>
          <a:off x="7541937" y="408944"/>
          <a:ext cx="2253889" cy="592907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신규대출 정보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정렬기준은 최근 여신번호 기준 내림차순 정렬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신규대출상세내역 팝업 호출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하위메뉴 펼침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화면 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계좌상태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대기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활동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연장거절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EOD, EOD-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미상환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EOD-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조회기간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기간선택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최근한달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신청일자 기준 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검색조건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여신번호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고객명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검색조건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대상 내용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초성검색 가능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조건 검색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조회 조건 모두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조회건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건수 자동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신청금액 합계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대출신청금액 합계 자동 계산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엑셀다운로드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현재화면 엑셀로 다운로드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페이지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수 기준으로 분배하여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출력 목록 수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개수 선택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30 (default), 50, 100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추가대출상세내역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(B_LO_04_02)’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연장대상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 조건 과 상관없이 오늘날짜 기준 만기일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달 전 데이터 모두 조회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2856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9557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16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5587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대출심사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연장심사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2508136"/>
            <a:ext cx="6031555" cy="387996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6E0030-E1FC-73A8-40DC-69A64F9FE6CA}"/>
              </a:ext>
            </a:extLst>
          </p:cNvPr>
          <p:cNvSpPr/>
          <p:nvPr/>
        </p:nvSpPr>
        <p:spPr>
          <a:xfrm>
            <a:off x="1372544" y="1294992"/>
            <a:ext cx="6031555" cy="122072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Google Shape;221;p7">
            <a:extLst>
              <a:ext uri="{FF2B5EF4-FFF2-40B4-BE49-F238E27FC236}">
                <a16:creationId xmlns:a16="http://schemas.microsoft.com/office/drawing/2014/main" id="{36350B28-80F3-6E5B-9189-1075CA50B308}"/>
              </a:ext>
            </a:extLst>
          </p:cNvPr>
          <p:cNvSpPr/>
          <p:nvPr/>
        </p:nvSpPr>
        <p:spPr>
          <a:xfrm>
            <a:off x="2092101" y="15675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517790" y="134738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연장신청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792F4E-950A-4BFC-076B-587ABE62769E}"/>
              </a:ext>
            </a:extLst>
          </p:cNvPr>
          <p:cNvGrpSpPr/>
          <p:nvPr/>
        </p:nvGrpSpPr>
        <p:grpSpPr>
          <a:xfrm>
            <a:off x="2172878" y="1664823"/>
            <a:ext cx="1006636" cy="162209"/>
            <a:chOff x="428694" y="4670319"/>
            <a:chExt cx="1006636" cy="215900"/>
          </a:xfrm>
        </p:grpSpPr>
        <p:sp>
          <p:nvSpPr>
            <p:cNvPr id="13" name="Rectangle 122">
              <a:extLst>
                <a:ext uri="{FF2B5EF4-FFF2-40B4-BE49-F238E27FC236}">
                  <a16:creationId xmlns:a16="http://schemas.microsoft.com/office/drawing/2014/main" id="{FF16C916-A9E4-E7E3-E9C0-2279153C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14" name="AutoShape 89">
              <a:extLst>
                <a:ext uri="{FF2B5EF4-FFF2-40B4-BE49-F238E27FC236}">
                  <a16:creationId xmlns:a16="http://schemas.microsoft.com/office/drawing/2014/main" id="{9E3D76EA-BF66-5524-D3DF-806432AA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E165AB-A29B-245B-5BB8-F23E52483A12}"/>
              </a:ext>
            </a:extLst>
          </p:cNvPr>
          <p:cNvGrpSpPr/>
          <p:nvPr/>
        </p:nvGrpSpPr>
        <p:grpSpPr>
          <a:xfrm>
            <a:off x="3307928" y="1626190"/>
            <a:ext cx="1697524" cy="215444"/>
            <a:chOff x="2156514" y="4875402"/>
            <a:chExt cx="1957678" cy="224654"/>
          </a:xfrm>
        </p:grpSpPr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DBA2F5A0-1F63-96B5-044F-0251CC34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4" y="4921356"/>
              <a:ext cx="70230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205">
              <a:extLst>
                <a:ext uri="{FF2B5EF4-FFF2-40B4-BE49-F238E27FC236}">
                  <a16:creationId xmlns:a16="http://schemas.microsoft.com/office/drawing/2014/main" id="{F520A89B-38AF-454E-CD95-E458B0489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04160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35">
              <a:extLst>
                <a:ext uri="{FF2B5EF4-FFF2-40B4-BE49-F238E27FC236}">
                  <a16:creationId xmlns:a16="http://schemas.microsoft.com/office/drawing/2014/main" id="{54DA7A4C-1923-3EB0-83E6-85DE3D970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6" y="4875402"/>
              <a:ext cx="250881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~</a:t>
              </a: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30">
              <a:extLst>
                <a:ext uri="{FF2B5EF4-FFF2-40B4-BE49-F238E27FC236}">
                  <a16:creationId xmlns:a16="http://schemas.microsoft.com/office/drawing/2014/main" id="{CE31DF4C-EA5D-4FFE-380F-2E9796F3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562" y="4921357"/>
              <a:ext cx="701640" cy="16892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2024/07/30</a:t>
              </a:r>
              <a:endParaRPr kumimoji="0"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Picture 205">
              <a:extLst>
                <a:ext uri="{FF2B5EF4-FFF2-40B4-BE49-F238E27FC236}">
                  <a16:creationId xmlns:a16="http://schemas.microsoft.com/office/drawing/2014/main" id="{5F0A58E3-9147-1020-157B-92B50E2C1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6049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68A080-7449-951F-492F-00C989ED624E}"/>
              </a:ext>
            </a:extLst>
          </p:cNvPr>
          <p:cNvGrpSpPr/>
          <p:nvPr/>
        </p:nvGrpSpPr>
        <p:grpSpPr>
          <a:xfrm>
            <a:off x="5096751" y="1663604"/>
            <a:ext cx="1006636" cy="162209"/>
            <a:chOff x="428694" y="4670319"/>
            <a:chExt cx="1006636" cy="215900"/>
          </a:xfrm>
        </p:grpSpPr>
        <p:sp>
          <p:nvSpPr>
            <p:cNvPr id="55" name="Rectangle 122">
              <a:extLst>
                <a:ext uri="{FF2B5EF4-FFF2-40B4-BE49-F238E27FC236}">
                  <a16:creationId xmlns:a16="http://schemas.microsoft.com/office/drawing/2014/main" id="{8AD4A5CE-363D-4B34-2164-D72140E2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kern="0" dirty="0" err="1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최근한달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AutoShape 89">
              <a:extLst>
                <a:ext uri="{FF2B5EF4-FFF2-40B4-BE49-F238E27FC236}">
                  <a16:creationId xmlns:a16="http://schemas.microsoft.com/office/drawing/2014/main" id="{B48A8000-3CC6-361D-F248-F9606543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58AF95-E6AF-BD26-0DB2-029F1E41E089}"/>
              </a:ext>
            </a:extLst>
          </p:cNvPr>
          <p:cNvSpPr/>
          <p:nvPr/>
        </p:nvSpPr>
        <p:spPr>
          <a:xfrm>
            <a:off x="1588782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신청일자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3E9E3D-028D-84A0-FB2D-50767FE15707}"/>
              </a:ext>
            </a:extLst>
          </p:cNvPr>
          <p:cNvSpPr/>
          <p:nvPr/>
        </p:nvSpPr>
        <p:spPr>
          <a:xfrm>
            <a:off x="1588782" y="1881749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검색조건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8CB054D-FDF7-1610-2F8E-F42BBEE603C8}"/>
              </a:ext>
            </a:extLst>
          </p:cNvPr>
          <p:cNvGrpSpPr/>
          <p:nvPr/>
        </p:nvGrpSpPr>
        <p:grpSpPr>
          <a:xfrm>
            <a:off x="2172878" y="1901061"/>
            <a:ext cx="1006636" cy="162209"/>
            <a:chOff x="428694" y="4670319"/>
            <a:chExt cx="1006636" cy="215900"/>
          </a:xfrm>
        </p:grpSpPr>
        <p:sp>
          <p:nvSpPr>
            <p:cNvPr id="61" name="Rectangle 122">
              <a:extLst>
                <a:ext uri="{FF2B5EF4-FFF2-40B4-BE49-F238E27FC236}">
                  <a16:creationId xmlns:a16="http://schemas.microsoft.com/office/drawing/2014/main" id="{38D4398E-8A12-0E87-18AA-E753805D6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여신번호</a:t>
              </a:r>
            </a:p>
          </p:txBody>
        </p:sp>
        <p:sp>
          <p:nvSpPr>
            <p:cNvPr id="62" name="AutoShape 89">
              <a:extLst>
                <a:ext uri="{FF2B5EF4-FFF2-40B4-BE49-F238E27FC236}">
                  <a16:creationId xmlns:a16="http://schemas.microsoft.com/office/drawing/2014/main" id="{9F85C56C-1B97-88D4-1E93-C4BDA1FEE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63" name="직사각형 126">
            <a:extLst>
              <a:ext uri="{FF2B5EF4-FFF2-40B4-BE49-F238E27FC236}">
                <a16:creationId xmlns:a16="http://schemas.microsoft.com/office/drawing/2014/main" id="{3FA574D4-D547-DA36-D946-66E3C70B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28" y="1907717"/>
            <a:ext cx="2797200" cy="149394"/>
          </a:xfrm>
          <a:prstGeom prst="rect">
            <a:avLst/>
          </a:prstGeom>
          <a:solidFill>
            <a:sysClr val="window" lastClr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123456789012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E59FB19-7A2B-9A53-9AE8-8AAF72B87D27}"/>
              </a:ext>
            </a:extLst>
          </p:cNvPr>
          <p:cNvGrpSpPr/>
          <p:nvPr/>
        </p:nvGrpSpPr>
        <p:grpSpPr>
          <a:xfrm>
            <a:off x="3495052" y="2189728"/>
            <a:ext cx="1286208" cy="187962"/>
            <a:chOff x="4932718" y="5299998"/>
            <a:chExt cx="1024312" cy="184939"/>
          </a:xfrm>
        </p:grpSpPr>
        <p:sp>
          <p:nvSpPr>
            <p:cNvPr id="68" name="모서리가 둥근 직사각형 47">
              <a:extLst>
                <a:ext uri="{FF2B5EF4-FFF2-40B4-BE49-F238E27FC236}">
                  <a16:creationId xmlns:a16="http://schemas.microsoft.com/office/drawing/2014/main" id="{0FA0F037-6D6A-E2C7-4D97-B46C2550CF96}"/>
                </a:ext>
              </a:extLst>
            </p:cNvPr>
            <p:cNvSpPr/>
            <p:nvPr/>
          </p:nvSpPr>
          <p:spPr>
            <a:xfrm>
              <a:off x="5478818" y="5299999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</a:p>
          </p:txBody>
        </p:sp>
        <p:sp>
          <p:nvSpPr>
            <p:cNvPr id="69" name="모서리가 둥근 직사각형 59">
              <a:extLst>
                <a:ext uri="{FF2B5EF4-FFF2-40B4-BE49-F238E27FC236}">
                  <a16:creationId xmlns:a16="http://schemas.microsoft.com/office/drawing/2014/main" id="{70052B5C-FE76-2C73-CEA7-C5C0B2479F4C}"/>
                </a:ext>
              </a:extLst>
            </p:cNvPr>
            <p:cNvSpPr/>
            <p:nvPr/>
          </p:nvSpPr>
          <p:spPr>
            <a:xfrm>
              <a:off x="4932718" y="5299998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70" name="Google Shape;221;p7">
            <a:extLst>
              <a:ext uri="{FF2B5EF4-FFF2-40B4-BE49-F238E27FC236}">
                <a16:creationId xmlns:a16="http://schemas.microsoft.com/office/drawing/2014/main" id="{99BE3612-7D33-B6F8-ADDB-88101B1334E5}"/>
              </a:ext>
            </a:extLst>
          </p:cNvPr>
          <p:cNvSpPr/>
          <p:nvPr/>
        </p:nvSpPr>
        <p:spPr>
          <a:xfrm>
            <a:off x="3253446" y="156190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21;p7">
            <a:extLst>
              <a:ext uri="{FF2B5EF4-FFF2-40B4-BE49-F238E27FC236}">
                <a16:creationId xmlns:a16="http://schemas.microsoft.com/office/drawing/2014/main" id="{96DC0003-B69A-2CDE-72EA-07368C977A4A}"/>
              </a:ext>
            </a:extLst>
          </p:cNvPr>
          <p:cNvSpPr/>
          <p:nvPr/>
        </p:nvSpPr>
        <p:spPr>
          <a:xfrm>
            <a:off x="2064878" y="1885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1F190120-462D-9FC6-3E30-D0A9D66858E4}"/>
              </a:ext>
            </a:extLst>
          </p:cNvPr>
          <p:cNvSpPr/>
          <p:nvPr/>
        </p:nvSpPr>
        <p:spPr>
          <a:xfrm>
            <a:off x="3233378" y="187108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21;p7">
            <a:extLst>
              <a:ext uri="{FF2B5EF4-FFF2-40B4-BE49-F238E27FC236}">
                <a16:creationId xmlns:a16="http://schemas.microsoft.com/office/drawing/2014/main" id="{B0DC3663-D384-DA52-994A-8B6063A1E5D0}"/>
              </a:ext>
            </a:extLst>
          </p:cNvPr>
          <p:cNvSpPr/>
          <p:nvPr/>
        </p:nvSpPr>
        <p:spPr>
          <a:xfrm>
            <a:off x="3409806" y="212627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21;p7">
            <a:extLst>
              <a:ext uri="{FF2B5EF4-FFF2-40B4-BE49-F238E27FC236}">
                <a16:creationId xmlns:a16="http://schemas.microsoft.com/office/drawing/2014/main" id="{7EE12C4D-3FDF-0327-438C-87C3747A189B}"/>
              </a:ext>
            </a:extLst>
          </p:cNvPr>
          <p:cNvSpPr/>
          <p:nvPr/>
        </p:nvSpPr>
        <p:spPr>
          <a:xfrm>
            <a:off x="4180779" y="211883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8" name="모서리가 둥근 직사각형 164">
            <a:extLst>
              <a:ext uri="{FF2B5EF4-FFF2-40B4-BE49-F238E27FC236}">
                <a16:creationId xmlns:a16="http://schemas.microsoft.com/office/drawing/2014/main" id="{43A597C3-CB4C-27FB-73D2-3ABE432483DB}"/>
              </a:ext>
            </a:extLst>
          </p:cNvPr>
          <p:cNvSpPr/>
          <p:nvPr/>
        </p:nvSpPr>
        <p:spPr>
          <a:xfrm>
            <a:off x="6708299" y="2614327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엑셀다운로드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1760FD1-BA5F-7C9A-0C86-A6C75BA5F445}"/>
              </a:ext>
            </a:extLst>
          </p:cNvPr>
          <p:cNvSpPr/>
          <p:nvPr/>
        </p:nvSpPr>
        <p:spPr>
          <a:xfrm>
            <a:off x="3942561" y="6198191"/>
            <a:ext cx="1164155" cy="144000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   </a:t>
            </a:r>
            <a:r>
              <a:rPr lang="en-US" altLang="ko-KR" sz="600" b="1" dirty="0">
                <a:solidFill>
                  <a:srgbClr val="26499D"/>
                </a:solidFill>
                <a:latin typeface="+mj-lt"/>
              </a:rPr>
              <a:t>1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2   3   4   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3521EC8-1714-31F9-019E-3E6DE77A1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962" y="6182171"/>
            <a:ext cx="269749" cy="160020"/>
          </a:xfrm>
          <a:prstGeom prst="rect">
            <a:avLst/>
          </a:prstGeom>
        </p:spPr>
      </p:pic>
      <p:sp>
        <p:nvSpPr>
          <p:cNvPr id="82" name="Text Box 6">
            <a:extLst>
              <a:ext uri="{FF2B5EF4-FFF2-40B4-BE49-F238E27FC236}">
                <a16:creationId xmlns:a16="http://schemas.microsoft.com/office/drawing/2014/main" id="{42761E5B-0AAB-CE60-0B5B-201F2D8C8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620" y="2589526"/>
            <a:ext cx="175085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■ 신청금액합계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1,234,567,890</a:t>
            </a:r>
            <a:endParaRPr lang="ko-KR" altLang="en-US" sz="7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4" name="Google Shape;221;p7">
            <a:extLst>
              <a:ext uri="{FF2B5EF4-FFF2-40B4-BE49-F238E27FC236}">
                <a16:creationId xmlns:a16="http://schemas.microsoft.com/office/drawing/2014/main" id="{47E6C57F-F858-1153-2B74-0A46E45BFC64}"/>
              </a:ext>
            </a:extLst>
          </p:cNvPr>
          <p:cNvSpPr/>
          <p:nvPr/>
        </p:nvSpPr>
        <p:spPr>
          <a:xfrm>
            <a:off x="1576548" y="2556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5" name="Google Shape;221;p7">
            <a:extLst>
              <a:ext uri="{FF2B5EF4-FFF2-40B4-BE49-F238E27FC236}">
                <a16:creationId xmlns:a16="http://schemas.microsoft.com/office/drawing/2014/main" id="{C8A73718-9231-FEB2-2071-320D405B4D77}"/>
              </a:ext>
            </a:extLst>
          </p:cNvPr>
          <p:cNvSpPr/>
          <p:nvPr/>
        </p:nvSpPr>
        <p:spPr>
          <a:xfrm>
            <a:off x="5313040" y="256183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21;p7">
            <a:extLst>
              <a:ext uri="{FF2B5EF4-FFF2-40B4-BE49-F238E27FC236}">
                <a16:creationId xmlns:a16="http://schemas.microsoft.com/office/drawing/2014/main" id="{4AB8F51C-A5C6-31A2-1765-A6B174A377B2}"/>
              </a:ext>
            </a:extLst>
          </p:cNvPr>
          <p:cNvSpPr/>
          <p:nvPr/>
        </p:nvSpPr>
        <p:spPr>
          <a:xfrm>
            <a:off x="6649313" y="253164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21;p7">
            <a:extLst>
              <a:ext uri="{FF2B5EF4-FFF2-40B4-BE49-F238E27FC236}">
                <a16:creationId xmlns:a16="http://schemas.microsoft.com/office/drawing/2014/main" id="{72DDCBB3-237D-A7B6-6725-FE0D33A85E17}"/>
              </a:ext>
            </a:extLst>
          </p:cNvPr>
          <p:cNvSpPr/>
          <p:nvPr/>
        </p:nvSpPr>
        <p:spPr>
          <a:xfrm>
            <a:off x="3888561" y="62081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21;p7">
            <a:extLst>
              <a:ext uri="{FF2B5EF4-FFF2-40B4-BE49-F238E27FC236}">
                <a16:creationId xmlns:a16="http://schemas.microsoft.com/office/drawing/2014/main" id="{0DFBDF52-C90A-9030-DF5B-571B0642D0F4}"/>
              </a:ext>
            </a:extLst>
          </p:cNvPr>
          <p:cNvSpPr/>
          <p:nvPr/>
        </p:nvSpPr>
        <p:spPr>
          <a:xfrm>
            <a:off x="4733176" y="62959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21;p7">
            <a:extLst>
              <a:ext uri="{FF2B5EF4-FFF2-40B4-BE49-F238E27FC236}">
                <a16:creationId xmlns:a16="http://schemas.microsoft.com/office/drawing/2014/main" id="{4EC889E4-EB5A-B13B-D1F2-04EB63C09259}"/>
              </a:ext>
            </a:extLst>
          </p:cNvPr>
          <p:cNvSpPr/>
          <p:nvPr/>
        </p:nvSpPr>
        <p:spPr>
          <a:xfrm>
            <a:off x="1388694" y="380882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DAA5B0F-6736-0D1C-EF15-CA77956991C3}"/>
              </a:ext>
            </a:extLst>
          </p:cNvPr>
          <p:cNvSpPr/>
          <p:nvPr/>
        </p:nvSpPr>
        <p:spPr>
          <a:xfrm>
            <a:off x="1424607" y="3878647"/>
            <a:ext cx="5963341" cy="2619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64" name="Text Box 58">
            <a:extLst>
              <a:ext uri="{FF2B5EF4-FFF2-40B4-BE49-F238E27FC236}">
                <a16:creationId xmlns:a16="http://schemas.microsoft.com/office/drawing/2014/main" id="{0B9984CA-239B-01FB-73E7-91BDDD591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대출심사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연장심사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707C698C-5D86-A591-1C24-0E9EF819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B_LO_04_01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4F8532-FE00-89F9-B22C-DBF5E8A0902F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B80B28AF-FA53-20F0-AAD0-19901E0E99AE}"/>
              </a:ext>
            </a:extLst>
          </p:cNvPr>
          <p:cNvGrpSpPr/>
          <p:nvPr/>
        </p:nvGrpSpPr>
        <p:grpSpPr>
          <a:xfrm>
            <a:off x="326496" y="2593850"/>
            <a:ext cx="925523" cy="318329"/>
            <a:chOff x="326496" y="1976075"/>
            <a:chExt cx="925523" cy="318329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6BFE9630-A252-15A8-FF7D-4C0C5572D48A}"/>
                </a:ext>
              </a:extLst>
            </p:cNvPr>
            <p:cNvSpPr/>
            <p:nvPr/>
          </p:nvSpPr>
          <p:spPr>
            <a:xfrm>
              <a:off x="512244" y="1976075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6A649C7A-1A4E-E772-710F-C869EACC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6496" y="2077639"/>
              <a:ext cx="115200" cy="115200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F935139A-46D0-A1E9-C296-7A59B876F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2104639"/>
              <a:ext cx="61200" cy="61200"/>
            </a:xfrm>
            <a:prstGeom prst="rect">
              <a:avLst/>
            </a:prstGeom>
          </p:spPr>
        </p:pic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BDD9580-A8CF-159F-CE77-20EFB62D9B24}"/>
              </a:ext>
            </a:extLst>
          </p:cNvPr>
          <p:cNvGrpSpPr/>
          <p:nvPr/>
        </p:nvGrpSpPr>
        <p:grpSpPr>
          <a:xfrm>
            <a:off x="326496" y="4190791"/>
            <a:ext cx="1026104" cy="318329"/>
            <a:chOff x="326496" y="3573016"/>
            <a:chExt cx="1026104" cy="31832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8184F11-7165-5864-9064-B9C338025D32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28" name="Picture 12" descr="설정 free interface icon">
              <a:extLst>
                <a:ext uri="{FF2B5EF4-FFF2-40B4-BE49-F238E27FC236}">
                  <a16:creationId xmlns:a16="http://schemas.microsoft.com/office/drawing/2014/main" id="{FA5EB1C8-76E8-53E0-04FA-B12CD76C1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48041721-70E0-E860-9481-F281C2015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pic>
        <p:nvPicPr>
          <p:cNvPr id="130" name="그림 129">
            <a:extLst>
              <a:ext uri="{FF2B5EF4-FFF2-40B4-BE49-F238E27FC236}">
                <a16:creationId xmlns:a16="http://schemas.microsoft.com/office/drawing/2014/main" id="{35787678-BB30-C45E-202C-16D043585B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3539372"/>
            <a:ext cx="61200" cy="612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52F2FC29-EFD7-3796-10C0-C5A06FBB7595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13796" y="3512372"/>
            <a:ext cx="144000" cy="115200"/>
          </a:xfrm>
          <a:prstGeom prst="rect">
            <a:avLst/>
          </a:prstGeom>
        </p:spPr>
      </p:pic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2083225-839E-F993-DDCC-1919C49E8A2C}"/>
              </a:ext>
            </a:extLst>
          </p:cNvPr>
          <p:cNvSpPr/>
          <p:nvPr/>
        </p:nvSpPr>
        <p:spPr>
          <a:xfrm>
            <a:off x="512244" y="3410808"/>
            <a:ext cx="840356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약관관리        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D4A91DE-AE9B-EBC0-C2DE-0407F060D5F3}"/>
              </a:ext>
            </a:extLst>
          </p:cNvPr>
          <p:cNvGrpSpPr/>
          <p:nvPr/>
        </p:nvGrpSpPr>
        <p:grpSpPr>
          <a:xfrm>
            <a:off x="332846" y="3819287"/>
            <a:ext cx="1018198" cy="316800"/>
            <a:chOff x="332846" y="3201512"/>
            <a:chExt cx="1018198" cy="316800"/>
          </a:xfrm>
        </p:grpSpPr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FEDE43B8-768A-39D9-BAAF-504307FA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35" name="Picture 8" descr="edit">
              <a:extLst>
                <a:ext uri="{FF2B5EF4-FFF2-40B4-BE49-F238E27FC236}">
                  <a16:creationId xmlns:a16="http://schemas.microsoft.com/office/drawing/2014/main" id="{18A584F0-F57A-EF77-22E7-E5395C09ADC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15B9816-3570-14A5-7026-ACF70768126F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019FC60-11D9-B48C-1268-4E7DB4963FAF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C13C56FB-F07E-752A-4C4A-D10C78E7FE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3130527"/>
            <a:ext cx="61200" cy="612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EC28B305-DF90-375C-2C48-6F9E421A77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83B36FFE-229F-9B13-7A7D-341113CB9D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7384" y="1700808"/>
            <a:ext cx="64800" cy="64800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A466F4E-69EE-4BB7-AA9A-0DAAF9C5AB57}"/>
              </a:ext>
            </a:extLst>
          </p:cNvPr>
          <p:cNvSpPr/>
          <p:nvPr/>
        </p:nvSpPr>
        <p:spPr>
          <a:xfrm>
            <a:off x="512244" y="3002329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5988D7DD-0DA7-4C9B-51FF-90CE1C2A6D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496" y="3103893"/>
            <a:ext cx="115200" cy="115200"/>
          </a:xfrm>
          <a:prstGeom prst="rect">
            <a:avLst/>
          </a:prstGeom>
        </p:spPr>
      </p:pic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E1FF487-6F27-463D-ACF9-3EFA4785E525}"/>
              </a:ext>
            </a:extLst>
          </p:cNvPr>
          <p:cNvGrpSpPr/>
          <p:nvPr/>
        </p:nvGrpSpPr>
        <p:grpSpPr>
          <a:xfrm>
            <a:off x="552587" y="1844824"/>
            <a:ext cx="648000" cy="663312"/>
            <a:chOff x="552587" y="1844824"/>
            <a:chExt cx="648000" cy="6633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6DCB33F-F3A6-5DDE-B05B-8AEDF7EF0169}"/>
                </a:ext>
              </a:extLst>
            </p:cNvPr>
            <p:cNvSpPr/>
            <p:nvPr/>
          </p:nvSpPr>
          <p:spPr>
            <a:xfrm>
              <a:off x="552587" y="1844824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신규대출</a:t>
              </a: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2A51CA6-1AE8-97F8-4C6C-6702A4BD340A}"/>
                </a:ext>
              </a:extLst>
            </p:cNvPr>
            <p:cNvSpPr/>
            <p:nvPr/>
          </p:nvSpPr>
          <p:spPr>
            <a:xfrm>
              <a:off x="552587" y="2005328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대환대출</a:t>
              </a: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E48BC7A9-4F95-FFED-3850-226C7C4F2268}"/>
                </a:ext>
              </a:extLst>
            </p:cNvPr>
            <p:cNvSpPr/>
            <p:nvPr/>
          </p:nvSpPr>
          <p:spPr>
            <a:xfrm>
              <a:off x="552587" y="2165832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추가대출        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5E15C70-95C5-879A-537F-102E360AAB47}"/>
                </a:ext>
              </a:extLst>
            </p:cNvPr>
            <p:cNvSpPr/>
            <p:nvPr/>
          </p:nvSpPr>
          <p:spPr>
            <a:xfrm>
              <a:off x="552587" y="2326336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연장심사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sp>
        <p:nvSpPr>
          <p:cNvPr id="149" name="Google Shape;221;p7">
            <a:extLst>
              <a:ext uri="{FF2B5EF4-FFF2-40B4-BE49-F238E27FC236}">
                <a16:creationId xmlns:a16="http://schemas.microsoft.com/office/drawing/2014/main" id="{42515BB8-F569-A5EF-DCBF-A4E94B2CDFBC}"/>
              </a:ext>
            </a:extLst>
          </p:cNvPr>
          <p:cNvSpPr/>
          <p:nvPr/>
        </p:nvSpPr>
        <p:spPr>
          <a:xfrm>
            <a:off x="200472" y="166481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221;p7">
            <a:extLst>
              <a:ext uri="{FF2B5EF4-FFF2-40B4-BE49-F238E27FC236}">
                <a16:creationId xmlns:a16="http://schemas.microsoft.com/office/drawing/2014/main" id="{3E53E4EB-5F19-C132-113C-5EEDA021929E}"/>
              </a:ext>
            </a:extLst>
          </p:cNvPr>
          <p:cNvSpPr/>
          <p:nvPr/>
        </p:nvSpPr>
        <p:spPr>
          <a:xfrm>
            <a:off x="416496" y="23848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" name="Rectangle 122">
            <a:extLst>
              <a:ext uri="{FF2B5EF4-FFF2-40B4-BE49-F238E27FC236}">
                <a16:creationId xmlns:a16="http://schemas.microsoft.com/office/drawing/2014/main" id="{ED3F2271-9373-E5E2-4F33-B9CE0704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33" y="1664298"/>
            <a:ext cx="266862" cy="176811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</a:t>
            </a:r>
            <a:endParaRPr kumimoji="0" lang="ko-KR" altLang="en-US" sz="65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613379-E7DF-AF04-396E-4660BDA3A5F9}"/>
              </a:ext>
            </a:extLst>
          </p:cNvPr>
          <p:cNvSpPr/>
          <p:nvPr/>
        </p:nvSpPr>
        <p:spPr>
          <a:xfrm>
            <a:off x="6291891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연장대상</a:t>
            </a:r>
          </a:p>
        </p:txBody>
      </p:sp>
      <p:sp>
        <p:nvSpPr>
          <p:cNvPr id="7" name="Google Shape;221;p7">
            <a:extLst>
              <a:ext uri="{FF2B5EF4-FFF2-40B4-BE49-F238E27FC236}">
                <a16:creationId xmlns:a16="http://schemas.microsoft.com/office/drawing/2014/main" id="{3046FFA8-E51E-DCB8-BE6B-35A2F53C8E7B}"/>
              </a:ext>
            </a:extLst>
          </p:cNvPr>
          <p:cNvSpPr/>
          <p:nvPr/>
        </p:nvSpPr>
        <p:spPr>
          <a:xfrm>
            <a:off x="6213399" y="16136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Rectangle 122">
            <a:extLst>
              <a:ext uri="{FF2B5EF4-FFF2-40B4-BE49-F238E27FC236}">
                <a16:creationId xmlns:a16="http://schemas.microsoft.com/office/drawing/2014/main" id="{90BFAF01-CDD1-A18C-A069-D1422620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636" y="1913705"/>
            <a:ext cx="266862" cy="176811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V</a:t>
            </a:r>
            <a:endParaRPr kumimoji="0" lang="ko-KR" altLang="en-US" sz="65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C439035-9C6D-15EC-CCD1-B50FB2E4F2DE}"/>
              </a:ext>
            </a:extLst>
          </p:cNvPr>
          <p:cNvSpPr/>
          <p:nvPr/>
        </p:nvSpPr>
        <p:spPr>
          <a:xfrm>
            <a:off x="6294694" y="1912055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보류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086B09E-BF9C-D49B-36CB-1541EB062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04596"/>
              </p:ext>
            </p:extLst>
          </p:nvPr>
        </p:nvGraphicFramePr>
        <p:xfrm>
          <a:off x="1452055" y="2815802"/>
          <a:ext cx="5868243" cy="33453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46384">
                  <a:extLst>
                    <a:ext uri="{9D8B030D-6E8A-4147-A177-3AD203B41FA5}">
                      <a16:colId xmlns:a16="http://schemas.microsoft.com/office/drawing/2014/main" val="3629901070"/>
                    </a:ext>
                  </a:extLst>
                </a:gridCol>
                <a:gridCol w="318257">
                  <a:extLst>
                    <a:ext uri="{9D8B030D-6E8A-4147-A177-3AD203B41FA5}">
                      <a16:colId xmlns:a16="http://schemas.microsoft.com/office/drawing/2014/main" val="2260166799"/>
                    </a:ext>
                  </a:extLst>
                </a:gridCol>
                <a:gridCol w="480667">
                  <a:extLst>
                    <a:ext uri="{9D8B030D-6E8A-4147-A177-3AD203B41FA5}">
                      <a16:colId xmlns:a16="http://schemas.microsoft.com/office/drawing/2014/main" val="819373682"/>
                    </a:ext>
                  </a:extLst>
                </a:gridCol>
                <a:gridCol w="399462">
                  <a:extLst>
                    <a:ext uri="{9D8B030D-6E8A-4147-A177-3AD203B41FA5}">
                      <a16:colId xmlns:a16="http://schemas.microsoft.com/office/drawing/2014/main" val="813876793"/>
                    </a:ext>
                  </a:extLst>
                </a:gridCol>
                <a:gridCol w="399462">
                  <a:extLst>
                    <a:ext uri="{9D8B030D-6E8A-4147-A177-3AD203B41FA5}">
                      <a16:colId xmlns:a16="http://schemas.microsoft.com/office/drawing/2014/main" val="3079926278"/>
                    </a:ext>
                  </a:extLst>
                </a:gridCol>
                <a:gridCol w="246957">
                  <a:extLst>
                    <a:ext uri="{9D8B030D-6E8A-4147-A177-3AD203B41FA5}">
                      <a16:colId xmlns:a16="http://schemas.microsoft.com/office/drawing/2014/main" val="2191381994"/>
                    </a:ext>
                  </a:extLst>
                </a:gridCol>
                <a:gridCol w="317343">
                  <a:extLst>
                    <a:ext uri="{9D8B030D-6E8A-4147-A177-3AD203B41FA5}">
                      <a16:colId xmlns:a16="http://schemas.microsoft.com/office/drawing/2014/main" val="3391509927"/>
                    </a:ext>
                  </a:extLst>
                </a:gridCol>
                <a:gridCol w="513838">
                  <a:extLst>
                    <a:ext uri="{9D8B030D-6E8A-4147-A177-3AD203B41FA5}">
                      <a16:colId xmlns:a16="http://schemas.microsoft.com/office/drawing/2014/main" val="4039339823"/>
                    </a:ext>
                  </a:extLst>
                </a:gridCol>
                <a:gridCol w="560763">
                  <a:extLst>
                    <a:ext uri="{9D8B030D-6E8A-4147-A177-3AD203B41FA5}">
                      <a16:colId xmlns:a16="http://schemas.microsoft.com/office/drawing/2014/main" val="3683664559"/>
                    </a:ext>
                  </a:extLst>
                </a:gridCol>
                <a:gridCol w="246957">
                  <a:extLst>
                    <a:ext uri="{9D8B030D-6E8A-4147-A177-3AD203B41FA5}">
                      <a16:colId xmlns:a16="http://schemas.microsoft.com/office/drawing/2014/main" val="820585879"/>
                    </a:ext>
                  </a:extLst>
                </a:gridCol>
                <a:gridCol w="481081">
                  <a:extLst>
                    <a:ext uri="{9D8B030D-6E8A-4147-A177-3AD203B41FA5}">
                      <a16:colId xmlns:a16="http://schemas.microsoft.com/office/drawing/2014/main" val="3883241559"/>
                    </a:ext>
                  </a:extLst>
                </a:gridCol>
                <a:gridCol w="317343">
                  <a:extLst>
                    <a:ext uri="{9D8B030D-6E8A-4147-A177-3AD203B41FA5}">
                      <a16:colId xmlns:a16="http://schemas.microsoft.com/office/drawing/2014/main" val="3126793440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2465446332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1695759651"/>
                    </a:ext>
                  </a:extLst>
                </a:gridCol>
                <a:gridCol w="317343">
                  <a:extLst>
                    <a:ext uri="{9D8B030D-6E8A-4147-A177-3AD203B41FA5}">
                      <a16:colId xmlns:a16="http://schemas.microsoft.com/office/drawing/2014/main" val="4016487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여신번호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신청구분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신청일자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실행일자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만기일자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고객명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생년월일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증권사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증권계좌번호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적용금리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대출금액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대출잔액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계좌상태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74254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1010010020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2024-03-26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2025-03-26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김뚝배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880101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58,000,000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EOD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719390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2025-03-25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이콩심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920515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33,000,000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33,000,000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654423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2025-03-22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박땡전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891224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890636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2025-03-21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최플레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910807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990583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대환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2024-03-19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2025-03-20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정징탕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870312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87,000,000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87,000,000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31300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2024-03-19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2025-03-19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윤짜장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900621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45,000,000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45,000,000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285008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안깡아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860929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353526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연장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2024-03-14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안깡아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860929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006887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2023-03-17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이붕어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850218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81875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2024-01-17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2024-01-17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이붕어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850218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150752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연장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이붕어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850218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024041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2024-03-08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정짜파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940112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완제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929808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2024-03-07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2024-03-08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2025-03-08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윤햄버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880520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84,000,000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84,000,000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431122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대환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2024-03-06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2024-03-07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2025-03-07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안피자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920926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63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77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1DFEA11E-91EF-B076-5AF5-DA39C6AEC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76424"/>
              </p:ext>
            </p:extLst>
          </p:nvPr>
        </p:nvGraphicFramePr>
        <p:xfrm>
          <a:off x="1452055" y="2815802"/>
          <a:ext cx="5868243" cy="33453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46384">
                  <a:extLst>
                    <a:ext uri="{9D8B030D-6E8A-4147-A177-3AD203B41FA5}">
                      <a16:colId xmlns:a16="http://schemas.microsoft.com/office/drawing/2014/main" val="3629901070"/>
                    </a:ext>
                  </a:extLst>
                </a:gridCol>
                <a:gridCol w="318257">
                  <a:extLst>
                    <a:ext uri="{9D8B030D-6E8A-4147-A177-3AD203B41FA5}">
                      <a16:colId xmlns:a16="http://schemas.microsoft.com/office/drawing/2014/main" val="2260166799"/>
                    </a:ext>
                  </a:extLst>
                </a:gridCol>
                <a:gridCol w="480667">
                  <a:extLst>
                    <a:ext uri="{9D8B030D-6E8A-4147-A177-3AD203B41FA5}">
                      <a16:colId xmlns:a16="http://schemas.microsoft.com/office/drawing/2014/main" val="819373682"/>
                    </a:ext>
                  </a:extLst>
                </a:gridCol>
                <a:gridCol w="399462">
                  <a:extLst>
                    <a:ext uri="{9D8B030D-6E8A-4147-A177-3AD203B41FA5}">
                      <a16:colId xmlns:a16="http://schemas.microsoft.com/office/drawing/2014/main" val="813876793"/>
                    </a:ext>
                  </a:extLst>
                </a:gridCol>
                <a:gridCol w="399462">
                  <a:extLst>
                    <a:ext uri="{9D8B030D-6E8A-4147-A177-3AD203B41FA5}">
                      <a16:colId xmlns:a16="http://schemas.microsoft.com/office/drawing/2014/main" val="3079926278"/>
                    </a:ext>
                  </a:extLst>
                </a:gridCol>
                <a:gridCol w="246957">
                  <a:extLst>
                    <a:ext uri="{9D8B030D-6E8A-4147-A177-3AD203B41FA5}">
                      <a16:colId xmlns:a16="http://schemas.microsoft.com/office/drawing/2014/main" val="2191381994"/>
                    </a:ext>
                  </a:extLst>
                </a:gridCol>
                <a:gridCol w="317343">
                  <a:extLst>
                    <a:ext uri="{9D8B030D-6E8A-4147-A177-3AD203B41FA5}">
                      <a16:colId xmlns:a16="http://schemas.microsoft.com/office/drawing/2014/main" val="3391509927"/>
                    </a:ext>
                  </a:extLst>
                </a:gridCol>
                <a:gridCol w="513838">
                  <a:extLst>
                    <a:ext uri="{9D8B030D-6E8A-4147-A177-3AD203B41FA5}">
                      <a16:colId xmlns:a16="http://schemas.microsoft.com/office/drawing/2014/main" val="4039339823"/>
                    </a:ext>
                  </a:extLst>
                </a:gridCol>
                <a:gridCol w="560763">
                  <a:extLst>
                    <a:ext uri="{9D8B030D-6E8A-4147-A177-3AD203B41FA5}">
                      <a16:colId xmlns:a16="http://schemas.microsoft.com/office/drawing/2014/main" val="3683664559"/>
                    </a:ext>
                  </a:extLst>
                </a:gridCol>
                <a:gridCol w="246957">
                  <a:extLst>
                    <a:ext uri="{9D8B030D-6E8A-4147-A177-3AD203B41FA5}">
                      <a16:colId xmlns:a16="http://schemas.microsoft.com/office/drawing/2014/main" val="820585879"/>
                    </a:ext>
                  </a:extLst>
                </a:gridCol>
                <a:gridCol w="481081">
                  <a:extLst>
                    <a:ext uri="{9D8B030D-6E8A-4147-A177-3AD203B41FA5}">
                      <a16:colId xmlns:a16="http://schemas.microsoft.com/office/drawing/2014/main" val="3883241559"/>
                    </a:ext>
                  </a:extLst>
                </a:gridCol>
                <a:gridCol w="317343">
                  <a:extLst>
                    <a:ext uri="{9D8B030D-6E8A-4147-A177-3AD203B41FA5}">
                      <a16:colId xmlns:a16="http://schemas.microsoft.com/office/drawing/2014/main" val="3126793440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2465446332"/>
                    </a:ext>
                  </a:extLst>
                </a:gridCol>
                <a:gridCol w="411193">
                  <a:extLst>
                    <a:ext uri="{9D8B030D-6E8A-4147-A177-3AD203B41FA5}">
                      <a16:colId xmlns:a16="http://schemas.microsoft.com/office/drawing/2014/main" val="1695759651"/>
                    </a:ext>
                  </a:extLst>
                </a:gridCol>
                <a:gridCol w="317343">
                  <a:extLst>
                    <a:ext uri="{9D8B030D-6E8A-4147-A177-3AD203B41FA5}">
                      <a16:colId xmlns:a16="http://schemas.microsoft.com/office/drawing/2014/main" val="4016487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여신번호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신청구분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신청일자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실행일자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만기일자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고객명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생년월일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증권사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증권계좌번호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적용금리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대출금액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대출잔액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계좌상태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174254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1010010020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2024-03-26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2025-03-26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김뚝배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880101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58,000,000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EOD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719390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2025-03-25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이콩심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920515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33,000,000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33,000,000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654423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2025-03-22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박땡전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891224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890636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2025-03-21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최플레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910807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990583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대환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2024-03-19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2024-03-20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2025-03-20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정징탕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870312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87,000,000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87,000,000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31300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2024-03-19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2025-03-19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윤짜장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900621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45,000,000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45,000,000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285008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안깡아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860929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353526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연장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2024-03-14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안깡아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860929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006887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2023-03-17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이붕어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850218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581875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2024-01-17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2024-01-17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이붕어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850218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150752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연장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이붕어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850218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024041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2024-03-08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정짜파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940112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완제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929808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신규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2024-03-07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2024-03-08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2025-03-08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윤햄버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880520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84,000,000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84,000,000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431122"/>
                  </a:ext>
                </a:extLst>
              </a:tr>
              <a:tr h="193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대환</a:t>
                      </a:r>
                      <a:endParaRPr lang="en-US" altLang="ko-KR" sz="5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2024-03-06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2024-03-07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2025-03-07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안피자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920926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010-0000-0000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15,000,000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활동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638592"/>
                  </a:ext>
                </a:extLst>
              </a:tr>
            </a:tbl>
          </a:graphicData>
        </a:graphic>
      </p:graphicFrame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12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채권현황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채권현황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B_BD_05_01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962403D7-E31C-DCD7-5D1C-86A8B7EB0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88174"/>
              </p:ext>
            </p:extLst>
          </p:nvPr>
        </p:nvGraphicFramePr>
        <p:xfrm>
          <a:off x="7541937" y="408944"/>
          <a:ext cx="2253889" cy="591792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대출 채권 정보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Display,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정렬기준은 최근 여신번호 기준 내림차순 정렬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채권상세내역 팝업 호출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하위메뉴 펼침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화면 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 신청구분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연장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조회기간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최근한달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년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해당년도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1/1 ~ 12/31 )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실행일자 기준 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계좌상태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활동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완제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EOD, EOD-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미상환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EOD-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검색조건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여신번호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고객명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검색조건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대상 내용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초성검색 가능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조건 검색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조회 조건 모두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조회건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건수 자동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대출금액 합계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대출금액 합계 자동 계산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대출잔액 합계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대출잔액 합계 자동 계산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엑셀다운로드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현재화면 엑셀로 다운로드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페이지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수 기준으로 분배하여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출력 목록 수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개수 선택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30 (default), 50, 100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281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채권상세내역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(B_BD_05_02)’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2856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9557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16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5587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채권현황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2508136"/>
            <a:ext cx="6031555" cy="387996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6E0030-E1FC-73A8-40DC-69A64F9FE6CA}"/>
              </a:ext>
            </a:extLst>
          </p:cNvPr>
          <p:cNvSpPr/>
          <p:nvPr/>
        </p:nvSpPr>
        <p:spPr>
          <a:xfrm>
            <a:off x="1372544" y="1294992"/>
            <a:ext cx="6031555" cy="122072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Google Shape;221;p7">
            <a:extLst>
              <a:ext uri="{FF2B5EF4-FFF2-40B4-BE49-F238E27FC236}">
                <a16:creationId xmlns:a16="http://schemas.microsoft.com/office/drawing/2014/main" id="{36350B28-80F3-6E5B-9189-1075CA50B308}"/>
              </a:ext>
            </a:extLst>
          </p:cNvPr>
          <p:cNvSpPr/>
          <p:nvPr/>
        </p:nvSpPr>
        <p:spPr>
          <a:xfrm>
            <a:off x="2087359" y="15675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517790" y="134738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채권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792F4E-950A-4BFC-076B-587ABE62769E}"/>
              </a:ext>
            </a:extLst>
          </p:cNvPr>
          <p:cNvGrpSpPr/>
          <p:nvPr/>
        </p:nvGrpSpPr>
        <p:grpSpPr>
          <a:xfrm>
            <a:off x="2168136" y="1664823"/>
            <a:ext cx="1006636" cy="162209"/>
            <a:chOff x="428694" y="4670319"/>
            <a:chExt cx="1006636" cy="215900"/>
          </a:xfrm>
        </p:grpSpPr>
        <p:sp>
          <p:nvSpPr>
            <p:cNvPr id="13" name="Rectangle 122">
              <a:extLst>
                <a:ext uri="{FF2B5EF4-FFF2-40B4-BE49-F238E27FC236}">
                  <a16:creationId xmlns:a16="http://schemas.microsoft.com/office/drawing/2014/main" id="{FF16C916-A9E4-E7E3-E9C0-2279153C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14" name="AutoShape 89">
              <a:extLst>
                <a:ext uri="{FF2B5EF4-FFF2-40B4-BE49-F238E27FC236}">
                  <a16:creationId xmlns:a16="http://schemas.microsoft.com/office/drawing/2014/main" id="{9E3D76EA-BF66-5524-D3DF-806432AA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E165AB-A29B-245B-5BB8-F23E52483A12}"/>
              </a:ext>
            </a:extLst>
          </p:cNvPr>
          <p:cNvGrpSpPr/>
          <p:nvPr/>
        </p:nvGrpSpPr>
        <p:grpSpPr>
          <a:xfrm>
            <a:off x="3307928" y="1626190"/>
            <a:ext cx="1697524" cy="215444"/>
            <a:chOff x="2156514" y="4875402"/>
            <a:chExt cx="1957678" cy="224654"/>
          </a:xfrm>
        </p:grpSpPr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DBA2F5A0-1F63-96B5-044F-0251CC34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4" y="4921356"/>
              <a:ext cx="70230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205">
              <a:extLst>
                <a:ext uri="{FF2B5EF4-FFF2-40B4-BE49-F238E27FC236}">
                  <a16:creationId xmlns:a16="http://schemas.microsoft.com/office/drawing/2014/main" id="{F520A89B-38AF-454E-CD95-E458B0489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04160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35">
              <a:extLst>
                <a:ext uri="{FF2B5EF4-FFF2-40B4-BE49-F238E27FC236}">
                  <a16:creationId xmlns:a16="http://schemas.microsoft.com/office/drawing/2014/main" id="{54DA7A4C-1923-3EB0-83E6-85DE3D970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6" y="4875402"/>
              <a:ext cx="250881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~</a:t>
              </a: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30">
              <a:extLst>
                <a:ext uri="{FF2B5EF4-FFF2-40B4-BE49-F238E27FC236}">
                  <a16:creationId xmlns:a16="http://schemas.microsoft.com/office/drawing/2014/main" id="{CE31DF4C-EA5D-4FFE-380F-2E9796F3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562" y="4921357"/>
              <a:ext cx="701640" cy="16892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2024/07/30</a:t>
              </a:r>
              <a:endParaRPr kumimoji="0"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Picture 205">
              <a:extLst>
                <a:ext uri="{FF2B5EF4-FFF2-40B4-BE49-F238E27FC236}">
                  <a16:creationId xmlns:a16="http://schemas.microsoft.com/office/drawing/2014/main" id="{5F0A58E3-9147-1020-157B-92B50E2C1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6049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68A080-7449-951F-492F-00C989ED624E}"/>
              </a:ext>
            </a:extLst>
          </p:cNvPr>
          <p:cNvGrpSpPr/>
          <p:nvPr/>
        </p:nvGrpSpPr>
        <p:grpSpPr>
          <a:xfrm>
            <a:off x="5092009" y="1663604"/>
            <a:ext cx="1006636" cy="162209"/>
            <a:chOff x="428694" y="4670319"/>
            <a:chExt cx="1006636" cy="215900"/>
          </a:xfrm>
        </p:grpSpPr>
        <p:sp>
          <p:nvSpPr>
            <p:cNvPr id="55" name="Rectangle 122">
              <a:extLst>
                <a:ext uri="{FF2B5EF4-FFF2-40B4-BE49-F238E27FC236}">
                  <a16:creationId xmlns:a16="http://schemas.microsoft.com/office/drawing/2014/main" id="{8AD4A5CE-363D-4B34-2164-D72140E2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kern="0" dirty="0" err="1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최근한달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AutoShape 89">
              <a:extLst>
                <a:ext uri="{FF2B5EF4-FFF2-40B4-BE49-F238E27FC236}">
                  <a16:creationId xmlns:a16="http://schemas.microsoft.com/office/drawing/2014/main" id="{B48A8000-3CC6-361D-F248-F9606543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58AF95-E6AF-BD26-0DB2-029F1E41E089}"/>
              </a:ext>
            </a:extLst>
          </p:cNvPr>
          <p:cNvSpPr/>
          <p:nvPr/>
        </p:nvSpPr>
        <p:spPr>
          <a:xfrm>
            <a:off x="1588782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실행일자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3E9E3D-028D-84A0-FB2D-50767FE15707}"/>
              </a:ext>
            </a:extLst>
          </p:cNvPr>
          <p:cNvSpPr/>
          <p:nvPr/>
        </p:nvSpPr>
        <p:spPr>
          <a:xfrm>
            <a:off x="6229450" y="1654350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계좌상태</a:t>
            </a:r>
            <a:endParaRPr lang="ko-KR" altLang="en-US" sz="6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8CB054D-FDF7-1610-2F8E-F42BBEE603C8}"/>
              </a:ext>
            </a:extLst>
          </p:cNvPr>
          <p:cNvGrpSpPr/>
          <p:nvPr/>
        </p:nvGrpSpPr>
        <p:grpSpPr>
          <a:xfrm>
            <a:off x="6609256" y="1663604"/>
            <a:ext cx="648000" cy="162209"/>
            <a:chOff x="428694" y="4670319"/>
            <a:chExt cx="1006636" cy="215900"/>
          </a:xfrm>
        </p:grpSpPr>
        <p:sp>
          <p:nvSpPr>
            <p:cNvPr id="61" name="Rectangle 122">
              <a:extLst>
                <a:ext uri="{FF2B5EF4-FFF2-40B4-BE49-F238E27FC236}">
                  <a16:creationId xmlns:a16="http://schemas.microsoft.com/office/drawing/2014/main" id="{38D4398E-8A12-0E87-18AA-E753805D6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62" name="AutoShape 89">
              <a:extLst>
                <a:ext uri="{FF2B5EF4-FFF2-40B4-BE49-F238E27FC236}">
                  <a16:creationId xmlns:a16="http://schemas.microsoft.com/office/drawing/2014/main" id="{9F85C56C-1B97-88D4-1E93-C4BDA1FEE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63" name="직사각형 126">
            <a:extLst>
              <a:ext uri="{FF2B5EF4-FFF2-40B4-BE49-F238E27FC236}">
                <a16:creationId xmlns:a16="http://schemas.microsoft.com/office/drawing/2014/main" id="{3FA574D4-D547-DA36-D946-66E3C70B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28" y="1907717"/>
            <a:ext cx="2797200" cy="149394"/>
          </a:xfrm>
          <a:prstGeom prst="rect">
            <a:avLst/>
          </a:prstGeom>
          <a:solidFill>
            <a:sysClr val="window" lastClr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123456789012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E59FB19-7A2B-9A53-9AE8-8AAF72B87D27}"/>
              </a:ext>
            </a:extLst>
          </p:cNvPr>
          <p:cNvGrpSpPr/>
          <p:nvPr/>
        </p:nvGrpSpPr>
        <p:grpSpPr>
          <a:xfrm>
            <a:off x="3495052" y="2189728"/>
            <a:ext cx="1286208" cy="187962"/>
            <a:chOff x="4932718" y="5299998"/>
            <a:chExt cx="1024312" cy="184939"/>
          </a:xfrm>
        </p:grpSpPr>
        <p:sp>
          <p:nvSpPr>
            <p:cNvPr id="68" name="모서리가 둥근 직사각형 47">
              <a:extLst>
                <a:ext uri="{FF2B5EF4-FFF2-40B4-BE49-F238E27FC236}">
                  <a16:creationId xmlns:a16="http://schemas.microsoft.com/office/drawing/2014/main" id="{0FA0F037-6D6A-E2C7-4D97-B46C2550CF96}"/>
                </a:ext>
              </a:extLst>
            </p:cNvPr>
            <p:cNvSpPr/>
            <p:nvPr/>
          </p:nvSpPr>
          <p:spPr>
            <a:xfrm>
              <a:off x="5478818" y="5299999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</a:p>
          </p:txBody>
        </p:sp>
        <p:sp>
          <p:nvSpPr>
            <p:cNvPr id="69" name="모서리가 둥근 직사각형 59">
              <a:extLst>
                <a:ext uri="{FF2B5EF4-FFF2-40B4-BE49-F238E27FC236}">
                  <a16:creationId xmlns:a16="http://schemas.microsoft.com/office/drawing/2014/main" id="{70052B5C-FE76-2C73-CEA7-C5C0B2479F4C}"/>
                </a:ext>
              </a:extLst>
            </p:cNvPr>
            <p:cNvSpPr/>
            <p:nvPr/>
          </p:nvSpPr>
          <p:spPr>
            <a:xfrm>
              <a:off x="4932718" y="5299998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70" name="Google Shape;221;p7">
            <a:extLst>
              <a:ext uri="{FF2B5EF4-FFF2-40B4-BE49-F238E27FC236}">
                <a16:creationId xmlns:a16="http://schemas.microsoft.com/office/drawing/2014/main" id="{99BE3612-7D33-B6F8-ADDB-88101B1334E5}"/>
              </a:ext>
            </a:extLst>
          </p:cNvPr>
          <p:cNvSpPr/>
          <p:nvPr/>
        </p:nvSpPr>
        <p:spPr>
          <a:xfrm>
            <a:off x="3248704" y="156190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21;p7">
            <a:extLst>
              <a:ext uri="{FF2B5EF4-FFF2-40B4-BE49-F238E27FC236}">
                <a16:creationId xmlns:a16="http://schemas.microsoft.com/office/drawing/2014/main" id="{96DC0003-B69A-2CDE-72EA-07368C977A4A}"/>
              </a:ext>
            </a:extLst>
          </p:cNvPr>
          <p:cNvSpPr/>
          <p:nvPr/>
        </p:nvSpPr>
        <p:spPr>
          <a:xfrm>
            <a:off x="2060136" y="1885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1F190120-462D-9FC6-3E30-D0A9D66858E4}"/>
              </a:ext>
            </a:extLst>
          </p:cNvPr>
          <p:cNvSpPr/>
          <p:nvPr/>
        </p:nvSpPr>
        <p:spPr>
          <a:xfrm>
            <a:off x="3228636" y="187108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21;p7">
            <a:extLst>
              <a:ext uri="{FF2B5EF4-FFF2-40B4-BE49-F238E27FC236}">
                <a16:creationId xmlns:a16="http://schemas.microsoft.com/office/drawing/2014/main" id="{B0DC3663-D384-DA52-994A-8B6063A1E5D0}"/>
              </a:ext>
            </a:extLst>
          </p:cNvPr>
          <p:cNvSpPr/>
          <p:nvPr/>
        </p:nvSpPr>
        <p:spPr>
          <a:xfrm>
            <a:off x="3409806" y="212627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21;p7">
            <a:extLst>
              <a:ext uri="{FF2B5EF4-FFF2-40B4-BE49-F238E27FC236}">
                <a16:creationId xmlns:a16="http://schemas.microsoft.com/office/drawing/2014/main" id="{7EE12C4D-3FDF-0327-438C-87C3747A189B}"/>
              </a:ext>
            </a:extLst>
          </p:cNvPr>
          <p:cNvSpPr/>
          <p:nvPr/>
        </p:nvSpPr>
        <p:spPr>
          <a:xfrm>
            <a:off x="4180779" y="211883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6" name="Text Box 6">
            <a:extLst>
              <a:ext uri="{FF2B5EF4-FFF2-40B4-BE49-F238E27FC236}">
                <a16:creationId xmlns:a16="http://schemas.microsoft.com/office/drawing/2014/main" id="{29AD0B13-E81D-A5F2-0D29-029C2DDD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26" y="2574137"/>
            <a:ext cx="1750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■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00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건이 조회 되었습니다</a:t>
            </a:r>
            <a:r>
              <a:rPr lang="en-US" altLang="ko-KR" sz="7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모서리가 둥근 직사각형 164">
            <a:extLst>
              <a:ext uri="{FF2B5EF4-FFF2-40B4-BE49-F238E27FC236}">
                <a16:creationId xmlns:a16="http://schemas.microsoft.com/office/drawing/2014/main" id="{43A597C3-CB4C-27FB-73D2-3ABE432483DB}"/>
              </a:ext>
            </a:extLst>
          </p:cNvPr>
          <p:cNvSpPr/>
          <p:nvPr/>
        </p:nvSpPr>
        <p:spPr>
          <a:xfrm>
            <a:off x="6708299" y="2614327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엑셀다운로드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1760FD1-BA5F-7C9A-0C86-A6C75BA5F445}"/>
              </a:ext>
            </a:extLst>
          </p:cNvPr>
          <p:cNvSpPr/>
          <p:nvPr/>
        </p:nvSpPr>
        <p:spPr>
          <a:xfrm>
            <a:off x="3942561" y="6198191"/>
            <a:ext cx="1164155" cy="144000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   </a:t>
            </a:r>
            <a:r>
              <a:rPr lang="en-US" altLang="ko-KR" sz="600" b="1" dirty="0">
                <a:solidFill>
                  <a:srgbClr val="26499D"/>
                </a:solidFill>
                <a:latin typeface="+mj-lt"/>
              </a:rPr>
              <a:t>1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2   3   4   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3521EC8-1714-31F9-019E-3E6DE77A1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962" y="6182171"/>
            <a:ext cx="269749" cy="160020"/>
          </a:xfrm>
          <a:prstGeom prst="rect">
            <a:avLst/>
          </a:prstGeom>
        </p:spPr>
      </p:pic>
      <p:sp>
        <p:nvSpPr>
          <p:cNvPr id="82" name="Text Box 6">
            <a:extLst>
              <a:ext uri="{FF2B5EF4-FFF2-40B4-BE49-F238E27FC236}">
                <a16:creationId xmlns:a16="http://schemas.microsoft.com/office/drawing/2014/main" id="{42761E5B-0AAB-CE60-0B5B-201F2D8C8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620" y="2589526"/>
            <a:ext cx="175085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■ 대출잔액 합계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834,567,890</a:t>
            </a:r>
            <a:endParaRPr lang="ko-KR" altLang="en-US" sz="7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4" name="Google Shape;221;p7">
            <a:extLst>
              <a:ext uri="{FF2B5EF4-FFF2-40B4-BE49-F238E27FC236}">
                <a16:creationId xmlns:a16="http://schemas.microsoft.com/office/drawing/2014/main" id="{47E6C57F-F858-1153-2B74-0A46E45BFC64}"/>
              </a:ext>
            </a:extLst>
          </p:cNvPr>
          <p:cNvSpPr/>
          <p:nvPr/>
        </p:nvSpPr>
        <p:spPr>
          <a:xfrm>
            <a:off x="1576548" y="2556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5" name="Google Shape;221;p7">
            <a:extLst>
              <a:ext uri="{FF2B5EF4-FFF2-40B4-BE49-F238E27FC236}">
                <a16:creationId xmlns:a16="http://schemas.microsoft.com/office/drawing/2014/main" id="{C8A73718-9231-FEB2-2071-320D405B4D77}"/>
              </a:ext>
            </a:extLst>
          </p:cNvPr>
          <p:cNvSpPr/>
          <p:nvPr/>
        </p:nvSpPr>
        <p:spPr>
          <a:xfrm>
            <a:off x="5265405" y="253816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21;p7">
            <a:extLst>
              <a:ext uri="{FF2B5EF4-FFF2-40B4-BE49-F238E27FC236}">
                <a16:creationId xmlns:a16="http://schemas.microsoft.com/office/drawing/2014/main" id="{4AB8F51C-A5C6-31A2-1765-A6B174A377B2}"/>
              </a:ext>
            </a:extLst>
          </p:cNvPr>
          <p:cNvSpPr/>
          <p:nvPr/>
        </p:nvSpPr>
        <p:spPr>
          <a:xfrm>
            <a:off x="6649313" y="253164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21;p7">
            <a:extLst>
              <a:ext uri="{FF2B5EF4-FFF2-40B4-BE49-F238E27FC236}">
                <a16:creationId xmlns:a16="http://schemas.microsoft.com/office/drawing/2014/main" id="{72DDCBB3-237D-A7B6-6725-FE0D33A85E17}"/>
              </a:ext>
            </a:extLst>
          </p:cNvPr>
          <p:cNvSpPr/>
          <p:nvPr/>
        </p:nvSpPr>
        <p:spPr>
          <a:xfrm>
            <a:off x="3888561" y="62081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21;p7">
            <a:extLst>
              <a:ext uri="{FF2B5EF4-FFF2-40B4-BE49-F238E27FC236}">
                <a16:creationId xmlns:a16="http://schemas.microsoft.com/office/drawing/2014/main" id="{0DFBDF52-C90A-9030-DF5B-571B0642D0F4}"/>
              </a:ext>
            </a:extLst>
          </p:cNvPr>
          <p:cNvSpPr/>
          <p:nvPr/>
        </p:nvSpPr>
        <p:spPr>
          <a:xfrm>
            <a:off x="4733176" y="62959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DAA5B0F-6736-0D1C-EF15-CA77956991C3}"/>
              </a:ext>
            </a:extLst>
          </p:cNvPr>
          <p:cNvSpPr/>
          <p:nvPr/>
        </p:nvSpPr>
        <p:spPr>
          <a:xfrm>
            <a:off x="1402926" y="4823254"/>
            <a:ext cx="5962803" cy="68735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5E8138A-65C0-89A8-B5AA-6526F32C1242}"/>
              </a:ext>
            </a:extLst>
          </p:cNvPr>
          <p:cNvSpPr/>
          <p:nvPr/>
        </p:nvSpPr>
        <p:spPr>
          <a:xfrm>
            <a:off x="1588782" y="1907717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검색조건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976348C-8E87-1B6C-A381-30226AB73AC9}"/>
              </a:ext>
            </a:extLst>
          </p:cNvPr>
          <p:cNvGrpSpPr/>
          <p:nvPr/>
        </p:nvGrpSpPr>
        <p:grpSpPr>
          <a:xfrm>
            <a:off x="2168136" y="1907717"/>
            <a:ext cx="1006636" cy="162209"/>
            <a:chOff x="428694" y="4670319"/>
            <a:chExt cx="1006636" cy="215900"/>
          </a:xfrm>
        </p:grpSpPr>
        <p:sp>
          <p:nvSpPr>
            <p:cNvPr id="66" name="Rectangle 122">
              <a:extLst>
                <a:ext uri="{FF2B5EF4-FFF2-40B4-BE49-F238E27FC236}">
                  <a16:creationId xmlns:a16="http://schemas.microsoft.com/office/drawing/2014/main" id="{D54E3938-1DD6-1612-6CDB-CFC4DEDA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여신번호</a:t>
              </a:r>
            </a:p>
          </p:txBody>
        </p:sp>
        <p:sp>
          <p:nvSpPr>
            <p:cNvPr id="75" name="AutoShape 89">
              <a:extLst>
                <a:ext uri="{FF2B5EF4-FFF2-40B4-BE49-F238E27FC236}">
                  <a16:creationId xmlns:a16="http://schemas.microsoft.com/office/drawing/2014/main" id="{F31C8B16-003D-3D84-629C-E0A8745AA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80" name="Google Shape;221;p7">
            <a:extLst>
              <a:ext uri="{FF2B5EF4-FFF2-40B4-BE49-F238E27FC236}">
                <a16:creationId xmlns:a16="http://schemas.microsoft.com/office/drawing/2014/main" id="{ABE59644-99FE-74D9-2949-46FD8B3FF470}"/>
              </a:ext>
            </a:extLst>
          </p:cNvPr>
          <p:cNvSpPr/>
          <p:nvPr/>
        </p:nvSpPr>
        <p:spPr>
          <a:xfrm>
            <a:off x="6555256" y="155081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id="{8F8DD642-7707-5478-31A1-494BDA9D6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860" y="2590631"/>
            <a:ext cx="152338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■ 대출금액 합계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1,234,567,890</a:t>
            </a:r>
            <a:endParaRPr lang="ko-KR" altLang="en-US" sz="7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3" name="Google Shape;221;p7">
            <a:extLst>
              <a:ext uri="{FF2B5EF4-FFF2-40B4-BE49-F238E27FC236}">
                <a16:creationId xmlns:a16="http://schemas.microsoft.com/office/drawing/2014/main" id="{F6100ABF-8C05-5870-8C72-35092CA67A7F}"/>
              </a:ext>
            </a:extLst>
          </p:cNvPr>
          <p:cNvSpPr/>
          <p:nvPr/>
        </p:nvSpPr>
        <p:spPr>
          <a:xfrm>
            <a:off x="3805036" y="253164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4D0E4B-CD6A-EBAD-E7AF-E0B7E56ADDF4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43FDF87-B175-E0F1-7562-FA670CE9F8AD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1566E06E-D560-4D41-D754-7ACBE88E0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7C46E0D1-DF56-95FD-04B4-A018351E90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3057132"/>
            <a:ext cx="61200" cy="61200"/>
          </a:xfrm>
          <a:prstGeom prst="rect">
            <a:avLst/>
          </a:prstGeom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456353A0-E8CB-39FB-EB47-47AA189D6637}"/>
              </a:ext>
            </a:extLst>
          </p:cNvPr>
          <p:cNvGrpSpPr/>
          <p:nvPr/>
        </p:nvGrpSpPr>
        <p:grpSpPr>
          <a:xfrm>
            <a:off x="326496" y="4118783"/>
            <a:ext cx="1026104" cy="318329"/>
            <a:chOff x="326496" y="3573016"/>
            <a:chExt cx="1026104" cy="318329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08A7606-C7B0-2D74-44C5-483C7EEB7299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29" name="Picture 12" descr="설정 free interface icon">
              <a:extLst>
                <a:ext uri="{FF2B5EF4-FFF2-40B4-BE49-F238E27FC236}">
                  <a16:creationId xmlns:a16="http://schemas.microsoft.com/office/drawing/2014/main" id="{D2535BD4-34DE-BA83-09BF-EF72B6D94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FD6BC172-3F69-925F-BE59-E86213DAB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E0726CF-CB1F-B1BD-D972-F4A0B005B9BD}"/>
              </a:ext>
            </a:extLst>
          </p:cNvPr>
          <p:cNvGrpSpPr/>
          <p:nvPr/>
        </p:nvGrpSpPr>
        <p:grpSpPr>
          <a:xfrm>
            <a:off x="313796" y="3338800"/>
            <a:ext cx="1038804" cy="318329"/>
            <a:chOff x="313796" y="2793033"/>
            <a:chExt cx="1038804" cy="318329"/>
          </a:xfrm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74963BD3-7B41-6E23-7A5C-1DA7B0685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95BE5B83-4E97-C5D0-19CA-618E2E9A44B0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0B67D31-9C50-2914-4143-6EA5E3EE2A24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F555E7D-F2A5-A1AF-9711-AD64DA630F9C}"/>
              </a:ext>
            </a:extLst>
          </p:cNvPr>
          <p:cNvGrpSpPr/>
          <p:nvPr/>
        </p:nvGrpSpPr>
        <p:grpSpPr>
          <a:xfrm>
            <a:off x="332846" y="3747279"/>
            <a:ext cx="1018198" cy="316800"/>
            <a:chOff x="332846" y="3201512"/>
            <a:chExt cx="1018198" cy="316800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CA032D5A-E9BC-3F08-BF67-4A0D9E369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37" name="Picture 8" descr="edit">
              <a:extLst>
                <a:ext uri="{FF2B5EF4-FFF2-40B4-BE49-F238E27FC236}">
                  <a16:creationId xmlns:a16="http://schemas.microsoft.com/office/drawing/2014/main" id="{2ED0A667-8857-A574-C22B-A366E53A47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9124E1D-4CFD-E578-5ECA-1691152452E9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279774A-F9AB-C54E-1243-E11A14D6A756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CE49E667-C576-35E1-69EC-19888E42C8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1696160"/>
            <a:ext cx="61200" cy="612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4BCEDBFD-F2F0-729E-869A-10AC34CF5D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6480A29B-F768-D9AA-DE4A-DD60574B17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7384" y="2102356"/>
            <a:ext cx="64800" cy="64800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1423DC3-D8AC-9016-56CD-C8D21FF28682}"/>
              </a:ext>
            </a:extLst>
          </p:cNvPr>
          <p:cNvSpPr/>
          <p:nvPr/>
        </p:nvSpPr>
        <p:spPr>
          <a:xfrm>
            <a:off x="512244" y="2930321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BFD2A049-5CBD-756B-1357-F417CFE4BA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496" y="3031885"/>
            <a:ext cx="115200" cy="115200"/>
          </a:xfrm>
          <a:prstGeom prst="rect">
            <a:avLst/>
          </a:prstGeom>
        </p:spPr>
      </p:pic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7FEAC3A-7F25-33D6-FE29-956034DE70D7}"/>
              </a:ext>
            </a:extLst>
          </p:cNvPr>
          <p:cNvGrpSpPr/>
          <p:nvPr/>
        </p:nvGrpSpPr>
        <p:grpSpPr>
          <a:xfrm>
            <a:off x="540558" y="2278120"/>
            <a:ext cx="739774" cy="502808"/>
            <a:chOff x="540558" y="2204864"/>
            <a:chExt cx="739774" cy="50280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771143E-9E80-BAB4-502B-229B562E1F3B}"/>
                </a:ext>
              </a:extLst>
            </p:cNvPr>
            <p:cNvSpPr/>
            <p:nvPr/>
          </p:nvSpPr>
          <p:spPr>
            <a:xfrm>
              <a:off x="540558" y="2204864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채권현황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156F78A-F473-4F23-9969-A9031791106C}"/>
                </a:ext>
              </a:extLst>
            </p:cNvPr>
            <p:cNvSpPr/>
            <p:nvPr/>
          </p:nvSpPr>
          <p:spPr>
            <a:xfrm>
              <a:off x="540558" y="2365368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납인현황</a:t>
              </a:r>
              <a:endParaRPr lang="ko-KR" altLang="en-US" sz="65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05282BA-95CD-7AE5-C13E-E185337B21CE}"/>
                </a:ext>
              </a:extLst>
            </p:cNvPr>
            <p:cNvSpPr/>
            <p:nvPr/>
          </p:nvSpPr>
          <p:spPr>
            <a:xfrm>
              <a:off x="540558" y="2525872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연체현황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sp>
        <p:nvSpPr>
          <p:cNvPr id="150" name="Google Shape;221;p7">
            <a:extLst>
              <a:ext uri="{FF2B5EF4-FFF2-40B4-BE49-F238E27FC236}">
                <a16:creationId xmlns:a16="http://schemas.microsoft.com/office/drawing/2014/main" id="{47E66336-72B4-D37F-FAB6-1238819BA81A}"/>
              </a:ext>
            </a:extLst>
          </p:cNvPr>
          <p:cNvSpPr/>
          <p:nvPr/>
        </p:nvSpPr>
        <p:spPr>
          <a:xfrm>
            <a:off x="200472" y="209686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221;p7">
            <a:extLst>
              <a:ext uri="{FF2B5EF4-FFF2-40B4-BE49-F238E27FC236}">
                <a16:creationId xmlns:a16="http://schemas.microsoft.com/office/drawing/2014/main" id="{B80B2D01-E700-4276-3F26-311ABFCD3641}"/>
              </a:ext>
            </a:extLst>
          </p:cNvPr>
          <p:cNvSpPr/>
          <p:nvPr/>
        </p:nvSpPr>
        <p:spPr>
          <a:xfrm>
            <a:off x="416496" y="231288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21;p7">
            <a:extLst>
              <a:ext uri="{FF2B5EF4-FFF2-40B4-BE49-F238E27FC236}">
                <a16:creationId xmlns:a16="http://schemas.microsoft.com/office/drawing/2014/main" id="{4EC889E4-EB5A-B13B-D1F2-04EB63C09259}"/>
              </a:ext>
            </a:extLst>
          </p:cNvPr>
          <p:cNvSpPr/>
          <p:nvPr/>
        </p:nvSpPr>
        <p:spPr>
          <a:xfrm>
            <a:off x="1280592" y="472514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16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03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C9DC4F-56CD-BBF0-D15F-AA8B8F8DB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276061"/>
              </p:ext>
            </p:extLst>
          </p:nvPr>
        </p:nvGraphicFramePr>
        <p:xfrm>
          <a:off x="1453784" y="2813616"/>
          <a:ext cx="5866515" cy="33453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30329">
                  <a:extLst>
                    <a:ext uri="{9D8B030D-6E8A-4147-A177-3AD203B41FA5}">
                      <a16:colId xmlns:a16="http://schemas.microsoft.com/office/drawing/2014/main" val="1810933029"/>
                    </a:ext>
                  </a:extLst>
                </a:gridCol>
                <a:gridCol w="474580">
                  <a:extLst>
                    <a:ext uri="{9D8B030D-6E8A-4147-A177-3AD203B41FA5}">
                      <a16:colId xmlns:a16="http://schemas.microsoft.com/office/drawing/2014/main" val="3972809464"/>
                    </a:ext>
                  </a:extLst>
                </a:gridCol>
                <a:gridCol w="474580">
                  <a:extLst>
                    <a:ext uri="{9D8B030D-6E8A-4147-A177-3AD203B41FA5}">
                      <a16:colId xmlns:a16="http://schemas.microsoft.com/office/drawing/2014/main" val="1562343651"/>
                    </a:ext>
                  </a:extLst>
                </a:gridCol>
                <a:gridCol w="293397">
                  <a:extLst>
                    <a:ext uri="{9D8B030D-6E8A-4147-A177-3AD203B41FA5}">
                      <a16:colId xmlns:a16="http://schemas.microsoft.com/office/drawing/2014/main" val="297217208"/>
                    </a:ext>
                  </a:extLst>
                </a:gridCol>
                <a:gridCol w="666215">
                  <a:extLst>
                    <a:ext uri="{9D8B030D-6E8A-4147-A177-3AD203B41FA5}">
                      <a16:colId xmlns:a16="http://schemas.microsoft.com/office/drawing/2014/main" val="3144144100"/>
                    </a:ext>
                  </a:extLst>
                </a:gridCol>
                <a:gridCol w="293397">
                  <a:extLst>
                    <a:ext uri="{9D8B030D-6E8A-4147-A177-3AD203B41FA5}">
                      <a16:colId xmlns:a16="http://schemas.microsoft.com/office/drawing/2014/main" val="3568895488"/>
                    </a:ext>
                  </a:extLst>
                </a:gridCol>
                <a:gridCol w="544266">
                  <a:extLst>
                    <a:ext uri="{9D8B030D-6E8A-4147-A177-3AD203B41FA5}">
                      <a16:colId xmlns:a16="http://schemas.microsoft.com/office/drawing/2014/main" val="1411681993"/>
                    </a:ext>
                  </a:extLst>
                </a:gridCol>
                <a:gridCol w="377021">
                  <a:extLst>
                    <a:ext uri="{9D8B030D-6E8A-4147-A177-3AD203B41FA5}">
                      <a16:colId xmlns:a16="http://schemas.microsoft.com/office/drawing/2014/main" val="2347291604"/>
                    </a:ext>
                  </a:extLst>
                </a:gridCol>
                <a:gridCol w="488517">
                  <a:extLst>
                    <a:ext uri="{9D8B030D-6E8A-4147-A177-3AD203B41FA5}">
                      <a16:colId xmlns:a16="http://schemas.microsoft.com/office/drawing/2014/main" val="1166901325"/>
                    </a:ext>
                  </a:extLst>
                </a:gridCol>
                <a:gridCol w="488517">
                  <a:extLst>
                    <a:ext uri="{9D8B030D-6E8A-4147-A177-3AD203B41FA5}">
                      <a16:colId xmlns:a16="http://schemas.microsoft.com/office/drawing/2014/main" val="3344230729"/>
                    </a:ext>
                  </a:extLst>
                </a:gridCol>
                <a:gridCol w="453873">
                  <a:extLst>
                    <a:ext uri="{9D8B030D-6E8A-4147-A177-3AD203B41FA5}">
                      <a16:colId xmlns:a16="http://schemas.microsoft.com/office/drawing/2014/main" val="3943761658"/>
                    </a:ext>
                  </a:extLst>
                </a:gridCol>
                <a:gridCol w="424124">
                  <a:extLst>
                    <a:ext uri="{9D8B030D-6E8A-4147-A177-3AD203B41FA5}">
                      <a16:colId xmlns:a16="http://schemas.microsoft.com/office/drawing/2014/main" val="3752841814"/>
                    </a:ext>
                  </a:extLst>
                </a:gridCol>
                <a:gridCol w="357699">
                  <a:extLst>
                    <a:ext uri="{9D8B030D-6E8A-4147-A177-3AD203B41FA5}">
                      <a16:colId xmlns:a16="http://schemas.microsoft.com/office/drawing/2014/main" val="2222957460"/>
                    </a:ext>
                  </a:extLst>
                </a:gridCol>
              </a:tblGrid>
              <a:tr h="153945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여신번호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실행일자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만기일자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고객명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증권사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증권계좌번호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적용금리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대출금액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대출잔액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수납일자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수납금액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계좌상태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36125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1010010020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2024-03-26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2025-03-26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김뚝배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58,000,000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40,000,000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2024-04-25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127,562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446651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1010010019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2024-03-26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2025-03-26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김뚝배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58,000,000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40,000,000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2024-04-25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191,342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786139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1010010018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2024-03-22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2025-03-22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박땡전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72,000,000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72,000,000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2024-04-21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574,027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82300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1010010017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2024-03-21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2025-03-21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최플레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2024-04-20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95,671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13208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1010010016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2024-03-20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2025-03-20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정징탕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87,000,000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87,000,000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2024-04-19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765,123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853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1010010015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2024-03-19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2025-03-19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윤짜장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45,000,000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45,000,000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2024-04-18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358,767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33627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1010010014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2025-03-18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안깡아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60,000,000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60,000,000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2024-04-17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527,671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260818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1010010013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2024-03-15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2025-03-15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김찐만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12,000,000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2024-04-14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95,671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774668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1010010012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2024-03-14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2025-03-14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이붕어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2024-04-13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184,685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250848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1010010002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2024-03-01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2025-03-01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정튀김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24,000,000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2024-03-31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24,015,945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완제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69310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1010010010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2024-03-12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2025-03-12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최닭똥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36,000,000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2024-04-11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2,287,014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859532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1010010009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2024-03-11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2025-03-11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정짜파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51,000,000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10,000</a:t>
                      </a:r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2024-04-10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1,448,521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787984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1010010008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2024-03-08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2025-03-08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윤햄버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50%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9.70%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84,000,000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84,000,000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2024-04-07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669,699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968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1010010007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2024-03-07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2025-03-07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안피자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코넥스탁론</a:t>
                      </a:r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유진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10.70%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15,000,000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15,000,000</a:t>
                      </a: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2024-04-06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131,918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60387"/>
                  </a:ext>
                </a:extLst>
              </a:tr>
            </a:tbl>
          </a:graphicData>
        </a:graphic>
      </p:graphicFrame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13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납입현황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납입현황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B_BD_06_01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962403D7-E31C-DCD7-5D1C-86A8B7EB0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0790"/>
              </p:ext>
            </p:extLst>
          </p:nvPr>
        </p:nvGraphicFramePr>
        <p:xfrm>
          <a:off x="7541937" y="408944"/>
          <a:ext cx="2253889" cy="591243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납입 정보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Display,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정렬기준은 최근 여신번호 기준 내림차순 정렬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납입이력 팝업 호출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동일인 여부와 상관없이 계좌에 입금된 내용은 모두 보여줌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하위메뉴 펼침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화면 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계좌 상태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활동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EOD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조회기간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기간선택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최근한달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 납입일자 기준 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검색조건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여신번호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고객명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검색조건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대상 내용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초성검색 가능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조건 검색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조회 조건 모두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조회건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건수 자동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수납금액 합계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수납금액 합계 자동 계산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엑셀다운로드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현재화면 엑셀로 다운로드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페이지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수 기준으로 분배하여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출력 목록 수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개수 선택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30 (default), 50, 100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납입이력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(B_BD_06_02)’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281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2856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9557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16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5587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납입현황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2508136"/>
            <a:ext cx="6031555" cy="387996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6E0030-E1FC-73A8-40DC-69A64F9FE6CA}"/>
              </a:ext>
            </a:extLst>
          </p:cNvPr>
          <p:cNvSpPr/>
          <p:nvPr/>
        </p:nvSpPr>
        <p:spPr>
          <a:xfrm>
            <a:off x="1372544" y="1294992"/>
            <a:ext cx="6031555" cy="122072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Google Shape;221;p7">
            <a:extLst>
              <a:ext uri="{FF2B5EF4-FFF2-40B4-BE49-F238E27FC236}">
                <a16:creationId xmlns:a16="http://schemas.microsoft.com/office/drawing/2014/main" id="{36350B28-80F3-6E5B-9189-1075CA50B308}"/>
              </a:ext>
            </a:extLst>
          </p:cNvPr>
          <p:cNvSpPr/>
          <p:nvPr/>
        </p:nvSpPr>
        <p:spPr>
          <a:xfrm>
            <a:off x="2087359" y="15675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517790" y="134738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납입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792F4E-950A-4BFC-076B-587ABE62769E}"/>
              </a:ext>
            </a:extLst>
          </p:cNvPr>
          <p:cNvGrpSpPr/>
          <p:nvPr/>
        </p:nvGrpSpPr>
        <p:grpSpPr>
          <a:xfrm>
            <a:off x="2168136" y="1664823"/>
            <a:ext cx="1006636" cy="162209"/>
            <a:chOff x="428694" y="4670319"/>
            <a:chExt cx="1006636" cy="215900"/>
          </a:xfrm>
        </p:grpSpPr>
        <p:sp>
          <p:nvSpPr>
            <p:cNvPr id="13" name="Rectangle 122">
              <a:extLst>
                <a:ext uri="{FF2B5EF4-FFF2-40B4-BE49-F238E27FC236}">
                  <a16:creationId xmlns:a16="http://schemas.microsoft.com/office/drawing/2014/main" id="{FF16C916-A9E4-E7E3-E9C0-2279153C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14" name="AutoShape 89">
              <a:extLst>
                <a:ext uri="{FF2B5EF4-FFF2-40B4-BE49-F238E27FC236}">
                  <a16:creationId xmlns:a16="http://schemas.microsoft.com/office/drawing/2014/main" id="{9E3D76EA-BF66-5524-D3DF-806432AA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E165AB-A29B-245B-5BB8-F23E52483A12}"/>
              </a:ext>
            </a:extLst>
          </p:cNvPr>
          <p:cNvGrpSpPr/>
          <p:nvPr/>
        </p:nvGrpSpPr>
        <p:grpSpPr>
          <a:xfrm>
            <a:off x="3307928" y="1626190"/>
            <a:ext cx="1697524" cy="215444"/>
            <a:chOff x="2156514" y="4875402"/>
            <a:chExt cx="1957678" cy="224654"/>
          </a:xfrm>
        </p:grpSpPr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DBA2F5A0-1F63-96B5-044F-0251CC34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4" y="4921356"/>
              <a:ext cx="70230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205">
              <a:extLst>
                <a:ext uri="{FF2B5EF4-FFF2-40B4-BE49-F238E27FC236}">
                  <a16:creationId xmlns:a16="http://schemas.microsoft.com/office/drawing/2014/main" id="{F520A89B-38AF-454E-CD95-E458B0489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04160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35">
              <a:extLst>
                <a:ext uri="{FF2B5EF4-FFF2-40B4-BE49-F238E27FC236}">
                  <a16:creationId xmlns:a16="http://schemas.microsoft.com/office/drawing/2014/main" id="{54DA7A4C-1923-3EB0-83E6-85DE3D970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6" y="4875402"/>
              <a:ext cx="250881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~</a:t>
              </a: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30">
              <a:extLst>
                <a:ext uri="{FF2B5EF4-FFF2-40B4-BE49-F238E27FC236}">
                  <a16:creationId xmlns:a16="http://schemas.microsoft.com/office/drawing/2014/main" id="{CE31DF4C-EA5D-4FFE-380F-2E9796F3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562" y="4921357"/>
              <a:ext cx="701640" cy="16892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2024/07/30</a:t>
              </a:r>
              <a:endParaRPr kumimoji="0"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Picture 205">
              <a:extLst>
                <a:ext uri="{FF2B5EF4-FFF2-40B4-BE49-F238E27FC236}">
                  <a16:creationId xmlns:a16="http://schemas.microsoft.com/office/drawing/2014/main" id="{5F0A58E3-9147-1020-157B-92B50E2C1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6049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68A080-7449-951F-492F-00C989ED624E}"/>
              </a:ext>
            </a:extLst>
          </p:cNvPr>
          <p:cNvGrpSpPr/>
          <p:nvPr/>
        </p:nvGrpSpPr>
        <p:grpSpPr>
          <a:xfrm>
            <a:off x="5092009" y="1663604"/>
            <a:ext cx="1006636" cy="162209"/>
            <a:chOff x="428694" y="4670319"/>
            <a:chExt cx="1006636" cy="215900"/>
          </a:xfrm>
        </p:grpSpPr>
        <p:sp>
          <p:nvSpPr>
            <p:cNvPr id="55" name="Rectangle 122">
              <a:extLst>
                <a:ext uri="{FF2B5EF4-FFF2-40B4-BE49-F238E27FC236}">
                  <a16:creationId xmlns:a16="http://schemas.microsoft.com/office/drawing/2014/main" id="{8AD4A5CE-363D-4B34-2164-D72140E2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kern="0" dirty="0" err="1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최근한달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AutoShape 89">
              <a:extLst>
                <a:ext uri="{FF2B5EF4-FFF2-40B4-BE49-F238E27FC236}">
                  <a16:creationId xmlns:a16="http://schemas.microsoft.com/office/drawing/2014/main" id="{B48A8000-3CC6-361D-F248-F9606543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58AF95-E6AF-BD26-0DB2-029F1E41E089}"/>
              </a:ext>
            </a:extLst>
          </p:cNvPr>
          <p:cNvSpPr/>
          <p:nvPr/>
        </p:nvSpPr>
        <p:spPr>
          <a:xfrm>
            <a:off x="1588782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납입일자</a:t>
            </a:r>
          </a:p>
        </p:txBody>
      </p:sp>
      <p:sp>
        <p:nvSpPr>
          <p:cNvPr id="63" name="직사각형 126">
            <a:extLst>
              <a:ext uri="{FF2B5EF4-FFF2-40B4-BE49-F238E27FC236}">
                <a16:creationId xmlns:a16="http://schemas.microsoft.com/office/drawing/2014/main" id="{3FA574D4-D547-DA36-D946-66E3C70B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28" y="1907717"/>
            <a:ext cx="2797200" cy="149394"/>
          </a:xfrm>
          <a:prstGeom prst="rect">
            <a:avLst/>
          </a:prstGeom>
          <a:solidFill>
            <a:sysClr val="window" lastClr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123456789012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E59FB19-7A2B-9A53-9AE8-8AAF72B87D27}"/>
              </a:ext>
            </a:extLst>
          </p:cNvPr>
          <p:cNvGrpSpPr/>
          <p:nvPr/>
        </p:nvGrpSpPr>
        <p:grpSpPr>
          <a:xfrm>
            <a:off x="3495052" y="2189728"/>
            <a:ext cx="1286208" cy="187962"/>
            <a:chOff x="4932718" y="5299998"/>
            <a:chExt cx="1024312" cy="184939"/>
          </a:xfrm>
        </p:grpSpPr>
        <p:sp>
          <p:nvSpPr>
            <p:cNvPr id="68" name="모서리가 둥근 직사각형 47">
              <a:extLst>
                <a:ext uri="{FF2B5EF4-FFF2-40B4-BE49-F238E27FC236}">
                  <a16:creationId xmlns:a16="http://schemas.microsoft.com/office/drawing/2014/main" id="{0FA0F037-6D6A-E2C7-4D97-B46C2550CF96}"/>
                </a:ext>
              </a:extLst>
            </p:cNvPr>
            <p:cNvSpPr/>
            <p:nvPr/>
          </p:nvSpPr>
          <p:spPr>
            <a:xfrm>
              <a:off x="5478818" y="5299999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</a:p>
          </p:txBody>
        </p:sp>
        <p:sp>
          <p:nvSpPr>
            <p:cNvPr id="69" name="모서리가 둥근 직사각형 59">
              <a:extLst>
                <a:ext uri="{FF2B5EF4-FFF2-40B4-BE49-F238E27FC236}">
                  <a16:creationId xmlns:a16="http://schemas.microsoft.com/office/drawing/2014/main" id="{70052B5C-FE76-2C73-CEA7-C5C0B2479F4C}"/>
                </a:ext>
              </a:extLst>
            </p:cNvPr>
            <p:cNvSpPr/>
            <p:nvPr/>
          </p:nvSpPr>
          <p:spPr>
            <a:xfrm>
              <a:off x="4932718" y="5299998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70" name="Google Shape;221;p7">
            <a:extLst>
              <a:ext uri="{FF2B5EF4-FFF2-40B4-BE49-F238E27FC236}">
                <a16:creationId xmlns:a16="http://schemas.microsoft.com/office/drawing/2014/main" id="{99BE3612-7D33-B6F8-ADDB-88101B1334E5}"/>
              </a:ext>
            </a:extLst>
          </p:cNvPr>
          <p:cNvSpPr/>
          <p:nvPr/>
        </p:nvSpPr>
        <p:spPr>
          <a:xfrm>
            <a:off x="3248704" y="156190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21;p7">
            <a:extLst>
              <a:ext uri="{FF2B5EF4-FFF2-40B4-BE49-F238E27FC236}">
                <a16:creationId xmlns:a16="http://schemas.microsoft.com/office/drawing/2014/main" id="{96DC0003-B69A-2CDE-72EA-07368C977A4A}"/>
              </a:ext>
            </a:extLst>
          </p:cNvPr>
          <p:cNvSpPr/>
          <p:nvPr/>
        </p:nvSpPr>
        <p:spPr>
          <a:xfrm>
            <a:off x="2060136" y="1885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1F190120-462D-9FC6-3E30-D0A9D66858E4}"/>
              </a:ext>
            </a:extLst>
          </p:cNvPr>
          <p:cNvSpPr/>
          <p:nvPr/>
        </p:nvSpPr>
        <p:spPr>
          <a:xfrm>
            <a:off x="3228636" y="187108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21;p7">
            <a:extLst>
              <a:ext uri="{FF2B5EF4-FFF2-40B4-BE49-F238E27FC236}">
                <a16:creationId xmlns:a16="http://schemas.microsoft.com/office/drawing/2014/main" id="{B0DC3663-D384-DA52-994A-8B6063A1E5D0}"/>
              </a:ext>
            </a:extLst>
          </p:cNvPr>
          <p:cNvSpPr/>
          <p:nvPr/>
        </p:nvSpPr>
        <p:spPr>
          <a:xfrm>
            <a:off x="3409806" y="212627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21;p7">
            <a:extLst>
              <a:ext uri="{FF2B5EF4-FFF2-40B4-BE49-F238E27FC236}">
                <a16:creationId xmlns:a16="http://schemas.microsoft.com/office/drawing/2014/main" id="{7EE12C4D-3FDF-0327-438C-87C3747A189B}"/>
              </a:ext>
            </a:extLst>
          </p:cNvPr>
          <p:cNvSpPr/>
          <p:nvPr/>
        </p:nvSpPr>
        <p:spPr>
          <a:xfrm>
            <a:off x="4180779" y="211883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6" name="Text Box 6">
            <a:extLst>
              <a:ext uri="{FF2B5EF4-FFF2-40B4-BE49-F238E27FC236}">
                <a16:creationId xmlns:a16="http://schemas.microsoft.com/office/drawing/2014/main" id="{29AD0B13-E81D-A5F2-0D29-029C2DDD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26" y="2574137"/>
            <a:ext cx="1750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■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00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건이 조회 되었습니다</a:t>
            </a:r>
            <a:r>
              <a:rPr lang="en-US" altLang="ko-KR" sz="7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모서리가 둥근 직사각형 164">
            <a:extLst>
              <a:ext uri="{FF2B5EF4-FFF2-40B4-BE49-F238E27FC236}">
                <a16:creationId xmlns:a16="http://schemas.microsoft.com/office/drawing/2014/main" id="{43A597C3-CB4C-27FB-73D2-3ABE432483DB}"/>
              </a:ext>
            </a:extLst>
          </p:cNvPr>
          <p:cNvSpPr/>
          <p:nvPr/>
        </p:nvSpPr>
        <p:spPr>
          <a:xfrm>
            <a:off x="6708299" y="2614327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엑셀다운로드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1760FD1-BA5F-7C9A-0C86-A6C75BA5F445}"/>
              </a:ext>
            </a:extLst>
          </p:cNvPr>
          <p:cNvSpPr/>
          <p:nvPr/>
        </p:nvSpPr>
        <p:spPr>
          <a:xfrm>
            <a:off x="3942561" y="6198191"/>
            <a:ext cx="1164155" cy="144000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   </a:t>
            </a:r>
            <a:r>
              <a:rPr lang="en-US" altLang="ko-KR" sz="600" b="1" dirty="0">
                <a:solidFill>
                  <a:srgbClr val="26499D"/>
                </a:solidFill>
                <a:latin typeface="+mj-lt"/>
              </a:rPr>
              <a:t>1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2   3   4   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3521EC8-1714-31F9-019E-3E6DE77A1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962" y="6182171"/>
            <a:ext cx="269749" cy="160020"/>
          </a:xfrm>
          <a:prstGeom prst="rect">
            <a:avLst/>
          </a:prstGeom>
        </p:spPr>
      </p:pic>
      <p:sp>
        <p:nvSpPr>
          <p:cNvPr id="82" name="Text Box 6">
            <a:extLst>
              <a:ext uri="{FF2B5EF4-FFF2-40B4-BE49-F238E27FC236}">
                <a16:creationId xmlns:a16="http://schemas.microsoft.com/office/drawing/2014/main" id="{42761E5B-0AAB-CE60-0B5B-201F2D8C8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620" y="2589526"/>
            <a:ext cx="175085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■ 수납금액 합계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834,567,890</a:t>
            </a:r>
            <a:endParaRPr lang="ko-KR" altLang="en-US" sz="7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4" name="Google Shape;221;p7">
            <a:extLst>
              <a:ext uri="{FF2B5EF4-FFF2-40B4-BE49-F238E27FC236}">
                <a16:creationId xmlns:a16="http://schemas.microsoft.com/office/drawing/2014/main" id="{47E6C57F-F858-1153-2B74-0A46E45BFC64}"/>
              </a:ext>
            </a:extLst>
          </p:cNvPr>
          <p:cNvSpPr/>
          <p:nvPr/>
        </p:nvSpPr>
        <p:spPr>
          <a:xfrm>
            <a:off x="1576548" y="2556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5" name="Google Shape;221;p7">
            <a:extLst>
              <a:ext uri="{FF2B5EF4-FFF2-40B4-BE49-F238E27FC236}">
                <a16:creationId xmlns:a16="http://schemas.microsoft.com/office/drawing/2014/main" id="{C8A73718-9231-FEB2-2071-320D405B4D77}"/>
              </a:ext>
            </a:extLst>
          </p:cNvPr>
          <p:cNvSpPr/>
          <p:nvPr/>
        </p:nvSpPr>
        <p:spPr>
          <a:xfrm>
            <a:off x="5265405" y="253816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21;p7">
            <a:extLst>
              <a:ext uri="{FF2B5EF4-FFF2-40B4-BE49-F238E27FC236}">
                <a16:creationId xmlns:a16="http://schemas.microsoft.com/office/drawing/2014/main" id="{72DDCBB3-237D-A7B6-6725-FE0D33A85E17}"/>
              </a:ext>
            </a:extLst>
          </p:cNvPr>
          <p:cNvSpPr/>
          <p:nvPr/>
        </p:nvSpPr>
        <p:spPr>
          <a:xfrm>
            <a:off x="3888561" y="62081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21;p7">
            <a:extLst>
              <a:ext uri="{FF2B5EF4-FFF2-40B4-BE49-F238E27FC236}">
                <a16:creationId xmlns:a16="http://schemas.microsoft.com/office/drawing/2014/main" id="{0DFBDF52-C90A-9030-DF5B-571B0642D0F4}"/>
              </a:ext>
            </a:extLst>
          </p:cNvPr>
          <p:cNvSpPr/>
          <p:nvPr/>
        </p:nvSpPr>
        <p:spPr>
          <a:xfrm>
            <a:off x="4733176" y="62959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21;p7">
            <a:extLst>
              <a:ext uri="{FF2B5EF4-FFF2-40B4-BE49-F238E27FC236}">
                <a16:creationId xmlns:a16="http://schemas.microsoft.com/office/drawing/2014/main" id="{4EC889E4-EB5A-B13B-D1F2-04EB63C09259}"/>
              </a:ext>
            </a:extLst>
          </p:cNvPr>
          <p:cNvSpPr/>
          <p:nvPr/>
        </p:nvSpPr>
        <p:spPr>
          <a:xfrm>
            <a:off x="1382044" y="30602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DAA5B0F-6736-0D1C-EF15-CA77956991C3}"/>
              </a:ext>
            </a:extLst>
          </p:cNvPr>
          <p:cNvSpPr/>
          <p:nvPr/>
        </p:nvSpPr>
        <p:spPr>
          <a:xfrm>
            <a:off x="1402926" y="3181361"/>
            <a:ext cx="5962803" cy="2619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5E8138A-65C0-89A8-B5AA-6526F32C1242}"/>
              </a:ext>
            </a:extLst>
          </p:cNvPr>
          <p:cNvSpPr/>
          <p:nvPr/>
        </p:nvSpPr>
        <p:spPr>
          <a:xfrm>
            <a:off x="1588782" y="1907717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검색조건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976348C-8E87-1B6C-A381-30226AB73AC9}"/>
              </a:ext>
            </a:extLst>
          </p:cNvPr>
          <p:cNvGrpSpPr/>
          <p:nvPr/>
        </p:nvGrpSpPr>
        <p:grpSpPr>
          <a:xfrm>
            <a:off x="2168136" y="1907717"/>
            <a:ext cx="1006636" cy="162209"/>
            <a:chOff x="428694" y="4670319"/>
            <a:chExt cx="1006636" cy="215900"/>
          </a:xfrm>
        </p:grpSpPr>
        <p:sp>
          <p:nvSpPr>
            <p:cNvPr id="66" name="Rectangle 122">
              <a:extLst>
                <a:ext uri="{FF2B5EF4-FFF2-40B4-BE49-F238E27FC236}">
                  <a16:creationId xmlns:a16="http://schemas.microsoft.com/office/drawing/2014/main" id="{D54E3938-1DD6-1612-6CDB-CFC4DEDA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여신번호</a:t>
              </a:r>
            </a:p>
          </p:txBody>
        </p:sp>
        <p:sp>
          <p:nvSpPr>
            <p:cNvPr id="75" name="AutoShape 89">
              <a:extLst>
                <a:ext uri="{FF2B5EF4-FFF2-40B4-BE49-F238E27FC236}">
                  <a16:creationId xmlns:a16="http://schemas.microsoft.com/office/drawing/2014/main" id="{F31C8B16-003D-3D84-629C-E0A8745AA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87" name="Google Shape;221;p7">
            <a:extLst>
              <a:ext uri="{FF2B5EF4-FFF2-40B4-BE49-F238E27FC236}">
                <a16:creationId xmlns:a16="http://schemas.microsoft.com/office/drawing/2014/main" id="{4AB8F51C-A5C6-31A2-1765-A6B174A377B2}"/>
              </a:ext>
            </a:extLst>
          </p:cNvPr>
          <p:cNvSpPr/>
          <p:nvPr/>
        </p:nvSpPr>
        <p:spPr>
          <a:xfrm>
            <a:off x="6649313" y="253164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DD02CB-2A68-C77E-DF99-7B197E11D4AE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1B5B3D4-18EA-40F5-850D-3F81AC40E00C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888003D6-E51A-A3F6-C8D0-AA56ECD647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15CEBD09-9A8E-C754-1478-7C0A4CDB56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3057132"/>
            <a:ext cx="61200" cy="61200"/>
          </a:xfrm>
          <a:prstGeom prst="rect">
            <a:avLst/>
          </a:prstGeom>
        </p:spPr>
      </p:pic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29B4BD1F-D2F5-5058-1C47-1C24643FBE30}"/>
              </a:ext>
            </a:extLst>
          </p:cNvPr>
          <p:cNvGrpSpPr/>
          <p:nvPr/>
        </p:nvGrpSpPr>
        <p:grpSpPr>
          <a:xfrm>
            <a:off x="326496" y="4118783"/>
            <a:ext cx="1026104" cy="318329"/>
            <a:chOff x="326496" y="3573016"/>
            <a:chExt cx="1026104" cy="31832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E4075FB-B2AC-3DC7-C093-D75E044100C5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22" name="Picture 12" descr="설정 free interface icon">
              <a:extLst>
                <a:ext uri="{FF2B5EF4-FFF2-40B4-BE49-F238E27FC236}">
                  <a16:creationId xmlns:a16="http://schemas.microsoft.com/office/drawing/2014/main" id="{1A3E1915-FFAB-55E9-085A-BF65483191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B5FE793C-726C-064F-AF5E-200BD54AF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83F4369-BB19-78B4-14DD-D656F746469A}"/>
              </a:ext>
            </a:extLst>
          </p:cNvPr>
          <p:cNvGrpSpPr/>
          <p:nvPr/>
        </p:nvGrpSpPr>
        <p:grpSpPr>
          <a:xfrm>
            <a:off x="313796" y="3338800"/>
            <a:ext cx="1038804" cy="318329"/>
            <a:chOff x="313796" y="2793033"/>
            <a:chExt cx="1038804" cy="318329"/>
          </a:xfrm>
        </p:grpSpPr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376CE4C9-F244-78E1-6800-0A9B1AE64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374491E0-3EA3-B798-D010-E037AC26E1CF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3A15DBF-10A9-0960-8D36-482A3A60F642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445EAFC-58C0-D3F1-0F06-4EC35A7EAABD}"/>
              </a:ext>
            </a:extLst>
          </p:cNvPr>
          <p:cNvGrpSpPr/>
          <p:nvPr/>
        </p:nvGrpSpPr>
        <p:grpSpPr>
          <a:xfrm>
            <a:off x="332846" y="3747279"/>
            <a:ext cx="1018198" cy="316800"/>
            <a:chOff x="332846" y="3201512"/>
            <a:chExt cx="1018198" cy="316800"/>
          </a:xfrm>
        </p:grpSpPr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9F4BF8F0-BE63-E7CE-6E36-B01F9070A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30" name="Picture 8" descr="edit">
              <a:extLst>
                <a:ext uri="{FF2B5EF4-FFF2-40B4-BE49-F238E27FC236}">
                  <a16:creationId xmlns:a16="http://schemas.microsoft.com/office/drawing/2014/main" id="{485ACE28-6D21-A414-1D26-AB8DBB89E20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4176600-807E-0496-8BDA-6252A1B192DA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4582748-B574-9D09-EDEA-B2A2A90A517A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4F15819B-2DF3-4910-3562-8B118D4AD5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1696160"/>
            <a:ext cx="61200" cy="61200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F2150896-4FCC-708D-760C-4DC9DF0CAE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D11E35AD-2479-3233-E266-3EBBA8F139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7384" y="2102356"/>
            <a:ext cx="64800" cy="64800"/>
          </a:xfrm>
          <a:prstGeom prst="rect">
            <a:avLst/>
          </a:prstGeom>
        </p:spPr>
      </p:pic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86989FA-C510-16DF-32FD-51E983742688}"/>
              </a:ext>
            </a:extLst>
          </p:cNvPr>
          <p:cNvSpPr/>
          <p:nvPr/>
        </p:nvSpPr>
        <p:spPr>
          <a:xfrm>
            <a:off x="512244" y="2930321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12405171-279A-EA68-7960-14551E2B60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496" y="3031885"/>
            <a:ext cx="115200" cy="115200"/>
          </a:xfrm>
          <a:prstGeom prst="rect">
            <a:avLst/>
          </a:prstGeom>
        </p:spPr>
      </p:pic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FF76FB6-B92D-1277-90AA-FECF09924E12}"/>
              </a:ext>
            </a:extLst>
          </p:cNvPr>
          <p:cNvGrpSpPr/>
          <p:nvPr/>
        </p:nvGrpSpPr>
        <p:grpSpPr>
          <a:xfrm>
            <a:off x="540558" y="2278120"/>
            <a:ext cx="739774" cy="502808"/>
            <a:chOff x="540558" y="2204864"/>
            <a:chExt cx="739774" cy="502808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4A70C25-1EAB-6B87-4915-50206B242AF8}"/>
                </a:ext>
              </a:extLst>
            </p:cNvPr>
            <p:cNvSpPr/>
            <p:nvPr/>
          </p:nvSpPr>
          <p:spPr>
            <a:xfrm>
              <a:off x="540558" y="2204864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채권현황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EAAFF081-11FD-3107-BBF9-07C0FB71CE32}"/>
                </a:ext>
              </a:extLst>
            </p:cNvPr>
            <p:cNvSpPr/>
            <p:nvPr/>
          </p:nvSpPr>
          <p:spPr>
            <a:xfrm>
              <a:off x="540558" y="2365368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 err="1">
                  <a:solidFill>
                    <a:srgbClr val="FF6600"/>
                  </a:solidFill>
                  <a:latin typeface="+mn-ea"/>
                </a:rPr>
                <a:t>납인현황</a:t>
              </a:r>
              <a:endParaRPr lang="ko-KR" altLang="en-US" sz="650" b="1" dirty="0">
                <a:solidFill>
                  <a:srgbClr val="FF6600"/>
                </a:solidFill>
                <a:latin typeface="+mn-ea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8C49349A-D107-9DE3-EA3E-48CE4E92B406}"/>
                </a:ext>
              </a:extLst>
            </p:cNvPr>
            <p:cNvSpPr/>
            <p:nvPr/>
          </p:nvSpPr>
          <p:spPr>
            <a:xfrm>
              <a:off x="540558" y="2525872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연체현황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sp>
        <p:nvSpPr>
          <p:cNvPr id="142" name="Google Shape;221;p7">
            <a:extLst>
              <a:ext uri="{FF2B5EF4-FFF2-40B4-BE49-F238E27FC236}">
                <a16:creationId xmlns:a16="http://schemas.microsoft.com/office/drawing/2014/main" id="{42B984A7-9C42-A9D1-7719-7821DED1F0F6}"/>
              </a:ext>
            </a:extLst>
          </p:cNvPr>
          <p:cNvSpPr/>
          <p:nvPr/>
        </p:nvSpPr>
        <p:spPr>
          <a:xfrm>
            <a:off x="200472" y="209686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221;p7">
            <a:extLst>
              <a:ext uri="{FF2B5EF4-FFF2-40B4-BE49-F238E27FC236}">
                <a16:creationId xmlns:a16="http://schemas.microsoft.com/office/drawing/2014/main" id="{16C80830-2A82-50FE-0264-7ADA1C963155}"/>
              </a:ext>
            </a:extLst>
          </p:cNvPr>
          <p:cNvSpPr/>
          <p:nvPr/>
        </p:nvSpPr>
        <p:spPr>
          <a:xfrm>
            <a:off x="416496" y="24928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59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D1E67D2A-6007-3FBA-B523-0F823A635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614014"/>
              </p:ext>
            </p:extLst>
          </p:nvPr>
        </p:nvGraphicFramePr>
        <p:xfrm>
          <a:off x="1453778" y="2815640"/>
          <a:ext cx="5866521" cy="33507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7433">
                  <a:extLst>
                    <a:ext uri="{9D8B030D-6E8A-4147-A177-3AD203B41FA5}">
                      <a16:colId xmlns:a16="http://schemas.microsoft.com/office/drawing/2014/main" val="1810933029"/>
                    </a:ext>
                  </a:extLst>
                </a:gridCol>
                <a:gridCol w="436193">
                  <a:extLst>
                    <a:ext uri="{9D8B030D-6E8A-4147-A177-3AD203B41FA5}">
                      <a16:colId xmlns:a16="http://schemas.microsoft.com/office/drawing/2014/main" val="3972809464"/>
                    </a:ext>
                  </a:extLst>
                </a:gridCol>
                <a:gridCol w="436193">
                  <a:extLst>
                    <a:ext uri="{9D8B030D-6E8A-4147-A177-3AD203B41FA5}">
                      <a16:colId xmlns:a16="http://schemas.microsoft.com/office/drawing/2014/main" val="1562343651"/>
                    </a:ext>
                  </a:extLst>
                </a:gridCol>
                <a:gridCol w="269666">
                  <a:extLst>
                    <a:ext uri="{9D8B030D-6E8A-4147-A177-3AD203B41FA5}">
                      <a16:colId xmlns:a16="http://schemas.microsoft.com/office/drawing/2014/main" val="297217208"/>
                    </a:ext>
                  </a:extLst>
                </a:gridCol>
                <a:gridCol w="612328">
                  <a:extLst>
                    <a:ext uri="{9D8B030D-6E8A-4147-A177-3AD203B41FA5}">
                      <a16:colId xmlns:a16="http://schemas.microsoft.com/office/drawing/2014/main" val="3144144100"/>
                    </a:ext>
                  </a:extLst>
                </a:gridCol>
                <a:gridCol w="269666">
                  <a:extLst>
                    <a:ext uri="{9D8B030D-6E8A-4147-A177-3AD203B41FA5}">
                      <a16:colId xmlns:a16="http://schemas.microsoft.com/office/drawing/2014/main" val="3568895488"/>
                    </a:ext>
                  </a:extLst>
                </a:gridCol>
                <a:gridCol w="500242">
                  <a:extLst>
                    <a:ext uri="{9D8B030D-6E8A-4147-A177-3AD203B41FA5}">
                      <a16:colId xmlns:a16="http://schemas.microsoft.com/office/drawing/2014/main" val="1411681993"/>
                    </a:ext>
                  </a:extLst>
                </a:gridCol>
                <a:gridCol w="346525">
                  <a:extLst>
                    <a:ext uri="{9D8B030D-6E8A-4147-A177-3AD203B41FA5}">
                      <a16:colId xmlns:a16="http://schemas.microsoft.com/office/drawing/2014/main" val="2347291604"/>
                    </a:ext>
                  </a:extLst>
                </a:gridCol>
                <a:gridCol w="407370">
                  <a:extLst>
                    <a:ext uri="{9D8B030D-6E8A-4147-A177-3AD203B41FA5}">
                      <a16:colId xmlns:a16="http://schemas.microsoft.com/office/drawing/2014/main" val="1166901325"/>
                    </a:ext>
                  </a:extLst>
                </a:gridCol>
                <a:gridCol w="407370">
                  <a:extLst>
                    <a:ext uri="{9D8B030D-6E8A-4147-A177-3AD203B41FA5}">
                      <a16:colId xmlns:a16="http://schemas.microsoft.com/office/drawing/2014/main" val="3344230729"/>
                    </a:ext>
                  </a:extLst>
                </a:gridCol>
                <a:gridCol w="500242">
                  <a:extLst>
                    <a:ext uri="{9D8B030D-6E8A-4147-A177-3AD203B41FA5}">
                      <a16:colId xmlns:a16="http://schemas.microsoft.com/office/drawing/2014/main" val="3943761658"/>
                    </a:ext>
                  </a:extLst>
                </a:gridCol>
                <a:gridCol w="346525">
                  <a:extLst>
                    <a:ext uri="{9D8B030D-6E8A-4147-A177-3AD203B41FA5}">
                      <a16:colId xmlns:a16="http://schemas.microsoft.com/office/drawing/2014/main" val="3752841814"/>
                    </a:ext>
                  </a:extLst>
                </a:gridCol>
                <a:gridCol w="423384">
                  <a:extLst>
                    <a:ext uri="{9D8B030D-6E8A-4147-A177-3AD203B41FA5}">
                      <a16:colId xmlns:a16="http://schemas.microsoft.com/office/drawing/2014/main" val="3475536520"/>
                    </a:ext>
                  </a:extLst>
                </a:gridCol>
                <a:gridCol w="423384">
                  <a:extLst>
                    <a:ext uri="{9D8B030D-6E8A-4147-A177-3AD203B41FA5}">
                      <a16:colId xmlns:a16="http://schemas.microsoft.com/office/drawing/2014/main" val="2222957460"/>
                    </a:ext>
                  </a:extLst>
                </a:gridCol>
              </a:tblGrid>
              <a:tr h="296972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여신번호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실행일자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만기일자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고객명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증권사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증권계좌번호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적용금리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대출금액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대출잔액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연체누적일수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미납이자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연체가산금</a:t>
                      </a: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연체금합계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83" marR="5883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36125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1010010017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2025-03-06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김치킨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코넥스탁론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  <a:endParaRPr kumimoji="0" lang="en-US" altLang="ko-KR" sz="5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90,000,000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674,247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189,041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863,288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968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1010010016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2025-03-04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박떡볶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코넥스탁론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  <a:endParaRPr kumimoji="0" lang="en-US" altLang="ko-KR" sz="5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63,000,000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304,877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85,479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390,356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60387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1010010015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2025-03-07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안피자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코넥스탁론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  <a:endParaRPr kumimoji="0" lang="en-US" altLang="ko-KR" sz="5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14,658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18,767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223188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1010010014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2025-03-08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윤햄버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코넥스탁론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  <a:endParaRPr kumimoji="0" lang="en-US" altLang="ko-KR" sz="5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84,000,000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59,795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18,493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78,288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917626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1010010013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2024-03-05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2025-03-05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이김밥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코넥스탁론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00000000000</a:t>
                      </a:r>
                      <a:endParaRPr kumimoji="0" lang="en-US" altLang="ko-KR" sz="5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3,000,000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651388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27850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054331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227489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088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077881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614486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117853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596835"/>
                  </a:ext>
                </a:extLst>
              </a:tr>
              <a:tr h="218124">
                <a:tc>
                  <a:txBody>
                    <a:bodyPr/>
                    <a:lstStyle/>
                    <a:p>
                      <a:pPr algn="ctr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939039"/>
                  </a:ext>
                </a:extLst>
              </a:tr>
            </a:tbl>
          </a:graphicData>
        </a:graphic>
      </p:graphicFrame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14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연체현황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연체현황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B_BD_07_01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962403D7-E31C-DCD7-5D1C-86A8B7EB0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90541"/>
              </p:ext>
            </p:extLst>
          </p:nvPr>
        </p:nvGraphicFramePr>
        <p:xfrm>
          <a:off x="7541937" y="408944"/>
          <a:ext cx="2253889" cy="600387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연체 정보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Display,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연체 발생 시 자동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SMS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발송기능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영업일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기준 매일 오전 발송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연체 누적일수가 높은 순으로 아래로 내림차순 정렬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하위메뉴 펼침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화면 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 누적 일수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1~15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16~30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31~59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60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이상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조회기간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기간선택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최근한달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 실행일자 기준 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검색조건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여신번호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고객명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검색조건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대상 내용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초성검색 가능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조건 검색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조회 조건 모두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조회건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건수 자동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연체금액 합계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수납금액 합계 자동 계산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항목 중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연체금합계의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합계금액 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엑셀다운로드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현재화면 엑셀로 다운로드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페이지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수 기준으로 분배하여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출력 목록 수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개수 선택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30 (default), 50, 100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연체상세내역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(B_BD_07_02)’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281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2856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9557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16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5587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연체현황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2508136"/>
            <a:ext cx="6031555" cy="387996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6E0030-E1FC-73A8-40DC-69A64F9FE6CA}"/>
              </a:ext>
            </a:extLst>
          </p:cNvPr>
          <p:cNvSpPr/>
          <p:nvPr/>
        </p:nvSpPr>
        <p:spPr>
          <a:xfrm>
            <a:off x="1372544" y="1294992"/>
            <a:ext cx="6031555" cy="122072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Google Shape;221;p7">
            <a:extLst>
              <a:ext uri="{FF2B5EF4-FFF2-40B4-BE49-F238E27FC236}">
                <a16:creationId xmlns:a16="http://schemas.microsoft.com/office/drawing/2014/main" id="{36350B28-80F3-6E5B-9189-1075CA50B308}"/>
              </a:ext>
            </a:extLst>
          </p:cNvPr>
          <p:cNvSpPr/>
          <p:nvPr/>
        </p:nvSpPr>
        <p:spPr>
          <a:xfrm>
            <a:off x="2087359" y="15675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517790" y="134738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연체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792F4E-950A-4BFC-076B-587ABE62769E}"/>
              </a:ext>
            </a:extLst>
          </p:cNvPr>
          <p:cNvGrpSpPr/>
          <p:nvPr/>
        </p:nvGrpSpPr>
        <p:grpSpPr>
          <a:xfrm>
            <a:off x="2168136" y="1664823"/>
            <a:ext cx="1006636" cy="162209"/>
            <a:chOff x="428694" y="4670319"/>
            <a:chExt cx="1006636" cy="215900"/>
          </a:xfrm>
        </p:grpSpPr>
        <p:sp>
          <p:nvSpPr>
            <p:cNvPr id="13" name="Rectangle 122">
              <a:extLst>
                <a:ext uri="{FF2B5EF4-FFF2-40B4-BE49-F238E27FC236}">
                  <a16:creationId xmlns:a16="http://schemas.microsoft.com/office/drawing/2014/main" id="{FF16C916-A9E4-E7E3-E9C0-2279153C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14" name="AutoShape 89">
              <a:extLst>
                <a:ext uri="{FF2B5EF4-FFF2-40B4-BE49-F238E27FC236}">
                  <a16:creationId xmlns:a16="http://schemas.microsoft.com/office/drawing/2014/main" id="{9E3D76EA-BF66-5524-D3DF-806432AA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E165AB-A29B-245B-5BB8-F23E52483A12}"/>
              </a:ext>
            </a:extLst>
          </p:cNvPr>
          <p:cNvGrpSpPr/>
          <p:nvPr/>
        </p:nvGrpSpPr>
        <p:grpSpPr>
          <a:xfrm>
            <a:off x="3307928" y="1626190"/>
            <a:ext cx="1697524" cy="215444"/>
            <a:chOff x="2156514" y="4875402"/>
            <a:chExt cx="1957678" cy="224654"/>
          </a:xfrm>
        </p:grpSpPr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DBA2F5A0-1F63-96B5-044F-0251CC34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4" y="4921356"/>
              <a:ext cx="70230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205">
              <a:extLst>
                <a:ext uri="{FF2B5EF4-FFF2-40B4-BE49-F238E27FC236}">
                  <a16:creationId xmlns:a16="http://schemas.microsoft.com/office/drawing/2014/main" id="{F520A89B-38AF-454E-CD95-E458B0489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04160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35">
              <a:extLst>
                <a:ext uri="{FF2B5EF4-FFF2-40B4-BE49-F238E27FC236}">
                  <a16:creationId xmlns:a16="http://schemas.microsoft.com/office/drawing/2014/main" id="{54DA7A4C-1923-3EB0-83E6-85DE3D970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6" y="4875402"/>
              <a:ext cx="250881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~</a:t>
              </a: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30">
              <a:extLst>
                <a:ext uri="{FF2B5EF4-FFF2-40B4-BE49-F238E27FC236}">
                  <a16:creationId xmlns:a16="http://schemas.microsoft.com/office/drawing/2014/main" id="{CE31DF4C-EA5D-4FFE-380F-2E9796F3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562" y="4921357"/>
              <a:ext cx="701640" cy="16892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2024/07/30</a:t>
              </a:r>
              <a:endParaRPr kumimoji="0"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Picture 205">
              <a:extLst>
                <a:ext uri="{FF2B5EF4-FFF2-40B4-BE49-F238E27FC236}">
                  <a16:creationId xmlns:a16="http://schemas.microsoft.com/office/drawing/2014/main" id="{5F0A58E3-9147-1020-157B-92B50E2C1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6049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68A080-7449-951F-492F-00C989ED624E}"/>
              </a:ext>
            </a:extLst>
          </p:cNvPr>
          <p:cNvGrpSpPr/>
          <p:nvPr/>
        </p:nvGrpSpPr>
        <p:grpSpPr>
          <a:xfrm>
            <a:off x="5092009" y="1663604"/>
            <a:ext cx="1006636" cy="162209"/>
            <a:chOff x="428694" y="4670319"/>
            <a:chExt cx="1006636" cy="215900"/>
          </a:xfrm>
        </p:grpSpPr>
        <p:sp>
          <p:nvSpPr>
            <p:cNvPr id="55" name="Rectangle 122">
              <a:extLst>
                <a:ext uri="{FF2B5EF4-FFF2-40B4-BE49-F238E27FC236}">
                  <a16:creationId xmlns:a16="http://schemas.microsoft.com/office/drawing/2014/main" id="{8AD4A5CE-363D-4B34-2164-D72140E2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kern="0" dirty="0" err="1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최근한달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AutoShape 89">
              <a:extLst>
                <a:ext uri="{FF2B5EF4-FFF2-40B4-BE49-F238E27FC236}">
                  <a16:creationId xmlns:a16="http://schemas.microsoft.com/office/drawing/2014/main" id="{B48A8000-3CC6-361D-F248-F9606543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58AF95-E6AF-BD26-0DB2-029F1E41E089}"/>
              </a:ext>
            </a:extLst>
          </p:cNvPr>
          <p:cNvSpPr/>
          <p:nvPr/>
        </p:nvSpPr>
        <p:spPr>
          <a:xfrm>
            <a:off x="1588782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실행일자</a:t>
            </a:r>
          </a:p>
        </p:txBody>
      </p:sp>
      <p:sp>
        <p:nvSpPr>
          <p:cNvPr id="63" name="직사각형 126">
            <a:extLst>
              <a:ext uri="{FF2B5EF4-FFF2-40B4-BE49-F238E27FC236}">
                <a16:creationId xmlns:a16="http://schemas.microsoft.com/office/drawing/2014/main" id="{3FA574D4-D547-DA36-D946-66E3C70B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28" y="1907717"/>
            <a:ext cx="2797200" cy="149394"/>
          </a:xfrm>
          <a:prstGeom prst="rect">
            <a:avLst/>
          </a:prstGeom>
          <a:solidFill>
            <a:sysClr val="window" lastClr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123456789012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E59FB19-7A2B-9A53-9AE8-8AAF72B87D27}"/>
              </a:ext>
            </a:extLst>
          </p:cNvPr>
          <p:cNvGrpSpPr/>
          <p:nvPr/>
        </p:nvGrpSpPr>
        <p:grpSpPr>
          <a:xfrm>
            <a:off x="3495052" y="2189728"/>
            <a:ext cx="1286208" cy="187962"/>
            <a:chOff x="4932718" y="5299998"/>
            <a:chExt cx="1024312" cy="184939"/>
          </a:xfrm>
        </p:grpSpPr>
        <p:sp>
          <p:nvSpPr>
            <p:cNvPr id="68" name="모서리가 둥근 직사각형 47">
              <a:extLst>
                <a:ext uri="{FF2B5EF4-FFF2-40B4-BE49-F238E27FC236}">
                  <a16:creationId xmlns:a16="http://schemas.microsoft.com/office/drawing/2014/main" id="{0FA0F037-6D6A-E2C7-4D97-B46C2550CF96}"/>
                </a:ext>
              </a:extLst>
            </p:cNvPr>
            <p:cNvSpPr/>
            <p:nvPr/>
          </p:nvSpPr>
          <p:spPr>
            <a:xfrm>
              <a:off x="5478818" y="5299999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</a:p>
          </p:txBody>
        </p:sp>
        <p:sp>
          <p:nvSpPr>
            <p:cNvPr id="69" name="모서리가 둥근 직사각형 59">
              <a:extLst>
                <a:ext uri="{FF2B5EF4-FFF2-40B4-BE49-F238E27FC236}">
                  <a16:creationId xmlns:a16="http://schemas.microsoft.com/office/drawing/2014/main" id="{70052B5C-FE76-2C73-CEA7-C5C0B2479F4C}"/>
                </a:ext>
              </a:extLst>
            </p:cNvPr>
            <p:cNvSpPr/>
            <p:nvPr/>
          </p:nvSpPr>
          <p:spPr>
            <a:xfrm>
              <a:off x="4932718" y="5299998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70" name="Google Shape;221;p7">
            <a:extLst>
              <a:ext uri="{FF2B5EF4-FFF2-40B4-BE49-F238E27FC236}">
                <a16:creationId xmlns:a16="http://schemas.microsoft.com/office/drawing/2014/main" id="{99BE3612-7D33-B6F8-ADDB-88101B1334E5}"/>
              </a:ext>
            </a:extLst>
          </p:cNvPr>
          <p:cNvSpPr/>
          <p:nvPr/>
        </p:nvSpPr>
        <p:spPr>
          <a:xfrm>
            <a:off x="3248704" y="156190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21;p7">
            <a:extLst>
              <a:ext uri="{FF2B5EF4-FFF2-40B4-BE49-F238E27FC236}">
                <a16:creationId xmlns:a16="http://schemas.microsoft.com/office/drawing/2014/main" id="{96DC0003-B69A-2CDE-72EA-07368C977A4A}"/>
              </a:ext>
            </a:extLst>
          </p:cNvPr>
          <p:cNvSpPr/>
          <p:nvPr/>
        </p:nvSpPr>
        <p:spPr>
          <a:xfrm>
            <a:off x="2060136" y="1885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1F190120-462D-9FC6-3E30-D0A9D66858E4}"/>
              </a:ext>
            </a:extLst>
          </p:cNvPr>
          <p:cNvSpPr/>
          <p:nvPr/>
        </p:nvSpPr>
        <p:spPr>
          <a:xfrm>
            <a:off x="3228636" y="187108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21;p7">
            <a:extLst>
              <a:ext uri="{FF2B5EF4-FFF2-40B4-BE49-F238E27FC236}">
                <a16:creationId xmlns:a16="http://schemas.microsoft.com/office/drawing/2014/main" id="{B0DC3663-D384-DA52-994A-8B6063A1E5D0}"/>
              </a:ext>
            </a:extLst>
          </p:cNvPr>
          <p:cNvSpPr/>
          <p:nvPr/>
        </p:nvSpPr>
        <p:spPr>
          <a:xfrm>
            <a:off x="3409806" y="212627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21;p7">
            <a:extLst>
              <a:ext uri="{FF2B5EF4-FFF2-40B4-BE49-F238E27FC236}">
                <a16:creationId xmlns:a16="http://schemas.microsoft.com/office/drawing/2014/main" id="{7EE12C4D-3FDF-0327-438C-87C3747A189B}"/>
              </a:ext>
            </a:extLst>
          </p:cNvPr>
          <p:cNvSpPr/>
          <p:nvPr/>
        </p:nvSpPr>
        <p:spPr>
          <a:xfrm>
            <a:off x="4180779" y="211883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6" name="Text Box 6">
            <a:extLst>
              <a:ext uri="{FF2B5EF4-FFF2-40B4-BE49-F238E27FC236}">
                <a16:creationId xmlns:a16="http://schemas.microsoft.com/office/drawing/2014/main" id="{29AD0B13-E81D-A5F2-0D29-029C2DDD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26" y="2574137"/>
            <a:ext cx="1750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■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00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건이 조회 되었습니다</a:t>
            </a:r>
            <a:r>
              <a:rPr lang="en-US" altLang="ko-KR" sz="7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모서리가 둥근 직사각형 164">
            <a:extLst>
              <a:ext uri="{FF2B5EF4-FFF2-40B4-BE49-F238E27FC236}">
                <a16:creationId xmlns:a16="http://schemas.microsoft.com/office/drawing/2014/main" id="{43A597C3-CB4C-27FB-73D2-3ABE432483DB}"/>
              </a:ext>
            </a:extLst>
          </p:cNvPr>
          <p:cNvSpPr/>
          <p:nvPr/>
        </p:nvSpPr>
        <p:spPr>
          <a:xfrm>
            <a:off x="6708299" y="2614327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엑셀다운로드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1760FD1-BA5F-7C9A-0C86-A6C75BA5F445}"/>
              </a:ext>
            </a:extLst>
          </p:cNvPr>
          <p:cNvSpPr/>
          <p:nvPr/>
        </p:nvSpPr>
        <p:spPr>
          <a:xfrm>
            <a:off x="3942561" y="6198191"/>
            <a:ext cx="1164155" cy="144000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   </a:t>
            </a:r>
            <a:r>
              <a:rPr lang="en-US" altLang="ko-KR" sz="600" b="1" dirty="0">
                <a:solidFill>
                  <a:srgbClr val="26499D"/>
                </a:solidFill>
                <a:latin typeface="+mj-lt"/>
              </a:rPr>
              <a:t>1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2   3   4   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3521EC8-1714-31F9-019E-3E6DE77A1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962" y="6182171"/>
            <a:ext cx="269749" cy="160020"/>
          </a:xfrm>
          <a:prstGeom prst="rect">
            <a:avLst/>
          </a:prstGeom>
        </p:spPr>
      </p:pic>
      <p:sp>
        <p:nvSpPr>
          <p:cNvPr id="82" name="Text Box 6">
            <a:extLst>
              <a:ext uri="{FF2B5EF4-FFF2-40B4-BE49-F238E27FC236}">
                <a16:creationId xmlns:a16="http://schemas.microsoft.com/office/drawing/2014/main" id="{42761E5B-0AAB-CE60-0B5B-201F2D8C8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620" y="2589526"/>
            <a:ext cx="175085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■ 연체금액 합계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1,353,831</a:t>
            </a:r>
            <a:endParaRPr lang="ko-KR" altLang="en-US" sz="7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4" name="Google Shape;221;p7">
            <a:extLst>
              <a:ext uri="{FF2B5EF4-FFF2-40B4-BE49-F238E27FC236}">
                <a16:creationId xmlns:a16="http://schemas.microsoft.com/office/drawing/2014/main" id="{47E6C57F-F858-1153-2B74-0A46E45BFC64}"/>
              </a:ext>
            </a:extLst>
          </p:cNvPr>
          <p:cNvSpPr/>
          <p:nvPr/>
        </p:nvSpPr>
        <p:spPr>
          <a:xfrm>
            <a:off x="1576548" y="2556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5" name="Google Shape;221;p7">
            <a:extLst>
              <a:ext uri="{FF2B5EF4-FFF2-40B4-BE49-F238E27FC236}">
                <a16:creationId xmlns:a16="http://schemas.microsoft.com/office/drawing/2014/main" id="{C8A73718-9231-FEB2-2071-320D405B4D77}"/>
              </a:ext>
            </a:extLst>
          </p:cNvPr>
          <p:cNvSpPr/>
          <p:nvPr/>
        </p:nvSpPr>
        <p:spPr>
          <a:xfrm>
            <a:off x="5265405" y="253816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21;p7">
            <a:extLst>
              <a:ext uri="{FF2B5EF4-FFF2-40B4-BE49-F238E27FC236}">
                <a16:creationId xmlns:a16="http://schemas.microsoft.com/office/drawing/2014/main" id="{72DDCBB3-237D-A7B6-6725-FE0D33A85E17}"/>
              </a:ext>
            </a:extLst>
          </p:cNvPr>
          <p:cNvSpPr/>
          <p:nvPr/>
        </p:nvSpPr>
        <p:spPr>
          <a:xfrm>
            <a:off x="3888561" y="62081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21;p7">
            <a:extLst>
              <a:ext uri="{FF2B5EF4-FFF2-40B4-BE49-F238E27FC236}">
                <a16:creationId xmlns:a16="http://schemas.microsoft.com/office/drawing/2014/main" id="{0DFBDF52-C90A-9030-DF5B-571B0642D0F4}"/>
              </a:ext>
            </a:extLst>
          </p:cNvPr>
          <p:cNvSpPr/>
          <p:nvPr/>
        </p:nvSpPr>
        <p:spPr>
          <a:xfrm>
            <a:off x="4733176" y="62959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5E8138A-65C0-89A8-B5AA-6526F32C1242}"/>
              </a:ext>
            </a:extLst>
          </p:cNvPr>
          <p:cNvSpPr/>
          <p:nvPr/>
        </p:nvSpPr>
        <p:spPr>
          <a:xfrm>
            <a:off x="1588782" y="1907717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검색조건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976348C-8E87-1B6C-A381-30226AB73AC9}"/>
              </a:ext>
            </a:extLst>
          </p:cNvPr>
          <p:cNvGrpSpPr/>
          <p:nvPr/>
        </p:nvGrpSpPr>
        <p:grpSpPr>
          <a:xfrm>
            <a:off x="2168136" y="1907717"/>
            <a:ext cx="1006636" cy="162209"/>
            <a:chOff x="428694" y="4670319"/>
            <a:chExt cx="1006636" cy="215900"/>
          </a:xfrm>
        </p:grpSpPr>
        <p:sp>
          <p:nvSpPr>
            <p:cNvPr id="66" name="Rectangle 122">
              <a:extLst>
                <a:ext uri="{FF2B5EF4-FFF2-40B4-BE49-F238E27FC236}">
                  <a16:creationId xmlns:a16="http://schemas.microsoft.com/office/drawing/2014/main" id="{D54E3938-1DD6-1612-6CDB-CFC4DEDA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여신번호</a:t>
              </a:r>
            </a:p>
          </p:txBody>
        </p:sp>
        <p:sp>
          <p:nvSpPr>
            <p:cNvPr id="75" name="AutoShape 89">
              <a:extLst>
                <a:ext uri="{FF2B5EF4-FFF2-40B4-BE49-F238E27FC236}">
                  <a16:creationId xmlns:a16="http://schemas.microsoft.com/office/drawing/2014/main" id="{F31C8B16-003D-3D84-629C-E0A8745AA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87" name="Google Shape;221;p7">
            <a:extLst>
              <a:ext uri="{FF2B5EF4-FFF2-40B4-BE49-F238E27FC236}">
                <a16:creationId xmlns:a16="http://schemas.microsoft.com/office/drawing/2014/main" id="{4AB8F51C-A5C6-31A2-1765-A6B174A377B2}"/>
              </a:ext>
            </a:extLst>
          </p:cNvPr>
          <p:cNvSpPr/>
          <p:nvPr/>
        </p:nvSpPr>
        <p:spPr>
          <a:xfrm>
            <a:off x="6649313" y="253164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21;p7">
            <a:extLst>
              <a:ext uri="{FF2B5EF4-FFF2-40B4-BE49-F238E27FC236}">
                <a16:creationId xmlns:a16="http://schemas.microsoft.com/office/drawing/2014/main" id="{573EEFE0-4FA7-241E-62C7-E7AE86D571C5}"/>
              </a:ext>
            </a:extLst>
          </p:cNvPr>
          <p:cNvSpPr/>
          <p:nvPr/>
        </p:nvSpPr>
        <p:spPr>
          <a:xfrm>
            <a:off x="1382044" y="318235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8D3E806-1F13-3E7A-FAE5-FB3E1FF4F230}"/>
              </a:ext>
            </a:extLst>
          </p:cNvPr>
          <p:cNvSpPr/>
          <p:nvPr/>
        </p:nvSpPr>
        <p:spPr>
          <a:xfrm>
            <a:off x="1402926" y="3303466"/>
            <a:ext cx="5962803" cy="2619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472D575-4660-0919-F72E-7495D5A13532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89151D3-4D15-9D11-E750-7B6BE3592EC2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E7431A3D-856D-0E6C-FB13-F98DD9AB5B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DF386F75-A17E-FD53-0C48-7795C47C74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3057132"/>
            <a:ext cx="61200" cy="61200"/>
          </a:xfrm>
          <a:prstGeom prst="rect">
            <a:avLst/>
          </a:prstGeom>
        </p:spPr>
      </p:pic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B22EA9C-9EB2-66CD-D059-6F73560EEF14}"/>
              </a:ext>
            </a:extLst>
          </p:cNvPr>
          <p:cNvGrpSpPr/>
          <p:nvPr/>
        </p:nvGrpSpPr>
        <p:grpSpPr>
          <a:xfrm>
            <a:off x="326496" y="4118783"/>
            <a:ext cx="1026104" cy="318329"/>
            <a:chOff x="326496" y="3573016"/>
            <a:chExt cx="1026104" cy="31832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99E46620-364A-C55E-6110-7FF5BA647EFF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23" name="Picture 12" descr="설정 free interface icon">
              <a:extLst>
                <a:ext uri="{FF2B5EF4-FFF2-40B4-BE49-F238E27FC236}">
                  <a16:creationId xmlns:a16="http://schemas.microsoft.com/office/drawing/2014/main" id="{19455DB4-3715-127E-AA2C-2B1E98271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2E1407F-9021-7625-E719-09FB84C07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E581B3FE-F4A0-E675-491A-56363E544032}"/>
              </a:ext>
            </a:extLst>
          </p:cNvPr>
          <p:cNvGrpSpPr/>
          <p:nvPr/>
        </p:nvGrpSpPr>
        <p:grpSpPr>
          <a:xfrm>
            <a:off x="313796" y="3338800"/>
            <a:ext cx="1038804" cy="318329"/>
            <a:chOff x="313796" y="2793033"/>
            <a:chExt cx="1038804" cy="318329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8C5956E2-4E40-150C-2EF8-8215FBA8C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3E7ABE1E-C5CB-D07D-56E7-87FD2ED59C05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3232B48-8F1C-213C-7390-49332B8B4E47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B2A46D4-7C0B-7DA6-4272-CED6B9CA6244}"/>
              </a:ext>
            </a:extLst>
          </p:cNvPr>
          <p:cNvGrpSpPr/>
          <p:nvPr/>
        </p:nvGrpSpPr>
        <p:grpSpPr>
          <a:xfrm>
            <a:off x="332846" y="3747279"/>
            <a:ext cx="1018198" cy="316800"/>
            <a:chOff x="332846" y="3201512"/>
            <a:chExt cx="1018198" cy="316800"/>
          </a:xfrm>
        </p:grpSpPr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44F719F3-4DD1-734A-4E59-CDB87DE10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31" name="Picture 8" descr="edit">
              <a:extLst>
                <a:ext uri="{FF2B5EF4-FFF2-40B4-BE49-F238E27FC236}">
                  <a16:creationId xmlns:a16="http://schemas.microsoft.com/office/drawing/2014/main" id="{DC3A32AE-2CA5-C34D-636C-F4AD8D3A8B1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CE46C6D-09A2-885E-0E7E-C842D171C2A5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099EF22-87EC-EF40-1F60-1E8CA5FC0FCF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1ADCC424-FF4F-B194-0613-D64C23DEA9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1696160"/>
            <a:ext cx="61200" cy="61200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F82D0610-A983-90B4-2362-9911E742D78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36" name="그림 135">
            <a:extLst>
              <a:ext uri="{FF2B5EF4-FFF2-40B4-BE49-F238E27FC236}">
                <a16:creationId xmlns:a16="http://schemas.microsoft.com/office/drawing/2014/main" id="{429AA2DA-EBDC-DCC1-3AC8-B1A61AF6C69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7384" y="2102356"/>
            <a:ext cx="64800" cy="64800"/>
          </a:xfrm>
          <a:prstGeom prst="rect">
            <a:avLst/>
          </a:prstGeom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AEC12C7-9E76-B772-4043-D520331DEB53}"/>
              </a:ext>
            </a:extLst>
          </p:cNvPr>
          <p:cNvSpPr/>
          <p:nvPr/>
        </p:nvSpPr>
        <p:spPr>
          <a:xfrm>
            <a:off x="512244" y="2930321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7397961C-8179-3955-D16D-4F94BFDE3C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496" y="3031885"/>
            <a:ext cx="115200" cy="115200"/>
          </a:xfrm>
          <a:prstGeom prst="rect">
            <a:avLst/>
          </a:prstGeom>
        </p:spPr>
      </p:pic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632F8756-FB8F-29CE-2A23-ACE88BD675BD}"/>
              </a:ext>
            </a:extLst>
          </p:cNvPr>
          <p:cNvGrpSpPr/>
          <p:nvPr/>
        </p:nvGrpSpPr>
        <p:grpSpPr>
          <a:xfrm>
            <a:off x="540558" y="2278120"/>
            <a:ext cx="739774" cy="502808"/>
            <a:chOff x="540558" y="2204864"/>
            <a:chExt cx="739774" cy="502808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4DFD2A1-4933-3B78-2B8B-B4C657B521E4}"/>
                </a:ext>
              </a:extLst>
            </p:cNvPr>
            <p:cNvSpPr/>
            <p:nvPr/>
          </p:nvSpPr>
          <p:spPr>
            <a:xfrm>
              <a:off x="540558" y="2204864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채권현황</a:t>
              </a: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903FD9AC-73BF-F97C-4CF9-0F1F732DB1FC}"/>
                </a:ext>
              </a:extLst>
            </p:cNvPr>
            <p:cNvSpPr/>
            <p:nvPr/>
          </p:nvSpPr>
          <p:spPr>
            <a:xfrm>
              <a:off x="540558" y="2365368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납인현황</a:t>
              </a:r>
              <a:endParaRPr lang="ko-KR" altLang="en-US" sz="65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7E8D878-F678-7803-0917-3F0170F204CA}"/>
                </a:ext>
              </a:extLst>
            </p:cNvPr>
            <p:cNvSpPr/>
            <p:nvPr/>
          </p:nvSpPr>
          <p:spPr>
            <a:xfrm>
              <a:off x="540558" y="2525872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연체현황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sp>
        <p:nvSpPr>
          <p:cNvPr id="143" name="Google Shape;221;p7">
            <a:extLst>
              <a:ext uri="{FF2B5EF4-FFF2-40B4-BE49-F238E27FC236}">
                <a16:creationId xmlns:a16="http://schemas.microsoft.com/office/drawing/2014/main" id="{D0708334-B5F5-A546-BBB0-AAEB410CB6F2}"/>
              </a:ext>
            </a:extLst>
          </p:cNvPr>
          <p:cNvSpPr/>
          <p:nvPr/>
        </p:nvSpPr>
        <p:spPr>
          <a:xfrm>
            <a:off x="200472" y="209686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221;p7">
            <a:extLst>
              <a:ext uri="{FF2B5EF4-FFF2-40B4-BE49-F238E27FC236}">
                <a16:creationId xmlns:a16="http://schemas.microsoft.com/office/drawing/2014/main" id="{A569CC93-F1A2-4F20-E6EA-731972005385}"/>
              </a:ext>
            </a:extLst>
          </p:cNvPr>
          <p:cNvSpPr/>
          <p:nvPr/>
        </p:nvSpPr>
        <p:spPr>
          <a:xfrm>
            <a:off x="416496" y="263691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612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B282DB-6C87-8A97-35EA-0872A36A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0038"/>
              </p:ext>
            </p:extLst>
          </p:nvPr>
        </p:nvGraphicFramePr>
        <p:xfrm>
          <a:off x="1453778" y="2821153"/>
          <a:ext cx="5866523" cy="707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88469">
                  <a:extLst>
                    <a:ext uri="{9D8B030D-6E8A-4147-A177-3AD203B41FA5}">
                      <a16:colId xmlns:a16="http://schemas.microsoft.com/office/drawing/2014/main" val="1810933029"/>
                    </a:ext>
                  </a:extLst>
                </a:gridCol>
                <a:gridCol w="753362">
                  <a:extLst>
                    <a:ext uri="{9D8B030D-6E8A-4147-A177-3AD203B41FA5}">
                      <a16:colId xmlns:a16="http://schemas.microsoft.com/office/drawing/2014/main" val="3972809464"/>
                    </a:ext>
                  </a:extLst>
                </a:gridCol>
                <a:gridCol w="565022">
                  <a:extLst>
                    <a:ext uri="{9D8B030D-6E8A-4147-A177-3AD203B41FA5}">
                      <a16:colId xmlns:a16="http://schemas.microsoft.com/office/drawing/2014/main" val="1562343651"/>
                    </a:ext>
                  </a:extLst>
                </a:gridCol>
                <a:gridCol w="376680">
                  <a:extLst>
                    <a:ext uri="{9D8B030D-6E8A-4147-A177-3AD203B41FA5}">
                      <a16:colId xmlns:a16="http://schemas.microsoft.com/office/drawing/2014/main" val="4175559545"/>
                    </a:ext>
                  </a:extLst>
                </a:gridCol>
                <a:gridCol w="376680">
                  <a:extLst>
                    <a:ext uri="{9D8B030D-6E8A-4147-A177-3AD203B41FA5}">
                      <a16:colId xmlns:a16="http://schemas.microsoft.com/office/drawing/2014/main" val="297217208"/>
                    </a:ext>
                  </a:extLst>
                </a:gridCol>
                <a:gridCol w="482396">
                  <a:extLst>
                    <a:ext uri="{9D8B030D-6E8A-4147-A177-3AD203B41FA5}">
                      <a16:colId xmlns:a16="http://schemas.microsoft.com/office/drawing/2014/main" val="3144144100"/>
                    </a:ext>
                  </a:extLst>
                </a:gridCol>
                <a:gridCol w="606460">
                  <a:extLst>
                    <a:ext uri="{9D8B030D-6E8A-4147-A177-3AD203B41FA5}">
                      <a16:colId xmlns:a16="http://schemas.microsoft.com/office/drawing/2014/main" val="3568895488"/>
                    </a:ext>
                  </a:extLst>
                </a:gridCol>
                <a:gridCol w="541864">
                  <a:extLst>
                    <a:ext uri="{9D8B030D-6E8A-4147-A177-3AD203B41FA5}">
                      <a16:colId xmlns:a16="http://schemas.microsoft.com/office/drawing/2014/main" val="3380134944"/>
                    </a:ext>
                  </a:extLst>
                </a:gridCol>
                <a:gridCol w="375118">
                  <a:extLst>
                    <a:ext uri="{9D8B030D-6E8A-4147-A177-3AD203B41FA5}">
                      <a16:colId xmlns:a16="http://schemas.microsoft.com/office/drawing/2014/main" val="1411681993"/>
                    </a:ext>
                  </a:extLst>
                </a:gridCol>
                <a:gridCol w="375118">
                  <a:extLst>
                    <a:ext uri="{9D8B030D-6E8A-4147-A177-3AD203B41FA5}">
                      <a16:colId xmlns:a16="http://schemas.microsoft.com/office/drawing/2014/main" val="2347291604"/>
                    </a:ext>
                  </a:extLst>
                </a:gridCol>
                <a:gridCol w="375118">
                  <a:extLst>
                    <a:ext uri="{9D8B030D-6E8A-4147-A177-3AD203B41FA5}">
                      <a16:colId xmlns:a16="http://schemas.microsoft.com/office/drawing/2014/main" val="1166901325"/>
                    </a:ext>
                  </a:extLst>
                </a:gridCol>
                <a:gridCol w="375118">
                  <a:extLst>
                    <a:ext uri="{9D8B030D-6E8A-4147-A177-3AD203B41FA5}">
                      <a16:colId xmlns:a16="http://schemas.microsoft.com/office/drawing/2014/main" val="3344230729"/>
                    </a:ext>
                  </a:extLst>
                </a:gridCol>
                <a:gridCol w="375118">
                  <a:extLst>
                    <a:ext uri="{9D8B030D-6E8A-4147-A177-3AD203B41FA5}">
                      <a16:colId xmlns:a16="http://schemas.microsoft.com/office/drawing/2014/main" val="3943761658"/>
                    </a:ext>
                  </a:extLst>
                </a:gridCol>
              </a:tblGrid>
              <a:tr h="151383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상품번호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증권사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수취구분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상품금리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연장금리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상품등록일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판매종료일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대출기간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최대기간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집중률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로스컷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인출비율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361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코넥안심스탁론</a:t>
                      </a:r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유진투자증권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선취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3.0%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3.0%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2024-07-01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120%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140%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96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코넥스탁론</a:t>
                      </a:r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유진투자증권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후취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9.70%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9.70%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2024-07-01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2024-12-31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개월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120%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140%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60387"/>
                  </a:ext>
                </a:extLst>
              </a:tr>
            </a:tbl>
          </a:graphicData>
        </a:graphic>
      </p:graphicFrame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15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상품리스트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상품리스트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B_PD_05_01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962403D7-E31C-DCD7-5D1C-86A8B7EB0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02972"/>
              </p:ext>
            </p:extLst>
          </p:nvPr>
        </p:nvGraphicFramePr>
        <p:xfrm>
          <a:off x="7541937" y="408944"/>
          <a:ext cx="2253889" cy="589155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등록된 상품정보 리스트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Display,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최신 등록일 순으로 아래로 내림차순 정렬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하위메뉴 펼침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화면 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 검색 조건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판매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조회기간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기간선택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최근한달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 등록일자 기준 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검색조건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상품명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검색조건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대상 내용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초성검색 가능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조건 검색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조회 조건 모두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조회건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건수 자동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엑셀다운로드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현재화면 엑셀로 다운로드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페이지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수 기준으로 분배하여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출력 목록 수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개수 선택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30 (default), 50, 100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상품등록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(B_PD_08_02)’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281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2856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9557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16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5587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상품관리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상품리스트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2508136"/>
            <a:ext cx="6031555" cy="387996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6E0030-E1FC-73A8-40DC-69A64F9FE6CA}"/>
              </a:ext>
            </a:extLst>
          </p:cNvPr>
          <p:cNvSpPr/>
          <p:nvPr/>
        </p:nvSpPr>
        <p:spPr>
          <a:xfrm>
            <a:off x="1372544" y="1294992"/>
            <a:ext cx="6031555" cy="122072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Google Shape;221;p7">
            <a:extLst>
              <a:ext uri="{FF2B5EF4-FFF2-40B4-BE49-F238E27FC236}">
                <a16:creationId xmlns:a16="http://schemas.microsoft.com/office/drawing/2014/main" id="{36350B28-80F3-6E5B-9189-1075CA50B308}"/>
              </a:ext>
            </a:extLst>
          </p:cNvPr>
          <p:cNvSpPr/>
          <p:nvPr/>
        </p:nvSpPr>
        <p:spPr>
          <a:xfrm>
            <a:off x="2087359" y="15675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517790" y="134738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상품 리스트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792F4E-950A-4BFC-076B-587ABE62769E}"/>
              </a:ext>
            </a:extLst>
          </p:cNvPr>
          <p:cNvGrpSpPr/>
          <p:nvPr/>
        </p:nvGrpSpPr>
        <p:grpSpPr>
          <a:xfrm>
            <a:off x="2168136" y="1664823"/>
            <a:ext cx="1006636" cy="162209"/>
            <a:chOff x="428694" y="4670319"/>
            <a:chExt cx="1006636" cy="215900"/>
          </a:xfrm>
        </p:grpSpPr>
        <p:sp>
          <p:nvSpPr>
            <p:cNvPr id="13" name="Rectangle 122">
              <a:extLst>
                <a:ext uri="{FF2B5EF4-FFF2-40B4-BE49-F238E27FC236}">
                  <a16:creationId xmlns:a16="http://schemas.microsoft.com/office/drawing/2014/main" id="{FF16C916-A9E4-E7E3-E9C0-2279153C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14" name="AutoShape 89">
              <a:extLst>
                <a:ext uri="{FF2B5EF4-FFF2-40B4-BE49-F238E27FC236}">
                  <a16:creationId xmlns:a16="http://schemas.microsoft.com/office/drawing/2014/main" id="{9E3D76EA-BF66-5524-D3DF-806432AA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E165AB-A29B-245B-5BB8-F23E52483A12}"/>
              </a:ext>
            </a:extLst>
          </p:cNvPr>
          <p:cNvGrpSpPr/>
          <p:nvPr/>
        </p:nvGrpSpPr>
        <p:grpSpPr>
          <a:xfrm>
            <a:off x="3307928" y="1626190"/>
            <a:ext cx="1697524" cy="215444"/>
            <a:chOff x="2156514" y="4875402"/>
            <a:chExt cx="1957678" cy="224654"/>
          </a:xfrm>
        </p:grpSpPr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DBA2F5A0-1F63-96B5-044F-0251CC34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4" y="4921356"/>
              <a:ext cx="70230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205">
              <a:extLst>
                <a:ext uri="{FF2B5EF4-FFF2-40B4-BE49-F238E27FC236}">
                  <a16:creationId xmlns:a16="http://schemas.microsoft.com/office/drawing/2014/main" id="{F520A89B-38AF-454E-CD95-E458B0489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04160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35">
              <a:extLst>
                <a:ext uri="{FF2B5EF4-FFF2-40B4-BE49-F238E27FC236}">
                  <a16:creationId xmlns:a16="http://schemas.microsoft.com/office/drawing/2014/main" id="{54DA7A4C-1923-3EB0-83E6-85DE3D970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6" y="4875402"/>
              <a:ext cx="250881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~</a:t>
              </a: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30">
              <a:extLst>
                <a:ext uri="{FF2B5EF4-FFF2-40B4-BE49-F238E27FC236}">
                  <a16:creationId xmlns:a16="http://schemas.microsoft.com/office/drawing/2014/main" id="{CE31DF4C-EA5D-4FFE-380F-2E9796F3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562" y="4921357"/>
              <a:ext cx="701640" cy="16892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2024/07/30</a:t>
              </a:r>
              <a:endParaRPr kumimoji="0"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Picture 205">
              <a:extLst>
                <a:ext uri="{FF2B5EF4-FFF2-40B4-BE49-F238E27FC236}">
                  <a16:creationId xmlns:a16="http://schemas.microsoft.com/office/drawing/2014/main" id="{5F0A58E3-9147-1020-157B-92B50E2C1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6049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68A080-7449-951F-492F-00C989ED624E}"/>
              </a:ext>
            </a:extLst>
          </p:cNvPr>
          <p:cNvGrpSpPr/>
          <p:nvPr/>
        </p:nvGrpSpPr>
        <p:grpSpPr>
          <a:xfrm>
            <a:off x="5092009" y="1663604"/>
            <a:ext cx="1006636" cy="162209"/>
            <a:chOff x="428694" y="4670319"/>
            <a:chExt cx="1006636" cy="215900"/>
          </a:xfrm>
        </p:grpSpPr>
        <p:sp>
          <p:nvSpPr>
            <p:cNvPr id="55" name="Rectangle 122">
              <a:extLst>
                <a:ext uri="{FF2B5EF4-FFF2-40B4-BE49-F238E27FC236}">
                  <a16:creationId xmlns:a16="http://schemas.microsoft.com/office/drawing/2014/main" id="{8AD4A5CE-363D-4B34-2164-D72140E2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kern="0" dirty="0" err="1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최근한달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AutoShape 89">
              <a:extLst>
                <a:ext uri="{FF2B5EF4-FFF2-40B4-BE49-F238E27FC236}">
                  <a16:creationId xmlns:a16="http://schemas.microsoft.com/office/drawing/2014/main" id="{B48A8000-3CC6-361D-F248-F9606543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58AF95-E6AF-BD26-0DB2-029F1E41E089}"/>
              </a:ext>
            </a:extLst>
          </p:cNvPr>
          <p:cNvSpPr/>
          <p:nvPr/>
        </p:nvSpPr>
        <p:spPr>
          <a:xfrm>
            <a:off x="1588782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등록일자</a:t>
            </a:r>
          </a:p>
        </p:txBody>
      </p:sp>
      <p:sp>
        <p:nvSpPr>
          <p:cNvPr id="63" name="직사각형 126">
            <a:extLst>
              <a:ext uri="{FF2B5EF4-FFF2-40B4-BE49-F238E27FC236}">
                <a16:creationId xmlns:a16="http://schemas.microsoft.com/office/drawing/2014/main" id="{3FA574D4-D547-DA36-D946-66E3C70B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28" y="1907717"/>
            <a:ext cx="2797200" cy="149394"/>
          </a:xfrm>
          <a:prstGeom prst="rect">
            <a:avLst/>
          </a:prstGeom>
          <a:solidFill>
            <a:sysClr val="window" lastClr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코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E59FB19-7A2B-9A53-9AE8-8AAF72B87D27}"/>
              </a:ext>
            </a:extLst>
          </p:cNvPr>
          <p:cNvGrpSpPr/>
          <p:nvPr/>
        </p:nvGrpSpPr>
        <p:grpSpPr>
          <a:xfrm>
            <a:off x="3495052" y="2189728"/>
            <a:ext cx="1286208" cy="187962"/>
            <a:chOff x="4932718" y="5299998"/>
            <a:chExt cx="1024312" cy="184939"/>
          </a:xfrm>
        </p:grpSpPr>
        <p:sp>
          <p:nvSpPr>
            <p:cNvPr id="68" name="모서리가 둥근 직사각형 47">
              <a:extLst>
                <a:ext uri="{FF2B5EF4-FFF2-40B4-BE49-F238E27FC236}">
                  <a16:creationId xmlns:a16="http://schemas.microsoft.com/office/drawing/2014/main" id="{0FA0F037-6D6A-E2C7-4D97-B46C2550CF96}"/>
                </a:ext>
              </a:extLst>
            </p:cNvPr>
            <p:cNvSpPr/>
            <p:nvPr/>
          </p:nvSpPr>
          <p:spPr>
            <a:xfrm>
              <a:off x="5478818" y="5299999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</a:p>
          </p:txBody>
        </p:sp>
        <p:sp>
          <p:nvSpPr>
            <p:cNvPr id="69" name="모서리가 둥근 직사각형 59">
              <a:extLst>
                <a:ext uri="{FF2B5EF4-FFF2-40B4-BE49-F238E27FC236}">
                  <a16:creationId xmlns:a16="http://schemas.microsoft.com/office/drawing/2014/main" id="{70052B5C-FE76-2C73-CEA7-C5C0B2479F4C}"/>
                </a:ext>
              </a:extLst>
            </p:cNvPr>
            <p:cNvSpPr/>
            <p:nvPr/>
          </p:nvSpPr>
          <p:spPr>
            <a:xfrm>
              <a:off x="4932718" y="5299998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70" name="Google Shape;221;p7">
            <a:extLst>
              <a:ext uri="{FF2B5EF4-FFF2-40B4-BE49-F238E27FC236}">
                <a16:creationId xmlns:a16="http://schemas.microsoft.com/office/drawing/2014/main" id="{99BE3612-7D33-B6F8-ADDB-88101B1334E5}"/>
              </a:ext>
            </a:extLst>
          </p:cNvPr>
          <p:cNvSpPr/>
          <p:nvPr/>
        </p:nvSpPr>
        <p:spPr>
          <a:xfrm>
            <a:off x="3248704" y="156190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21;p7">
            <a:extLst>
              <a:ext uri="{FF2B5EF4-FFF2-40B4-BE49-F238E27FC236}">
                <a16:creationId xmlns:a16="http://schemas.microsoft.com/office/drawing/2014/main" id="{96DC0003-B69A-2CDE-72EA-07368C977A4A}"/>
              </a:ext>
            </a:extLst>
          </p:cNvPr>
          <p:cNvSpPr/>
          <p:nvPr/>
        </p:nvSpPr>
        <p:spPr>
          <a:xfrm>
            <a:off x="2060136" y="1885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1F190120-462D-9FC6-3E30-D0A9D66858E4}"/>
              </a:ext>
            </a:extLst>
          </p:cNvPr>
          <p:cNvSpPr/>
          <p:nvPr/>
        </p:nvSpPr>
        <p:spPr>
          <a:xfrm>
            <a:off x="3228636" y="187108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21;p7">
            <a:extLst>
              <a:ext uri="{FF2B5EF4-FFF2-40B4-BE49-F238E27FC236}">
                <a16:creationId xmlns:a16="http://schemas.microsoft.com/office/drawing/2014/main" id="{B0DC3663-D384-DA52-994A-8B6063A1E5D0}"/>
              </a:ext>
            </a:extLst>
          </p:cNvPr>
          <p:cNvSpPr/>
          <p:nvPr/>
        </p:nvSpPr>
        <p:spPr>
          <a:xfrm>
            <a:off x="3409806" y="212627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21;p7">
            <a:extLst>
              <a:ext uri="{FF2B5EF4-FFF2-40B4-BE49-F238E27FC236}">
                <a16:creationId xmlns:a16="http://schemas.microsoft.com/office/drawing/2014/main" id="{7EE12C4D-3FDF-0327-438C-87C3747A189B}"/>
              </a:ext>
            </a:extLst>
          </p:cNvPr>
          <p:cNvSpPr/>
          <p:nvPr/>
        </p:nvSpPr>
        <p:spPr>
          <a:xfrm>
            <a:off x="4180779" y="211883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6" name="Text Box 6">
            <a:extLst>
              <a:ext uri="{FF2B5EF4-FFF2-40B4-BE49-F238E27FC236}">
                <a16:creationId xmlns:a16="http://schemas.microsoft.com/office/drawing/2014/main" id="{29AD0B13-E81D-A5F2-0D29-029C2DDD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26" y="2574137"/>
            <a:ext cx="1750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■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00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건이 조회 되었습니다</a:t>
            </a:r>
            <a:r>
              <a:rPr lang="en-US" altLang="ko-KR" sz="7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모서리가 둥근 직사각형 164">
            <a:extLst>
              <a:ext uri="{FF2B5EF4-FFF2-40B4-BE49-F238E27FC236}">
                <a16:creationId xmlns:a16="http://schemas.microsoft.com/office/drawing/2014/main" id="{43A597C3-CB4C-27FB-73D2-3ABE432483DB}"/>
              </a:ext>
            </a:extLst>
          </p:cNvPr>
          <p:cNvSpPr/>
          <p:nvPr/>
        </p:nvSpPr>
        <p:spPr>
          <a:xfrm>
            <a:off x="6708299" y="2614327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엑셀다운로드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1760FD1-BA5F-7C9A-0C86-A6C75BA5F445}"/>
              </a:ext>
            </a:extLst>
          </p:cNvPr>
          <p:cNvSpPr/>
          <p:nvPr/>
        </p:nvSpPr>
        <p:spPr>
          <a:xfrm>
            <a:off x="3942561" y="6198191"/>
            <a:ext cx="1164155" cy="144000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   </a:t>
            </a:r>
            <a:r>
              <a:rPr lang="en-US" altLang="ko-KR" sz="600" b="1" dirty="0">
                <a:solidFill>
                  <a:srgbClr val="26499D"/>
                </a:solidFill>
                <a:latin typeface="+mj-lt"/>
              </a:rPr>
              <a:t>1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2   3   4   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3521EC8-1714-31F9-019E-3E6DE77A1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962" y="6182171"/>
            <a:ext cx="269749" cy="160020"/>
          </a:xfrm>
          <a:prstGeom prst="rect">
            <a:avLst/>
          </a:prstGeom>
        </p:spPr>
      </p:pic>
      <p:sp>
        <p:nvSpPr>
          <p:cNvPr id="84" name="Google Shape;221;p7">
            <a:extLst>
              <a:ext uri="{FF2B5EF4-FFF2-40B4-BE49-F238E27FC236}">
                <a16:creationId xmlns:a16="http://schemas.microsoft.com/office/drawing/2014/main" id="{47E6C57F-F858-1153-2B74-0A46E45BFC64}"/>
              </a:ext>
            </a:extLst>
          </p:cNvPr>
          <p:cNvSpPr/>
          <p:nvPr/>
        </p:nvSpPr>
        <p:spPr>
          <a:xfrm>
            <a:off x="1532632" y="2556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5" name="Google Shape;221;p7">
            <a:extLst>
              <a:ext uri="{FF2B5EF4-FFF2-40B4-BE49-F238E27FC236}">
                <a16:creationId xmlns:a16="http://schemas.microsoft.com/office/drawing/2014/main" id="{C8A73718-9231-FEB2-2071-320D405B4D77}"/>
              </a:ext>
            </a:extLst>
          </p:cNvPr>
          <p:cNvSpPr/>
          <p:nvPr/>
        </p:nvSpPr>
        <p:spPr>
          <a:xfrm>
            <a:off x="7252993" y="251450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21;p7">
            <a:extLst>
              <a:ext uri="{FF2B5EF4-FFF2-40B4-BE49-F238E27FC236}">
                <a16:creationId xmlns:a16="http://schemas.microsoft.com/office/drawing/2014/main" id="{72DDCBB3-237D-A7B6-6725-FE0D33A85E17}"/>
              </a:ext>
            </a:extLst>
          </p:cNvPr>
          <p:cNvSpPr/>
          <p:nvPr/>
        </p:nvSpPr>
        <p:spPr>
          <a:xfrm>
            <a:off x="4720261" y="612817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5E8138A-65C0-89A8-B5AA-6526F32C1242}"/>
              </a:ext>
            </a:extLst>
          </p:cNvPr>
          <p:cNvSpPr/>
          <p:nvPr/>
        </p:nvSpPr>
        <p:spPr>
          <a:xfrm>
            <a:off x="1588782" y="1907717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검색조건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976348C-8E87-1B6C-A381-30226AB73AC9}"/>
              </a:ext>
            </a:extLst>
          </p:cNvPr>
          <p:cNvGrpSpPr/>
          <p:nvPr/>
        </p:nvGrpSpPr>
        <p:grpSpPr>
          <a:xfrm>
            <a:off x="2168136" y="1907717"/>
            <a:ext cx="1006636" cy="162209"/>
            <a:chOff x="428694" y="4670319"/>
            <a:chExt cx="1006636" cy="215900"/>
          </a:xfrm>
        </p:grpSpPr>
        <p:sp>
          <p:nvSpPr>
            <p:cNvPr id="66" name="Rectangle 122">
              <a:extLst>
                <a:ext uri="{FF2B5EF4-FFF2-40B4-BE49-F238E27FC236}">
                  <a16:creationId xmlns:a16="http://schemas.microsoft.com/office/drawing/2014/main" id="{D54E3938-1DD6-1612-6CDB-CFC4DEDA5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상품명</a:t>
              </a:r>
            </a:p>
          </p:txBody>
        </p:sp>
        <p:sp>
          <p:nvSpPr>
            <p:cNvPr id="75" name="AutoShape 89">
              <a:extLst>
                <a:ext uri="{FF2B5EF4-FFF2-40B4-BE49-F238E27FC236}">
                  <a16:creationId xmlns:a16="http://schemas.microsoft.com/office/drawing/2014/main" id="{F31C8B16-003D-3D84-629C-E0A8745AA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87" name="Google Shape;221;p7">
            <a:extLst>
              <a:ext uri="{FF2B5EF4-FFF2-40B4-BE49-F238E27FC236}">
                <a16:creationId xmlns:a16="http://schemas.microsoft.com/office/drawing/2014/main" id="{4AB8F51C-A5C6-31A2-1765-A6B174A377B2}"/>
              </a:ext>
            </a:extLst>
          </p:cNvPr>
          <p:cNvSpPr/>
          <p:nvPr/>
        </p:nvSpPr>
        <p:spPr>
          <a:xfrm>
            <a:off x="3862900" y="61999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8D3E806-1F13-3E7A-FAE5-FB3E1FF4F230}"/>
              </a:ext>
            </a:extLst>
          </p:cNvPr>
          <p:cNvSpPr/>
          <p:nvPr/>
        </p:nvSpPr>
        <p:spPr>
          <a:xfrm>
            <a:off x="1402926" y="3047438"/>
            <a:ext cx="5962803" cy="2619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89" name="Google Shape;221;p7">
            <a:extLst>
              <a:ext uri="{FF2B5EF4-FFF2-40B4-BE49-F238E27FC236}">
                <a16:creationId xmlns:a16="http://schemas.microsoft.com/office/drawing/2014/main" id="{0DFBDF52-C90A-9030-DF5B-571B0642D0F4}"/>
              </a:ext>
            </a:extLst>
          </p:cNvPr>
          <p:cNvSpPr/>
          <p:nvPr/>
        </p:nvSpPr>
        <p:spPr>
          <a:xfrm>
            <a:off x="1367410" y="293433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29E62FB-ED8C-F50C-00AD-A5EE18D10EA3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C5219DC6-2F15-51CB-745A-0D0FE1E1A1A1}"/>
              </a:ext>
            </a:extLst>
          </p:cNvPr>
          <p:cNvGrpSpPr/>
          <p:nvPr/>
        </p:nvGrpSpPr>
        <p:grpSpPr>
          <a:xfrm>
            <a:off x="326496" y="1976075"/>
            <a:ext cx="925523" cy="318329"/>
            <a:chOff x="326496" y="1976075"/>
            <a:chExt cx="925523" cy="318329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8DBC1D9-DE11-BAA5-DB61-5FC41B3C5E1B}"/>
                </a:ext>
              </a:extLst>
            </p:cNvPr>
            <p:cNvSpPr/>
            <p:nvPr/>
          </p:nvSpPr>
          <p:spPr>
            <a:xfrm>
              <a:off x="512244" y="1976075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40CE3855-5F07-86C6-3A66-DC3EE5C1C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6496" y="2077639"/>
              <a:ext cx="115200" cy="115200"/>
            </a:xfrm>
            <a:prstGeom prst="rect">
              <a:avLst/>
            </a:prstGeom>
          </p:spPr>
        </p:pic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51708E0B-659F-3B09-068D-327570CF3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2104639"/>
              <a:ext cx="61200" cy="61200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BB4431C-1E5D-EE5A-51B5-83FFC73F0860}"/>
              </a:ext>
            </a:extLst>
          </p:cNvPr>
          <p:cNvGrpSpPr/>
          <p:nvPr/>
        </p:nvGrpSpPr>
        <p:grpSpPr>
          <a:xfrm>
            <a:off x="326496" y="3758743"/>
            <a:ext cx="1026104" cy="318329"/>
            <a:chOff x="326496" y="3573016"/>
            <a:chExt cx="1026104" cy="318329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E1B9E1C3-75A8-27DB-A07D-5E329A179403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56" name="Picture 12" descr="설정 free interface icon">
              <a:extLst>
                <a:ext uri="{FF2B5EF4-FFF2-40B4-BE49-F238E27FC236}">
                  <a16:creationId xmlns:a16="http://schemas.microsoft.com/office/drawing/2014/main" id="{A68D1C32-7A0A-C680-F87E-1086E52A2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7996F76D-F9DD-52AB-4F27-A1581D801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CB2B5951-1236-7153-B23A-6D254393907B}"/>
              </a:ext>
            </a:extLst>
          </p:cNvPr>
          <p:cNvGrpSpPr/>
          <p:nvPr/>
        </p:nvGrpSpPr>
        <p:grpSpPr>
          <a:xfrm>
            <a:off x="313796" y="2978760"/>
            <a:ext cx="1038804" cy="318329"/>
            <a:chOff x="313796" y="2793033"/>
            <a:chExt cx="1038804" cy="318329"/>
          </a:xfrm>
        </p:grpSpPr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4A15F039-1F10-2D0A-1A19-9CA25C816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BEF8D3E9-1140-F1C5-F2D0-4D4557FB87C6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A7CC7E61-57DA-C302-6511-6C4EC0F844B8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95E47E4E-6C44-C7A4-8E5F-B34D08B40040}"/>
              </a:ext>
            </a:extLst>
          </p:cNvPr>
          <p:cNvGrpSpPr/>
          <p:nvPr/>
        </p:nvGrpSpPr>
        <p:grpSpPr>
          <a:xfrm>
            <a:off x="332846" y="3387239"/>
            <a:ext cx="1018198" cy="316800"/>
            <a:chOff x="332846" y="3201512"/>
            <a:chExt cx="1018198" cy="316800"/>
          </a:xfrm>
        </p:grpSpPr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DDB12998-150B-BD0C-5B82-15A0BB032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64" name="Picture 8" descr="edit">
              <a:extLst>
                <a:ext uri="{FF2B5EF4-FFF2-40B4-BE49-F238E27FC236}">
                  <a16:creationId xmlns:a16="http://schemas.microsoft.com/office/drawing/2014/main" id="{CF2AE5FA-54A8-496E-5165-5301220462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59C04171-6E5C-1421-7CDF-F7CBB3C0B167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1E367BD0-4D43-7043-4A78-4B3B834B58E6}"/>
              </a:ext>
            </a:extLst>
          </p:cNvPr>
          <p:cNvGrpSpPr/>
          <p:nvPr/>
        </p:nvGrpSpPr>
        <p:grpSpPr>
          <a:xfrm>
            <a:off x="326496" y="1567596"/>
            <a:ext cx="925522" cy="318329"/>
            <a:chOff x="326496" y="1567596"/>
            <a:chExt cx="925522" cy="318329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BAE6C196-CD93-1AA6-F9A4-6DC21A0615A0}"/>
                </a:ext>
              </a:extLst>
            </p:cNvPr>
            <p:cNvSpPr/>
            <p:nvPr/>
          </p:nvSpPr>
          <p:spPr>
            <a:xfrm>
              <a:off x="512244" y="1567596"/>
              <a:ext cx="739774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대출심사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        </a:t>
              </a:r>
            </a:p>
          </p:txBody>
        </p:sp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A2DC39DB-323E-B157-3D18-3AAC899C4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1696160"/>
              <a:ext cx="61200" cy="61200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5A31F3EA-1C29-DB71-4EB9-CA8DB88B7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496" y="1669160"/>
              <a:ext cx="115200" cy="115200"/>
            </a:xfrm>
            <a:prstGeom prst="rect">
              <a:avLst/>
            </a:prstGeom>
          </p:spPr>
        </p:pic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FF0F4D5-AE60-37B2-6968-50D779994BDE}"/>
              </a:ext>
            </a:extLst>
          </p:cNvPr>
          <p:cNvGrpSpPr/>
          <p:nvPr/>
        </p:nvGrpSpPr>
        <p:grpSpPr>
          <a:xfrm>
            <a:off x="326496" y="2384554"/>
            <a:ext cx="925523" cy="318329"/>
            <a:chOff x="326496" y="2384554"/>
            <a:chExt cx="925523" cy="318329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A32EDAAD-A2BD-DD94-C650-4AF481DFD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47384" y="2503704"/>
              <a:ext cx="64800" cy="64800"/>
            </a:xfrm>
            <a:prstGeom prst="rect">
              <a:avLst/>
            </a:prstGeom>
          </p:spPr>
        </p:pic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E0902E6-FDE1-1883-0150-1E378D8778A7}"/>
                </a:ext>
              </a:extLst>
            </p:cNvPr>
            <p:cNvSpPr/>
            <p:nvPr/>
          </p:nvSpPr>
          <p:spPr>
            <a:xfrm>
              <a:off x="512244" y="2384554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82948BDF-DE8C-AFCA-6A68-2407C54EF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6496" y="2486118"/>
              <a:ext cx="115200" cy="115200"/>
            </a:xfrm>
            <a:prstGeom prst="rect">
              <a:avLst/>
            </a:prstGeom>
          </p:spPr>
        </p:pic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21F71C0-5631-116D-01E8-B783B2F6E750}"/>
              </a:ext>
            </a:extLst>
          </p:cNvPr>
          <p:cNvSpPr/>
          <p:nvPr/>
        </p:nvSpPr>
        <p:spPr>
          <a:xfrm>
            <a:off x="540558" y="2671136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rgbClr val="FF6600"/>
                </a:solidFill>
                <a:latin typeface="+mn-ea"/>
              </a:rPr>
              <a:t>상품리스트</a:t>
            </a:r>
          </a:p>
        </p:txBody>
      </p:sp>
      <p:sp>
        <p:nvSpPr>
          <p:cNvPr id="175" name="Google Shape;221;p7">
            <a:extLst>
              <a:ext uri="{FF2B5EF4-FFF2-40B4-BE49-F238E27FC236}">
                <a16:creationId xmlns:a16="http://schemas.microsoft.com/office/drawing/2014/main" id="{D60DB857-93CF-8016-3000-2B222B5DAF5C}"/>
              </a:ext>
            </a:extLst>
          </p:cNvPr>
          <p:cNvSpPr/>
          <p:nvPr/>
        </p:nvSpPr>
        <p:spPr>
          <a:xfrm>
            <a:off x="161943" y="247989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221;p7">
            <a:extLst>
              <a:ext uri="{FF2B5EF4-FFF2-40B4-BE49-F238E27FC236}">
                <a16:creationId xmlns:a16="http://schemas.microsoft.com/office/drawing/2014/main" id="{75A3F421-163D-AD8A-1B20-1F18394ED46C}"/>
              </a:ext>
            </a:extLst>
          </p:cNvPr>
          <p:cNvSpPr/>
          <p:nvPr/>
        </p:nvSpPr>
        <p:spPr>
          <a:xfrm>
            <a:off x="384096" y="270638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모서리가 둥근 직사각형 164">
            <a:extLst>
              <a:ext uri="{FF2B5EF4-FFF2-40B4-BE49-F238E27FC236}">
                <a16:creationId xmlns:a16="http://schemas.microsoft.com/office/drawing/2014/main" id="{58B84A9E-5AF7-F30B-2D4E-4B179CD78CAD}"/>
              </a:ext>
            </a:extLst>
          </p:cNvPr>
          <p:cNvSpPr/>
          <p:nvPr/>
        </p:nvSpPr>
        <p:spPr>
          <a:xfrm>
            <a:off x="6017083" y="2614327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 상품등록</a:t>
            </a: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EE6C6C8F-04D2-80BE-443E-44294B3D97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47808" y="2641020"/>
            <a:ext cx="101673" cy="1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5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9B282DB-6C87-8A97-35EA-0872A36A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171546"/>
              </p:ext>
            </p:extLst>
          </p:nvPr>
        </p:nvGraphicFramePr>
        <p:xfrm>
          <a:off x="1453777" y="2661476"/>
          <a:ext cx="5866519" cy="342506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47439">
                  <a:extLst>
                    <a:ext uri="{9D8B030D-6E8A-4147-A177-3AD203B41FA5}">
                      <a16:colId xmlns:a16="http://schemas.microsoft.com/office/drawing/2014/main" val="1810933029"/>
                    </a:ext>
                  </a:extLst>
                </a:gridCol>
                <a:gridCol w="2791744">
                  <a:extLst>
                    <a:ext uri="{9D8B030D-6E8A-4147-A177-3AD203B41FA5}">
                      <a16:colId xmlns:a16="http://schemas.microsoft.com/office/drawing/2014/main" val="397280946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562343651"/>
                    </a:ext>
                  </a:extLst>
                </a:gridCol>
                <a:gridCol w="410323">
                  <a:extLst>
                    <a:ext uri="{9D8B030D-6E8A-4147-A177-3AD203B41FA5}">
                      <a16:colId xmlns:a16="http://schemas.microsoft.com/office/drawing/2014/main" val="1264557069"/>
                    </a:ext>
                  </a:extLst>
                </a:gridCol>
                <a:gridCol w="807287">
                  <a:extLst>
                    <a:ext uri="{9D8B030D-6E8A-4147-A177-3AD203B41FA5}">
                      <a16:colId xmlns:a16="http://schemas.microsoft.com/office/drawing/2014/main" val="297217208"/>
                    </a:ext>
                  </a:extLst>
                </a:gridCol>
                <a:gridCol w="496792">
                  <a:extLst>
                    <a:ext uri="{9D8B030D-6E8A-4147-A177-3AD203B41FA5}">
                      <a16:colId xmlns:a16="http://schemas.microsoft.com/office/drawing/2014/main" val="3144144100"/>
                    </a:ext>
                  </a:extLst>
                </a:gridCol>
                <a:gridCol w="364862">
                  <a:extLst>
                    <a:ext uri="{9D8B030D-6E8A-4147-A177-3AD203B41FA5}">
                      <a16:colId xmlns:a16="http://schemas.microsoft.com/office/drawing/2014/main" val="3568895488"/>
                    </a:ext>
                  </a:extLst>
                </a:gridCol>
              </a:tblGrid>
              <a:tr h="187462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문서명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문서구분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표시순서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등록일시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등록자명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필수여부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36125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신용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조회 동의서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2023-01-01 00:00:00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슈퍼관리자</a:t>
                      </a: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968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신용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</a:t>
                      </a:r>
                      <a:r>
                        <a:rPr lang="ko-KR" altLang="en-US" sz="5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수집∙이용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동의서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60387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신용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</a:t>
                      </a:r>
                      <a:r>
                        <a:rPr lang="ko-KR" altLang="en-US" sz="5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수집∙이용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동의서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서비스 안내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166382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신용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제공 동의서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887987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신용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조회동의서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18429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개인증권계좌정보 활용동의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개인정보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251023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계좌운용규칙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이용약관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091651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여신거래 기본약관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이용약관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430072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여신거래 약정서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이용약관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234404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전자금융거래 기본약관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이용약관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485632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금융상품 핵심설명서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이용약관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498105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5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55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5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추가약정서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이용약관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339255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5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55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5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5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스탁론서비스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5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신청시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유의사항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이용약관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068804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5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55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5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자금세탁방지 의무고지사항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이용약관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110083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5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5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550" dirty="0" err="1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스탁론</a:t>
                      </a:r>
                      <a:r>
                        <a:rPr lang="ko-KR" altLang="en-US" sz="55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 약정서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최종양식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134262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질권설정계약서 약관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최종양식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169654"/>
                  </a:ext>
                </a:extLst>
              </a:tr>
              <a:tr h="21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임의처분 및 금융거래정보제공 동의서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최종양식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353296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채권양도 및 양도담보 제공 승낙서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최종양식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622041"/>
                  </a:ext>
                </a:extLst>
              </a:tr>
              <a:tr h="1679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자동계좌이체약관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최종양식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77653"/>
                  </a:ext>
                </a:extLst>
              </a:tr>
            </a:tbl>
          </a:graphicData>
        </a:graphic>
      </p:graphicFrame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16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962403D7-E31C-DCD7-5D1C-86A8B7EB0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2657"/>
              </p:ext>
            </p:extLst>
          </p:nvPr>
        </p:nvGraphicFramePr>
        <p:xfrm>
          <a:off x="7541937" y="408944"/>
          <a:ext cx="2253889" cy="603595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고객이 입력하는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이용약괸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및 개인정보처리방침에 대한 문서 양식을 조회 및 관리하는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하위메뉴 펼침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화면 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문서구분 및 등록일자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문서구분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개인정보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이용약관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대출약정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최종양식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등록일자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시작일자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회사 설립일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Fixed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종료일자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9999/12/31 Fixed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문서가 많지 않음으로 전체 조회해도 무방 함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필수여부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조건 검색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조회 조건 모두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조회건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건수 자동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고객동의양식상세내역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(B_CD_10_02)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빈화면의 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고객동의양식상세내역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(B_CD_10_02)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페이지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수 기준으로 분배하여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출력 목록 수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개수 선택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30 (default), 50, 100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순서저장 버튼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FO( FrontOffice)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고객동의 화면의 순서를 정하는 순번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버튼 클릭 시 입력한 순서로 저장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281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2856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9557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2325033"/>
            <a:ext cx="6031555" cy="4063065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6E0030-E1FC-73A8-40DC-69A64F9FE6CA}"/>
              </a:ext>
            </a:extLst>
          </p:cNvPr>
          <p:cNvSpPr/>
          <p:nvPr/>
        </p:nvSpPr>
        <p:spPr>
          <a:xfrm>
            <a:off x="1372544" y="1294992"/>
            <a:ext cx="6031555" cy="102335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Google Shape;221;p7">
            <a:extLst>
              <a:ext uri="{FF2B5EF4-FFF2-40B4-BE49-F238E27FC236}">
                <a16:creationId xmlns:a16="http://schemas.microsoft.com/office/drawing/2014/main" id="{36350B28-80F3-6E5B-9189-1075CA50B308}"/>
              </a:ext>
            </a:extLst>
          </p:cNvPr>
          <p:cNvSpPr/>
          <p:nvPr/>
        </p:nvSpPr>
        <p:spPr>
          <a:xfrm>
            <a:off x="2087359" y="15675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517790" y="134738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고객 동의 양식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792F4E-950A-4BFC-076B-587ABE62769E}"/>
              </a:ext>
            </a:extLst>
          </p:cNvPr>
          <p:cNvGrpSpPr/>
          <p:nvPr/>
        </p:nvGrpSpPr>
        <p:grpSpPr>
          <a:xfrm>
            <a:off x="2168136" y="1664823"/>
            <a:ext cx="1006636" cy="162209"/>
            <a:chOff x="428694" y="4670319"/>
            <a:chExt cx="1006636" cy="215900"/>
          </a:xfrm>
        </p:grpSpPr>
        <p:sp>
          <p:nvSpPr>
            <p:cNvPr id="13" name="Rectangle 122">
              <a:extLst>
                <a:ext uri="{FF2B5EF4-FFF2-40B4-BE49-F238E27FC236}">
                  <a16:creationId xmlns:a16="http://schemas.microsoft.com/office/drawing/2014/main" id="{FF16C916-A9E4-E7E3-E9C0-2279153C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14" name="AutoShape 89">
              <a:extLst>
                <a:ext uri="{FF2B5EF4-FFF2-40B4-BE49-F238E27FC236}">
                  <a16:creationId xmlns:a16="http://schemas.microsoft.com/office/drawing/2014/main" id="{9E3D76EA-BF66-5524-D3DF-806432AA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E165AB-A29B-245B-5BB8-F23E52483A12}"/>
              </a:ext>
            </a:extLst>
          </p:cNvPr>
          <p:cNvGrpSpPr/>
          <p:nvPr/>
        </p:nvGrpSpPr>
        <p:grpSpPr>
          <a:xfrm>
            <a:off x="3307928" y="1626190"/>
            <a:ext cx="1697524" cy="215444"/>
            <a:chOff x="2156514" y="4875402"/>
            <a:chExt cx="1957678" cy="224654"/>
          </a:xfrm>
        </p:grpSpPr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DBA2F5A0-1F63-96B5-044F-0251CC34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4" y="4921356"/>
              <a:ext cx="70230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205">
              <a:extLst>
                <a:ext uri="{FF2B5EF4-FFF2-40B4-BE49-F238E27FC236}">
                  <a16:creationId xmlns:a16="http://schemas.microsoft.com/office/drawing/2014/main" id="{F520A89B-38AF-454E-CD95-E458B0489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04160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35">
              <a:extLst>
                <a:ext uri="{FF2B5EF4-FFF2-40B4-BE49-F238E27FC236}">
                  <a16:creationId xmlns:a16="http://schemas.microsoft.com/office/drawing/2014/main" id="{54DA7A4C-1923-3EB0-83E6-85DE3D970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6" y="4875402"/>
              <a:ext cx="250881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~</a:t>
              </a: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30">
              <a:extLst>
                <a:ext uri="{FF2B5EF4-FFF2-40B4-BE49-F238E27FC236}">
                  <a16:creationId xmlns:a16="http://schemas.microsoft.com/office/drawing/2014/main" id="{CE31DF4C-EA5D-4FFE-380F-2E9796F3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562" y="4921357"/>
              <a:ext cx="701640" cy="16892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2024/07/30</a:t>
              </a:r>
              <a:endParaRPr kumimoji="0"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Picture 205">
              <a:extLst>
                <a:ext uri="{FF2B5EF4-FFF2-40B4-BE49-F238E27FC236}">
                  <a16:creationId xmlns:a16="http://schemas.microsoft.com/office/drawing/2014/main" id="{5F0A58E3-9147-1020-157B-92B50E2C1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6049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58AF95-E6AF-BD26-0DB2-029F1E41E089}"/>
              </a:ext>
            </a:extLst>
          </p:cNvPr>
          <p:cNvSpPr/>
          <p:nvPr/>
        </p:nvSpPr>
        <p:spPr>
          <a:xfrm>
            <a:off x="1588782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등록일자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E59FB19-7A2B-9A53-9AE8-8AAF72B87D27}"/>
              </a:ext>
            </a:extLst>
          </p:cNvPr>
          <p:cNvGrpSpPr/>
          <p:nvPr/>
        </p:nvGrpSpPr>
        <p:grpSpPr>
          <a:xfrm>
            <a:off x="3495052" y="1990614"/>
            <a:ext cx="1286208" cy="187962"/>
            <a:chOff x="4932718" y="5299998"/>
            <a:chExt cx="1024312" cy="184939"/>
          </a:xfrm>
        </p:grpSpPr>
        <p:sp>
          <p:nvSpPr>
            <p:cNvPr id="68" name="모서리가 둥근 직사각형 47">
              <a:extLst>
                <a:ext uri="{FF2B5EF4-FFF2-40B4-BE49-F238E27FC236}">
                  <a16:creationId xmlns:a16="http://schemas.microsoft.com/office/drawing/2014/main" id="{0FA0F037-6D6A-E2C7-4D97-B46C2550CF96}"/>
                </a:ext>
              </a:extLst>
            </p:cNvPr>
            <p:cNvSpPr/>
            <p:nvPr/>
          </p:nvSpPr>
          <p:spPr>
            <a:xfrm>
              <a:off x="5478818" y="5299999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</a:p>
          </p:txBody>
        </p:sp>
        <p:sp>
          <p:nvSpPr>
            <p:cNvPr id="69" name="모서리가 둥근 직사각형 59">
              <a:extLst>
                <a:ext uri="{FF2B5EF4-FFF2-40B4-BE49-F238E27FC236}">
                  <a16:creationId xmlns:a16="http://schemas.microsoft.com/office/drawing/2014/main" id="{70052B5C-FE76-2C73-CEA7-C5C0B2479F4C}"/>
                </a:ext>
              </a:extLst>
            </p:cNvPr>
            <p:cNvSpPr/>
            <p:nvPr/>
          </p:nvSpPr>
          <p:spPr>
            <a:xfrm>
              <a:off x="4932718" y="5299998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71" name="Google Shape;221;p7">
            <a:extLst>
              <a:ext uri="{FF2B5EF4-FFF2-40B4-BE49-F238E27FC236}">
                <a16:creationId xmlns:a16="http://schemas.microsoft.com/office/drawing/2014/main" id="{96DC0003-B69A-2CDE-72EA-07368C977A4A}"/>
              </a:ext>
            </a:extLst>
          </p:cNvPr>
          <p:cNvSpPr/>
          <p:nvPr/>
        </p:nvSpPr>
        <p:spPr>
          <a:xfrm>
            <a:off x="3407965" y="194151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1F190120-462D-9FC6-3E30-D0A9D66858E4}"/>
              </a:ext>
            </a:extLst>
          </p:cNvPr>
          <p:cNvSpPr/>
          <p:nvPr/>
        </p:nvSpPr>
        <p:spPr>
          <a:xfrm>
            <a:off x="4126779" y="1903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21;p7">
            <a:extLst>
              <a:ext uri="{FF2B5EF4-FFF2-40B4-BE49-F238E27FC236}">
                <a16:creationId xmlns:a16="http://schemas.microsoft.com/office/drawing/2014/main" id="{B0DC3663-D384-DA52-994A-8B6063A1E5D0}"/>
              </a:ext>
            </a:extLst>
          </p:cNvPr>
          <p:cNvSpPr/>
          <p:nvPr/>
        </p:nvSpPr>
        <p:spPr>
          <a:xfrm>
            <a:off x="1438982" y="238012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6" name="Text Box 6">
            <a:extLst>
              <a:ext uri="{FF2B5EF4-FFF2-40B4-BE49-F238E27FC236}">
                <a16:creationId xmlns:a16="http://schemas.microsoft.com/office/drawing/2014/main" id="{29AD0B13-E81D-A5F2-0D29-029C2DDD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26" y="2414460"/>
            <a:ext cx="1750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■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00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건이 조회 되었습니다</a:t>
            </a:r>
            <a:r>
              <a:rPr lang="en-US" altLang="ko-KR" sz="7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모서리가 둥근 직사각형 164">
            <a:extLst>
              <a:ext uri="{FF2B5EF4-FFF2-40B4-BE49-F238E27FC236}">
                <a16:creationId xmlns:a16="http://schemas.microsoft.com/office/drawing/2014/main" id="{43A597C3-CB4C-27FB-73D2-3ABE432483DB}"/>
              </a:ext>
            </a:extLst>
          </p:cNvPr>
          <p:cNvSpPr/>
          <p:nvPr/>
        </p:nvSpPr>
        <p:spPr>
          <a:xfrm>
            <a:off x="6811409" y="2453264"/>
            <a:ext cx="501269" cy="13453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1760FD1-BA5F-7C9A-0C86-A6C75BA5F445}"/>
              </a:ext>
            </a:extLst>
          </p:cNvPr>
          <p:cNvSpPr/>
          <p:nvPr/>
        </p:nvSpPr>
        <p:spPr>
          <a:xfrm>
            <a:off x="3942561" y="6165320"/>
            <a:ext cx="1164155" cy="144000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   </a:t>
            </a:r>
            <a:r>
              <a:rPr lang="en-US" altLang="ko-KR" sz="600" b="1" dirty="0">
                <a:solidFill>
                  <a:srgbClr val="26499D"/>
                </a:solidFill>
                <a:latin typeface="+mj-lt"/>
              </a:rPr>
              <a:t>1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2   3   4   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3521EC8-1714-31F9-019E-3E6DE77A1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962" y="6149300"/>
            <a:ext cx="269749" cy="160020"/>
          </a:xfrm>
          <a:prstGeom prst="rect">
            <a:avLst/>
          </a:prstGeom>
        </p:spPr>
      </p:pic>
      <p:sp>
        <p:nvSpPr>
          <p:cNvPr id="88" name="Google Shape;221;p7">
            <a:extLst>
              <a:ext uri="{FF2B5EF4-FFF2-40B4-BE49-F238E27FC236}">
                <a16:creationId xmlns:a16="http://schemas.microsoft.com/office/drawing/2014/main" id="{72DDCBB3-237D-A7B6-6725-FE0D33A85E17}"/>
              </a:ext>
            </a:extLst>
          </p:cNvPr>
          <p:cNvSpPr/>
          <p:nvPr/>
        </p:nvSpPr>
        <p:spPr>
          <a:xfrm>
            <a:off x="4720261" y="60953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21;p7">
            <a:extLst>
              <a:ext uri="{FF2B5EF4-FFF2-40B4-BE49-F238E27FC236}">
                <a16:creationId xmlns:a16="http://schemas.microsoft.com/office/drawing/2014/main" id="{4AB8F51C-A5C6-31A2-1765-A6B174A377B2}"/>
              </a:ext>
            </a:extLst>
          </p:cNvPr>
          <p:cNvSpPr/>
          <p:nvPr/>
        </p:nvSpPr>
        <p:spPr>
          <a:xfrm>
            <a:off x="3862900" y="616703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8D3E806-1F13-3E7A-FAE5-FB3E1FF4F230}"/>
              </a:ext>
            </a:extLst>
          </p:cNvPr>
          <p:cNvSpPr/>
          <p:nvPr/>
        </p:nvSpPr>
        <p:spPr>
          <a:xfrm>
            <a:off x="1402926" y="2809413"/>
            <a:ext cx="5962803" cy="2619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89" name="Google Shape;221;p7">
            <a:extLst>
              <a:ext uri="{FF2B5EF4-FFF2-40B4-BE49-F238E27FC236}">
                <a16:creationId xmlns:a16="http://schemas.microsoft.com/office/drawing/2014/main" id="{0DFBDF52-C90A-9030-DF5B-571B0642D0F4}"/>
              </a:ext>
            </a:extLst>
          </p:cNvPr>
          <p:cNvSpPr/>
          <p:nvPr/>
        </p:nvSpPr>
        <p:spPr>
          <a:xfrm>
            <a:off x="1367410" y="277465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" name="Text Box 58">
            <a:extLst>
              <a:ext uri="{FF2B5EF4-FFF2-40B4-BE49-F238E27FC236}">
                <a16:creationId xmlns:a16="http://schemas.microsoft.com/office/drawing/2014/main" id="{7AFD94D3-F3D0-F1F8-C2BF-D1C9C508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고객동의양식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고객동의양식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908A16CE-B646-7E85-6325-8BBAFF33C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B_CD_10_01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BBA9C8-D3BC-FEEB-FB01-7D4272700B76}"/>
              </a:ext>
            </a:extLst>
          </p:cNvPr>
          <p:cNvSpPr/>
          <p:nvPr/>
        </p:nvSpPr>
        <p:spPr>
          <a:xfrm>
            <a:off x="1714773" y="926650"/>
            <a:ext cx="1456973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약관관리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고객동의양식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A40DD19-C284-D8C6-2844-611578961D81}"/>
              </a:ext>
            </a:extLst>
          </p:cNvPr>
          <p:cNvSpPr/>
          <p:nvPr/>
        </p:nvSpPr>
        <p:spPr>
          <a:xfrm>
            <a:off x="5293346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필수여부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C42AF04-BCE4-34AE-5D36-016EE044D62E}"/>
              </a:ext>
            </a:extLst>
          </p:cNvPr>
          <p:cNvGrpSpPr/>
          <p:nvPr/>
        </p:nvGrpSpPr>
        <p:grpSpPr>
          <a:xfrm>
            <a:off x="5736655" y="1664823"/>
            <a:ext cx="848544" cy="162209"/>
            <a:chOff x="428694" y="4670319"/>
            <a:chExt cx="1006636" cy="215900"/>
          </a:xfrm>
        </p:grpSpPr>
        <p:sp>
          <p:nvSpPr>
            <p:cNvPr id="106" name="Rectangle 122">
              <a:extLst>
                <a:ext uri="{FF2B5EF4-FFF2-40B4-BE49-F238E27FC236}">
                  <a16:creationId xmlns:a16="http://schemas.microsoft.com/office/drawing/2014/main" id="{85FF0FF4-3D51-1691-1EA6-646D83D45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107" name="AutoShape 89">
              <a:extLst>
                <a:ext uri="{FF2B5EF4-FFF2-40B4-BE49-F238E27FC236}">
                  <a16:creationId xmlns:a16="http://schemas.microsoft.com/office/drawing/2014/main" id="{80C9C421-A8F5-52AA-8499-E2D25BEE2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70" name="Google Shape;221;p7">
            <a:extLst>
              <a:ext uri="{FF2B5EF4-FFF2-40B4-BE49-F238E27FC236}">
                <a16:creationId xmlns:a16="http://schemas.microsoft.com/office/drawing/2014/main" id="{99BE3612-7D33-B6F8-ADDB-88101B1334E5}"/>
              </a:ext>
            </a:extLst>
          </p:cNvPr>
          <p:cNvSpPr/>
          <p:nvPr/>
        </p:nvSpPr>
        <p:spPr>
          <a:xfrm>
            <a:off x="5643652" y="157701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B72C91FD-3997-FB89-40E4-57D8A2BF5917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14A4E5C-37E3-0DB0-80E3-C4A75617A413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8BA65DEC-A2ED-DF1E-957C-7026050158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140" name="그림 139">
            <a:extLst>
              <a:ext uri="{FF2B5EF4-FFF2-40B4-BE49-F238E27FC236}">
                <a16:creationId xmlns:a16="http://schemas.microsoft.com/office/drawing/2014/main" id="{C1F18213-2565-4F26-8B91-34E11261B4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2104639"/>
            <a:ext cx="61200" cy="61200"/>
          </a:xfrm>
          <a:prstGeom prst="rect">
            <a:avLst/>
          </a:prstGeom>
        </p:spPr>
      </p:pic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4239108-496D-BD66-E20C-F14743965E8C}"/>
              </a:ext>
            </a:extLst>
          </p:cNvPr>
          <p:cNvGrpSpPr/>
          <p:nvPr/>
        </p:nvGrpSpPr>
        <p:grpSpPr>
          <a:xfrm>
            <a:off x="326496" y="3902759"/>
            <a:ext cx="1026104" cy="318329"/>
            <a:chOff x="326496" y="3573016"/>
            <a:chExt cx="1026104" cy="318329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95D6593-8FAF-CAAC-1EFB-08400244E7CD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43" name="Picture 12" descr="설정 free interface icon">
              <a:extLst>
                <a:ext uri="{FF2B5EF4-FFF2-40B4-BE49-F238E27FC236}">
                  <a16:creationId xmlns:a16="http://schemas.microsoft.com/office/drawing/2014/main" id="{D461921E-ABE2-FA29-8FD3-11BEBF953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F2A9DE90-172D-87CE-7643-66E4E15E8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4573242-61EB-95E0-D48B-D69BC6568DEA}"/>
              </a:ext>
            </a:extLst>
          </p:cNvPr>
          <p:cNvGrpSpPr/>
          <p:nvPr/>
        </p:nvGrpSpPr>
        <p:grpSpPr>
          <a:xfrm>
            <a:off x="313796" y="2793033"/>
            <a:ext cx="1038804" cy="318329"/>
            <a:chOff x="313796" y="2793033"/>
            <a:chExt cx="1038804" cy="318329"/>
          </a:xfrm>
        </p:grpSpPr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46509D4D-FC7A-2D51-E91A-9554793A6916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3E80AB9-71CA-0DC3-07EB-FB02EBB43AA7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8ADC8B6-8652-54ED-5D5D-CCBD67B8C331}"/>
              </a:ext>
            </a:extLst>
          </p:cNvPr>
          <p:cNvGrpSpPr/>
          <p:nvPr/>
        </p:nvGrpSpPr>
        <p:grpSpPr>
          <a:xfrm>
            <a:off x="332846" y="3531255"/>
            <a:ext cx="1018198" cy="316800"/>
            <a:chOff x="332846" y="3201512"/>
            <a:chExt cx="1018198" cy="316800"/>
          </a:xfrm>
        </p:grpSpPr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2B84BE6A-27BB-7190-77F4-57F2E535B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52" name="Picture 8" descr="edit">
              <a:extLst>
                <a:ext uri="{FF2B5EF4-FFF2-40B4-BE49-F238E27FC236}">
                  <a16:creationId xmlns:a16="http://schemas.microsoft.com/office/drawing/2014/main" id="{2EECDA2C-9A76-68B1-F453-AE34B349A63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AB567F6-00DC-927C-9638-B39D4824F782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41718E4F-34E7-C34C-8BD8-EFA442BE8170}"/>
              </a:ext>
            </a:extLst>
          </p:cNvPr>
          <p:cNvGrpSpPr/>
          <p:nvPr/>
        </p:nvGrpSpPr>
        <p:grpSpPr>
          <a:xfrm>
            <a:off x="326496" y="1567596"/>
            <a:ext cx="925522" cy="318329"/>
            <a:chOff x="326496" y="1567596"/>
            <a:chExt cx="925522" cy="318329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8FE3A581-E1EB-5BC0-B04A-FB948E051B86}"/>
                </a:ext>
              </a:extLst>
            </p:cNvPr>
            <p:cNvSpPr/>
            <p:nvPr/>
          </p:nvSpPr>
          <p:spPr>
            <a:xfrm>
              <a:off x="512244" y="1567596"/>
              <a:ext cx="739774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대출심사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        </a:t>
              </a: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AC45750E-6D6D-D660-94FF-606DF3A51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1696160"/>
              <a:ext cx="61200" cy="61200"/>
            </a:xfrm>
            <a:prstGeom prst="rect">
              <a:avLst/>
            </a:prstGeom>
          </p:spPr>
        </p:pic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265635D6-DEDA-7BFC-DFEE-68E414FAD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496" y="1669160"/>
              <a:ext cx="115200" cy="115200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DD1D6407-2483-BAB6-93E7-F0D99D3A3128}"/>
              </a:ext>
            </a:extLst>
          </p:cNvPr>
          <p:cNvGrpSpPr/>
          <p:nvPr/>
        </p:nvGrpSpPr>
        <p:grpSpPr>
          <a:xfrm>
            <a:off x="326496" y="2384554"/>
            <a:ext cx="925523" cy="318329"/>
            <a:chOff x="326496" y="2384554"/>
            <a:chExt cx="925523" cy="318329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411521D1-B678-1859-A385-C3352BA0F3CD}"/>
                </a:ext>
              </a:extLst>
            </p:cNvPr>
            <p:cNvSpPr/>
            <p:nvPr/>
          </p:nvSpPr>
          <p:spPr>
            <a:xfrm>
              <a:off x="512244" y="2384554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1A45D494-570C-0BC4-B0A2-6BE835D70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6496" y="2486118"/>
              <a:ext cx="115200" cy="115200"/>
            </a:xfrm>
            <a:prstGeom prst="rect">
              <a:avLst/>
            </a:prstGeom>
          </p:spPr>
        </p:pic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22B0786-021D-18C5-377F-A35E0474D0DF}"/>
              </a:ext>
            </a:extLst>
          </p:cNvPr>
          <p:cNvSpPr/>
          <p:nvPr/>
        </p:nvSpPr>
        <p:spPr>
          <a:xfrm>
            <a:off x="540818" y="3068960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rgbClr val="FF6600"/>
                </a:solidFill>
                <a:latin typeface="+mn-ea"/>
              </a:rPr>
              <a:t>고객동의양식</a:t>
            </a:r>
          </a:p>
        </p:txBody>
      </p:sp>
      <p:sp>
        <p:nvSpPr>
          <p:cNvPr id="165" name="Google Shape;221;p7">
            <a:extLst>
              <a:ext uri="{FF2B5EF4-FFF2-40B4-BE49-F238E27FC236}">
                <a16:creationId xmlns:a16="http://schemas.microsoft.com/office/drawing/2014/main" id="{3927F035-02D8-3429-B594-DB03C7D7A13A}"/>
              </a:ext>
            </a:extLst>
          </p:cNvPr>
          <p:cNvSpPr/>
          <p:nvPr/>
        </p:nvSpPr>
        <p:spPr>
          <a:xfrm>
            <a:off x="175995" y="286759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221;p7">
            <a:extLst>
              <a:ext uri="{FF2B5EF4-FFF2-40B4-BE49-F238E27FC236}">
                <a16:creationId xmlns:a16="http://schemas.microsoft.com/office/drawing/2014/main" id="{87E50145-55D6-3C7F-BCDD-6D69D5D41C3D}"/>
              </a:ext>
            </a:extLst>
          </p:cNvPr>
          <p:cNvSpPr/>
          <p:nvPr/>
        </p:nvSpPr>
        <p:spPr>
          <a:xfrm>
            <a:off x="392202" y="31058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B5870FEF-0D5C-BC9E-1EFB-10D8FE1D32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7384" y="2919797"/>
            <a:ext cx="64800" cy="64800"/>
          </a:xfrm>
          <a:prstGeom prst="rect">
            <a:avLst/>
          </a:prstGeom>
        </p:spPr>
      </p:pic>
      <p:pic>
        <p:nvPicPr>
          <p:cNvPr id="168" name="그림 167">
            <a:extLst>
              <a:ext uri="{FF2B5EF4-FFF2-40B4-BE49-F238E27FC236}">
                <a16:creationId xmlns:a16="http://schemas.microsoft.com/office/drawing/2014/main" id="{C453D2E6-C355-232C-4B5F-B2E85CA2E9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2501119"/>
            <a:ext cx="61200" cy="61200"/>
          </a:xfrm>
          <a:prstGeom prst="rect">
            <a:avLst/>
          </a:prstGeom>
        </p:spPr>
      </p:pic>
      <p:sp>
        <p:nvSpPr>
          <p:cNvPr id="2" name="모서리가 둥근 직사각형 164">
            <a:extLst>
              <a:ext uri="{FF2B5EF4-FFF2-40B4-BE49-F238E27FC236}">
                <a16:creationId xmlns:a16="http://schemas.microsoft.com/office/drawing/2014/main" id="{3D66392F-8391-8A3A-1407-125FBD4DAEC5}"/>
              </a:ext>
            </a:extLst>
          </p:cNvPr>
          <p:cNvSpPr/>
          <p:nvPr/>
        </p:nvSpPr>
        <p:spPr>
          <a:xfrm>
            <a:off x="6269609" y="2455690"/>
            <a:ext cx="501269" cy="13453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순서저장</a:t>
            </a:r>
          </a:p>
        </p:txBody>
      </p:sp>
      <p:sp>
        <p:nvSpPr>
          <p:cNvPr id="74" name="Google Shape;221;p7">
            <a:extLst>
              <a:ext uri="{FF2B5EF4-FFF2-40B4-BE49-F238E27FC236}">
                <a16:creationId xmlns:a16="http://schemas.microsoft.com/office/drawing/2014/main" id="{7EE12C4D-3FDF-0327-438C-87C3747A189B}"/>
              </a:ext>
            </a:extLst>
          </p:cNvPr>
          <p:cNvSpPr/>
          <p:nvPr/>
        </p:nvSpPr>
        <p:spPr>
          <a:xfrm>
            <a:off x="7201763" y="23415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Google Shape;221;p7">
            <a:extLst>
              <a:ext uri="{FF2B5EF4-FFF2-40B4-BE49-F238E27FC236}">
                <a16:creationId xmlns:a16="http://schemas.microsoft.com/office/drawing/2014/main" id="{AA49A87C-930D-64F7-F18C-ACDADC2DDFD6}"/>
              </a:ext>
            </a:extLst>
          </p:cNvPr>
          <p:cNvSpPr/>
          <p:nvPr/>
        </p:nvSpPr>
        <p:spPr>
          <a:xfrm>
            <a:off x="6175078" y="241252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40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687FB593-A437-A188-F5DC-16B566E0C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20463"/>
              </p:ext>
            </p:extLst>
          </p:nvPr>
        </p:nvGraphicFramePr>
        <p:xfrm>
          <a:off x="1453777" y="2813112"/>
          <a:ext cx="5866521" cy="31978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02879">
                  <a:extLst>
                    <a:ext uri="{9D8B030D-6E8A-4147-A177-3AD203B41FA5}">
                      <a16:colId xmlns:a16="http://schemas.microsoft.com/office/drawing/2014/main" val="1810933029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9728094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56234365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972172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44144100"/>
                    </a:ext>
                  </a:extLst>
                </a:gridCol>
                <a:gridCol w="423082">
                  <a:extLst>
                    <a:ext uri="{9D8B030D-6E8A-4147-A177-3AD203B41FA5}">
                      <a16:colId xmlns:a16="http://schemas.microsoft.com/office/drawing/2014/main" val="3568895488"/>
                    </a:ext>
                  </a:extLst>
                </a:gridCol>
              </a:tblGrid>
              <a:tr h="151383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첨부파일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등록일시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등록자명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공개설정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361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신용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조회 동의서 내용 변경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유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2023-01-01 00:00:00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슈퍼관리자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96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신용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</a:t>
                      </a:r>
                      <a:r>
                        <a:rPr lang="ko-KR" altLang="en-US" sz="5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수집∙이용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동의서 내용 변경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2023-01-01 00:00:00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6038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여신거래 기본약관 내용 변경으로 인한 공지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2023-01-01 00:00:00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슈퍼관리자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16638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개인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신용</a:t>
                      </a:r>
                      <a:r>
                        <a:rPr lang="en-US" altLang="ko-KR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5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정보 제공 동의서 내용 변경</a:t>
                      </a: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무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2023-01-01 00:00:00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슈퍼관리자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비공개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88798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184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2510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09165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43007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2344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4856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49810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3392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068804"/>
                  </a:ext>
                </a:extLst>
              </a:tr>
            </a:tbl>
          </a:graphicData>
        </a:graphic>
      </p:graphicFrame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17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962403D7-E31C-DCD7-5D1C-86A8B7EB0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741519"/>
              </p:ext>
            </p:extLst>
          </p:nvPr>
        </p:nvGraphicFramePr>
        <p:xfrm>
          <a:off x="7541937" y="408944"/>
          <a:ext cx="2253889" cy="59036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관리자 및 담당자가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FO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노출할 공지사항 정보를 조회하는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하위메뉴 펼침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화면 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공지사항 등록일자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선택항목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년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전체일 경우 기간 무시하고 조회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년일 경우 해당년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1/1 ~ 12/31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세팅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조건이 있는지 확인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공개설정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공개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비공개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검색조건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검색조건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대상 내용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초성검색 가능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조건 검색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조회 조건 모두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조회건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건수 자동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공지사항상세내역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(B_NB_12_01)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빈화면의 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공지사항상세내역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(NO_12_01)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페이지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수 기준으로 분배하여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출력 목록 수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개수 선택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30 (default), 50, 100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281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2856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9557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164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517790" y="134738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공지사항 현황</a:t>
            </a:r>
          </a:p>
        </p:txBody>
      </p:sp>
      <p:sp>
        <p:nvSpPr>
          <p:cNvPr id="3" name="Text Box 58">
            <a:extLst>
              <a:ext uri="{FF2B5EF4-FFF2-40B4-BE49-F238E27FC236}">
                <a16:creationId xmlns:a16="http://schemas.microsoft.com/office/drawing/2014/main" id="{7AFD94D3-F3D0-F1F8-C2BF-D1C9C508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공지사항현황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908A16CE-B646-7E85-6325-8BBAFF33C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B_NB_12_01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BBA9C8-D3BC-FEEB-FB01-7D4272700B76}"/>
              </a:ext>
            </a:extLst>
          </p:cNvPr>
          <p:cNvSpPr/>
          <p:nvPr/>
        </p:nvSpPr>
        <p:spPr>
          <a:xfrm>
            <a:off x="1714773" y="926650"/>
            <a:ext cx="1456973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게시판관리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공지사항관리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B83FFD-0B7E-518D-5B12-B66A04804F1A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D3DE3E-6EE1-8E15-1346-CA0757531C9A}"/>
              </a:ext>
            </a:extLst>
          </p:cNvPr>
          <p:cNvSpPr/>
          <p:nvPr/>
        </p:nvSpPr>
        <p:spPr>
          <a:xfrm>
            <a:off x="1372544" y="2508136"/>
            <a:ext cx="6031555" cy="387996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437982-C18A-4775-2C6B-03F488941957}"/>
              </a:ext>
            </a:extLst>
          </p:cNvPr>
          <p:cNvSpPr/>
          <p:nvPr/>
        </p:nvSpPr>
        <p:spPr>
          <a:xfrm>
            <a:off x="1372544" y="1294992"/>
            <a:ext cx="6031555" cy="122072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Google Shape;221;p7">
            <a:extLst>
              <a:ext uri="{FF2B5EF4-FFF2-40B4-BE49-F238E27FC236}">
                <a16:creationId xmlns:a16="http://schemas.microsoft.com/office/drawing/2014/main" id="{432DBDBB-D89E-590E-C90A-E01736682A08}"/>
              </a:ext>
            </a:extLst>
          </p:cNvPr>
          <p:cNvSpPr/>
          <p:nvPr/>
        </p:nvSpPr>
        <p:spPr>
          <a:xfrm>
            <a:off x="2087359" y="15675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1DEA35A-7004-3E06-2E7C-2BC1AB885B6B}"/>
              </a:ext>
            </a:extLst>
          </p:cNvPr>
          <p:cNvGrpSpPr/>
          <p:nvPr/>
        </p:nvGrpSpPr>
        <p:grpSpPr>
          <a:xfrm>
            <a:off x="2168136" y="1664823"/>
            <a:ext cx="1006636" cy="162209"/>
            <a:chOff x="428694" y="4670319"/>
            <a:chExt cx="1006636" cy="215900"/>
          </a:xfrm>
        </p:grpSpPr>
        <p:sp>
          <p:nvSpPr>
            <p:cNvPr id="37" name="Rectangle 122">
              <a:extLst>
                <a:ext uri="{FF2B5EF4-FFF2-40B4-BE49-F238E27FC236}">
                  <a16:creationId xmlns:a16="http://schemas.microsoft.com/office/drawing/2014/main" id="{47952A55-38D9-5715-4A57-E95C4D9B9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38" name="AutoShape 89">
              <a:extLst>
                <a:ext uri="{FF2B5EF4-FFF2-40B4-BE49-F238E27FC236}">
                  <a16:creationId xmlns:a16="http://schemas.microsoft.com/office/drawing/2014/main" id="{651514C4-0078-4FBA-11D6-FFA70CCDF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EB4787A-523D-898E-6C4D-3C881AAD120E}"/>
              </a:ext>
            </a:extLst>
          </p:cNvPr>
          <p:cNvGrpSpPr/>
          <p:nvPr/>
        </p:nvGrpSpPr>
        <p:grpSpPr>
          <a:xfrm>
            <a:off x="3307928" y="1626190"/>
            <a:ext cx="1697524" cy="215444"/>
            <a:chOff x="2156514" y="4875402"/>
            <a:chExt cx="1957678" cy="224654"/>
          </a:xfrm>
        </p:grpSpPr>
        <p:sp>
          <p:nvSpPr>
            <p:cNvPr id="40" name="직사각형 126">
              <a:extLst>
                <a:ext uri="{FF2B5EF4-FFF2-40B4-BE49-F238E27FC236}">
                  <a16:creationId xmlns:a16="http://schemas.microsoft.com/office/drawing/2014/main" id="{1A3413DD-EDD3-F4A0-5BDB-D60592E2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4" y="4921356"/>
              <a:ext cx="70230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2024/01/01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1" name="Picture 205">
              <a:extLst>
                <a:ext uri="{FF2B5EF4-FFF2-40B4-BE49-F238E27FC236}">
                  <a16:creationId xmlns:a16="http://schemas.microsoft.com/office/drawing/2014/main" id="{7B43A4EC-2FA5-EE64-B378-D3674F678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04160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Box 135">
              <a:extLst>
                <a:ext uri="{FF2B5EF4-FFF2-40B4-BE49-F238E27FC236}">
                  <a16:creationId xmlns:a16="http://schemas.microsoft.com/office/drawing/2014/main" id="{B6B9602B-D3DF-A298-2D87-C48B306B8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6" y="4875402"/>
              <a:ext cx="250881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~</a:t>
              </a: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130">
              <a:extLst>
                <a:ext uri="{FF2B5EF4-FFF2-40B4-BE49-F238E27FC236}">
                  <a16:creationId xmlns:a16="http://schemas.microsoft.com/office/drawing/2014/main" id="{4B9BC6F4-2928-8A28-12CA-080DDE71A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562" y="4921357"/>
              <a:ext cx="701640" cy="16892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2024/12/31</a:t>
              </a:r>
              <a:endParaRPr kumimoji="0"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4" name="Picture 205">
              <a:extLst>
                <a:ext uri="{FF2B5EF4-FFF2-40B4-BE49-F238E27FC236}">
                  <a16:creationId xmlns:a16="http://schemas.microsoft.com/office/drawing/2014/main" id="{D800D959-784C-5262-DF7E-61C0CBD3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6049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4935D7-B844-E428-2297-4FA82D81C928}"/>
              </a:ext>
            </a:extLst>
          </p:cNvPr>
          <p:cNvSpPr/>
          <p:nvPr/>
        </p:nvSpPr>
        <p:spPr>
          <a:xfrm>
            <a:off x="1588782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등록일자</a:t>
            </a:r>
          </a:p>
        </p:txBody>
      </p:sp>
      <p:sp>
        <p:nvSpPr>
          <p:cNvPr id="51" name="직사각형 126">
            <a:extLst>
              <a:ext uri="{FF2B5EF4-FFF2-40B4-BE49-F238E27FC236}">
                <a16:creationId xmlns:a16="http://schemas.microsoft.com/office/drawing/2014/main" id="{B8E9D1F7-F318-2D96-B594-738762A8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28" y="1907717"/>
            <a:ext cx="2797200" cy="149394"/>
          </a:xfrm>
          <a:prstGeom prst="rect">
            <a:avLst/>
          </a:prstGeom>
          <a:solidFill>
            <a:sysClr val="window" lastClr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F4CC6B0-E1DE-372C-4F14-C9BD20D793C9}"/>
              </a:ext>
            </a:extLst>
          </p:cNvPr>
          <p:cNvGrpSpPr/>
          <p:nvPr/>
        </p:nvGrpSpPr>
        <p:grpSpPr>
          <a:xfrm>
            <a:off x="3495052" y="2189728"/>
            <a:ext cx="1286208" cy="187962"/>
            <a:chOff x="4932718" y="5299998"/>
            <a:chExt cx="1024312" cy="184939"/>
          </a:xfrm>
        </p:grpSpPr>
        <p:sp>
          <p:nvSpPr>
            <p:cNvPr id="56" name="모서리가 둥근 직사각형 47">
              <a:extLst>
                <a:ext uri="{FF2B5EF4-FFF2-40B4-BE49-F238E27FC236}">
                  <a16:creationId xmlns:a16="http://schemas.microsoft.com/office/drawing/2014/main" id="{C23033C1-59AF-297D-EE26-C18A954B498C}"/>
                </a:ext>
              </a:extLst>
            </p:cNvPr>
            <p:cNvSpPr/>
            <p:nvPr/>
          </p:nvSpPr>
          <p:spPr>
            <a:xfrm>
              <a:off x="5478818" y="5299999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</a:p>
          </p:txBody>
        </p:sp>
        <p:sp>
          <p:nvSpPr>
            <p:cNvPr id="63" name="모서리가 둥근 직사각형 59">
              <a:extLst>
                <a:ext uri="{FF2B5EF4-FFF2-40B4-BE49-F238E27FC236}">
                  <a16:creationId xmlns:a16="http://schemas.microsoft.com/office/drawing/2014/main" id="{B4B3B2BB-97DD-9159-2258-BFB3F30C86FA}"/>
                </a:ext>
              </a:extLst>
            </p:cNvPr>
            <p:cNvSpPr/>
            <p:nvPr/>
          </p:nvSpPr>
          <p:spPr>
            <a:xfrm>
              <a:off x="4932718" y="5299998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64" name="Google Shape;221;p7">
            <a:extLst>
              <a:ext uri="{FF2B5EF4-FFF2-40B4-BE49-F238E27FC236}">
                <a16:creationId xmlns:a16="http://schemas.microsoft.com/office/drawing/2014/main" id="{3FC28FF5-31BD-3E1F-2902-376270E46BAD}"/>
              </a:ext>
            </a:extLst>
          </p:cNvPr>
          <p:cNvSpPr/>
          <p:nvPr/>
        </p:nvSpPr>
        <p:spPr>
          <a:xfrm>
            <a:off x="5241032" y="159280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21;p7">
            <a:extLst>
              <a:ext uri="{FF2B5EF4-FFF2-40B4-BE49-F238E27FC236}">
                <a16:creationId xmlns:a16="http://schemas.microsoft.com/office/drawing/2014/main" id="{B7D22839-D1BF-2D6A-0086-B7902FA40CC1}"/>
              </a:ext>
            </a:extLst>
          </p:cNvPr>
          <p:cNvSpPr/>
          <p:nvPr/>
        </p:nvSpPr>
        <p:spPr>
          <a:xfrm>
            <a:off x="2060136" y="1885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21;p7">
            <a:extLst>
              <a:ext uri="{FF2B5EF4-FFF2-40B4-BE49-F238E27FC236}">
                <a16:creationId xmlns:a16="http://schemas.microsoft.com/office/drawing/2014/main" id="{0654F5E0-7B0A-1E65-C63B-81F142A0266A}"/>
              </a:ext>
            </a:extLst>
          </p:cNvPr>
          <p:cNvSpPr/>
          <p:nvPr/>
        </p:nvSpPr>
        <p:spPr>
          <a:xfrm>
            <a:off x="3228636" y="187108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21;p7">
            <a:extLst>
              <a:ext uri="{FF2B5EF4-FFF2-40B4-BE49-F238E27FC236}">
                <a16:creationId xmlns:a16="http://schemas.microsoft.com/office/drawing/2014/main" id="{1E344C93-BB4E-B7F1-A1BE-8247F4E2E069}"/>
              </a:ext>
            </a:extLst>
          </p:cNvPr>
          <p:cNvSpPr/>
          <p:nvPr/>
        </p:nvSpPr>
        <p:spPr>
          <a:xfrm>
            <a:off x="3409806" y="212627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21;p7">
            <a:extLst>
              <a:ext uri="{FF2B5EF4-FFF2-40B4-BE49-F238E27FC236}">
                <a16:creationId xmlns:a16="http://schemas.microsoft.com/office/drawing/2014/main" id="{A454D286-DE77-8DD9-2E0D-203F67362BA0}"/>
              </a:ext>
            </a:extLst>
          </p:cNvPr>
          <p:cNvSpPr/>
          <p:nvPr/>
        </p:nvSpPr>
        <p:spPr>
          <a:xfrm>
            <a:off x="4180779" y="211883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5" name="Text Box 6">
            <a:extLst>
              <a:ext uri="{FF2B5EF4-FFF2-40B4-BE49-F238E27FC236}">
                <a16:creationId xmlns:a16="http://schemas.microsoft.com/office/drawing/2014/main" id="{8A488D4A-D959-6137-9E69-97D68E2C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26" y="2574137"/>
            <a:ext cx="1750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■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00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건이 조회 되었습니다</a:t>
            </a:r>
            <a:r>
              <a:rPr lang="en-US" altLang="ko-KR" sz="7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D7A47BE-15F5-B7AD-FC3A-86299666DD02}"/>
              </a:ext>
            </a:extLst>
          </p:cNvPr>
          <p:cNvSpPr/>
          <p:nvPr/>
        </p:nvSpPr>
        <p:spPr>
          <a:xfrm>
            <a:off x="3942561" y="6088345"/>
            <a:ext cx="1164155" cy="144000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   </a:t>
            </a:r>
            <a:r>
              <a:rPr lang="en-US" altLang="ko-KR" sz="600" b="1" dirty="0">
                <a:solidFill>
                  <a:srgbClr val="26499D"/>
                </a:solidFill>
                <a:latin typeface="+mj-lt"/>
              </a:rPr>
              <a:t>1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2   3   4   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377000DD-4524-49F1-A6D5-CA8C992D61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962" y="6072325"/>
            <a:ext cx="269749" cy="160020"/>
          </a:xfrm>
          <a:prstGeom prst="rect">
            <a:avLst/>
          </a:prstGeom>
        </p:spPr>
      </p:pic>
      <p:sp>
        <p:nvSpPr>
          <p:cNvPr id="110" name="Google Shape;221;p7">
            <a:extLst>
              <a:ext uri="{FF2B5EF4-FFF2-40B4-BE49-F238E27FC236}">
                <a16:creationId xmlns:a16="http://schemas.microsoft.com/office/drawing/2014/main" id="{00480F38-1556-581F-5FBC-72B3073B1AD7}"/>
              </a:ext>
            </a:extLst>
          </p:cNvPr>
          <p:cNvSpPr/>
          <p:nvPr/>
        </p:nvSpPr>
        <p:spPr>
          <a:xfrm>
            <a:off x="1576548" y="2556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221;p7">
            <a:extLst>
              <a:ext uri="{FF2B5EF4-FFF2-40B4-BE49-F238E27FC236}">
                <a16:creationId xmlns:a16="http://schemas.microsoft.com/office/drawing/2014/main" id="{DFEDCBED-3125-241F-53DE-CE13348D16AE}"/>
              </a:ext>
            </a:extLst>
          </p:cNvPr>
          <p:cNvSpPr/>
          <p:nvPr/>
        </p:nvSpPr>
        <p:spPr>
          <a:xfrm>
            <a:off x="3888561" y="609833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221;p7">
            <a:extLst>
              <a:ext uri="{FF2B5EF4-FFF2-40B4-BE49-F238E27FC236}">
                <a16:creationId xmlns:a16="http://schemas.microsoft.com/office/drawing/2014/main" id="{4F085B43-CB0C-C877-4D66-E3AD19BAD65F}"/>
              </a:ext>
            </a:extLst>
          </p:cNvPr>
          <p:cNvSpPr/>
          <p:nvPr/>
        </p:nvSpPr>
        <p:spPr>
          <a:xfrm>
            <a:off x="4733176" y="618608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7C408E3-BF5F-134F-D3A8-6B0FB32177E8}"/>
              </a:ext>
            </a:extLst>
          </p:cNvPr>
          <p:cNvSpPr/>
          <p:nvPr/>
        </p:nvSpPr>
        <p:spPr>
          <a:xfrm>
            <a:off x="1588782" y="1907717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검색조건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315CF8B-4853-5D38-04D2-E42E8D16E191}"/>
              </a:ext>
            </a:extLst>
          </p:cNvPr>
          <p:cNvGrpSpPr/>
          <p:nvPr/>
        </p:nvGrpSpPr>
        <p:grpSpPr>
          <a:xfrm>
            <a:off x="2168136" y="1907717"/>
            <a:ext cx="1006636" cy="162209"/>
            <a:chOff x="428694" y="4670319"/>
            <a:chExt cx="1006636" cy="215900"/>
          </a:xfrm>
        </p:grpSpPr>
        <p:sp>
          <p:nvSpPr>
            <p:cNvPr id="116" name="Rectangle 122">
              <a:extLst>
                <a:ext uri="{FF2B5EF4-FFF2-40B4-BE49-F238E27FC236}">
                  <a16:creationId xmlns:a16="http://schemas.microsoft.com/office/drawing/2014/main" id="{A183EFDD-B02D-DEBB-AAAA-EA36A474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118" name="AutoShape 89">
              <a:extLst>
                <a:ext uri="{FF2B5EF4-FFF2-40B4-BE49-F238E27FC236}">
                  <a16:creationId xmlns:a16="http://schemas.microsoft.com/office/drawing/2014/main" id="{33556421-0D86-202F-A5A9-7E507B17E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119" name="Google Shape;221;p7">
            <a:extLst>
              <a:ext uri="{FF2B5EF4-FFF2-40B4-BE49-F238E27FC236}">
                <a16:creationId xmlns:a16="http://schemas.microsoft.com/office/drawing/2014/main" id="{989E026B-D16F-5765-CDAC-22394309831F}"/>
              </a:ext>
            </a:extLst>
          </p:cNvPr>
          <p:cNvSpPr/>
          <p:nvPr/>
        </p:nvSpPr>
        <p:spPr>
          <a:xfrm>
            <a:off x="6717208" y="256490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549BDF8-16BF-D40A-8795-FCA28355E709}"/>
              </a:ext>
            </a:extLst>
          </p:cNvPr>
          <p:cNvSpPr/>
          <p:nvPr/>
        </p:nvSpPr>
        <p:spPr>
          <a:xfrm>
            <a:off x="1402926" y="3429000"/>
            <a:ext cx="5962803" cy="2619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23" name="모서리가 둥근 직사각형 164">
            <a:extLst>
              <a:ext uri="{FF2B5EF4-FFF2-40B4-BE49-F238E27FC236}">
                <a16:creationId xmlns:a16="http://schemas.microsoft.com/office/drawing/2014/main" id="{26A9C086-B597-C97B-C641-96A9F9EEC121}"/>
              </a:ext>
            </a:extLst>
          </p:cNvPr>
          <p:cNvSpPr/>
          <p:nvPr/>
        </p:nvSpPr>
        <p:spPr>
          <a:xfrm>
            <a:off x="6811409" y="2629292"/>
            <a:ext cx="501269" cy="13453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BCE663A-C2F1-F645-A8F4-CC1DAAFF3F23}"/>
              </a:ext>
            </a:extLst>
          </p:cNvPr>
          <p:cNvSpPr/>
          <p:nvPr/>
        </p:nvSpPr>
        <p:spPr>
          <a:xfrm>
            <a:off x="5293346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공개설정</a:t>
            </a: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CEB03F3-7D62-51AE-730F-6A7E333CBDF8}"/>
              </a:ext>
            </a:extLst>
          </p:cNvPr>
          <p:cNvGrpSpPr/>
          <p:nvPr/>
        </p:nvGrpSpPr>
        <p:grpSpPr>
          <a:xfrm>
            <a:off x="5736655" y="1664823"/>
            <a:ext cx="848544" cy="162209"/>
            <a:chOff x="428694" y="4670319"/>
            <a:chExt cx="1006636" cy="215900"/>
          </a:xfrm>
        </p:grpSpPr>
        <p:sp>
          <p:nvSpPr>
            <p:cNvPr id="128" name="Rectangle 122">
              <a:extLst>
                <a:ext uri="{FF2B5EF4-FFF2-40B4-BE49-F238E27FC236}">
                  <a16:creationId xmlns:a16="http://schemas.microsoft.com/office/drawing/2014/main" id="{5FFB2022-5444-86ED-4CFE-591CB1DF2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129" name="AutoShape 89">
              <a:extLst>
                <a:ext uri="{FF2B5EF4-FFF2-40B4-BE49-F238E27FC236}">
                  <a16:creationId xmlns:a16="http://schemas.microsoft.com/office/drawing/2014/main" id="{5A747E79-0729-169D-6186-1908CE307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737EA31-F3FB-958E-8EBB-25610A8F63CC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B73D220-C1EB-B9D0-4A78-BFD58ADDA937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B533430A-4BBB-D75B-07AF-41602F784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FE6CA130-4475-AFF5-5F61-964014A9C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2104639"/>
            <a:ext cx="61200" cy="61200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08F8D4A-3133-3368-DE95-B2F550CA6FB6}"/>
              </a:ext>
            </a:extLst>
          </p:cNvPr>
          <p:cNvGrpSpPr/>
          <p:nvPr/>
        </p:nvGrpSpPr>
        <p:grpSpPr>
          <a:xfrm>
            <a:off x="326496" y="3933056"/>
            <a:ext cx="1026104" cy="318329"/>
            <a:chOff x="326496" y="3573016"/>
            <a:chExt cx="1026104" cy="318329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AB514D65-023D-AF38-3E41-EAB2C461B9E9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37" name="Picture 12" descr="설정 free interface icon">
              <a:extLst>
                <a:ext uri="{FF2B5EF4-FFF2-40B4-BE49-F238E27FC236}">
                  <a16:creationId xmlns:a16="http://schemas.microsoft.com/office/drawing/2014/main" id="{A30BF33A-74B5-D928-5D86-4E18ABB82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36F65251-380D-1154-E1FA-9539C517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2F9C94C-C5A9-0DFB-9710-133532D3EB3B}"/>
              </a:ext>
            </a:extLst>
          </p:cNvPr>
          <p:cNvGrpSpPr/>
          <p:nvPr/>
        </p:nvGrpSpPr>
        <p:grpSpPr>
          <a:xfrm>
            <a:off x="313796" y="2793033"/>
            <a:ext cx="1038804" cy="318329"/>
            <a:chOff x="313796" y="2793033"/>
            <a:chExt cx="1038804" cy="318329"/>
          </a:xfrm>
        </p:grpSpPr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A9065BBC-0545-F6C5-A6E5-FEC208F65CF7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94EC0BD-4D5B-2DD3-9D3E-0D2C93895B03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pic>
        <p:nvPicPr>
          <p:cNvPr id="144" name="그림 143">
            <a:extLst>
              <a:ext uri="{FF2B5EF4-FFF2-40B4-BE49-F238E27FC236}">
                <a16:creationId xmlns:a16="http://schemas.microsoft.com/office/drawing/2014/main" id="{43C51BD8-0741-E2E2-08B4-6A8786A500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2917324"/>
            <a:ext cx="61200" cy="61200"/>
          </a:xfrm>
          <a:prstGeom prst="rect">
            <a:avLst/>
          </a:prstGeom>
        </p:spPr>
      </p:pic>
      <p:pic>
        <p:nvPicPr>
          <p:cNvPr id="146" name="Picture 8" descr="edit">
            <a:extLst>
              <a:ext uri="{FF2B5EF4-FFF2-40B4-BE49-F238E27FC236}">
                <a16:creationId xmlns:a16="http://schemas.microsoft.com/office/drawing/2014/main" id="{3B8050F5-6C4A-3D63-D220-9A1E87721E42}"/>
              </a:ext>
            </a:extLst>
          </p:cNvPr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6" y="3284590"/>
            <a:ext cx="108000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E3209FC-03D8-A042-1F57-A623121F3A77}"/>
              </a:ext>
            </a:extLst>
          </p:cNvPr>
          <p:cNvSpPr/>
          <p:nvPr/>
        </p:nvSpPr>
        <p:spPr>
          <a:xfrm>
            <a:off x="512244" y="3201512"/>
            <a:ext cx="838800" cy="316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게시판관리   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16D3482B-F72D-B1C1-27A1-AEFB4890FCA1}"/>
              </a:ext>
            </a:extLst>
          </p:cNvPr>
          <p:cNvGrpSpPr/>
          <p:nvPr/>
        </p:nvGrpSpPr>
        <p:grpSpPr>
          <a:xfrm>
            <a:off x="326496" y="1567596"/>
            <a:ext cx="925522" cy="318329"/>
            <a:chOff x="326496" y="1567596"/>
            <a:chExt cx="925522" cy="318329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250A0B1-863D-E803-9C81-24A5C644D52B}"/>
                </a:ext>
              </a:extLst>
            </p:cNvPr>
            <p:cNvSpPr/>
            <p:nvPr/>
          </p:nvSpPr>
          <p:spPr>
            <a:xfrm>
              <a:off x="512244" y="1567596"/>
              <a:ext cx="739774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대출심사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        </a:t>
              </a:r>
            </a:p>
          </p:txBody>
        </p:sp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8B91C4EB-E73A-BF01-9790-6733A3E28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1696160"/>
              <a:ext cx="61200" cy="61200"/>
            </a:xfrm>
            <a:prstGeom prst="rect">
              <a:avLst/>
            </a:prstGeom>
          </p:spPr>
        </p:pic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34A2F011-CD94-AD08-DCDD-346AF5DF0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496" y="1669160"/>
              <a:ext cx="115200" cy="115200"/>
            </a:xfrm>
            <a:prstGeom prst="rect">
              <a:avLst/>
            </a:prstGeom>
          </p:spPr>
        </p:pic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71C2A446-7FAA-0BB9-418B-798377737CDE}"/>
              </a:ext>
            </a:extLst>
          </p:cNvPr>
          <p:cNvGrpSpPr/>
          <p:nvPr/>
        </p:nvGrpSpPr>
        <p:grpSpPr>
          <a:xfrm>
            <a:off x="326496" y="2384554"/>
            <a:ext cx="925523" cy="318329"/>
            <a:chOff x="326496" y="2384554"/>
            <a:chExt cx="925523" cy="318329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68D8368-0EDC-69FE-2665-A9FF3887E73F}"/>
                </a:ext>
              </a:extLst>
            </p:cNvPr>
            <p:cNvSpPr/>
            <p:nvPr/>
          </p:nvSpPr>
          <p:spPr>
            <a:xfrm>
              <a:off x="512244" y="2384554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FBAEDC7A-9AEE-1DAA-AAA0-3BA65E7A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6496" y="2486118"/>
              <a:ext cx="115200" cy="115200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8B0CE1E-DFDF-070D-72ED-AB4FE2C7D5DC}"/>
              </a:ext>
            </a:extLst>
          </p:cNvPr>
          <p:cNvGrpSpPr/>
          <p:nvPr/>
        </p:nvGrpSpPr>
        <p:grpSpPr>
          <a:xfrm>
            <a:off x="540818" y="3461976"/>
            <a:ext cx="739774" cy="342304"/>
            <a:chOff x="540818" y="3356992"/>
            <a:chExt cx="739774" cy="342304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566A48B1-69FD-DBFA-7406-2A8F7F935F59}"/>
                </a:ext>
              </a:extLst>
            </p:cNvPr>
            <p:cNvSpPr/>
            <p:nvPr/>
          </p:nvSpPr>
          <p:spPr>
            <a:xfrm>
              <a:off x="540818" y="3356992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공지사항관리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1A46BC2-FD23-026B-CB26-6A12FE298CEF}"/>
                </a:ext>
              </a:extLst>
            </p:cNvPr>
            <p:cNvSpPr/>
            <p:nvPr/>
          </p:nvSpPr>
          <p:spPr>
            <a:xfrm>
              <a:off x="540818" y="3517496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게시문서관리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pic>
        <p:nvPicPr>
          <p:cNvPr id="159" name="그림 158">
            <a:extLst>
              <a:ext uri="{FF2B5EF4-FFF2-40B4-BE49-F238E27FC236}">
                <a16:creationId xmlns:a16="http://schemas.microsoft.com/office/drawing/2014/main" id="{2665636F-1D76-A9D7-9141-E3346FE732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7384" y="3308145"/>
            <a:ext cx="64800" cy="64800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FA3E12DD-697C-1920-1390-34291A7972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2503704"/>
            <a:ext cx="61200" cy="61200"/>
          </a:xfrm>
          <a:prstGeom prst="rect">
            <a:avLst/>
          </a:prstGeom>
        </p:spPr>
      </p:pic>
      <p:sp>
        <p:nvSpPr>
          <p:cNvPr id="161" name="Google Shape;221;p7">
            <a:extLst>
              <a:ext uri="{FF2B5EF4-FFF2-40B4-BE49-F238E27FC236}">
                <a16:creationId xmlns:a16="http://schemas.microsoft.com/office/drawing/2014/main" id="{5BA69DC9-9414-DAE9-5A61-CC17E12AA9C2}"/>
              </a:ext>
            </a:extLst>
          </p:cNvPr>
          <p:cNvSpPr/>
          <p:nvPr/>
        </p:nvSpPr>
        <p:spPr>
          <a:xfrm>
            <a:off x="175995" y="329964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221;p7">
            <a:extLst>
              <a:ext uri="{FF2B5EF4-FFF2-40B4-BE49-F238E27FC236}">
                <a16:creationId xmlns:a16="http://schemas.microsoft.com/office/drawing/2014/main" id="{B4535264-6FB4-C7BF-57E0-902BAE25DD66}"/>
              </a:ext>
            </a:extLst>
          </p:cNvPr>
          <p:cNvSpPr/>
          <p:nvPr/>
        </p:nvSpPr>
        <p:spPr>
          <a:xfrm>
            <a:off x="392202" y="350100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81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18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2600" y="875335"/>
            <a:ext cx="6031555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184150" y="482076"/>
            <a:ext cx="116845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4615130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52600" y="1274337"/>
            <a:ext cx="6031555" cy="5098313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40895"/>
              </p:ext>
            </p:extLst>
          </p:nvPr>
        </p:nvGraphicFramePr>
        <p:xfrm>
          <a:off x="7541937" y="408944"/>
          <a:ext cx="2253889" cy="608649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 Footer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적용할 게시문서의 현황을 조회하는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하위메뉴 펼침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화면 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공지사항 등록일자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선택항목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년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전체일 경우 기간 무시하고 조회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년일 경우 해당년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1/1 ~ 12/31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세팅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조건이 있는지 확인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사용여부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아니오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검색조건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사용자명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검색조건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대상 내용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초성검색 가능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사용자명은 기간과 사용여부 상관없이 조회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초성 조회 가능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조건 검색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조회 조건 모두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조회건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건수 자동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관리자계정상세내역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(B_ST_14_01)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빈화면의 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공지사항상세내역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(B_ST_14_01)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페이지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수 기준으로 분배하여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출력 목록 수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개수 선택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30 (default), 50, 100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6266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540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78668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39368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186093" y="871012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602CA34C-B339-80BD-2774-8323BA587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관리자계정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관리자계정현황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 Box 58">
            <a:extLst>
              <a:ext uri="{FF2B5EF4-FFF2-40B4-BE49-F238E27FC236}">
                <a16:creationId xmlns:a16="http://schemas.microsoft.com/office/drawing/2014/main" id="{B00D61BE-1615-C089-184F-664858964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B_ST_14_01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9D81E4-3387-EF50-20BF-EA8E76A95374}"/>
              </a:ext>
            </a:extLst>
          </p:cNvPr>
          <p:cNvSpPr/>
          <p:nvPr/>
        </p:nvSpPr>
        <p:spPr>
          <a:xfrm>
            <a:off x="1714773" y="926650"/>
            <a:ext cx="1456973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관리자계정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241668A-7A64-AB02-0395-D887181FD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34407"/>
              </p:ext>
            </p:extLst>
          </p:nvPr>
        </p:nvGraphicFramePr>
        <p:xfrm>
          <a:off x="1453777" y="2813112"/>
          <a:ext cx="5858901" cy="31978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94967">
                  <a:extLst>
                    <a:ext uri="{9D8B030D-6E8A-4147-A177-3AD203B41FA5}">
                      <a16:colId xmlns:a16="http://schemas.microsoft.com/office/drawing/2014/main" val="181093302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97280946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56234365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9721720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44144100"/>
                    </a:ext>
                  </a:extLst>
                </a:gridCol>
                <a:gridCol w="631486">
                  <a:extLst>
                    <a:ext uri="{9D8B030D-6E8A-4147-A177-3AD203B41FA5}">
                      <a16:colId xmlns:a16="http://schemas.microsoft.com/office/drawing/2014/main" val="3568895488"/>
                    </a:ext>
                  </a:extLst>
                </a:gridCol>
              </a:tblGrid>
              <a:tr h="151383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55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  <a:r>
                        <a:rPr lang="en-US" altLang="ko-KR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연락처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55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사용여부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3612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테스트 </a:t>
                      </a:r>
                      <a:r>
                        <a:rPr lang="en-US" altLang="ko-KR" sz="5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Admin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96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Damdang1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테스트 담당자</a:t>
                      </a:r>
                      <a:r>
                        <a:rPr lang="en-US" altLang="ko-KR" sz="5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5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6038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DaMdang2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테스트 담당자</a:t>
                      </a:r>
                      <a:r>
                        <a:rPr lang="en-US" altLang="ko-KR" sz="55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부서</a:t>
                      </a:r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010-0000-0000</a:t>
                      </a:r>
                      <a:endParaRPr kumimoji="0" lang="ko-KR" altLang="en-US" sz="5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16638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88798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18429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25102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09165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43007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2344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48563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49810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33925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068804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CFCC24-1160-A62A-CEB8-6EB5FBEFF150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0EFD7D-E309-3FB4-FD18-55913C827F28}"/>
              </a:ext>
            </a:extLst>
          </p:cNvPr>
          <p:cNvSpPr/>
          <p:nvPr/>
        </p:nvSpPr>
        <p:spPr>
          <a:xfrm>
            <a:off x="1517790" y="134738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관리자계정 현황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FB6DFD-6160-67D9-2775-0DEF89CF9E29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4361A6-E24D-BD33-59C0-B3C5385439CA}"/>
              </a:ext>
            </a:extLst>
          </p:cNvPr>
          <p:cNvSpPr/>
          <p:nvPr/>
        </p:nvSpPr>
        <p:spPr>
          <a:xfrm>
            <a:off x="1352600" y="2508136"/>
            <a:ext cx="6031555" cy="387996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8511E3-BE2D-8428-CF03-435C8F6D42F0}"/>
              </a:ext>
            </a:extLst>
          </p:cNvPr>
          <p:cNvSpPr/>
          <p:nvPr/>
        </p:nvSpPr>
        <p:spPr>
          <a:xfrm>
            <a:off x="1352600" y="1275110"/>
            <a:ext cx="6031555" cy="122072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Google Shape;221;p7">
            <a:extLst>
              <a:ext uri="{FF2B5EF4-FFF2-40B4-BE49-F238E27FC236}">
                <a16:creationId xmlns:a16="http://schemas.microsoft.com/office/drawing/2014/main" id="{F2144A96-E8A1-4109-59BD-1E998121242C}"/>
              </a:ext>
            </a:extLst>
          </p:cNvPr>
          <p:cNvSpPr/>
          <p:nvPr/>
        </p:nvSpPr>
        <p:spPr>
          <a:xfrm>
            <a:off x="2087359" y="15675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C3C793D-4201-DBCC-915D-A2BF3D97D00D}"/>
              </a:ext>
            </a:extLst>
          </p:cNvPr>
          <p:cNvGrpSpPr/>
          <p:nvPr/>
        </p:nvGrpSpPr>
        <p:grpSpPr>
          <a:xfrm>
            <a:off x="2168136" y="1664823"/>
            <a:ext cx="1006636" cy="162209"/>
            <a:chOff x="428694" y="4670319"/>
            <a:chExt cx="1006636" cy="215900"/>
          </a:xfrm>
        </p:grpSpPr>
        <p:sp>
          <p:nvSpPr>
            <p:cNvPr id="34" name="Rectangle 122">
              <a:extLst>
                <a:ext uri="{FF2B5EF4-FFF2-40B4-BE49-F238E27FC236}">
                  <a16:creationId xmlns:a16="http://schemas.microsoft.com/office/drawing/2014/main" id="{BBFD7786-D6F2-A0DA-0EE7-938535F72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42" name="AutoShape 89">
              <a:extLst>
                <a:ext uri="{FF2B5EF4-FFF2-40B4-BE49-F238E27FC236}">
                  <a16:creationId xmlns:a16="http://schemas.microsoft.com/office/drawing/2014/main" id="{1184E8F3-FE0D-ABD2-3C62-E63756907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12E33D9-7496-9FD4-D9A7-60F9C08BC5EB}"/>
              </a:ext>
            </a:extLst>
          </p:cNvPr>
          <p:cNvGrpSpPr/>
          <p:nvPr/>
        </p:nvGrpSpPr>
        <p:grpSpPr>
          <a:xfrm>
            <a:off x="3307928" y="1626190"/>
            <a:ext cx="1697524" cy="215444"/>
            <a:chOff x="2156514" y="4875402"/>
            <a:chExt cx="1957678" cy="224654"/>
          </a:xfrm>
        </p:grpSpPr>
        <p:sp>
          <p:nvSpPr>
            <p:cNvPr id="44" name="직사각형 126">
              <a:extLst>
                <a:ext uri="{FF2B5EF4-FFF2-40B4-BE49-F238E27FC236}">
                  <a16:creationId xmlns:a16="http://schemas.microsoft.com/office/drawing/2014/main" id="{0308966E-ECE9-D6A7-8C0B-491D78B5F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4" y="4921356"/>
              <a:ext cx="70230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2024/01/01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5" name="Picture 205">
              <a:extLst>
                <a:ext uri="{FF2B5EF4-FFF2-40B4-BE49-F238E27FC236}">
                  <a16:creationId xmlns:a16="http://schemas.microsoft.com/office/drawing/2014/main" id="{248D4D4E-CBA9-AE57-5A19-0AE37E09A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04160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Box 135">
              <a:extLst>
                <a:ext uri="{FF2B5EF4-FFF2-40B4-BE49-F238E27FC236}">
                  <a16:creationId xmlns:a16="http://schemas.microsoft.com/office/drawing/2014/main" id="{EE2295CE-EAAC-9073-F7B1-7D7660078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6" y="4875402"/>
              <a:ext cx="250881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~</a:t>
              </a: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7" name="직사각형 130">
              <a:extLst>
                <a:ext uri="{FF2B5EF4-FFF2-40B4-BE49-F238E27FC236}">
                  <a16:creationId xmlns:a16="http://schemas.microsoft.com/office/drawing/2014/main" id="{60FE8120-8CBD-E3DA-C24C-4335EAE6C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562" y="4921357"/>
              <a:ext cx="701640" cy="16892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2024/12/31</a:t>
              </a:r>
              <a:endParaRPr kumimoji="0"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8" name="Picture 205">
              <a:extLst>
                <a:ext uri="{FF2B5EF4-FFF2-40B4-BE49-F238E27FC236}">
                  <a16:creationId xmlns:a16="http://schemas.microsoft.com/office/drawing/2014/main" id="{757AD669-C5A9-C073-36F6-266892163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6049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FC679CF-4C9F-7323-3337-CA3220B924E7}"/>
              </a:ext>
            </a:extLst>
          </p:cNvPr>
          <p:cNvSpPr/>
          <p:nvPr/>
        </p:nvSpPr>
        <p:spPr>
          <a:xfrm>
            <a:off x="1588782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등록일자</a:t>
            </a:r>
          </a:p>
        </p:txBody>
      </p:sp>
      <p:sp>
        <p:nvSpPr>
          <p:cNvPr id="53" name="직사각형 126">
            <a:extLst>
              <a:ext uri="{FF2B5EF4-FFF2-40B4-BE49-F238E27FC236}">
                <a16:creationId xmlns:a16="http://schemas.microsoft.com/office/drawing/2014/main" id="{B02C716E-B034-11DD-9F92-4B8BF0E3B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28" y="1907717"/>
            <a:ext cx="3276000" cy="149394"/>
          </a:xfrm>
          <a:prstGeom prst="rect">
            <a:avLst/>
          </a:prstGeom>
          <a:solidFill>
            <a:sysClr val="window" lastClr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251C390-8F87-0E12-20CE-9864B1CF1717}"/>
              </a:ext>
            </a:extLst>
          </p:cNvPr>
          <p:cNvGrpSpPr/>
          <p:nvPr/>
        </p:nvGrpSpPr>
        <p:grpSpPr>
          <a:xfrm>
            <a:off x="3495052" y="2189728"/>
            <a:ext cx="1286208" cy="187962"/>
            <a:chOff x="4932718" y="5299998"/>
            <a:chExt cx="1024312" cy="184939"/>
          </a:xfrm>
        </p:grpSpPr>
        <p:sp>
          <p:nvSpPr>
            <p:cNvPr id="55" name="모서리가 둥근 직사각형 47">
              <a:extLst>
                <a:ext uri="{FF2B5EF4-FFF2-40B4-BE49-F238E27FC236}">
                  <a16:creationId xmlns:a16="http://schemas.microsoft.com/office/drawing/2014/main" id="{DC42CB29-B610-F1B2-90DE-EAFD7F5CE6D3}"/>
                </a:ext>
              </a:extLst>
            </p:cNvPr>
            <p:cNvSpPr/>
            <p:nvPr/>
          </p:nvSpPr>
          <p:spPr>
            <a:xfrm>
              <a:off x="5478818" y="5299999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</a:p>
          </p:txBody>
        </p:sp>
        <p:sp>
          <p:nvSpPr>
            <p:cNvPr id="57" name="모서리가 둥근 직사각형 59">
              <a:extLst>
                <a:ext uri="{FF2B5EF4-FFF2-40B4-BE49-F238E27FC236}">
                  <a16:creationId xmlns:a16="http://schemas.microsoft.com/office/drawing/2014/main" id="{C91DF5F9-D7DC-E7C8-856D-62FE0C4F5F26}"/>
                </a:ext>
              </a:extLst>
            </p:cNvPr>
            <p:cNvSpPr/>
            <p:nvPr/>
          </p:nvSpPr>
          <p:spPr>
            <a:xfrm>
              <a:off x="4932718" y="5299998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60" name="Google Shape;221;p7">
            <a:extLst>
              <a:ext uri="{FF2B5EF4-FFF2-40B4-BE49-F238E27FC236}">
                <a16:creationId xmlns:a16="http://schemas.microsoft.com/office/drawing/2014/main" id="{4D02BDFB-4385-5977-E870-62FC3588DE23}"/>
              </a:ext>
            </a:extLst>
          </p:cNvPr>
          <p:cNvSpPr/>
          <p:nvPr/>
        </p:nvSpPr>
        <p:spPr>
          <a:xfrm>
            <a:off x="5241032" y="159280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1" name="Google Shape;221;p7">
            <a:extLst>
              <a:ext uri="{FF2B5EF4-FFF2-40B4-BE49-F238E27FC236}">
                <a16:creationId xmlns:a16="http://schemas.microsoft.com/office/drawing/2014/main" id="{80D65F12-D9BE-C7B4-B059-749A2ABF8F1B}"/>
              </a:ext>
            </a:extLst>
          </p:cNvPr>
          <p:cNvSpPr/>
          <p:nvPr/>
        </p:nvSpPr>
        <p:spPr>
          <a:xfrm>
            <a:off x="2060136" y="1885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21;p7">
            <a:extLst>
              <a:ext uri="{FF2B5EF4-FFF2-40B4-BE49-F238E27FC236}">
                <a16:creationId xmlns:a16="http://schemas.microsoft.com/office/drawing/2014/main" id="{8024EBB8-F942-F656-AEDE-279E9D33E505}"/>
              </a:ext>
            </a:extLst>
          </p:cNvPr>
          <p:cNvSpPr/>
          <p:nvPr/>
        </p:nvSpPr>
        <p:spPr>
          <a:xfrm>
            <a:off x="3228636" y="187108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21;p7">
            <a:extLst>
              <a:ext uri="{FF2B5EF4-FFF2-40B4-BE49-F238E27FC236}">
                <a16:creationId xmlns:a16="http://schemas.microsoft.com/office/drawing/2014/main" id="{0354DEBB-1D57-F4CF-FEB8-06A552EF62DB}"/>
              </a:ext>
            </a:extLst>
          </p:cNvPr>
          <p:cNvSpPr/>
          <p:nvPr/>
        </p:nvSpPr>
        <p:spPr>
          <a:xfrm>
            <a:off x="3409806" y="212627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21;p7">
            <a:extLst>
              <a:ext uri="{FF2B5EF4-FFF2-40B4-BE49-F238E27FC236}">
                <a16:creationId xmlns:a16="http://schemas.microsoft.com/office/drawing/2014/main" id="{2F2364FF-C5C2-3294-6052-62A4DF5A3B78}"/>
              </a:ext>
            </a:extLst>
          </p:cNvPr>
          <p:cNvSpPr/>
          <p:nvPr/>
        </p:nvSpPr>
        <p:spPr>
          <a:xfrm>
            <a:off x="4180779" y="211883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5" name="Text Box 6">
            <a:extLst>
              <a:ext uri="{FF2B5EF4-FFF2-40B4-BE49-F238E27FC236}">
                <a16:creationId xmlns:a16="http://schemas.microsoft.com/office/drawing/2014/main" id="{0331BDFD-E5C2-4E3F-A94F-941100951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26" y="2574137"/>
            <a:ext cx="1750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■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00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건이 조회 되었습니다</a:t>
            </a:r>
            <a:r>
              <a:rPr lang="en-US" altLang="ko-KR" sz="7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182A11C-0067-45A9-4C24-8DD29C7B3086}"/>
              </a:ext>
            </a:extLst>
          </p:cNvPr>
          <p:cNvSpPr/>
          <p:nvPr/>
        </p:nvSpPr>
        <p:spPr>
          <a:xfrm>
            <a:off x="3942561" y="6088345"/>
            <a:ext cx="1164155" cy="144000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   </a:t>
            </a:r>
            <a:r>
              <a:rPr lang="en-US" altLang="ko-KR" sz="600" b="1" dirty="0">
                <a:solidFill>
                  <a:srgbClr val="26499D"/>
                </a:solidFill>
                <a:latin typeface="+mj-lt"/>
              </a:rPr>
              <a:t>1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2   3   4   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2E60D860-DA36-7B65-9FEF-A3CC7691F5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962" y="6072325"/>
            <a:ext cx="269749" cy="160020"/>
          </a:xfrm>
          <a:prstGeom prst="rect">
            <a:avLst/>
          </a:prstGeom>
        </p:spPr>
      </p:pic>
      <p:sp>
        <p:nvSpPr>
          <p:cNvPr id="70" name="Google Shape;221;p7">
            <a:extLst>
              <a:ext uri="{FF2B5EF4-FFF2-40B4-BE49-F238E27FC236}">
                <a16:creationId xmlns:a16="http://schemas.microsoft.com/office/drawing/2014/main" id="{423FE99B-44B9-A882-7D73-C5BB6866B1B0}"/>
              </a:ext>
            </a:extLst>
          </p:cNvPr>
          <p:cNvSpPr/>
          <p:nvPr/>
        </p:nvSpPr>
        <p:spPr>
          <a:xfrm>
            <a:off x="1576548" y="2556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21;p7">
            <a:extLst>
              <a:ext uri="{FF2B5EF4-FFF2-40B4-BE49-F238E27FC236}">
                <a16:creationId xmlns:a16="http://schemas.microsoft.com/office/drawing/2014/main" id="{FC296131-F95C-62E4-6779-B71399361FA4}"/>
              </a:ext>
            </a:extLst>
          </p:cNvPr>
          <p:cNvSpPr/>
          <p:nvPr/>
        </p:nvSpPr>
        <p:spPr>
          <a:xfrm>
            <a:off x="3888561" y="609833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2D905570-F790-BD96-CDD8-1250F888A41E}"/>
              </a:ext>
            </a:extLst>
          </p:cNvPr>
          <p:cNvSpPr/>
          <p:nvPr/>
        </p:nvSpPr>
        <p:spPr>
          <a:xfrm>
            <a:off x="4733176" y="618608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B77676-9FB6-49FD-5957-DCB65DAC9397}"/>
              </a:ext>
            </a:extLst>
          </p:cNvPr>
          <p:cNvSpPr/>
          <p:nvPr/>
        </p:nvSpPr>
        <p:spPr>
          <a:xfrm>
            <a:off x="1588782" y="1907717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검색조건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670A696-C687-D77D-3E52-2C26C9BCC6B8}"/>
              </a:ext>
            </a:extLst>
          </p:cNvPr>
          <p:cNvGrpSpPr/>
          <p:nvPr/>
        </p:nvGrpSpPr>
        <p:grpSpPr>
          <a:xfrm>
            <a:off x="2168136" y="1907717"/>
            <a:ext cx="1006636" cy="162209"/>
            <a:chOff x="428694" y="4670319"/>
            <a:chExt cx="1006636" cy="215900"/>
          </a:xfrm>
        </p:grpSpPr>
        <p:sp>
          <p:nvSpPr>
            <p:cNvPr id="75" name="Rectangle 122">
              <a:extLst>
                <a:ext uri="{FF2B5EF4-FFF2-40B4-BE49-F238E27FC236}">
                  <a16:creationId xmlns:a16="http://schemas.microsoft.com/office/drawing/2014/main" id="{59195464-EAFC-56B0-AEEA-26376EAA9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76" name="AutoShape 89">
              <a:extLst>
                <a:ext uri="{FF2B5EF4-FFF2-40B4-BE49-F238E27FC236}">
                  <a16:creationId xmlns:a16="http://schemas.microsoft.com/office/drawing/2014/main" id="{6D87C14D-E639-31A3-DC98-1C8274668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77" name="Google Shape;221;p7">
            <a:extLst>
              <a:ext uri="{FF2B5EF4-FFF2-40B4-BE49-F238E27FC236}">
                <a16:creationId xmlns:a16="http://schemas.microsoft.com/office/drawing/2014/main" id="{E6A9BD6F-C556-8A00-0472-7BB7F532B11D}"/>
              </a:ext>
            </a:extLst>
          </p:cNvPr>
          <p:cNvSpPr/>
          <p:nvPr/>
        </p:nvSpPr>
        <p:spPr>
          <a:xfrm>
            <a:off x="6717208" y="256490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23E91C1-5DD3-07FC-1F3A-B295DE9A2199}"/>
              </a:ext>
            </a:extLst>
          </p:cNvPr>
          <p:cNvSpPr/>
          <p:nvPr/>
        </p:nvSpPr>
        <p:spPr>
          <a:xfrm>
            <a:off x="1402926" y="3429000"/>
            <a:ext cx="5962803" cy="2619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79" name="모서리가 둥근 직사각형 164">
            <a:extLst>
              <a:ext uri="{FF2B5EF4-FFF2-40B4-BE49-F238E27FC236}">
                <a16:creationId xmlns:a16="http://schemas.microsoft.com/office/drawing/2014/main" id="{3B2B5ECA-C3D3-6E98-37CF-A072AE13E9EC}"/>
              </a:ext>
            </a:extLst>
          </p:cNvPr>
          <p:cNvSpPr/>
          <p:nvPr/>
        </p:nvSpPr>
        <p:spPr>
          <a:xfrm>
            <a:off x="6811409" y="2629292"/>
            <a:ext cx="501269" cy="13453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16ED874-8A1B-C4C6-4577-DAA2DD48EE21}"/>
              </a:ext>
            </a:extLst>
          </p:cNvPr>
          <p:cNvSpPr/>
          <p:nvPr/>
        </p:nvSpPr>
        <p:spPr>
          <a:xfrm>
            <a:off x="5293346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사용여부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B19923A-06B3-52E9-A177-3F6CAF5CECCC}"/>
              </a:ext>
            </a:extLst>
          </p:cNvPr>
          <p:cNvGrpSpPr/>
          <p:nvPr/>
        </p:nvGrpSpPr>
        <p:grpSpPr>
          <a:xfrm>
            <a:off x="5736655" y="1664823"/>
            <a:ext cx="848544" cy="162209"/>
            <a:chOff x="428694" y="4670319"/>
            <a:chExt cx="1006636" cy="215900"/>
          </a:xfrm>
        </p:grpSpPr>
        <p:sp>
          <p:nvSpPr>
            <p:cNvPr id="82" name="Rectangle 122">
              <a:extLst>
                <a:ext uri="{FF2B5EF4-FFF2-40B4-BE49-F238E27FC236}">
                  <a16:creationId xmlns:a16="http://schemas.microsoft.com/office/drawing/2014/main" id="{35FF4B78-E246-6CDC-1CBB-601BBD052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83" name="AutoShape 89">
              <a:extLst>
                <a:ext uri="{FF2B5EF4-FFF2-40B4-BE49-F238E27FC236}">
                  <a16:creationId xmlns:a16="http://schemas.microsoft.com/office/drawing/2014/main" id="{B2ADD80B-A621-5B54-8A96-BF7D98538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87" name="모서리가 둥근 직사각형 164">
            <a:extLst>
              <a:ext uri="{FF2B5EF4-FFF2-40B4-BE49-F238E27FC236}">
                <a16:creationId xmlns:a16="http://schemas.microsoft.com/office/drawing/2014/main" id="{A5E8FD50-520C-86C8-1401-0D38073314A4}"/>
              </a:ext>
            </a:extLst>
          </p:cNvPr>
          <p:cNvSpPr/>
          <p:nvPr/>
        </p:nvSpPr>
        <p:spPr>
          <a:xfrm>
            <a:off x="6717208" y="2174682"/>
            <a:ext cx="432000" cy="10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50" b="1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149" name="Google Shape;221;p7">
            <a:extLst>
              <a:ext uri="{FF2B5EF4-FFF2-40B4-BE49-F238E27FC236}">
                <a16:creationId xmlns:a16="http://schemas.microsoft.com/office/drawing/2014/main" id="{E27AD76E-A4D9-8C35-3DE3-7FA323135E98}"/>
              </a:ext>
            </a:extLst>
          </p:cNvPr>
          <p:cNvSpPr/>
          <p:nvPr/>
        </p:nvSpPr>
        <p:spPr>
          <a:xfrm>
            <a:off x="1400530" y="102717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6559CC3-895E-18C0-D67A-F5BB26F1B32E}"/>
              </a:ext>
            </a:extLst>
          </p:cNvPr>
          <p:cNvSpPr/>
          <p:nvPr/>
        </p:nvSpPr>
        <p:spPr>
          <a:xfrm>
            <a:off x="243172" y="1128176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FE024EE-82A5-639B-F3AE-64336B26541C}"/>
              </a:ext>
            </a:extLst>
          </p:cNvPr>
          <p:cNvSpPr/>
          <p:nvPr/>
        </p:nvSpPr>
        <p:spPr>
          <a:xfrm>
            <a:off x="482936" y="2033183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83990BD1-6A0B-BFEF-D683-3797CCCC1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8" y="2134747"/>
            <a:ext cx="115200" cy="115200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39595D10-36CA-353B-4F6E-EBA9F7A612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076" y="2161747"/>
            <a:ext cx="61200" cy="61200"/>
          </a:xfrm>
          <a:prstGeom prst="rect">
            <a:avLst/>
          </a:prstGeom>
        </p:spPr>
      </p:pic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F98C493-BEC1-20FE-74E6-964456F80A65}"/>
              </a:ext>
            </a:extLst>
          </p:cNvPr>
          <p:cNvSpPr/>
          <p:nvPr/>
        </p:nvSpPr>
        <p:spPr>
          <a:xfrm>
            <a:off x="482936" y="3630124"/>
            <a:ext cx="840356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시스템관리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</a:t>
            </a:r>
          </a:p>
        </p:txBody>
      </p:sp>
      <p:pic>
        <p:nvPicPr>
          <p:cNvPr id="157" name="Picture 12" descr="설정 free interface icon">
            <a:extLst>
              <a:ext uri="{FF2B5EF4-FFF2-40B4-BE49-F238E27FC236}">
                <a16:creationId xmlns:a16="http://schemas.microsoft.com/office/drawing/2014/main" id="{C8C89F26-1B69-2C0E-1DE0-B4465825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8" y="3731688"/>
            <a:ext cx="115200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5FE159B-9683-2700-B770-0641E4D254F1}"/>
              </a:ext>
            </a:extLst>
          </p:cNvPr>
          <p:cNvGrpSpPr/>
          <p:nvPr/>
        </p:nvGrpSpPr>
        <p:grpSpPr>
          <a:xfrm>
            <a:off x="284488" y="2850141"/>
            <a:ext cx="1038804" cy="318329"/>
            <a:chOff x="313796" y="2793033"/>
            <a:chExt cx="1038804" cy="318329"/>
          </a:xfrm>
        </p:grpSpPr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99A63A96-5F68-1615-0FF3-FB3B8FB1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0689680A-85D6-9C24-39B1-67DFE403A585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F4D74D7-FF80-B9D8-B6DC-8CC4B03F8995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84C64A56-B645-0BA9-DA11-A619D3D3718B}"/>
              </a:ext>
            </a:extLst>
          </p:cNvPr>
          <p:cNvGrpSpPr/>
          <p:nvPr/>
        </p:nvGrpSpPr>
        <p:grpSpPr>
          <a:xfrm>
            <a:off x="303538" y="3258620"/>
            <a:ext cx="1018198" cy="316800"/>
            <a:chOff x="332846" y="3201512"/>
            <a:chExt cx="1018198" cy="316800"/>
          </a:xfrm>
        </p:grpSpPr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72BCF8D8-E3C3-22F1-CBC9-6DF9BA23B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65" name="Picture 8" descr="edit">
              <a:extLst>
                <a:ext uri="{FF2B5EF4-FFF2-40B4-BE49-F238E27FC236}">
                  <a16:creationId xmlns:a16="http://schemas.microsoft.com/office/drawing/2014/main" id="{CAEBFD3D-4FF8-23FF-A358-D17DA182878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B4181A63-8A6E-A242-8C93-6432F7685A7B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302DAF7-0C72-3C72-F881-E39B771F509B}"/>
              </a:ext>
            </a:extLst>
          </p:cNvPr>
          <p:cNvGrpSpPr/>
          <p:nvPr/>
        </p:nvGrpSpPr>
        <p:grpSpPr>
          <a:xfrm>
            <a:off x="297188" y="1624704"/>
            <a:ext cx="925522" cy="318329"/>
            <a:chOff x="326496" y="1567596"/>
            <a:chExt cx="925522" cy="318329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D6C79334-1D8E-0102-C79E-61FC042AF208}"/>
                </a:ext>
              </a:extLst>
            </p:cNvPr>
            <p:cNvSpPr/>
            <p:nvPr/>
          </p:nvSpPr>
          <p:spPr>
            <a:xfrm>
              <a:off x="512244" y="1567596"/>
              <a:ext cx="739774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대출심사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        </a:t>
              </a:r>
            </a:p>
          </p:txBody>
        </p:sp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A8886CEA-3E20-84D0-076A-02160B066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1696160"/>
              <a:ext cx="61200" cy="61200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583A6B58-FE7C-C970-3B38-A47087744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496" y="1669160"/>
              <a:ext cx="115200" cy="115200"/>
            </a:xfrm>
            <a:prstGeom prst="rect">
              <a:avLst/>
            </a:prstGeom>
          </p:spPr>
        </p:pic>
      </p:grpSp>
      <p:pic>
        <p:nvPicPr>
          <p:cNvPr id="172" name="그림 171">
            <a:extLst>
              <a:ext uri="{FF2B5EF4-FFF2-40B4-BE49-F238E27FC236}">
                <a16:creationId xmlns:a16="http://schemas.microsoft.com/office/drawing/2014/main" id="{738B5A74-1A2E-255D-4047-6E5C559EEB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8076" y="3747220"/>
            <a:ext cx="64800" cy="64800"/>
          </a:xfrm>
          <a:prstGeom prst="rect">
            <a:avLst/>
          </a:prstGeom>
        </p:spPr>
      </p:pic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68B8D997-5786-44E4-1E0A-013C8333E8A1}"/>
              </a:ext>
            </a:extLst>
          </p:cNvPr>
          <p:cNvSpPr/>
          <p:nvPr/>
        </p:nvSpPr>
        <p:spPr>
          <a:xfrm>
            <a:off x="482936" y="2441662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046E1D2A-15F9-D48B-BB12-13018D8C63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7188" y="2543226"/>
            <a:ext cx="115200" cy="115200"/>
          </a:xfrm>
          <a:prstGeom prst="rect">
            <a:avLst/>
          </a:prstGeom>
        </p:spPr>
      </p:pic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B8AD80E-3C35-F60F-C261-A6DCF7520A1E}"/>
              </a:ext>
            </a:extLst>
          </p:cNvPr>
          <p:cNvSpPr/>
          <p:nvPr/>
        </p:nvSpPr>
        <p:spPr>
          <a:xfrm>
            <a:off x="511510" y="3887992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rgbClr val="FF6600"/>
                </a:solidFill>
                <a:latin typeface="+mn-ea"/>
              </a:rPr>
              <a:t>관리자계정</a:t>
            </a:r>
          </a:p>
        </p:txBody>
      </p:sp>
      <p:sp>
        <p:nvSpPr>
          <p:cNvPr id="176" name="Google Shape;221;p7">
            <a:extLst>
              <a:ext uri="{FF2B5EF4-FFF2-40B4-BE49-F238E27FC236}">
                <a16:creationId xmlns:a16="http://schemas.microsoft.com/office/drawing/2014/main" id="{F68B4FB9-AF69-2A20-7963-72A436C7FC65}"/>
              </a:ext>
            </a:extLst>
          </p:cNvPr>
          <p:cNvSpPr/>
          <p:nvPr/>
        </p:nvSpPr>
        <p:spPr>
          <a:xfrm>
            <a:off x="147318" y="373888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221;p7">
            <a:extLst>
              <a:ext uri="{FF2B5EF4-FFF2-40B4-BE49-F238E27FC236}">
                <a16:creationId xmlns:a16="http://schemas.microsoft.com/office/drawing/2014/main" id="{AA0B92ED-56C2-EFD0-14DB-C304A571AC6F}"/>
              </a:ext>
            </a:extLst>
          </p:cNvPr>
          <p:cNvSpPr/>
          <p:nvPr/>
        </p:nvSpPr>
        <p:spPr>
          <a:xfrm>
            <a:off x="369913" y="392907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A195E8C1-F54B-5CF7-AF16-3FC4332EB9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076" y="2563540"/>
            <a:ext cx="61200" cy="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3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Part03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채권관리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5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33114"/>
              </p:ext>
            </p:extLst>
          </p:nvPr>
        </p:nvGraphicFramePr>
        <p:xfrm>
          <a:off x="2095480" y="1357301"/>
          <a:ext cx="5829300" cy="1063589"/>
        </p:xfrm>
        <a:graphic>
          <a:graphicData uri="http://schemas.openxmlformats.org/drawingml/2006/table">
            <a:tbl>
              <a:tblPr/>
              <a:tblGrid>
                <a:gridCol w="105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1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프로젝트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에이티코넥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대출플랫폼 구축 프로젝트</a:t>
                      </a:r>
                    </a:p>
                  </a:txBody>
                  <a:tcPr marL="144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1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단       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설계 단계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4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1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산  출  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화면정의서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44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1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  일  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ATLM-B-102-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화면정의서</a:t>
                      </a:r>
                    </a:p>
                  </a:txBody>
                  <a:tcPr marL="144000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87626"/>
              </p:ext>
            </p:extLst>
          </p:nvPr>
        </p:nvGraphicFramePr>
        <p:xfrm>
          <a:off x="2881298" y="642918"/>
          <a:ext cx="4076700" cy="43815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문서정보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08139"/>
              </p:ext>
            </p:extLst>
          </p:nvPr>
        </p:nvGraphicFramePr>
        <p:xfrm>
          <a:off x="2964532" y="2697120"/>
          <a:ext cx="4076700" cy="536615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66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문서 이력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89789"/>
              </p:ext>
            </p:extLst>
          </p:nvPr>
        </p:nvGraphicFramePr>
        <p:xfrm>
          <a:off x="2095482" y="2781405"/>
          <a:ext cx="541065" cy="411959"/>
        </p:xfrm>
        <a:graphic>
          <a:graphicData uri="http://schemas.openxmlformats.org/drawingml/2006/table">
            <a:tbl>
              <a:tblPr/>
              <a:tblGrid>
                <a:gridCol w="54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95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돋움"/>
                        </a:rPr>
                        <a:t>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5601"/>
              </p:ext>
            </p:extLst>
          </p:nvPr>
        </p:nvGraphicFramePr>
        <p:xfrm>
          <a:off x="2095480" y="3356992"/>
          <a:ext cx="5829300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88">
                  <a:extLst>
                    <a:ext uri="{9D8B030D-6E8A-4147-A177-3AD203B41FA5}">
                      <a16:colId xmlns:a16="http://schemas.microsoft.com/office/drawing/2014/main" val="249226741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9658715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89382647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24729292"/>
                    </a:ext>
                  </a:extLst>
                </a:gridCol>
                <a:gridCol w="955556">
                  <a:extLst>
                    <a:ext uri="{9D8B030D-6E8A-4147-A177-3AD203B41FA5}">
                      <a16:colId xmlns:a16="http://schemas.microsoft.com/office/drawing/2014/main" val="93213853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717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신준철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2024-07-12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48488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회의 후 일부 변경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7/25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신준철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2024-07-26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71221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 회의 후 일부 변경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8/1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신준철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2024-08-01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93892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3576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1645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962873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6766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20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대출심사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상세내역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B_LO_01_02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2600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190500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962403D7-E31C-DCD7-5D1C-86A8B7EB0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77898"/>
              </p:ext>
            </p:extLst>
          </p:nvPr>
        </p:nvGraphicFramePr>
        <p:xfrm>
          <a:off x="7541937" y="408944"/>
          <a:ext cx="2253889" cy="586958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신규대출 현황에서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신용점수아이콘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심사결과아이콘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호출되는 신규대출 상세내역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신상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신규 대출 신청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시스템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RMS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연동 항목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증권사명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대출금액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대출기간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대출금리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연장금리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집중투자율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로스컷비율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현금인출비율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대출 신청 상태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입금완료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거절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소득증빙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 연동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소득증빙서류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en-US" altLang="ko-KR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CodeF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API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 데이터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신용조회결과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Nice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신용정보 연동데이터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소득증명서류 다운로드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시스템에서 신청 시 저장 됨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파일명 더블 클릭 시 파일열기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302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신규대출 상세내역 팝업화면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1519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39229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대출심사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신규대출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190500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52600" y="1274337"/>
            <a:ext cx="6048000" cy="511376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955034" y="126876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신규대출 상세 내역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267467A-D891-0D1E-B965-75DCB9DAB7C2}"/>
              </a:ext>
            </a:extLst>
          </p:cNvPr>
          <p:cNvSpPr/>
          <p:nvPr/>
        </p:nvSpPr>
        <p:spPr>
          <a:xfrm>
            <a:off x="1979871" y="2260156"/>
            <a:ext cx="3919908" cy="390514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모서리가 둥근 직사각형 45">
            <a:extLst>
              <a:ext uri="{FF2B5EF4-FFF2-40B4-BE49-F238E27FC236}">
                <a16:creationId xmlns:a16="http://schemas.microsoft.com/office/drawing/2014/main" id="{62055CB7-394E-CD1C-5513-645DBD4CACAF}"/>
              </a:ext>
            </a:extLst>
          </p:cNvPr>
          <p:cNvSpPr/>
          <p:nvPr/>
        </p:nvSpPr>
        <p:spPr>
          <a:xfrm>
            <a:off x="3652912" y="5829053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782EDB7-57C7-D605-3E70-3CBDB71BF6B8}"/>
              </a:ext>
            </a:extLst>
          </p:cNvPr>
          <p:cNvSpPr/>
          <p:nvPr/>
        </p:nvSpPr>
        <p:spPr>
          <a:xfrm>
            <a:off x="1979871" y="1554488"/>
            <a:ext cx="3919908" cy="7056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35A1F72-332A-D591-4252-CA171B5BA0D7}"/>
              </a:ext>
            </a:extLst>
          </p:cNvPr>
          <p:cNvSpPr/>
          <p:nvPr/>
        </p:nvSpPr>
        <p:spPr>
          <a:xfrm>
            <a:off x="2090336" y="1678603"/>
            <a:ext cx="3718881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D1F1FFC-D340-1385-F426-343CF45F4A09}"/>
              </a:ext>
            </a:extLst>
          </p:cNvPr>
          <p:cNvSpPr/>
          <p:nvPr/>
        </p:nvSpPr>
        <p:spPr>
          <a:xfrm>
            <a:off x="2088690" y="1681627"/>
            <a:ext cx="824442" cy="234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고객명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532B450-C3A4-603C-E013-C06764507DF9}"/>
              </a:ext>
            </a:extLst>
          </p:cNvPr>
          <p:cNvSpPr/>
          <p:nvPr/>
        </p:nvSpPr>
        <p:spPr>
          <a:xfrm>
            <a:off x="2930853" y="1700679"/>
            <a:ext cx="2844000" cy="1950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65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이콩심</a:t>
            </a:r>
            <a:endParaRPr lang="ko-KR" altLang="en-US" sz="6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657EEF8-B464-23A5-1558-39964456B58F}"/>
              </a:ext>
            </a:extLst>
          </p:cNvPr>
          <p:cNvSpPr/>
          <p:nvPr/>
        </p:nvSpPr>
        <p:spPr>
          <a:xfrm>
            <a:off x="2090336" y="1913553"/>
            <a:ext cx="3718881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19AF73-A6F0-730D-8FB7-7CB9064D568A}"/>
              </a:ext>
            </a:extLst>
          </p:cNvPr>
          <p:cNvSpPr/>
          <p:nvPr/>
        </p:nvSpPr>
        <p:spPr>
          <a:xfrm>
            <a:off x="2088837" y="1916749"/>
            <a:ext cx="824442" cy="2349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생년월일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C44EFE8-96BB-D02C-690A-AB8B32B17329}"/>
              </a:ext>
            </a:extLst>
          </p:cNvPr>
          <p:cNvSpPr/>
          <p:nvPr/>
        </p:nvSpPr>
        <p:spPr>
          <a:xfrm>
            <a:off x="2943593" y="1935801"/>
            <a:ext cx="720000" cy="195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920515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A211C8D-92E3-35C2-07C8-CE523047AE57}"/>
              </a:ext>
            </a:extLst>
          </p:cNvPr>
          <p:cNvSpPr/>
          <p:nvPr/>
        </p:nvSpPr>
        <p:spPr>
          <a:xfrm>
            <a:off x="3944887" y="1914916"/>
            <a:ext cx="774000" cy="2335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연락처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F10A6A8-A009-2C9B-DA63-9ADE9F665B8B}"/>
              </a:ext>
            </a:extLst>
          </p:cNvPr>
          <p:cNvSpPr/>
          <p:nvPr/>
        </p:nvSpPr>
        <p:spPr>
          <a:xfrm>
            <a:off x="4695201" y="1935629"/>
            <a:ext cx="1078861" cy="1906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001-0000-0000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id="{D434C279-9CB9-4FB1-5B09-0BAE90699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607"/>
              </p:ext>
            </p:extLst>
          </p:nvPr>
        </p:nvGraphicFramePr>
        <p:xfrm>
          <a:off x="2090335" y="2513718"/>
          <a:ext cx="3718884" cy="1944480"/>
        </p:xfrm>
        <a:graphic>
          <a:graphicData uri="http://schemas.openxmlformats.org/drawingml/2006/table">
            <a:tbl>
              <a:tblPr/>
              <a:tblGrid>
                <a:gridCol w="846441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1013001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  <a:gridCol w="787199">
                  <a:extLst>
                    <a:ext uri="{9D8B030D-6E8A-4147-A177-3AD203B41FA5}">
                      <a16:colId xmlns:a16="http://schemas.microsoft.com/office/drawing/2014/main" val="3119465669"/>
                    </a:ext>
                  </a:extLst>
                </a:gridCol>
                <a:gridCol w="1072243">
                  <a:extLst>
                    <a:ext uri="{9D8B030D-6E8A-4147-A177-3AD203B41FA5}">
                      <a16:colId xmlns:a16="http://schemas.microsoft.com/office/drawing/2014/main" val="1977081554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101001000019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신청상태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입금완료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2024-07-01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신청시간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12:12:10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대출상품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650" b="0" u="none" strike="noStrike" dirty="0">
                          <a:effectLst/>
                          <a:latin typeface="+mn-ea"/>
                          <a:ea typeface="+mn-ea"/>
                        </a:rPr>
                        <a:t>100%[</a:t>
                      </a:r>
                      <a:r>
                        <a:rPr lang="ko-KR" altLang="en-US" sz="650" b="0" u="none" strike="noStrike" dirty="0">
                          <a:effectLst/>
                          <a:latin typeface="+mn-ea"/>
                          <a:ea typeface="+mn-ea"/>
                        </a:rPr>
                        <a:t>선취</a:t>
                      </a:r>
                      <a:r>
                        <a:rPr lang="en-US" altLang="ko-KR" sz="650" b="0" u="none" strike="noStrike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여신기관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에이티코넥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1291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증권계좌번호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000000000000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유진투자증권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56978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33,000,000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대출기간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연장가능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5195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대출잔액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33,000,000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188297"/>
                  </a:ext>
                </a:extLst>
              </a:tr>
              <a:tr h="17256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집중투자율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연장금리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6857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로스컷비율</a:t>
                      </a:r>
                      <a:endParaRPr lang="ko-KR" altLang="en-US" sz="65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현금인출비율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9494"/>
                  </a:ext>
                </a:extLst>
              </a:tr>
            </a:tbl>
          </a:graphicData>
        </a:graphic>
      </p:graphicFrame>
      <p:graphicFrame>
        <p:nvGraphicFramePr>
          <p:cNvPr id="195" name="표 194">
            <a:extLst>
              <a:ext uri="{FF2B5EF4-FFF2-40B4-BE49-F238E27FC236}">
                <a16:creationId xmlns:a16="http://schemas.microsoft.com/office/drawing/2014/main" id="{D568F938-922D-822D-7B74-95565A35E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911080"/>
              </p:ext>
            </p:extLst>
          </p:nvPr>
        </p:nvGraphicFramePr>
        <p:xfrm>
          <a:off x="2098313" y="4746230"/>
          <a:ext cx="3718884" cy="243060"/>
        </p:xfrm>
        <a:graphic>
          <a:graphicData uri="http://schemas.openxmlformats.org/drawingml/2006/table">
            <a:tbl>
              <a:tblPr/>
              <a:tblGrid>
                <a:gridCol w="838463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22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080221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소득증명서류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근로소득원천징수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소득증명결과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</a:tbl>
          </a:graphicData>
        </a:graphic>
      </p:graphicFrame>
      <p:sp>
        <p:nvSpPr>
          <p:cNvPr id="191" name="Rectangle 122">
            <a:extLst>
              <a:ext uri="{FF2B5EF4-FFF2-40B4-BE49-F238E27FC236}">
                <a16:creationId xmlns:a16="http://schemas.microsoft.com/office/drawing/2014/main" id="{A05E472B-067A-06C4-FC93-0A3A5804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984" y="4790658"/>
            <a:ext cx="900000" cy="16220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정상</a:t>
            </a:r>
          </a:p>
        </p:txBody>
      </p:sp>
      <p:graphicFrame>
        <p:nvGraphicFramePr>
          <p:cNvPr id="197" name="표 196">
            <a:extLst>
              <a:ext uri="{FF2B5EF4-FFF2-40B4-BE49-F238E27FC236}">
                <a16:creationId xmlns:a16="http://schemas.microsoft.com/office/drawing/2014/main" id="{3B8E8C2E-9858-9184-6C29-3F1B8B1E7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926452"/>
              </p:ext>
            </p:extLst>
          </p:nvPr>
        </p:nvGraphicFramePr>
        <p:xfrm>
          <a:off x="2098313" y="4986281"/>
          <a:ext cx="3718884" cy="737741"/>
        </p:xfrm>
        <a:graphic>
          <a:graphicData uri="http://schemas.openxmlformats.org/drawingml/2006/table">
            <a:tbl>
              <a:tblPr/>
              <a:tblGrid>
                <a:gridCol w="838463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22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080221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신용조회일시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신용조회점수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6372"/>
                  </a:ext>
                </a:extLst>
              </a:tr>
              <a:tr h="2516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심사결과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대출실행일시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2024-07-01 10:30:55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15494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거절사유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65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…. </a:t>
                      </a:r>
                      <a:r>
                        <a:rPr lang="ko-KR" altLang="en-US" sz="65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이래서 거절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5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844793"/>
                  </a:ext>
                </a:extLst>
              </a:tr>
            </a:tbl>
          </a:graphicData>
        </a:graphic>
      </p:graphicFrame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1FD8094-1BA1-7027-66AD-1652945DFC60}"/>
              </a:ext>
            </a:extLst>
          </p:cNvPr>
          <p:cNvSpPr/>
          <p:nvPr/>
        </p:nvSpPr>
        <p:spPr>
          <a:xfrm>
            <a:off x="2105295" y="226467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신청정보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26420A6-F283-F21F-F7D0-C4B83065FBD7}"/>
              </a:ext>
            </a:extLst>
          </p:cNvPr>
          <p:cNvSpPr/>
          <p:nvPr/>
        </p:nvSpPr>
        <p:spPr>
          <a:xfrm>
            <a:off x="2081765" y="447903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6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소득증빙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&amp;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심사정보</a:t>
            </a:r>
          </a:p>
        </p:txBody>
      </p:sp>
      <p:sp>
        <p:nvSpPr>
          <p:cNvPr id="201" name="직사각형 126">
            <a:extLst>
              <a:ext uri="{FF2B5EF4-FFF2-40B4-BE49-F238E27FC236}">
                <a16:creationId xmlns:a16="http://schemas.microsoft.com/office/drawing/2014/main" id="{2767DA03-96E3-22D7-2C30-82DB1F467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741" y="5272741"/>
            <a:ext cx="1008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2024/07/01 10:23:10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126">
            <a:extLst>
              <a:ext uri="{FF2B5EF4-FFF2-40B4-BE49-F238E27FC236}">
                <a16:creationId xmlns:a16="http://schemas.microsoft.com/office/drawing/2014/main" id="{263F9BE2-8C36-4518-417F-299627979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992" y="5032226"/>
            <a:ext cx="792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5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793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Rectangle 122">
            <a:extLst>
              <a:ext uri="{FF2B5EF4-FFF2-40B4-BE49-F238E27FC236}">
                <a16:creationId xmlns:a16="http://schemas.microsoft.com/office/drawing/2014/main" id="{E5E9EA30-9705-6BC4-3D67-983D843D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858" y="5032226"/>
            <a:ext cx="828000" cy="16220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승인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CC47043-E37B-7B13-D72D-DEE616B67D98}"/>
              </a:ext>
            </a:extLst>
          </p:cNvPr>
          <p:cNvSpPr/>
          <p:nvPr/>
        </p:nvSpPr>
        <p:spPr>
          <a:xfrm>
            <a:off x="3904858" y="247374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8962B11-D841-087C-74FE-88EB56DFB640}"/>
              </a:ext>
            </a:extLst>
          </p:cNvPr>
          <p:cNvSpPr/>
          <p:nvPr/>
        </p:nvSpPr>
        <p:spPr>
          <a:xfrm>
            <a:off x="1925627" y="233304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560FE28-D0F6-9FF3-E771-41F42749D915}"/>
              </a:ext>
            </a:extLst>
          </p:cNvPr>
          <p:cNvSpPr/>
          <p:nvPr/>
        </p:nvSpPr>
        <p:spPr>
          <a:xfrm>
            <a:off x="1937304" y="16255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B27D75-1351-82BF-06D5-7BD9C1E84C8E}"/>
              </a:ext>
            </a:extLst>
          </p:cNvPr>
          <p:cNvSpPr/>
          <p:nvPr/>
        </p:nvSpPr>
        <p:spPr>
          <a:xfrm>
            <a:off x="1937304" y="451441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274300E-1D2B-11BA-37BB-3FC3D4479B36}"/>
              </a:ext>
            </a:extLst>
          </p:cNvPr>
          <p:cNvSpPr/>
          <p:nvPr/>
        </p:nvSpPr>
        <p:spPr>
          <a:xfrm>
            <a:off x="2969613" y="47748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68F68A8-4307-FA1D-AAA3-5B57C3243982}"/>
              </a:ext>
            </a:extLst>
          </p:cNvPr>
          <p:cNvSpPr/>
          <p:nvPr/>
        </p:nvSpPr>
        <p:spPr>
          <a:xfrm>
            <a:off x="3511368" y="578820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84A298-64E0-3377-CEA7-F8966252A81D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3EBA6FF-A7BE-8443-47BA-493914F636F9}"/>
              </a:ext>
            </a:extLst>
          </p:cNvPr>
          <p:cNvGrpSpPr/>
          <p:nvPr/>
        </p:nvGrpSpPr>
        <p:grpSpPr>
          <a:xfrm>
            <a:off x="326496" y="2593850"/>
            <a:ext cx="925523" cy="318329"/>
            <a:chOff x="326496" y="1976075"/>
            <a:chExt cx="925523" cy="31832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3A8AC6C-E1DE-4114-83BE-282AAE03513D}"/>
                </a:ext>
              </a:extLst>
            </p:cNvPr>
            <p:cNvSpPr/>
            <p:nvPr/>
          </p:nvSpPr>
          <p:spPr>
            <a:xfrm>
              <a:off x="512244" y="1976075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3308F185-6941-CBBF-49C3-793224270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496" y="2077639"/>
              <a:ext cx="115200" cy="115200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CADAD77-F180-CF97-A8D1-E60246933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2104639"/>
              <a:ext cx="61200" cy="61200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43FBBC1B-DDD4-56BD-D8A9-5BD569C9A767}"/>
              </a:ext>
            </a:extLst>
          </p:cNvPr>
          <p:cNvGrpSpPr/>
          <p:nvPr/>
        </p:nvGrpSpPr>
        <p:grpSpPr>
          <a:xfrm>
            <a:off x="326496" y="4190791"/>
            <a:ext cx="1026104" cy="318329"/>
            <a:chOff x="326496" y="3573016"/>
            <a:chExt cx="1026104" cy="318329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730DE2B-5642-BAF7-FC01-AEE1B1C98C33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87" name="Picture 12" descr="설정 free interface icon">
              <a:extLst>
                <a:ext uri="{FF2B5EF4-FFF2-40B4-BE49-F238E27FC236}">
                  <a16:creationId xmlns:a16="http://schemas.microsoft.com/office/drawing/2014/main" id="{654CB1B8-9983-3E8E-3E40-D06D48C23D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790DA76C-6B4E-E195-EFFA-FE6524103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pic>
        <p:nvPicPr>
          <p:cNvPr id="89" name="그림 88">
            <a:extLst>
              <a:ext uri="{FF2B5EF4-FFF2-40B4-BE49-F238E27FC236}">
                <a16:creationId xmlns:a16="http://schemas.microsoft.com/office/drawing/2014/main" id="{4E76D956-A885-4C12-19DE-01980D895E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3539372"/>
            <a:ext cx="61200" cy="612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048C054B-371C-A45B-2E55-E6633EBD565D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13796" y="3512372"/>
            <a:ext cx="144000" cy="115200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4C8B1F-9630-0A9D-705B-096E9AAA7A7C}"/>
              </a:ext>
            </a:extLst>
          </p:cNvPr>
          <p:cNvSpPr/>
          <p:nvPr/>
        </p:nvSpPr>
        <p:spPr>
          <a:xfrm>
            <a:off x="512244" y="3410808"/>
            <a:ext cx="840356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약관관리        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67863A2C-4C5C-69B1-7401-5E77A4D49899}"/>
              </a:ext>
            </a:extLst>
          </p:cNvPr>
          <p:cNvGrpSpPr/>
          <p:nvPr/>
        </p:nvGrpSpPr>
        <p:grpSpPr>
          <a:xfrm>
            <a:off x="332846" y="3819287"/>
            <a:ext cx="1018198" cy="316800"/>
            <a:chOff x="332846" y="3201512"/>
            <a:chExt cx="1018198" cy="316800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D73DC73-15C5-BB9C-A69B-BBB42CC0D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95" name="Picture 8" descr="edit">
              <a:extLst>
                <a:ext uri="{FF2B5EF4-FFF2-40B4-BE49-F238E27FC236}">
                  <a16:creationId xmlns:a16="http://schemas.microsoft.com/office/drawing/2014/main" id="{F783CA85-5D81-4DD4-2C45-9F86E492953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6FD6CF5-9451-9645-F7FC-DC8404140B85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E033854-AD01-6D57-91D8-42AAB7EADF37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333EEABA-7574-E9A0-F9B5-A296175E2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3130527"/>
            <a:ext cx="61200" cy="612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1D4928DE-2809-C15A-0B7F-9D75C44011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5C4F860A-2ABB-5D8D-BF87-6395B1B2DB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384" y="1700808"/>
            <a:ext cx="64800" cy="6480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C6BD9EA-8A1E-1A6E-6FA0-6E59ADBD79C1}"/>
              </a:ext>
            </a:extLst>
          </p:cNvPr>
          <p:cNvSpPr/>
          <p:nvPr/>
        </p:nvSpPr>
        <p:spPr>
          <a:xfrm>
            <a:off x="512244" y="3002329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AB4E27DD-64E6-907E-7AF2-6B75C71B44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3103893"/>
            <a:ext cx="115200" cy="115200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899569FC-7864-B920-6875-627E8E936DCE}"/>
              </a:ext>
            </a:extLst>
          </p:cNvPr>
          <p:cNvGrpSpPr/>
          <p:nvPr/>
        </p:nvGrpSpPr>
        <p:grpSpPr>
          <a:xfrm>
            <a:off x="552587" y="1844824"/>
            <a:ext cx="648000" cy="663312"/>
            <a:chOff x="552587" y="1844824"/>
            <a:chExt cx="648000" cy="6633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D65D9CFF-F8D8-3DEB-A0E8-ACECA43F6CAD}"/>
                </a:ext>
              </a:extLst>
            </p:cNvPr>
            <p:cNvSpPr/>
            <p:nvPr/>
          </p:nvSpPr>
          <p:spPr>
            <a:xfrm>
              <a:off x="552587" y="1844824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신규대출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C92F0D1-59CA-2CCF-25D8-7DE12825AA6D}"/>
                </a:ext>
              </a:extLst>
            </p:cNvPr>
            <p:cNvSpPr/>
            <p:nvPr/>
          </p:nvSpPr>
          <p:spPr>
            <a:xfrm>
              <a:off x="552587" y="2005328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대환대출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8CB09B7-9432-EED7-A3FF-37997EC5F96B}"/>
                </a:ext>
              </a:extLst>
            </p:cNvPr>
            <p:cNvSpPr/>
            <p:nvPr/>
          </p:nvSpPr>
          <p:spPr>
            <a:xfrm>
              <a:off x="552587" y="2165832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추가대출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34750D8-C655-BC69-B047-D517BB8B8029}"/>
                </a:ext>
              </a:extLst>
            </p:cNvPr>
            <p:cNvSpPr/>
            <p:nvPr/>
          </p:nvSpPr>
          <p:spPr>
            <a:xfrm>
              <a:off x="552587" y="2326336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연장심사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075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21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대출심사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상세내역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B_LO_02_02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대출심사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대환대출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3"/>
            <a:ext cx="1162100" cy="5597009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274337"/>
            <a:ext cx="6031555" cy="5192546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955034" y="126876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대환대출 상세 내역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267467A-D891-0D1E-B965-75DCB9DAB7C2}"/>
              </a:ext>
            </a:extLst>
          </p:cNvPr>
          <p:cNvSpPr/>
          <p:nvPr/>
        </p:nvSpPr>
        <p:spPr>
          <a:xfrm>
            <a:off x="1979871" y="2260156"/>
            <a:ext cx="3919908" cy="411249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782EDB7-57C7-D605-3E70-3CBDB71BF6B8}"/>
              </a:ext>
            </a:extLst>
          </p:cNvPr>
          <p:cNvSpPr/>
          <p:nvPr/>
        </p:nvSpPr>
        <p:spPr>
          <a:xfrm>
            <a:off x="1979871" y="1554488"/>
            <a:ext cx="3919908" cy="7056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35A1F72-332A-D591-4252-CA171B5BA0D7}"/>
              </a:ext>
            </a:extLst>
          </p:cNvPr>
          <p:cNvSpPr/>
          <p:nvPr/>
        </p:nvSpPr>
        <p:spPr>
          <a:xfrm>
            <a:off x="2090336" y="1678603"/>
            <a:ext cx="3718881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D1F1FFC-D340-1385-F426-343CF45F4A09}"/>
              </a:ext>
            </a:extLst>
          </p:cNvPr>
          <p:cNvSpPr/>
          <p:nvPr/>
        </p:nvSpPr>
        <p:spPr>
          <a:xfrm>
            <a:off x="2088690" y="1681627"/>
            <a:ext cx="824442" cy="234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고객명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532B450-C3A4-603C-E013-C06764507DF9}"/>
              </a:ext>
            </a:extLst>
          </p:cNvPr>
          <p:cNvSpPr/>
          <p:nvPr/>
        </p:nvSpPr>
        <p:spPr>
          <a:xfrm>
            <a:off x="2930853" y="1700679"/>
            <a:ext cx="2844000" cy="1950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65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정징탕</a:t>
            </a:r>
            <a:endParaRPr lang="ko-KR" altLang="en-US" sz="6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657EEF8-B464-23A5-1558-39964456B58F}"/>
              </a:ext>
            </a:extLst>
          </p:cNvPr>
          <p:cNvSpPr/>
          <p:nvPr/>
        </p:nvSpPr>
        <p:spPr>
          <a:xfrm>
            <a:off x="2090336" y="1913553"/>
            <a:ext cx="3718881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19AF73-A6F0-730D-8FB7-7CB9064D568A}"/>
              </a:ext>
            </a:extLst>
          </p:cNvPr>
          <p:cNvSpPr/>
          <p:nvPr/>
        </p:nvSpPr>
        <p:spPr>
          <a:xfrm>
            <a:off x="2088837" y="1916749"/>
            <a:ext cx="824442" cy="2349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생년월일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C44EFE8-96BB-D02C-690A-AB8B32B17329}"/>
              </a:ext>
            </a:extLst>
          </p:cNvPr>
          <p:cNvSpPr/>
          <p:nvPr/>
        </p:nvSpPr>
        <p:spPr>
          <a:xfrm>
            <a:off x="2943593" y="1935801"/>
            <a:ext cx="720000" cy="195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000000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id="{D434C279-9CB9-4FB1-5B09-0BAE90699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97507"/>
              </p:ext>
            </p:extLst>
          </p:nvPr>
        </p:nvGraphicFramePr>
        <p:xfrm>
          <a:off x="2090335" y="2513718"/>
          <a:ext cx="3718884" cy="2187540"/>
        </p:xfrm>
        <a:graphic>
          <a:graphicData uri="http://schemas.openxmlformats.org/drawingml/2006/table">
            <a:tbl>
              <a:tblPr/>
              <a:tblGrid>
                <a:gridCol w="846441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1013001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  <a:gridCol w="787199">
                  <a:extLst>
                    <a:ext uri="{9D8B030D-6E8A-4147-A177-3AD203B41FA5}">
                      <a16:colId xmlns:a16="http://schemas.microsoft.com/office/drawing/2014/main" val="3119465669"/>
                    </a:ext>
                  </a:extLst>
                </a:gridCol>
                <a:gridCol w="1072243">
                  <a:extLst>
                    <a:ext uri="{9D8B030D-6E8A-4147-A177-3AD203B41FA5}">
                      <a16:colId xmlns:a16="http://schemas.microsoft.com/office/drawing/2014/main" val="1977081554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101001000016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신청상태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2024-07-01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신청시간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12:12:10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대출상품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코넥안심스탁론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여신기관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에이티코넥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1291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대출계좌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기존 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08535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증권계좌번호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000000000000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유진투자증권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56978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33,000,000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대출기간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연장가능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5195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대출잔액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33,000,000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10.70% /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6857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집중투자율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연장금리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949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로스컷비율</a:t>
                      </a:r>
                      <a:endParaRPr lang="ko-KR" altLang="en-US" sz="65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현금인출비율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07666"/>
                  </a:ext>
                </a:extLst>
              </a:tr>
            </a:tbl>
          </a:graphicData>
        </a:graphic>
      </p:graphicFrame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1FD8094-1BA1-7027-66AD-1652945DFC60}"/>
              </a:ext>
            </a:extLst>
          </p:cNvPr>
          <p:cNvSpPr/>
          <p:nvPr/>
        </p:nvSpPr>
        <p:spPr>
          <a:xfrm>
            <a:off x="2105295" y="226467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신청정보</a:t>
            </a: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16879"/>
              </p:ext>
            </p:extLst>
          </p:nvPr>
        </p:nvGraphicFramePr>
        <p:xfrm>
          <a:off x="7541937" y="408944"/>
          <a:ext cx="2253889" cy="591659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대환대출 현황에서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 호출되는 대환대출 상세내역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신상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대환대출 신청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시스템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RMS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연동 항목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증권사명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대출금액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대출기간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대출금리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연장금리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집중투자율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로스컷비율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현금인출비율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신청상태 노출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대출실행 상태 명칭변경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협의필요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대기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소득증빙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 연동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소득증빙서류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en-US" altLang="ko-KR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CodeF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API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 데이터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신용조회결과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Nice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신용정보 연동데이터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소득증명서류 다운로드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시스템에서 신청 시 저장 됨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파일명 더블 클릭 시 파일열기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상위 권한 계정만 클릭 가능</a:t>
                      </a:r>
                      <a:endParaRPr kumimoji="1" lang="en-US" altLang="ko-KR" sz="600" kern="1200" spc="-30" baseline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최종결과 반영하고 수정 불가능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대출금 지급확인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Alert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대출금 지급 확인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Alert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창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버튼 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담당자 원격접속 또는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고객내방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통해 주식이관 확인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RMS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연동하여 대출금 지급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신청상태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대기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완료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변경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대출실행상태 명칭변경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대환대출상세내역 팝업화면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  전용 항목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대출계좌 및 대환 대출 계좌 정보 표시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대출계좌 및 증권사명은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 입력 값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 계좌는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에이티코넥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법인증권계좌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대환대출의 경우일때만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기존대출계좌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‘, 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기존증권사명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노출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일때는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제외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</a:tbl>
          </a:graphicData>
        </a:graphic>
      </p:graphicFrame>
      <p:sp>
        <p:nvSpPr>
          <p:cNvPr id="169" name="타원 168">
            <a:extLst>
              <a:ext uri="{FF2B5EF4-FFF2-40B4-BE49-F238E27FC236}">
                <a16:creationId xmlns:a16="http://schemas.microsoft.com/office/drawing/2014/main" id="{5CC47043-E37B-7B13-D72D-DEE616B67D98}"/>
              </a:ext>
            </a:extLst>
          </p:cNvPr>
          <p:cNvSpPr/>
          <p:nvPr/>
        </p:nvSpPr>
        <p:spPr>
          <a:xfrm>
            <a:off x="3967131" y="2443817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9" name="모서리가 둥근 직사각형 45">
            <a:extLst>
              <a:ext uri="{FF2B5EF4-FFF2-40B4-BE49-F238E27FC236}">
                <a16:creationId xmlns:a16="http://schemas.microsoft.com/office/drawing/2014/main" id="{23B7BC46-E783-455F-E444-0FA62EA24565}"/>
              </a:ext>
            </a:extLst>
          </p:cNvPr>
          <p:cNvSpPr/>
          <p:nvPr/>
        </p:nvSpPr>
        <p:spPr>
          <a:xfrm>
            <a:off x="3343099" y="6045077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실 행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A4B3C5C-4B9F-636C-E73A-B0E7BD5F2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35691"/>
              </p:ext>
            </p:extLst>
          </p:nvPr>
        </p:nvGraphicFramePr>
        <p:xfrm>
          <a:off x="2098313" y="4962254"/>
          <a:ext cx="3718884" cy="243060"/>
        </p:xfrm>
        <a:graphic>
          <a:graphicData uri="http://schemas.openxmlformats.org/drawingml/2006/table">
            <a:tbl>
              <a:tblPr/>
              <a:tblGrid>
                <a:gridCol w="838463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22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080221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소득증명서류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근로소득원천징수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소득증명결과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</a:tbl>
          </a:graphicData>
        </a:graphic>
      </p:graphicFrame>
      <p:sp>
        <p:nvSpPr>
          <p:cNvPr id="13" name="Rectangle 122">
            <a:extLst>
              <a:ext uri="{FF2B5EF4-FFF2-40B4-BE49-F238E27FC236}">
                <a16:creationId xmlns:a16="http://schemas.microsoft.com/office/drawing/2014/main" id="{C9E7F577-5E12-AD10-67AB-6F2C01E9E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984" y="5006682"/>
            <a:ext cx="900000" cy="16220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정상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DFC0C6E-51D8-C5E5-63B7-22DA5D7CE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23609"/>
              </p:ext>
            </p:extLst>
          </p:nvPr>
        </p:nvGraphicFramePr>
        <p:xfrm>
          <a:off x="2098313" y="5202305"/>
          <a:ext cx="3718884" cy="729180"/>
        </p:xfrm>
        <a:graphic>
          <a:graphicData uri="http://schemas.openxmlformats.org/drawingml/2006/table">
            <a:tbl>
              <a:tblPr/>
              <a:tblGrid>
                <a:gridCol w="838463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22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080221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신용조회일시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신용조회점수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6372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심사결과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대출실행일시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2024-07-01 10:30:55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15494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거절사유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65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…. </a:t>
                      </a:r>
                      <a:r>
                        <a:rPr lang="ko-KR" altLang="en-US" sz="65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이래서 거절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5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42477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FC7336-6501-FC63-FF01-B796269375E6}"/>
              </a:ext>
            </a:extLst>
          </p:cNvPr>
          <p:cNvSpPr/>
          <p:nvPr/>
        </p:nvSpPr>
        <p:spPr>
          <a:xfrm>
            <a:off x="2105295" y="4725144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6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소득증빙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&amp;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심사정보</a:t>
            </a:r>
          </a:p>
        </p:txBody>
      </p:sp>
      <p:sp>
        <p:nvSpPr>
          <p:cNvPr id="16" name="직사각형 126">
            <a:extLst>
              <a:ext uri="{FF2B5EF4-FFF2-40B4-BE49-F238E27FC236}">
                <a16:creationId xmlns:a16="http://schemas.microsoft.com/office/drawing/2014/main" id="{BDE96312-D58F-E8EF-1735-5F1D6C267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741" y="5244440"/>
            <a:ext cx="1008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2024/07/01 10:23:10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26">
            <a:extLst>
              <a:ext uri="{FF2B5EF4-FFF2-40B4-BE49-F238E27FC236}">
                <a16:creationId xmlns:a16="http://schemas.microsoft.com/office/drawing/2014/main" id="{932205B0-DAE5-A161-E24D-6BB1E87C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992" y="5244440"/>
            <a:ext cx="792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5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793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22">
            <a:extLst>
              <a:ext uri="{FF2B5EF4-FFF2-40B4-BE49-F238E27FC236}">
                <a16:creationId xmlns:a16="http://schemas.microsoft.com/office/drawing/2014/main" id="{D6A84E86-0B40-F196-D5B2-08983BF6C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858" y="5483799"/>
            <a:ext cx="828000" cy="16220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승인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43BA29-5B19-5F24-BF72-21DDBB93F884}"/>
              </a:ext>
            </a:extLst>
          </p:cNvPr>
          <p:cNvSpPr/>
          <p:nvPr/>
        </p:nvSpPr>
        <p:spPr>
          <a:xfrm>
            <a:off x="1961454" y="4775087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99C05C-8668-87FA-CAE1-E8886EBB98CF}"/>
              </a:ext>
            </a:extLst>
          </p:cNvPr>
          <p:cNvSpPr/>
          <p:nvPr/>
        </p:nvSpPr>
        <p:spPr>
          <a:xfrm>
            <a:off x="2967815" y="499020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E524EBC-3371-412F-27A0-5F8F16C53125}"/>
              </a:ext>
            </a:extLst>
          </p:cNvPr>
          <p:cNvSpPr/>
          <p:nvPr/>
        </p:nvSpPr>
        <p:spPr>
          <a:xfrm>
            <a:off x="3201555" y="6004228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54" name="모서리가 둥근 직사각형 45">
            <a:extLst>
              <a:ext uri="{FF2B5EF4-FFF2-40B4-BE49-F238E27FC236}">
                <a16:creationId xmlns:a16="http://schemas.microsoft.com/office/drawing/2014/main" id="{AFE043F7-414E-C1FB-8EAC-4FD6C47CFBA5}"/>
              </a:ext>
            </a:extLst>
          </p:cNvPr>
          <p:cNvSpPr/>
          <p:nvPr/>
        </p:nvSpPr>
        <p:spPr>
          <a:xfrm>
            <a:off x="4012952" y="6045077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EC01941-AA87-CCD6-58D0-D0FB3EC41187}"/>
              </a:ext>
            </a:extLst>
          </p:cNvPr>
          <p:cNvSpPr/>
          <p:nvPr/>
        </p:nvSpPr>
        <p:spPr>
          <a:xfrm>
            <a:off x="3903475" y="5974535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8</a:t>
            </a:r>
            <a:endParaRPr lang="ko-KR" altLang="en-US" sz="7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F852DE5-3E88-40BA-C95D-3C7640D365E9}"/>
              </a:ext>
            </a:extLst>
          </p:cNvPr>
          <p:cNvSpPr/>
          <p:nvPr/>
        </p:nvSpPr>
        <p:spPr>
          <a:xfrm>
            <a:off x="1925627" y="233304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5818AA-69AF-AFE4-4D52-F782001CF0E1}"/>
              </a:ext>
            </a:extLst>
          </p:cNvPr>
          <p:cNvSpPr/>
          <p:nvPr/>
        </p:nvSpPr>
        <p:spPr>
          <a:xfrm>
            <a:off x="1937304" y="16255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B752CAA-3387-C2F5-7751-D63A786E07B4}"/>
              </a:ext>
            </a:extLst>
          </p:cNvPr>
          <p:cNvGrpSpPr/>
          <p:nvPr/>
        </p:nvGrpSpPr>
        <p:grpSpPr>
          <a:xfrm>
            <a:off x="5586720" y="4570448"/>
            <a:ext cx="1811208" cy="1573786"/>
            <a:chOff x="5546073" y="4545478"/>
            <a:chExt cx="1811208" cy="1573786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9E097BAD-E380-36E7-A11F-A823D233BEC4}"/>
                </a:ext>
              </a:extLst>
            </p:cNvPr>
            <p:cNvGrpSpPr/>
            <p:nvPr/>
          </p:nvGrpSpPr>
          <p:grpSpPr>
            <a:xfrm>
              <a:off x="5584173" y="4855425"/>
              <a:ext cx="1773108" cy="1263839"/>
              <a:chOff x="2758955" y="2477461"/>
              <a:chExt cx="2700497" cy="1704136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E0D3A43-CDD0-907E-F5A2-78E355EA4B07}"/>
                  </a:ext>
                </a:extLst>
              </p:cNvPr>
              <p:cNvSpPr/>
              <p:nvPr/>
            </p:nvSpPr>
            <p:spPr>
              <a:xfrm>
                <a:off x="2758955" y="2477461"/>
                <a:ext cx="2700497" cy="1704136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26499D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altLang="ko-KR" sz="600" dirty="0">
                  <a:latin typeface="+mn-ea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E4F3B7E-FEFF-E77C-84C3-235F4BBFAD07}"/>
                  </a:ext>
                </a:extLst>
              </p:cNvPr>
              <p:cNvSpPr/>
              <p:nvPr/>
            </p:nvSpPr>
            <p:spPr>
              <a:xfrm>
                <a:off x="3486139" y="3859364"/>
                <a:ext cx="565037" cy="21861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txBody>
              <a:bodyPr wrap="square" anchor="ctr">
                <a:noAutofit/>
              </a:bodyPr>
              <a:lstStyle/>
              <a:p>
                <a:pPr algn="ctr"/>
                <a:r>
                  <a:rPr lang="ko-KR" altLang="en-US" sz="650" dirty="0">
                    <a:solidFill>
                      <a:schemeClr val="bg1"/>
                    </a:solidFill>
                    <a:latin typeface="+mj-ea"/>
                    <a:ea typeface="+mj-ea"/>
                  </a:rPr>
                  <a:t>취소</a:t>
                </a:r>
                <a:endParaRPr lang="en-US" altLang="ko-KR" sz="65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60" name="Google Shape;900;p22">
                <a:extLst>
                  <a:ext uri="{FF2B5EF4-FFF2-40B4-BE49-F238E27FC236}">
                    <a16:creationId xmlns:a16="http://schemas.microsoft.com/office/drawing/2014/main" id="{A9F6CDC1-CD96-A7EB-0F6F-8DC2B3678311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693521" y="2576396"/>
                <a:ext cx="831364" cy="62265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01CB258B-2D6D-7C2E-629A-943241EC845F}"/>
                  </a:ext>
                </a:extLst>
              </p:cNvPr>
              <p:cNvSpPr/>
              <p:nvPr/>
            </p:nvSpPr>
            <p:spPr>
              <a:xfrm>
                <a:off x="2758956" y="3142985"/>
                <a:ext cx="2700496" cy="754852"/>
              </a:xfrm>
              <a:prstGeom prst="rect">
                <a:avLst/>
              </a:prstGeom>
              <a:noFill/>
            </p:spPr>
            <p:txBody>
              <a:bodyPr wrap="square" lIns="72000" tIns="36000" rIns="72000" bIns="36000" anchor="ctr">
                <a:noAutofit/>
              </a:bodyPr>
              <a:lstStyle/>
              <a:p>
                <a:pPr algn="ctr"/>
                <a:r>
                  <a:rPr lang="ko-KR" altLang="en-US" sz="700" dirty="0">
                    <a:latin typeface="+mn-ea"/>
                  </a:rPr>
                  <a:t>대출금이 지급됩니다</a:t>
                </a:r>
                <a:r>
                  <a:rPr lang="en-US" altLang="ko-KR" sz="700" dirty="0">
                    <a:latin typeface="+mn-ea"/>
                  </a:rPr>
                  <a:t>.</a:t>
                </a:r>
              </a:p>
              <a:p>
                <a:pPr algn="ctr"/>
                <a:r>
                  <a:rPr lang="ko-KR" altLang="en-US" sz="700" dirty="0" err="1">
                    <a:latin typeface="+mn-ea"/>
                  </a:rPr>
                  <a:t>승인하시겠습니까</a:t>
                </a:r>
                <a:r>
                  <a:rPr lang="en-US" altLang="ko-KR" sz="700" dirty="0">
                    <a:latin typeface="+mn-ea"/>
                  </a:rPr>
                  <a:t>?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0A36260-59BB-71CB-0AC1-40B9677D520D}"/>
                  </a:ext>
                </a:extLst>
              </p:cNvPr>
              <p:cNvSpPr/>
              <p:nvPr/>
            </p:nvSpPr>
            <p:spPr>
              <a:xfrm>
                <a:off x="4167865" y="3859364"/>
                <a:ext cx="565037" cy="218612"/>
              </a:xfrm>
              <a:prstGeom prst="rect">
                <a:avLst/>
              </a:prstGeom>
              <a:solidFill>
                <a:srgbClr val="26499D"/>
              </a:solidFill>
            </p:spPr>
            <p:txBody>
              <a:bodyPr wrap="square" anchor="ctr">
                <a:noAutofit/>
              </a:bodyPr>
              <a:lstStyle/>
              <a:p>
                <a:pPr algn="ctr"/>
                <a:r>
                  <a:rPr lang="ko-KR" altLang="en-US" sz="650" dirty="0">
                    <a:solidFill>
                      <a:schemeClr val="bg1"/>
                    </a:solidFill>
                    <a:latin typeface="+mj-ea"/>
                    <a:ea typeface="+mj-ea"/>
                  </a:rPr>
                  <a:t>확인</a:t>
                </a:r>
                <a:endParaRPr lang="en-US" altLang="ko-KR" sz="65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B9DB9E1-EE10-D9E4-E847-772F04591FC2}"/>
                </a:ext>
              </a:extLst>
            </p:cNvPr>
            <p:cNvSpPr/>
            <p:nvPr/>
          </p:nvSpPr>
          <p:spPr>
            <a:xfrm>
              <a:off x="5546073" y="4545478"/>
              <a:ext cx="1773107" cy="312905"/>
            </a:xfrm>
            <a:prstGeom prst="rect">
              <a:avLst/>
            </a:prstGeom>
            <a:noFill/>
          </p:spPr>
          <p:txBody>
            <a:bodyPr wrap="square" lIns="72000" tIns="36000" rIns="72000" bIns="36000" anchor="ctr">
              <a:noAutofit/>
            </a:bodyPr>
            <a:lstStyle/>
            <a:p>
              <a:pPr algn="ctr"/>
              <a:r>
                <a:rPr lang="ko-KR" altLang="en-US" sz="800" b="1" dirty="0">
                  <a:latin typeface="+mn-ea"/>
                </a:rPr>
                <a:t>대출금 지급 확인 </a:t>
              </a:r>
              <a:r>
                <a:rPr lang="en-US" altLang="ko-KR" sz="800" b="1" dirty="0">
                  <a:latin typeface="+mn-ea"/>
                </a:rPr>
                <a:t>Alert</a:t>
              </a: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15CCB61F-3979-6582-244E-87B00A008188}"/>
              </a:ext>
            </a:extLst>
          </p:cNvPr>
          <p:cNvSpPr/>
          <p:nvPr/>
        </p:nvSpPr>
        <p:spPr>
          <a:xfrm>
            <a:off x="6494352" y="5773555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A65FF2-10CF-DBBD-2F96-F8754B24E6C3}"/>
              </a:ext>
            </a:extLst>
          </p:cNvPr>
          <p:cNvSpPr/>
          <p:nvPr/>
        </p:nvSpPr>
        <p:spPr>
          <a:xfrm>
            <a:off x="1914651" y="3222230"/>
            <a:ext cx="4046461" cy="5190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8FF69E8-116B-F02E-1E39-E1B6450BF5EB}"/>
              </a:ext>
            </a:extLst>
          </p:cNvPr>
          <p:cNvSpPr/>
          <p:nvPr/>
        </p:nvSpPr>
        <p:spPr>
          <a:xfrm>
            <a:off x="2001739" y="322714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9</a:t>
            </a:r>
            <a:endParaRPr lang="ko-KR" altLang="en-US" sz="7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47BDA7A-31BB-9913-99C4-0964FD02340D}"/>
              </a:ext>
            </a:extLst>
          </p:cNvPr>
          <p:cNvSpPr/>
          <p:nvPr/>
        </p:nvSpPr>
        <p:spPr>
          <a:xfrm>
            <a:off x="3944887" y="1914916"/>
            <a:ext cx="774000" cy="2335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연락처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D168B05-6447-4035-7504-5109914D7075}"/>
              </a:ext>
            </a:extLst>
          </p:cNvPr>
          <p:cNvSpPr/>
          <p:nvPr/>
        </p:nvSpPr>
        <p:spPr>
          <a:xfrm>
            <a:off x="4695201" y="1935629"/>
            <a:ext cx="1078861" cy="1906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001-0000-0000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A0D91A3-919B-A06B-D865-2891A33779AE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0C189503-E352-EB33-698F-16F7EADED6F4}"/>
              </a:ext>
            </a:extLst>
          </p:cNvPr>
          <p:cNvGrpSpPr/>
          <p:nvPr/>
        </p:nvGrpSpPr>
        <p:grpSpPr>
          <a:xfrm>
            <a:off x="326496" y="2593850"/>
            <a:ext cx="925523" cy="318329"/>
            <a:chOff x="326496" y="1976075"/>
            <a:chExt cx="925523" cy="31832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CEAC14D-5619-C225-C20B-F6BEAA271317}"/>
                </a:ext>
              </a:extLst>
            </p:cNvPr>
            <p:cNvSpPr/>
            <p:nvPr/>
          </p:nvSpPr>
          <p:spPr>
            <a:xfrm>
              <a:off x="512244" y="1976075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49DBFAB2-AE6F-B46E-6E6C-46705B581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496" y="2077639"/>
              <a:ext cx="115200" cy="115200"/>
            </a:xfrm>
            <a:prstGeom prst="rect">
              <a:avLst/>
            </a:prstGeom>
          </p:spPr>
        </p:pic>
        <p:pic>
          <p:nvPicPr>
            <p:cNvPr id="184" name="그림 183">
              <a:extLst>
                <a:ext uri="{FF2B5EF4-FFF2-40B4-BE49-F238E27FC236}">
                  <a16:creationId xmlns:a16="http://schemas.microsoft.com/office/drawing/2014/main" id="{DEA9E048-D385-4B03-20C9-C58A1053D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2104639"/>
              <a:ext cx="61200" cy="61200"/>
            </a:xfrm>
            <a:prstGeom prst="rect">
              <a:avLst/>
            </a:prstGeom>
          </p:spPr>
        </p:pic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6C49C3FE-9021-1B72-FBC0-302154C53291}"/>
              </a:ext>
            </a:extLst>
          </p:cNvPr>
          <p:cNvGrpSpPr/>
          <p:nvPr/>
        </p:nvGrpSpPr>
        <p:grpSpPr>
          <a:xfrm>
            <a:off x="326496" y="4190791"/>
            <a:ext cx="1026104" cy="318329"/>
            <a:chOff x="326496" y="3573016"/>
            <a:chExt cx="1026104" cy="318329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9A31270A-6CB5-9A77-4DD0-3B531BFB3785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87" name="Picture 12" descr="설정 free interface icon">
              <a:extLst>
                <a:ext uri="{FF2B5EF4-FFF2-40B4-BE49-F238E27FC236}">
                  <a16:creationId xmlns:a16="http://schemas.microsoft.com/office/drawing/2014/main" id="{50E210A2-290C-158A-0CCF-B2BDE698A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id="{A329914F-282D-9D8B-1309-CBE4EA904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pic>
        <p:nvPicPr>
          <p:cNvPr id="190" name="그림 189">
            <a:extLst>
              <a:ext uri="{FF2B5EF4-FFF2-40B4-BE49-F238E27FC236}">
                <a16:creationId xmlns:a16="http://schemas.microsoft.com/office/drawing/2014/main" id="{5D5CD16C-DEA8-649D-AD93-062126780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384" y="3539372"/>
            <a:ext cx="61200" cy="61200"/>
          </a:xfrm>
          <a:prstGeom prst="rect">
            <a:avLst/>
          </a:prstGeom>
        </p:spPr>
      </p:pic>
      <p:pic>
        <p:nvPicPr>
          <p:cNvPr id="191" name="그림 190">
            <a:extLst>
              <a:ext uri="{FF2B5EF4-FFF2-40B4-BE49-F238E27FC236}">
                <a16:creationId xmlns:a16="http://schemas.microsoft.com/office/drawing/2014/main" id="{76277A1C-7E37-B522-8C9F-3C97D0BA60B0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13796" y="3512372"/>
            <a:ext cx="144000" cy="115200"/>
          </a:xfrm>
          <a:prstGeom prst="rect">
            <a:avLst/>
          </a:prstGeom>
        </p:spPr>
      </p:pic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F66508F-A598-2DE2-EEF1-0F0A43085A28}"/>
              </a:ext>
            </a:extLst>
          </p:cNvPr>
          <p:cNvSpPr/>
          <p:nvPr/>
        </p:nvSpPr>
        <p:spPr>
          <a:xfrm>
            <a:off x="512244" y="3410808"/>
            <a:ext cx="840356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약관관리        </a:t>
            </a: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6ED2B22-78DF-853D-9E3B-DF1AACFDCA68}"/>
              </a:ext>
            </a:extLst>
          </p:cNvPr>
          <p:cNvGrpSpPr/>
          <p:nvPr/>
        </p:nvGrpSpPr>
        <p:grpSpPr>
          <a:xfrm>
            <a:off x="332846" y="3819287"/>
            <a:ext cx="1018198" cy="316800"/>
            <a:chOff x="332846" y="3201512"/>
            <a:chExt cx="1018198" cy="316800"/>
          </a:xfrm>
        </p:grpSpPr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71F86222-AEF1-9CF5-FE07-B9F25D600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95" name="Picture 8" descr="edit">
              <a:extLst>
                <a:ext uri="{FF2B5EF4-FFF2-40B4-BE49-F238E27FC236}">
                  <a16:creationId xmlns:a16="http://schemas.microsoft.com/office/drawing/2014/main" id="{1EFB1F8F-C499-8FEA-8BE0-9E65DBAA67D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4C35F6AD-8A6E-EE25-2C32-1A3515C9FC6E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3EC057B-38DE-50C8-9611-0E270337A0F4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99" name="그림 198">
            <a:extLst>
              <a:ext uri="{FF2B5EF4-FFF2-40B4-BE49-F238E27FC236}">
                <a16:creationId xmlns:a16="http://schemas.microsoft.com/office/drawing/2014/main" id="{D16DE672-0274-59E6-A61D-44824578D0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384" y="3130527"/>
            <a:ext cx="61200" cy="61200"/>
          </a:xfrm>
          <a:prstGeom prst="rect">
            <a:avLst/>
          </a:prstGeom>
        </p:spPr>
      </p:pic>
      <p:pic>
        <p:nvPicPr>
          <p:cNvPr id="200" name="그림 199">
            <a:extLst>
              <a:ext uri="{FF2B5EF4-FFF2-40B4-BE49-F238E27FC236}">
                <a16:creationId xmlns:a16="http://schemas.microsoft.com/office/drawing/2014/main" id="{A2060BEA-B4E2-6B1D-5F5C-34A9A1B561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6DB5EA19-5ABF-1C31-7855-83A86EB6B0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7384" y="1700808"/>
            <a:ext cx="64800" cy="64800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4F1903C5-CA90-FDF6-CC8A-9339B069B144}"/>
              </a:ext>
            </a:extLst>
          </p:cNvPr>
          <p:cNvSpPr/>
          <p:nvPr/>
        </p:nvSpPr>
        <p:spPr>
          <a:xfrm>
            <a:off x="512244" y="3002329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203" name="그림 202">
            <a:extLst>
              <a:ext uri="{FF2B5EF4-FFF2-40B4-BE49-F238E27FC236}">
                <a16:creationId xmlns:a16="http://schemas.microsoft.com/office/drawing/2014/main" id="{1DE709B8-A13F-B7E7-DD61-04DA58A1A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496" y="3103893"/>
            <a:ext cx="115200" cy="115200"/>
          </a:xfrm>
          <a:prstGeom prst="rect">
            <a:avLst/>
          </a:prstGeom>
        </p:spPr>
      </p:pic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8A6626EB-3A81-0E33-DBD6-A8374FA7B419}"/>
              </a:ext>
            </a:extLst>
          </p:cNvPr>
          <p:cNvGrpSpPr/>
          <p:nvPr/>
        </p:nvGrpSpPr>
        <p:grpSpPr>
          <a:xfrm>
            <a:off x="552587" y="1844824"/>
            <a:ext cx="648000" cy="663312"/>
            <a:chOff x="552587" y="1844824"/>
            <a:chExt cx="648000" cy="663312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40A1E843-77F8-BF48-8B49-F7DBA5AD8424}"/>
                </a:ext>
              </a:extLst>
            </p:cNvPr>
            <p:cNvSpPr/>
            <p:nvPr/>
          </p:nvSpPr>
          <p:spPr>
            <a:xfrm>
              <a:off x="552587" y="1844824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신규대출</a:t>
              </a: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D3222B71-0E0E-119A-6C71-B368861B0F18}"/>
                </a:ext>
              </a:extLst>
            </p:cNvPr>
            <p:cNvSpPr/>
            <p:nvPr/>
          </p:nvSpPr>
          <p:spPr>
            <a:xfrm>
              <a:off x="552587" y="2005328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대환대출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6A80E68-BF30-AC58-9AF8-FBC24282A0A5}"/>
                </a:ext>
              </a:extLst>
            </p:cNvPr>
            <p:cNvSpPr/>
            <p:nvPr/>
          </p:nvSpPr>
          <p:spPr>
            <a:xfrm>
              <a:off x="552587" y="2165832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추가대출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42AAE928-BB87-A027-4CA5-B89BD75217A9}"/>
                </a:ext>
              </a:extLst>
            </p:cNvPr>
            <p:cNvSpPr/>
            <p:nvPr/>
          </p:nvSpPr>
          <p:spPr>
            <a:xfrm>
              <a:off x="552587" y="2326336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연장심사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01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22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대출심사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추가대출 상세내역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B_LO_03_02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대출심사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추가대출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3"/>
            <a:ext cx="1162100" cy="5597009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274337"/>
            <a:ext cx="6031555" cy="5192546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955034" y="126876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추가대출 상세 내역</a:t>
            </a: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959086"/>
              </p:ext>
            </p:extLst>
          </p:nvPr>
        </p:nvGraphicFramePr>
        <p:xfrm>
          <a:off x="7541937" y="408944"/>
          <a:ext cx="2253889" cy="584054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추가대출현황에서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 호출되는 추가대출 상세내역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신상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신규 대출 신청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시스템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RMS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연동 항목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증권사명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대출금액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대출기간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대출금리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연장금리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집중투자율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로스컷비율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현금인출비율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대출 신청 상태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소득증빙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 연동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소득증빙서류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en-US" altLang="ko-KR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CodeF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API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 데이터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신용조회결과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Nice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신용정보 연동데이터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소득증명서류 다운로드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시스템에서 신청 시 저장 됨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파일명 더블 클릭 시 파일열기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신규대출 상세내역 팝업화면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390171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3059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015E076C-A22D-25CD-9A21-796645C9DF63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87078D1-8099-7BAF-3AD9-C393B5E0B6F0}"/>
              </a:ext>
            </a:extLst>
          </p:cNvPr>
          <p:cNvGrpSpPr/>
          <p:nvPr/>
        </p:nvGrpSpPr>
        <p:grpSpPr>
          <a:xfrm>
            <a:off x="326496" y="2593850"/>
            <a:ext cx="925523" cy="318329"/>
            <a:chOff x="326496" y="1976075"/>
            <a:chExt cx="925523" cy="3183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DA1B35F-8454-D8F3-C9E0-919651EE6C7F}"/>
                </a:ext>
              </a:extLst>
            </p:cNvPr>
            <p:cNvSpPr/>
            <p:nvPr/>
          </p:nvSpPr>
          <p:spPr>
            <a:xfrm>
              <a:off x="512244" y="1976075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E72AB5F6-F54D-1971-9EB7-D0907A1F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496" y="2077639"/>
              <a:ext cx="115200" cy="115200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3A362890-CD01-EFAD-11D0-BDCC3D8F7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2104639"/>
              <a:ext cx="61200" cy="61200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F8193EE-5753-A36A-58A3-3BDEC5862436}"/>
              </a:ext>
            </a:extLst>
          </p:cNvPr>
          <p:cNvGrpSpPr/>
          <p:nvPr/>
        </p:nvGrpSpPr>
        <p:grpSpPr>
          <a:xfrm>
            <a:off x="326496" y="4190791"/>
            <a:ext cx="1026104" cy="318329"/>
            <a:chOff x="326496" y="3573016"/>
            <a:chExt cx="1026104" cy="318329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BAA3DF8-D8E7-42D1-70C6-01AF1269AF92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11" name="Picture 12" descr="설정 free interface icon">
              <a:extLst>
                <a:ext uri="{FF2B5EF4-FFF2-40B4-BE49-F238E27FC236}">
                  <a16:creationId xmlns:a16="http://schemas.microsoft.com/office/drawing/2014/main" id="{4E49D8D4-B770-41E2-337A-F1287A5C2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2D447E2C-EF81-F10A-5093-34EB3BB6E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pic>
        <p:nvPicPr>
          <p:cNvPr id="113" name="그림 112">
            <a:extLst>
              <a:ext uri="{FF2B5EF4-FFF2-40B4-BE49-F238E27FC236}">
                <a16:creationId xmlns:a16="http://schemas.microsoft.com/office/drawing/2014/main" id="{0D883D6C-A7B4-D957-84BD-C7CB7B4919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3539372"/>
            <a:ext cx="61200" cy="6120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A3A32C09-ADA3-2F52-4169-5A61F3BF5585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13796" y="3512372"/>
            <a:ext cx="144000" cy="115200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0E6B10F-211A-F2C8-00BF-29EBBE49CF15}"/>
              </a:ext>
            </a:extLst>
          </p:cNvPr>
          <p:cNvSpPr/>
          <p:nvPr/>
        </p:nvSpPr>
        <p:spPr>
          <a:xfrm>
            <a:off x="512244" y="3410808"/>
            <a:ext cx="840356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약관관리        </a:t>
            </a: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D0B4593-353B-E44D-A9DC-42553ED6CBDC}"/>
              </a:ext>
            </a:extLst>
          </p:cNvPr>
          <p:cNvGrpSpPr/>
          <p:nvPr/>
        </p:nvGrpSpPr>
        <p:grpSpPr>
          <a:xfrm>
            <a:off x="332846" y="3819287"/>
            <a:ext cx="1018198" cy="316800"/>
            <a:chOff x="332846" y="3201512"/>
            <a:chExt cx="1018198" cy="316800"/>
          </a:xfrm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8193BF82-A701-32DE-F42D-386F2BD17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20" name="Picture 8" descr="edit">
              <a:extLst>
                <a:ext uri="{FF2B5EF4-FFF2-40B4-BE49-F238E27FC236}">
                  <a16:creationId xmlns:a16="http://schemas.microsoft.com/office/drawing/2014/main" id="{77A5017A-D07E-BA17-8957-3AA57126906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FBA14AA-F0D7-6FC4-B997-9DC8E8FCAC95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7CECE5E-E59F-7F19-346A-2E978EEA0109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8F42A24E-11F5-F41C-4E67-6913B81C7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3130527"/>
            <a:ext cx="61200" cy="61200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19DE1ABD-B7CE-148C-39F5-CA7B62C1EB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B86C5CB0-3050-4BB4-14F7-8CFDB658A4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384" y="1700808"/>
            <a:ext cx="64800" cy="64800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E2E3BE7-D8D6-1A1D-1595-38B010D6DAB5}"/>
              </a:ext>
            </a:extLst>
          </p:cNvPr>
          <p:cNvSpPr/>
          <p:nvPr/>
        </p:nvSpPr>
        <p:spPr>
          <a:xfrm>
            <a:off x="512244" y="3002329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0C0359AA-2E6B-8117-D205-234CD6E312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3103893"/>
            <a:ext cx="115200" cy="115200"/>
          </a:xfrm>
          <a:prstGeom prst="rect">
            <a:avLst/>
          </a:prstGeom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9C8EFA3-16ED-00C2-BBC3-D3BCD5E908ED}"/>
              </a:ext>
            </a:extLst>
          </p:cNvPr>
          <p:cNvGrpSpPr/>
          <p:nvPr/>
        </p:nvGrpSpPr>
        <p:grpSpPr>
          <a:xfrm>
            <a:off x="552587" y="1844824"/>
            <a:ext cx="648000" cy="663312"/>
            <a:chOff x="552587" y="1844824"/>
            <a:chExt cx="648000" cy="66331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98A9EAA-76AF-3487-CBF4-33BAEBC511FA}"/>
                </a:ext>
              </a:extLst>
            </p:cNvPr>
            <p:cNvSpPr/>
            <p:nvPr/>
          </p:nvSpPr>
          <p:spPr>
            <a:xfrm>
              <a:off x="552587" y="1844824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신규대출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952C05D-5047-E2D8-838E-9944A0882D2D}"/>
                </a:ext>
              </a:extLst>
            </p:cNvPr>
            <p:cNvSpPr/>
            <p:nvPr/>
          </p:nvSpPr>
          <p:spPr>
            <a:xfrm>
              <a:off x="552587" y="2005328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대환대출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26F5274-19CF-F368-6D58-3E9CA09297E9}"/>
                </a:ext>
              </a:extLst>
            </p:cNvPr>
            <p:cNvSpPr/>
            <p:nvPr/>
          </p:nvSpPr>
          <p:spPr>
            <a:xfrm>
              <a:off x="552587" y="2165832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추가대출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700EA9C-B402-8D52-4F1F-E98BD41F0F77}"/>
                </a:ext>
              </a:extLst>
            </p:cNvPr>
            <p:cNvSpPr/>
            <p:nvPr/>
          </p:nvSpPr>
          <p:spPr>
            <a:xfrm>
              <a:off x="552587" y="2326336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연장심사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sp>
        <p:nvSpPr>
          <p:cNvPr id="133" name="Google Shape;221;p7">
            <a:extLst>
              <a:ext uri="{FF2B5EF4-FFF2-40B4-BE49-F238E27FC236}">
                <a16:creationId xmlns:a16="http://schemas.microsoft.com/office/drawing/2014/main" id="{5959E2A9-072C-322B-F46E-555681D17004}"/>
              </a:ext>
            </a:extLst>
          </p:cNvPr>
          <p:cNvSpPr/>
          <p:nvPr/>
        </p:nvSpPr>
        <p:spPr>
          <a:xfrm>
            <a:off x="200472" y="166481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221;p7">
            <a:extLst>
              <a:ext uri="{FF2B5EF4-FFF2-40B4-BE49-F238E27FC236}">
                <a16:creationId xmlns:a16="http://schemas.microsoft.com/office/drawing/2014/main" id="{E109DF00-6EC1-C71A-A5CC-B1321CC7FBA0}"/>
              </a:ext>
            </a:extLst>
          </p:cNvPr>
          <p:cNvSpPr/>
          <p:nvPr/>
        </p:nvSpPr>
        <p:spPr>
          <a:xfrm>
            <a:off x="416496" y="220486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C2C314D-2470-AE16-58AE-B0B586672109}"/>
              </a:ext>
            </a:extLst>
          </p:cNvPr>
          <p:cNvSpPr/>
          <p:nvPr/>
        </p:nvSpPr>
        <p:spPr>
          <a:xfrm>
            <a:off x="1979871" y="2260156"/>
            <a:ext cx="3919908" cy="398932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모서리가 둥근 직사각형 45">
            <a:extLst>
              <a:ext uri="{FF2B5EF4-FFF2-40B4-BE49-F238E27FC236}">
                <a16:creationId xmlns:a16="http://schemas.microsoft.com/office/drawing/2014/main" id="{4EC44DAF-8250-EA50-AE34-33EA4DDC996D}"/>
              </a:ext>
            </a:extLst>
          </p:cNvPr>
          <p:cNvSpPr/>
          <p:nvPr/>
        </p:nvSpPr>
        <p:spPr>
          <a:xfrm>
            <a:off x="3652912" y="5829053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CE7C75F-EDC0-11D9-C3A9-8D4C5AD7704F}"/>
              </a:ext>
            </a:extLst>
          </p:cNvPr>
          <p:cNvSpPr/>
          <p:nvPr/>
        </p:nvSpPr>
        <p:spPr>
          <a:xfrm>
            <a:off x="1979871" y="1554488"/>
            <a:ext cx="3919908" cy="7056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D3F0B5C-E042-C8B7-7D7A-71D9B412C58A}"/>
              </a:ext>
            </a:extLst>
          </p:cNvPr>
          <p:cNvSpPr/>
          <p:nvPr/>
        </p:nvSpPr>
        <p:spPr>
          <a:xfrm>
            <a:off x="2090336" y="1678603"/>
            <a:ext cx="3718881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F5BAF2D-28F7-E943-7CF7-7B6550AE5D59}"/>
              </a:ext>
            </a:extLst>
          </p:cNvPr>
          <p:cNvSpPr/>
          <p:nvPr/>
        </p:nvSpPr>
        <p:spPr>
          <a:xfrm>
            <a:off x="2088690" y="1681627"/>
            <a:ext cx="824442" cy="234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고객명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2041A10-3020-E2BD-FD4A-6F90771E92F5}"/>
              </a:ext>
            </a:extLst>
          </p:cNvPr>
          <p:cNvSpPr/>
          <p:nvPr/>
        </p:nvSpPr>
        <p:spPr>
          <a:xfrm>
            <a:off x="2930853" y="1700679"/>
            <a:ext cx="2844000" cy="1950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65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이콩심</a:t>
            </a:r>
            <a:endParaRPr lang="ko-KR" altLang="en-US" sz="6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8B9EA147-9410-B6B7-2A88-C73F447257D2}"/>
              </a:ext>
            </a:extLst>
          </p:cNvPr>
          <p:cNvSpPr/>
          <p:nvPr/>
        </p:nvSpPr>
        <p:spPr>
          <a:xfrm>
            <a:off x="2090336" y="1913553"/>
            <a:ext cx="3718881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A5B945E-A2E5-0167-3CCF-FE41D709AB16}"/>
              </a:ext>
            </a:extLst>
          </p:cNvPr>
          <p:cNvSpPr/>
          <p:nvPr/>
        </p:nvSpPr>
        <p:spPr>
          <a:xfrm>
            <a:off x="2088837" y="1916749"/>
            <a:ext cx="824442" cy="2349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생년월일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455309F-650D-797C-F50E-513D390E7982}"/>
              </a:ext>
            </a:extLst>
          </p:cNvPr>
          <p:cNvSpPr/>
          <p:nvPr/>
        </p:nvSpPr>
        <p:spPr>
          <a:xfrm>
            <a:off x="2943593" y="1935801"/>
            <a:ext cx="720000" cy="195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920515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4FEB08C-316A-3696-983D-88678D7934D5}"/>
              </a:ext>
            </a:extLst>
          </p:cNvPr>
          <p:cNvSpPr/>
          <p:nvPr/>
        </p:nvSpPr>
        <p:spPr>
          <a:xfrm>
            <a:off x="3944887" y="1914916"/>
            <a:ext cx="774000" cy="2335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연락처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B663865-3267-42B3-2A17-F386D7DD00C7}"/>
              </a:ext>
            </a:extLst>
          </p:cNvPr>
          <p:cNvSpPr/>
          <p:nvPr/>
        </p:nvSpPr>
        <p:spPr>
          <a:xfrm>
            <a:off x="4695201" y="1935629"/>
            <a:ext cx="1078861" cy="1906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001-0000-0000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743BD5C7-EE15-D6F9-36CA-7259D2379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36206"/>
              </p:ext>
            </p:extLst>
          </p:nvPr>
        </p:nvGraphicFramePr>
        <p:xfrm>
          <a:off x="2090335" y="2513718"/>
          <a:ext cx="3718884" cy="1944480"/>
        </p:xfrm>
        <a:graphic>
          <a:graphicData uri="http://schemas.openxmlformats.org/drawingml/2006/table">
            <a:tbl>
              <a:tblPr/>
              <a:tblGrid>
                <a:gridCol w="846441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1013001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  <a:gridCol w="787199">
                  <a:extLst>
                    <a:ext uri="{9D8B030D-6E8A-4147-A177-3AD203B41FA5}">
                      <a16:colId xmlns:a16="http://schemas.microsoft.com/office/drawing/2014/main" val="3119465669"/>
                    </a:ext>
                  </a:extLst>
                </a:gridCol>
                <a:gridCol w="1072243">
                  <a:extLst>
                    <a:ext uri="{9D8B030D-6E8A-4147-A177-3AD203B41FA5}">
                      <a16:colId xmlns:a16="http://schemas.microsoft.com/office/drawing/2014/main" val="1977081554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101001000019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신청상태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입금완료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2024-07-01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신청시간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12:12:10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대출상품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650" b="0" u="none" strike="noStrike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여신기관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에이티코넥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1291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증권계좌번호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000000000000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유진투자증권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56978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33,000,000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대출기간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연장가능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5195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대출잔액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33,000,000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10.70% /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3786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집중투자율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연장금리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6857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로스컷비율</a:t>
                      </a:r>
                      <a:endParaRPr lang="ko-KR" altLang="en-US" sz="65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현금인출비율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9494"/>
                  </a:ext>
                </a:extLst>
              </a:tr>
            </a:tbl>
          </a:graphicData>
        </a:graphic>
      </p:graphicFrame>
      <p:graphicFrame>
        <p:nvGraphicFramePr>
          <p:cNvPr id="149" name="표 148">
            <a:extLst>
              <a:ext uri="{FF2B5EF4-FFF2-40B4-BE49-F238E27FC236}">
                <a16:creationId xmlns:a16="http://schemas.microsoft.com/office/drawing/2014/main" id="{E87E925D-0A36-F9A7-FBAC-B5B5445B7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64901"/>
              </p:ext>
            </p:extLst>
          </p:nvPr>
        </p:nvGraphicFramePr>
        <p:xfrm>
          <a:off x="2098313" y="4746230"/>
          <a:ext cx="3718884" cy="243060"/>
        </p:xfrm>
        <a:graphic>
          <a:graphicData uri="http://schemas.openxmlformats.org/drawingml/2006/table">
            <a:tbl>
              <a:tblPr/>
              <a:tblGrid>
                <a:gridCol w="838463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22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080221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소득증명서류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근로소득원천징수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소득증명결과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</a:tbl>
          </a:graphicData>
        </a:graphic>
      </p:graphicFrame>
      <p:sp>
        <p:nvSpPr>
          <p:cNvPr id="150" name="Rectangle 122">
            <a:extLst>
              <a:ext uri="{FF2B5EF4-FFF2-40B4-BE49-F238E27FC236}">
                <a16:creationId xmlns:a16="http://schemas.microsoft.com/office/drawing/2014/main" id="{61854C9B-742D-7446-4783-3C892563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984" y="4790658"/>
            <a:ext cx="900000" cy="16220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정상</a:t>
            </a:r>
          </a:p>
        </p:txBody>
      </p:sp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id="{DBDD0E6D-7B7B-5350-D09A-771D71269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25101"/>
              </p:ext>
            </p:extLst>
          </p:nvPr>
        </p:nvGraphicFramePr>
        <p:xfrm>
          <a:off x="2098313" y="4986281"/>
          <a:ext cx="3718884" cy="729180"/>
        </p:xfrm>
        <a:graphic>
          <a:graphicData uri="http://schemas.openxmlformats.org/drawingml/2006/table">
            <a:tbl>
              <a:tblPr/>
              <a:tblGrid>
                <a:gridCol w="838463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22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080221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신용조회일시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신용조회점수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6372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심사결과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대출실행일시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2024-07-01 10:30:55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15494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거절사유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65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…. </a:t>
                      </a:r>
                      <a:r>
                        <a:rPr lang="ko-KR" altLang="en-US" sz="65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이래서 거절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5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659353"/>
                  </a:ext>
                </a:extLst>
              </a:tr>
            </a:tbl>
          </a:graphicData>
        </a:graphic>
      </p:graphicFrame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6D76788-4D2B-0C6D-72B5-ADEA7E87FE9B}"/>
              </a:ext>
            </a:extLst>
          </p:cNvPr>
          <p:cNvSpPr/>
          <p:nvPr/>
        </p:nvSpPr>
        <p:spPr>
          <a:xfrm>
            <a:off x="2105295" y="226467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신청정보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212A89ED-3535-8DB5-3F7F-C284C10B27D4}"/>
              </a:ext>
            </a:extLst>
          </p:cNvPr>
          <p:cNvSpPr/>
          <p:nvPr/>
        </p:nvSpPr>
        <p:spPr>
          <a:xfrm>
            <a:off x="2105295" y="4495561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6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소득증빙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&amp;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심사정보</a:t>
            </a:r>
          </a:p>
        </p:txBody>
      </p:sp>
      <p:sp>
        <p:nvSpPr>
          <p:cNvPr id="154" name="직사각형 126">
            <a:extLst>
              <a:ext uri="{FF2B5EF4-FFF2-40B4-BE49-F238E27FC236}">
                <a16:creationId xmlns:a16="http://schemas.microsoft.com/office/drawing/2014/main" id="{728AFDD4-6910-D8F0-9EB0-6BFC57D56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741" y="5028416"/>
            <a:ext cx="1008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2024/07/01 10:23:10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26">
            <a:extLst>
              <a:ext uri="{FF2B5EF4-FFF2-40B4-BE49-F238E27FC236}">
                <a16:creationId xmlns:a16="http://schemas.microsoft.com/office/drawing/2014/main" id="{9215A4A9-4051-C80A-FD06-F4918D62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992" y="5028416"/>
            <a:ext cx="792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753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Rectangle 122">
            <a:extLst>
              <a:ext uri="{FF2B5EF4-FFF2-40B4-BE49-F238E27FC236}">
                <a16:creationId xmlns:a16="http://schemas.microsoft.com/office/drawing/2014/main" id="{A2435C49-BEEB-E973-0FA3-A963FF11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858" y="5263108"/>
            <a:ext cx="828000" cy="16220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승인</a:t>
            </a: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D083B8B6-7EE8-92C1-99A1-BD93DB3CDD51}"/>
              </a:ext>
            </a:extLst>
          </p:cNvPr>
          <p:cNvSpPr/>
          <p:nvPr/>
        </p:nvSpPr>
        <p:spPr>
          <a:xfrm>
            <a:off x="3904858" y="247374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96AE2BB5-7FFE-AFC5-28E4-370AEA272B71}"/>
              </a:ext>
            </a:extLst>
          </p:cNvPr>
          <p:cNvSpPr/>
          <p:nvPr/>
        </p:nvSpPr>
        <p:spPr>
          <a:xfrm>
            <a:off x="1925627" y="233304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B9B7EE65-0572-CC53-CF87-EAED07331773}"/>
              </a:ext>
            </a:extLst>
          </p:cNvPr>
          <p:cNvSpPr/>
          <p:nvPr/>
        </p:nvSpPr>
        <p:spPr>
          <a:xfrm>
            <a:off x="1937304" y="16255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75E78D8B-1814-DF2E-A312-FB1EC1CE1399}"/>
              </a:ext>
            </a:extLst>
          </p:cNvPr>
          <p:cNvSpPr/>
          <p:nvPr/>
        </p:nvSpPr>
        <p:spPr>
          <a:xfrm>
            <a:off x="1937304" y="451441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499034A5-5ECC-997B-FC66-CEDC3A5EEA7E}"/>
              </a:ext>
            </a:extLst>
          </p:cNvPr>
          <p:cNvSpPr/>
          <p:nvPr/>
        </p:nvSpPr>
        <p:spPr>
          <a:xfrm>
            <a:off x="2969613" y="47748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76899B95-A1D6-6113-4E56-C068635791C4}"/>
              </a:ext>
            </a:extLst>
          </p:cNvPr>
          <p:cNvSpPr/>
          <p:nvPr/>
        </p:nvSpPr>
        <p:spPr>
          <a:xfrm>
            <a:off x="3511368" y="578820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64638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23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대출심사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연장심사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연장신청 상세내역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B_LO_04_02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대출심사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연장심사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3"/>
            <a:ext cx="1162100" cy="5597009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274337"/>
            <a:ext cx="6031555" cy="5192546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955034" y="126876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연장신청 상세 내역</a:t>
            </a: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92594"/>
              </p:ext>
            </p:extLst>
          </p:nvPr>
        </p:nvGraphicFramePr>
        <p:xfrm>
          <a:off x="7541937" y="408944"/>
          <a:ext cx="2253889" cy="618778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연장신청 현황에서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 호출되는 연장신청상세내역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신상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신규 대출 신청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시스템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RMS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연동 항목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증권사명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대출금액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대출기간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대출금리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연장금리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집중투자율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로스컷비율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현금인출비율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최초 대출 신청 상태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입금완료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취소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소득증빙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 연동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소득증빙서류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en-US" altLang="ko-KR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CodeF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API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 데이터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신용조회결과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Nice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신용정보 연동데이터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소득증명서류 다운로드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시스템에서 신청 시 저장 됨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파일명 더블 클릭 시 파일열기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신규대출 상세내역 팝업화면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연장기간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신청한 연장기간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 대출기간 으로 연장 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수동연장 처리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EOD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처리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보류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심사결과가 없는 경우는 보류버튼 클릭 하면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보류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상태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심사결과가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보류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경우는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수동거절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버튼 변경 후 로직 처리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20038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81350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464905-D96A-3BE8-55C6-A3C75DCE7F65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661A76E-1A6C-91FB-544B-22715A053BD2}"/>
              </a:ext>
            </a:extLst>
          </p:cNvPr>
          <p:cNvGrpSpPr/>
          <p:nvPr/>
        </p:nvGrpSpPr>
        <p:grpSpPr>
          <a:xfrm>
            <a:off x="326496" y="2593850"/>
            <a:ext cx="925523" cy="318329"/>
            <a:chOff x="326496" y="1976075"/>
            <a:chExt cx="925523" cy="31832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0CAA832-0D05-41E4-1F74-D31DD9B067B2}"/>
                </a:ext>
              </a:extLst>
            </p:cNvPr>
            <p:cNvSpPr/>
            <p:nvPr/>
          </p:nvSpPr>
          <p:spPr>
            <a:xfrm>
              <a:off x="512244" y="1976075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95813BCD-669B-692E-5FB8-AD71367F8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496" y="2077639"/>
              <a:ext cx="115200" cy="11520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4984746C-776F-50FE-E403-C023B16C7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2104639"/>
              <a:ext cx="61200" cy="61200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B7226EB-E90E-A4FB-8F14-1E00B2546288}"/>
              </a:ext>
            </a:extLst>
          </p:cNvPr>
          <p:cNvGrpSpPr/>
          <p:nvPr/>
        </p:nvGrpSpPr>
        <p:grpSpPr>
          <a:xfrm>
            <a:off x="326496" y="4190791"/>
            <a:ext cx="1026104" cy="318329"/>
            <a:chOff x="326496" y="3573016"/>
            <a:chExt cx="1026104" cy="318329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5CC6479-CCE8-086D-AD81-F01E0E7EFF22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79" name="Picture 12" descr="설정 free interface icon">
              <a:extLst>
                <a:ext uri="{FF2B5EF4-FFF2-40B4-BE49-F238E27FC236}">
                  <a16:creationId xmlns:a16="http://schemas.microsoft.com/office/drawing/2014/main" id="{896101E4-3DEF-F0AB-59CE-250C138E3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BADDA62E-6DC7-E21F-DC4F-D6C3663A6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FF816022-ED82-6BFC-7F92-F823CDD08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3539372"/>
            <a:ext cx="61200" cy="612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F2715225-8E9F-91E3-9802-62971241893D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13796" y="3512372"/>
            <a:ext cx="144000" cy="115200"/>
          </a:xfrm>
          <a:prstGeom prst="rect">
            <a:avLst/>
          </a:prstGeom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D9B1B986-AC18-75D2-8AA3-3116CECDE914}"/>
              </a:ext>
            </a:extLst>
          </p:cNvPr>
          <p:cNvSpPr/>
          <p:nvPr/>
        </p:nvSpPr>
        <p:spPr>
          <a:xfrm>
            <a:off x="512244" y="3410808"/>
            <a:ext cx="840356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약관관리        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A0E399B-C4AD-6419-3569-E2A59CEC7AE4}"/>
              </a:ext>
            </a:extLst>
          </p:cNvPr>
          <p:cNvGrpSpPr/>
          <p:nvPr/>
        </p:nvGrpSpPr>
        <p:grpSpPr>
          <a:xfrm>
            <a:off x="332846" y="3819287"/>
            <a:ext cx="1018198" cy="316800"/>
            <a:chOff x="332846" y="3201512"/>
            <a:chExt cx="1018198" cy="316800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739C4B61-12F9-0376-A147-29F51B9E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88" name="Picture 8" descr="edit">
              <a:extLst>
                <a:ext uri="{FF2B5EF4-FFF2-40B4-BE49-F238E27FC236}">
                  <a16:creationId xmlns:a16="http://schemas.microsoft.com/office/drawing/2014/main" id="{BF95DC2A-3FC6-527C-0456-6EFE5D8B6B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84F16EA-E9C2-3891-3388-B0606E728832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268616F-5067-7BB5-1C1C-14AB8EEB5D98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B4673343-EA22-AA50-7DE8-8E05E326B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3130527"/>
            <a:ext cx="61200" cy="612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35432410-06F5-8E10-F74E-10D72E9E69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DF4B0942-D14C-12ED-17C2-5D8BE4A1B8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384" y="1700808"/>
            <a:ext cx="64800" cy="64800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30CD4BC6-B24C-3DCF-4FE0-8F3AD27878FB}"/>
              </a:ext>
            </a:extLst>
          </p:cNvPr>
          <p:cNvSpPr/>
          <p:nvPr/>
        </p:nvSpPr>
        <p:spPr>
          <a:xfrm>
            <a:off x="512244" y="3002329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D028B981-86FA-E5AC-A73C-B0B3C2865F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3103893"/>
            <a:ext cx="115200" cy="115200"/>
          </a:xfrm>
          <a:prstGeom prst="rect">
            <a:avLst/>
          </a:prstGeom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B5647C-90A7-4E5F-90BD-648B4EE39219}"/>
              </a:ext>
            </a:extLst>
          </p:cNvPr>
          <p:cNvGrpSpPr/>
          <p:nvPr/>
        </p:nvGrpSpPr>
        <p:grpSpPr>
          <a:xfrm>
            <a:off x="552587" y="1844824"/>
            <a:ext cx="648000" cy="663312"/>
            <a:chOff x="552587" y="1844824"/>
            <a:chExt cx="648000" cy="663312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5E56956-BDE8-310C-2396-49590EE9CE41}"/>
                </a:ext>
              </a:extLst>
            </p:cNvPr>
            <p:cNvSpPr/>
            <p:nvPr/>
          </p:nvSpPr>
          <p:spPr>
            <a:xfrm>
              <a:off x="552587" y="1844824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신규대출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6D8D53C-4987-2DD6-B1CD-A1DD6509A399}"/>
                </a:ext>
              </a:extLst>
            </p:cNvPr>
            <p:cNvSpPr/>
            <p:nvPr/>
          </p:nvSpPr>
          <p:spPr>
            <a:xfrm>
              <a:off x="552587" y="2005328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대환대출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DFAAF59-D652-89A3-D537-7B28C6D684B6}"/>
                </a:ext>
              </a:extLst>
            </p:cNvPr>
            <p:cNvSpPr/>
            <p:nvPr/>
          </p:nvSpPr>
          <p:spPr>
            <a:xfrm>
              <a:off x="552587" y="2165832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추가대출        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CD5E461-99CC-903A-1BC7-1BCEA55DE726}"/>
                </a:ext>
              </a:extLst>
            </p:cNvPr>
            <p:cNvSpPr/>
            <p:nvPr/>
          </p:nvSpPr>
          <p:spPr>
            <a:xfrm>
              <a:off x="552587" y="2326336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연장심사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D4B55A-420F-CF7C-CFD8-D3605B13E034}"/>
              </a:ext>
            </a:extLst>
          </p:cNvPr>
          <p:cNvSpPr/>
          <p:nvPr/>
        </p:nvSpPr>
        <p:spPr>
          <a:xfrm>
            <a:off x="1979871" y="2260156"/>
            <a:ext cx="3919908" cy="405346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모서리가 둥근 직사각형 45">
            <a:extLst>
              <a:ext uri="{FF2B5EF4-FFF2-40B4-BE49-F238E27FC236}">
                <a16:creationId xmlns:a16="http://schemas.microsoft.com/office/drawing/2014/main" id="{8DB07F7C-BD1F-5A5F-4A0C-450318CD250D}"/>
              </a:ext>
            </a:extLst>
          </p:cNvPr>
          <p:cNvSpPr/>
          <p:nvPr/>
        </p:nvSpPr>
        <p:spPr>
          <a:xfrm>
            <a:off x="3652912" y="5901061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DE98E2-F852-ED0A-EF9D-8BBA6F7E81AA}"/>
              </a:ext>
            </a:extLst>
          </p:cNvPr>
          <p:cNvSpPr/>
          <p:nvPr/>
        </p:nvSpPr>
        <p:spPr>
          <a:xfrm>
            <a:off x="1979871" y="1554488"/>
            <a:ext cx="3919908" cy="7056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6B5F21-2E88-117B-79C2-2C00BCCB0AF8}"/>
              </a:ext>
            </a:extLst>
          </p:cNvPr>
          <p:cNvSpPr/>
          <p:nvPr/>
        </p:nvSpPr>
        <p:spPr>
          <a:xfrm>
            <a:off x="2090336" y="1678603"/>
            <a:ext cx="3718881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A7A53B-8D3E-B83A-9FA5-F672C25721FA}"/>
              </a:ext>
            </a:extLst>
          </p:cNvPr>
          <p:cNvSpPr/>
          <p:nvPr/>
        </p:nvSpPr>
        <p:spPr>
          <a:xfrm>
            <a:off x="2088690" y="1681627"/>
            <a:ext cx="824442" cy="234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고객명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36B7C5-ACFF-EE15-C00B-BDC8AEF5FF8F}"/>
              </a:ext>
            </a:extLst>
          </p:cNvPr>
          <p:cNvSpPr/>
          <p:nvPr/>
        </p:nvSpPr>
        <p:spPr>
          <a:xfrm>
            <a:off x="2930853" y="1700679"/>
            <a:ext cx="2844000" cy="1950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65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이콩심</a:t>
            </a:r>
            <a:endParaRPr lang="ko-KR" altLang="en-US" sz="6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CD45A8-0EE2-C279-C7E6-B177ECB3F766}"/>
              </a:ext>
            </a:extLst>
          </p:cNvPr>
          <p:cNvSpPr/>
          <p:nvPr/>
        </p:nvSpPr>
        <p:spPr>
          <a:xfrm>
            <a:off x="2090336" y="1913553"/>
            <a:ext cx="3718881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F17297-7B0C-4513-95B8-7E3233D86FA4}"/>
              </a:ext>
            </a:extLst>
          </p:cNvPr>
          <p:cNvSpPr/>
          <p:nvPr/>
        </p:nvSpPr>
        <p:spPr>
          <a:xfrm>
            <a:off x="2088837" y="1916749"/>
            <a:ext cx="824442" cy="2349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생년월일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902E46-7C5E-3C33-03E0-2F319CB9A62D}"/>
              </a:ext>
            </a:extLst>
          </p:cNvPr>
          <p:cNvSpPr/>
          <p:nvPr/>
        </p:nvSpPr>
        <p:spPr>
          <a:xfrm>
            <a:off x="2943593" y="1935801"/>
            <a:ext cx="720000" cy="195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920515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F7EA13-8A8D-24DB-6628-C1CD929ECE9F}"/>
              </a:ext>
            </a:extLst>
          </p:cNvPr>
          <p:cNvSpPr/>
          <p:nvPr/>
        </p:nvSpPr>
        <p:spPr>
          <a:xfrm>
            <a:off x="3944887" y="1914916"/>
            <a:ext cx="774000" cy="2335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연락처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777959-CBFA-1B27-5091-E2375657C0CE}"/>
              </a:ext>
            </a:extLst>
          </p:cNvPr>
          <p:cNvSpPr/>
          <p:nvPr/>
        </p:nvSpPr>
        <p:spPr>
          <a:xfrm>
            <a:off x="4695201" y="1935629"/>
            <a:ext cx="1078861" cy="1906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001-0000-0000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8802A92-CC0B-1BCE-4782-DD331961A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17487"/>
              </p:ext>
            </p:extLst>
          </p:nvPr>
        </p:nvGraphicFramePr>
        <p:xfrm>
          <a:off x="2090335" y="2513718"/>
          <a:ext cx="3718884" cy="1944480"/>
        </p:xfrm>
        <a:graphic>
          <a:graphicData uri="http://schemas.openxmlformats.org/drawingml/2006/table">
            <a:tbl>
              <a:tblPr/>
              <a:tblGrid>
                <a:gridCol w="846441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1013001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  <a:gridCol w="787199">
                  <a:extLst>
                    <a:ext uri="{9D8B030D-6E8A-4147-A177-3AD203B41FA5}">
                      <a16:colId xmlns:a16="http://schemas.microsoft.com/office/drawing/2014/main" val="3119465669"/>
                    </a:ext>
                  </a:extLst>
                </a:gridCol>
                <a:gridCol w="1072243">
                  <a:extLst>
                    <a:ext uri="{9D8B030D-6E8A-4147-A177-3AD203B41FA5}">
                      <a16:colId xmlns:a16="http://schemas.microsoft.com/office/drawing/2014/main" val="1977081554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101001000019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계좌상태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연장거절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2024-07-01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신청시간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12:12:10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대출상품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b="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650" b="0" u="none" strike="noStrike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여신기관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에이티코넥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1291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증권계좌번호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000000000000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유진투자증권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56978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33,000,000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대출기간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연장가능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5195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대출잔액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33,000,000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10.70% /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3786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집중투자율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연장금리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6857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로스컷비율</a:t>
                      </a:r>
                      <a:endParaRPr lang="ko-KR" altLang="en-US" sz="65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현금인출비율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949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22CC259-EC29-876D-406D-2A993861C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51397"/>
              </p:ext>
            </p:extLst>
          </p:nvPr>
        </p:nvGraphicFramePr>
        <p:xfrm>
          <a:off x="2098313" y="4746230"/>
          <a:ext cx="3718884" cy="243060"/>
        </p:xfrm>
        <a:graphic>
          <a:graphicData uri="http://schemas.openxmlformats.org/drawingml/2006/table">
            <a:tbl>
              <a:tblPr/>
              <a:tblGrid>
                <a:gridCol w="838463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22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080221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소득증명서류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근로소득원천징수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소득증명결과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</a:tbl>
          </a:graphicData>
        </a:graphic>
      </p:graphicFrame>
      <p:sp>
        <p:nvSpPr>
          <p:cNvPr id="19" name="Rectangle 122">
            <a:extLst>
              <a:ext uri="{FF2B5EF4-FFF2-40B4-BE49-F238E27FC236}">
                <a16:creationId xmlns:a16="http://schemas.microsoft.com/office/drawing/2014/main" id="{6F01509D-50FD-CCAB-0F2D-55E25B0AB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984" y="4790658"/>
            <a:ext cx="900000" cy="16220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정상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85EE1EE-B570-713F-0E2D-AE9E3D84D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92512"/>
              </p:ext>
            </p:extLst>
          </p:nvPr>
        </p:nvGraphicFramePr>
        <p:xfrm>
          <a:off x="2098313" y="4986281"/>
          <a:ext cx="3718884" cy="729180"/>
        </p:xfrm>
        <a:graphic>
          <a:graphicData uri="http://schemas.openxmlformats.org/drawingml/2006/table">
            <a:tbl>
              <a:tblPr/>
              <a:tblGrid>
                <a:gridCol w="838463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22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080221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신용조회일시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신용조회점수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6372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심사결과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대출실행일시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2024-07-01 10:30:55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15494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거절사유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65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…. </a:t>
                      </a:r>
                      <a:r>
                        <a:rPr lang="ko-KR" altLang="en-US" sz="650" b="1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이래서 거절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5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971614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0ADCF-E2D2-991D-138E-A88DCA68B4C5}"/>
              </a:ext>
            </a:extLst>
          </p:cNvPr>
          <p:cNvSpPr/>
          <p:nvPr/>
        </p:nvSpPr>
        <p:spPr>
          <a:xfrm>
            <a:off x="2105295" y="226467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신청정보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7EE272-5C26-C993-24B2-FDF9BF0611E4}"/>
              </a:ext>
            </a:extLst>
          </p:cNvPr>
          <p:cNvSpPr/>
          <p:nvPr/>
        </p:nvSpPr>
        <p:spPr>
          <a:xfrm>
            <a:off x="2105295" y="4495561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6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소득증빙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&amp;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심사정보</a:t>
            </a:r>
          </a:p>
        </p:txBody>
      </p:sp>
      <p:sp>
        <p:nvSpPr>
          <p:cNvPr id="33" name="직사각형 126">
            <a:extLst>
              <a:ext uri="{FF2B5EF4-FFF2-40B4-BE49-F238E27FC236}">
                <a16:creationId xmlns:a16="http://schemas.microsoft.com/office/drawing/2014/main" id="{102E4195-D4C1-613E-283F-C6568E5B8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741" y="5028416"/>
            <a:ext cx="1008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2024/07/01 10:23:10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126">
            <a:extLst>
              <a:ext uri="{FF2B5EF4-FFF2-40B4-BE49-F238E27FC236}">
                <a16:creationId xmlns:a16="http://schemas.microsoft.com/office/drawing/2014/main" id="{437A730C-D1C3-EAF7-8F5F-DCE05361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992" y="5028416"/>
            <a:ext cx="792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Rectangle 122">
            <a:extLst>
              <a:ext uri="{FF2B5EF4-FFF2-40B4-BE49-F238E27FC236}">
                <a16:creationId xmlns:a16="http://schemas.microsoft.com/office/drawing/2014/main" id="{7BA512B6-CFDE-0BF5-6A6B-C06FE79A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858" y="5263108"/>
            <a:ext cx="291966" cy="15475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보류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81C4635-9A56-5DE2-47B3-53B422DDF089}"/>
              </a:ext>
            </a:extLst>
          </p:cNvPr>
          <p:cNvSpPr/>
          <p:nvPr/>
        </p:nvSpPr>
        <p:spPr>
          <a:xfrm>
            <a:off x="3904858" y="247374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FD81E33-A4FD-5DCA-47DE-02767AE238DC}"/>
              </a:ext>
            </a:extLst>
          </p:cNvPr>
          <p:cNvSpPr/>
          <p:nvPr/>
        </p:nvSpPr>
        <p:spPr>
          <a:xfrm>
            <a:off x="1925627" y="233304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D1C9671-339F-6762-8EE1-E430279CE007}"/>
              </a:ext>
            </a:extLst>
          </p:cNvPr>
          <p:cNvSpPr/>
          <p:nvPr/>
        </p:nvSpPr>
        <p:spPr>
          <a:xfrm>
            <a:off x="1937304" y="16255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22A7FD9-57B9-502D-C4EF-790673197E4C}"/>
              </a:ext>
            </a:extLst>
          </p:cNvPr>
          <p:cNvSpPr/>
          <p:nvPr/>
        </p:nvSpPr>
        <p:spPr>
          <a:xfrm>
            <a:off x="1937304" y="451441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3215436-04B9-6887-939F-3871AA2627D1}"/>
              </a:ext>
            </a:extLst>
          </p:cNvPr>
          <p:cNvSpPr/>
          <p:nvPr/>
        </p:nvSpPr>
        <p:spPr>
          <a:xfrm>
            <a:off x="2969613" y="47748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4443087-3994-7F45-E92D-18524EE6099A}"/>
              </a:ext>
            </a:extLst>
          </p:cNvPr>
          <p:cNvSpPr/>
          <p:nvPr/>
        </p:nvSpPr>
        <p:spPr>
          <a:xfrm>
            <a:off x="3573632" y="577809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B55101A-9062-DBE7-839D-788859BB8730}"/>
              </a:ext>
            </a:extLst>
          </p:cNvPr>
          <p:cNvSpPr/>
          <p:nvPr/>
        </p:nvSpPr>
        <p:spPr>
          <a:xfrm>
            <a:off x="3842988" y="3539372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  <p:sp>
        <p:nvSpPr>
          <p:cNvPr id="43" name="모서리가 둥근 직사각형 45">
            <a:extLst>
              <a:ext uri="{FF2B5EF4-FFF2-40B4-BE49-F238E27FC236}">
                <a16:creationId xmlns:a16="http://schemas.microsoft.com/office/drawing/2014/main" id="{E4AA45F4-2676-7A23-B010-06054557BA87}"/>
              </a:ext>
            </a:extLst>
          </p:cNvPr>
          <p:cNvSpPr/>
          <p:nvPr/>
        </p:nvSpPr>
        <p:spPr>
          <a:xfrm>
            <a:off x="3509663" y="5273861"/>
            <a:ext cx="396000" cy="14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보류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848D55B8-2FF9-1C1D-BA14-24BD52E2EF67}"/>
              </a:ext>
            </a:extLst>
          </p:cNvPr>
          <p:cNvSpPr/>
          <p:nvPr/>
        </p:nvSpPr>
        <p:spPr>
          <a:xfrm>
            <a:off x="4935534" y="2322992"/>
            <a:ext cx="396000" cy="14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수동연장</a:t>
            </a:r>
          </a:p>
        </p:txBody>
      </p:sp>
      <p:sp>
        <p:nvSpPr>
          <p:cNvPr id="47" name="모서리가 둥근 직사각형 45">
            <a:extLst>
              <a:ext uri="{FF2B5EF4-FFF2-40B4-BE49-F238E27FC236}">
                <a16:creationId xmlns:a16="http://schemas.microsoft.com/office/drawing/2014/main" id="{FFA875FF-939E-F951-23F1-3F56D1FF2AFC}"/>
              </a:ext>
            </a:extLst>
          </p:cNvPr>
          <p:cNvSpPr/>
          <p:nvPr/>
        </p:nvSpPr>
        <p:spPr>
          <a:xfrm>
            <a:off x="5385778" y="2322992"/>
            <a:ext cx="396000" cy="14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50" b="1" dirty="0">
                <a:solidFill>
                  <a:schemeClr val="bg1"/>
                </a:solidFill>
              </a:rPr>
              <a:t>EOD</a:t>
            </a:r>
            <a:endParaRPr lang="ko-KR" altLang="en-US" sz="6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08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D0C04C03-AFC0-0FC4-BA94-20C6851C983F}"/>
              </a:ext>
            </a:extLst>
          </p:cNvPr>
          <p:cNvSpPr/>
          <p:nvPr/>
        </p:nvSpPr>
        <p:spPr>
          <a:xfrm>
            <a:off x="5399418" y="2276872"/>
            <a:ext cx="1857837" cy="351777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F04F63-01B0-5454-EFDC-B585CEF450E2}"/>
              </a:ext>
            </a:extLst>
          </p:cNvPr>
          <p:cNvSpPr/>
          <p:nvPr/>
        </p:nvSpPr>
        <p:spPr>
          <a:xfrm>
            <a:off x="1498619" y="4526044"/>
            <a:ext cx="3919908" cy="126860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24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납입현황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납입상세내역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B_BD_06_02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4615130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납입현황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274337"/>
            <a:ext cx="6031555" cy="5098313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498844" y="126876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납입 상세 내역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267467A-D891-0D1E-B965-75DCB9DAB7C2}"/>
              </a:ext>
            </a:extLst>
          </p:cNvPr>
          <p:cNvSpPr/>
          <p:nvPr/>
        </p:nvSpPr>
        <p:spPr>
          <a:xfrm>
            <a:off x="1498619" y="2230463"/>
            <a:ext cx="3919908" cy="228669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782EDB7-57C7-D605-3E70-3CBDB71BF6B8}"/>
              </a:ext>
            </a:extLst>
          </p:cNvPr>
          <p:cNvSpPr/>
          <p:nvPr/>
        </p:nvSpPr>
        <p:spPr>
          <a:xfrm>
            <a:off x="1501334" y="1554488"/>
            <a:ext cx="5755921" cy="7056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35A1F72-332A-D591-4252-CA171B5BA0D7}"/>
              </a:ext>
            </a:extLst>
          </p:cNvPr>
          <p:cNvSpPr/>
          <p:nvPr/>
        </p:nvSpPr>
        <p:spPr>
          <a:xfrm>
            <a:off x="1611800" y="1678603"/>
            <a:ext cx="5565954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D1F1FFC-D340-1385-F426-343CF45F4A09}"/>
              </a:ext>
            </a:extLst>
          </p:cNvPr>
          <p:cNvSpPr/>
          <p:nvPr/>
        </p:nvSpPr>
        <p:spPr>
          <a:xfrm>
            <a:off x="1610154" y="1681627"/>
            <a:ext cx="824442" cy="234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고객명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532B450-C3A4-603C-E013-C06764507DF9}"/>
              </a:ext>
            </a:extLst>
          </p:cNvPr>
          <p:cNvSpPr/>
          <p:nvPr/>
        </p:nvSpPr>
        <p:spPr>
          <a:xfrm>
            <a:off x="2452317" y="1700679"/>
            <a:ext cx="2844000" cy="1950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650" u="none" strike="noStrike" kern="1200" dirty="0" err="1">
                <a:solidFill>
                  <a:schemeClr val="tx1"/>
                </a:solidFill>
                <a:effectLst/>
                <a:latin typeface="+mn-ea"/>
                <a:cs typeface="+mn-cs"/>
              </a:rPr>
              <a:t>김뚝배</a:t>
            </a:r>
            <a:endParaRPr lang="ko-KR" altLang="en-US" sz="6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657EEF8-B464-23A5-1558-39964456B58F}"/>
              </a:ext>
            </a:extLst>
          </p:cNvPr>
          <p:cNvSpPr/>
          <p:nvPr/>
        </p:nvSpPr>
        <p:spPr>
          <a:xfrm>
            <a:off x="1611800" y="1913553"/>
            <a:ext cx="5565954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19AF73-A6F0-730D-8FB7-7CB9064D568A}"/>
              </a:ext>
            </a:extLst>
          </p:cNvPr>
          <p:cNvSpPr/>
          <p:nvPr/>
        </p:nvSpPr>
        <p:spPr>
          <a:xfrm>
            <a:off x="1610301" y="1916749"/>
            <a:ext cx="824442" cy="2349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생년월일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C44EFE8-96BB-D02C-690A-AB8B32B17329}"/>
              </a:ext>
            </a:extLst>
          </p:cNvPr>
          <p:cNvSpPr/>
          <p:nvPr/>
        </p:nvSpPr>
        <p:spPr>
          <a:xfrm>
            <a:off x="2465057" y="1935801"/>
            <a:ext cx="720000" cy="195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000000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id="{D434C279-9CB9-4FB1-5B09-0BAE90699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01873"/>
              </p:ext>
            </p:extLst>
          </p:nvPr>
        </p:nvGraphicFramePr>
        <p:xfrm>
          <a:off x="1611799" y="2505009"/>
          <a:ext cx="3718884" cy="1944480"/>
        </p:xfrm>
        <a:graphic>
          <a:graphicData uri="http://schemas.openxmlformats.org/drawingml/2006/table">
            <a:tbl>
              <a:tblPr/>
              <a:tblGrid>
                <a:gridCol w="846441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1013001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  <a:gridCol w="787199">
                  <a:extLst>
                    <a:ext uri="{9D8B030D-6E8A-4147-A177-3AD203B41FA5}">
                      <a16:colId xmlns:a16="http://schemas.microsoft.com/office/drawing/2014/main" val="3119465669"/>
                    </a:ext>
                  </a:extLst>
                </a:gridCol>
                <a:gridCol w="1072243">
                  <a:extLst>
                    <a:ext uri="{9D8B030D-6E8A-4147-A177-3AD203B41FA5}">
                      <a16:colId xmlns:a16="http://schemas.microsoft.com/office/drawing/2014/main" val="1977081554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101001000017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계좌상태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2024-07-01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신청시간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12:12:10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대출상품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코넥안심스탁론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여신기관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에이티코넥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1291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증권계좌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기존 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08535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 계좌번호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000000000000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유진투자증권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56978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87,000,000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대출기간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연장가능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5195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대출잔액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30,000,000 </a:t>
                      </a:r>
                      <a:r>
                        <a:rPr lang="ko-KR" altLang="en-US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10.70% /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6857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만기일자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2025-06-30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 실행일시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2024-07-01 10:30:55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94900"/>
                  </a:ext>
                </a:extLst>
              </a:tr>
            </a:tbl>
          </a:graphicData>
        </a:graphic>
      </p:graphicFrame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1FD8094-1BA1-7027-66AD-1652945DFC60}"/>
              </a:ext>
            </a:extLst>
          </p:cNvPr>
          <p:cNvSpPr/>
          <p:nvPr/>
        </p:nvSpPr>
        <p:spPr>
          <a:xfrm>
            <a:off x="1626759" y="226467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채권정보</a:t>
            </a: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94219"/>
              </p:ext>
            </p:extLst>
          </p:nvPr>
        </p:nvGraphicFramePr>
        <p:xfrm>
          <a:off x="7541937" y="408944"/>
          <a:ext cx="2253889" cy="598447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납입현황 조회에서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 호출되는 납입이력상세내역 화면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원금상환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이자상환 구분하여 보여 줌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신상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채권정보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조회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계좌 상태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활동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EOD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이자 수납 이력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합계 자동 계산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원금 및 일부상환 이력 그리드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합계 자동 계산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대환대출상세내역 팝업화면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입금구분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정기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연체만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입금구분코드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01: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정기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02: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03: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일부상환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04: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전체상환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 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6266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540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78668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3872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227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39368"/>
                  </a:ext>
                </a:extLst>
              </a:tr>
            </a:tbl>
          </a:graphicData>
        </a:graphic>
      </p:graphicFrame>
      <p:sp>
        <p:nvSpPr>
          <p:cNvPr id="169" name="타원 168">
            <a:extLst>
              <a:ext uri="{FF2B5EF4-FFF2-40B4-BE49-F238E27FC236}">
                <a16:creationId xmlns:a16="http://schemas.microsoft.com/office/drawing/2014/main" id="{5CC47043-E37B-7B13-D72D-DEE616B67D98}"/>
              </a:ext>
            </a:extLst>
          </p:cNvPr>
          <p:cNvSpPr/>
          <p:nvPr/>
        </p:nvSpPr>
        <p:spPr>
          <a:xfrm>
            <a:off x="3488595" y="2443817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A4B3C5C-4B9F-636C-E73A-B0E7BD5F2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50125"/>
              </p:ext>
            </p:extLst>
          </p:nvPr>
        </p:nvGraphicFramePr>
        <p:xfrm>
          <a:off x="1619777" y="4770116"/>
          <a:ext cx="3693264" cy="941760"/>
        </p:xfrm>
        <a:graphic>
          <a:graphicData uri="http://schemas.openxmlformats.org/drawingml/2006/table">
            <a:tbl>
              <a:tblPr/>
              <a:tblGrid>
                <a:gridCol w="351704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37303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3424512631"/>
                    </a:ext>
                  </a:extLst>
                </a:gridCol>
              </a:tblGrid>
              <a:tr h="1736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수납금액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수남일시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대출잔액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  <a:tr h="1736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37,000,000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2024-09-01 00:00:00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40,000,000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59557"/>
                  </a:ext>
                </a:extLst>
              </a:tr>
              <a:tr h="1736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10,000,000</a:t>
                      </a:r>
                      <a:endParaRPr lang="ko-KR" alt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2024-12-01 00:00:00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30,000,000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055845"/>
                  </a:ext>
                </a:extLst>
              </a:tr>
              <a:tr h="1736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47,000,000</a:t>
                      </a:r>
                      <a:endParaRPr lang="ko-KR" altLang="en-US" sz="60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14312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FC7336-6501-FC63-FF01-B796269375E6}"/>
              </a:ext>
            </a:extLst>
          </p:cNvPr>
          <p:cNvSpPr/>
          <p:nvPr/>
        </p:nvSpPr>
        <p:spPr>
          <a:xfrm>
            <a:off x="1626759" y="451861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원금 및 일부상환 이력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43BA29-5B19-5F24-BF72-21DDBB93F884}"/>
              </a:ext>
            </a:extLst>
          </p:cNvPr>
          <p:cNvSpPr/>
          <p:nvPr/>
        </p:nvSpPr>
        <p:spPr>
          <a:xfrm>
            <a:off x="1482918" y="4775087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F852DE5-3E88-40BA-C95D-3C7640D365E9}"/>
              </a:ext>
            </a:extLst>
          </p:cNvPr>
          <p:cNvSpPr/>
          <p:nvPr/>
        </p:nvSpPr>
        <p:spPr>
          <a:xfrm>
            <a:off x="1447091" y="233304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5818AA-69AF-AFE4-4D52-F782001CF0E1}"/>
              </a:ext>
            </a:extLst>
          </p:cNvPr>
          <p:cNvSpPr/>
          <p:nvPr/>
        </p:nvSpPr>
        <p:spPr>
          <a:xfrm>
            <a:off x="1458768" y="16255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모서리가 둥근 직사각형 45">
            <a:extLst>
              <a:ext uri="{FF2B5EF4-FFF2-40B4-BE49-F238E27FC236}">
                <a16:creationId xmlns:a16="http://schemas.microsoft.com/office/drawing/2014/main" id="{C54B1BAF-6F8E-3745-E9F5-E0B77E473EC0}"/>
              </a:ext>
            </a:extLst>
          </p:cNvPr>
          <p:cNvSpPr/>
          <p:nvPr/>
        </p:nvSpPr>
        <p:spPr>
          <a:xfrm>
            <a:off x="3986351" y="5936836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E524EBC-3371-412F-27A0-5F8F16C53125}"/>
              </a:ext>
            </a:extLst>
          </p:cNvPr>
          <p:cNvSpPr/>
          <p:nvPr/>
        </p:nvSpPr>
        <p:spPr>
          <a:xfrm>
            <a:off x="3829140" y="5915465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371A36F-19FF-B7BB-DABE-A169613AEBEE}"/>
              </a:ext>
            </a:extLst>
          </p:cNvPr>
          <p:cNvSpPr/>
          <p:nvPr/>
        </p:nvSpPr>
        <p:spPr>
          <a:xfrm>
            <a:off x="3466351" y="1914916"/>
            <a:ext cx="774000" cy="2335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연락처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EBCB11F-E802-C66A-DEF4-59BBBC2C5966}"/>
              </a:ext>
            </a:extLst>
          </p:cNvPr>
          <p:cNvSpPr/>
          <p:nvPr/>
        </p:nvSpPr>
        <p:spPr>
          <a:xfrm>
            <a:off x="4216665" y="1935629"/>
            <a:ext cx="1078861" cy="1906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001-0000-0000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418B6C5-D21E-4CC0-568A-8DE8870B3D5F}"/>
              </a:ext>
            </a:extLst>
          </p:cNvPr>
          <p:cNvGrpSpPr/>
          <p:nvPr/>
        </p:nvGrpSpPr>
        <p:grpSpPr>
          <a:xfrm>
            <a:off x="5201440" y="4842228"/>
            <a:ext cx="111600" cy="540000"/>
            <a:chOff x="7204498" y="1634352"/>
            <a:chExt cx="111600" cy="675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AA4E9D1-5BDA-B075-1B38-2E83F8E16AA6}"/>
                </a:ext>
              </a:extLst>
            </p:cNvPr>
            <p:cNvSpPr/>
            <p:nvPr/>
          </p:nvSpPr>
          <p:spPr bwMode="auto">
            <a:xfrm>
              <a:off x="7204498" y="1634352"/>
              <a:ext cx="111600" cy="675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endParaRPr lang="ko-KR" altLang="en-US" sz="7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3331938-4169-1118-26A7-1429B6024619}"/>
                </a:ext>
              </a:extLst>
            </p:cNvPr>
            <p:cNvSpPr/>
            <p:nvPr/>
          </p:nvSpPr>
          <p:spPr bwMode="auto">
            <a:xfrm>
              <a:off x="7204500" y="1668681"/>
              <a:ext cx="108000" cy="39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endParaRPr lang="ko-KR" altLang="en-US" sz="7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5FEFB0-C0A1-9327-DBD4-B2389DBBC64A}"/>
              </a:ext>
            </a:extLst>
          </p:cNvPr>
          <p:cNvSpPr/>
          <p:nvPr/>
        </p:nvSpPr>
        <p:spPr bwMode="auto">
          <a:xfrm>
            <a:off x="5198984" y="5373216"/>
            <a:ext cx="110439" cy="95633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4273" tIns="49022" rIns="94273" bIns="49022" anchor="ctr"/>
          <a:lstStyle/>
          <a:p>
            <a:pPr algn="ctr" defTabSz="715742" latinLnBrk="1"/>
            <a:r>
              <a:rPr lang="ko-KR" altLang="en-US" sz="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6FF8A-C4CE-60E3-E39E-1664744BF125}"/>
              </a:ext>
            </a:extLst>
          </p:cNvPr>
          <p:cNvSpPr/>
          <p:nvPr/>
        </p:nvSpPr>
        <p:spPr bwMode="auto">
          <a:xfrm>
            <a:off x="5200222" y="4770116"/>
            <a:ext cx="110439" cy="95633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4273" tIns="49022" rIns="94273" bIns="49022" anchor="ctr"/>
          <a:lstStyle/>
          <a:p>
            <a:pPr algn="ctr" defTabSz="715742" latinLnBrk="1"/>
            <a:r>
              <a:rPr lang="ko-KR" altLang="en-US" sz="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0283415-D87E-80E7-46B7-9BBA3635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15923"/>
              </p:ext>
            </p:extLst>
          </p:nvPr>
        </p:nvGraphicFramePr>
        <p:xfrm>
          <a:off x="5494927" y="2505008"/>
          <a:ext cx="1672203" cy="2943300"/>
        </p:xfrm>
        <a:graphic>
          <a:graphicData uri="http://schemas.openxmlformats.org/drawingml/2006/table">
            <a:tbl>
              <a:tblPr/>
              <a:tblGrid>
                <a:gridCol w="235512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363811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352800">
                  <a:extLst>
                    <a:ext uri="{9D8B030D-6E8A-4147-A177-3AD203B41FA5}">
                      <a16:colId xmlns:a16="http://schemas.microsoft.com/office/drawing/2014/main" val="2919836934"/>
                    </a:ext>
                  </a:extLst>
                </a:gridCol>
              </a:tblGrid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수납금액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수남일시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입금구분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37,000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2024-08-01 00:00:00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정기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59557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37,000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2024-09-01 00:00:00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정기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055845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28,000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2024-10-01 00:00:00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정기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61981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28,000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2024-11-01 00:00:00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정기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143129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28,000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2024-12-01 00:00:00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정기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24715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20,000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2025-01-01 00:00:00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연체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635644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568040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157528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477777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08479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325498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7ED3E075-721F-1159-7683-9DCBA2A52456}"/>
              </a:ext>
            </a:extLst>
          </p:cNvPr>
          <p:cNvSpPr/>
          <p:nvPr/>
        </p:nvSpPr>
        <p:spPr>
          <a:xfrm>
            <a:off x="5389446" y="2266399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39C5DCD-2E18-EECC-9457-F1CDD7252B81}"/>
              </a:ext>
            </a:extLst>
          </p:cNvPr>
          <p:cNvGrpSpPr/>
          <p:nvPr/>
        </p:nvGrpSpPr>
        <p:grpSpPr>
          <a:xfrm>
            <a:off x="7114202" y="2580248"/>
            <a:ext cx="111600" cy="2772000"/>
            <a:chOff x="7204498" y="1634352"/>
            <a:chExt cx="111600" cy="115500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6703C58-90E9-491D-9145-59074094AE2C}"/>
                </a:ext>
              </a:extLst>
            </p:cNvPr>
            <p:cNvSpPr/>
            <p:nvPr/>
          </p:nvSpPr>
          <p:spPr bwMode="auto">
            <a:xfrm>
              <a:off x="7204498" y="1634352"/>
              <a:ext cx="111600" cy="1155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endParaRPr lang="ko-KR" altLang="en-US" sz="7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6BA1B33-C58D-ACDB-6525-C5AC61E0D8E8}"/>
                </a:ext>
              </a:extLst>
            </p:cNvPr>
            <p:cNvSpPr/>
            <p:nvPr/>
          </p:nvSpPr>
          <p:spPr bwMode="auto">
            <a:xfrm>
              <a:off x="7204500" y="1668681"/>
              <a:ext cx="108000" cy="39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endParaRPr lang="ko-KR" altLang="en-US" sz="7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19EDE6-C699-CE39-6586-6FF5DEAAC6D8}"/>
              </a:ext>
            </a:extLst>
          </p:cNvPr>
          <p:cNvSpPr/>
          <p:nvPr/>
        </p:nvSpPr>
        <p:spPr bwMode="auto">
          <a:xfrm>
            <a:off x="7112983" y="5349591"/>
            <a:ext cx="110439" cy="95633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4273" tIns="49022" rIns="94273" bIns="49022" anchor="ctr"/>
          <a:lstStyle/>
          <a:p>
            <a:pPr algn="ctr" defTabSz="715742" latinLnBrk="1"/>
            <a:r>
              <a:rPr lang="ko-KR" altLang="en-US" sz="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E0346F-6398-2053-0546-154D61E678BE}"/>
              </a:ext>
            </a:extLst>
          </p:cNvPr>
          <p:cNvSpPr/>
          <p:nvPr/>
        </p:nvSpPr>
        <p:spPr bwMode="auto">
          <a:xfrm>
            <a:off x="7112984" y="2508136"/>
            <a:ext cx="110439" cy="95633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4273" tIns="49022" rIns="94273" bIns="49022" anchor="ctr"/>
          <a:lstStyle/>
          <a:p>
            <a:pPr algn="ctr" defTabSz="715742" latinLnBrk="1"/>
            <a:r>
              <a:rPr lang="ko-KR" altLang="en-US" sz="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588666-E937-D590-147A-801AA6CC6B4D}"/>
              </a:ext>
            </a:extLst>
          </p:cNvPr>
          <p:cNvSpPr/>
          <p:nvPr/>
        </p:nvSpPr>
        <p:spPr>
          <a:xfrm>
            <a:off x="5529064" y="226467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이자 수납 이력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6692DAE-DD73-5BC7-8D4B-B404301AC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60392"/>
              </p:ext>
            </p:extLst>
          </p:nvPr>
        </p:nvGraphicFramePr>
        <p:xfrm>
          <a:off x="5494927" y="5466601"/>
          <a:ext cx="1733627" cy="245275"/>
        </p:xfrm>
        <a:graphic>
          <a:graphicData uri="http://schemas.openxmlformats.org/drawingml/2006/table">
            <a:tbl>
              <a:tblPr/>
              <a:tblGrid>
                <a:gridCol w="538193">
                  <a:extLst>
                    <a:ext uri="{9D8B030D-6E8A-4147-A177-3AD203B41FA5}">
                      <a16:colId xmlns:a16="http://schemas.microsoft.com/office/drawing/2014/main" val="665058800"/>
                    </a:ext>
                  </a:extLst>
                </a:gridCol>
                <a:gridCol w="1195434">
                  <a:extLst>
                    <a:ext uri="{9D8B030D-6E8A-4147-A177-3AD203B41FA5}">
                      <a16:colId xmlns:a16="http://schemas.microsoft.com/office/drawing/2014/main" val="1466529050"/>
                    </a:ext>
                  </a:extLst>
                </a:gridCol>
              </a:tblGrid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178,000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683627"/>
                  </a:ext>
                </a:extLst>
              </a:tr>
            </a:tbl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4BD366E9-4C50-EF66-353A-5795B3500FCB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F4BB656-0D20-0182-CEF0-DE48C7BCCA07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78A2178-C761-9626-A80E-E98787433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E4E89429-4B68-70B8-75D3-9E16CFA49E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3057132"/>
            <a:ext cx="61200" cy="6120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AC12CFE5-ADB8-EF7F-FF3A-DC08D8830D4B}"/>
              </a:ext>
            </a:extLst>
          </p:cNvPr>
          <p:cNvGrpSpPr/>
          <p:nvPr/>
        </p:nvGrpSpPr>
        <p:grpSpPr>
          <a:xfrm>
            <a:off x="326496" y="4118783"/>
            <a:ext cx="1026104" cy="318329"/>
            <a:chOff x="326496" y="3573016"/>
            <a:chExt cx="1026104" cy="318329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435F5D6-D369-2831-01F8-D67085C54486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77" name="Picture 12" descr="설정 free interface icon">
              <a:extLst>
                <a:ext uri="{FF2B5EF4-FFF2-40B4-BE49-F238E27FC236}">
                  <a16:creationId xmlns:a16="http://schemas.microsoft.com/office/drawing/2014/main" id="{B16FA344-0700-0557-CC9E-7482E82822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A94CA4EC-D8E4-8B97-7CEF-632E7E700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E50174F-8A96-CAB1-A917-D0FA927614B3}"/>
              </a:ext>
            </a:extLst>
          </p:cNvPr>
          <p:cNvGrpSpPr/>
          <p:nvPr/>
        </p:nvGrpSpPr>
        <p:grpSpPr>
          <a:xfrm>
            <a:off x="313796" y="3338800"/>
            <a:ext cx="1038804" cy="318329"/>
            <a:chOff x="313796" y="2793033"/>
            <a:chExt cx="1038804" cy="318329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837DD25F-5E00-53A2-AADF-8A2288903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FD539B0F-4609-1BE0-0AEC-66FE0BF88B5B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5BD9960-14F1-43F4-0039-0D90AC7DD26F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64877A2-3448-CD28-15F6-8E8B937E728C}"/>
              </a:ext>
            </a:extLst>
          </p:cNvPr>
          <p:cNvGrpSpPr/>
          <p:nvPr/>
        </p:nvGrpSpPr>
        <p:grpSpPr>
          <a:xfrm>
            <a:off x="332846" y="3747279"/>
            <a:ext cx="1018198" cy="316800"/>
            <a:chOff x="332846" y="3201512"/>
            <a:chExt cx="1018198" cy="316800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E8D136D3-245C-45C9-330F-C29E8BCC7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85" name="Picture 8" descr="edit">
              <a:extLst>
                <a:ext uri="{FF2B5EF4-FFF2-40B4-BE49-F238E27FC236}">
                  <a16:creationId xmlns:a16="http://schemas.microsoft.com/office/drawing/2014/main" id="{CB2A6346-C465-19DB-BBA7-FC65B495FAB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B31449E-B5D4-3C59-7F7F-FCC09C93E96C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989A4A5-BCEA-4AE0-6528-284214E66857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17687C57-269C-AB94-E4EC-B5C1B62F0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1696160"/>
            <a:ext cx="61200" cy="612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859D2CF5-E237-BF1C-E934-A71EEB4479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00486FA1-D2B8-563E-14C8-AE204638DF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384" y="2102356"/>
            <a:ext cx="64800" cy="64800"/>
          </a:xfrm>
          <a:prstGeom prst="rect">
            <a:avLst/>
          </a:prstGeom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3D6B11D0-4C4E-2000-BEBA-C159ACC15315}"/>
              </a:ext>
            </a:extLst>
          </p:cNvPr>
          <p:cNvSpPr/>
          <p:nvPr/>
        </p:nvSpPr>
        <p:spPr>
          <a:xfrm>
            <a:off x="512244" y="2930321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EA823AE7-2FFC-8EF6-030F-0DC8784D75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3031885"/>
            <a:ext cx="115200" cy="115200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684FCFB-A696-00A7-E742-27436B67D74C}"/>
              </a:ext>
            </a:extLst>
          </p:cNvPr>
          <p:cNvGrpSpPr/>
          <p:nvPr/>
        </p:nvGrpSpPr>
        <p:grpSpPr>
          <a:xfrm>
            <a:off x="540558" y="2278120"/>
            <a:ext cx="739774" cy="502808"/>
            <a:chOff x="540558" y="2204864"/>
            <a:chExt cx="739774" cy="502808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62A40C8-E796-69D0-54C0-D409073CD043}"/>
                </a:ext>
              </a:extLst>
            </p:cNvPr>
            <p:cNvSpPr/>
            <p:nvPr/>
          </p:nvSpPr>
          <p:spPr>
            <a:xfrm>
              <a:off x="540558" y="2204864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채권현황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CE3F3D8-BC53-3946-70B9-20F2DCC16424}"/>
                </a:ext>
              </a:extLst>
            </p:cNvPr>
            <p:cNvSpPr/>
            <p:nvPr/>
          </p:nvSpPr>
          <p:spPr>
            <a:xfrm>
              <a:off x="540558" y="2365368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 err="1">
                  <a:solidFill>
                    <a:srgbClr val="FF6600"/>
                  </a:solidFill>
                  <a:latin typeface="+mn-ea"/>
                </a:rPr>
                <a:t>납인현황</a:t>
              </a:r>
              <a:endParaRPr lang="ko-KR" altLang="en-US" sz="650" b="1" dirty="0">
                <a:solidFill>
                  <a:srgbClr val="FF6600"/>
                </a:solidFill>
                <a:latin typeface="+mn-ea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2DEC018-0509-402F-75B2-53F4DFB831E2}"/>
                </a:ext>
              </a:extLst>
            </p:cNvPr>
            <p:cNvSpPr/>
            <p:nvPr/>
          </p:nvSpPr>
          <p:spPr>
            <a:xfrm>
              <a:off x="540558" y="2525872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연체현황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799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25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연체현황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연체상세내역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B_BD_07_02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연체현황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274337"/>
            <a:ext cx="6031555" cy="511376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955034" y="126876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연체 상세 내역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267467A-D891-0D1E-B965-75DCB9DAB7C2}"/>
              </a:ext>
            </a:extLst>
          </p:cNvPr>
          <p:cNvSpPr/>
          <p:nvPr/>
        </p:nvSpPr>
        <p:spPr>
          <a:xfrm>
            <a:off x="1979871" y="2260156"/>
            <a:ext cx="3919908" cy="35805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782EDB7-57C7-D605-3E70-3CBDB71BF6B8}"/>
              </a:ext>
            </a:extLst>
          </p:cNvPr>
          <p:cNvSpPr/>
          <p:nvPr/>
        </p:nvSpPr>
        <p:spPr>
          <a:xfrm>
            <a:off x="1979871" y="1554488"/>
            <a:ext cx="3919908" cy="7056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35A1F72-332A-D591-4252-CA171B5BA0D7}"/>
              </a:ext>
            </a:extLst>
          </p:cNvPr>
          <p:cNvSpPr/>
          <p:nvPr/>
        </p:nvSpPr>
        <p:spPr>
          <a:xfrm>
            <a:off x="2090336" y="1678603"/>
            <a:ext cx="3718881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D1F1FFC-D340-1385-F426-343CF45F4A09}"/>
              </a:ext>
            </a:extLst>
          </p:cNvPr>
          <p:cNvSpPr/>
          <p:nvPr/>
        </p:nvSpPr>
        <p:spPr>
          <a:xfrm>
            <a:off x="2088690" y="1681627"/>
            <a:ext cx="824442" cy="234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고객명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532B450-C3A4-603C-E013-C06764507DF9}"/>
              </a:ext>
            </a:extLst>
          </p:cNvPr>
          <p:cNvSpPr/>
          <p:nvPr/>
        </p:nvSpPr>
        <p:spPr>
          <a:xfrm>
            <a:off x="2930853" y="1700679"/>
            <a:ext cx="2844000" cy="1950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650" b="0" i="0" u="none" strike="noStrike" dirty="0" err="1">
                <a:solidFill>
                  <a:srgbClr val="000000"/>
                </a:solidFill>
                <a:effectLst/>
                <a:latin typeface="+mn-ea"/>
              </a:rPr>
              <a:t>박떡볶</a:t>
            </a:r>
            <a:endParaRPr lang="ko-KR" altLang="en-US" sz="6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657EEF8-B464-23A5-1558-39964456B58F}"/>
              </a:ext>
            </a:extLst>
          </p:cNvPr>
          <p:cNvSpPr/>
          <p:nvPr/>
        </p:nvSpPr>
        <p:spPr>
          <a:xfrm>
            <a:off x="2090336" y="1913553"/>
            <a:ext cx="3718881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19AF73-A6F0-730D-8FB7-7CB9064D568A}"/>
              </a:ext>
            </a:extLst>
          </p:cNvPr>
          <p:cNvSpPr/>
          <p:nvPr/>
        </p:nvSpPr>
        <p:spPr>
          <a:xfrm>
            <a:off x="2088837" y="1916749"/>
            <a:ext cx="824442" cy="2349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생년월일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C44EFE8-96BB-D02C-690A-AB8B32B17329}"/>
              </a:ext>
            </a:extLst>
          </p:cNvPr>
          <p:cNvSpPr/>
          <p:nvPr/>
        </p:nvSpPr>
        <p:spPr>
          <a:xfrm>
            <a:off x="2943593" y="1935801"/>
            <a:ext cx="720000" cy="195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000000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1FD8094-1BA1-7027-66AD-1652945DFC60}"/>
              </a:ext>
            </a:extLst>
          </p:cNvPr>
          <p:cNvSpPr/>
          <p:nvPr/>
        </p:nvSpPr>
        <p:spPr>
          <a:xfrm>
            <a:off x="2105295" y="226467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채권정보</a:t>
            </a: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17901"/>
              </p:ext>
            </p:extLst>
          </p:nvPr>
        </p:nvGraphicFramePr>
        <p:xfrm>
          <a:off x="7541937" y="408944"/>
          <a:ext cx="2253889" cy="58376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연체현황에서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 호출되는 연체 상세내역 화면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정보는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조회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신상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채권정보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조회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계좌 상태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활동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EOD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값 조회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 RMS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 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 필요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연체시작일자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이자 납입일 기준으로 최초 연체 시작일 자동 계산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연체종료일자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납부 여부 확인 후 완료한 해당 일자를 자동 계산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 합계 계산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미납이자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+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연체가산금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대환대출상세내역 팝업화면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6266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540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78668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3872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227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3936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A4B3C5C-4B9F-636C-E73A-B0E7BD5F2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1282"/>
              </p:ext>
            </p:extLst>
          </p:nvPr>
        </p:nvGraphicFramePr>
        <p:xfrm>
          <a:off x="2098313" y="4746230"/>
          <a:ext cx="3718884" cy="243060"/>
        </p:xfrm>
        <a:graphic>
          <a:graphicData uri="http://schemas.openxmlformats.org/drawingml/2006/table">
            <a:tbl>
              <a:tblPr/>
              <a:tblGrid>
                <a:gridCol w="838463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22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080221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연체시작일자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2024-07-01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연체종료일자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</a:tbl>
          </a:graphicData>
        </a:graphic>
      </p:graphicFrame>
      <p:sp>
        <p:nvSpPr>
          <p:cNvPr id="13" name="Rectangle 122">
            <a:extLst>
              <a:ext uri="{FF2B5EF4-FFF2-40B4-BE49-F238E27FC236}">
                <a16:creationId xmlns:a16="http://schemas.microsoft.com/office/drawing/2014/main" id="{C9E7F577-5E12-AD10-67AB-6F2C01E9E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984" y="4790658"/>
            <a:ext cx="900000" cy="16220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65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DFC0C6E-51D8-C5E5-63B7-22DA5D7CE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73040"/>
              </p:ext>
            </p:extLst>
          </p:nvPr>
        </p:nvGraphicFramePr>
        <p:xfrm>
          <a:off x="2098313" y="4986281"/>
          <a:ext cx="3718884" cy="729180"/>
        </p:xfrm>
        <a:graphic>
          <a:graphicData uri="http://schemas.openxmlformats.org/drawingml/2006/table">
            <a:tbl>
              <a:tblPr/>
              <a:tblGrid>
                <a:gridCol w="838463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22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080221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연체이자율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약정이율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+ 3.0%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연체일수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6372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미납이자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연체가산금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15494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연체금</a:t>
                      </a:r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합계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390,356</a:t>
                      </a:r>
                      <a:endParaRPr lang="ko-KR" altLang="en-US" sz="650" b="1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54615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FC7336-6501-FC63-FF01-B796269375E6}"/>
              </a:ext>
            </a:extLst>
          </p:cNvPr>
          <p:cNvSpPr/>
          <p:nvPr/>
        </p:nvSpPr>
        <p:spPr>
          <a:xfrm>
            <a:off x="2105295" y="450912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연체 정보</a:t>
            </a:r>
          </a:p>
        </p:txBody>
      </p:sp>
      <p:sp>
        <p:nvSpPr>
          <p:cNvPr id="16" name="직사각형 126">
            <a:extLst>
              <a:ext uri="{FF2B5EF4-FFF2-40B4-BE49-F238E27FC236}">
                <a16:creationId xmlns:a16="http://schemas.microsoft.com/office/drawing/2014/main" id="{BDE96312-D58F-E8EF-1735-5F1D6C267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741" y="5272741"/>
            <a:ext cx="1008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304,877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26">
            <a:extLst>
              <a:ext uri="{FF2B5EF4-FFF2-40B4-BE49-F238E27FC236}">
                <a16:creationId xmlns:a16="http://schemas.microsoft.com/office/drawing/2014/main" id="{932205B0-DAE5-A161-E24D-6BB1E87C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030" y="5272741"/>
            <a:ext cx="792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5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85,479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43BA29-5B19-5F24-BF72-21DDBB93F884}"/>
              </a:ext>
            </a:extLst>
          </p:cNvPr>
          <p:cNvSpPr/>
          <p:nvPr/>
        </p:nvSpPr>
        <p:spPr>
          <a:xfrm>
            <a:off x="1928664" y="455906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99C05C-8668-87FA-CAE1-E8886EBB98CF}"/>
              </a:ext>
            </a:extLst>
          </p:cNvPr>
          <p:cNvSpPr/>
          <p:nvPr/>
        </p:nvSpPr>
        <p:spPr>
          <a:xfrm>
            <a:off x="2967815" y="4774179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5818AA-69AF-AFE4-4D52-F782001CF0E1}"/>
              </a:ext>
            </a:extLst>
          </p:cNvPr>
          <p:cNvSpPr/>
          <p:nvPr/>
        </p:nvSpPr>
        <p:spPr>
          <a:xfrm>
            <a:off x="1937304" y="16255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모서리가 둥근 직사각형 164">
            <a:extLst>
              <a:ext uri="{FF2B5EF4-FFF2-40B4-BE49-F238E27FC236}">
                <a16:creationId xmlns:a16="http://schemas.microsoft.com/office/drawing/2014/main" id="{C30D92AD-9EB6-849F-3A73-941F4A9360CB}"/>
              </a:ext>
            </a:extLst>
          </p:cNvPr>
          <p:cNvSpPr/>
          <p:nvPr/>
        </p:nvSpPr>
        <p:spPr>
          <a:xfrm>
            <a:off x="5187915" y="2316547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납입이력</a:t>
            </a:r>
          </a:p>
        </p:txBody>
      </p:sp>
      <p:sp>
        <p:nvSpPr>
          <p:cNvPr id="125" name="모서리가 둥근 직사각형 45">
            <a:extLst>
              <a:ext uri="{FF2B5EF4-FFF2-40B4-BE49-F238E27FC236}">
                <a16:creationId xmlns:a16="http://schemas.microsoft.com/office/drawing/2014/main" id="{C54B1BAF-6F8E-3745-E9F5-E0B77E473EC0}"/>
              </a:ext>
            </a:extLst>
          </p:cNvPr>
          <p:cNvSpPr/>
          <p:nvPr/>
        </p:nvSpPr>
        <p:spPr>
          <a:xfrm>
            <a:off x="3652912" y="5956536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E524EBC-3371-412F-27A0-5F8F16C53125}"/>
              </a:ext>
            </a:extLst>
          </p:cNvPr>
          <p:cNvSpPr/>
          <p:nvPr/>
        </p:nvSpPr>
        <p:spPr>
          <a:xfrm>
            <a:off x="3500687" y="5877272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8</a:t>
            </a:r>
            <a:endParaRPr lang="ko-KR" altLang="en-US" sz="700" b="1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371A36F-19FF-B7BB-DABE-A169613AEBEE}"/>
              </a:ext>
            </a:extLst>
          </p:cNvPr>
          <p:cNvSpPr/>
          <p:nvPr/>
        </p:nvSpPr>
        <p:spPr>
          <a:xfrm>
            <a:off x="3944887" y="1914916"/>
            <a:ext cx="774000" cy="2335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연락처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EBCB11F-E802-C66A-DEF4-59BBBC2C5966}"/>
              </a:ext>
            </a:extLst>
          </p:cNvPr>
          <p:cNvSpPr/>
          <p:nvPr/>
        </p:nvSpPr>
        <p:spPr>
          <a:xfrm>
            <a:off x="4695201" y="1935629"/>
            <a:ext cx="1078861" cy="1906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001-0000-0000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2376BF6-BC2E-4F6F-3A9A-C4945D3F7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181"/>
              </p:ext>
            </p:extLst>
          </p:nvPr>
        </p:nvGraphicFramePr>
        <p:xfrm>
          <a:off x="2098212" y="2534160"/>
          <a:ext cx="3718884" cy="1944480"/>
        </p:xfrm>
        <a:graphic>
          <a:graphicData uri="http://schemas.openxmlformats.org/drawingml/2006/table">
            <a:tbl>
              <a:tblPr/>
              <a:tblGrid>
                <a:gridCol w="846441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1013001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  <a:gridCol w="787199">
                  <a:extLst>
                    <a:ext uri="{9D8B030D-6E8A-4147-A177-3AD203B41FA5}">
                      <a16:colId xmlns:a16="http://schemas.microsoft.com/office/drawing/2014/main" val="3119465669"/>
                    </a:ext>
                  </a:extLst>
                </a:gridCol>
                <a:gridCol w="1072243">
                  <a:extLst>
                    <a:ext uri="{9D8B030D-6E8A-4147-A177-3AD203B41FA5}">
                      <a16:colId xmlns:a16="http://schemas.microsoft.com/office/drawing/2014/main" val="1977081554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101001000016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계좌상태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연체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2024-03-04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신청시간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12:12:10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대출상품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코넥안심스탁론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여신기관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에이티코넥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1291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증권계좌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08535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 계좌번호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000000000000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유진투자증권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56978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87,000,000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대출기간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연장가능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5195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대출잔액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30,000,000 </a:t>
                      </a:r>
                      <a:r>
                        <a:rPr lang="ko-KR" altLang="en-US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10.70% /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6857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만기일자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2025-03-04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실행일시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2024-03-04 10:30:55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94900"/>
                  </a:ext>
                </a:extLst>
              </a:tr>
            </a:tbl>
          </a:graphicData>
        </a:graphic>
      </p:graphicFrame>
      <p:sp>
        <p:nvSpPr>
          <p:cNvPr id="169" name="타원 168">
            <a:extLst>
              <a:ext uri="{FF2B5EF4-FFF2-40B4-BE49-F238E27FC236}">
                <a16:creationId xmlns:a16="http://schemas.microsoft.com/office/drawing/2014/main" id="{5CC47043-E37B-7B13-D72D-DEE616B67D98}"/>
              </a:ext>
            </a:extLst>
          </p:cNvPr>
          <p:cNvSpPr/>
          <p:nvPr/>
        </p:nvSpPr>
        <p:spPr>
          <a:xfrm>
            <a:off x="3967131" y="2443817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F852DE5-3E88-40BA-C95D-3C7640D365E9}"/>
              </a:ext>
            </a:extLst>
          </p:cNvPr>
          <p:cNvSpPr/>
          <p:nvPr/>
        </p:nvSpPr>
        <p:spPr>
          <a:xfrm>
            <a:off x="1925627" y="233304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02815D5-DD11-E859-8942-0466106908CC}"/>
              </a:ext>
            </a:extLst>
          </p:cNvPr>
          <p:cNvSpPr/>
          <p:nvPr/>
        </p:nvSpPr>
        <p:spPr>
          <a:xfrm>
            <a:off x="5050077" y="224770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8</a:t>
            </a:r>
            <a:endParaRPr lang="ko-KR" altLang="en-US" sz="700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699F6CD-0017-538C-C13E-BF74BF041CA3}"/>
              </a:ext>
            </a:extLst>
          </p:cNvPr>
          <p:cNvSpPr/>
          <p:nvPr/>
        </p:nvSpPr>
        <p:spPr>
          <a:xfrm>
            <a:off x="4686866" y="4774178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F2ECF90-6CE4-CAFA-A3FB-ED31C61B8A52}"/>
              </a:ext>
            </a:extLst>
          </p:cNvPr>
          <p:cNvSpPr/>
          <p:nvPr/>
        </p:nvSpPr>
        <p:spPr>
          <a:xfrm>
            <a:off x="4008687" y="5548638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3AE6F4-8A2C-FA62-264A-56080D864C4F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7F8DC1-6CF5-15D4-52ED-9BBB1D7DFDCD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35563282-33E0-3F8B-FD66-647B94014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6D5A2ED-84D1-7F0E-B2EA-2489F2152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3057132"/>
            <a:ext cx="61200" cy="612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A588ADE1-D746-968E-E81F-6E0016B03357}"/>
              </a:ext>
            </a:extLst>
          </p:cNvPr>
          <p:cNvGrpSpPr/>
          <p:nvPr/>
        </p:nvGrpSpPr>
        <p:grpSpPr>
          <a:xfrm>
            <a:off x="326496" y="4118783"/>
            <a:ext cx="1026104" cy="318329"/>
            <a:chOff x="326496" y="3573016"/>
            <a:chExt cx="1026104" cy="31832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2B98C9-B280-1187-9A4F-6CD7CCC7F970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63" name="Picture 12" descr="설정 free interface icon">
              <a:extLst>
                <a:ext uri="{FF2B5EF4-FFF2-40B4-BE49-F238E27FC236}">
                  <a16:creationId xmlns:a16="http://schemas.microsoft.com/office/drawing/2014/main" id="{848EBD4B-194E-CB13-52E0-5F65BBADA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E876AE06-A081-6D3C-E54E-AD3B949A8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1357FB2-ED94-1840-6F32-A317F054EBA7}"/>
              </a:ext>
            </a:extLst>
          </p:cNvPr>
          <p:cNvGrpSpPr/>
          <p:nvPr/>
        </p:nvGrpSpPr>
        <p:grpSpPr>
          <a:xfrm>
            <a:off x="313796" y="3338800"/>
            <a:ext cx="1038804" cy="318329"/>
            <a:chOff x="313796" y="2793033"/>
            <a:chExt cx="1038804" cy="318329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F8960537-2960-D0E4-6AE7-3FB1C645F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E17A28D-DEFF-2950-FB32-C0293536471D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3DB840D-0FA4-3DDD-2C29-D98B512BA25E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A3FB038-B930-98DF-7AB7-234339BF4B5B}"/>
              </a:ext>
            </a:extLst>
          </p:cNvPr>
          <p:cNvGrpSpPr/>
          <p:nvPr/>
        </p:nvGrpSpPr>
        <p:grpSpPr>
          <a:xfrm>
            <a:off x="332846" y="3747279"/>
            <a:ext cx="1018198" cy="316800"/>
            <a:chOff x="332846" y="3201512"/>
            <a:chExt cx="1018198" cy="316800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75B5B164-DBCF-2617-579C-24FDBBCF9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71" name="Picture 8" descr="edit">
              <a:extLst>
                <a:ext uri="{FF2B5EF4-FFF2-40B4-BE49-F238E27FC236}">
                  <a16:creationId xmlns:a16="http://schemas.microsoft.com/office/drawing/2014/main" id="{C60DF41A-A0B4-183C-153E-516CEFD291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FE9C667-B6A0-1C3F-E478-006B263354A4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6797C10-C72D-6072-C936-19162A91F70E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912F413D-DE9B-2719-6B3E-2CFB5243A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1696160"/>
            <a:ext cx="61200" cy="612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FE7CA98C-8891-F23B-C9EE-9D2B06E94F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548AD9EE-1806-8156-997B-C942A0673B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384" y="2102356"/>
            <a:ext cx="64800" cy="648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3C78028B-8ED5-E1B9-410E-21D77EB1F3A3}"/>
              </a:ext>
            </a:extLst>
          </p:cNvPr>
          <p:cNvSpPr/>
          <p:nvPr/>
        </p:nvSpPr>
        <p:spPr>
          <a:xfrm>
            <a:off x="512244" y="2930321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8E327676-8726-661F-50D6-E384D1773B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3031885"/>
            <a:ext cx="115200" cy="11520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349CC10A-9CEB-400E-9C60-1868136A7876}"/>
              </a:ext>
            </a:extLst>
          </p:cNvPr>
          <p:cNvGrpSpPr/>
          <p:nvPr/>
        </p:nvGrpSpPr>
        <p:grpSpPr>
          <a:xfrm>
            <a:off x="540558" y="2278120"/>
            <a:ext cx="739774" cy="502808"/>
            <a:chOff x="540558" y="2204864"/>
            <a:chExt cx="739774" cy="502808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140391A-3850-61F9-2876-7E79713ADE73}"/>
                </a:ext>
              </a:extLst>
            </p:cNvPr>
            <p:cNvSpPr/>
            <p:nvPr/>
          </p:nvSpPr>
          <p:spPr>
            <a:xfrm>
              <a:off x="540558" y="2204864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채권현황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912F4C3-33BB-CD3B-FA71-2B3FBC8D597E}"/>
                </a:ext>
              </a:extLst>
            </p:cNvPr>
            <p:cNvSpPr/>
            <p:nvPr/>
          </p:nvSpPr>
          <p:spPr>
            <a:xfrm>
              <a:off x="540558" y="2365368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납인현황</a:t>
              </a:r>
              <a:endParaRPr lang="ko-KR" altLang="en-US" sz="65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4E1B685-B311-FA6B-7481-86C43CA47068}"/>
                </a:ext>
              </a:extLst>
            </p:cNvPr>
            <p:cNvSpPr/>
            <p:nvPr/>
          </p:nvSpPr>
          <p:spPr>
            <a:xfrm>
              <a:off x="540558" y="2525872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연체현황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574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91FC64-4408-B542-654F-D08E24657CE8}"/>
              </a:ext>
            </a:extLst>
          </p:cNvPr>
          <p:cNvSpPr/>
          <p:nvPr/>
        </p:nvSpPr>
        <p:spPr>
          <a:xfrm>
            <a:off x="5040660" y="2276874"/>
            <a:ext cx="2236575" cy="190840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B952D84-DCC3-2578-E283-A5CA57EB1D2E}"/>
              </a:ext>
            </a:extLst>
          </p:cNvPr>
          <p:cNvSpPr/>
          <p:nvPr/>
        </p:nvSpPr>
        <p:spPr>
          <a:xfrm>
            <a:off x="1498619" y="2230463"/>
            <a:ext cx="3576781" cy="363290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 dirty="0">
              <a:latin typeface="+mn-ea"/>
            </a:endParaRPr>
          </a:p>
        </p:txBody>
      </p:sp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26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채권현황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채권상세내역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B_BD_05_02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채권현황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274337"/>
            <a:ext cx="6031555" cy="511376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498844" y="126876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채권 상세 내역</a:t>
            </a:r>
          </a:p>
        </p:txBody>
      </p:sp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id="{D434C279-9CB9-4FB1-5B09-0BAE90699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6126"/>
              </p:ext>
            </p:extLst>
          </p:nvPr>
        </p:nvGraphicFramePr>
        <p:xfrm>
          <a:off x="1586279" y="2562797"/>
          <a:ext cx="3366721" cy="1944480"/>
        </p:xfrm>
        <a:graphic>
          <a:graphicData uri="http://schemas.openxmlformats.org/drawingml/2006/table">
            <a:tbl>
              <a:tblPr/>
              <a:tblGrid>
                <a:gridCol w="702425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1946566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977081554"/>
                    </a:ext>
                  </a:extLst>
                </a:gridCol>
              </a:tblGrid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여신번호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101001000012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계좌상태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대출상품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코넥안심스탁론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여신기관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에이티코넥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12914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기존 증권계좌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기존 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08535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증권 계좌번호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000000000000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유진투자증권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56978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31,000,000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대출기간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연장가능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51952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대출잔액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31,000,000 </a:t>
                      </a:r>
                      <a:r>
                        <a:rPr lang="ko-KR" altLang="en-US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9.70% /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6857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만기일자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2025-03-17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집중투자율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9494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로스컷비율</a:t>
                      </a:r>
                      <a:endParaRPr lang="ko-KR" altLang="en-US" sz="65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현금인출비율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07666"/>
                  </a:ext>
                </a:extLst>
              </a:tr>
            </a:tbl>
          </a:graphicData>
        </a:graphic>
      </p:graphicFrame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1FD8094-1BA1-7027-66AD-1652945DFC60}"/>
              </a:ext>
            </a:extLst>
          </p:cNvPr>
          <p:cNvSpPr/>
          <p:nvPr/>
        </p:nvSpPr>
        <p:spPr>
          <a:xfrm>
            <a:off x="1601239" y="229388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채권정보</a:t>
            </a: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217591"/>
              </p:ext>
            </p:extLst>
          </p:nvPr>
        </p:nvGraphicFramePr>
        <p:xfrm>
          <a:off x="7541937" y="408944"/>
          <a:ext cx="2253889" cy="589635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채권현황에서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 호출되는 팝업화면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정보는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조회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신상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채권정보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채권현황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B_BD_05_01)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에서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더블클릭시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 노출되는 정보는 대출 최종 상태의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계좌 상태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활동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EOD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 대출에 따른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채권현황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[B_BD_05_01]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의 그리드 항목 중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구분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값이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대환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이면 기존증권계좌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기존증권사명 정보 노출하고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신규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’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이면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기존증권계좌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’,’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기존증권사명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항목 제외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소득증빙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정보 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소득증명서류 정보 노출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첨부서류 및 결과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소득증명서류 다운로드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값 조회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파일명 더블 클릭 시 파일열기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납입이력 팝업 호출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납입상세내역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[B_BD_06_02]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계약문서조회 팝업 호출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계약문서 조회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[B_BD_05_03]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 이력 정보 그리드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신규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or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대환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추가 대출 정보 노출</a:t>
                      </a:r>
                      <a:endParaRPr lang="en-US" altLang="ko-KR" sz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여신번호 기준으로 노출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중요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)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금리 이력 그리드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최초 신규 대출 정보 와 연장정보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대환대출상세내역 팝업화면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6266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540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78668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38726"/>
                  </a:ext>
                </a:extLst>
              </a:tr>
            </a:tbl>
          </a:graphicData>
        </a:graphic>
      </p:graphicFrame>
      <p:sp>
        <p:nvSpPr>
          <p:cNvPr id="169" name="타원 168">
            <a:extLst>
              <a:ext uri="{FF2B5EF4-FFF2-40B4-BE49-F238E27FC236}">
                <a16:creationId xmlns:a16="http://schemas.microsoft.com/office/drawing/2014/main" id="{5CC47043-E37B-7B13-D72D-DEE616B67D98}"/>
              </a:ext>
            </a:extLst>
          </p:cNvPr>
          <p:cNvSpPr/>
          <p:nvPr/>
        </p:nvSpPr>
        <p:spPr>
          <a:xfrm>
            <a:off x="3206821" y="2498995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3</a:t>
            </a:r>
            <a:endParaRPr lang="ko-KR" altLang="en-US" sz="650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A4B3C5C-4B9F-636C-E73A-B0E7BD5F2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50007"/>
              </p:ext>
            </p:extLst>
          </p:nvPr>
        </p:nvGraphicFramePr>
        <p:xfrm>
          <a:off x="1594257" y="4842124"/>
          <a:ext cx="3366721" cy="243060"/>
        </p:xfrm>
        <a:graphic>
          <a:graphicData uri="http://schemas.openxmlformats.org/drawingml/2006/table">
            <a:tbl>
              <a:tblPr/>
              <a:tblGrid>
                <a:gridCol w="759064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924296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05432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977929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소득증명서류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근로소득원천징수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소득증명결과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FC7336-6501-FC63-FF01-B796269375E6}"/>
              </a:ext>
            </a:extLst>
          </p:cNvPr>
          <p:cNvSpPr/>
          <p:nvPr/>
        </p:nvSpPr>
        <p:spPr>
          <a:xfrm>
            <a:off x="1601239" y="457719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6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소득증빙</a:t>
            </a:r>
            <a:endParaRPr lang="ko-KR" altLang="en-US" sz="6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43BA29-5B19-5F24-BF72-21DDBB93F884}"/>
              </a:ext>
            </a:extLst>
          </p:cNvPr>
          <p:cNvSpPr/>
          <p:nvPr/>
        </p:nvSpPr>
        <p:spPr>
          <a:xfrm>
            <a:off x="1457398" y="4654957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5</a:t>
            </a:r>
            <a:endParaRPr lang="ko-KR" altLang="en-US" sz="650" b="1" dirty="0">
              <a:latin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99C05C-8668-87FA-CAE1-E8886EBB98CF}"/>
              </a:ext>
            </a:extLst>
          </p:cNvPr>
          <p:cNvSpPr/>
          <p:nvPr/>
        </p:nvSpPr>
        <p:spPr>
          <a:xfrm>
            <a:off x="2390065" y="477222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6</a:t>
            </a:r>
            <a:endParaRPr lang="ko-KR" altLang="en-US" sz="650" b="1" dirty="0"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F852DE5-3E88-40BA-C95D-3C7640D365E9}"/>
              </a:ext>
            </a:extLst>
          </p:cNvPr>
          <p:cNvSpPr/>
          <p:nvPr/>
        </p:nvSpPr>
        <p:spPr>
          <a:xfrm>
            <a:off x="1421571" y="233304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2</a:t>
            </a:r>
            <a:endParaRPr lang="ko-KR" altLang="en-US" sz="650" b="1" dirty="0"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모서리가 둥근 직사각형 164">
            <a:extLst>
              <a:ext uri="{FF2B5EF4-FFF2-40B4-BE49-F238E27FC236}">
                <a16:creationId xmlns:a16="http://schemas.microsoft.com/office/drawing/2014/main" id="{C30D92AD-9EB6-849F-3A73-941F4A9360CB}"/>
              </a:ext>
            </a:extLst>
          </p:cNvPr>
          <p:cNvSpPr/>
          <p:nvPr/>
        </p:nvSpPr>
        <p:spPr>
          <a:xfrm>
            <a:off x="4322346" y="2355875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  <a:latin typeface="+mn-ea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납입이력</a:t>
            </a:r>
            <a:endParaRPr lang="ko-KR" altLang="en-US" sz="6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모서리가 둥근 직사각형 45">
            <a:extLst>
              <a:ext uri="{FF2B5EF4-FFF2-40B4-BE49-F238E27FC236}">
                <a16:creationId xmlns:a16="http://schemas.microsoft.com/office/drawing/2014/main" id="{C54B1BAF-6F8E-3745-E9F5-E0B77E473EC0}"/>
              </a:ext>
            </a:extLst>
          </p:cNvPr>
          <p:cNvSpPr/>
          <p:nvPr/>
        </p:nvSpPr>
        <p:spPr>
          <a:xfrm>
            <a:off x="4160912" y="6034487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2" name="모서리가 둥근 직사각형 164">
            <a:extLst>
              <a:ext uri="{FF2B5EF4-FFF2-40B4-BE49-F238E27FC236}">
                <a16:creationId xmlns:a16="http://schemas.microsoft.com/office/drawing/2014/main" id="{A21B37C2-141E-A6CD-BE42-68E0CE65E276}"/>
              </a:ext>
            </a:extLst>
          </p:cNvPr>
          <p:cNvSpPr/>
          <p:nvPr/>
        </p:nvSpPr>
        <p:spPr>
          <a:xfrm>
            <a:off x="4322346" y="4624571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  <a:latin typeface="+mn-ea"/>
              </a:rPr>
              <a:t>계약문서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77A63F4-9064-1D73-49FD-CD8967A527BB}"/>
              </a:ext>
            </a:extLst>
          </p:cNvPr>
          <p:cNvSpPr/>
          <p:nvPr/>
        </p:nvSpPr>
        <p:spPr>
          <a:xfrm>
            <a:off x="4160912" y="4624972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8</a:t>
            </a:r>
            <a:endParaRPr lang="ko-KR" altLang="en-US" sz="65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4ABBF7-A30B-613E-5EF6-9E592901AE1C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03AF2C-2DAC-3538-6887-CE90131C69BA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B248D545-CBF6-5A86-0666-38D5316C7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C98E1FEC-C5F2-DEFF-7FE6-01BE98890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384" y="3057132"/>
            <a:ext cx="61200" cy="61200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3FC8D96-3C87-B037-E61A-2F1E843C79F8}"/>
              </a:ext>
            </a:extLst>
          </p:cNvPr>
          <p:cNvGrpSpPr/>
          <p:nvPr/>
        </p:nvGrpSpPr>
        <p:grpSpPr>
          <a:xfrm>
            <a:off x="326496" y="4118783"/>
            <a:ext cx="1026104" cy="318329"/>
            <a:chOff x="326496" y="3573016"/>
            <a:chExt cx="1026104" cy="3183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8BCC64A-89AB-50CF-5FEC-148B2EFAA301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22" name="Picture 12" descr="설정 free interface icon">
              <a:extLst>
                <a:ext uri="{FF2B5EF4-FFF2-40B4-BE49-F238E27FC236}">
                  <a16:creationId xmlns:a16="http://schemas.microsoft.com/office/drawing/2014/main" id="{7E719624-8871-53C0-43C0-A2EA36D63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F6215BB2-0121-A0D0-3546-82FDC0E0B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0ADA3FC-3A9F-7931-0DA7-59F4745050B0}"/>
              </a:ext>
            </a:extLst>
          </p:cNvPr>
          <p:cNvGrpSpPr/>
          <p:nvPr/>
        </p:nvGrpSpPr>
        <p:grpSpPr>
          <a:xfrm>
            <a:off x="313796" y="3338800"/>
            <a:ext cx="1038804" cy="318329"/>
            <a:chOff x="313796" y="2793033"/>
            <a:chExt cx="1038804" cy="318329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5F0003BB-0781-AC72-3B54-511095F0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48DFD70C-536F-C232-D3E0-AF0866656FF6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FB1C3B0-8D74-598F-9BC2-6DC3E52B306B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D549275-2183-EEC5-1A01-628AAE9DEC2E}"/>
              </a:ext>
            </a:extLst>
          </p:cNvPr>
          <p:cNvGrpSpPr/>
          <p:nvPr/>
        </p:nvGrpSpPr>
        <p:grpSpPr>
          <a:xfrm>
            <a:off x="332846" y="3747279"/>
            <a:ext cx="1018198" cy="316800"/>
            <a:chOff x="332846" y="3201512"/>
            <a:chExt cx="1018198" cy="316800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330DFD21-68AA-D4E2-5F0C-71DA5AA6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36" name="Picture 8" descr="edit">
              <a:extLst>
                <a:ext uri="{FF2B5EF4-FFF2-40B4-BE49-F238E27FC236}">
                  <a16:creationId xmlns:a16="http://schemas.microsoft.com/office/drawing/2014/main" id="{BFB11CB2-8A36-0789-7E80-12A0DB0FE3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35C77C6-8CC6-35B0-0730-4E46A4B0F29A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70CE663-0FDC-93D2-B649-0034CC1D755F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0E546A87-C875-A11C-9B1C-F5E65BFF12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384" y="1696160"/>
            <a:ext cx="61200" cy="612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25BB7D4C-1DA0-1398-FE49-EDD9348EC9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D36FECEA-20ED-5759-33A1-017EB80C43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7384" y="2102356"/>
            <a:ext cx="64800" cy="64800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18C4874-BA33-B661-000D-9674FF8040DE}"/>
              </a:ext>
            </a:extLst>
          </p:cNvPr>
          <p:cNvSpPr/>
          <p:nvPr/>
        </p:nvSpPr>
        <p:spPr>
          <a:xfrm>
            <a:off x="512244" y="2930321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3498CF62-8E95-FE11-76B1-8E7F3E5776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496" y="3031885"/>
            <a:ext cx="115200" cy="115200"/>
          </a:xfrm>
          <a:prstGeom prst="rect">
            <a:avLst/>
          </a:prstGeom>
        </p:spPr>
      </p:pic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91B459-4E33-7460-CB13-5809CB8D4CD3}"/>
              </a:ext>
            </a:extLst>
          </p:cNvPr>
          <p:cNvGrpSpPr/>
          <p:nvPr/>
        </p:nvGrpSpPr>
        <p:grpSpPr>
          <a:xfrm>
            <a:off x="540558" y="2278120"/>
            <a:ext cx="739774" cy="502808"/>
            <a:chOff x="540558" y="2204864"/>
            <a:chExt cx="739774" cy="50280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B18AC5E-A830-F7BC-913A-D0532A1B0C35}"/>
                </a:ext>
              </a:extLst>
            </p:cNvPr>
            <p:cNvSpPr/>
            <p:nvPr/>
          </p:nvSpPr>
          <p:spPr>
            <a:xfrm>
              <a:off x="540558" y="2204864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채권현황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8424072-CAB4-98FE-E1CA-B91034B6D14D}"/>
                </a:ext>
              </a:extLst>
            </p:cNvPr>
            <p:cNvSpPr/>
            <p:nvPr/>
          </p:nvSpPr>
          <p:spPr>
            <a:xfrm>
              <a:off x="540558" y="2365368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납인현황</a:t>
              </a:r>
              <a:endParaRPr lang="ko-KR" altLang="en-US" sz="65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B748E5-98FB-53AC-A775-74E439C2D8C0}"/>
                </a:ext>
              </a:extLst>
            </p:cNvPr>
            <p:cNvSpPr/>
            <p:nvPr/>
          </p:nvSpPr>
          <p:spPr>
            <a:xfrm>
              <a:off x="540558" y="2525872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연체현황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15CCB61F-3979-6582-244E-87B00A008188}"/>
              </a:ext>
            </a:extLst>
          </p:cNvPr>
          <p:cNvSpPr/>
          <p:nvPr/>
        </p:nvSpPr>
        <p:spPr>
          <a:xfrm>
            <a:off x="1383626" y="300571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A68B23-C797-656B-C41B-6417F1479E96}"/>
              </a:ext>
            </a:extLst>
          </p:cNvPr>
          <p:cNvSpPr/>
          <p:nvPr/>
        </p:nvSpPr>
        <p:spPr>
          <a:xfrm>
            <a:off x="1501334" y="1554488"/>
            <a:ext cx="5775901" cy="7056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E74231-809C-99E5-E426-550ABE17BD71}"/>
              </a:ext>
            </a:extLst>
          </p:cNvPr>
          <p:cNvSpPr/>
          <p:nvPr/>
        </p:nvSpPr>
        <p:spPr>
          <a:xfrm>
            <a:off x="1611800" y="1678603"/>
            <a:ext cx="5565954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71359B-5E35-C78F-B6D3-65FE76579C47}"/>
              </a:ext>
            </a:extLst>
          </p:cNvPr>
          <p:cNvSpPr/>
          <p:nvPr/>
        </p:nvSpPr>
        <p:spPr>
          <a:xfrm>
            <a:off x="1610154" y="1681627"/>
            <a:ext cx="824442" cy="234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고객명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40DE30-685A-F929-1DA5-248C841085C2}"/>
              </a:ext>
            </a:extLst>
          </p:cNvPr>
          <p:cNvSpPr/>
          <p:nvPr/>
        </p:nvSpPr>
        <p:spPr>
          <a:xfrm>
            <a:off x="2452317" y="1700679"/>
            <a:ext cx="2844000" cy="1950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700" u="none" strike="noStrike" kern="1200" dirty="0" err="1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정징탕</a:t>
            </a:r>
            <a:endParaRPr lang="ko-KR" altLang="en-US" sz="6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72B2D8-A8CB-8E1B-B7A0-021CD2BD7D47}"/>
              </a:ext>
            </a:extLst>
          </p:cNvPr>
          <p:cNvSpPr/>
          <p:nvPr/>
        </p:nvSpPr>
        <p:spPr>
          <a:xfrm>
            <a:off x="1611800" y="1913553"/>
            <a:ext cx="5565954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F65E7E-10F4-C7C1-85AE-C90EE8479917}"/>
              </a:ext>
            </a:extLst>
          </p:cNvPr>
          <p:cNvSpPr/>
          <p:nvPr/>
        </p:nvSpPr>
        <p:spPr>
          <a:xfrm>
            <a:off x="1610301" y="1916749"/>
            <a:ext cx="824442" cy="2349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생년월일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FE5A30-6B82-9CF1-9A54-0BE94F2DE90A}"/>
              </a:ext>
            </a:extLst>
          </p:cNvPr>
          <p:cNvSpPr/>
          <p:nvPr/>
        </p:nvSpPr>
        <p:spPr>
          <a:xfrm>
            <a:off x="2465057" y="1935801"/>
            <a:ext cx="720000" cy="195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000000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9E6AB3-5C7B-EC42-99C0-A1369484F8BA}"/>
              </a:ext>
            </a:extLst>
          </p:cNvPr>
          <p:cNvSpPr/>
          <p:nvPr/>
        </p:nvSpPr>
        <p:spPr>
          <a:xfrm>
            <a:off x="1458768" y="16255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59039B-B4D4-AF37-AA0D-20CF0B5252FF}"/>
              </a:ext>
            </a:extLst>
          </p:cNvPr>
          <p:cNvSpPr/>
          <p:nvPr/>
        </p:nvSpPr>
        <p:spPr>
          <a:xfrm>
            <a:off x="3466351" y="1914916"/>
            <a:ext cx="774000" cy="2335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연락처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E8C323-7683-FA8E-6D53-3301AFA23D96}"/>
              </a:ext>
            </a:extLst>
          </p:cNvPr>
          <p:cNvSpPr/>
          <p:nvPr/>
        </p:nvSpPr>
        <p:spPr>
          <a:xfrm>
            <a:off x="4216665" y="1935629"/>
            <a:ext cx="1078861" cy="1906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001-0000-0000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02815D5-DD11-E859-8942-0466106908CC}"/>
              </a:ext>
            </a:extLst>
          </p:cNvPr>
          <p:cNvSpPr/>
          <p:nvPr/>
        </p:nvSpPr>
        <p:spPr>
          <a:xfrm>
            <a:off x="4184508" y="2287032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7</a:t>
            </a:r>
            <a:endParaRPr lang="ko-KR" altLang="en-US" sz="650" b="1" dirty="0">
              <a:latin typeface="+mn-ea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2F33C2A-A2DE-6D34-32F2-D3783FB29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96655"/>
              </p:ext>
            </p:extLst>
          </p:nvPr>
        </p:nvGraphicFramePr>
        <p:xfrm>
          <a:off x="5195012" y="2562797"/>
          <a:ext cx="1996316" cy="1471650"/>
        </p:xfrm>
        <a:graphic>
          <a:graphicData uri="http://schemas.openxmlformats.org/drawingml/2006/table">
            <a:tbl>
              <a:tblPr/>
              <a:tblGrid>
                <a:gridCol w="255171">
                  <a:extLst>
                    <a:ext uri="{9D8B030D-6E8A-4147-A177-3AD203B41FA5}">
                      <a16:colId xmlns:a16="http://schemas.microsoft.com/office/drawing/2014/main" val="3253204556"/>
                    </a:ext>
                  </a:extLst>
                </a:gridCol>
                <a:gridCol w="510929">
                  <a:extLst>
                    <a:ext uri="{9D8B030D-6E8A-4147-A177-3AD203B41FA5}">
                      <a16:colId xmlns:a16="http://schemas.microsoft.com/office/drawing/2014/main" val="2972656841"/>
                    </a:ext>
                  </a:extLst>
                </a:gridCol>
                <a:gridCol w="686375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54384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</a:tblGrid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대출금액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2023-03-17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21,000,000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2023-03-17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59557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2024-01-17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10,000,000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2024-01-17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055845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61981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910383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2471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7D06FD-9F0F-7928-0B33-995805004F82}"/>
              </a:ext>
            </a:extLst>
          </p:cNvPr>
          <p:cNvSpPr/>
          <p:nvPr/>
        </p:nvSpPr>
        <p:spPr>
          <a:xfrm>
            <a:off x="5081722" y="4185282"/>
            <a:ext cx="2195513" cy="167808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065CAC-A6B0-0E2E-3238-E445C7813726}"/>
              </a:ext>
            </a:extLst>
          </p:cNvPr>
          <p:cNvSpPr/>
          <p:nvPr/>
        </p:nvSpPr>
        <p:spPr>
          <a:xfrm>
            <a:off x="5213238" y="229388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대출 이력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FCE1598-265D-96DE-A279-7BAF7E3EDF6B}"/>
              </a:ext>
            </a:extLst>
          </p:cNvPr>
          <p:cNvSpPr/>
          <p:nvPr/>
        </p:nvSpPr>
        <p:spPr>
          <a:xfrm>
            <a:off x="5213238" y="4238103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금리 이력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09C0335-ADBE-2A72-60C5-AEBD8BEE0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44279"/>
              </p:ext>
            </p:extLst>
          </p:nvPr>
        </p:nvGraphicFramePr>
        <p:xfrm>
          <a:off x="5190394" y="4509120"/>
          <a:ext cx="2002597" cy="1226375"/>
        </p:xfrm>
        <a:graphic>
          <a:graphicData uri="http://schemas.openxmlformats.org/drawingml/2006/table">
            <a:tbl>
              <a:tblPr/>
              <a:tblGrid>
                <a:gridCol w="194654">
                  <a:extLst>
                    <a:ext uri="{9D8B030D-6E8A-4147-A177-3AD203B41FA5}">
                      <a16:colId xmlns:a16="http://schemas.microsoft.com/office/drawing/2014/main" val="334564138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9614084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367784">
                  <a:extLst>
                    <a:ext uri="{9D8B030D-6E8A-4147-A177-3AD203B41FA5}">
                      <a16:colId xmlns:a16="http://schemas.microsoft.com/office/drawing/2014/main" val="2919836934"/>
                    </a:ext>
                  </a:extLst>
                </a:gridCol>
              </a:tblGrid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만기일자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2023-03-17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2023-03-17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59557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055845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61981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703652"/>
                  </a:ext>
                </a:extLst>
              </a:tr>
            </a:tbl>
          </a:graphicData>
        </a:graphic>
      </p:graphicFrame>
      <p:sp>
        <p:nvSpPr>
          <p:cNvPr id="58" name="Google Shape;221;p7">
            <a:extLst>
              <a:ext uri="{FF2B5EF4-FFF2-40B4-BE49-F238E27FC236}">
                <a16:creationId xmlns:a16="http://schemas.microsoft.com/office/drawing/2014/main" id="{F9BA8445-F5D3-CB83-202F-9785E66BDAAB}"/>
              </a:ext>
            </a:extLst>
          </p:cNvPr>
          <p:cNvSpPr/>
          <p:nvPr/>
        </p:nvSpPr>
        <p:spPr>
          <a:xfrm>
            <a:off x="5096812" y="2270177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21;p7">
            <a:extLst>
              <a:ext uri="{FF2B5EF4-FFF2-40B4-BE49-F238E27FC236}">
                <a16:creationId xmlns:a16="http://schemas.microsoft.com/office/drawing/2014/main" id="{B4C19C91-28C8-D054-2CC7-CF7DD6B3C987}"/>
              </a:ext>
            </a:extLst>
          </p:cNvPr>
          <p:cNvSpPr/>
          <p:nvPr/>
        </p:nvSpPr>
        <p:spPr>
          <a:xfrm>
            <a:off x="5110273" y="4277947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0413007-58F1-D092-9714-10F4F28EFA95}"/>
              </a:ext>
            </a:extLst>
          </p:cNvPr>
          <p:cNvSpPr/>
          <p:nvPr/>
        </p:nvSpPr>
        <p:spPr>
          <a:xfrm>
            <a:off x="1410595" y="3046031"/>
            <a:ext cx="3646579" cy="5190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6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Google Shape;221;p7">
            <a:extLst>
              <a:ext uri="{FF2B5EF4-FFF2-40B4-BE49-F238E27FC236}">
                <a16:creationId xmlns:a16="http://schemas.microsoft.com/office/drawing/2014/main" id="{957A1A27-B68F-A3F6-0ECC-55283691AC2E}"/>
              </a:ext>
            </a:extLst>
          </p:cNvPr>
          <p:cNvSpPr/>
          <p:nvPr/>
        </p:nvSpPr>
        <p:spPr>
          <a:xfrm>
            <a:off x="4051308" y="5973656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336883-6144-A952-4A4D-FA0E5D4A2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3873"/>
              </p:ext>
            </p:extLst>
          </p:nvPr>
        </p:nvGraphicFramePr>
        <p:xfrm>
          <a:off x="1594257" y="5418188"/>
          <a:ext cx="3366721" cy="243060"/>
        </p:xfrm>
        <a:graphic>
          <a:graphicData uri="http://schemas.openxmlformats.org/drawingml/2006/table">
            <a:tbl>
              <a:tblPr/>
              <a:tblGrid>
                <a:gridCol w="759064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924296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05432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977929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EOD </a:t>
                      </a:r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발생일자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2024-08-01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EOD </a:t>
                      </a:r>
                      <a:r>
                        <a:rPr lang="ko-KR" altLang="en-US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응답</a:t>
                      </a:r>
                      <a:r>
                        <a:rPr lang="en-US" altLang="ko-KR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?... </a:t>
                      </a:r>
                      <a:r>
                        <a:rPr lang="ko-KR" altLang="en-US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 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D2FA6096-777A-EDE6-93E4-43279ADAA9D1}"/>
              </a:ext>
            </a:extLst>
          </p:cNvPr>
          <p:cNvSpPr/>
          <p:nvPr/>
        </p:nvSpPr>
        <p:spPr>
          <a:xfrm>
            <a:off x="1601239" y="5153262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en-US" altLang="ko-KR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EOD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정보</a:t>
            </a:r>
          </a:p>
        </p:txBody>
      </p:sp>
      <p:sp>
        <p:nvSpPr>
          <p:cNvPr id="14" name="모서리가 둥근 직사각형 164">
            <a:extLst>
              <a:ext uri="{FF2B5EF4-FFF2-40B4-BE49-F238E27FC236}">
                <a16:creationId xmlns:a16="http://schemas.microsoft.com/office/drawing/2014/main" id="{FCE72B74-31A5-2626-8B0C-2257E8C4EFA4}"/>
              </a:ext>
            </a:extLst>
          </p:cNvPr>
          <p:cNvSpPr/>
          <p:nvPr/>
        </p:nvSpPr>
        <p:spPr>
          <a:xfrm>
            <a:off x="4322346" y="5203159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 err="1">
                <a:solidFill>
                  <a:schemeClr val="bg1"/>
                </a:solidFill>
                <a:latin typeface="+mn-ea"/>
              </a:rPr>
              <a:t>로스컷</a:t>
            </a:r>
            <a:endParaRPr lang="ko-KR" altLang="en-US" sz="6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모서리가 둥근 직사각형 164">
            <a:extLst>
              <a:ext uri="{FF2B5EF4-FFF2-40B4-BE49-F238E27FC236}">
                <a16:creationId xmlns:a16="http://schemas.microsoft.com/office/drawing/2014/main" id="{250E30E7-F15B-1071-F653-4A30DB80E481}"/>
              </a:ext>
            </a:extLst>
          </p:cNvPr>
          <p:cNvSpPr/>
          <p:nvPr/>
        </p:nvSpPr>
        <p:spPr>
          <a:xfrm>
            <a:off x="3656010" y="5197729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  <a:latin typeface="+mn-ea"/>
              </a:rPr>
              <a:t>수동연장</a:t>
            </a:r>
          </a:p>
        </p:txBody>
      </p:sp>
    </p:spTree>
    <p:extLst>
      <p:ext uri="{BB962C8B-B14F-4D97-AF65-F5344CB8AC3E}">
        <p14:creationId xmlns:p14="http://schemas.microsoft.com/office/powerpoint/2010/main" val="267441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91FC64-4408-B542-654F-D08E24657CE8}"/>
              </a:ext>
            </a:extLst>
          </p:cNvPr>
          <p:cNvSpPr/>
          <p:nvPr/>
        </p:nvSpPr>
        <p:spPr>
          <a:xfrm>
            <a:off x="5040660" y="2276874"/>
            <a:ext cx="2236575" cy="190840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B952D84-DCC3-2578-E283-A5CA57EB1D2E}"/>
              </a:ext>
            </a:extLst>
          </p:cNvPr>
          <p:cNvSpPr/>
          <p:nvPr/>
        </p:nvSpPr>
        <p:spPr>
          <a:xfrm>
            <a:off x="1498619" y="2230463"/>
            <a:ext cx="3576781" cy="363290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 dirty="0">
              <a:latin typeface="+mn-ea"/>
            </a:endParaRPr>
          </a:p>
        </p:txBody>
      </p:sp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27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채권현황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채권상세내역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B_BD_05_02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채권현황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274337"/>
            <a:ext cx="6031555" cy="511376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498844" y="126876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채권 상세 내역</a:t>
            </a:r>
          </a:p>
        </p:txBody>
      </p:sp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id="{D434C279-9CB9-4FB1-5B09-0BAE90699193}"/>
              </a:ext>
            </a:extLst>
          </p:cNvPr>
          <p:cNvGraphicFramePr>
            <a:graphicFrameLocks noGrp="1"/>
          </p:cNvGraphicFramePr>
          <p:nvPr/>
        </p:nvGraphicFramePr>
        <p:xfrm>
          <a:off x="1586279" y="2562797"/>
          <a:ext cx="3366721" cy="1944480"/>
        </p:xfrm>
        <a:graphic>
          <a:graphicData uri="http://schemas.openxmlformats.org/drawingml/2006/table">
            <a:tbl>
              <a:tblPr/>
              <a:tblGrid>
                <a:gridCol w="702425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1946566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977081554"/>
                    </a:ext>
                  </a:extLst>
                </a:gridCol>
              </a:tblGrid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여신번호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101001000012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계좌상태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대출상품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코넥안심스탁론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여신기관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에이티코넥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12914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기존 증권계좌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기존 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08535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증권 계좌번호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000000000000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유진투자증권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56978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31,000,000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대출기간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연장가능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51952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대출잔액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31,000,000 </a:t>
                      </a:r>
                      <a:r>
                        <a:rPr lang="ko-KR" altLang="en-US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9.70% /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6857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만기일자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2025-03-17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집중투자율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9494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로스컷비율</a:t>
                      </a:r>
                      <a:endParaRPr lang="ko-KR" altLang="en-US" sz="65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현금인출비율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07666"/>
                  </a:ext>
                </a:extLst>
              </a:tr>
            </a:tbl>
          </a:graphicData>
        </a:graphic>
      </p:graphicFrame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1FD8094-1BA1-7027-66AD-1652945DFC60}"/>
              </a:ext>
            </a:extLst>
          </p:cNvPr>
          <p:cNvSpPr/>
          <p:nvPr/>
        </p:nvSpPr>
        <p:spPr>
          <a:xfrm>
            <a:off x="1601239" y="229388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채권정보</a:t>
            </a: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/>
        </p:nvGraphicFramePr>
        <p:xfrm>
          <a:off x="7541937" y="408944"/>
          <a:ext cx="2253889" cy="589635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채권현황에서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 호출되는 팝업화면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정보는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조회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신상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채권정보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채권현황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B_BD_05_01)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에서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더블클릭시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 노출되는 정보는 대출 최종 상태의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계좌 상태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활동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EOD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 대출에 따른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채권현황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[B_BD_05_01]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의 그리드 항목 중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구분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값이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대환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이면 기존증권계좌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기존증권사명 정보 노출하고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신규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’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이면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기존증권계좌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’,’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기존증권사명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항목 제외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소득증빙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정보 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소득증명서류 정보 노출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첨부서류 및 결과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소득증명서류 다운로드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값 조회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파일명 더블 클릭 시 파일열기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납입이력 팝업 호출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납입상세내역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[B_BD_06_02]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계약문서조회 팝업 호출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계약문서 조회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[B_BD_05_03]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 이력 정보 그리드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신규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or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대환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추가 대출 정보 노출</a:t>
                      </a:r>
                      <a:endParaRPr lang="en-US" altLang="ko-KR" sz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여신번호 기준으로 노출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중요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)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금리 이력 그리드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최초 신규 대출 정보 와 연장정보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대환대출상세내역 팝업화면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6266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540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78668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38726"/>
                  </a:ext>
                </a:extLst>
              </a:tr>
            </a:tbl>
          </a:graphicData>
        </a:graphic>
      </p:graphicFrame>
      <p:sp>
        <p:nvSpPr>
          <p:cNvPr id="169" name="타원 168">
            <a:extLst>
              <a:ext uri="{FF2B5EF4-FFF2-40B4-BE49-F238E27FC236}">
                <a16:creationId xmlns:a16="http://schemas.microsoft.com/office/drawing/2014/main" id="{5CC47043-E37B-7B13-D72D-DEE616B67D98}"/>
              </a:ext>
            </a:extLst>
          </p:cNvPr>
          <p:cNvSpPr/>
          <p:nvPr/>
        </p:nvSpPr>
        <p:spPr>
          <a:xfrm>
            <a:off x="3206821" y="2498995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3</a:t>
            </a:r>
            <a:endParaRPr lang="ko-KR" altLang="en-US" sz="650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A4B3C5C-4B9F-636C-E73A-B0E7BD5F23A7}"/>
              </a:ext>
            </a:extLst>
          </p:cNvPr>
          <p:cNvGraphicFramePr>
            <a:graphicFrameLocks noGrp="1"/>
          </p:cNvGraphicFramePr>
          <p:nvPr/>
        </p:nvGraphicFramePr>
        <p:xfrm>
          <a:off x="1594257" y="4842124"/>
          <a:ext cx="3366721" cy="243060"/>
        </p:xfrm>
        <a:graphic>
          <a:graphicData uri="http://schemas.openxmlformats.org/drawingml/2006/table">
            <a:tbl>
              <a:tblPr/>
              <a:tblGrid>
                <a:gridCol w="759064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924296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05432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977929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소득증명서류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근로소득원천징수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소득증명결과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FC7336-6501-FC63-FF01-B796269375E6}"/>
              </a:ext>
            </a:extLst>
          </p:cNvPr>
          <p:cNvSpPr/>
          <p:nvPr/>
        </p:nvSpPr>
        <p:spPr>
          <a:xfrm>
            <a:off x="1601239" y="457719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6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소득증빙</a:t>
            </a:r>
            <a:endParaRPr lang="ko-KR" altLang="en-US" sz="6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43BA29-5B19-5F24-BF72-21DDBB93F884}"/>
              </a:ext>
            </a:extLst>
          </p:cNvPr>
          <p:cNvSpPr/>
          <p:nvPr/>
        </p:nvSpPr>
        <p:spPr>
          <a:xfrm>
            <a:off x="1457398" y="4654957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5</a:t>
            </a:r>
            <a:endParaRPr lang="ko-KR" altLang="en-US" sz="650" b="1" dirty="0">
              <a:latin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99C05C-8668-87FA-CAE1-E8886EBB98CF}"/>
              </a:ext>
            </a:extLst>
          </p:cNvPr>
          <p:cNvSpPr/>
          <p:nvPr/>
        </p:nvSpPr>
        <p:spPr>
          <a:xfrm>
            <a:off x="2390065" y="477222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6</a:t>
            </a:r>
            <a:endParaRPr lang="ko-KR" altLang="en-US" sz="650" b="1" dirty="0"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F852DE5-3E88-40BA-C95D-3C7640D365E9}"/>
              </a:ext>
            </a:extLst>
          </p:cNvPr>
          <p:cNvSpPr/>
          <p:nvPr/>
        </p:nvSpPr>
        <p:spPr>
          <a:xfrm>
            <a:off x="1421571" y="233304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2</a:t>
            </a:r>
            <a:endParaRPr lang="ko-KR" altLang="en-US" sz="650" b="1" dirty="0"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모서리가 둥근 직사각형 164">
            <a:extLst>
              <a:ext uri="{FF2B5EF4-FFF2-40B4-BE49-F238E27FC236}">
                <a16:creationId xmlns:a16="http://schemas.microsoft.com/office/drawing/2014/main" id="{C30D92AD-9EB6-849F-3A73-941F4A9360CB}"/>
              </a:ext>
            </a:extLst>
          </p:cNvPr>
          <p:cNvSpPr/>
          <p:nvPr/>
        </p:nvSpPr>
        <p:spPr>
          <a:xfrm>
            <a:off x="4322346" y="2355875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  <a:latin typeface="+mn-ea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납입이력</a:t>
            </a:r>
            <a:endParaRPr lang="ko-KR" altLang="en-US" sz="6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모서리가 둥근 직사각형 45">
            <a:extLst>
              <a:ext uri="{FF2B5EF4-FFF2-40B4-BE49-F238E27FC236}">
                <a16:creationId xmlns:a16="http://schemas.microsoft.com/office/drawing/2014/main" id="{C54B1BAF-6F8E-3745-E9F5-E0B77E473EC0}"/>
              </a:ext>
            </a:extLst>
          </p:cNvPr>
          <p:cNvSpPr/>
          <p:nvPr/>
        </p:nvSpPr>
        <p:spPr>
          <a:xfrm>
            <a:off x="4160912" y="6034487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2" name="모서리가 둥근 직사각형 164">
            <a:extLst>
              <a:ext uri="{FF2B5EF4-FFF2-40B4-BE49-F238E27FC236}">
                <a16:creationId xmlns:a16="http://schemas.microsoft.com/office/drawing/2014/main" id="{A21B37C2-141E-A6CD-BE42-68E0CE65E276}"/>
              </a:ext>
            </a:extLst>
          </p:cNvPr>
          <p:cNvSpPr/>
          <p:nvPr/>
        </p:nvSpPr>
        <p:spPr>
          <a:xfrm>
            <a:off x="4322346" y="4624571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  <a:latin typeface="+mn-ea"/>
              </a:rPr>
              <a:t>계약문서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77A63F4-9064-1D73-49FD-CD8967A527BB}"/>
              </a:ext>
            </a:extLst>
          </p:cNvPr>
          <p:cNvSpPr/>
          <p:nvPr/>
        </p:nvSpPr>
        <p:spPr>
          <a:xfrm>
            <a:off x="4160912" y="4624972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8</a:t>
            </a:r>
            <a:endParaRPr lang="ko-KR" altLang="en-US" sz="65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4ABBF7-A30B-613E-5EF6-9E592901AE1C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03AF2C-2DAC-3538-6887-CE90131C69BA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B248D545-CBF6-5A86-0666-38D5316C7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C98E1FEC-C5F2-DEFF-7FE6-01BE98890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384" y="3057132"/>
            <a:ext cx="61200" cy="61200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3FC8D96-3C87-B037-E61A-2F1E843C79F8}"/>
              </a:ext>
            </a:extLst>
          </p:cNvPr>
          <p:cNvGrpSpPr/>
          <p:nvPr/>
        </p:nvGrpSpPr>
        <p:grpSpPr>
          <a:xfrm>
            <a:off x="326496" y="4118783"/>
            <a:ext cx="1026104" cy="318329"/>
            <a:chOff x="326496" y="3573016"/>
            <a:chExt cx="1026104" cy="3183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8BCC64A-89AB-50CF-5FEC-148B2EFAA301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22" name="Picture 12" descr="설정 free interface icon">
              <a:extLst>
                <a:ext uri="{FF2B5EF4-FFF2-40B4-BE49-F238E27FC236}">
                  <a16:creationId xmlns:a16="http://schemas.microsoft.com/office/drawing/2014/main" id="{7E719624-8871-53C0-43C0-A2EA36D63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F6215BB2-0121-A0D0-3546-82FDC0E0B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0ADA3FC-3A9F-7931-0DA7-59F4745050B0}"/>
              </a:ext>
            </a:extLst>
          </p:cNvPr>
          <p:cNvGrpSpPr/>
          <p:nvPr/>
        </p:nvGrpSpPr>
        <p:grpSpPr>
          <a:xfrm>
            <a:off x="313796" y="3338800"/>
            <a:ext cx="1038804" cy="318329"/>
            <a:chOff x="313796" y="2793033"/>
            <a:chExt cx="1038804" cy="318329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5F0003BB-0781-AC72-3B54-511095F0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48DFD70C-536F-C232-D3E0-AF0866656FF6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FB1C3B0-8D74-598F-9BC2-6DC3E52B306B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D549275-2183-EEC5-1A01-628AAE9DEC2E}"/>
              </a:ext>
            </a:extLst>
          </p:cNvPr>
          <p:cNvGrpSpPr/>
          <p:nvPr/>
        </p:nvGrpSpPr>
        <p:grpSpPr>
          <a:xfrm>
            <a:off x="332846" y="3747279"/>
            <a:ext cx="1018198" cy="316800"/>
            <a:chOff x="332846" y="3201512"/>
            <a:chExt cx="1018198" cy="316800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330DFD21-68AA-D4E2-5F0C-71DA5AA6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36" name="Picture 8" descr="edit">
              <a:extLst>
                <a:ext uri="{FF2B5EF4-FFF2-40B4-BE49-F238E27FC236}">
                  <a16:creationId xmlns:a16="http://schemas.microsoft.com/office/drawing/2014/main" id="{BFB11CB2-8A36-0789-7E80-12A0DB0FE3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35C77C6-8CC6-35B0-0730-4E46A4B0F29A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70CE663-0FDC-93D2-B649-0034CC1D755F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0E546A87-C875-A11C-9B1C-F5E65BFF12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384" y="1696160"/>
            <a:ext cx="61200" cy="612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25BB7D4C-1DA0-1398-FE49-EDD9348EC9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D36FECEA-20ED-5759-33A1-017EB80C43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7384" y="2102356"/>
            <a:ext cx="64800" cy="64800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18C4874-BA33-B661-000D-9674FF8040DE}"/>
              </a:ext>
            </a:extLst>
          </p:cNvPr>
          <p:cNvSpPr/>
          <p:nvPr/>
        </p:nvSpPr>
        <p:spPr>
          <a:xfrm>
            <a:off x="512244" y="2930321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3498CF62-8E95-FE11-76B1-8E7F3E5776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496" y="3031885"/>
            <a:ext cx="115200" cy="115200"/>
          </a:xfrm>
          <a:prstGeom prst="rect">
            <a:avLst/>
          </a:prstGeom>
        </p:spPr>
      </p:pic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91B459-4E33-7460-CB13-5809CB8D4CD3}"/>
              </a:ext>
            </a:extLst>
          </p:cNvPr>
          <p:cNvGrpSpPr/>
          <p:nvPr/>
        </p:nvGrpSpPr>
        <p:grpSpPr>
          <a:xfrm>
            <a:off x="540558" y="2278120"/>
            <a:ext cx="739774" cy="502808"/>
            <a:chOff x="540558" y="2204864"/>
            <a:chExt cx="739774" cy="50280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B18AC5E-A830-F7BC-913A-D0532A1B0C35}"/>
                </a:ext>
              </a:extLst>
            </p:cNvPr>
            <p:cNvSpPr/>
            <p:nvPr/>
          </p:nvSpPr>
          <p:spPr>
            <a:xfrm>
              <a:off x="540558" y="2204864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채권현황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8424072-CAB4-98FE-E1CA-B91034B6D14D}"/>
                </a:ext>
              </a:extLst>
            </p:cNvPr>
            <p:cNvSpPr/>
            <p:nvPr/>
          </p:nvSpPr>
          <p:spPr>
            <a:xfrm>
              <a:off x="540558" y="2365368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납인현황</a:t>
              </a:r>
              <a:endParaRPr lang="ko-KR" altLang="en-US" sz="65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B748E5-98FB-53AC-A775-74E439C2D8C0}"/>
                </a:ext>
              </a:extLst>
            </p:cNvPr>
            <p:cNvSpPr/>
            <p:nvPr/>
          </p:nvSpPr>
          <p:spPr>
            <a:xfrm>
              <a:off x="540558" y="2525872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연체현황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15CCB61F-3979-6582-244E-87B00A008188}"/>
              </a:ext>
            </a:extLst>
          </p:cNvPr>
          <p:cNvSpPr/>
          <p:nvPr/>
        </p:nvSpPr>
        <p:spPr>
          <a:xfrm>
            <a:off x="1383626" y="300571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A68B23-C797-656B-C41B-6417F1479E96}"/>
              </a:ext>
            </a:extLst>
          </p:cNvPr>
          <p:cNvSpPr/>
          <p:nvPr/>
        </p:nvSpPr>
        <p:spPr>
          <a:xfrm>
            <a:off x="1501334" y="1554488"/>
            <a:ext cx="5775901" cy="7056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E74231-809C-99E5-E426-550ABE17BD71}"/>
              </a:ext>
            </a:extLst>
          </p:cNvPr>
          <p:cNvSpPr/>
          <p:nvPr/>
        </p:nvSpPr>
        <p:spPr>
          <a:xfrm>
            <a:off x="1611800" y="1678603"/>
            <a:ext cx="5565954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71359B-5E35-C78F-B6D3-65FE76579C47}"/>
              </a:ext>
            </a:extLst>
          </p:cNvPr>
          <p:cNvSpPr/>
          <p:nvPr/>
        </p:nvSpPr>
        <p:spPr>
          <a:xfrm>
            <a:off x="1610154" y="1681627"/>
            <a:ext cx="824442" cy="234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고객명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40DE30-685A-F929-1DA5-248C841085C2}"/>
              </a:ext>
            </a:extLst>
          </p:cNvPr>
          <p:cNvSpPr/>
          <p:nvPr/>
        </p:nvSpPr>
        <p:spPr>
          <a:xfrm>
            <a:off x="2452317" y="1700679"/>
            <a:ext cx="2844000" cy="1950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700" u="none" strike="noStrike" kern="1200" dirty="0" err="1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정징탕</a:t>
            </a:r>
            <a:endParaRPr lang="ko-KR" altLang="en-US" sz="6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72B2D8-A8CB-8E1B-B7A0-021CD2BD7D47}"/>
              </a:ext>
            </a:extLst>
          </p:cNvPr>
          <p:cNvSpPr/>
          <p:nvPr/>
        </p:nvSpPr>
        <p:spPr>
          <a:xfrm>
            <a:off x="1611800" y="1913553"/>
            <a:ext cx="5565954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F65E7E-10F4-C7C1-85AE-C90EE8479917}"/>
              </a:ext>
            </a:extLst>
          </p:cNvPr>
          <p:cNvSpPr/>
          <p:nvPr/>
        </p:nvSpPr>
        <p:spPr>
          <a:xfrm>
            <a:off x="1610301" y="1916749"/>
            <a:ext cx="824442" cy="2349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생년월일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FE5A30-6B82-9CF1-9A54-0BE94F2DE90A}"/>
              </a:ext>
            </a:extLst>
          </p:cNvPr>
          <p:cNvSpPr/>
          <p:nvPr/>
        </p:nvSpPr>
        <p:spPr>
          <a:xfrm>
            <a:off x="2465057" y="1935801"/>
            <a:ext cx="720000" cy="195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000000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9E6AB3-5C7B-EC42-99C0-A1369484F8BA}"/>
              </a:ext>
            </a:extLst>
          </p:cNvPr>
          <p:cNvSpPr/>
          <p:nvPr/>
        </p:nvSpPr>
        <p:spPr>
          <a:xfrm>
            <a:off x="1458768" y="16255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59039B-B4D4-AF37-AA0D-20CF0B5252FF}"/>
              </a:ext>
            </a:extLst>
          </p:cNvPr>
          <p:cNvSpPr/>
          <p:nvPr/>
        </p:nvSpPr>
        <p:spPr>
          <a:xfrm>
            <a:off x="3466351" y="1914916"/>
            <a:ext cx="774000" cy="2335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연락처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E8C323-7683-FA8E-6D53-3301AFA23D96}"/>
              </a:ext>
            </a:extLst>
          </p:cNvPr>
          <p:cNvSpPr/>
          <p:nvPr/>
        </p:nvSpPr>
        <p:spPr>
          <a:xfrm>
            <a:off x="4216665" y="1935629"/>
            <a:ext cx="1078861" cy="1906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001-0000-0000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02815D5-DD11-E859-8942-0466106908CC}"/>
              </a:ext>
            </a:extLst>
          </p:cNvPr>
          <p:cNvSpPr/>
          <p:nvPr/>
        </p:nvSpPr>
        <p:spPr>
          <a:xfrm>
            <a:off x="4184508" y="2287032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7</a:t>
            </a:r>
            <a:endParaRPr lang="ko-KR" altLang="en-US" sz="650" b="1" dirty="0">
              <a:latin typeface="+mn-ea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2F33C2A-A2DE-6D34-32F2-D3783FB296AB}"/>
              </a:ext>
            </a:extLst>
          </p:cNvPr>
          <p:cNvGraphicFramePr>
            <a:graphicFrameLocks noGrp="1"/>
          </p:cNvGraphicFramePr>
          <p:nvPr/>
        </p:nvGraphicFramePr>
        <p:xfrm>
          <a:off x="5195012" y="2562797"/>
          <a:ext cx="1996316" cy="1471650"/>
        </p:xfrm>
        <a:graphic>
          <a:graphicData uri="http://schemas.openxmlformats.org/drawingml/2006/table">
            <a:tbl>
              <a:tblPr/>
              <a:tblGrid>
                <a:gridCol w="255171">
                  <a:extLst>
                    <a:ext uri="{9D8B030D-6E8A-4147-A177-3AD203B41FA5}">
                      <a16:colId xmlns:a16="http://schemas.microsoft.com/office/drawing/2014/main" val="3253204556"/>
                    </a:ext>
                  </a:extLst>
                </a:gridCol>
                <a:gridCol w="510929">
                  <a:extLst>
                    <a:ext uri="{9D8B030D-6E8A-4147-A177-3AD203B41FA5}">
                      <a16:colId xmlns:a16="http://schemas.microsoft.com/office/drawing/2014/main" val="2972656841"/>
                    </a:ext>
                  </a:extLst>
                </a:gridCol>
                <a:gridCol w="686375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54384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</a:tblGrid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대출금액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2023-03-17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21,000,000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2023-03-17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59557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2024-01-17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10,000,000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2024-01-17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055845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61981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910383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2471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7D06FD-9F0F-7928-0B33-995805004F82}"/>
              </a:ext>
            </a:extLst>
          </p:cNvPr>
          <p:cNvSpPr/>
          <p:nvPr/>
        </p:nvSpPr>
        <p:spPr>
          <a:xfrm>
            <a:off x="5081722" y="4185282"/>
            <a:ext cx="2195513" cy="167808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065CAC-A6B0-0E2E-3238-E445C7813726}"/>
              </a:ext>
            </a:extLst>
          </p:cNvPr>
          <p:cNvSpPr/>
          <p:nvPr/>
        </p:nvSpPr>
        <p:spPr>
          <a:xfrm>
            <a:off x="5213238" y="229388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대출 이력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FCE1598-265D-96DE-A279-7BAF7E3EDF6B}"/>
              </a:ext>
            </a:extLst>
          </p:cNvPr>
          <p:cNvSpPr/>
          <p:nvPr/>
        </p:nvSpPr>
        <p:spPr>
          <a:xfrm>
            <a:off x="5213238" y="4238103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금리 이력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09C0335-ADBE-2A72-60C5-AEBD8BEE0F27}"/>
              </a:ext>
            </a:extLst>
          </p:cNvPr>
          <p:cNvGraphicFramePr>
            <a:graphicFrameLocks noGrp="1"/>
          </p:cNvGraphicFramePr>
          <p:nvPr/>
        </p:nvGraphicFramePr>
        <p:xfrm>
          <a:off x="5190394" y="4509120"/>
          <a:ext cx="2002597" cy="1226375"/>
        </p:xfrm>
        <a:graphic>
          <a:graphicData uri="http://schemas.openxmlformats.org/drawingml/2006/table">
            <a:tbl>
              <a:tblPr/>
              <a:tblGrid>
                <a:gridCol w="194654">
                  <a:extLst>
                    <a:ext uri="{9D8B030D-6E8A-4147-A177-3AD203B41FA5}">
                      <a16:colId xmlns:a16="http://schemas.microsoft.com/office/drawing/2014/main" val="334564138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961408415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367784">
                  <a:extLst>
                    <a:ext uri="{9D8B030D-6E8A-4147-A177-3AD203B41FA5}">
                      <a16:colId xmlns:a16="http://schemas.microsoft.com/office/drawing/2014/main" val="2919836934"/>
                    </a:ext>
                  </a:extLst>
                </a:gridCol>
              </a:tblGrid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만기일자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2023-03-17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2023-03-17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59557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055845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61981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703652"/>
                  </a:ext>
                </a:extLst>
              </a:tr>
            </a:tbl>
          </a:graphicData>
        </a:graphic>
      </p:graphicFrame>
      <p:sp>
        <p:nvSpPr>
          <p:cNvPr id="58" name="Google Shape;221;p7">
            <a:extLst>
              <a:ext uri="{FF2B5EF4-FFF2-40B4-BE49-F238E27FC236}">
                <a16:creationId xmlns:a16="http://schemas.microsoft.com/office/drawing/2014/main" id="{F9BA8445-F5D3-CB83-202F-9785E66BDAAB}"/>
              </a:ext>
            </a:extLst>
          </p:cNvPr>
          <p:cNvSpPr/>
          <p:nvPr/>
        </p:nvSpPr>
        <p:spPr>
          <a:xfrm>
            <a:off x="5096812" y="2270177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21;p7">
            <a:extLst>
              <a:ext uri="{FF2B5EF4-FFF2-40B4-BE49-F238E27FC236}">
                <a16:creationId xmlns:a16="http://schemas.microsoft.com/office/drawing/2014/main" id="{B4C19C91-28C8-D054-2CC7-CF7DD6B3C987}"/>
              </a:ext>
            </a:extLst>
          </p:cNvPr>
          <p:cNvSpPr/>
          <p:nvPr/>
        </p:nvSpPr>
        <p:spPr>
          <a:xfrm>
            <a:off x="5110273" y="4277947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0413007-58F1-D092-9714-10F4F28EFA95}"/>
              </a:ext>
            </a:extLst>
          </p:cNvPr>
          <p:cNvSpPr/>
          <p:nvPr/>
        </p:nvSpPr>
        <p:spPr>
          <a:xfrm>
            <a:off x="1410595" y="3046031"/>
            <a:ext cx="3646579" cy="5190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6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Google Shape;221;p7">
            <a:extLst>
              <a:ext uri="{FF2B5EF4-FFF2-40B4-BE49-F238E27FC236}">
                <a16:creationId xmlns:a16="http://schemas.microsoft.com/office/drawing/2014/main" id="{957A1A27-B68F-A3F6-0ECC-55283691AC2E}"/>
              </a:ext>
            </a:extLst>
          </p:cNvPr>
          <p:cNvSpPr/>
          <p:nvPr/>
        </p:nvSpPr>
        <p:spPr>
          <a:xfrm>
            <a:off x="4051308" y="5973656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336883-6144-A952-4A4D-FA0E5D4A2F9F}"/>
              </a:ext>
            </a:extLst>
          </p:cNvPr>
          <p:cNvGraphicFramePr>
            <a:graphicFrameLocks noGrp="1"/>
          </p:cNvGraphicFramePr>
          <p:nvPr/>
        </p:nvGraphicFramePr>
        <p:xfrm>
          <a:off x="1594257" y="5418188"/>
          <a:ext cx="3366721" cy="243060"/>
        </p:xfrm>
        <a:graphic>
          <a:graphicData uri="http://schemas.openxmlformats.org/drawingml/2006/table">
            <a:tbl>
              <a:tblPr/>
              <a:tblGrid>
                <a:gridCol w="759064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924296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05432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977929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EOD </a:t>
                      </a:r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발생일자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2024-08-01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EOD </a:t>
                      </a:r>
                      <a:r>
                        <a:rPr lang="ko-KR" altLang="en-US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응답</a:t>
                      </a:r>
                      <a:r>
                        <a:rPr lang="en-US" altLang="ko-KR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?... </a:t>
                      </a:r>
                      <a:r>
                        <a:rPr lang="ko-KR" altLang="en-US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 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D2FA6096-777A-EDE6-93E4-43279ADAA9D1}"/>
              </a:ext>
            </a:extLst>
          </p:cNvPr>
          <p:cNvSpPr/>
          <p:nvPr/>
        </p:nvSpPr>
        <p:spPr>
          <a:xfrm>
            <a:off x="1601239" y="5153262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en-US" altLang="ko-KR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EOD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정보</a:t>
            </a:r>
          </a:p>
        </p:txBody>
      </p:sp>
      <p:sp>
        <p:nvSpPr>
          <p:cNvPr id="14" name="모서리가 둥근 직사각형 164">
            <a:extLst>
              <a:ext uri="{FF2B5EF4-FFF2-40B4-BE49-F238E27FC236}">
                <a16:creationId xmlns:a16="http://schemas.microsoft.com/office/drawing/2014/main" id="{FCE72B74-31A5-2626-8B0C-2257E8C4EFA4}"/>
              </a:ext>
            </a:extLst>
          </p:cNvPr>
          <p:cNvSpPr/>
          <p:nvPr/>
        </p:nvSpPr>
        <p:spPr>
          <a:xfrm>
            <a:off x="4322346" y="5203159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 err="1">
                <a:solidFill>
                  <a:schemeClr val="bg1"/>
                </a:solidFill>
                <a:latin typeface="+mn-ea"/>
              </a:rPr>
              <a:t>로스컷</a:t>
            </a:r>
            <a:endParaRPr lang="ko-KR" altLang="en-US" sz="6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모서리가 둥근 직사각형 164">
            <a:extLst>
              <a:ext uri="{FF2B5EF4-FFF2-40B4-BE49-F238E27FC236}">
                <a16:creationId xmlns:a16="http://schemas.microsoft.com/office/drawing/2014/main" id="{250E30E7-F15B-1071-F653-4A30DB80E481}"/>
              </a:ext>
            </a:extLst>
          </p:cNvPr>
          <p:cNvSpPr/>
          <p:nvPr/>
        </p:nvSpPr>
        <p:spPr>
          <a:xfrm>
            <a:off x="3656010" y="5197729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  <a:latin typeface="+mn-ea"/>
              </a:rPr>
              <a:t>수동연장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D31A9A-A000-7EDA-7B93-3DBCC9E92C35}"/>
              </a:ext>
            </a:extLst>
          </p:cNvPr>
          <p:cNvSpPr/>
          <p:nvPr/>
        </p:nvSpPr>
        <p:spPr>
          <a:xfrm>
            <a:off x="2720752" y="2930321"/>
            <a:ext cx="3384376" cy="1104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추후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868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91FC64-4408-B542-654F-D08E24657CE8}"/>
              </a:ext>
            </a:extLst>
          </p:cNvPr>
          <p:cNvSpPr/>
          <p:nvPr/>
        </p:nvSpPr>
        <p:spPr>
          <a:xfrm>
            <a:off x="5426835" y="2276873"/>
            <a:ext cx="1850400" cy="220931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B952D84-DCC3-2578-E283-A5CA57EB1D2E}"/>
              </a:ext>
            </a:extLst>
          </p:cNvPr>
          <p:cNvSpPr/>
          <p:nvPr/>
        </p:nvSpPr>
        <p:spPr>
          <a:xfrm>
            <a:off x="1498619" y="2230463"/>
            <a:ext cx="3919908" cy="3632902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50" dirty="0">
              <a:latin typeface="+mn-ea"/>
            </a:endParaRPr>
          </a:p>
        </p:txBody>
      </p:sp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28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채권현황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채권상세내역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B_BD_05_02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채권현황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274337"/>
            <a:ext cx="6031555" cy="511376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498844" y="126876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채권 상세 내역</a:t>
            </a:r>
          </a:p>
        </p:txBody>
      </p:sp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id="{D434C279-9CB9-4FB1-5B09-0BAE90699193}"/>
              </a:ext>
            </a:extLst>
          </p:cNvPr>
          <p:cNvGraphicFramePr>
            <a:graphicFrameLocks noGrp="1"/>
          </p:cNvGraphicFramePr>
          <p:nvPr/>
        </p:nvGraphicFramePr>
        <p:xfrm>
          <a:off x="1586279" y="2513718"/>
          <a:ext cx="3718884" cy="2187540"/>
        </p:xfrm>
        <a:graphic>
          <a:graphicData uri="http://schemas.openxmlformats.org/drawingml/2006/table">
            <a:tbl>
              <a:tblPr/>
              <a:tblGrid>
                <a:gridCol w="846441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1013001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  <a:gridCol w="787199">
                  <a:extLst>
                    <a:ext uri="{9D8B030D-6E8A-4147-A177-3AD203B41FA5}">
                      <a16:colId xmlns:a16="http://schemas.microsoft.com/office/drawing/2014/main" val="3119465669"/>
                    </a:ext>
                  </a:extLst>
                </a:gridCol>
                <a:gridCol w="1072243">
                  <a:extLst>
                    <a:ext uri="{9D8B030D-6E8A-4147-A177-3AD203B41FA5}">
                      <a16:colId xmlns:a16="http://schemas.microsoft.com/office/drawing/2014/main" val="1977081554"/>
                    </a:ext>
                  </a:extLst>
                </a:gridCol>
              </a:tblGrid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여신번호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101001000012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계좌상태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신청구분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2024-03-13 12:12:10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대출상품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코넥안심스탁론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여신기관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6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에이티코넥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12914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기존 증권계좌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기존 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08535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증권 계좌번호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000000000000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증권사명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유진투자증권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56978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31,000,000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대출기간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연장가능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51952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대출잔액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31,000,000 </a:t>
                      </a:r>
                      <a:r>
                        <a:rPr lang="ko-KR" altLang="en-US" sz="65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 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10.70% /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6857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만기일자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2025-03-14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집중투자율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9494"/>
                  </a:ext>
                </a:extLst>
              </a:tr>
              <a:tr h="2282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로스컷비율</a:t>
                      </a:r>
                      <a:endParaRPr lang="ko-KR" altLang="en-US" sz="65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현금인출비율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07666"/>
                  </a:ext>
                </a:extLst>
              </a:tr>
            </a:tbl>
          </a:graphicData>
        </a:graphic>
      </p:graphicFrame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1FD8094-1BA1-7027-66AD-1652945DFC60}"/>
              </a:ext>
            </a:extLst>
          </p:cNvPr>
          <p:cNvSpPr/>
          <p:nvPr/>
        </p:nvSpPr>
        <p:spPr>
          <a:xfrm>
            <a:off x="1601239" y="226467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채권정보</a:t>
            </a: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/>
        </p:nvGraphicFramePr>
        <p:xfrm>
          <a:off x="7541937" y="408944"/>
          <a:ext cx="2253889" cy="643692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채권현황에서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 호출되는 팝업화면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정보는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조회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신상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채권정보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채권현황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B_BD_05_01)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에서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더블클릭시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 노출되는 정보는 대출 최종 상태의 정보 노출</a:t>
                      </a:r>
                      <a:endParaRPr lang="en-US" altLang="ko-KR" sz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추가대출이력 그리드 더블 클릭하면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신청구분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신청일시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신용조회일시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‘, 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신용조회점수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추개대출내용으로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계좌 상태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활동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EOD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소득증빙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&amp;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값 조회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소득증명서류 다운로드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값 조회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파일명 더블 클릭 시 파일열기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대환대출상세내역 팝업화면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 대출에 따른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채권현황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[B_BD_05_01]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의 그리드 항목 중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구분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값이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대환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이면 기존증권계좌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기존증권사명 정보 노출하고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신규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’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이면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기존증권계좌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’,’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기존증권사명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‘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항목 제외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납입이력 팝업 호출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납입상세내역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[B_BD_06_02]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계약문서조회 팝업 호출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계약문서 조회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[B_BD_05_03]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대출 정보 그리드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추가 대출 정보 그리드 노출</a:t>
                      </a:r>
                      <a:endParaRPr lang="en-US" altLang="ko-KR" sz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 시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신청구분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신청일시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신용조회일시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‘, 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신용조회점수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추개대출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내용으로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연장이력 그리드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계약문서 조회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[B_BD_05_03]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팝업화면 호출</a:t>
                      </a:r>
                      <a:endParaRPr lang="en-US" altLang="ko-KR" sz="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클릭 시 채권정보 에서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대출금리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장이력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그리드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계약문서 조회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[B_BD_05_03]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팝업화면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6266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540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78668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38726"/>
                  </a:ext>
                </a:extLst>
              </a:tr>
            </a:tbl>
          </a:graphicData>
        </a:graphic>
      </p:graphicFrame>
      <p:sp>
        <p:nvSpPr>
          <p:cNvPr id="169" name="타원 168">
            <a:extLst>
              <a:ext uri="{FF2B5EF4-FFF2-40B4-BE49-F238E27FC236}">
                <a16:creationId xmlns:a16="http://schemas.microsoft.com/office/drawing/2014/main" id="{5CC47043-E37B-7B13-D72D-DEE616B67D98}"/>
              </a:ext>
            </a:extLst>
          </p:cNvPr>
          <p:cNvSpPr/>
          <p:nvPr/>
        </p:nvSpPr>
        <p:spPr>
          <a:xfrm>
            <a:off x="3463075" y="2443817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3</a:t>
            </a:r>
            <a:endParaRPr lang="ko-KR" altLang="en-US" sz="650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A4B3C5C-4B9F-636C-E73A-B0E7BD5F23A7}"/>
              </a:ext>
            </a:extLst>
          </p:cNvPr>
          <p:cNvGraphicFramePr>
            <a:graphicFrameLocks noGrp="1"/>
          </p:cNvGraphicFramePr>
          <p:nvPr/>
        </p:nvGraphicFramePr>
        <p:xfrm>
          <a:off x="1594257" y="5045185"/>
          <a:ext cx="3718884" cy="243060"/>
        </p:xfrm>
        <a:graphic>
          <a:graphicData uri="http://schemas.openxmlformats.org/drawingml/2006/table">
            <a:tbl>
              <a:tblPr/>
              <a:tblGrid>
                <a:gridCol w="838463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22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080221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소득증명서류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근로소득원천징수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소득증명결과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</a:tbl>
          </a:graphicData>
        </a:graphic>
      </p:graphicFrame>
      <p:sp>
        <p:nvSpPr>
          <p:cNvPr id="13" name="Rectangle 122">
            <a:extLst>
              <a:ext uri="{FF2B5EF4-FFF2-40B4-BE49-F238E27FC236}">
                <a16:creationId xmlns:a16="http://schemas.microsoft.com/office/drawing/2014/main" id="{C9E7F577-5E12-AD10-67AB-6F2C01E9E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28" y="5089613"/>
            <a:ext cx="900000" cy="16220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+mn-ea"/>
                <a:ea typeface="+mn-ea"/>
              </a:rPr>
              <a:t>정상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DFC0C6E-51D8-C5E5-63B7-22DA5D7CE271}"/>
              </a:ext>
            </a:extLst>
          </p:cNvPr>
          <p:cNvGraphicFramePr>
            <a:graphicFrameLocks noGrp="1"/>
          </p:cNvGraphicFramePr>
          <p:nvPr/>
        </p:nvGraphicFramePr>
        <p:xfrm>
          <a:off x="1594257" y="5285236"/>
          <a:ext cx="3718884" cy="486120"/>
        </p:xfrm>
        <a:graphic>
          <a:graphicData uri="http://schemas.openxmlformats.org/drawingml/2006/table">
            <a:tbl>
              <a:tblPr/>
              <a:tblGrid>
                <a:gridCol w="838463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102097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221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1080221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신용조회일시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신용조회점수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6372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심사결과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1" i="0" u="sng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대출실행일시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2024-07-01 10:30:55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91549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FC7336-6501-FC63-FF01-B796269375E6}"/>
              </a:ext>
            </a:extLst>
          </p:cNvPr>
          <p:cNvSpPr/>
          <p:nvPr/>
        </p:nvSpPr>
        <p:spPr>
          <a:xfrm>
            <a:off x="1601239" y="4780259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</a:t>
            </a:r>
            <a:r>
              <a:rPr lang="ko-KR" altLang="en-US" sz="65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소득증빙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&amp; </a:t>
            </a:r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심사정보</a:t>
            </a:r>
          </a:p>
        </p:txBody>
      </p:sp>
      <p:sp>
        <p:nvSpPr>
          <p:cNvPr id="16" name="직사각형 126">
            <a:extLst>
              <a:ext uri="{FF2B5EF4-FFF2-40B4-BE49-F238E27FC236}">
                <a16:creationId xmlns:a16="http://schemas.microsoft.com/office/drawing/2014/main" id="{BDE96312-D58F-E8EF-1735-5F1D6C267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685" y="5331688"/>
            <a:ext cx="1008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2024/07/01 10:23:10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7" name="직사각형 126">
            <a:extLst>
              <a:ext uri="{FF2B5EF4-FFF2-40B4-BE49-F238E27FC236}">
                <a16:creationId xmlns:a16="http://schemas.microsoft.com/office/drawing/2014/main" id="{932205B0-DAE5-A161-E24D-6BB1E87C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936" y="5333930"/>
            <a:ext cx="792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50" b="0" i="0" u="none" strike="noStrike" dirty="0">
                <a:solidFill>
                  <a:srgbClr val="000000"/>
                </a:solidFill>
                <a:effectLst/>
                <a:latin typeface="+mn-ea"/>
              </a:rPr>
              <a:t>793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8" name="Rectangle 122">
            <a:extLst>
              <a:ext uri="{FF2B5EF4-FFF2-40B4-BE49-F238E27FC236}">
                <a16:creationId xmlns:a16="http://schemas.microsoft.com/office/drawing/2014/main" id="{D6A84E86-0B40-F196-D5B2-08983BF6C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802" y="5555332"/>
            <a:ext cx="828000" cy="16220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43BA29-5B19-5F24-BF72-21DDBB93F884}"/>
              </a:ext>
            </a:extLst>
          </p:cNvPr>
          <p:cNvSpPr/>
          <p:nvPr/>
        </p:nvSpPr>
        <p:spPr>
          <a:xfrm>
            <a:off x="1457398" y="4858018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4</a:t>
            </a:r>
            <a:endParaRPr lang="ko-KR" altLang="en-US" sz="650" b="1" dirty="0">
              <a:latin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99C05C-8668-87FA-CAE1-E8886EBB98CF}"/>
              </a:ext>
            </a:extLst>
          </p:cNvPr>
          <p:cNvSpPr/>
          <p:nvPr/>
        </p:nvSpPr>
        <p:spPr>
          <a:xfrm>
            <a:off x="2463759" y="507313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5</a:t>
            </a:r>
            <a:endParaRPr lang="ko-KR" altLang="en-US" sz="650" b="1" dirty="0"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F852DE5-3E88-40BA-C95D-3C7640D365E9}"/>
              </a:ext>
            </a:extLst>
          </p:cNvPr>
          <p:cNvSpPr/>
          <p:nvPr/>
        </p:nvSpPr>
        <p:spPr>
          <a:xfrm>
            <a:off x="1421571" y="233304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2</a:t>
            </a:r>
            <a:endParaRPr lang="ko-KR" altLang="en-US" sz="650" b="1" dirty="0"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모서리가 둥근 직사각형 164">
            <a:extLst>
              <a:ext uri="{FF2B5EF4-FFF2-40B4-BE49-F238E27FC236}">
                <a16:creationId xmlns:a16="http://schemas.microsoft.com/office/drawing/2014/main" id="{C30D92AD-9EB6-849F-3A73-941F4A9360CB}"/>
              </a:ext>
            </a:extLst>
          </p:cNvPr>
          <p:cNvSpPr/>
          <p:nvPr/>
        </p:nvSpPr>
        <p:spPr>
          <a:xfrm>
            <a:off x="4683859" y="2316547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  <a:latin typeface="+mn-ea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납입이력</a:t>
            </a:r>
            <a:endParaRPr lang="ko-KR" altLang="en-US" sz="6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0413007-58F1-D092-9714-10F4F28EFA95}"/>
              </a:ext>
            </a:extLst>
          </p:cNvPr>
          <p:cNvSpPr/>
          <p:nvPr/>
        </p:nvSpPr>
        <p:spPr>
          <a:xfrm>
            <a:off x="1410595" y="3222230"/>
            <a:ext cx="4046461" cy="5190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6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5" name="모서리가 둥근 직사각형 45">
            <a:extLst>
              <a:ext uri="{FF2B5EF4-FFF2-40B4-BE49-F238E27FC236}">
                <a16:creationId xmlns:a16="http://schemas.microsoft.com/office/drawing/2014/main" id="{C54B1BAF-6F8E-3745-E9F5-E0B77E473EC0}"/>
              </a:ext>
            </a:extLst>
          </p:cNvPr>
          <p:cNvSpPr/>
          <p:nvPr/>
        </p:nvSpPr>
        <p:spPr>
          <a:xfrm>
            <a:off x="4160912" y="6034487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E524EBC-3371-412F-27A0-5F8F16C53125}"/>
              </a:ext>
            </a:extLst>
          </p:cNvPr>
          <p:cNvSpPr/>
          <p:nvPr/>
        </p:nvSpPr>
        <p:spPr>
          <a:xfrm>
            <a:off x="3980526" y="6021288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2" name="모서리가 둥근 직사각형 164">
            <a:extLst>
              <a:ext uri="{FF2B5EF4-FFF2-40B4-BE49-F238E27FC236}">
                <a16:creationId xmlns:a16="http://schemas.microsoft.com/office/drawing/2014/main" id="{A21B37C2-141E-A6CD-BE42-68E0CE65E276}"/>
              </a:ext>
            </a:extLst>
          </p:cNvPr>
          <p:cNvSpPr/>
          <p:nvPr/>
        </p:nvSpPr>
        <p:spPr>
          <a:xfrm>
            <a:off x="4683859" y="4844584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  <a:latin typeface="+mn-ea"/>
              </a:rPr>
              <a:t>계약문서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77A63F4-9064-1D73-49FD-CD8967A527BB}"/>
              </a:ext>
            </a:extLst>
          </p:cNvPr>
          <p:cNvSpPr/>
          <p:nvPr/>
        </p:nvSpPr>
        <p:spPr>
          <a:xfrm>
            <a:off x="4522425" y="4844985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9</a:t>
            </a:r>
            <a:endParaRPr lang="ko-KR" altLang="en-US" sz="65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4ABBF7-A30B-613E-5EF6-9E592901AE1C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C03AF2C-2DAC-3538-6887-CE90131C69BA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B248D545-CBF6-5A86-0666-38D5316C7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C98E1FEC-C5F2-DEFF-7FE6-01BE98890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384" y="3057132"/>
            <a:ext cx="61200" cy="61200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3FC8D96-3C87-B037-E61A-2F1E843C79F8}"/>
              </a:ext>
            </a:extLst>
          </p:cNvPr>
          <p:cNvGrpSpPr/>
          <p:nvPr/>
        </p:nvGrpSpPr>
        <p:grpSpPr>
          <a:xfrm>
            <a:off x="326496" y="4118783"/>
            <a:ext cx="1026104" cy="318329"/>
            <a:chOff x="326496" y="3573016"/>
            <a:chExt cx="1026104" cy="3183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8BCC64A-89AB-50CF-5FEC-148B2EFAA301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22" name="Picture 12" descr="설정 free interface icon">
              <a:extLst>
                <a:ext uri="{FF2B5EF4-FFF2-40B4-BE49-F238E27FC236}">
                  <a16:creationId xmlns:a16="http://schemas.microsoft.com/office/drawing/2014/main" id="{7E719624-8871-53C0-43C0-A2EA36D63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F6215BB2-0121-A0D0-3546-82FDC0E0B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0ADA3FC-3A9F-7931-0DA7-59F4745050B0}"/>
              </a:ext>
            </a:extLst>
          </p:cNvPr>
          <p:cNvGrpSpPr/>
          <p:nvPr/>
        </p:nvGrpSpPr>
        <p:grpSpPr>
          <a:xfrm>
            <a:off x="313796" y="3338800"/>
            <a:ext cx="1038804" cy="318329"/>
            <a:chOff x="313796" y="2793033"/>
            <a:chExt cx="1038804" cy="318329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5F0003BB-0781-AC72-3B54-511095F04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48DFD70C-536F-C232-D3E0-AF0866656FF6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FB1C3B0-8D74-598F-9BC2-6DC3E52B306B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D549275-2183-EEC5-1A01-628AAE9DEC2E}"/>
              </a:ext>
            </a:extLst>
          </p:cNvPr>
          <p:cNvGrpSpPr/>
          <p:nvPr/>
        </p:nvGrpSpPr>
        <p:grpSpPr>
          <a:xfrm>
            <a:off x="332846" y="3747279"/>
            <a:ext cx="1018198" cy="316800"/>
            <a:chOff x="332846" y="3201512"/>
            <a:chExt cx="1018198" cy="316800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330DFD21-68AA-D4E2-5F0C-71DA5AA6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36" name="Picture 8" descr="edit">
              <a:extLst>
                <a:ext uri="{FF2B5EF4-FFF2-40B4-BE49-F238E27FC236}">
                  <a16:creationId xmlns:a16="http://schemas.microsoft.com/office/drawing/2014/main" id="{BFB11CB2-8A36-0789-7E80-12A0DB0FE3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C35C77C6-8CC6-35B0-0730-4E46A4B0F29A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70CE663-0FDC-93D2-B649-0034CC1D755F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0E546A87-C875-A11C-9B1C-F5E65BFF12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384" y="1696160"/>
            <a:ext cx="61200" cy="61200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25BB7D4C-1DA0-1398-FE49-EDD9348EC9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42" name="그림 141">
            <a:extLst>
              <a:ext uri="{FF2B5EF4-FFF2-40B4-BE49-F238E27FC236}">
                <a16:creationId xmlns:a16="http://schemas.microsoft.com/office/drawing/2014/main" id="{D36FECEA-20ED-5759-33A1-017EB80C43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7384" y="2102356"/>
            <a:ext cx="64800" cy="64800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18C4874-BA33-B661-000D-9674FF8040DE}"/>
              </a:ext>
            </a:extLst>
          </p:cNvPr>
          <p:cNvSpPr/>
          <p:nvPr/>
        </p:nvSpPr>
        <p:spPr>
          <a:xfrm>
            <a:off x="512244" y="2930321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3498CF62-8E95-FE11-76B1-8E7F3E5776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496" y="3031885"/>
            <a:ext cx="115200" cy="115200"/>
          </a:xfrm>
          <a:prstGeom prst="rect">
            <a:avLst/>
          </a:prstGeom>
        </p:spPr>
      </p:pic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91B459-4E33-7460-CB13-5809CB8D4CD3}"/>
              </a:ext>
            </a:extLst>
          </p:cNvPr>
          <p:cNvGrpSpPr/>
          <p:nvPr/>
        </p:nvGrpSpPr>
        <p:grpSpPr>
          <a:xfrm>
            <a:off x="540558" y="2278120"/>
            <a:ext cx="739774" cy="502808"/>
            <a:chOff x="540558" y="2204864"/>
            <a:chExt cx="739774" cy="50280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B18AC5E-A830-F7BC-913A-D0532A1B0C35}"/>
                </a:ext>
              </a:extLst>
            </p:cNvPr>
            <p:cNvSpPr/>
            <p:nvPr/>
          </p:nvSpPr>
          <p:spPr>
            <a:xfrm>
              <a:off x="540558" y="2204864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채권현황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8424072-CAB4-98FE-E1CA-B91034B6D14D}"/>
                </a:ext>
              </a:extLst>
            </p:cNvPr>
            <p:cNvSpPr/>
            <p:nvPr/>
          </p:nvSpPr>
          <p:spPr>
            <a:xfrm>
              <a:off x="540558" y="2365368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납인현황</a:t>
              </a:r>
              <a:endParaRPr lang="ko-KR" altLang="en-US" sz="65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B748E5-98FB-53AC-A775-74E439C2D8C0}"/>
                </a:ext>
              </a:extLst>
            </p:cNvPr>
            <p:cNvSpPr/>
            <p:nvPr/>
          </p:nvSpPr>
          <p:spPr>
            <a:xfrm>
              <a:off x="540558" y="2525872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연체현황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15CCB61F-3979-6582-244E-87B00A008188}"/>
              </a:ext>
            </a:extLst>
          </p:cNvPr>
          <p:cNvSpPr/>
          <p:nvPr/>
        </p:nvSpPr>
        <p:spPr>
          <a:xfrm>
            <a:off x="1383626" y="323099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A68B23-C797-656B-C41B-6417F1479E96}"/>
              </a:ext>
            </a:extLst>
          </p:cNvPr>
          <p:cNvSpPr/>
          <p:nvPr/>
        </p:nvSpPr>
        <p:spPr>
          <a:xfrm>
            <a:off x="1501334" y="1554488"/>
            <a:ext cx="5775901" cy="7056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E74231-809C-99E5-E426-550ABE17BD71}"/>
              </a:ext>
            </a:extLst>
          </p:cNvPr>
          <p:cNvSpPr/>
          <p:nvPr/>
        </p:nvSpPr>
        <p:spPr>
          <a:xfrm>
            <a:off x="1611800" y="1678603"/>
            <a:ext cx="5565954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71359B-5E35-C78F-B6D3-65FE76579C47}"/>
              </a:ext>
            </a:extLst>
          </p:cNvPr>
          <p:cNvSpPr/>
          <p:nvPr/>
        </p:nvSpPr>
        <p:spPr>
          <a:xfrm>
            <a:off x="1610154" y="1681627"/>
            <a:ext cx="824442" cy="234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고객명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40DE30-685A-F929-1DA5-248C841085C2}"/>
              </a:ext>
            </a:extLst>
          </p:cNvPr>
          <p:cNvSpPr/>
          <p:nvPr/>
        </p:nvSpPr>
        <p:spPr>
          <a:xfrm>
            <a:off x="2452317" y="1700679"/>
            <a:ext cx="2844000" cy="1950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700" u="none" strike="noStrike" kern="1200" dirty="0" err="1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정징탕</a:t>
            </a:r>
            <a:endParaRPr lang="ko-KR" altLang="en-US" sz="6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72B2D8-A8CB-8E1B-B7A0-021CD2BD7D47}"/>
              </a:ext>
            </a:extLst>
          </p:cNvPr>
          <p:cNvSpPr/>
          <p:nvPr/>
        </p:nvSpPr>
        <p:spPr>
          <a:xfrm>
            <a:off x="1611800" y="1913553"/>
            <a:ext cx="5565954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F65E7E-10F4-C7C1-85AE-C90EE8479917}"/>
              </a:ext>
            </a:extLst>
          </p:cNvPr>
          <p:cNvSpPr/>
          <p:nvPr/>
        </p:nvSpPr>
        <p:spPr>
          <a:xfrm>
            <a:off x="1610301" y="1916749"/>
            <a:ext cx="824442" cy="2349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생년월일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FE5A30-6B82-9CF1-9A54-0BE94F2DE90A}"/>
              </a:ext>
            </a:extLst>
          </p:cNvPr>
          <p:cNvSpPr/>
          <p:nvPr/>
        </p:nvSpPr>
        <p:spPr>
          <a:xfrm>
            <a:off x="2465057" y="1935801"/>
            <a:ext cx="720000" cy="195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000000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9E6AB3-5C7B-EC42-99C0-A1369484F8BA}"/>
              </a:ext>
            </a:extLst>
          </p:cNvPr>
          <p:cNvSpPr/>
          <p:nvPr/>
        </p:nvSpPr>
        <p:spPr>
          <a:xfrm>
            <a:off x="1458768" y="16255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59039B-B4D4-AF37-AA0D-20CF0B5252FF}"/>
              </a:ext>
            </a:extLst>
          </p:cNvPr>
          <p:cNvSpPr/>
          <p:nvPr/>
        </p:nvSpPr>
        <p:spPr>
          <a:xfrm>
            <a:off x="3466351" y="1914916"/>
            <a:ext cx="774000" cy="2335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연락처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E8C323-7683-FA8E-6D53-3301AFA23D96}"/>
              </a:ext>
            </a:extLst>
          </p:cNvPr>
          <p:cNvSpPr/>
          <p:nvPr/>
        </p:nvSpPr>
        <p:spPr>
          <a:xfrm>
            <a:off x="4216665" y="1935629"/>
            <a:ext cx="1078861" cy="1906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001-0000-0000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02815D5-DD11-E859-8942-0466106908CC}"/>
              </a:ext>
            </a:extLst>
          </p:cNvPr>
          <p:cNvSpPr/>
          <p:nvPr/>
        </p:nvSpPr>
        <p:spPr>
          <a:xfrm>
            <a:off x="4546021" y="224770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b="1" dirty="0">
                <a:latin typeface="+mn-ea"/>
              </a:rPr>
              <a:t>8</a:t>
            </a:r>
            <a:endParaRPr lang="ko-KR" altLang="en-US" sz="650" b="1" dirty="0">
              <a:latin typeface="+mn-ea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2F33C2A-A2DE-6D34-32F2-D3783FB296AB}"/>
              </a:ext>
            </a:extLst>
          </p:cNvPr>
          <p:cNvGraphicFramePr>
            <a:graphicFrameLocks noGrp="1"/>
          </p:cNvGraphicFramePr>
          <p:nvPr/>
        </p:nvGraphicFramePr>
        <p:xfrm>
          <a:off x="5510167" y="2512628"/>
          <a:ext cx="1681161" cy="1471650"/>
        </p:xfrm>
        <a:graphic>
          <a:graphicData uri="http://schemas.openxmlformats.org/drawingml/2006/table">
            <a:tbl>
              <a:tblPr/>
              <a:tblGrid>
                <a:gridCol w="306929">
                  <a:extLst>
                    <a:ext uri="{9D8B030D-6E8A-4147-A177-3AD203B41FA5}">
                      <a16:colId xmlns:a16="http://schemas.microsoft.com/office/drawing/2014/main" val="325320455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654152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</a:tblGrid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대출금액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21,000,000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2024-03-13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59557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추가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10,000,000</a:t>
                      </a: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2024-03-17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055845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61981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143129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724715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7D06FD-9F0F-7928-0B33-995805004F82}"/>
              </a:ext>
            </a:extLst>
          </p:cNvPr>
          <p:cNvSpPr/>
          <p:nvPr/>
        </p:nvSpPr>
        <p:spPr>
          <a:xfrm>
            <a:off x="5426835" y="4178374"/>
            <a:ext cx="1851039" cy="168499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065CAC-A6B0-0E2E-3238-E445C7813726}"/>
              </a:ext>
            </a:extLst>
          </p:cNvPr>
          <p:cNvSpPr/>
          <p:nvPr/>
        </p:nvSpPr>
        <p:spPr>
          <a:xfrm>
            <a:off x="5529064" y="226467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대출 이력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FCE1598-265D-96DE-A279-7BAF7E3EDF6B}"/>
              </a:ext>
            </a:extLst>
          </p:cNvPr>
          <p:cNvSpPr/>
          <p:nvPr/>
        </p:nvSpPr>
        <p:spPr>
          <a:xfrm>
            <a:off x="5523798" y="422108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연장 이력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309C0335-ADBE-2A72-60C5-AEBD8BEE0F27}"/>
              </a:ext>
            </a:extLst>
          </p:cNvPr>
          <p:cNvGraphicFramePr>
            <a:graphicFrameLocks noGrp="1"/>
          </p:cNvGraphicFramePr>
          <p:nvPr/>
        </p:nvGraphicFramePr>
        <p:xfrm>
          <a:off x="5510166" y="4509120"/>
          <a:ext cx="1682826" cy="1226375"/>
        </p:xfrm>
        <a:graphic>
          <a:graphicData uri="http://schemas.openxmlformats.org/drawingml/2006/table">
            <a:tbl>
              <a:tblPr/>
              <a:tblGrid>
                <a:gridCol w="666970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602614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413242">
                  <a:extLst>
                    <a:ext uri="{9D8B030D-6E8A-4147-A177-3AD203B41FA5}">
                      <a16:colId xmlns:a16="http://schemas.microsoft.com/office/drawing/2014/main" val="2919836934"/>
                    </a:ext>
                  </a:extLst>
                </a:gridCol>
              </a:tblGrid>
              <a:tr h="2452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만기일자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809869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2024-09-17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2025-09-17</a:t>
                      </a:r>
                    </a:p>
                  </a:txBody>
                  <a:tcPr marL="5883" marR="5883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59557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055845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61981"/>
                  </a:ext>
                </a:extLst>
              </a:tr>
              <a:tr h="245275"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703652"/>
                  </a:ext>
                </a:extLst>
              </a:tr>
            </a:tbl>
          </a:graphicData>
        </a:graphic>
      </p:graphicFrame>
      <p:sp>
        <p:nvSpPr>
          <p:cNvPr id="58" name="Google Shape;221;p7">
            <a:extLst>
              <a:ext uri="{FF2B5EF4-FFF2-40B4-BE49-F238E27FC236}">
                <a16:creationId xmlns:a16="http://schemas.microsoft.com/office/drawing/2014/main" id="{F9BA8445-F5D3-CB83-202F-9785E66BDAAB}"/>
              </a:ext>
            </a:extLst>
          </p:cNvPr>
          <p:cNvSpPr/>
          <p:nvPr/>
        </p:nvSpPr>
        <p:spPr>
          <a:xfrm>
            <a:off x="5400171" y="2314934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21;p7">
            <a:extLst>
              <a:ext uri="{FF2B5EF4-FFF2-40B4-BE49-F238E27FC236}">
                <a16:creationId xmlns:a16="http://schemas.microsoft.com/office/drawing/2014/main" id="{B4C19C91-28C8-D054-2CC7-CF7DD6B3C987}"/>
              </a:ext>
            </a:extLst>
          </p:cNvPr>
          <p:cNvSpPr/>
          <p:nvPr/>
        </p:nvSpPr>
        <p:spPr>
          <a:xfrm>
            <a:off x="5408609" y="4495208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5D1951-C392-8084-B0AA-53D1F1C61D25}"/>
              </a:ext>
            </a:extLst>
          </p:cNvPr>
          <p:cNvSpPr/>
          <p:nvPr/>
        </p:nvSpPr>
        <p:spPr>
          <a:xfrm>
            <a:off x="2720752" y="2930321"/>
            <a:ext cx="3384376" cy="1104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복사본</a:t>
            </a:r>
          </a:p>
        </p:txBody>
      </p:sp>
    </p:spTree>
    <p:extLst>
      <p:ext uri="{BB962C8B-B14F-4D97-AF65-F5344CB8AC3E}">
        <p14:creationId xmlns:p14="http://schemas.microsoft.com/office/powerpoint/2010/main" val="3480935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29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채권현황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계약문서조회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B_BD_05_03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채권현황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274337"/>
            <a:ext cx="6031555" cy="511376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955034" y="126876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계약 문서 조회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267467A-D891-0D1E-B965-75DCB9DAB7C2}"/>
              </a:ext>
            </a:extLst>
          </p:cNvPr>
          <p:cNvSpPr/>
          <p:nvPr/>
        </p:nvSpPr>
        <p:spPr>
          <a:xfrm>
            <a:off x="1979871" y="2260157"/>
            <a:ext cx="3919908" cy="34731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782EDB7-57C7-D605-3E70-3CBDB71BF6B8}"/>
              </a:ext>
            </a:extLst>
          </p:cNvPr>
          <p:cNvSpPr/>
          <p:nvPr/>
        </p:nvSpPr>
        <p:spPr>
          <a:xfrm>
            <a:off x="1979871" y="1554488"/>
            <a:ext cx="3919908" cy="70567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35A1F72-332A-D591-4252-CA171B5BA0D7}"/>
              </a:ext>
            </a:extLst>
          </p:cNvPr>
          <p:cNvSpPr/>
          <p:nvPr/>
        </p:nvSpPr>
        <p:spPr>
          <a:xfrm>
            <a:off x="2090336" y="1685568"/>
            <a:ext cx="3718881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                                                                 </a:t>
            </a:r>
            <a:r>
              <a:rPr lang="en-US" altLang="ko-KR" sz="65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1     01001000017</a:t>
            </a:r>
            <a:endParaRPr lang="ko-KR" altLang="en-US" sz="650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D1F1FFC-D340-1385-F426-343CF45F4A09}"/>
              </a:ext>
            </a:extLst>
          </p:cNvPr>
          <p:cNvSpPr/>
          <p:nvPr/>
        </p:nvSpPr>
        <p:spPr>
          <a:xfrm>
            <a:off x="2088690" y="1681627"/>
            <a:ext cx="824442" cy="234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고객명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532B450-C3A4-603C-E013-C06764507DF9}"/>
              </a:ext>
            </a:extLst>
          </p:cNvPr>
          <p:cNvSpPr/>
          <p:nvPr/>
        </p:nvSpPr>
        <p:spPr>
          <a:xfrm>
            <a:off x="2930853" y="1700679"/>
            <a:ext cx="2844000" cy="19504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ko-KR" altLang="en-US" sz="65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정징탕</a:t>
            </a:r>
            <a:endParaRPr lang="ko-KR" altLang="en-US" sz="6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657EEF8-B464-23A5-1558-39964456B58F}"/>
              </a:ext>
            </a:extLst>
          </p:cNvPr>
          <p:cNvSpPr/>
          <p:nvPr/>
        </p:nvSpPr>
        <p:spPr>
          <a:xfrm>
            <a:off x="2090336" y="1916832"/>
            <a:ext cx="3718881" cy="2349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19AF73-A6F0-730D-8FB7-7CB9064D568A}"/>
              </a:ext>
            </a:extLst>
          </p:cNvPr>
          <p:cNvSpPr/>
          <p:nvPr/>
        </p:nvSpPr>
        <p:spPr>
          <a:xfrm>
            <a:off x="2088837" y="1916749"/>
            <a:ext cx="824442" cy="23494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생년월일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C44EFE8-96BB-D02C-690A-AB8B32B17329}"/>
              </a:ext>
            </a:extLst>
          </p:cNvPr>
          <p:cNvSpPr/>
          <p:nvPr/>
        </p:nvSpPr>
        <p:spPr>
          <a:xfrm>
            <a:off x="2943593" y="1935801"/>
            <a:ext cx="720000" cy="195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000000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1FD8094-1BA1-7027-66AD-1652945DFC60}"/>
              </a:ext>
            </a:extLst>
          </p:cNvPr>
          <p:cNvSpPr/>
          <p:nvPr/>
        </p:nvSpPr>
        <p:spPr>
          <a:xfrm>
            <a:off x="2105295" y="2264677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계약문서</a:t>
            </a: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612944"/>
              </p:ext>
            </p:extLst>
          </p:nvPr>
        </p:nvGraphicFramePr>
        <p:xfrm>
          <a:off x="7541937" y="408944"/>
          <a:ext cx="2253889" cy="582890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채권상세내역에서 계약문서조회 버튼 클릭 시 호출되는 팝업 화면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고객이 직접 입력한 신상 정보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계약문서 정보 조회 그리드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 작성 모든 대출 서류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계약 문서 다운로드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파일 저장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다운로드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팝업화면 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계약문서 조회 팝업화면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6266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540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78668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93872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9227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39368"/>
                  </a:ext>
                </a:extLst>
              </a:tr>
            </a:tbl>
          </a:graphicData>
        </a:graphic>
      </p:graphicFrame>
      <p:sp>
        <p:nvSpPr>
          <p:cNvPr id="56" name="타원 55">
            <a:extLst>
              <a:ext uri="{FF2B5EF4-FFF2-40B4-BE49-F238E27FC236}">
                <a16:creationId xmlns:a16="http://schemas.microsoft.com/office/drawing/2014/main" id="{7F852DE5-3E88-40BA-C95D-3C7640D365E9}"/>
              </a:ext>
            </a:extLst>
          </p:cNvPr>
          <p:cNvSpPr/>
          <p:nvPr/>
        </p:nvSpPr>
        <p:spPr>
          <a:xfrm>
            <a:off x="1925627" y="233304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5818AA-69AF-AFE4-4D52-F782001CF0E1}"/>
              </a:ext>
            </a:extLst>
          </p:cNvPr>
          <p:cNvSpPr/>
          <p:nvPr/>
        </p:nvSpPr>
        <p:spPr>
          <a:xfrm>
            <a:off x="1937304" y="1625521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모서리가 둥근 직사각형 45">
            <a:extLst>
              <a:ext uri="{FF2B5EF4-FFF2-40B4-BE49-F238E27FC236}">
                <a16:creationId xmlns:a16="http://schemas.microsoft.com/office/drawing/2014/main" id="{C54B1BAF-6F8E-3745-E9F5-E0B77E473EC0}"/>
              </a:ext>
            </a:extLst>
          </p:cNvPr>
          <p:cNvSpPr/>
          <p:nvPr/>
        </p:nvSpPr>
        <p:spPr>
          <a:xfrm>
            <a:off x="3652912" y="5829053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371A36F-19FF-B7BB-DABE-A169613AEBEE}"/>
              </a:ext>
            </a:extLst>
          </p:cNvPr>
          <p:cNvSpPr/>
          <p:nvPr/>
        </p:nvSpPr>
        <p:spPr>
          <a:xfrm>
            <a:off x="3944887" y="1914916"/>
            <a:ext cx="774000" cy="2335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연락처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EBCB11F-E802-C66A-DEF4-59BBBC2C5966}"/>
              </a:ext>
            </a:extLst>
          </p:cNvPr>
          <p:cNvSpPr/>
          <p:nvPr/>
        </p:nvSpPr>
        <p:spPr>
          <a:xfrm>
            <a:off x="4695201" y="1935629"/>
            <a:ext cx="1078861" cy="1906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001-0000-0000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EB96EE-4EFA-F6D9-0EC2-69A18B0287C2}"/>
              </a:ext>
            </a:extLst>
          </p:cNvPr>
          <p:cNvSpPr/>
          <p:nvPr/>
        </p:nvSpPr>
        <p:spPr>
          <a:xfrm>
            <a:off x="3944887" y="1681627"/>
            <a:ext cx="774000" cy="2335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여신번호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0D2BAA-82BF-48DB-7A76-3CBC785D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07640"/>
              </p:ext>
            </p:extLst>
          </p:nvPr>
        </p:nvGraphicFramePr>
        <p:xfrm>
          <a:off x="2088837" y="2535694"/>
          <a:ext cx="3604278" cy="309911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87899">
                  <a:extLst>
                    <a:ext uri="{9D8B030D-6E8A-4147-A177-3AD203B41FA5}">
                      <a16:colId xmlns:a16="http://schemas.microsoft.com/office/drawing/2014/main" val="238362494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417770142"/>
                    </a:ext>
                  </a:extLst>
                </a:gridCol>
                <a:gridCol w="740115">
                  <a:extLst>
                    <a:ext uri="{9D8B030D-6E8A-4147-A177-3AD203B41FA5}">
                      <a16:colId xmlns:a16="http://schemas.microsoft.com/office/drawing/2014/main" val="2693329515"/>
                    </a:ext>
                  </a:extLst>
                </a:gridCol>
              </a:tblGrid>
              <a:tr h="228119"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altLang="ko-KR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endParaRPr lang="ko-KR" altLang="en-US" sz="6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문서종류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65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다운로드</a:t>
                      </a:r>
                    </a:p>
                  </a:txBody>
                  <a:tcPr marL="5883" marR="5883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616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소득확인 증빙서류</a:t>
                      </a:r>
                      <a:endParaRPr lang="en-US" altLang="ko-KR" sz="6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96388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6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스탁론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약정서</a:t>
                      </a:r>
                      <a:endParaRPr lang="en-US" altLang="ko-KR" sz="6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95353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질권설정계약서 약관</a:t>
                      </a:r>
                      <a:endParaRPr lang="en-US" altLang="ko-KR" sz="6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165695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임의처분 및 금융거래정보제공 동의서</a:t>
                      </a:r>
                      <a:endParaRPr lang="en-US" altLang="ko-KR" sz="6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148650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채권양도 및 양도담보 제공 승낙서</a:t>
                      </a:r>
                      <a:endParaRPr lang="en-US" altLang="ko-KR" sz="6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978541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</a:t>
                      </a: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6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자동계좌이체약관</a:t>
                      </a:r>
                      <a:endParaRPr lang="en-US" altLang="ko-KR" sz="6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5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612098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25229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045476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379520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28811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361700"/>
                  </a:ext>
                </a:extLst>
              </a:tr>
              <a:tr h="225078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endParaRPr lang="en-US" altLang="ko-KR" sz="60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83" marR="5883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026812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E7B23A96-C402-420B-2432-7AD893C874F4}"/>
              </a:ext>
            </a:extLst>
          </p:cNvPr>
          <p:cNvGrpSpPr/>
          <p:nvPr/>
        </p:nvGrpSpPr>
        <p:grpSpPr>
          <a:xfrm>
            <a:off x="5696713" y="2539548"/>
            <a:ext cx="112819" cy="3088557"/>
            <a:chOff x="7112983" y="2508136"/>
            <a:chExt cx="112819" cy="308855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653E82F-A0A4-3DE0-DC57-CF3B89C2D726}"/>
                </a:ext>
              </a:extLst>
            </p:cNvPr>
            <p:cNvGrpSpPr/>
            <p:nvPr/>
          </p:nvGrpSpPr>
          <p:grpSpPr>
            <a:xfrm>
              <a:off x="7114202" y="2610728"/>
              <a:ext cx="111600" cy="2880000"/>
              <a:chOff x="7204498" y="1647052"/>
              <a:chExt cx="111600" cy="1200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C2F1B0A-028E-EC76-6AFF-B546258815B7}"/>
                  </a:ext>
                </a:extLst>
              </p:cNvPr>
              <p:cNvSpPr/>
              <p:nvPr/>
            </p:nvSpPr>
            <p:spPr bwMode="auto">
              <a:xfrm>
                <a:off x="7204498" y="1647052"/>
                <a:ext cx="111600" cy="120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94273" tIns="49022" rIns="94273" bIns="49022" anchor="ctr"/>
              <a:lstStyle/>
              <a:p>
                <a:pPr algn="ctr" defTabSz="715742" latinLnBrk="1"/>
                <a:endParaRPr lang="ko-KR" altLang="en-US" sz="7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E8F06AC-4FEE-DE47-0590-16522961771F}"/>
                  </a:ext>
                </a:extLst>
              </p:cNvPr>
              <p:cNvSpPr/>
              <p:nvPr/>
            </p:nvSpPr>
            <p:spPr bwMode="auto">
              <a:xfrm>
                <a:off x="7204500" y="1668681"/>
                <a:ext cx="108000" cy="396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headEnd/>
                <a:tailEnd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lIns="94273" tIns="49022" rIns="94273" bIns="49022" anchor="ctr"/>
              <a:lstStyle/>
              <a:p>
                <a:pPr algn="ctr" defTabSz="715742" latinLnBrk="1"/>
                <a:endParaRPr lang="ko-KR" altLang="en-US" sz="7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87D76F5-2C2A-A15E-4068-6F59FB007CEC}"/>
                </a:ext>
              </a:extLst>
            </p:cNvPr>
            <p:cNvSpPr/>
            <p:nvPr/>
          </p:nvSpPr>
          <p:spPr bwMode="auto">
            <a:xfrm>
              <a:off x="7112983" y="5501060"/>
              <a:ext cx="110439" cy="95633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ko-KR" altLang="en-US" sz="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4F992D8-141C-D5B5-6A80-7BF2095D6882}"/>
                </a:ext>
              </a:extLst>
            </p:cNvPr>
            <p:cNvSpPr/>
            <p:nvPr/>
          </p:nvSpPr>
          <p:spPr bwMode="auto">
            <a:xfrm>
              <a:off x="7112984" y="2508136"/>
              <a:ext cx="110439" cy="95633"/>
            </a:xfrm>
            <a:prstGeom prst="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ko-KR" altLang="en-US" sz="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▲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30B607B4-66D6-FE73-B527-5EBB6D5F0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678" y="2832184"/>
            <a:ext cx="91767" cy="108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B6FA97B-C09E-29B1-DD13-E432062C3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678" y="3075487"/>
            <a:ext cx="91767" cy="108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4B06432-AA5A-7AE1-1961-4EDE78481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678" y="3318790"/>
            <a:ext cx="91767" cy="108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FB9F016-D7E9-96C2-D9E9-AB299BBE4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678" y="3562093"/>
            <a:ext cx="91767" cy="108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BBDD729-E41D-87A8-0649-91E0AE691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678" y="3805396"/>
            <a:ext cx="91767" cy="108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44ED1A5-7EF7-56D1-057F-2465117F2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678" y="4048700"/>
            <a:ext cx="91767" cy="108000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15CCB61F-3979-6582-244E-87B00A008188}"/>
              </a:ext>
            </a:extLst>
          </p:cNvPr>
          <p:cNvSpPr/>
          <p:nvPr/>
        </p:nvSpPr>
        <p:spPr>
          <a:xfrm>
            <a:off x="5082308" y="283218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43BA29-5B19-5F24-BF72-21DDBB93F884}"/>
              </a:ext>
            </a:extLst>
          </p:cNvPr>
          <p:cNvSpPr/>
          <p:nvPr/>
        </p:nvSpPr>
        <p:spPr>
          <a:xfrm>
            <a:off x="3490715" y="581772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F0E772-5665-E537-90F3-99F0D86E5C95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153BADC-03F8-2359-6B1B-64C41ED72FC5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62F5021F-2313-9A9A-9ADC-EFE4B4654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BAE8D86B-5120-D641-FC0E-84667D1850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384" y="3057132"/>
            <a:ext cx="61200" cy="61200"/>
          </a:xfrm>
          <a:prstGeom prst="rect">
            <a:avLst/>
          </a:prstGeom>
        </p:spPr>
      </p:pic>
      <p:grpSp>
        <p:nvGrpSpPr>
          <p:cNvPr id="82" name="그룹 81">
            <a:extLst>
              <a:ext uri="{FF2B5EF4-FFF2-40B4-BE49-F238E27FC236}">
                <a16:creationId xmlns:a16="http://schemas.microsoft.com/office/drawing/2014/main" id="{B7AACB2A-40DE-6A2E-D808-32E4250A5142}"/>
              </a:ext>
            </a:extLst>
          </p:cNvPr>
          <p:cNvGrpSpPr/>
          <p:nvPr/>
        </p:nvGrpSpPr>
        <p:grpSpPr>
          <a:xfrm>
            <a:off x="326496" y="4118783"/>
            <a:ext cx="1026104" cy="318329"/>
            <a:chOff x="326496" y="3573016"/>
            <a:chExt cx="1026104" cy="318329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B8D0BF6-F60B-DB39-3513-3A37B998A0E9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84" name="Picture 12" descr="설정 free interface icon">
              <a:extLst>
                <a:ext uri="{FF2B5EF4-FFF2-40B4-BE49-F238E27FC236}">
                  <a16:creationId xmlns:a16="http://schemas.microsoft.com/office/drawing/2014/main" id="{6FEDEDF4-1E89-D62F-B6F2-89A0F3AC5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2E23FA25-0873-984E-D067-7470145DD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C7C6D68-DB92-75E0-963B-CA19B40A8BDD}"/>
              </a:ext>
            </a:extLst>
          </p:cNvPr>
          <p:cNvGrpSpPr/>
          <p:nvPr/>
        </p:nvGrpSpPr>
        <p:grpSpPr>
          <a:xfrm>
            <a:off x="313796" y="3338800"/>
            <a:ext cx="1038804" cy="318329"/>
            <a:chOff x="313796" y="2793033"/>
            <a:chExt cx="1038804" cy="318329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2591226B-2EDB-F80D-22E7-31C223F34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8EBDDBD6-6194-A6A4-DC06-393288A4EBE9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0446885-D2DD-6B98-01D4-5ABEFBC4DADC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018C3EC-1FA0-B56F-35CD-DB65B7CC844B}"/>
              </a:ext>
            </a:extLst>
          </p:cNvPr>
          <p:cNvGrpSpPr/>
          <p:nvPr/>
        </p:nvGrpSpPr>
        <p:grpSpPr>
          <a:xfrm>
            <a:off x="332846" y="3747279"/>
            <a:ext cx="1018198" cy="316800"/>
            <a:chOff x="332846" y="3201512"/>
            <a:chExt cx="1018198" cy="316800"/>
          </a:xfrm>
        </p:grpSpPr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67EF185F-81F9-B582-7531-A3A8C5310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94" name="Picture 8" descr="edit">
              <a:extLst>
                <a:ext uri="{FF2B5EF4-FFF2-40B4-BE49-F238E27FC236}">
                  <a16:creationId xmlns:a16="http://schemas.microsoft.com/office/drawing/2014/main" id="{E789661B-DCDE-1D35-1A67-A9FDE73F8E1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BA401B65-7F45-1443-7ADC-3BA6F7AC81EA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8BEF56B-1894-3557-31E3-3D12B1D34844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5DDA8FD0-D9CE-C65A-681F-E7FCF65B6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384" y="1696160"/>
            <a:ext cx="61200" cy="61200"/>
          </a:xfrm>
          <a:prstGeom prst="rect">
            <a:avLst/>
          </a:prstGeom>
        </p:spPr>
      </p:pic>
      <p:pic>
        <p:nvPicPr>
          <p:cNvPr id="129" name="그림 128">
            <a:extLst>
              <a:ext uri="{FF2B5EF4-FFF2-40B4-BE49-F238E27FC236}">
                <a16:creationId xmlns:a16="http://schemas.microsoft.com/office/drawing/2014/main" id="{B1E92517-EBB4-2EEF-D7CF-ABFBB06AC4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2A10C345-15E2-6BD9-6DF9-359F53114E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7384" y="2102356"/>
            <a:ext cx="64800" cy="64800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714C029-A599-DC02-3634-CECB0C9B1252}"/>
              </a:ext>
            </a:extLst>
          </p:cNvPr>
          <p:cNvSpPr/>
          <p:nvPr/>
        </p:nvSpPr>
        <p:spPr>
          <a:xfrm>
            <a:off x="512244" y="2930321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71BCB795-DB04-BC38-5AF9-CF8196DE52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496" y="3031885"/>
            <a:ext cx="115200" cy="115200"/>
          </a:xfrm>
          <a:prstGeom prst="rect">
            <a:avLst/>
          </a:prstGeom>
        </p:spPr>
      </p:pic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AD17ABA-8100-CAE4-03FC-6A45329B20B7}"/>
              </a:ext>
            </a:extLst>
          </p:cNvPr>
          <p:cNvGrpSpPr/>
          <p:nvPr/>
        </p:nvGrpSpPr>
        <p:grpSpPr>
          <a:xfrm>
            <a:off x="540558" y="2278120"/>
            <a:ext cx="739774" cy="502808"/>
            <a:chOff x="540558" y="2204864"/>
            <a:chExt cx="739774" cy="502808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0ED2204-EF2B-18E3-85C0-C5B15443D03E}"/>
                </a:ext>
              </a:extLst>
            </p:cNvPr>
            <p:cNvSpPr/>
            <p:nvPr/>
          </p:nvSpPr>
          <p:spPr>
            <a:xfrm>
              <a:off x="540558" y="2204864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채권현황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B62151B-88FD-9F0F-1029-54F9E978C32B}"/>
                </a:ext>
              </a:extLst>
            </p:cNvPr>
            <p:cNvSpPr/>
            <p:nvPr/>
          </p:nvSpPr>
          <p:spPr>
            <a:xfrm>
              <a:off x="540558" y="2365368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 err="1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납인현황</a:t>
              </a:r>
              <a:endParaRPr lang="ko-KR" altLang="en-US" sz="650" b="1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F9191D0-1F64-E229-1EDB-2F3FEF78BE1E}"/>
                </a:ext>
              </a:extLst>
            </p:cNvPr>
            <p:cNvSpPr/>
            <p:nvPr/>
          </p:nvSpPr>
          <p:spPr>
            <a:xfrm>
              <a:off x="540558" y="2525872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연체현황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9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5C3217B8-D6A8-E484-688B-F885BF96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2" y="4161472"/>
            <a:ext cx="2592288" cy="106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+mn-ea"/>
                <a:ea typeface="+mn-ea"/>
              </a:rPr>
              <a:t>관리자 페이지</a:t>
            </a:r>
            <a:endParaRPr lang="en-US" altLang="ko-KR" sz="2769" b="1" spc="-55" dirty="0">
              <a:solidFill>
                <a:schemeClr val="bg1"/>
              </a:solidFill>
              <a:latin typeface="+mn-ea"/>
              <a:ea typeface="+mn-ea"/>
            </a:endParaRPr>
          </a:p>
          <a:p>
            <a:pPr fontAlgn="ctr">
              <a:defRPr/>
            </a:pPr>
            <a:r>
              <a:rPr lang="en-US" altLang="ko-KR" sz="1400" b="1" spc="-55" dirty="0">
                <a:solidFill>
                  <a:schemeClr val="bg1"/>
                </a:solidFill>
                <a:latin typeface="+mn-ea"/>
                <a:ea typeface="+mn-ea"/>
              </a:rPr>
              <a:t>BackOffice</a:t>
            </a:r>
            <a:endParaRPr lang="ko-KR" altLang="en-US" sz="1400" b="1" spc="-55" dirty="0">
              <a:solidFill>
                <a:schemeClr val="bg1"/>
              </a:solidFill>
              <a:latin typeface="+mn-ea"/>
              <a:ea typeface="+mn-ea"/>
            </a:endParaRP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endParaRPr lang="ko-KR" altLang="en-US" sz="2769" b="1" spc="-55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61F298-88B6-9D9C-BC94-19FFACD1C15F}"/>
              </a:ext>
            </a:extLst>
          </p:cNvPr>
          <p:cNvGrpSpPr/>
          <p:nvPr/>
        </p:nvGrpSpPr>
        <p:grpSpPr>
          <a:xfrm>
            <a:off x="6563786" y="4005064"/>
            <a:ext cx="2709694" cy="2300160"/>
            <a:chOff x="6563786" y="2276872"/>
            <a:chExt cx="2709694" cy="2300160"/>
          </a:xfrm>
        </p:grpSpPr>
        <p:sp>
          <p:nvSpPr>
            <p:cNvPr id="4" name="부제목 2"/>
            <p:cNvSpPr txBox="1">
              <a:spLocks/>
            </p:cNvSpPr>
            <p:nvPr/>
          </p:nvSpPr>
          <p:spPr>
            <a:xfrm>
              <a:off x="6563786" y="2276872"/>
              <a:ext cx="2709694" cy="359692"/>
            </a:xfrm>
            <a:prstGeom prst="rect">
              <a:avLst/>
            </a:prstGeom>
          </p:spPr>
          <p:txBody>
            <a:bodyPr vert="horz" wrap="square" lIns="84406" tIns="42203" rIns="84406" bIns="42203" rtlCol="0" anchor="t">
              <a:noAutofit/>
            </a:bodyPr>
            <a:lstStyle/>
            <a:p>
              <a:pPr marL="538163" indent="-538163">
                <a:spcBef>
                  <a:spcPct val="20000"/>
                </a:spcBef>
                <a:defRPr/>
              </a:pPr>
              <a:r>
                <a:rPr lang="en-US" altLang="ko-KR" sz="1292" spc="-55" dirty="0">
                  <a:solidFill>
                    <a:schemeClr val="bg1"/>
                  </a:solidFill>
                  <a:latin typeface="+mn-ea"/>
                </a:rPr>
                <a:t>Part01</a:t>
              </a:r>
              <a:r>
                <a:rPr lang="en-US" altLang="ko-KR" sz="1292" b="1" dirty="0">
                  <a:solidFill>
                    <a:schemeClr val="bg1"/>
                  </a:solidFill>
                  <a:latin typeface="+mn-ea"/>
                  <a:cs typeface="Century Gothic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  <a:cs typeface="Century Gothic"/>
                </a:rPr>
                <a:t>Login&amp; </a:t>
              </a:r>
              <a:r>
                <a:rPr lang="en-US" altLang="ko-KR" sz="1200" b="1" dirty="0" err="1">
                  <a:solidFill>
                    <a:schemeClr val="bg1"/>
                  </a:solidFill>
                  <a:latin typeface="+mn-ea"/>
                  <a:cs typeface="Century Gothic"/>
                </a:rPr>
                <a:t>DashBoard</a:t>
              </a:r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Century Gothic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latin typeface="+mn-ea"/>
                  <a:cs typeface="Century Gothic"/>
                </a:rPr>
                <a:t>Layout</a:t>
              </a:r>
              <a:endParaRPr lang="en-US" altLang="ko-KR" sz="200" dirty="0">
                <a:solidFill>
                  <a:schemeClr val="bg1"/>
                </a:solidFill>
                <a:latin typeface="+mn-ea"/>
                <a:cs typeface="Century Gothic"/>
              </a:endParaRPr>
            </a:p>
          </p:txBody>
        </p:sp>
        <p:sp>
          <p:nvSpPr>
            <p:cNvPr id="3" name="부제목 2">
              <a:extLst>
                <a:ext uri="{FF2B5EF4-FFF2-40B4-BE49-F238E27FC236}">
                  <a16:creationId xmlns:a16="http://schemas.microsoft.com/office/drawing/2014/main" id="{CF6996DD-7B27-85BB-7C3A-4E248857A4A3}"/>
                </a:ext>
              </a:extLst>
            </p:cNvPr>
            <p:cNvSpPr txBox="1">
              <a:spLocks/>
            </p:cNvSpPr>
            <p:nvPr/>
          </p:nvSpPr>
          <p:spPr>
            <a:xfrm>
              <a:off x="6563786" y="2660232"/>
              <a:ext cx="2709694" cy="359692"/>
            </a:xfrm>
            <a:prstGeom prst="rect">
              <a:avLst/>
            </a:prstGeom>
          </p:spPr>
          <p:txBody>
            <a:bodyPr vert="horz" wrap="square" lIns="84406" tIns="42203" rIns="84406" bIns="42203" rtlCol="0" anchor="t">
              <a:noAutofit/>
            </a:bodyPr>
            <a:lstStyle/>
            <a:p>
              <a:pPr marL="538163" indent="-538163">
                <a:spcBef>
                  <a:spcPct val="20000"/>
                </a:spcBef>
                <a:defRPr/>
              </a:pPr>
              <a:r>
                <a:rPr lang="en-US" altLang="ko-KR" sz="1292" spc="-55" dirty="0">
                  <a:solidFill>
                    <a:schemeClr val="bg1"/>
                  </a:solidFill>
                  <a:latin typeface="+mn-ea"/>
                </a:rPr>
                <a:t>Part02</a:t>
              </a:r>
              <a:r>
                <a:rPr lang="en-US" altLang="ko-KR" sz="1292" b="1" dirty="0">
                  <a:solidFill>
                    <a:schemeClr val="bg1"/>
                  </a:solidFill>
                  <a:latin typeface="+mn-ea"/>
                  <a:cs typeface="Century Gothic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Century Gothic"/>
                </a:rPr>
                <a:t>대출심사</a:t>
              </a:r>
              <a:endParaRPr lang="en-US" altLang="ko-KR" sz="200" dirty="0">
                <a:solidFill>
                  <a:schemeClr val="bg1"/>
                </a:solidFill>
                <a:latin typeface="+mn-ea"/>
                <a:cs typeface="Century Gothic"/>
              </a:endParaRPr>
            </a:p>
          </p:txBody>
        </p:sp>
        <p:sp>
          <p:nvSpPr>
            <p:cNvPr id="6" name="부제목 2">
              <a:extLst>
                <a:ext uri="{FF2B5EF4-FFF2-40B4-BE49-F238E27FC236}">
                  <a16:creationId xmlns:a16="http://schemas.microsoft.com/office/drawing/2014/main" id="{F91079F5-C7CA-85FF-F836-8AF1B910C88E}"/>
                </a:ext>
              </a:extLst>
            </p:cNvPr>
            <p:cNvSpPr txBox="1">
              <a:spLocks/>
            </p:cNvSpPr>
            <p:nvPr/>
          </p:nvSpPr>
          <p:spPr>
            <a:xfrm>
              <a:off x="6563786" y="3043592"/>
              <a:ext cx="2709694" cy="359692"/>
            </a:xfrm>
            <a:prstGeom prst="rect">
              <a:avLst/>
            </a:prstGeom>
          </p:spPr>
          <p:txBody>
            <a:bodyPr vert="horz" wrap="square" lIns="84406" tIns="42203" rIns="84406" bIns="42203" rtlCol="0" anchor="t">
              <a:noAutofit/>
            </a:bodyPr>
            <a:lstStyle/>
            <a:p>
              <a:pPr marL="538163" indent="-538163">
                <a:spcBef>
                  <a:spcPct val="20000"/>
                </a:spcBef>
                <a:defRPr/>
              </a:pPr>
              <a:r>
                <a:rPr lang="en-US" altLang="ko-KR" sz="1292" spc="-55" dirty="0">
                  <a:solidFill>
                    <a:schemeClr val="bg1"/>
                  </a:solidFill>
                  <a:latin typeface="+mn-ea"/>
                </a:rPr>
                <a:t>Part03</a:t>
              </a:r>
              <a:r>
                <a:rPr lang="en-US" altLang="ko-KR" sz="1292" b="1" dirty="0">
                  <a:solidFill>
                    <a:schemeClr val="bg1"/>
                  </a:solidFill>
                  <a:latin typeface="+mn-ea"/>
                  <a:cs typeface="Century Gothic"/>
                </a:rPr>
                <a:t> </a:t>
              </a:r>
              <a:r>
                <a:rPr lang="ko-KR" altLang="en-US" sz="1292" b="1" dirty="0">
                  <a:solidFill>
                    <a:schemeClr val="bg1"/>
                  </a:solidFill>
                  <a:latin typeface="+mn-ea"/>
                  <a:cs typeface="Century Gothic"/>
                </a:rPr>
                <a:t>채권관리</a:t>
              </a:r>
              <a:endParaRPr lang="en-US" altLang="ko-KR" sz="200" dirty="0">
                <a:solidFill>
                  <a:schemeClr val="bg1"/>
                </a:solidFill>
                <a:latin typeface="+mn-ea"/>
                <a:cs typeface="Century Gothic"/>
              </a:endParaRPr>
            </a:p>
          </p:txBody>
        </p:sp>
        <p:sp>
          <p:nvSpPr>
            <p:cNvPr id="7" name="부제목 2">
              <a:extLst>
                <a:ext uri="{FF2B5EF4-FFF2-40B4-BE49-F238E27FC236}">
                  <a16:creationId xmlns:a16="http://schemas.microsoft.com/office/drawing/2014/main" id="{A7439470-2129-5FE0-2C35-820BD828BA53}"/>
                </a:ext>
              </a:extLst>
            </p:cNvPr>
            <p:cNvSpPr txBox="1">
              <a:spLocks/>
            </p:cNvSpPr>
            <p:nvPr/>
          </p:nvSpPr>
          <p:spPr>
            <a:xfrm>
              <a:off x="6563786" y="3426952"/>
              <a:ext cx="2709694" cy="359692"/>
            </a:xfrm>
            <a:prstGeom prst="rect">
              <a:avLst/>
            </a:prstGeom>
          </p:spPr>
          <p:txBody>
            <a:bodyPr vert="horz" wrap="square" lIns="84406" tIns="42203" rIns="84406" bIns="42203" rtlCol="0" anchor="t">
              <a:noAutofit/>
            </a:bodyPr>
            <a:lstStyle/>
            <a:p>
              <a:pPr marL="538163" indent="-538163">
                <a:spcBef>
                  <a:spcPct val="20000"/>
                </a:spcBef>
                <a:defRPr/>
              </a:pPr>
              <a:r>
                <a:rPr lang="en-US" altLang="ko-KR" sz="1292" spc="-55" dirty="0">
                  <a:solidFill>
                    <a:schemeClr val="bg1"/>
                  </a:solidFill>
                  <a:latin typeface="+mn-ea"/>
                </a:rPr>
                <a:t>Part04</a:t>
              </a:r>
              <a:r>
                <a:rPr lang="en-US" altLang="ko-KR" sz="1292" b="1" dirty="0">
                  <a:solidFill>
                    <a:schemeClr val="bg1"/>
                  </a:solidFill>
                  <a:latin typeface="+mn-ea"/>
                  <a:cs typeface="Century Gothic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Century Gothic"/>
                </a:rPr>
                <a:t>약관관리</a:t>
              </a:r>
              <a:endParaRPr lang="en-US" altLang="ko-KR" sz="200" dirty="0">
                <a:solidFill>
                  <a:schemeClr val="bg1"/>
                </a:solidFill>
                <a:latin typeface="+mn-ea"/>
                <a:cs typeface="Century Gothic"/>
              </a:endParaRPr>
            </a:p>
          </p:txBody>
        </p:sp>
        <p:sp>
          <p:nvSpPr>
            <p:cNvPr id="8" name="부제목 2">
              <a:extLst>
                <a:ext uri="{FF2B5EF4-FFF2-40B4-BE49-F238E27FC236}">
                  <a16:creationId xmlns:a16="http://schemas.microsoft.com/office/drawing/2014/main" id="{622C2C41-6963-D9A1-48D8-44236A52400D}"/>
                </a:ext>
              </a:extLst>
            </p:cNvPr>
            <p:cNvSpPr txBox="1">
              <a:spLocks/>
            </p:cNvSpPr>
            <p:nvPr/>
          </p:nvSpPr>
          <p:spPr>
            <a:xfrm>
              <a:off x="6563786" y="3833980"/>
              <a:ext cx="2709694" cy="359692"/>
            </a:xfrm>
            <a:prstGeom prst="rect">
              <a:avLst/>
            </a:prstGeom>
          </p:spPr>
          <p:txBody>
            <a:bodyPr vert="horz" wrap="square" lIns="84406" tIns="42203" rIns="84406" bIns="42203" rtlCol="0" anchor="t">
              <a:noAutofit/>
            </a:bodyPr>
            <a:lstStyle/>
            <a:p>
              <a:pPr marL="538163" indent="-538163">
                <a:spcBef>
                  <a:spcPct val="20000"/>
                </a:spcBef>
                <a:defRPr/>
              </a:pPr>
              <a:r>
                <a:rPr lang="en-US" altLang="ko-KR" sz="1292" spc="-55" dirty="0">
                  <a:solidFill>
                    <a:schemeClr val="bg1"/>
                  </a:solidFill>
                  <a:latin typeface="+mn-ea"/>
                </a:rPr>
                <a:t>Part05</a:t>
              </a:r>
              <a:r>
                <a:rPr lang="en-US" altLang="ko-KR" sz="1292" b="1" dirty="0">
                  <a:solidFill>
                    <a:schemeClr val="bg1"/>
                  </a:solidFill>
                  <a:latin typeface="+mn-ea"/>
                  <a:cs typeface="Century Gothic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Century Gothic"/>
                </a:rPr>
                <a:t>게시판관리</a:t>
              </a:r>
              <a:endParaRPr lang="en-US" altLang="ko-KR" sz="200" dirty="0">
                <a:solidFill>
                  <a:schemeClr val="bg1"/>
                </a:solidFill>
                <a:latin typeface="+mn-ea"/>
                <a:cs typeface="Century Gothic"/>
              </a:endParaRPr>
            </a:p>
          </p:txBody>
        </p:sp>
        <p:sp>
          <p:nvSpPr>
            <p:cNvPr id="9" name="부제목 2">
              <a:extLst>
                <a:ext uri="{FF2B5EF4-FFF2-40B4-BE49-F238E27FC236}">
                  <a16:creationId xmlns:a16="http://schemas.microsoft.com/office/drawing/2014/main" id="{E9E96EB3-0981-5868-685B-6819777596F8}"/>
                </a:ext>
              </a:extLst>
            </p:cNvPr>
            <p:cNvSpPr txBox="1">
              <a:spLocks/>
            </p:cNvSpPr>
            <p:nvPr/>
          </p:nvSpPr>
          <p:spPr>
            <a:xfrm>
              <a:off x="6563786" y="4217340"/>
              <a:ext cx="2709694" cy="359692"/>
            </a:xfrm>
            <a:prstGeom prst="rect">
              <a:avLst/>
            </a:prstGeom>
          </p:spPr>
          <p:txBody>
            <a:bodyPr vert="horz" wrap="square" lIns="84406" tIns="42203" rIns="84406" bIns="42203" rtlCol="0" anchor="t">
              <a:noAutofit/>
            </a:bodyPr>
            <a:lstStyle/>
            <a:p>
              <a:pPr marL="538163" indent="-538163">
                <a:spcBef>
                  <a:spcPct val="20000"/>
                </a:spcBef>
                <a:defRPr/>
              </a:pPr>
              <a:r>
                <a:rPr lang="en-US" altLang="ko-KR" sz="1292" spc="-55" dirty="0">
                  <a:solidFill>
                    <a:schemeClr val="bg1"/>
                  </a:solidFill>
                  <a:latin typeface="+mn-ea"/>
                </a:rPr>
                <a:t>Part06</a:t>
              </a:r>
              <a:r>
                <a:rPr lang="en-US" altLang="ko-KR" sz="1292" b="1" dirty="0">
                  <a:solidFill>
                    <a:schemeClr val="bg1"/>
                  </a:solidFill>
                  <a:latin typeface="+mn-ea"/>
                  <a:cs typeface="Century Gothic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Century Gothic"/>
                </a:rPr>
                <a:t>시스템관리</a:t>
              </a:r>
              <a:endParaRPr lang="en-US" altLang="ko-KR" sz="200" dirty="0">
                <a:solidFill>
                  <a:schemeClr val="bg1"/>
                </a:solidFill>
                <a:latin typeface="+mn-ea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280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Part04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13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Part05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약관관리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061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Part06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590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33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4615130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283015"/>
            <a:ext cx="6031555" cy="5098313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498844" y="1357783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고객동의양식 상세내역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C44EFE8-96BB-D02C-690A-AB8B32B17329}"/>
              </a:ext>
            </a:extLst>
          </p:cNvPr>
          <p:cNvSpPr/>
          <p:nvPr/>
        </p:nvSpPr>
        <p:spPr>
          <a:xfrm>
            <a:off x="2465057" y="1935801"/>
            <a:ext cx="720000" cy="195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70061"/>
              </p:ext>
            </p:extLst>
          </p:nvPr>
        </p:nvGraphicFramePr>
        <p:xfrm>
          <a:off x="7541937" y="408944"/>
          <a:ext cx="2253889" cy="618880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고객동의양식에서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 호출되는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고객동의양식상세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정보화면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추가와 수정을 동시에 사용하는 팝업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추가의 경우는 빈화면으로 호출 됨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문서명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문서 제목 등록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수정일 경우는 입력 불가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문서구분 선택 </a:t>
                      </a: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콤보박스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개인정보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이용약관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대출약정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최종양식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 시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되어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있을경우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필수 체크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수정일 경우는 입력 불가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동의구분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동의함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FrontOffice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노출 시 확인하여 적용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필수여부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추가일 경우 선택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아니오에서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항목 선택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추가일 경우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버튼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＇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되어 있을 경우 필수 체크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Alert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창 띄움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문구는 현업과 협의필요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수정일 경우는 선택 불가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약관내용 신규 입력 및 수정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추가일 경우는 공백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수정일 경우는 기존 등록된 최종 데이터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추가일 경우 등록된 내용으로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Sequence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채번하여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1Row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저장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수정의 경우 내용 수정하고 저장 시 고객동의양식 테이블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1Row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저장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동시에 기존 데이터 사용여부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‘N’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팝업 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사용여부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추가의 경우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Default,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아니오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선택 불가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수정의 경우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-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아니오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선택할 경우 고객동의양식 테이블 사용여부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/>
                      </a:r>
                      <a:b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칼럼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‘N’ 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6266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5400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200472" y="86310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모서리가 둥근 직사각형 45">
            <a:extLst>
              <a:ext uri="{FF2B5EF4-FFF2-40B4-BE49-F238E27FC236}">
                <a16:creationId xmlns:a16="http://schemas.microsoft.com/office/drawing/2014/main" id="{C54B1BAF-6F8E-3745-E9F5-E0B77E473EC0}"/>
              </a:ext>
            </a:extLst>
          </p:cNvPr>
          <p:cNvSpPr/>
          <p:nvPr/>
        </p:nvSpPr>
        <p:spPr>
          <a:xfrm>
            <a:off x="3814067" y="5936836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저 장</a:t>
            </a:r>
          </a:p>
        </p:txBody>
      </p:sp>
      <p:sp>
        <p:nvSpPr>
          <p:cNvPr id="62" name="Text Box 58">
            <a:extLst>
              <a:ext uri="{FF2B5EF4-FFF2-40B4-BE49-F238E27FC236}">
                <a16:creationId xmlns:a16="http://schemas.microsoft.com/office/drawing/2014/main" id="{1AFC3293-F103-19B6-8765-D4CA53BE5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고객동의양식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고객동의양식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 Box 58">
            <a:extLst>
              <a:ext uri="{FF2B5EF4-FFF2-40B4-BE49-F238E27FC236}">
                <a16:creationId xmlns:a16="http://schemas.microsoft.com/office/drawing/2014/main" id="{600D204F-2DBE-A6B5-4601-BF68DEC13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B_CD_10_02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0D5308A-FB54-9DB3-AC36-2996659EC6D1}"/>
              </a:ext>
            </a:extLst>
          </p:cNvPr>
          <p:cNvSpPr/>
          <p:nvPr/>
        </p:nvSpPr>
        <p:spPr>
          <a:xfrm>
            <a:off x="1714773" y="926650"/>
            <a:ext cx="1456973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약관관리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고객동의양식</a:t>
            </a:r>
          </a:p>
        </p:txBody>
      </p:sp>
      <p:sp>
        <p:nvSpPr>
          <p:cNvPr id="66" name="모서리가 둥근 직사각형 45">
            <a:extLst>
              <a:ext uri="{FF2B5EF4-FFF2-40B4-BE49-F238E27FC236}">
                <a16:creationId xmlns:a16="http://schemas.microsoft.com/office/drawing/2014/main" id="{52974FD6-2684-7612-3E94-6F447A0D8138}"/>
              </a:ext>
            </a:extLst>
          </p:cNvPr>
          <p:cNvSpPr/>
          <p:nvPr/>
        </p:nvSpPr>
        <p:spPr>
          <a:xfrm>
            <a:off x="4518700" y="5938484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4E5A24A-6949-EBEF-F065-50A8BEC185A6}"/>
              </a:ext>
            </a:extLst>
          </p:cNvPr>
          <p:cNvSpPr/>
          <p:nvPr/>
        </p:nvSpPr>
        <p:spPr>
          <a:xfrm>
            <a:off x="6063354" y="1937545"/>
            <a:ext cx="1078861" cy="1906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0263E112-BE9A-2FE6-FC10-881547718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95487"/>
              </p:ext>
            </p:extLst>
          </p:nvPr>
        </p:nvGraphicFramePr>
        <p:xfrm>
          <a:off x="1496616" y="1684088"/>
          <a:ext cx="5760639" cy="972240"/>
        </p:xfrm>
        <a:graphic>
          <a:graphicData uri="http://schemas.openxmlformats.org/drawingml/2006/table">
            <a:tbl>
              <a:tblPr/>
              <a:tblGrid>
                <a:gridCol w="849892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1742396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4914626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135966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1082014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203452494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50" b="1" dirty="0"/>
                        <a:t>필수여부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50" dirty="0"/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문서구분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2023-01-01 00:00:00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50" b="1" dirty="0">
                          <a:latin typeface="+mn-ea"/>
                          <a:ea typeface="+mn-ea"/>
                        </a:rPr>
                        <a:t>등록자명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dirty="0">
                          <a:latin typeface="+mn-ea"/>
                          <a:ea typeface="+mn-ea"/>
                        </a:rPr>
                        <a:t>슈퍼관리자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동의구분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2024-01-01 00:00:00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수정자명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08535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사용여부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883332"/>
                  </a:ext>
                </a:extLst>
              </a:tr>
            </a:tbl>
          </a:graphicData>
        </a:graphic>
      </p:graphicFrame>
      <p:grpSp>
        <p:nvGrpSpPr>
          <p:cNvPr id="78" name="그룹 77">
            <a:extLst>
              <a:ext uri="{FF2B5EF4-FFF2-40B4-BE49-F238E27FC236}">
                <a16:creationId xmlns:a16="http://schemas.microsoft.com/office/drawing/2014/main" id="{2977970C-6921-FBF0-871B-E14964FE6505}"/>
              </a:ext>
            </a:extLst>
          </p:cNvPr>
          <p:cNvGrpSpPr/>
          <p:nvPr/>
        </p:nvGrpSpPr>
        <p:grpSpPr>
          <a:xfrm>
            <a:off x="2393097" y="1967681"/>
            <a:ext cx="1404000" cy="153777"/>
            <a:chOff x="2468832" y="2709561"/>
            <a:chExt cx="1404000" cy="153777"/>
          </a:xfrm>
        </p:grpSpPr>
        <p:sp>
          <p:nvSpPr>
            <p:cNvPr id="73" name="Rectangle 122">
              <a:extLst>
                <a:ext uri="{FF2B5EF4-FFF2-40B4-BE49-F238E27FC236}">
                  <a16:creationId xmlns:a16="http://schemas.microsoft.com/office/drawing/2014/main" id="{D3E4898B-E77E-BC3D-E2C2-3231564F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832" y="2709561"/>
              <a:ext cx="1404000" cy="15377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72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선택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8678EE5-CFD6-FD83-D8D3-665FFC7691F9}"/>
                </a:ext>
              </a:extLst>
            </p:cNvPr>
            <p:cNvSpPr/>
            <p:nvPr/>
          </p:nvSpPr>
          <p:spPr>
            <a:xfrm>
              <a:off x="3755472" y="2719087"/>
              <a:ext cx="45400" cy="14176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8CDBFAE-EA76-6282-7A7C-FE93FE0C0D6C}"/>
              </a:ext>
            </a:extLst>
          </p:cNvPr>
          <p:cNvGrpSpPr/>
          <p:nvPr/>
        </p:nvGrpSpPr>
        <p:grpSpPr>
          <a:xfrm>
            <a:off x="2393097" y="2206879"/>
            <a:ext cx="792000" cy="153777"/>
            <a:chOff x="2465057" y="2948759"/>
            <a:chExt cx="792000" cy="153777"/>
          </a:xfrm>
        </p:grpSpPr>
        <p:sp>
          <p:nvSpPr>
            <p:cNvPr id="74" name="Rectangle 122">
              <a:extLst>
                <a:ext uri="{FF2B5EF4-FFF2-40B4-BE49-F238E27FC236}">
                  <a16:creationId xmlns:a16="http://schemas.microsoft.com/office/drawing/2014/main" id="{1B464CFF-66D7-F8EB-24A6-89D0B2522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057" y="2948759"/>
              <a:ext cx="792000" cy="15377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72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동의함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104AED7-F1D7-2537-8289-B73EBAF1C5ED}"/>
                </a:ext>
              </a:extLst>
            </p:cNvPr>
            <p:cNvSpPr/>
            <p:nvPr/>
          </p:nvSpPr>
          <p:spPr>
            <a:xfrm>
              <a:off x="3139657" y="2959246"/>
              <a:ext cx="45400" cy="14176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338E7-27CA-B900-71E1-1D0CF900D207}"/>
              </a:ext>
            </a:extLst>
          </p:cNvPr>
          <p:cNvSpPr/>
          <p:nvPr/>
        </p:nvSpPr>
        <p:spPr>
          <a:xfrm>
            <a:off x="2393097" y="1723668"/>
            <a:ext cx="3357784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[</a:t>
            </a:r>
            <a:r>
              <a:rPr lang="ko-KR" altLang="en-US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필수</a:t>
            </a:r>
            <a:r>
              <a:rPr lang="en-US" altLang="ko-KR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] </a:t>
            </a:r>
            <a:r>
              <a:rPr lang="ko-KR" altLang="en-US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개인</a:t>
            </a:r>
            <a:r>
              <a:rPr lang="en-US" altLang="ko-KR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(</a:t>
            </a:r>
            <a:r>
              <a:rPr lang="ko-KR" altLang="en-US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신용</a:t>
            </a:r>
            <a:r>
              <a:rPr lang="en-US" altLang="ko-KR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)</a:t>
            </a:r>
            <a:r>
              <a:rPr lang="ko-KR" altLang="en-US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정보 </a:t>
            </a:r>
            <a:r>
              <a:rPr lang="ko-KR" altLang="en-US" sz="650" kern="1200" dirty="0" err="1">
                <a:solidFill>
                  <a:schemeClr val="tx1"/>
                </a:solidFill>
                <a:latin typeface="+mn-ea"/>
                <a:ea typeface="+mn-ea"/>
                <a:cs typeface="+mn-cs"/>
              </a:rPr>
              <a:t>수집∙이용</a:t>
            </a:r>
            <a:r>
              <a:rPr lang="ko-KR" altLang="en-US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동의서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CC47043-E37B-7B13-D72D-DEE616B67D98}"/>
              </a:ext>
            </a:extLst>
          </p:cNvPr>
          <p:cNvSpPr/>
          <p:nvPr/>
        </p:nvSpPr>
        <p:spPr>
          <a:xfrm>
            <a:off x="1384590" y="1948526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5818AA-69AF-AFE4-4D52-F782001CF0E1}"/>
              </a:ext>
            </a:extLst>
          </p:cNvPr>
          <p:cNvSpPr/>
          <p:nvPr/>
        </p:nvSpPr>
        <p:spPr>
          <a:xfrm>
            <a:off x="1384590" y="163947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4996B31-787B-1A1B-34E2-9E241053C7AE}"/>
              </a:ext>
            </a:extLst>
          </p:cNvPr>
          <p:cNvGrpSpPr/>
          <p:nvPr/>
        </p:nvGrpSpPr>
        <p:grpSpPr>
          <a:xfrm>
            <a:off x="6513830" y="1727570"/>
            <a:ext cx="684118" cy="153777"/>
            <a:chOff x="2480203" y="2948759"/>
            <a:chExt cx="576000" cy="153777"/>
          </a:xfrm>
        </p:grpSpPr>
        <p:sp>
          <p:nvSpPr>
            <p:cNvPr id="81" name="Rectangle 122">
              <a:extLst>
                <a:ext uri="{FF2B5EF4-FFF2-40B4-BE49-F238E27FC236}">
                  <a16:creationId xmlns:a16="http://schemas.microsoft.com/office/drawing/2014/main" id="{D9158352-684B-C319-86FC-B4874EC7E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203" y="2948759"/>
              <a:ext cx="576000" cy="15377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72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선택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4386334-E8BA-A842-2C0B-CBF73FF89925}"/>
                </a:ext>
              </a:extLst>
            </p:cNvPr>
            <p:cNvSpPr/>
            <p:nvPr/>
          </p:nvSpPr>
          <p:spPr>
            <a:xfrm>
              <a:off x="2964478" y="2960516"/>
              <a:ext cx="45400" cy="14176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F37BB35F-C9E4-1DE8-48BD-2E7AA7DB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21205"/>
              </p:ext>
            </p:extLst>
          </p:nvPr>
        </p:nvGraphicFramePr>
        <p:xfrm>
          <a:off x="1496103" y="2711616"/>
          <a:ext cx="5760639" cy="3089205"/>
        </p:xfrm>
        <a:graphic>
          <a:graphicData uri="http://schemas.openxmlformats.org/drawingml/2006/table">
            <a:tbl>
              <a:tblPr/>
              <a:tblGrid>
                <a:gridCol w="849892">
                  <a:extLst>
                    <a:ext uri="{9D8B030D-6E8A-4147-A177-3AD203B41FA5}">
                      <a16:colId xmlns:a16="http://schemas.microsoft.com/office/drawing/2014/main" val="1310570043"/>
                    </a:ext>
                  </a:extLst>
                </a:gridCol>
                <a:gridCol w="4910747">
                  <a:extLst>
                    <a:ext uri="{9D8B030D-6E8A-4147-A177-3AD203B41FA5}">
                      <a16:colId xmlns:a16="http://schemas.microsoft.com/office/drawing/2014/main" val="1530199725"/>
                    </a:ext>
                  </a:extLst>
                </a:gridCol>
              </a:tblGrid>
              <a:tr h="308920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6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약관내용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425352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7ED3E075-721F-1159-7683-9DCBA2A52456}"/>
              </a:ext>
            </a:extLst>
          </p:cNvPr>
          <p:cNvSpPr/>
          <p:nvPr/>
        </p:nvSpPr>
        <p:spPr>
          <a:xfrm>
            <a:off x="5819458" y="1605998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E2E3B61-660A-D075-D5D3-E969AB19EFFE}"/>
              </a:ext>
            </a:extLst>
          </p:cNvPr>
          <p:cNvSpPr/>
          <p:nvPr/>
        </p:nvSpPr>
        <p:spPr>
          <a:xfrm>
            <a:off x="1384590" y="2229217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7C0F9FE-50D6-CEE4-3AFF-084EE4DAA94A}"/>
              </a:ext>
            </a:extLst>
          </p:cNvPr>
          <p:cNvSpPr/>
          <p:nvPr/>
        </p:nvSpPr>
        <p:spPr>
          <a:xfrm>
            <a:off x="1393201" y="4012077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95AE8B-EF4B-4C94-5BE8-715837C018B4}"/>
              </a:ext>
            </a:extLst>
          </p:cNvPr>
          <p:cNvSpPr/>
          <p:nvPr/>
        </p:nvSpPr>
        <p:spPr>
          <a:xfrm>
            <a:off x="3700779" y="584832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67F2139-F161-63FA-75B0-0FE5267A6A05}"/>
              </a:ext>
            </a:extLst>
          </p:cNvPr>
          <p:cNvSpPr/>
          <p:nvPr/>
        </p:nvSpPr>
        <p:spPr>
          <a:xfrm>
            <a:off x="4400447" y="583776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3861E47-EF86-34EA-A411-BAC4D92AC63A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F250D9F-CFF2-FD64-A986-5440C86DB765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26C22664-2ED4-A8CC-AB07-4DB4A56CD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123" name="그림 122">
            <a:extLst>
              <a:ext uri="{FF2B5EF4-FFF2-40B4-BE49-F238E27FC236}">
                <a16:creationId xmlns:a16="http://schemas.microsoft.com/office/drawing/2014/main" id="{AE533A48-7C41-0769-DED0-138F2DEEE1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2104639"/>
            <a:ext cx="61200" cy="61200"/>
          </a:xfrm>
          <a:prstGeom prst="rect">
            <a:avLst/>
          </a:prstGeom>
        </p:spPr>
      </p:pic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40A3364A-243A-8DDD-06B2-4884CE171727}"/>
              </a:ext>
            </a:extLst>
          </p:cNvPr>
          <p:cNvGrpSpPr/>
          <p:nvPr/>
        </p:nvGrpSpPr>
        <p:grpSpPr>
          <a:xfrm>
            <a:off x="326496" y="3902759"/>
            <a:ext cx="1026104" cy="318329"/>
            <a:chOff x="326496" y="3573016"/>
            <a:chExt cx="1026104" cy="318329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3A6EBCE-DDFE-5A6A-7874-0766A7DAE276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29" name="Picture 12" descr="설정 free interface icon">
              <a:extLst>
                <a:ext uri="{FF2B5EF4-FFF2-40B4-BE49-F238E27FC236}">
                  <a16:creationId xmlns:a16="http://schemas.microsoft.com/office/drawing/2014/main" id="{D0B04D6C-38D5-0D2E-C7FC-4A229F4B8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6F5E0698-87BA-38D6-7CF8-88B40FCE0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1B31B92-4812-D43A-C917-90FB5B81CDFD}"/>
              </a:ext>
            </a:extLst>
          </p:cNvPr>
          <p:cNvGrpSpPr/>
          <p:nvPr/>
        </p:nvGrpSpPr>
        <p:grpSpPr>
          <a:xfrm>
            <a:off x="313796" y="2793033"/>
            <a:ext cx="1038804" cy="318329"/>
            <a:chOff x="313796" y="2793033"/>
            <a:chExt cx="1038804" cy="318329"/>
          </a:xfrm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AF0ACC87-9B97-6ADE-6305-DEDA598F7C77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13EDEEBE-4D70-63B7-2FC5-680E548089F9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8380218-BF99-8D9B-3EBD-FD2ECDFF0F27}"/>
              </a:ext>
            </a:extLst>
          </p:cNvPr>
          <p:cNvGrpSpPr/>
          <p:nvPr/>
        </p:nvGrpSpPr>
        <p:grpSpPr>
          <a:xfrm>
            <a:off x="332846" y="3531255"/>
            <a:ext cx="1018198" cy="316800"/>
            <a:chOff x="332846" y="3201512"/>
            <a:chExt cx="1018198" cy="316800"/>
          </a:xfrm>
        </p:grpSpPr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18F79DA4-B0E8-325E-68F0-14842A57D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36" name="Picture 8" descr="edit">
              <a:extLst>
                <a:ext uri="{FF2B5EF4-FFF2-40B4-BE49-F238E27FC236}">
                  <a16:creationId xmlns:a16="http://schemas.microsoft.com/office/drawing/2014/main" id="{69813772-9ED0-D76B-12F8-43DB5F6A2A7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70471A-DF9D-4868-A159-74ABACA948E1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CA96A745-C5A3-23CD-0280-A8B87916584D}"/>
              </a:ext>
            </a:extLst>
          </p:cNvPr>
          <p:cNvGrpSpPr/>
          <p:nvPr/>
        </p:nvGrpSpPr>
        <p:grpSpPr>
          <a:xfrm>
            <a:off x="326496" y="1567596"/>
            <a:ext cx="925522" cy="318329"/>
            <a:chOff x="326496" y="1567596"/>
            <a:chExt cx="925522" cy="318329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7050C71-6FD2-FBF0-0770-CBF7B727C256}"/>
                </a:ext>
              </a:extLst>
            </p:cNvPr>
            <p:cNvSpPr/>
            <p:nvPr/>
          </p:nvSpPr>
          <p:spPr>
            <a:xfrm>
              <a:off x="512244" y="1567596"/>
              <a:ext cx="739774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대출심사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        </a:t>
              </a:r>
            </a:p>
          </p:txBody>
        </p:sp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430E6A68-427B-9AF9-23D4-32EF7D644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1696160"/>
              <a:ext cx="61200" cy="61200"/>
            </a:xfrm>
            <a:prstGeom prst="rect">
              <a:avLst/>
            </a:prstGeom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2570532E-1217-9B51-AB23-6CD217D11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6496" y="1669160"/>
              <a:ext cx="115200" cy="115200"/>
            </a:xfrm>
            <a:prstGeom prst="rect">
              <a:avLst/>
            </a:prstGeom>
          </p:spPr>
        </p:pic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DAEC24A-8B73-1974-490D-1DBF4AB14103}"/>
              </a:ext>
            </a:extLst>
          </p:cNvPr>
          <p:cNvGrpSpPr/>
          <p:nvPr/>
        </p:nvGrpSpPr>
        <p:grpSpPr>
          <a:xfrm>
            <a:off x="326496" y="2384554"/>
            <a:ext cx="925523" cy="318329"/>
            <a:chOff x="326496" y="2384554"/>
            <a:chExt cx="925523" cy="318329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E4B4273-840E-C6CE-8F91-9A4A1397D344}"/>
                </a:ext>
              </a:extLst>
            </p:cNvPr>
            <p:cNvSpPr/>
            <p:nvPr/>
          </p:nvSpPr>
          <p:spPr>
            <a:xfrm>
              <a:off x="512244" y="2384554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9A1757E5-5FA9-A17D-7321-9F2D9EABF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6496" y="2486118"/>
              <a:ext cx="115200" cy="115200"/>
            </a:xfrm>
            <a:prstGeom prst="rect">
              <a:avLst/>
            </a:prstGeom>
          </p:spPr>
        </p:pic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862E20B-B4FB-A4EE-D1E7-DD483649A7CC}"/>
              </a:ext>
            </a:extLst>
          </p:cNvPr>
          <p:cNvSpPr/>
          <p:nvPr/>
        </p:nvSpPr>
        <p:spPr>
          <a:xfrm>
            <a:off x="540818" y="3068960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rgbClr val="FF6600"/>
                </a:solidFill>
                <a:latin typeface="+mn-ea"/>
              </a:rPr>
              <a:t>고객동의양식</a:t>
            </a:r>
          </a:p>
        </p:txBody>
      </p:sp>
      <p:sp>
        <p:nvSpPr>
          <p:cNvPr id="150" name="Google Shape;221;p7">
            <a:extLst>
              <a:ext uri="{FF2B5EF4-FFF2-40B4-BE49-F238E27FC236}">
                <a16:creationId xmlns:a16="http://schemas.microsoft.com/office/drawing/2014/main" id="{BD043817-5426-6FDC-CAC7-518945BEBC25}"/>
              </a:ext>
            </a:extLst>
          </p:cNvPr>
          <p:cNvSpPr/>
          <p:nvPr/>
        </p:nvSpPr>
        <p:spPr>
          <a:xfrm>
            <a:off x="175995" y="286759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221;p7">
            <a:extLst>
              <a:ext uri="{FF2B5EF4-FFF2-40B4-BE49-F238E27FC236}">
                <a16:creationId xmlns:a16="http://schemas.microsoft.com/office/drawing/2014/main" id="{687EE505-6344-D852-040A-3F51CFF09139}"/>
              </a:ext>
            </a:extLst>
          </p:cNvPr>
          <p:cNvSpPr/>
          <p:nvPr/>
        </p:nvSpPr>
        <p:spPr>
          <a:xfrm>
            <a:off x="392202" y="31058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52" name="그림 151">
            <a:extLst>
              <a:ext uri="{FF2B5EF4-FFF2-40B4-BE49-F238E27FC236}">
                <a16:creationId xmlns:a16="http://schemas.microsoft.com/office/drawing/2014/main" id="{EA11064B-63B2-76DF-A4F7-88E2C100D5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7384" y="2919797"/>
            <a:ext cx="64800" cy="64800"/>
          </a:xfrm>
          <a:prstGeom prst="rect">
            <a:avLst/>
          </a:prstGeom>
        </p:spPr>
      </p:pic>
      <p:pic>
        <p:nvPicPr>
          <p:cNvPr id="153" name="그림 152">
            <a:extLst>
              <a:ext uri="{FF2B5EF4-FFF2-40B4-BE49-F238E27FC236}">
                <a16:creationId xmlns:a16="http://schemas.microsoft.com/office/drawing/2014/main" id="{CD86C0FD-5D8A-2BE4-3E81-0215DCF4F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2501119"/>
            <a:ext cx="61200" cy="612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6E2601F-EF35-6315-8A74-1967699711B7}"/>
              </a:ext>
            </a:extLst>
          </p:cNvPr>
          <p:cNvGrpSpPr/>
          <p:nvPr/>
        </p:nvGrpSpPr>
        <p:grpSpPr>
          <a:xfrm>
            <a:off x="2393097" y="2450905"/>
            <a:ext cx="792000" cy="153777"/>
            <a:chOff x="2465057" y="2948759"/>
            <a:chExt cx="792000" cy="153777"/>
          </a:xfrm>
        </p:grpSpPr>
        <p:sp>
          <p:nvSpPr>
            <p:cNvPr id="3" name="Rectangle 122">
              <a:extLst>
                <a:ext uri="{FF2B5EF4-FFF2-40B4-BE49-F238E27FC236}">
                  <a16:creationId xmlns:a16="http://schemas.microsoft.com/office/drawing/2014/main" id="{F58BDCD8-1BAE-B403-F3C2-82213D0E1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057" y="2948759"/>
              <a:ext cx="792000" cy="15377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72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예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A07ED9A-C6A0-F406-6847-7EF89F806EB9}"/>
                </a:ext>
              </a:extLst>
            </p:cNvPr>
            <p:cNvSpPr/>
            <p:nvPr/>
          </p:nvSpPr>
          <p:spPr>
            <a:xfrm>
              <a:off x="3139657" y="2959246"/>
              <a:ext cx="45400" cy="14176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B8261E7A-AC9B-265B-B522-E1AF59B595C8}"/>
              </a:ext>
            </a:extLst>
          </p:cNvPr>
          <p:cNvSpPr/>
          <p:nvPr/>
        </p:nvSpPr>
        <p:spPr>
          <a:xfrm>
            <a:off x="1391028" y="2483882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8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820187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34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2600" y="875335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4615130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69717" y="1274337"/>
            <a:ext cx="6031555" cy="5098313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498844" y="1357783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공지사항 상세내역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5C44EFE8-96BB-D02C-690A-AB8B32B17329}"/>
              </a:ext>
            </a:extLst>
          </p:cNvPr>
          <p:cNvSpPr/>
          <p:nvPr/>
        </p:nvSpPr>
        <p:spPr>
          <a:xfrm>
            <a:off x="2465057" y="1935801"/>
            <a:ext cx="720000" cy="19526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852"/>
              </p:ext>
            </p:extLst>
          </p:nvPr>
        </p:nvGraphicFramePr>
        <p:xfrm>
          <a:off x="7541937" y="408944"/>
          <a:ext cx="2253889" cy="588219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공지사항현황에서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 호출되는 공지사항상세내역 관리 화면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추가와 수정을 동시에 사용하는 팝업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추가의 경우는 빈화면으로 호출 됨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제목 등록 및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추가일 경우 제목 입력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수정일 경우는 입력 불가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200 byte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입력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등록자명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추가일 경우 로그인한 사용자 명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공개설정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비공개 선택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비공개의 경우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화면에 노출 안됨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사용여부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추가일 경우 예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(Default),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아니오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항목 선택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수정일 경우는 해당 테이블 사용여부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‘N’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첨부파일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파일찾기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팝업화면 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까지 첨부 가능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Html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입력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사용자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공지내용 등록 및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 및 수정 공지내용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및 변경 내용 저장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팝업 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6266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540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78668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39368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200472" y="86310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모서리가 둥근 직사각형 45">
            <a:extLst>
              <a:ext uri="{FF2B5EF4-FFF2-40B4-BE49-F238E27FC236}">
                <a16:creationId xmlns:a16="http://schemas.microsoft.com/office/drawing/2014/main" id="{C54B1BAF-6F8E-3745-E9F5-E0B77E473EC0}"/>
              </a:ext>
            </a:extLst>
          </p:cNvPr>
          <p:cNvSpPr/>
          <p:nvPr/>
        </p:nvSpPr>
        <p:spPr>
          <a:xfrm>
            <a:off x="3814067" y="5904337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저 장</a:t>
            </a:r>
          </a:p>
        </p:txBody>
      </p:sp>
      <p:sp>
        <p:nvSpPr>
          <p:cNvPr id="66" name="모서리가 둥근 직사각형 45">
            <a:extLst>
              <a:ext uri="{FF2B5EF4-FFF2-40B4-BE49-F238E27FC236}">
                <a16:creationId xmlns:a16="http://schemas.microsoft.com/office/drawing/2014/main" id="{52974FD6-2684-7612-3E94-6F447A0D8138}"/>
              </a:ext>
            </a:extLst>
          </p:cNvPr>
          <p:cNvSpPr/>
          <p:nvPr/>
        </p:nvSpPr>
        <p:spPr>
          <a:xfrm>
            <a:off x="4518700" y="5905985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4E5A24A-6949-EBEF-F065-50A8BEC185A6}"/>
              </a:ext>
            </a:extLst>
          </p:cNvPr>
          <p:cNvSpPr/>
          <p:nvPr/>
        </p:nvSpPr>
        <p:spPr>
          <a:xfrm>
            <a:off x="6063354" y="1937545"/>
            <a:ext cx="1078861" cy="19066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0263E112-BE9A-2FE6-FC10-881547718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3456"/>
              </p:ext>
            </p:extLst>
          </p:nvPr>
        </p:nvGraphicFramePr>
        <p:xfrm>
          <a:off x="1496616" y="1684088"/>
          <a:ext cx="5788559" cy="952824"/>
        </p:xfrm>
        <a:graphic>
          <a:graphicData uri="http://schemas.openxmlformats.org/drawingml/2006/table">
            <a:tbl>
              <a:tblPr/>
              <a:tblGrid>
                <a:gridCol w="849892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1770316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44914626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4135966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510820140"/>
                    </a:ext>
                  </a:extLst>
                </a:gridCol>
                <a:gridCol w="792087">
                  <a:extLst>
                    <a:ext uri="{9D8B030D-6E8A-4147-A177-3AD203B41FA5}">
                      <a16:colId xmlns:a16="http://schemas.microsoft.com/office/drawing/2014/main" val="1203452494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제목            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/>
                        <a:t>공개설정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50" dirty="0"/>
                    </a:p>
                  </a:txBody>
                  <a:tcPr marL="108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등록자명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등록일시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2023-01-01 00:00:00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50" b="1" dirty="0">
                          <a:latin typeface="+mn-ea"/>
                          <a:ea typeface="+mn-ea"/>
                        </a:rPr>
                        <a:t>사용여부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5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4667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파일첨부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08535"/>
                  </a:ext>
                </a:extLst>
              </a:tr>
            </a:tbl>
          </a:graphicData>
        </a:graphic>
      </p:graphicFrame>
      <p:sp>
        <p:nvSpPr>
          <p:cNvPr id="73" name="Rectangle 122">
            <a:extLst>
              <a:ext uri="{FF2B5EF4-FFF2-40B4-BE49-F238E27FC236}">
                <a16:creationId xmlns:a16="http://schemas.microsoft.com/office/drawing/2014/main" id="{D3E4898B-E77E-BC3D-E2C2-3231564F5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097" y="1967681"/>
            <a:ext cx="1404000" cy="153777"/>
          </a:xfrm>
          <a:prstGeom prst="rect">
            <a:avLst/>
          </a:prstGeom>
          <a:solidFill>
            <a:srgbClr val="FFFFFF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슈퍼관리자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8CDBFAE-EA76-6282-7A7C-FE93FE0C0D6C}"/>
              </a:ext>
            </a:extLst>
          </p:cNvPr>
          <p:cNvGrpSpPr/>
          <p:nvPr/>
        </p:nvGrpSpPr>
        <p:grpSpPr>
          <a:xfrm>
            <a:off x="6541159" y="1963766"/>
            <a:ext cx="684000" cy="153777"/>
            <a:chOff x="2465057" y="2948759"/>
            <a:chExt cx="684000" cy="153777"/>
          </a:xfrm>
        </p:grpSpPr>
        <p:sp>
          <p:nvSpPr>
            <p:cNvPr id="74" name="Rectangle 122">
              <a:extLst>
                <a:ext uri="{FF2B5EF4-FFF2-40B4-BE49-F238E27FC236}">
                  <a16:creationId xmlns:a16="http://schemas.microsoft.com/office/drawing/2014/main" id="{1B464CFF-66D7-F8EB-24A6-89D0B2522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057" y="2948759"/>
              <a:ext cx="684000" cy="15377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72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예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104AED7-F1D7-2537-8289-B73EBAF1C5ED}"/>
                </a:ext>
              </a:extLst>
            </p:cNvPr>
            <p:cNvSpPr/>
            <p:nvPr/>
          </p:nvSpPr>
          <p:spPr>
            <a:xfrm>
              <a:off x="3029518" y="2959246"/>
              <a:ext cx="45400" cy="14176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7338E7-27CA-B900-71E1-1D0CF900D207}"/>
              </a:ext>
            </a:extLst>
          </p:cNvPr>
          <p:cNvSpPr/>
          <p:nvPr/>
        </p:nvSpPr>
        <p:spPr>
          <a:xfrm>
            <a:off x="2397080" y="1727532"/>
            <a:ext cx="3384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[</a:t>
            </a:r>
            <a:r>
              <a:rPr lang="ko-KR" altLang="en-US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필수</a:t>
            </a:r>
            <a:r>
              <a:rPr lang="en-US" altLang="ko-KR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] </a:t>
            </a:r>
            <a:r>
              <a:rPr lang="ko-KR" altLang="en-US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여신거래 기본약관 내용 변경으로 인한 공지                         </a:t>
            </a:r>
            <a:r>
              <a:rPr lang="en-US" altLang="ko-KR" sz="650" kern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rPr>
              <a:t>200</a:t>
            </a:r>
            <a:r>
              <a:rPr lang="en-US" altLang="ko-KR" sz="6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byte</a:t>
            </a:r>
            <a:r>
              <a:rPr lang="ko-KR" altLang="en-US" sz="65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입력 가능</a:t>
            </a:r>
            <a:r>
              <a:rPr lang="ko-KR" altLang="en-US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CC47043-E37B-7B13-D72D-DEE616B67D98}"/>
              </a:ext>
            </a:extLst>
          </p:cNvPr>
          <p:cNvSpPr/>
          <p:nvPr/>
        </p:nvSpPr>
        <p:spPr>
          <a:xfrm>
            <a:off x="1384590" y="1948526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5818AA-69AF-AFE4-4D52-F782001CF0E1}"/>
              </a:ext>
            </a:extLst>
          </p:cNvPr>
          <p:cNvSpPr/>
          <p:nvPr/>
        </p:nvSpPr>
        <p:spPr>
          <a:xfrm>
            <a:off x="1384590" y="1639473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F37BB35F-C9E4-1DE8-48BD-2E7AA7DB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66575"/>
              </p:ext>
            </p:extLst>
          </p:nvPr>
        </p:nvGraphicFramePr>
        <p:xfrm>
          <a:off x="1496103" y="2633264"/>
          <a:ext cx="5788559" cy="3172000"/>
        </p:xfrm>
        <a:graphic>
          <a:graphicData uri="http://schemas.openxmlformats.org/drawingml/2006/table">
            <a:tbl>
              <a:tblPr/>
              <a:tblGrid>
                <a:gridCol w="854011">
                  <a:extLst>
                    <a:ext uri="{9D8B030D-6E8A-4147-A177-3AD203B41FA5}">
                      <a16:colId xmlns:a16="http://schemas.microsoft.com/office/drawing/2014/main" val="1310570043"/>
                    </a:ext>
                  </a:extLst>
                </a:gridCol>
                <a:gridCol w="4934548">
                  <a:extLst>
                    <a:ext uri="{9D8B030D-6E8A-4147-A177-3AD203B41FA5}">
                      <a16:colId xmlns:a16="http://schemas.microsoft.com/office/drawing/2014/main" val="1530199725"/>
                    </a:ext>
                  </a:extLst>
                </a:gridCol>
              </a:tblGrid>
              <a:tr h="317200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6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공지내용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425352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7ED3E075-721F-1159-7683-9DCBA2A52456}"/>
              </a:ext>
            </a:extLst>
          </p:cNvPr>
          <p:cNvSpPr/>
          <p:nvPr/>
        </p:nvSpPr>
        <p:spPr>
          <a:xfrm>
            <a:off x="5819458" y="1605998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E2E3B61-660A-D075-D5D3-E969AB19EFFE}"/>
              </a:ext>
            </a:extLst>
          </p:cNvPr>
          <p:cNvSpPr/>
          <p:nvPr/>
        </p:nvSpPr>
        <p:spPr>
          <a:xfrm>
            <a:off x="5819458" y="195534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37C0F9FE-50D6-CEE4-3AFF-084EE4DAA94A}"/>
              </a:ext>
            </a:extLst>
          </p:cNvPr>
          <p:cNvSpPr/>
          <p:nvPr/>
        </p:nvSpPr>
        <p:spPr>
          <a:xfrm>
            <a:off x="1458937" y="3989596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95AE8B-EF4B-4C94-5BE8-715837C018B4}"/>
              </a:ext>
            </a:extLst>
          </p:cNvPr>
          <p:cNvSpPr/>
          <p:nvPr/>
        </p:nvSpPr>
        <p:spPr>
          <a:xfrm>
            <a:off x="3700779" y="5815825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67F2139-F161-63FA-75B0-0FE5267A6A05}"/>
              </a:ext>
            </a:extLst>
          </p:cNvPr>
          <p:cNvSpPr/>
          <p:nvPr/>
        </p:nvSpPr>
        <p:spPr>
          <a:xfrm>
            <a:off x="4400447" y="580526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8</a:t>
            </a:r>
            <a:endParaRPr lang="ko-KR" altLang="en-US" sz="700" b="1" dirty="0"/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602CA34C-B339-80BD-2774-8323BA587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공지사항상세내역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 Box 58">
            <a:extLst>
              <a:ext uri="{FF2B5EF4-FFF2-40B4-BE49-F238E27FC236}">
                <a16:creationId xmlns:a16="http://schemas.microsoft.com/office/drawing/2014/main" id="{B00D61BE-1615-C089-184F-664858964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B_NB_12_02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9D81E4-3387-EF50-20BF-EA8E76A95374}"/>
              </a:ext>
            </a:extLst>
          </p:cNvPr>
          <p:cNvSpPr/>
          <p:nvPr/>
        </p:nvSpPr>
        <p:spPr>
          <a:xfrm>
            <a:off x="1714773" y="926650"/>
            <a:ext cx="1456973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게시판관리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공지사항관리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B5EC37F-BA39-EF7E-A146-083187086D84}"/>
              </a:ext>
            </a:extLst>
          </p:cNvPr>
          <p:cNvGrpSpPr/>
          <p:nvPr/>
        </p:nvGrpSpPr>
        <p:grpSpPr>
          <a:xfrm>
            <a:off x="6529556" y="1723668"/>
            <a:ext cx="684000" cy="153777"/>
            <a:chOff x="2465057" y="2948759"/>
            <a:chExt cx="684000" cy="153777"/>
          </a:xfrm>
        </p:grpSpPr>
        <p:sp>
          <p:nvSpPr>
            <p:cNvPr id="71" name="Rectangle 122">
              <a:extLst>
                <a:ext uri="{FF2B5EF4-FFF2-40B4-BE49-F238E27FC236}">
                  <a16:creationId xmlns:a16="http://schemas.microsoft.com/office/drawing/2014/main" id="{0E8C4472-5B8F-F16E-7E34-883CFAACB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057" y="2948759"/>
              <a:ext cx="684000" cy="15377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72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공개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4D20D97-D9FB-1A30-C036-D16645D8936E}"/>
                </a:ext>
              </a:extLst>
            </p:cNvPr>
            <p:cNvSpPr/>
            <p:nvPr/>
          </p:nvSpPr>
          <p:spPr>
            <a:xfrm>
              <a:off x="3029518" y="2959246"/>
              <a:ext cx="45400" cy="14176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▼</a:t>
              </a:r>
            </a:p>
          </p:txBody>
        </p: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B82AED0C-CA1D-D749-E1AB-18F173D152E8}"/>
              </a:ext>
            </a:extLst>
          </p:cNvPr>
          <p:cNvSpPr/>
          <p:nvPr/>
        </p:nvSpPr>
        <p:spPr>
          <a:xfrm>
            <a:off x="1552620" y="2189624"/>
            <a:ext cx="133200" cy="1342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4E91161-6387-6857-E0EC-7CD928CDDFBF}"/>
              </a:ext>
            </a:extLst>
          </p:cNvPr>
          <p:cNvSpPr/>
          <p:nvPr/>
        </p:nvSpPr>
        <p:spPr>
          <a:xfrm>
            <a:off x="3008783" y="2227724"/>
            <a:ext cx="4216375" cy="3468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ko-KR" altLang="en-US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첨부 </a:t>
            </a:r>
            <a:r>
              <a:rPr lang="en-US" altLang="ko-KR" sz="65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1 ,                                                                                                                        </a:t>
            </a:r>
            <a:r>
              <a:rPr lang="en-US" altLang="ko-KR" sz="650" kern="12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+mn-cs"/>
              </a:rPr>
              <a:t>20Mbyte</a:t>
            </a:r>
            <a:endParaRPr lang="ko-KR" altLang="en-US" sz="65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94" name="모서리가 둥근 직사각형 45">
            <a:extLst>
              <a:ext uri="{FF2B5EF4-FFF2-40B4-BE49-F238E27FC236}">
                <a16:creationId xmlns:a16="http://schemas.microsoft.com/office/drawing/2014/main" id="{729A56D5-D895-DA21-4B83-A13C36BA8393}"/>
              </a:ext>
            </a:extLst>
          </p:cNvPr>
          <p:cNvSpPr/>
          <p:nvPr/>
        </p:nvSpPr>
        <p:spPr>
          <a:xfrm>
            <a:off x="2447960" y="2318539"/>
            <a:ext cx="389215" cy="153778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첨부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CDFE828-AFCA-BABA-2537-E61623FECC67}"/>
              </a:ext>
            </a:extLst>
          </p:cNvPr>
          <p:cNvSpPr/>
          <p:nvPr/>
        </p:nvSpPr>
        <p:spPr>
          <a:xfrm>
            <a:off x="2504728" y="2708920"/>
            <a:ext cx="3801707" cy="166529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650" kern="1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r>
              <a:rPr lang="ko-KR" altLang="en-US" sz="650" dirty="0">
                <a:solidFill>
                  <a:schemeClr val="tx1"/>
                </a:solidFill>
                <a:latin typeface="+mn-ea"/>
              </a:rPr>
              <a:t>이런 저런 공지내용 입력 </a:t>
            </a:r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………..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F1BA490-5E88-4224-65D0-C78F576F6075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00CF9AC-1FCE-1B52-1F97-5DBF1D11D69F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5BEC91A6-D13D-EEB3-5123-3BF042CAF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828A22F2-B9BD-9E9A-DE2C-883930D51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2104639"/>
            <a:ext cx="61200" cy="61200"/>
          </a:xfrm>
          <a:prstGeom prst="rect">
            <a:avLst/>
          </a:prstGeom>
        </p:spPr>
      </p:pic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486F4A5-BCBC-45A9-6263-F026209ACDDF}"/>
              </a:ext>
            </a:extLst>
          </p:cNvPr>
          <p:cNvGrpSpPr/>
          <p:nvPr/>
        </p:nvGrpSpPr>
        <p:grpSpPr>
          <a:xfrm>
            <a:off x="326496" y="3933056"/>
            <a:ext cx="1026104" cy="318329"/>
            <a:chOff x="326496" y="3573016"/>
            <a:chExt cx="1026104" cy="31832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6A594D4-A4AC-4341-DE36-71E80E51CEE0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05" name="Picture 12" descr="설정 free interface icon">
              <a:extLst>
                <a:ext uri="{FF2B5EF4-FFF2-40B4-BE49-F238E27FC236}">
                  <a16:creationId xmlns:a16="http://schemas.microsoft.com/office/drawing/2014/main" id="{BF901A9F-90AD-86B9-E276-AAD80B9FA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157190E8-21BA-9E3D-654B-F0989CE8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9034C4D9-1B15-DB4A-1765-8E86E45F95FC}"/>
              </a:ext>
            </a:extLst>
          </p:cNvPr>
          <p:cNvGrpSpPr/>
          <p:nvPr/>
        </p:nvGrpSpPr>
        <p:grpSpPr>
          <a:xfrm>
            <a:off x="313796" y="2793033"/>
            <a:ext cx="1038804" cy="318329"/>
            <a:chOff x="313796" y="2793033"/>
            <a:chExt cx="1038804" cy="318329"/>
          </a:xfrm>
        </p:grpSpPr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4B938A88-4571-DF10-5535-E19F16EB21E3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67CABF7-B7F6-DE7A-981A-02532DEC75D3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pic>
        <p:nvPicPr>
          <p:cNvPr id="110" name="그림 109">
            <a:extLst>
              <a:ext uri="{FF2B5EF4-FFF2-40B4-BE49-F238E27FC236}">
                <a16:creationId xmlns:a16="http://schemas.microsoft.com/office/drawing/2014/main" id="{6841481A-FE7F-F315-69CF-F5839EBCB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2917324"/>
            <a:ext cx="61200" cy="61200"/>
          </a:xfrm>
          <a:prstGeom prst="rect">
            <a:avLst/>
          </a:prstGeom>
        </p:spPr>
      </p:pic>
      <p:pic>
        <p:nvPicPr>
          <p:cNvPr id="111" name="Picture 8" descr="edit">
            <a:extLst>
              <a:ext uri="{FF2B5EF4-FFF2-40B4-BE49-F238E27FC236}">
                <a16:creationId xmlns:a16="http://schemas.microsoft.com/office/drawing/2014/main" id="{10B989C2-6ADF-C93D-6394-085F451D40D8}"/>
              </a:ext>
            </a:extLst>
          </p:cNvPr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6" y="3284590"/>
            <a:ext cx="108000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006697F-16D9-BC32-1E4B-62C42EA85462}"/>
              </a:ext>
            </a:extLst>
          </p:cNvPr>
          <p:cNvSpPr/>
          <p:nvPr/>
        </p:nvSpPr>
        <p:spPr>
          <a:xfrm>
            <a:off x="512244" y="3201512"/>
            <a:ext cx="838800" cy="316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게시판관리   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32B4F5B6-9F2A-41BB-DFE9-0BBA7D2D9B57}"/>
              </a:ext>
            </a:extLst>
          </p:cNvPr>
          <p:cNvGrpSpPr/>
          <p:nvPr/>
        </p:nvGrpSpPr>
        <p:grpSpPr>
          <a:xfrm>
            <a:off x="326496" y="1567596"/>
            <a:ext cx="925522" cy="318329"/>
            <a:chOff x="326496" y="1567596"/>
            <a:chExt cx="925522" cy="318329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5C3A8F9-D3AC-09F5-8632-68D782806EFA}"/>
                </a:ext>
              </a:extLst>
            </p:cNvPr>
            <p:cNvSpPr/>
            <p:nvPr/>
          </p:nvSpPr>
          <p:spPr>
            <a:xfrm>
              <a:off x="512244" y="1567596"/>
              <a:ext cx="739774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대출심사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        </a:t>
              </a:r>
            </a:p>
          </p:txBody>
        </p:sp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BE0426FE-A7E1-B2EC-4D08-66B914A9F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1696160"/>
              <a:ext cx="61200" cy="61200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4C66B514-EADA-9B81-1749-D25B52EA9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6496" y="1669160"/>
              <a:ext cx="115200" cy="115200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15DD10D-9D2F-159B-8800-B7917766C826}"/>
              </a:ext>
            </a:extLst>
          </p:cNvPr>
          <p:cNvGrpSpPr/>
          <p:nvPr/>
        </p:nvGrpSpPr>
        <p:grpSpPr>
          <a:xfrm>
            <a:off x="326496" y="2384554"/>
            <a:ext cx="925523" cy="318329"/>
            <a:chOff x="326496" y="2384554"/>
            <a:chExt cx="925523" cy="318329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C72E2C4-1E01-69D6-216F-5A3BE0D1D64E}"/>
                </a:ext>
              </a:extLst>
            </p:cNvPr>
            <p:cNvSpPr/>
            <p:nvPr/>
          </p:nvSpPr>
          <p:spPr>
            <a:xfrm>
              <a:off x="512244" y="2384554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5F6C6D9F-092B-8463-3095-6C77E91C6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6496" y="2486118"/>
              <a:ext cx="115200" cy="115200"/>
            </a:xfrm>
            <a:prstGeom prst="rect">
              <a:avLst/>
            </a:prstGeom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F0FF70B-F417-326C-591A-B193336B0966}"/>
              </a:ext>
            </a:extLst>
          </p:cNvPr>
          <p:cNvGrpSpPr/>
          <p:nvPr/>
        </p:nvGrpSpPr>
        <p:grpSpPr>
          <a:xfrm>
            <a:off x="540818" y="3461976"/>
            <a:ext cx="739774" cy="342304"/>
            <a:chOff x="540818" y="3356992"/>
            <a:chExt cx="739774" cy="34230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34AAF2E-28BF-8B00-3E9A-A72CA97FD9A6}"/>
                </a:ext>
              </a:extLst>
            </p:cNvPr>
            <p:cNvSpPr/>
            <p:nvPr/>
          </p:nvSpPr>
          <p:spPr>
            <a:xfrm>
              <a:off x="540818" y="3356992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공지사항관리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6B8B7EC-BC26-FF2C-5756-EA0205874805}"/>
                </a:ext>
              </a:extLst>
            </p:cNvPr>
            <p:cNvSpPr/>
            <p:nvPr/>
          </p:nvSpPr>
          <p:spPr>
            <a:xfrm>
              <a:off x="540818" y="3517496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게시문서관리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pic>
        <p:nvPicPr>
          <p:cNvPr id="124" name="그림 123">
            <a:extLst>
              <a:ext uri="{FF2B5EF4-FFF2-40B4-BE49-F238E27FC236}">
                <a16:creationId xmlns:a16="http://schemas.microsoft.com/office/drawing/2014/main" id="{ABA460C4-6AC5-B827-DCB8-C81ECA1B8B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7384" y="3308145"/>
            <a:ext cx="64800" cy="64800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4FC394E8-F333-0DF4-98F6-84A737CED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2503704"/>
            <a:ext cx="61200" cy="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95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35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상품리스트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B_PD_05_02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상품관리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상품리스트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274337"/>
            <a:ext cx="6031555" cy="511376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955034" y="126876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상품 등록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267467A-D891-0D1E-B965-75DCB9DAB7C2}"/>
              </a:ext>
            </a:extLst>
          </p:cNvPr>
          <p:cNvSpPr/>
          <p:nvPr/>
        </p:nvSpPr>
        <p:spPr>
          <a:xfrm>
            <a:off x="1979870" y="1569244"/>
            <a:ext cx="4413290" cy="4014419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1FD8094-1BA1-7027-66AD-1652945DFC60}"/>
              </a:ext>
            </a:extLst>
          </p:cNvPr>
          <p:cNvSpPr/>
          <p:nvPr/>
        </p:nvSpPr>
        <p:spPr>
          <a:xfrm>
            <a:off x="2105295" y="1573765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상품정보</a:t>
            </a: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80664"/>
              </p:ext>
            </p:extLst>
          </p:nvPr>
        </p:nvGraphicFramePr>
        <p:xfrm>
          <a:off x="7541937" y="408944"/>
          <a:ext cx="2253889" cy="626051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상품리스트에서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 호출되는 상품상세내역 조회 및 상품등록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상품번호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Sequence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순번 부여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등록일 경우는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반영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버튼 클릭 시 부여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상품명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등록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일때만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활성화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증권사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코드로 관리되는 증권사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콤보박스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등록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일때만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활성화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상품등록일자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Defaut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오늘 날짜 세팅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판매중지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 판매 중지 할 경우 클릭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해당 상품 비 노출 처리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등록의 경우는 비활성화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버튼 클릭 여부와 상관없이 데이터 변경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Alert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창 호출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 판매 중지 상태로 즉시 변경 됩니다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변경하시겠습니까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 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대출기간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6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12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개월 중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택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등록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일때만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활성화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최대월수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60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12, 24, 36, 48, 60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택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등록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일때만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활성화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금리정보 입력 및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사용여부가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데이터만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 파라미터가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‘I’ or ‘U’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상관없이 입력가능</a:t>
                      </a:r>
                      <a:endParaRPr lang="en-US" altLang="ko-KR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신규금리는 후취의 이자율을 나타냄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후취 구분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후취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대출원금에서 선취이자율 만큼 제외하고 입금 실행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- 3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개월 마다 연장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재대출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금리 적용시작일자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날짜 선택 컨트롤 박스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 파라미터가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‘I’ or ‘U’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상관없이 입력가능</a:t>
                      </a:r>
                      <a:endParaRPr lang="en-US" altLang="ko-KR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금리 적용일자는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D+1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부터 적용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금리 변경 이력 그리드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최초 팝업 호출 시 모든 정보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5637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 파라미터 상태가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‘I’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상품정보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금리정보 모두 저장</a:t>
                      </a:r>
                      <a:endParaRPr lang="en-US" altLang="ko-KR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 파라미터 상태가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‘U’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신규금리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or ‘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연장금리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변경하는 경우 기존 금리적용종료일은 오늘 날짜로 변경하고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신규로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1ROW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저장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금리정보 사용여부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‘N‘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변경</a:t>
                      </a:r>
                      <a:endParaRPr lang="en-US" altLang="ko-KR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RMS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연동하여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집중투자율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‘, ‘</a:t>
                      </a:r>
                      <a:r>
                        <a:rPr lang="ko-KR" altLang="en-US" sz="600" kern="12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로스컷비율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‘, ‘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현금인출비율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정보 자동 조회</a:t>
                      </a:r>
                      <a:endParaRPr lang="en-US" altLang="ko-KR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상품등록 팝업화면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</a:tbl>
          </a:graphicData>
        </a:graphic>
      </p:graphicFrame>
      <p:sp>
        <p:nvSpPr>
          <p:cNvPr id="13" name="Rectangle 122">
            <a:extLst>
              <a:ext uri="{FF2B5EF4-FFF2-40B4-BE49-F238E27FC236}">
                <a16:creationId xmlns:a16="http://schemas.microsoft.com/office/drawing/2014/main" id="{C9E7F577-5E12-AD10-67AB-6F2C01E9E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984" y="4718650"/>
            <a:ext cx="900000" cy="16220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65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DFC0C6E-51D8-C5E5-63B7-22DA5D7CE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52275"/>
              </p:ext>
            </p:extLst>
          </p:nvPr>
        </p:nvGraphicFramePr>
        <p:xfrm>
          <a:off x="2098211" y="4699511"/>
          <a:ext cx="4048539" cy="729180"/>
        </p:xfrm>
        <a:graphic>
          <a:graphicData uri="http://schemas.openxmlformats.org/drawingml/2006/table">
            <a:tbl>
              <a:tblPr/>
              <a:tblGrid>
                <a:gridCol w="361954">
                  <a:extLst>
                    <a:ext uri="{9D8B030D-6E8A-4147-A177-3AD203B41FA5}">
                      <a16:colId xmlns:a16="http://schemas.microsoft.com/office/drawing/2014/main" val="3678894238"/>
                    </a:ext>
                  </a:extLst>
                </a:gridCol>
                <a:gridCol w="779829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779829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779829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779829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  <a:gridCol w="567269">
                  <a:extLst>
                    <a:ext uri="{9D8B030D-6E8A-4147-A177-3AD203B41FA5}">
                      <a16:colId xmlns:a16="http://schemas.microsoft.com/office/drawing/2014/main" val="3294300098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종료일자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사용여부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6372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2024/03/01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2024/06/31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915494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2024/07/01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9999/12/31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05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FC7336-6501-FC63-FF01-B796269375E6}"/>
              </a:ext>
            </a:extLst>
          </p:cNvPr>
          <p:cNvSpPr/>
          <p:nvPr/>
        </p:nvSpPr>
        <p:spPr>
          <a:xfrm>
            <a:off x="2105295" y="4437112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금리 변경 이력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모서리가 둥근 직사각형 45">
            <a:extLst>
              <a:ext uri="{FF2B5EF4-FFF2-40B4-BE49-F238E27FC236}">
                <a16:creationId xmlns:a16="http://schemas.microsoft.com/office/drawing/2014/main" id="{C54B1BAF-6F8E-3745-E9F5-E0B77E473EC0}"/>
              </a:ext>
            </a:extLst>
          </p:cNvPr>
          <p:cNvSpPr/>
          <p:nvPr/>
        </p:nvSpPr>
        <p:spPr>
          <a:xfrm>
            <a:off x="3543412" y="5757045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저 장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2376BF6-BC2E-4F6F-3A9A-C4945D3F7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294859"/>
              </p:ext>
            </p:extLst>
          </p:nvPr>
        </p:nvGraphicFramePr>
        <p:xfrm>
          <a:off x="2098212" y="1838402"/>
          <a:ext cx="4150932" cy="1701420"/>
        </p:xfrm>
        <a:graphic>
          <a:graphicData uri="http://schemas.openxmlformats.org/drawingml/2006/table">
            <a:tbl>
              <a:tblPr/>
              <a:tblGrid>
                <a:gridCol w="910572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72542698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023684999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상품번호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002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증권사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08535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상품등록일자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56978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대출기간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연장가능횟수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5195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최대월수</a:t>
                      </a:r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집중투자율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72584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로스컷비율</a:t>
                      </a:r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현금인출비율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6857"/>
                  </a:ext>
                </a:extLst>
              </a:tr>
            </a:tbl>
          </a:graphicData>
        </a:graphic>
      </p:graphicFrame>
      <p:grpSp>
        <p:nvGrpSpPr>
          <p:cNvPr id="85" name="그룹 84">
            <a:extLst>
              <a:ext uri="{FF2B5EF4-FFF2-40B4-BE49-F238E27FC236}">
                <a16:creationId xmlns:a16="http://schemas.microsoft.com/office/drawing/2014/main" id="{51DF92D5-2A58-9D97-CEE8-D08ABA7C75CB}"/>
              </a:ext>
            </a:extLst>
          </p:cNvPr>
          <p:cNvGrpSpPr/>
          <p:nvPr/>
        </p:nvGrpSpPr>
        <p:grpSpPr>
          <a:xfrm>
            <a:off x="3080791" y="2352577"/>
            <a:ext cx="3096346" cy="154699"/>
            <a:chOff x="436376" y="4665662"/>
            <a:chExt cx="3121913" cy="205904"/>
          </a:xfrm>
        </p:grpSpPr>
        <p:sp>
          <p:nvSpPr>
            <p:cNvPr id="87" name="Rectangle 122">
              <a:extLst>
                <a:ext uri="{FF2B5EF4-FFF2-40B4-BE49-F238E27FC236}">
                  <a16:creationId xmlns:a16="http://schemas.microsoft.com/office/drawing/2014/main" id="{078F94CA-986A-937A-A611-A58BE85C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76" y="4670319"/>
              <a:ext cx="3012672" cy="20124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72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유진투자증권</a:t>
              </a:r>
            </a:p>
          </p:txBody>
        </p:sp>
        <p:sp>
          <p:nvSpPr>
            <p:cNvPr id="88" name="AutoShape 89">
              <a:extLst>
                <a:ext uri="{FF2B5EF4-FFF2-40B4-BE49-F238E27FC236}">
                  <a16:creationId xmlns:a16="http://schemas.microsoft.com/office/drawing/2014/main" id="{81EEAE09-7FBC-0E5A-716D-C65FD221B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839" y="4665662"/>
              <a:ext cx="152450" cy="20124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94" name="직사각형 126">
            <a:extLst>
              <a:ext uri="{FF2B5EF4-FFF2-40B4-BE49-F238E27FC236}">
                <a16:creationId xmlns:a16="http://schemas.microsoft.com/office/drawing/2014/main" id="{CB845154-314B-9287-8389-860C2A2E5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792" y="2609938"/>
            <a:ext cx="612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2024/07/01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8BEC24E-F064-442C-DDE5-23B9695BF17E}"/>
              </a:ext>
            </a:extLst>
          </p:cNvPr>
          <p:cNvSpPr txBox="1"/>
          <p:nvPr/>
        </p:nvSpPr>
        <p:spPr>
          <a:xfrm>
            <a:off x="5652472" y="2598104"/>
            <a:ext cx="532284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65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판매중지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6E588C7-02D5-D13D-D417-FC5D92B8D534}"/>
              </a:ext>
            </a:extLst>
          </p:cNvPr>
          <p:cNvSpPr/>
          <p:nvPr/>
        </p:nvSpPr>
        <p:spPr>
          <a:xfrm>
            <a:off x="2098212" y="3638992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금리정보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ECD24B4-5560-E2ED-F9E6-B13317A11264}"/>
              </a:ext>
            </a:extLst>
          </p:cNvPr>
          <p:cNvSpPr/>
          <p:nvPr/>
        </p:nvSpPr>
        <p:spPr>
          <a:xfrm>
            <a:off x="3081136" y="2118460"/>
            <a:ext cx="3096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5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코넥안심스탁론</a:t>
            </a:r>
            <a:r>
              <a:rPr lang="ko-KR" altLang="en-US" sz="65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65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100%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57242EA-92FD-DCAC-34F8-413F4FCC7489}"/>
              </a:ext>
            </a:extLst>
          </p:cNvPr>
          <p:cNvGrpSpPr/>
          <p:nvPr/>
        </p:nvGrpSpPr>
        <p:grpSpPr>
          <a:xfrm>
            <a:off x="6133944" y="4779627"/>
            <a:ext cx="115200" cy="540000"/>
            <a:chOff x="7204498" y="1634350"/>
            <a:chExt cx="111600" cy="349136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D4C21F-F3C9-C7EA-002F-FF61B622DC76}"/>
                </a:ext>
              </a:extLst>
            </p:cNvPr>
            <p:cNvSpPr/>
            <p:nvPr/>
          </p:nvSpPr>
          <p:spPr bwMode="auto">
            <a:xfrm>
              <a:off x="7204498" y="1634350"/>
              <a:ext cx="111600" cy="3491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endParaRPr lang="ko-KR" altLang="en-US" sz="7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C1CAFF5-9EFF-C33F-FD6F-BB64393A097E}"/>
                </a:ext>
              </a:extLst>
            </p:cNvPr>
            <p:cNvSpPr/>
            <p:nvPr/>
          </p:nvSpPr>
          <p:spPr bwMode="auto">
            <a:xfrm>
              <a:off x="7204500" y="1668681"/>
              <a:ext cx="104625" cy="1163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endParaRPr lang="ko-KR" altLang="en-US" sz="7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3548D85-23D1-12CA-BBBF-18B383198AD5}"/>
              </a:ext>
            </a:extLst>
          </p:cNvPr>
          <p:cNvSpPr/>
          <p:nvPr/>
        </p:nvSpPr>
        <p:spPr bwMode="auto">
          <a:xfrm>
            <a:off x="6131978" y="5325802"/>
            <a:ext cx="110439" cy="95633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4273" tIns="49022" rIns="94273" bIns="49022" anchor="ctr"/>
          <a:lstStyle/>
          <a:p>
            <a:pPr algn="ctr" defTabSz="715742" latinLnBrk="1"/>
            <a:r>
              <a:rPr lang="ko-KR" altLang="en-US" sz="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8DD76FE-B744-6F2D-4368-8E83F42019F1}"/>
              </a:ext>
            </a:extLst>
          </p:cNvPr>
          <p:cNvSpPr/>
          <p:nvPr/>
        </p:nvSpPr>
        <p:spPr bwMode="auto">
          <a:xfrm>
            <a:off x="6132725" y="4699881"/>
            <a:ext cx="115200" cy="95633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4273" tIns="49022" rIns="94273" bIns="49022" anchor="ctr"/>
          <a:lstStyle/>
          <a:p>
            <a:pPr algn="ctr" defTabSz="715742" latinLnBrk="1"/>
            <a:r>
              <a:rPr lang="ko-KR" altLang="en-US" sz="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</a:p>
        </p:txBody>
      </p:sp>
      <p:sp>
        <p:nvSpPr>
          <p:cNvPr id="121" name="모서리가 둥근 직사각형 45">
            <a:extLst>
              <a:ext uri="{FF2B5EF4-FFF2-40B4-BE49-F238E27FC236}">
                <a16:creationId xmlns:a16="http://schemas.microsoft.com/office/drawing/2014/main" id="{BEDFA44A-F457-D285-F9DC-61FBEB695C5D}"/>
              </a:ext>
            </a:extLst>
          </p:cNvPr>
          <p:cNvSpPr/>
          <p:nvPr/>
        </p:nvSpPr>
        <p:spPr>
          <a:xfrm>
            <a:off x="4160805" y="5757045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99C05C-8668-87FA-CAE1-E8886EBB98CF}"/>
              </a:ext>
            </a:extLst>
          </p:cNvPr>
          <p:cNvSpPr/>
          <p:nvPr/>
        </p:nvSpPr>
        <p:spPr>
          <a:xfrm>
            <a:off x="5529064" y="2584357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134" name="Google Shape;221;p7">
            <a:extLst>
              <a:ext uri="{FF2B5EF4-FFF2-40B4-BE49-F238E27FC236}">
                <a16:creationId xmlns:a16="http://schemas.microsoft.com/office/drawing/2014/main" id="{680EFA2B-6A73-FACB-3CB6-ADDDDD66D81F}"/>
              </a:ext>
            </a:extLst>
          </p:cNvPr>
          <p:cNvSpPr/>
          <p:nvPr/>
        </p:nvSpPr>
        <p:spPr>
          <a:xfrm>
            <a:off x="4603776" y="5703744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" name="Google Shape;221;p7">
            <a:extLst>
              <a:ext uri="{FF2B5EF4-FFF2-40B4-BE49-F238E27FC236}">
                <a16:creationId xmlns:a16="http://schemas.microsoft.com/office/drawing/2014/main" id="{88FD6F1F-B3B1-E2F9-F881-A6AB87A587D2}"/>
              </a:ext>
            </a:extLst>
          </p:cNvPr>
          <p:cNvSpPr/>
          <p:nvPr/>
        </p:nvSpPr>
        <p:spPr>
          <a:xfrm>
            <a:off x="3392079" y="5719823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3F446-F240-D120-48AE-B4E58EA37BCA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6164B7-FDCB-6779-EFEC-6CF195CDA564}"/>
              </a:ext>
            </a:extLst>
          </p:cNvPr>
          <p:cNvGrpSpPr/>
          <p:nvPr/>
        </p:nvGrpSpPr>
        <p:grpSpPr>
          <a:xfrm>
            <a:off x="326496" y="1976075"/>
            <a:ext cx="925523" cy="318329"/>
            <a:chOff x="326496" y="1976075"/>
            <a:chExt cx="925523" cy="31832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7A8746-952D-250B-E40A-E13742EA3D20}"/>
                </a:ext>
              </a:extLst>
            </p:cNvPr>
            <p:cNvSpPr/>
            <p:nvPr/>
          </p:nvSpPr>
          <p:spPr>
            <a:xfrm>
              <a:off x="512244" y="1976075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FEB4FD6-79B0-84F3-D122-690036E78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496" y="2077639"/>
              <a:ext cx="115200" cy="1152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C2A281-2D3A-8097-9C49-19390DEF2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2104639"/>
              <a:ext cx="61200" cy="612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652767-5F58-8C30-BCA5-DE7D679A9616}"/>
              </a:ext>
            </a:extLst>
          </p:cNvPr>
          <p:cNvGrpSpPr/>
          <p:nvPr/>
        </p:nvGrpSpPr>
        <p:grpSpPr>
          <a:xfrm>
            <a:off x="326496" y="3758743"/>
            <a:ext cx="1026104" cy="318329"/>
            <a:chOff x="326496" y="3573016"/>
            <a:chExt cx="1026104" cy="3183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FCFD317-F9B5-1361-774C-048F0BBC8936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31" name="Picture 12" descr="설정 free interface icon">
              <a:extLst>
                <a:ext uri="{FF2B5EF4-FFF2-40B4-BE49-F238E27FC236}">
                  <a16:creationId xmlns:a16="http://schemas.microsoft.com/office/drawing/2014/main" id="{6EA6373B-77E3-4E33-F16A-A7B960DD3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1FA717C-C944-AE7E-FA18-B6E28682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F53C41-42B8-9F0F-D64F-53AA767B63A0}"/>
              </a:ext>
            </a:extLst>
          </p:cNvPr>
          <p:cNvGrpSpPr/>
          <p:nvPr/>
        </p:nvGrpSpPr>
        <p:grpSpPr>
          <a:xfrm>
            <a:off x="313796" y="2978760"/>
            <a:ext cx="1038804" cy="318329"/>
            <a:chOff x="313796" y="2793033"/>
            <a:chExt cx="1038804" cy="31832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4FBE3C6-F526-9BDB-E32B-00BF77AA7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1146840-DA41-89C2-ACD0-E13D91F8D031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A52A454-846A-0B1A-5D67-EF3D1FB9E39D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E94A1C5-376E-0F49-372E-450E4FF2EFD7}"/>
              </a:ext>
            </a:extLst>
          </p:cNvPr>
          <p:cNvGrpSpPr/>
          <p:nvPr/>
        </p:nvGrpSpPr>
        <p:grpSpPr>
          <a:xfrm>
            <a:off x="332846" y="3387239"/>
            <a:ext cx="1018198" cy="316800"/>
            <a:chOff x="332846" y="3201512"/>
            <a:chExt cx="1018198" cy="31680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09C16BA-3EE1-E603-691D-E6300986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39" name="Picture 8" descr="edit">
              <a:extLst>
                <a:ext uri="{FF2B5EF4-FFF2-40B4-BE49-F238E27FC236}">
                  <a16:creationId xmlns:a16="http://schemas.microsoft.com/office/drawing/2014/main" id="{62A028AC-5D56-44BF-214E-6707BC392EA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02E5CFC-FDD2-EA16-08C6-8439079E9BBE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47C9532-E2B6-37B9-F88A-C20332838EAB}"/>
              </a:ext>
            </a:extLst>
          </p:cNvPr>
          <p:cNvGrpSpPr/>
          <p:nvPr/>
        </p:nvGrpSpPr>
        <p:grpSpPr>
          <a:xfrm>
            <a:off x="326496" y="1567596"/>
            <a:ext cx="925522" cy="318329"/>
            <a:chOff x="326496" y="1567596"/>
            <a:chExt cx="925522" cy="31832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C1650FD-81FD-0122-B222-CA87E5BB2603}"/>
                </a:ext>
              </a:extLst>
            </p:cNvPr>
            <p:cNvSpPr/>
            <p:nvPr/>
          </p:nvSpPr>
          <p:spPr>
            <a:xfrm>
              <a:off x="512244" y="1567596"/>
              <a:ext cx="739774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대출심사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        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A486CEB-6AF5-1543-0FF8-86BAFB619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1696160"/>
              <a:ext cx="61200" cy="612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D3BD8ED-9F4C-C9CE-DBA4-F3CF4FFDD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6496" y="1669160"/>
              <a:ext cx="115200" cy="11520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4678EF3-7C14-8E77-1488-73E7156E0EE4}"/>
              </a:ext>
            </a:extLst>
          </p:cNvPr>
          <p:cNvGrpSpPr/>
          <p:nvPr/>
        </p:nvGrpSpPr>
        <p:grpSpPr>
          <a:xfrm>
            <a:off x="326496" y="2384554"/>
            <a:ext cx="925523" cy="318329"/>
            <a:chOff x="326496" y="2384554"/>
            <a:chExt cx="925523" cy="318329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4665E75-E274-2A8F-CF78-052FF6A83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47384" y="2503704"/>
              <a:ext cx="64800" cy="64800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37313E7-E4D7-CD10-653E-4CFD4674531E}"/>
                </a:ext>
              </a:extLst>
            </p:cNvPr>
            <p:cNvSpPr/>
            <p:nvPr/>
          </p:nvSpPr>
          <p:spPr>
            <a:xfrm>
              <a:off x="512244" y="2384554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4E40582E-E184-780B-F875-880D56666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6496" y="2486118"/>
              <a:ext cx="115200" cy="115200"/>
            </a:xfrm>
            <a:prstGeom prst="rect">
              <a:avLst/>
            </a:prstGeom>
          </p:spPr>
        </p:pic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FE8F43-CAAB-3E7D-8554-77895F89E4EC}"/>
              </a:ext>
            </a:extLst>
          </p:cNvPr>
          <p:cNvSpPr/>
          <p:nvPr/>
        </p:nvSpPr>
        <p:spPr>
          <a:xfrm>
            <a:off x="540558" y="2671136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rgbClr val="FF6600"/>
                </a:solidFill>
                <a:latin typeface="+mn-ea"/>
              </a:rPr>
              <a:t>상품리스트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1C8F343-9C3E-323E-6978-EEE7C9B8F2C1}"/>
              </a:ext>
            </a:extLst>
          </p:cNvPr>
          <p:cNvSpPr/>
          <p:nvPr/>
        </p:nvSpPr>
        <p:spPr>
          <a:xfrm>
            <a:off x="5169024" y="2847207"/>
            <a:ext cx="792000" cy="1512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  2</a:t>
            </a:r>
            <a:endParaRPr lang="ko-KR" altLang="en-US" sz="6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02C01D-636B-7C55-FF74-623E461291D0}"/>
              </a:ext>
            </a:extLst>
          </p:cNvPr>
          <p:cNvSpPr/>
          <p:nvPr/>
        </p:nvSpPr>
        <p:spPr>
          <a:xfrm>
            <a:off x="3080792" y="3098924"/>
            <a:ext cx="792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 60 </a:t>
            </a:r>
            <a:r>
              <a:rPr lang="ko-KR" altLang="en-US" sz="650" dirty="0">
                <a:solidFill>
                  <a:schemeClr val="tx1"/>
                </a:solidFill>
                <a:latin typeface="+mn-ea"/>
              </a:rPr>
              <a:t>개월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403A615-AF4E-5647-E7AF-601D19E1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21302"/>
              </p:ext>
            </p:extLst>
          </p:nvPr>
        </p:nvGraphicFramePr>
        <p:xfrm>
          <a:off x="2092922" y="3891537"/>
          <a:ext cx="4150932" cy="486120"/>
        </p:xfrm>
        <a:graphic>
          <a:graphicData uri="http://schemas.openxmlformats.org/drawingml/2006/table">
            <a:tbl>
              <a:tblPr/>
              <a:tblGrid>
                <a:gridCol w="910572">
                  <a:extLst>
                    <a:ext uri="{9D8B030D-6E8A-4147-A177-3AD203B41FA5}">
                      <a16:colId xmlns:a16="http://schemas.microsoft.com/office/drawing/2014/main" val="331555224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36459639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593366178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870986843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</a:t>
                      </a:r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후취 구분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연장금리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331308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대출금리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금리적용시작일자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275119"/>
                  </a:ext>
                </a:extLst>
              </a:tr>
            </a:tbl>
          </a:graphicData>
        </a:graphic>
      </p:graphicFrame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4546261-1172-DB18-8DC9-D1720273EB57}"/>
              </a:ext>
            </a:extLst>
          </p:cNvPr>
          <p:cNvGrpSpPr/>
          <p:nvPr/>
        </p:nvGrpSpPr>
        <p:grpSpPr>
          <a:xfrm>
            <a:off x="5169024" y="4134076"/>
            <a:ext cx="891907" cy="215444"/>
            <a:chOff x="2156513" y="4875402"/>
            <a:chExt cx="1028597" cy="224654"/>
          </a:xfrm>
        </p:grpSpPr>
        <p:sp>
          <p:nvSpPr>
            <p:cNvPr id="110" name="직사각형 126">
              <a:extLst>
                <a:ext uri="{FF2B5EF4-FFF2-40B4-BE49-F238E27FC236}">
                  <a16:creationId xmlns:a16="http://schemas.microsoft.com/office/drawing/2014/main" id="{473E6F8E-D5B0-5006-35B5-CA6A1933D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3" y="4921356"/>
              <a:ext cx="74731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205">
              <a:extLst>
                <a:ext uri="{FF2B5EF4-FFF2-40B4-BE49-F238E27FC236}">
                  <a16:creationId xmlns:a16="http://schemas.microsoft.com/office/drawing/2014/main" id="{C8BDD846-F069-FF42-7E55-53DCD61A2A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940639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TextBox 135">
              <a:extLst>
                <a:ext uri="{FF2B5EF4-FFF2-40B4-BE49-F238E27FC236}">
                  <a16:creationId xmlns:a16="http://schemas.microsoft.com/office/drawing/2014/main" id="{3ADB0799-AD08-D316-11A7-13AA64CD5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5" y="4875402"/>
              <a:ext cx="167765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EF578B3-CD6D-0C21-7C92-8C0B3BD5D3B2}"/>
              </a:ext>
            </a:extLst>
          </p:cNvPr>
          <p:cNvSpPr/>
          <p:nvPr/>
        </p:nvSpPr>
        <p:spPr>
          <a:xfrm>
            <a:off x="5169024" y="3936665"/>
            <a:ext cx="792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3.0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9" name="Rectangle 122">
            <a:extLst>
              <a:ext uri="{FF2B5EF4-FFF2-40B4-BE49-F238E27FC236}">
                <a16:creationId xmlns:a16="http://schemas.microsoft.com/office/drawing/2014/main" id="{B0A9FCF6-04DE-B726-308D-480F0AAD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506" y="4172362"/>
            <a:ext cx="792000" cy="153777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50" kern="0" dirty="0">
                <a:latin typeface="맑은 고딕"/>
                <a:ea typeface="맑은 고딕"/>
              </a:rPr>
              <a:t>3.0</a:t>
            </a:r>
            <a:endParaRPr kumimoji="0" lang="ko-KR" altLang="en-US" sz="650" kern="0" dirty="0">
              <a:latin typeface="맑은 고딕"/>
              <a:ea typeface="맑은 고딕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43BA29-5B19-5F24-BF72-21DDBB93F884}"/>
              </a:ext>
            </a:extLst>
          </p:cNvPr>
          <p:cNvSpPr/>
          <p:nvPr/>
        </p:nvSpPr>
        <p:spPr>
          <a:xfrm>
            <a:off x="1877577" y="2617817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E524EBC-3371-412F-27A0-5F8F16C53125}"/>
              </a:ext>
            </a:extLst>
          </p:cNvPr>
          <p:cNvSpPr/>
          <p:nvPr/>
        </p:nvSpPr>
        <p:spPr>
          <a:xfrm>
            <a:off x="1877577" y="2865207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CC47043-E37B-7B13-D72D-DEE616B67D98}"/>
              </a:ext>
            </a:extLst>
          </p:cNvPr>
          <p:cNvSpPr/>
          <p:nvPr/>
        </p:nvSpPr>
        <p:spPr>
          <a:xfrm>
            <a:off x="1877577" y="2370427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F852DE5-3E88-40BA-C95D-3C7640D365E9}"/>
              </a:ext>
            </a:extLst>
          </p:cNvPr>
          <p:cNvSpPr/>
          <p:nvPr/>
        </p:nvSpPr>
        <p:spPr>
          <a:xfrm>
            <a:off x="1877577" y="2123037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02815D5-DD11-E859-8942-0466106908CC}"/>
              </a:ext>
            </a:extLst>
          </p:cNvPr>
          <p:cNvSpPr/>
          <p:nvPr/>
        </p:nvSpPr>
        <p:spPr>
          <a:xfrm>
            <a:off x="1941001" y="3703874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8</a:t>
            </a:r>
            <a:endParaRPr lang="ko-KR" altLang="en-US" sz="7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5818AA-69AF-AFE4-4D52-F782001CF0E1}"/>
              </a:ext>
            </a:extLst>
          </p:cNvPr>
          <p:cNvSpPr/>
          <p:nvPr/>
        </p:nvSpPr>
        <p:spPr>
          <a:xfrm>
            <a:off x="1877577" y="1875647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408DE898-680F-C79F-9D9C-4AE35FBFDBB4}"/>
              </a:ext>
            </a:extLst>
          </p:cNvPr>
          <p:cNvSpPr/>
          <p:nvPr/>
        </p:nvSpPr>
        <p:spPr>
          <a:xfrm>
            <a:off x="1877577" y="3112599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C360EC1-9889-250E-E91B-3429DA3D093D}"/>
              </a:ext>
            </a:extLst>
          </p:cNvPr>
          <p:cNvSpPr/>
          <p:nvPr/>
        </p:nvSpPr>
        <p:spPr>
          <a:xfrm>
            <a:off x="1983449" y="3956419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9</a:t>
            </a:r>
            <a:endParaRPr lang="ko-KR" altLang="en-US" sz="700" b="1" dirty="0"/>
          </a:p>
        </p:txBody>
      </p:sp>
      <p:sp>
        <p:nvSpPr>
          <p:cNvPr id="131" name="Google Shape;221;p7">
            <a:extLst>
              <a:ext uri="{FF2B5EF4-FFF2-40B4-BE49-F238E27FC236}">
                <a16:creationId xmlns:a16="http://schemas.microsoft.com/office/drawing/2014/main" id="{BEB8EE51-B369-8355-B68B-6D495E885888}"/>
              </a:ext>
            </a:extLst>
          </p:cNvPr>
          <p:cNvSpPr/>
          <p:nvPr/>
        </p:nvSpPr>
        <p:spPr>
          <a:xfrm>
            <a:off x="1959763" y="4500710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Google Shape;221;p7">
            <a:extLst>
              <a:ext uri="{FF2B5EF4-FFF2-40B4-BE49-F238E27FC236}">
                <a16:creationId xmlns:a16="http://schemas.microsoft.com/office/drawing/2014/main" id="{A3A67288-5DFE-3E79-B57E-FA8FA47477EA}"/>
              </a:ext>
            </a:extLst>
          </p:cNvPr>
          <p:cNvSpPr/>
          <p:nvPr/>
        </p:nvSpPr>
        <p:spPr>
          <a:xfrm>
            <a:off x="4132755" y="4201865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A559AF2-2AEA-547A-6845-AFF8382FFAAA}"/>
              </a:ext>
            </a:extLst>
          </p:cNvPr>
          <p:cNvGrpSpPr/>
          <p:nvPr/>
        </p:nvGrpSpPr>
        <p:grpSpPr>
          <a:xfrm>
            <a:off x="3080792" y="2855607"/>
            <a:ext cx="792000" cy="156325"/>
            <a:chOff x="3080792" y="2855607"/>
            <a:chExt cx="792000" cy="15632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6DF6597-B3C6-3CB8-F0B5-EE378BB08AC2}"/>
                </a:ext>
              </a:extLst>
            </p:cNvPr>
            <p:cNvSpPr/>
            <p:nvPr/>
          </p:nvSpPr>
          <p:spPr>
            <a:xfrm>
              <a:off x="3080792" y="2855607"/>
              <a:ext cx="792000" cy="1512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650" dirty="0">
                  <a:solidFill>
                    <a:schemeClr val="tx1"/>
                  </a:solidFill>
                  <a:latin typeface="+mn-ea"/>
                </a:rPr>
                <a:t> 12 </a:t>
              </a:r>
              <a:r>
                <a:rPr lang="ko-KR" altLang="en-US" sz="650" dirty="0">
                  <a:solidFill>
                    <a:schemeClr val="tx1"/>
                  </a:solidFill>
                  <a:latin typeface="+mn-ea"/>
                </a:rPr>
                <a:t>개월</a:t>
              </a:r>
            </a:p>
          </p:txBody>
        </p:sp>
        <p:sp>
          <p:nvSpPr>
            <p:cNvPr id="43" name="AutoShape 89">
              <a:extLst>
                <a:ext uri="{FF2B5EF4-FFF2-40B4-BE49-F238E27FC236}">
                  <a16:creationId xmlns:a16="http://schemas.microsoft.com/office/drawing/2014/main" id="{BA0928B6-DDB7-0667-6537-454A6E25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652" y="2860732"/>
              <a:ext cx="151202" cy="1512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3" name="AutoShape 89">
            <a:extLst>
              <a:ext uri="{FF2B5EF4-FFF2-40B4-BE49-F238E27FC236}">
                <a16:creationId xmlns:a16="http://schemas.microsoft.com/office/drawing/2014/main" id="{EE5A0C03-DBDD-F8DF-1B13-FAF4641D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304" y="3105841"/>
            <a:ext cx="151202" cy="1512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4273" tIns="49022" rIns="94273" bIns="49022" anchor="ctr"/>
          <a:lstStyle/>
          <a:p>
            <a:pPr algn="ctr" defTabSz="715742" latinLnBrk="1"/>
            <a:r>
              <a:rPr lang="en-US" altLang="ko-KR" sz="6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219B860-0BCF-402B-2BB6-6BA3524E0B55}"/>
              </a:ext>
            </a:extLst>
          </p:cNvPr>
          <p:cNvGrpSpPr/>
          <p:nvPr/>
        </p:nvGrpSpPr>
        <p:grpSpPr>
          <a:xfrm>
            <a:off x="3087822" y="3931506"/>
            <a:ext cx="792000" cy="156325"/>
            <a:chOff x="3080792" y="2855607"/>
            <a:chExt cx="792000" cy="15632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C6D08BD-AB12-936A-998A-7C207144142B}"/>
                </a:ext>
              </a:extLst>
            </p:cNvPr>
            <p:cNvSpPr/>
            <p:nvPr/>
          </p:nvSpPr>
          <p:spPr>
            <a:xfrm>
              <a:off x="3080792" y="2855607"/>
              <a:ext cx="792000" cy="15120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altLang="ko-KR" sz="65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ko-KR" altLang="en-US" sz="650" dirty="0">
                  <a:solidFill>
                    <a:schemeClr val="tx1"/>
                  </a:solidFill>
                  <a:latin typeface="+mn-ea"/>
                </a:rPr>
                <a:t>선취</a:t>
              </a:r>
            </a:p>
          </p:txBody>
        </p:sp>
        <p:sp>
          <p:nvSpPr>
            <p:cNvPr id="61" name="AutoShape 89">
              <a:extLst>
                <a:ext uri="{FF2B5EF4-FFF2-40B4-BE49-F238E27FC236}">
                  <a16:creationId xmlns:a16="http://schemas.microsoft.com/office/drawing/2014/main" id="{C890D87C-47FE-6AA3-5D20-A46264A50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652" y="2860732"/>
              <a:ext cx="151202" cy="1512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BC7EB59-E318-B513-495B-A9391E4D0503}"/>
              </a:ext>
            </a:extLst>
          </p:cNvPr>
          <p:cNvSpPr/>
          <p:nvPr/>
        </p:nvSpPr>
        <p:spPr>
          <a:xfrm>
            <a:off x="5221619" y="3098924"/>
            <a:ext cx="792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000 </a:t>
            </a:r>
            <a:endParaRPr lang="ko-KR" altLang="en-US" sz="6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CC6D2EA-EEC6-DC2E-5A83-963664AFA7D3}"/>
              </a:ext>
            </a:extLst>
          </p:cNvPr>
          <p:cNvSpPr/>
          <p:nvPr/>
        </p:nvSpPr>
        <p:spPr>
          <a:xfrm>
            <a:off x="5221619" y="3342821"/>
            <a:ext cx="792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000</a:t>
            </a:r>
            <a:endParaRPr lang="ko-KR" altLang="en-US" sz="6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1648266-07C8-F894-C125-DBD74F6B2484}"/>
              </a:ext>
            </a:extLst>
          </p:cNvPr>
          <p:cNvSpPr/>
          <p:nvPr/>
        </p:nvSpPr>
        <p:spPr>
          <a:xfrm>
            <a:off x="3081884" y="3342821"/>
            <a:ext cx="792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000</a:t>
            </a:r>
            <a:endParaRPr lang="ko-KR" altLang="en-US" sz="65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795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36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상품리스트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B_PD_05_02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상품관리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상품리스트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274337"/>
            <a:ext cx="6031555" cy="511376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955034" y="126876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상품 등록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267467A-D891-0D1E-B965-75DCB9DAB7C2}"/>
              </a:ext>
            </a:extLst>
          </p:cNvPr>
          <p:cNvSpPr/>
          <p:nvPr/>
        </p:nvSpPr>
        <p:spPr>
          <a:xfrm>
            <a:off x="1979871" y="1569244"/>
            <a:ext cx="3919908" cy="4331817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1FD8094-1BA1-7027-66AD-1652945DFC60}"/>
              </a:ext>
            </a:extLst>
          </p:cNvPr>
          <p:cNvSpPr/>
          <p:nvPr/>
        </p:nvSpPr>
        <p:spPr>
          <a:xfrm>
            <a:off x="2105295" y="1573765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상품정보</a:t>
            </a: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/>
        </p:nvGraphicFramePr>
        <p:xfrm>
          <a:off x="7541937" y="408944"/>
          <a:ext cx="2253889" cy="65903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상품리스트에서 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더블 클릭 시 호출되는 상품상세내역 조회 및 상품등록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상품번호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Sequence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순번 부여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등록일 경우는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반영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버튼 클릭 시 부여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상품명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등록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일때만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활성화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증권사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코드로 관리되는 증권사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콤보박스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등록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일때만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활성화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적용기간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달력으로 날짜 조회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등록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일때만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활성화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오늘 날짜 세팅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판매중지 여부 체크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 판매 중지 할 경우 체크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해당 상품 비 노출 처리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비 체크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등록의 경우는 비활성화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버튼 클릭 여부와 상관없이 데이터 변경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- Alert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창 호출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 판매 중지 상태로 즉시 변경 됩니다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변경하시겠습니까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? 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대출기간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등록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일때만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활성화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최대기간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등록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일때만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활성화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금리정보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사용여부가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데이터만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 파라미터가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‘I’ or ‘U’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상관없이 입력가능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신규금리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 파라미터가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‘I’ or ‘U’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상관없이 입력가능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연장금리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 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 파라미터가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‘I’ or ‘U’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상관없이 입력가능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금리 적용기간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날짜 선택 컨트롤 박스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 파라미터가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‘I’ or ‘U’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상관없이 입력가능</a:t>
                      </a:r>
                      <a:endParaRPr lang="en-US" altLang="ko-KR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금리 적용일자는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D+1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부터 적용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금리 변경 이력 그리드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최초 팝업 호출 시 모든 정보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 파라미터 상태가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‘I’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상품정보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금리정보 모두 저장</a:t>
                      </a:r>
                      <a:endParaRPr lang="en-US" altLang="ko-KR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 파라미터 상태가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‘U’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신규금리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or ‘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연장금리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변경하는 경우 기존 금리적용종료일은 오늘 날짜로 변경하고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신규로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1ROW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저장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금리정보 사용여부 </a:t>
                      </a:r>
                      <a:r>
                        <a:rPr lang="en-US" altLang="ko-KR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‘N‘</a:t>
                      </a:r>
                      <a:r>
                        <a:rPr lang="ko-KR" altLang="en-US" sz="60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변경</a:t>
                      </a:r>
                      <a:endParaRPr lang="en-US" altLang="ko-KR" sz="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6266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상품등록 팝업화면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540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78668"/>
                  </a:ext>
                </a:extLst>
              </a:tr>
            </a:tbl>
          </a:graphicData>
        </a:graphic>
      </p:graphicFrame>
      <p:sp>
        <p:nvSpPr>
          <p:cNvPr id="13" name="Rectangle 122">
            <a:extLst>
              <a:ext uri="{FF2B5EF4-FFF2-40B4-BE49-F238E27FC236}">
                <a16:creationId xmlns:a16="http://schemas.microsoft.com/office/drawing/2014/main" id="{C9E7F577-5E12-AD10-67AB-6F2C01E9E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984" y="4958463"/>
            <a:ext cx="900000" cy="162209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65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DFC0C6E-51D8-C5E5-63B7-22DA5D7CE271}"/>
              </a:ext>
            </a:extLst>
          </p:cNvPr>
          <p:cNvGraphicFramePr>
            <a:graphicFrameLocks noGrp="1"/>
          </p:cNvGraphicFramePr>
          <p:nvPr/>
        </p:nvGraphicFramePr>
        <p:xfrm>
          <a:off x="2098212" y="4939324"/>
          <a:ext cx="3571200" cy="729180"/>
        </p:xfrm>
        <a:graphic>
          <a:graphicData uri="http://schemas.openxmlformats.org/drawingml/2006/table">
            <a:tbl>
              <a:tblPr/>
              <a:tblGrid>
                <a:gridCol w="319278">
                  <a:extLst>
                    <a:ext uri="{9D8B030D-6E8A-4147-A177-3AD203B41FA5}">
                      <a16:colId xmlns:a16="http://schemas.microsoft.com/office/drawing/2014/main" val="3678894238"/>
                    </a:ext>
                  </a:extLst>
                </a:gridCol>
                <a:gridCol w="687884">
                  <a:extLst>
                    <a:ext uri="{9D8B030D-6E8A-4147-A177-3AD203B41FA5}">
                      <a16:colId xmlns:a16="http://schemas.microsoft.com/office/drawing/2014/main" val="236241961"/>
                    </a:ext>
                  </a:extLst>
                </a:gridCol>
                <a:gridCol w="687884">
                  <a:extLst>
                    <a:ext uri="{9D8B030D-6E8A-4147-A177-3AD203B41FA5}">
                      <a16:colId xmlns:a16="http://schemas.microsoft.com/office/drawing/2014/main" val="2780857138"/>
                    </a:ext>
                  </a:extLst>
                </a:gridCol>
                <a:gridCol w="687884">
                  <a:extLst>
                    <a:ext uri="{9D8B030D-6E8A-4147-A177-3AD203B41FA5}">
                      <a16:colId xmlns:a16="http://schemas.microsoft.com/office/drawing/2014/main" val="4207165987"/>
                    </a:ext>
                  </a:extLst>
                </a:gridCol>
                <a:gridCol w="687884">
                  <a:extLst>
                    <a:ext uri="{9D8B030D-6E8A-4147-A177-3AD203B41FA5}">
                      <a16:colId xmlns:a16="http://schemas.microsoft.com/office/drawing/2014/main" val="3972262169"/>
                    </a:ext>
                  </a:extLst>
                </a:gridCol>
                <a:gridCol w="500386">
                  <a:extLst>
                    <a:ext uri="{9D8B030D-6E8A-4147-A177-3AD203B41FA5}">
                      <a16:colId xmlns:a16="http://schemas.microsoft.com/office/drawing/2014/main" val="3294300098"/>
                    </a:ext>
                  </a:extLst>
                </a:gridCol>
              </a:tblGrid>
              <a:tr h="20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종료일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연장금리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사용여부</a:t>
                      </a: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6372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2024/03/01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2024/06/31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915494"/>
                  </a:ext>
                </a:extLst>
              </a:tr>
              <a:tr h="2067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2024/07/01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9999/12/31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10.60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05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FC7336-6501-FC63-FF01-B796269375E6}"/>
              </a:ext>
            </a:extLst>
          </p:cNvPr>
          <p:cNvSpPr/>
          <p:nvPr/>
        </p:nvSpPr>
        <p:spPr>
          <a:xfrm>
            <a:off x="2105295" y="4676925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금리 변경 이력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C43BA29-5B19-5F24-BF72-21DDBB93F884}"/>
              </a:ext>
            </a:extLst>
          </p:cNvPr>
          <p:cNvSpPr/>
          <p:nvPr/>
        </p:nvSpPr>
        <p:spPr>
          <a:xfrm>
            <a:off x="1877577" y="2617817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모서리가 둥근 직사각형 45">
            <a:extLst>
              <a:ext uri="{FF2B5EF4-FFF2-40B4-BE49-F238E27FC236}">
                <a16:creationId xmlns:a16="http://schemas.microsoft.com/office/drawing/2014/main" id="{C54B1BAF-6F8E-3745-E9F5-E0B77E473EC0}"/>
              </a:ext>
            </a:extLst>
          </p:cNvPr>
          <p:cNvSpPr/>
          <p:nvPr/>
        </p:nvSpPr>
        <p:spPr>
          <a:xfrm>
            <a:off x="3368824" y="6045077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저 장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E524EBC-3371-412F-27A0-5F8F16C53125}"/>
              </a:ext>
            </a:extLst>
          </p:cNvPr>
          <p:cNvSpPr/>
          <p:nvPr/>
        </p:nvSpPr>
        <p:spPr>
          <a:xfrm>
            <a:off x="1877577" y="2865207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2376BF6-BC2E-4F6F-3A9A-C4945D3F77AB}"/>
              </a:ext>
            </a:extLst>
          </p:cNvPr>
          <p:cNvGraphicFramePr>
            <a:graphicFrameLocks noGrp="1"/>
          </p:cNvGraphicFramePr>
          <p:nvPr/>
        </p:nvGraphicFramePr>
        <p:xfrm>
          <a:off x="2098212" y="1838402"/>
          <a:ext cx="3688434" cy="1701420"/>
        </p:xfrm>
        <a:graphic>
          <a:graphicData uri="http://schemas.openxmlformats.org/drawingml/2006/table">
            <a:tbl>
              <a:tblPr/>
              <a:tblGrid>
                <a:gridCol w="1126596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2561838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상품번호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002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증권사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08535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등록 일자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56978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대출기간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5195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연장가능횟수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72584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최대개월수</a:t>
                      </a:r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</a:t>
                      </a:r>
                      <a:r>
                        <a:rPr lang="ko-KR" altLang="en-US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6857"/>
                  </a:ext>
                </a:extLst>
              </a:tr>
            </a:tbl>
          </a:graphicData>
        </a:graphic>
      </p:graphicFrame>
      <p:sp>
        <p:nvSpPr>
          <p:cNvPr id="169" name="타원 168">
            <a:extLst>
              <a:ext uri="{FF2B5EF4-FFF2-40B4-BE49-F238E27FC236}">
                <a16:creationId xmlns:a16="http://schemas.microsoft.com/office/drawing/2014/main" id="{5CC47043-E37B-7B13-D72D-DEE616B67D98}"/>
              </a:ext>
            </a:extLst>
          </p:cNvPr>
          <p:cNvSpPr/>
          <p:nvPr/>
        </p:nvSpPr>
        <p:spPr>
          <a:xfrm>
            <a:off x="1877577" y="2370427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F852DE5-3E88-40BA-C95D-3C7640D365E9}"/>
              </a:ext>
            </a:extLst>
          </p:cNvPr>
          <p:cNvSpPr/>
          <p:nvPr/>
        </p:nvSpPr>
        <p:spPr>
          <a:xfrm>
            <a:off x="1877577" y="2123037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02815D5-DD11-E859-8942-0466106908CC}"/>
              </a:ext>
            </a:extLst>
          </p:cNvPr>
          <p:cNvSpPr/>
          <p:nvPr/>
        </p:nvSpPr>
        <p:spPr>
          <a:xfrm>
            <a:off x="1941001" y="3734354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8</a:t>
            </a:r>
            <a:endParaRPr lang="ko-KR" altLang="en-US" sz="700" b="1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75818AA-69AF-AFE4-4D52-F782001CF0E1}"/>
              </a:ext>
            </a:extLst>
          </p:cNvPr>
          <p:cNvSpPr/>
          <p:nvPr/>
        </p:nvSpPr>
        <p:spPr>
          <a:xfrm>
            <a:off x="1877577" y="1875647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1DF92D5-2A58-9D97-CEE8-D08ABA7C75CB}"/>
              </a:ext>
            </a:extLst>
          </p:cNvPr>
          <p:cNvGrpSpPr/>
          <p:nvPr/>
        </p:nvGrpSpPr>
        <p:grpSpPr>
          <a:xfrm>
            <a:off x="3262908" y="2364774"/>
            <a:ext cx="2485906" cy="155321"/>
            <a:chOff x="436377" y="4670319"/>
            <a:chExt cx="2506434" cy="206732"/>
          </a:xfrm>
        </p:grpSpPr>
        <p:sp>
          <p:nvSpPr>
            <p:cNvPr id="87" name="Rectangle 122">
              <a:extLst>
                <a:ext uri="{FF2B5EF4-FFF2-40B4-BE49-F238E27FC236}">
                  <a16:creationId xmlns:a16="http://schemas.microsoft.com/office/drawing/2014/main" id="{078F94CA-986A-937A-A611-A58BE85C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377" y="4670319"/>
              <a:ext cx="2315766" cy="201247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7200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유진투자증권</a:t>
              </a:r>
            </a:p>
          </p:txBody>
        </p:sp>
        <p:sp>
          <p:nvSpPr>
            <p:cNvPr id="88" name="AutoShape 89">
              <a:extLst>
                <a:ext uri="{FF2B5EF4-FFF2-40B4-BE49-F238E27FC236}">
                  <a16:creationId xmlns:a16="http://schemas.microsoft.com/office/drawing/2014/main" id="{81EEAE09-7FBC-0E5A-716D-C65FD221B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484" y="4675804"/>
              <a:ext cx="187327" cy="201247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94" name="직사각형 126">
            <a:extLst>
              <a:ext uri="{FF2B5EF4-FFF2-40B4-BE49-F238E27FC236}">
                <a16:creationId xmlns:a16="http://schemas.microsoft.com/office/drawing/2014/main" id="{CB845154-314B-9287-8389-860C2A2E5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002" y="2609938"/>
            <a:ext cx="612000" cy="149394"/>
          </a:xfrm>
          <a:prstGeom prst="rect">
            <a:avLst/>
          </a:prstGeom>
          <a:solidFill>
            <a:sysClr val="window" lastClr="FFFFFF"/>
          </a:solidFill>
          <a:ln w="6350">
            <a:noFill/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2024/07/01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8BEC24E-F064-442C-DDE5-23B9695BF17E}"/>
              </a:ext>
            </a:extLst>
          </p:cNvPr>
          <p:cNvSpPr txBox="1"/>
          <p:nvPr/>
        </p:nvSpPr>
        <p:spPr>
          <a:xfrm>
            <a:off x="5220424" y="2590484"/>
            <a:ext cx="532284" cy="1923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65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판매중지</a:t>
            </a:r>
            <a:endParaRPr lang="ko-KR" altLang="en-US" sz="650" dirty="0">
              <a:solidFill>
                <a:schemeClr val="bg1"/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C8F29481-F98F-BCE4-D6B1-8AC85E404C14}"/>
              </a:ext>
            </a:extLst>
          </p:cNvPr>
          <p:cNvGraphicFramePr>
            <a:graphicFrameLocks noGrp="1"/>
          </p:cNvGraphicFramePr>
          <p:nvPr/>
        </p:nvGraphicFramePr>
        <p:xfrm>
          <a:off x="2098212" y="3915317"/>
          <a:ext cx="3688434" cy="729180"/>
        </p:xfrm>
        <a:graphic>
          <a:graphicData uri="http://schemas.openxmlformats.org/drawingml/2006/table">
            <a:tbl>
              <a:tblPr/>
              <a:tblGrid>
                <a:gridCol w="1126596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2561838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신규금리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연장금리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%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금리 적용기간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08535"/>
                  </a:ext>
                </a:extLst>
              </a:tr>
            </a:tbl>
          </a:graphicData>
        </a:graphic>
      </p:graphicFrame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6E588C7-02D5-D13D-D417-FC5D92B8D534}"/>
              </a:ext>
            </a:extLst>
          </p:cNvPr>
          <p:cNvSpPr/>
          <p:nvPr/>
        </p:nvSpPr>
        <p:spPr>
          <a:xfrm>
            <a:off x="2098212" y="3669472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금리정보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ECD24B4-5560-E2ED-F9E6-B13317A11264}"/>
              </a:ext>
            </a:extLst>
          </p:cNvPr>
          <p:cNvSpPr/>
          <p:nvPr/>
        </p:nvSpPr>
        <p:spPr>
          <a:xfrm>
            <a:off x="3262908" y="2132432"/>
            <a:ext cx="2484176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50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코넥안심스탁론</a:t>
            </a:r>
            <a:r>
              <a:rPr lang="ko-KR" altLang="en-US" sz="65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65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100%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4546261-1172-DB18-8DC9-D1720273EB57}"/>
              </a:ext>
            </a:extLst>
          </p:cNvPr>
          <p:cNvGrpSpPr/>
          <p:nvPr/>
        </p:nvGrpSpPr>
        <p:grpSpPr>
          <a:xfrm>
            <a:off x="3262906" y="4401154"/>
            <a:ext cx="891906" cy="215444"/>
            <a:chOff x="2156514" y="4875402"/>
            <a:chExt cx="1028596" cy="224654"/>
          </a:xfrm>
        </p:grpSpPr>
        <p:sp>
          <p:nvSpPr>
            <p:cNvPr id="110" name="직사각형 126">
              <a:extLst>
                <a:ext uri="{FF2B5EF4-FFF2-40B4-BE49-F238E27FC236}">
                  <a16:creationId xmlns:a16="http://schemas.microsoft.com/office/drawing/2014/main" id="{473E6F8E-D5B0-5006-35B5-CA6A1933D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4" y="4921356"/>
              <a:ext cx="70230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11" name="Picture 205">
              <a:extLst>
                <a:ext uri="{FF2B5EF4-FFF2-40B4-BE49-F238E27FC236}">
                  <a16:creationId xmlns:a16="http://schemas.microsoft.com/office/drawing/2014/main" id="{C8BDD846-F069-FF42-7E55-53DCD61A2A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96837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" name="TextBox 135">
              <a:extLst>
                <a:ext uri="{FF2B5EF4-FFF2-40B4-BE49-F238E27FC236}">
                  <a16:creationId xmlns:a16="http://schemas.microsoft.com/office/drawing/2014/main" id="{3ADB0799-AD08-D316-11A7-13AA64CD5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5" y="4875402"/>
              <a:ext cx="167765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57242EA-92FD-DCAC-34F8-413F4FCC7489}"/>
              </a:ext>
            </a:extLst>
          </p:cNvPr>
          <p:cNvGrpSpPr/>
          <p:nvPr/>
        </p:nvGrpSpPr>
        <p:grpSpPr>
          <a:xfrm>
            <a:off x="5675046" y="5019440"/>
            <a:ext cx="115200" cy="540000"/>
            <a:chOff x="7204498" y="1634350"/>
            <a:chExt cx="111600" cy="349136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D4C21F-F3C9-C7EA-002F-FF61B622DC76}"/>
                </a:ext>
              </a:extLst>
            </p:cNvPr>
            <p:cNvSpPr/>
            <p:nvPr/>
          </p:nvSpPr>
          <p:spPr bwMode="auto">
            <a:xfrm>
              <a:off x="7204498" y="1634350"/>
              <a:ext cx="111600" cy="3491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endParaRPr lang="ko-KR" altLang="en-US" sz="7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C1CAFF5-9EFF-C33F-FD6F-BB64393A097E}"/>
                </a:ext>
              </a:extLst>
            </p:cNvPr>
            <p:cNvSpPr/>
            <p:nvPr/>
          </p:nvSpPr>
          <p:spPr bwMode="auto">
            <a:xfrm>
              <a:off x="7204500" y="1668681"/>
              <a:ext cx="104625" cy="11637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endParaRPr lang="ko-KR" altLang="en-US" sz="7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3548D85-23D1-12CA-BBBF-18B383198AD5}"/>
              </a:ext>
            </a:extLst>
          </p:cNvPr>
          <p:cNvSpPr/>
          <p:nvPr/>
        </p:nvSpPr>
        <p:spPr bwMode="auto">
          <a:xfrm>
            <a:off x="5673080" y="5565615"/>
            <a:ext cx="110439" cy="95633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4273" tIns="49022" rIns="94273" bIns="49022" anchor="ctr"/>
          <a:lstStyle/>
          <a:p>
            <a:pPr algn="ctr" defTabSz="715742" latinLnBrk="1"/>
            <a:r>
              <a:rPr lang="ko-KR" altLang="en-US" sz="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8DD76FE-B744-6F2D-4368-8E83F42019F1}"/>
              </a:ext>
            </a:extLst>
          </p:cNvPr>
          <p:cNvSpPr/>
          <p:nvPr/>
        </p:nvSpPr>
        <p:spPr bwMode="auto">
          <a:xfrm>
            <a:off x="5673827" y="4939694"/>
            <a:ext cx="115200" cy="95633"/>
          </a:xfrm>
          <a:prstGeom prst="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6350">
            <a:solidFill>
              <a:schemeClr val="tx1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4273" tIns="49022" rIns="94273" bIns="49022" anchor="ctr"/>
          <a:lstStyle/>
          <a:p>
            <a:pPr algn="ctr" defTabSz="715742" latinLnBrk="1"/>
            <a:r>
              <a:rPr lang="ko-KR" altLang="en-US" sz="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▲</a:t>
            </a:r>
          </a:p>
        </p:txBody>
      </p:sp>
      <p:sp>
        <p:nvSpPr>
          <p:cNvPr id="121" name="모서리가 둥근 직사각형 45">
            <a:extLst>
              <a:ext uri="{FF2B5EF4-FFF2-40B4-BE49-F238E27FC236}">
                <a16:creationId xmlns:a16="http://schemas.microsoft.com/office/drawing/2014/main" id="{BEDFA44A-F457-D285-F9DC-61FBEB695C5D}"/>
              </a:ext>
            </a:extLst>
          </p:cNvPr>
          <p:cNvSpPr/>
          <p:nvPr/>
        </p:nvSpPr>
        <p:spPr>
          <a:xfrm>
            <a:off x="3986217" y="6045077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99C05C-8668-87FA-CAE1-E8886EBB98CF}"/>
              </a:ext>
            </a:extLst>
          </p:cNvPr>
          <p:cNvSpPr/>
          <p:nvPr/>
        </p:nvSpPr>
        <p:spPr>
          <a:xfrm>
            <a:off x="5805449" y="2612941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408DE898-680F-C79F-9D9C-4AE35FBFDBB4}"/>
              </a:ext>
            </a:extLst>
          </p:cNvPr>
          <p:cNvSpPr/>
          <p:nvPr/>
        </p:nvSpPr>
        <p:spPr>
          <a:xfrm>
            <a:off x="1877577" y="3112599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C360EC1-9889-250E-E91B-3429DA3D093D}"/>
              </a:ext>
            </a:extLst>
          </p:cNvPr>
          <p:cNvSpPr/>
          <p:nvPr/>
        </p:nvSpPr>
        <p:spPr>
          <a:xfrm>
            <a:off x="1877577" y="3979721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9</a:t>
            </a:r>
            <a:endParaRPr lang="ko-KR" altLang="en-US" sz="700" b="1" dirty="0"/>
          </a:p>
        </p:txBody>
      </p:sp>
      <p:sp>
        <p:nvSpPr>
          <p:cNvPr id="131" name="Google Shape;221;p7">
            <a:extLst>
              <a:ext uri="{FF2B5EF4-FFF2-40B4-BE49-F238E27FC236}">
                <a16:creationId xmlns:a16="http://schemas.microsoft.com/office/drawing/2014/main" id="{BEB8EE51-B369-8355-B68B-6D495E885888}"/>
              </a:ext>
            </a:extLst>
          </p:cNvPr>
          <p:cNvSpPr/>
          <p:nvPr/>
        </p:nvSpPr>
        <p:spPr>
          <a:xfrm>
            <a:off x="1877577" y="4438765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221;p7">
            <a:extLst>
              <a:ext uri="{FF2B5EF4-FFF2-40B4-BE49-F238E27FC236}">
                <a16:creationId xmlns:a16="http://schemas.microsoft.com/office/drawing/2014/main" id="{07587DFF-F35A-9C64-8083-4760F198CA9F}"/>
              </a:ext>
            </a:extLst>
          </p:cNvPr>
          <p:cNvSpPr/>
          <p:nvPr/>
        </p:nvSpPr>
        <p:spPr>
          <a:xfrm>
            <a:off x="1931226" y="4734540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221;p7">
            <a:extLst>
              <a:ext uri="{FF2B5EF4-FFF2-40B4-BE49-F238E27FC236}">
                <a16:creationId xmlns:a16="http://schemas.microsoft.com/office/drawing/2014/main" id="{680EFA2B-6A73-FACB-3CB6-ADDDDD66D81F}"/>
              </a:ext>
            </a:extLst>
          </p:cNvPr>
          <p:cNvSpPr/>
          <p:nvPr/>
        </p:nvSpPr>
        <p:spPr>
          <a:xfrm>
            <a:off x="4429188" y="5991776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14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0D942A9-94A7-71C6-1CF8-7053A284F4AC}"/>
              </a:ext>
            </a:extLst>
          </p:cNvPr>
          <p:cNvSpPr/>
          <p:nvPr/>
        </p:nvSpPr>
        <p:spPr>
          <a:xfrm>
            <a:off x="3262908" y="3959525"/>
            <a:ext cx="612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i="0" u="none" strike="noStrike" dirty="0">
                <a:solidFill>
                  <a:srgbClr val="000000"/>
                </a:solidFill>
                <a:effectLst/>
                <a:latin typeface="+mn-ea"/>
              </a:rPr>
              <a:t>10.60 %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EF578B3-CD6D-0C21-7C92-8C0B3BD5D3B2}"/>
              </a:ext>
            </a:extLst>
          </p:cNvPr>
          <p:cNvSpPr/>
          <p:nvPr/>
        </p:nvSpPr>
        <p:spPr>
          <a:xfrm>
            <a:off x="3262908" y="4205370"/>
            <a:ext cx="612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10.60</a:t>
            </a:r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%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" name="Google Shape;221;p7">
            <a:extLst>
              <a:ext uri="{FF2B5EF4-FFF2-40B4-BE49-F238E27FC236}">
                <a16:creationId xmlns:a16="http://schemas.microsoft.com/office/drawing/2014/main" id="{A3A67288-5DFE-3E79-B57E-FA8FA47477EA}"/>
              </a:ext>
            </a:extLst>
          </p:cNvPr>
          <p:cNvSpPr/>
          <p:nvPr/>
        </p:nvSpPr>
        <p:spPr>
          <a:xfrm>
            <a:off x="1877577" y="4195729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" name="Google Shape;221;p7">
            <a:extLst>
              <a:ext uri="{FF2B5EF4-FFF2-40B4-BE49-F238E27FC236}">
                <a16:creationId xmlns:a16="http://schemas.microsoft.com/office/drawing/2014/main" id="{88FD6F1F-B3B1-E2F9-F881-A6AB87A587D2}"/>
              </a:ext>
            </a:extLst>
          </p:cNvPr>
          <p:cNvSpPr/>
          <p:nvPr/>
        </p:nvSpPr>
        <p:spPr>
          <a:xfrm>
            <a:off x="3217491" y="6007855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A3F446-F240-D120-48AE-B4E58EA37BCA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6164B7-FDCB-6779-EFEC-6CF195CDA564}"/>
              </a:ext>
            </a:extLst>
          </p:cNvPr>
          <p:cNvGrpSpPr/>
          <p:nvPr/>
        </p:nvGrpSpPr>
        <p:grpSpPr>
          <a:xfrm>
            <a:off x="326496" y="1976075"/>
            <a:ext cx="925523" cy="318329"/>
            <a:chOff x="326496" y="1976075"/>
            <a:chExt cx="925523" cy="31832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7A8746-952D-250B-E40A-E13742EA3D20}"/>
                </a:ext>
              </a:extLst>
            </p:cNvPr>
            <p:cNvSpPr/>
            <p:nvPr/>
          </p:nvSpPr>
          <p:spPr>
            <a:xfrm>
              <a:off x="512244" y="1976075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FEB4FD6-79B0-84F3-D122-690036E78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6496" y="2077639"/>
              <a:ext cx="115200" cy="1152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C2A281-2D3A-8097-9C49-19390DEF2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2104639"/>
              <a:ext cx="61200" cy="612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652767-5F58-8C30-BCA5-DE7D679A9616}"/>
              </a:ext>
            </a:extLst>
          </p:cNvPr>
          <p:cNvGrpSpPr/>
          <p:nvPr/>
        </p:nvGrpSpPr>
        <p:grpSpPr>
          <a:xfrm>
            <a:off x="326496" y="3758743"/>
            <a:ext cx="1026104" cy="318329"/>
            <a:chOff x="326496" y="3573016"/>
            <a:chExt cx="1026104" cy="3183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FCFD317-F9B5-1361-774C-048F0BBC8936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31" name="Picture 12" descr="설정 free interface icon">
              <a:extLst>
                <a:ext uri="{FF2B5EF4-FFF2-40B4-BE49-F238E27FC236}">
                  <a16:creationId xmlns:a16="http://schemas.microsoft.com/office/drawing/2014/main" id="{6EA6373B-77E3-4E33-F16A-A7B960DD3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1FA717C-C944-AE7E-FA18-B6E28682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EF53C41-42B8-9F0F-D64F-53AA767B63A0}"/>
              </a:ext>
            </a:extLst>
          </p:cNvPr>
          <p:cNvGrpSpPr/>
          <p:nvPr/>
        </p:nvGrpSpPr>
        <p:grpSpPr>
          <a:xfrm>
            <a:off x="313796" y="2978760"/>
            <a:ext cx="1038804" cy="318329"/>
            <a:chOff x="313796" y="2793033"/>
            <a:chExt cx="1038804" cy="31832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4FBE3C6-F526-9BDB-E32B-00BF77AA7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1146840-DA41-89C2-ACD0-E13D91F8D031}"/>
                </a:ext>
              </a:extLst>
            </p:cNvPr>
            <p:cNvPicPr>
              <a:picLocks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A52A454-846A-0B1A-5D67-EF3D1FB9E39D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E94A1C5-376E-0F49-372E-450E4FF2EFD7}"/>
              </a:ext>
            </a:extLst>
          </p:cNvPr>
          <p:cNvGrpSpPr/>
          <p:nvPr/>
        </p:nvGrpSpPr>
        <p:grpSpPr>
          <a:xfrm>
            <a:off x="332846" y="3387239"/>
            <a:ext cx="1018198" cy="316800"/>
            <a:chOff x="332846" y="3201512"/>
            <a:chExt cx="1018198" cy="31680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09C16BA-3EE1-E603-691D-E6300986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39" name="Picture 8" descr="edit">
              <a:extLst>
                <a:ext uri="{FF2B5EF4-FFF2-40B4-BE49-F238E27FC236}">
                  <a16:creationId xmlns:a16="http://schemas.microsoft.com/office/drawing/2014/main" id="{62A028AC-5D56-44BF-214E-6707BC392EA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02E5CFC-FDD2-EA16-08C6-8439079E9BBE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47C9532-E2B6-37B9-F88A-C20332838EAB}"/>
              </a:ext>
            </a:extLst>
          </p:cNvPr>
          <p:cNvGrpSpPr/>
          <p:nvPr/>
        </p:nvGrpSpPr>
        <p:grpSpPr>
          <a:xfrm>
            <a:off x="326496" y="1567596"/>
            <a:ext cx="925522" cy="318329"/>
            <a:chOff x="326496" y="1567596"/>
            <a:chExt cx="925522" cy="31832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C1650FD-81FD-0122-B222-CA87E5BB2603}"/>
                </a:ext>
              </a:extLst>
            </p:cNvPr>
            <p:cNvSpPr/>
            <p:nvPr/>
          </p:nvSpPr>
          <p:spPr>
            <a:xfrm>
              <a:off x="512244" y="1567596"/>
              <a:ext cx="739774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대출심사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        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A486CEB-6AF5-1543-0FF8-86BAFB619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47384" y="1696160"/>
              <a:ext cx="61200" cy="612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D3BD8ED-9F4C-C9CE-DBA4-F3CF4FFDD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6496" y="1669160"/>
              <a:ext cx="115200" cy="115200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4678EF3-7C14-8E77-1488-73E7156E0EE4}"/>
              </a:ext>
            </a:extLst>
          </p:cNvPr>
          <p:cNvGrpSpPr/>
          <p:nvPr/>
        </p:nvGrpSpPr>
        <p:grpSpPr>
          <a:xfrm>
            <a:off x="326496" y="2384554"/>
            <a:ext cx="925523" cy="318329"/>
            <a:chOff x="326496" y="2384554"/>
            <a:chExt cx="925523" cy="318329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F4665E75-E274-2A8F-CF78-052FF6A83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47384" y="2503704"/>
              <a:ext cx="64800" cy="64800"/>
            </a:xfrm>
            <a:prstGeom prst="rect">
              <a:avLst/>
            </a:prstGeom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37313E7-E4D7-CD10-653E-4CFD4674531E}"/>
                </a:ext>
              </a:extLst>
            </p:cNvPr>
            <p:cNvSpPr/>
            <p:nvPr/>
          </p:nvSpPr>
          <p:spPr>
            <a:xfrm>
              <a:off x="512244" y="2384554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4E40582E-E184-780B-F875-880D56666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6496" y="2486118"/>
              <a:ext cx="115200" cy="115200"/>
            </a:xfrm>
            <a:prstGeom prst="rect">
              <a:avLst/>
            </a:prstGeom>
          </p:spPr>
        </p:pic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FE8F43-CAAB-3E7D-8554-77895F89E4EC}"/>
              </a:ext>
            </a:extLst>
          </p:cNvPr>
          <p:cNvSpPr/>
          <p:nvPr/>
        </p:nvSpPr>
        <p:spPr>
          <a:xfrm>
            <a:off x="540558" y="2671136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rgbClr val="FF6600"/>
                </a:solidFill>
                <a:latin typeface="+mn-ea"/>
              </a:rPr>
              <a:t>상품리스트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6DF6597-B3C6-3CB8-F0B5-EE378BB08AC2}"/>
              </a:ext>
            </a:extLst>
          </p:cNvPr>
          <p:cNvSpPr/>
          <p:nvPr/>
        </p:nvSpPr>
        <p:spPr>
          <a:xfrm>
            <a:off x="3262908" y="2855607"/>
            <a:ext cx="612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 12</a:t>
            </a:r>
            <a:endParaRPr lang="ko-KR" altLang="en-US" sz="6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1C8F343-9C3E-323E-6978-EEE7C9B8F2C1}"/>
              </a:ext>
            </a:extLst>
          </p:cNvPr>
          <p:cNvSpPr/>
          <p:nvPr/>
        </p:nvSpPr>
        <p:spPr>
          <a:xfrm>
            <a:off x="3262908" y="3101176"/>
            <a:ext cx="612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  2</a:t>
            </a:r>
            <a:endParaRPr lang="ko-KR" altLang="en-US" sz="6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02C01D-636B-7C55-FF74-623E461291D0}"/>
              </a:ext>
            </a:extLst>
          </p:cNvPr>
          <p:cNvSpPr/>
          <p:nvPr/>
        </p:nvSpPr>
        <p:spPr>
          <a:xfrm>
            <a:off x="3274806" y="3355794"/>
            <a:ext cx="597074" cy="12167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/>
                </a:solidFill>
                <a:latin typeface="+mn-ea"/>
              </a:rPr>
              <a:t>36</a:t>
            </a:r>
            <a:endParaRPr lang="ko-KR" altLang="en-US" sz="6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C0DE3B-E840-616D-3F32-4AB6DC76E9D5}"/>
              </a:ext>
            </a:extLst>
          </p:cNvPr>
          <p:cNvSpPr/>
          <p:nvPr/>
        </p:nvSpPr>
        <p:spPr>
          <a:xfrm>
            <a:off x="5048474" y="3208510"/>
            <a:ext cx="2838936" cy="6787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복사본</a:t>
            </a:r>
          </a:p>
        </p:txBody>
      </p:sp>
    </p:spTree>
    <p:extLst>
      <p:ext uri="{BB962C8B-B14F-4D97-AF65-F5344CB8AC3E}">
        <p14:creationId xmlns:p14="http://schemas.microsoft.com/office/powerpoint/2010/main" val="4211373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37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2600" y="875335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52600" y="1274337"/>
            <a:ext cx="6048000" cy="5098313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56182"/>
              </p:ext>
            </p:extLst>
          </p:nvPr>
        </p:nvGraphicFramePr>
        <p:xfrm>
          <a:off x="7541937" y="408944"/>
          <a:ext cx="2253889" cy="558534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BO(BackOffice)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시스템을 사용하는 관리자 현황을 조회하는 화면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화면은 관리자권한만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볼수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있음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ID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중복확인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기존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중복 검색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중복되면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Alert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창 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비밀번호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마스킹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처리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특수문자 포함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8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입력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비밀번호 변경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비밀번호 즉시 변경 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부서명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공통코드로 관리하는 부서명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권한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역할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관리자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중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공통코드로 관리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등록된 내용 및 수정 내용 저장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팝업 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6266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540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78668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39368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200472" y="86310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602CA34C-B339-80BD-2774-8323BA587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관리자계정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관리자계정상세내역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 Box 58">
            <a:extLst>
              <a:ext uri="{FF2B5EF4-FFF2-40B4-BE49-F238E27FC236}">
                <a16:creationId xmlns:a16="http://schemas.microsoft.com/office/drawing/2014/main" id="{B00D61BE-1615-C089-184F-664858964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B_ST_14_02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9D81E4-3387-EF50-20BF-EA8E76A95374}"/>
              </a:ext>
            </a:extLst>
          </p:cNvPr>
          <p:cNvSpPr/>
          <p:nvPr/>
        </p:nvSpPr>
        <p:spPr>
          <a:xfrm>
            <a:off x="1714773" y="926650"/>
            <a:ext cx="1456973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시스템관리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관리자계정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A743A7-C1B7-E65A-D6DF-A366007646D3}"/>
              </a:ext>
            </a:extLst>
          </p:cNvPr>
          <p:cNvSpPr/>
          <p:nvPr/>
        </p:nvSpPr>
        <p:spPr>
          <a:xfrm>
            <a:off x="1979871" y="1641252"/>
            <a:ext cx="3919908" cy="234732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84DA7C-FAA4-82BD-EBC0-57CEC7CE4526}"/>
              </a:ext>
            </a:extLst>
          </p:cNvPr>
          <p:cNvSpPr/>
          <p:nvPr/>
        </p:nvSpPr>
        <p:spPr>
          <a:xfrm>
            <a:off x="2105295" y="1645773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■ 사용자 정보</a:t>
            </a:r>
          </a:p>
        </p:txBody>
      </p:sp>
      <p:sp>
        <p:nvSpPr>
          <p:cNvPr id="91" name="모서리가 둥근 직사각형 45">
            <a:extLst>
              <a:ext uri="{FF2B5EF4-FFF2-40B4-BE49-F238E27FC236}">
                <a16:creationId xmlns:a16="http://schemas.microsoft.com/office/drawing/2014/main" id="{D3B3319F-1FB7-45A6-7F42-0420A6CE1052}"/>
              </a:ext>
            </a:extLst>
          </p:cNvPr>
          <p:cNvSpPr/>
          <p:nvPr/>
        </p:nvSpPr>
        <p:spPr>
          <a:xfrm>
            <a:off x="3368824" y="4172869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저 장</a:t>
            </a: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A58858A-DAE3-C1F7-6FFD-7EE4DFD6D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145988"/>
              </p:ext>
            </p:extLst>
          </p:nvPr>
        </p:nvGraphicFramePr>
        <p:xfrm>
          <a:off x="2098212" y="1915256"/>
          <a:ext cx="3688434" cy="1944480"/>
        </p:xfrm>
        <a:graphic>
          <a:graphicData uri="http://schemas.openxmlformats.org/drawingml/2006/table">
            <a:tbl>
              <a:tblPr/>
              <a:tblGrid>
                <a:gridCol w="1126596">
                  <a:extLst>
                    <a:ext uri="{9D8B030D-6E8A-4147-A177-3AD203B41FA5}">
                      <a16:colId xmlns:a16="http://schemas.microsoft.com/office/drawing/2014/main" val="380661344"/>
                    </a:ext>
                  </a:extLst>
                </a:gridCol>
                <a:gridCol w="2561838">
                  <a:extLst>
                    <a:ext uri="{9D8B030D-6E8A-4147-A177-3AD203B41FA5}">
                      <a16:colId xmlns:a16="http://schemas.microsoft.com/office/drawing/2014/main" val="3621409757"/>
                    </a:ext>
                  </a:extLst>
                </a:gridCol>
              </a:tblGrid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6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Damdang2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08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6454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11041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708535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756978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</a:t>
                      </a:r>
                      <a:r>
                        <a:rPr lang="en-US" altLang="ko-KR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51952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</a:t>
                      </a:r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66857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491693"/>
                  </a:ext>
                </a:extLst>
              </a:tr>
              <a:tr h="2386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2000" marB="72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62615"/>
                  </a:ext>
                </a:extLst>
              </a:tr>
            </a:tbl>
          </a:graphicData>
        </a:graphic>
      </p:graphicFrame>
      <p:sp>
        <p:nvSpPr>
          <p:cNvPr id="100" name="Rectangle 122">
            <a:extLst>
              <a:ext uri="{FF2B5EF4-FFF2-40B4-BE49-F238E27FC236}">
                <a16:creationId xmlns:a16="http://schemas.microsoft.com/office/drawing/2014/main" id="{72CB5D99-70EA-6AC5-F6D3-500C22FF0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908" y="2436782"/>
            <a:ext cx="2484000" cy="151200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테스트담당자</a:t>
            </a:r>
            <a:r>
              <a:rPr kumimoji="0" lang="en-US" altLang="ko-KR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2</a:t>
            </a:r>
            <a:endParaRPr kumimoji="0" lang="ko-KR" altLang="en-US" sz="65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8F0D0AB-5B99-ED79-6F71-0B479C5BF323}"/>
              </a:ext>
            </a:extLst>
          </p:cNvPr>
          <p:cNvSpPr/>
          <p:nvPr/>
        </p:nvSpPr>
        <p:spPr>
          <a:xfrm>
            <a:off x="3262907" y="2927615"/>
            <a:ext cx="1546077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일반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0FD46D0-E89D-0A56-3D0A-3D4C0B7EDD41}"/>
              </a:ext>
            </a:extLst>
          </p:cNvPr>
          <p:cNvSpPr/>
          <p:nvPr/>
        </p:nvSpPr>
        <p:spPr>
          <a:xfrm>
            <a:off x="3262908" y="3173184"/>
            <a:ext cx="1546076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010-0000-0000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E756BC8-E22E-92E1-9719-37923409A6B9}"/>
              </a:ext>
            </a:extLst>
          </p:cNvPr>
          <p:cNvSpPr/>
          <p:nvPr/>
        </p:nvSpPr>
        <p:spPr>
          <a:xfrm>
            <a:off x="3262908" y="2204440"/>
            <a:ext cx="1692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**********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27" name="모서리가 둥근 직사각형 45">
            <a:extLst>
              <a:ext uri="{FF2B5EF4-FFF2-40B4-BE49-F238E27FC236}">
                <a16:creationId xmlns:a16="http://schemas.microsoft.com/office/drawing/2014/main" id="{ACDD8748-9178-165A-1958-068DC7AE22F1}"/>
              </a:ext>
            </a:extLst>
          </p:cNvPr>
          <p:cNvSpPr/>
          <p:nvPr/>
        </p:nvSpPr>
        <p:spPr>
          <a:xfrm>
            <a:off x="3986217" y="4172869"/>
            <a:ext cx="508000" cy="19223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닫 기</a:t>
            </a:r>
          </a:p>
        </p:txBody>
      </p:sp>
      <p:sp>
        <p:nvSpPr>
          <p:cNvPr id="133" name="Google Shape;221;p7">
            <a:extLst>
              <a:ext uri="{FF2B5EF4-FFF2-40B4-BE49-F238E27FC236}">
                <a16:creationId xmlns:a16="http://schemas.microsoft.com/office/drawing/2014/main" id="{42BBFFAE-E3EA-8201-41A6-5EECAD2942A8}"/>
              </a:ext>
            </a:extLst>
          </p:cNvPr>
          <p:cNvSpPr/>
          <p:nvPr/>
        </p:nvSpPr>
        <p:spPr>
          <a:xfrm>
            <a:off x="4499625" y="4135647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221;p7">
            <a:extLst>
              <a:ext uri="{FF2B5EF4-FFF2-40B4-BE49-F238E27FC236}">
                <a16:creationId xmlns:a16="http://schemas.microsoft.com/office/drawing/2014/main" id="{3A1B7BF7-1403-0B91-861E-26B6313546BE}"/>
              </a:ext>
            </a:extLst>
          </p:cNvPr>
          <p:cNvSpPr/>
          <p:nvPr/>
        </p:nvSpPr>
        <p:spPr>
          <a:xfrm>
            <a:off x="3217491" y="4135647"/>
            <a:ext cx="133200" cy="133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33264FC-D535-600E-29E6-A53594C5FE77}"/>
              </a:ext>
            </a:extLst>
          </p:cNvPr>
          <p:cNvSpPr/>
          <p:nvPr/>
        </p:nvSpPr>
        <p:spPr>
          <a:xfrm>
            <a:off x="1955034" y="134076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관리자계정 상세내역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1BF3B2F-3A2C-B9C1-FD0A-FD8042E4F465}"/>
              </a:ext>
            </a:extLst>
          </p:cNvPr>
          <p:cNvSpPr/>
          <p:nvPr/>
        </p:nvSpPr>
        <p:spPr>
          <a:xfrm>
            <a:off x="3262908" y="1958796"/>
            <a:ext cx="1692000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1" name="Rectangle 122">
            <a:extLst>
              <a:ext uri="{FF2B5EF4-FFF2-40B4-BE49-F238E27FC236}">
                <a16:creationId xmlns:a16="http://schemas.microsoft.com/office/drawing/2014/main" id="{4E672A01-EEFE-EA1A-1937-8561665A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908" y="2687677"/>
            <a:ext cx="1548000" cy="151200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2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부서</a:t>
            </a:r>
            <a:r>
              <a:rPr kumimoji="0" lang="en-US" altLang="ko-KR" sz="65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2</a:t>
            </a:r>
            <a:endParaRPr kumimoji="0" lang="ko-KR" altLang="en-US" sz="65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F01346C-2EC0-AF9D-AAC6-BD8E8BD667B8}"/>
              </a:ext>
            </a:extLst>
          </p:cNvPr>
          <p:cNvSpPr/>
          <p:nvPr/>
        </p:nvSpPr>
        <p:spPr>
          <a:xfrm>
            <a:off x="4668789" y="2699514"/>
            <a:ext cx="45400" cy="14176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725219E-DFD9-CE7C-DBF7-EEDBA17F2E77}"/>
              </a:ext>
            </a:extLst>
          </p:cNvPr>
          <p:cNvSpPr/>
          <p:nvPr/>
        </p:nvSpPr>
        <p:spPr>
          <a:xfrm>
            <a:off x="4668789" y="2933501"/>
            <a:ext cx="45400" cy="14176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1731DA9-4E9D-CC5A-29FD-D1DB1123DEB8}"/>
              </a:ext>
            </a:extLst>
          </p:cNvPr>
          <p:cNvSpPr/>
          <p:nvPr/>
        </p:nvSpPr>
        <p:spPr>
          <a:xfrm>
            <a:off x="3262908" y="3421816"/>
            <a:ext cx="1546076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</a:t>
            </a:r>
            <a:r>
              <a:rPr lang="en-US" altLang="ko-KR" sz="650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aaa@conneck.com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ABD7297-323A-8DEC-445C-1E9D75BD3AB3}"/>
              </a:ext>
            </a:extLst>
          </p:cNvPr>
          <p:cNvSpPr/>
          <p:nvPr/>
        </p:nvSpPr>
        <p:spPr>
          <a:xfrm>
            <a:off x="3262907" y="3666811"/>
            <a:ext cx="1546077" cy="1512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altLang="ko-KR" sz="6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Y</a:t>
            </a:r>
            <a:endParaRPr lang="ko-KR" altLang="en-US" sz="6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8250FB1-BBCF-2F15-E480-9FA4E9979543}"/>
              </a:ext>
            </a:extLst>
          </p:cNvPr>
          <p:cNvSpPr/>
          <p:nvPr/>
        </p:nvSpPr>
        <p:spPr>
          <a:xfrm>
            <a:off x="4668789" y="3672697"/>
            <a:ext cx="45400" cy="14176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▼</a:t>
            </a:r>
          </a:p>
        </p:txBody>
      </p:sp>
      <p:sp>
        <p:nvSpPr>
          <p:cNvPr id="149" name="모서리가 둥근 직사각형 164">
            <a:extLst>
              <a:ext uri="{FF2B5EF4-FFF2-40B4-BE49-F238E27FC236}">
                <a16:creationId xmlns:a16="http://schemas.microsoft.com/office/drawing/2014/main" id="{E3DE9969-A352-CEB5-0EC6-77F532EC584E}"/>
              </a:ext>
            </a:extLst>
          </p:cNvPr>
          <p:cNvSpPr/>
          <p:nvPr/>
        </p:nvSpPr>
        <p:spPr>
          <a:xfrm>
            <a:off x="5051296" y="1974090"/>
            <a:ext cx="684000" cy="151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075BBA2-6F26-1161-7B5C-AB4753E79C9E}"/>
              </a:ext>
            </a:extLst>
          </p:cNvPr>
          <p:cNvSpPr/>
          <p:nvPr/>
        </p:nvSpPr>
        <p:spPr>
          <a:xfrm>
            <a:off x="1877577" y="2937215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68840E3-D4A6-F327-CA19-5D8F018454E7}"/>
              </a:ext>
            </a:extLst>
          </p:cNvPr>
          <p:cNvSpPr/>
          <p:nvPr/>
        </p:nvSpPr>
        <p:spPr>
          <a:xfrm>
            <a:off x="1877577" y="2204864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458B519-26EA-52AB-3667-98C9AC9DFA6E}"/>
              </a:ext>
            </a:extLst>
          </p:cNvPr>
          <p:cNvSpPr/>
          <p:nvPr/>
        </p:nvSpPr>
        <p:spPr>
          <a:xfrm>
            <a:off x="1877577" y="1947655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B33A0F6-802C-FA82-795F-8EAA7CC6742A}"/>
              </a:ext>
            </a:extLst>
          </p:cNvPr>
          <p:cNvSpPr/>
          <p:nvPr/>
        </p:nvSpPr>
        <p:spPr>
          <a:xfrm>
            <a:off x="5753248" y="1875655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B9065F40-B83B-D091-8EA3-0F7DCB481007}"/>
              </a:ext>
            </a:extLst>
          </p:cNvPr>
          <p:cNvSpPr/>
          <p:nvPr/>
        </p:nvSpPr>
        <p:spPr>
          <a:xfrm>
            <a:off x="1864276" y="2709926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BB8984F-E60A-E052-AE83-0F1A436C7A92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FE7DBB7-EC8D-068E-9A9F-3C3E0C899933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53" name="그림 152">
            <a:extLst>
              <a:ext uri="{FF2B5EF4-FFF2-40B4-BE49-F238E27FC236}">
                <a16:creationId xmlns:a16="http://schemas.microsoft.com/office/drawing/2014/main" id="{F1E67A31-E899-C977-82BC-A568C00E8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154" name="그림 153">
            <a:extLst>
              <a:ext uri="{FF2B5EF4-FFF2-40B4-BE49-F238E27FC236}">
                <a16:creationId xmlns:a16="http://schemas.microsoft.com/office/drawing/2014/main" id="{69DA8454-E5E7-CB41-39DB-1CC6A16D2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2104639"/>
            <a:ext cx="61200" cy="61200"/>
          </a:xfrm>
          <a:prstGeom prst="rect">
            <a:avLst/>
          </a:prstGeom>
        </p:spPr>
      </p:pic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9383EA3-93F8-3E18-9BA4-710F2889B038}"/>
              </a:ext>
            </a:extLst>
          </p:cNvPr>
          <p:cNvSpPr/>
          <p:nvPr/>
        </p:nvSpPr>
        <p:spPr>
          <a:xfrm>
            <a:off x="512244" y="3573016"/>
            <a:ext cx="840356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시스템관리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</a:t>
            </a:r>
          </a:p>
        </p:txBody>
      </p:sp>
      <p:pic>
        <p:nvPicPr>
          <p:cNvPr id="156" name="Picture 12" descr="설정 free interface icon">
            <a:extLst>
              <a:ext uri="{FF2B5EF4-FFF2-40B4-BE49-F238E27FC236}">
                <a16:creationId xmlns:a16="http://schemas.microsoft.com/office/drawing/2014/main" id="{974D10B6-1A2C-E5D7-A04B-5CC936FE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6" y="3674580"/>
            <a:ext cx="115200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CCAA01F1-684D-B2F9-8870-DD5294C76DF4}"/>
              </a:ext>
            </a:extLst>
          </p:cNvPr>
          <p:cNvGrpSpPr/>
          <p:nvPr/>
        </p:nvGrpSpPr>
        <p:grpSpPr>
          <a:xfrm>
            <a:off x="313796" y="2793033"/>
            <a:ext cx="1038804" cy="318329"/>
            <a:chOff x="313796" y="2793033"/>
            <a:chExt cx="1038804" cy="318329"/>
          </a:xfrm>
        </p:grpSpPr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F13E1DF3-F583-A4F1-5331-0D7DC76A8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65BCFB36-A116-87CD-3642-35A3C2D7E29D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535B1F5-959F-F87E-9B23-1971C45B5DD7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57FAD65-E713-CA47-F497-2C44DDCACD92}"/>
              </a:ext>
            </a:extLst>
          </p:cNvPr>
          <p:cNvGrpSpPr/>
          <p:nvPr/>
        </p:nvGrpSpPr>
        <p:grpSpPr>
          <a:xfrm>
            <a:off x="332846" y="3201512"/>
            <a:ext cx="1018198" cy="316800"/>
            <a:chOff x="332846" y="3201512"/>
            <a:chExt cx="1018198" cy="316800"/>
          </a:xfrm>
        </p:grpSpPr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25C3C6A0-C694-199D-A20F-F5B21A3DB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63" name="Picture 8" descr="edit">
              <a:extLst>
                <a:ext uri="{FF2B5EF4-FFF2-40B4-BE49-F238E27FC236}">
                  <a16:creationId xmlns:a16="http://schemas.microsoft.com/office/drawing/2014/main" id="{0BC40C5E-C9C2-9B42-2A3B-D64195A8BD0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AFD7907-B64B-598C-EC07-4DCB8AB54EB1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1D4F2ED-B902-6337-7CD1-94FE458255A8}"/>
              </a:ext>
            </a:extLst>
          </p:cNvPr>
          <p:cNvGrpSpPr/>
          <p:nvPr/>
        </p:nvGrpSpPr>
        <p:grpSpPr>
          <a:xfrm>
            <a:off x="326496" y="1567596"/>
            <a:ext cx="925522" cy="318329"/>
            <a:chOff x="326496" y="1567596"/>
            <a:chExt cx="925522" cy="31832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4A34B88-6A89-2183-E96F-E0F953A56C55}"/>
                </a:ext>
              </a:extLst>
            </p:cNvPr>
            <p:cNvSpPr/>
            <p:nvPr/>
          </p:nvSpPr>
          <p:spPr>
            <a:xfrm>
              <a:off x="512244" y="1567596"/>
              <a:ext cx="739774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대출심사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        </a:t>
              </a:r>
            </a:p>
          </p:txBody>
        </p:sp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EC4FC6DD-7E9D-7630-41E6-D16D98C83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1696160"/>
              <a:ext cx="61200" cy="61200"/>
            </a:xfrm>
            <a:prstGeom prst="rect">
              <a:avLst/>
            </a:prstGeom>
          </p:spPr>
        </p:pic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B2EE7501-CB2D-0BDB-8439-76E11FD0C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6496" y="1669160"/>
              <a:ext cx="115200" cy="115200"/>
            </a:xfrm>
            <a:prstGeom prst="rect">
              <a:avLst/>
            </a:prstGeom>
          </p:spPr>
        </p:pic>
      </p:grpSp>
      <p:pic>
        <p:nvPicPr>
          <p:cNvPr id="169" name="그림 168">
            <a:extLst>
              <a:ext uri="{FF2B5EF4-FFF2-40B4-BE49-F238E27FC236}">
                <a16:creationId xmlns:a16="http://schemas.microsoft.com/office/drawing/2014/main" id="{45A957C5-CC5A-610B-AE78-D77E834691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384" y="3690112"/>
            <a:ext cx="64800" cy="64800"/>
          </a:xfrm>
          <a:prstGeom prst="rect">
            <a:avLst/>
          </a:prstGeom>
        </p:spPr>
      </p:pic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FCB8AE2-BADB-4A41-93E7-A9BCB740ED84}"/>
              </a:ext>
            </a:extLst>
          </p:cNvPr>
          <p:cNvSpPr/>
          <p:nvPr/>
        </p:nvSpPr>
        <p:spPr>
          <a:xfrm>
            <a:off x="512244" y="2384554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DB29F37B-206E-8F06-681C-E93B270A96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2486118"/>
            <a:ext cx="115200" cy="115200"/>
          </a:xfrm>
          <a:prstGeom prst="rect">
            <a:avLst/>
          </a:prstGeom>
        </p:spPr>
      </p:pic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F8AC09F-76AD-2015-829C-DDE65836BFA7}"/>
              </a:ext>
            </a:extLst>
          </p:cNvPr>
          <p:cNvSpPr/>
          <p:nvPr/>
        </p:nvSpPr>
        <p:spPr>
          <a:xfrm>
            <a:off x="540818" y="3830884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rgbClr val="FF6600"/>
                </a:solidFill>
                <a:latin typeface="+mn-ea"/>
              </a:rPr>
              <a:t>관리자계정</a:t>
            </a: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4D180C85-D288-1484-8E02-6C4B99EB85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2506432"/>
            <a:ext cx="61200" cy="61200"/>
          </a:xfrm>
          <a:prstGeom prst="rect">
            <a:avLst/>
          </a:prstGeom>
        </p:spPr>
      </p:pic>
      <p:sp>
        <p:nvSpPr>
          <p:cNvPr id="3" name="모서리가 둥근 직사각형 164">
            <a:extLst>
              <a:ext uri="{FF2B5EF4-FFF2-40B4-BE49-F238E27FC236}">
                <a16:creationId xmlns:a16="http://schemas.microsoft.com/office/drawing/2014/main" id="{685AE41D-1F70-2D4C-27F0-62C637102877}"/>
              </a:ext>
            </a:extLst>
          </p:cNvPr>
          <p:cNvSpPr/>
          <p:nvPr/>
        </p:nvSpPr>
        <p:spPr>
          <a:xfrm>
            <a:off x="5061088" y="2197680"/>
            <a:ext cx="684000" cy="151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116C87F-9771-B20A-3E36-A9FE580321C2}"/>
              </a:ext>
            </a:extLst>
          </p:cNvPr>
          <p:cNvSpPr/>
          <p:nvPr/>
        </p:nvSpPr>
        <p:spPr>
          <a:xfrm>
            <a:off x="5745088" y="2143672"/>
            <a:ext cx="133200" cy="133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242988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38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2600" y="875335"/>
            <a:ext cx="6031555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7495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4615130" y="1382479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52600" y="1274337"/>
            <a:ext cx="6031555" cy="5098313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498844" y="1357783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게시문서 현황</a:t>
            </a:r>
          </a:p>
        </p:txBody>
      </p:sp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906E7F4B-BEFC-B860-6D7C-1C61897C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07843"/>
              </p:ext>
            </p:extLst>
          </p:nvPr>
        </p:nvGraphicFramePr>
        <p:xfrm>
          <a:off x="7541937" y="408944"/>
          <a:ext cx="2253889" cy="577866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FO Footer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적용할 게시문서의 현황을 조회하는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제목 등록 및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추가일 경우 제목 입력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수정일 경우는 입력 불가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200 byte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까지 입력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등록자명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추가일 경우 로그인한 사용자 명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공개설정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공개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비공개 선택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비공개의 경우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화면에 노출 안됨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사용여부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추가일 경우 예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(Default),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아니오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항목 선택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수정일 경우는 해당 테이블 사용여부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‘N’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첨부파일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파일찾기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팝업화면 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  <a:r>
                        <a:rPr kumimoji="1" lang="ko-KR" altLang="en-US" sz="600" b="0" kern="1200" spc="-3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까지 첨부 가능 </a:t>
                      </a:r>
                      <a:r>
                        <a:rPr kumimoji="1" lang="en-US" altLang="ko-KR" sz="600" b="0" kern="1200" spc="-3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b="0" kern="1200" spc="-3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b="0" kern="1200" spc="-3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2732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공지내용 등록 및 조회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 및 수정 공지내용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 및 변경 내용 저장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닫기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팝업 화면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Close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6219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21003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6266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4540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78668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39368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2C81FE35-5BB7-2A9E-587C-C9D7A886F069}"/>
              </a:ext>
            </a:extLst>
          </p:cNvPr>
          <p:cNvSpPr/>
          <p:nvPr/>
        </p:nvSpPr>
        <p:spPr>
          <a:xfrm>
            <a:off x="200472" y="86310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602CA34C-B339-80BD-2774-8323BA587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게시문서관리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게시문서현황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 Box 58">
            <a:extLst>
              <a:ext uri="{FF2B5EF4-FFF2-40B4-BE49-F238E27FC236}">
                <a16:creationId xmlns:a16="http://schemas.microsoft.com/office/drawing/2014/main" id="{B00D61BE-1615-C089-184F-664858964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NO_13_01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9D81E4-3387-EF50-20BF-EA8E76A95374}"/>
              </a:ext>
            </a:extLst>
          </p:cNvPr>
          <p:cNvSpPr/>
          <p:nvPr/>
        </p:nvSpPr>
        <p:spPr>
          <a:xfrm>
            <a:off x="1714773" y="926650"/>
            <a:ext cx="1456973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게시판관리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공지사항관리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3BF8CF-D504-D7F1-12F1-C88E2D52DACB}"/>
              </a:ext>
            </a:extLst>
          </p:cNvPr>
          <p:cNvSpPr/>
          <p:nvPr/>
        </p:nvSpPr>
        <p:spPr>
          <a:xfrm>
            <a:off x="2157501" y="2874857"/>
            <a:ext cx="3997053" cy="167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게시문서 현황</a:t>
            </a:r>
            <a:r>
              <a:rPr lang="en-US" altLang="ko-KR" dirty="0"/>
              <a:t>, </a:t>
            </a:r>
            <a:r>
              <a:rPr lang="ko-KR" altLang="en-US" dirty="0"/>
              <a:t>게시문서 상세내역 고객동의 양식 화면통합 관리해도 무방한지 확인</a:t>
            </a:r>
            <a:r>
              <a:rPr lang="en-US" altLang="ko-KR" dirty="0"/>
              <a:t>, </a:t>
            </a:r>
            <a:r>
              <a:rPr lang="ko-KR" altLang="en-US" dirty="0" err="1"/>
              <a:t>가능한다고하면</a:t>
            </a:r>
            <a:r>
              <a:rPr lang="ko-KR" altLang="en-US" dirty="0"/>
              <a:t> 명칭 변경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2810BE-945F-3B3A-B900-8B466CA5EFAC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661729-1423-5C24-D688-E2B51035FDB5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7A6D6CD-0347-9163-8CC7-D95D4D249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C266B7-EB07-8BB4-8FB5-EE75E9963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2104639"/>
            <a:ext cx="61200" cy="612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39A8A3E-8106-7597-7247-6D594FD4D29D}"/>
              </a:ext>
            </a:extLst>
          </p:cNvPr>
          <p:cNvGrpSpPr/>
          <p:nvPr/>
        </p:nvGrpSpPr>
        <p:grpSpPr>
          <a:xfrm>
            <a:off x="326496" y="3933056"/>
            <a:ext cx="1026104" cy="318329"/>
            <a:chOff x="326496" y="3573016"/>
            <a:chExt cx="1026104" cy="31832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9A85DA-C675-496B-A25A-0410D574F21A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31" name="Picture 12" descr="설정 free interface icon">
              <a:extLst>
                <a:ext uri="{FF2B5EF4-FFF2-40B4-BE49-F238E27FC236}">
                  <a16:creationId xmlns:a16="http://schemas.microsoft.com/office/drawing/2014/main" id="{744923EF-FFA5-4228-5049-84FBF4569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399AD505-9921-9A27-AD8F-35AFAD460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4B6C558-B327-B857-D4EA-88A0BA173B5A}"/>
              </a:ext>
            </a:extLst>
          </p:cNvPr>
          <p:cNvGrpSpPr/>
          <p:nvPr/>
        </p:nvGrpSpPr>
        <p:grpSpPr>
          <a:xfrm>
            <a:off x="313796" y="2793033"/>
            <a:ext cx="1038804" cy="318329"/>
            <a:chOff x="313796" y="2793033"/>
            <a:chExt cx="1038804" cy="31832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6BC230E1-C683-5D30-82E6-BFF8C2857318}"/>
                </a:ext>
              </a:extLst>
            </p:cNvPr>
            <p:cNvPicPr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14F9A7-336D-8A4E-324F-EA06B96F2873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BDD49F63-69DD-EF2D-11DF-576197398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2917324"/>
            <a:ext cx="61200" cy="61200"/>
          </a:xfrm>
          <a:prstGeom prst="rect">
            <a:avLst/>
          </a:prstGeom>
        </p:spPr>
      </p:pic>
      <p:pic>
        <p:nvPicPr>
          <p:cNvPr id="46" name="Picture 8" descr="edit">
            <a:extLst>
              <a:ext uri="{FF2B5EF4-FFF2-40B4-BE49-F238E27FC236}">
                <a16:creationId xmlns:a16="http://schemas.microsoft.com/office/drawing/2014/main" id="{51FCA38B-1810-C0FD-CD32-0ED6B2FC98D7}"/>
              </a:ext>
            </a:extLst>
          </p:cNvPr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6" y="3284590"/>
            <a:ext cx="108000" cy="1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777D9E83-D501-9FEB-5382-51CD8776D176}"/>
              </a:ext>
            </a:extLst>
          </p:cNvPr>
          <p:cNvSpPr/>
          <p:nvPr/>
        </p:nvSpPr>
        <p:spPr>
          <a:xfrm>
            <a:off x="512244" y="3201512"/>
            <a:ext cx="838800" cy="316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게시판관리   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6825EE9-97C6-25A2-2A1B-7AE551A6ED0E}"/>
              </a:ext>
            </a:extLst>
          </p:cNvPr>
          <p:cNvGrpSpPr/>
          <p:nvPr/>
        </p:nvGrpSpPr>
        <p:grpSpPr>
          <a:xfrm>
            <a:off x="326496" y="1567596"/>
            <a:ext cx="925522" cy="318329"/>
            <a:chOff x="326496" y="1567596"/>
            <a:chExt cx="925522" cy="31832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7495ECE-C57D-F92B-6BF1-4282E3C780FF}"/>
                </a:ext>
              </a:extLst>
            </p:cNvPr>
            <p:cNvSpPr/>
            <p:nvPr/>
          </p:nvSpPr>
          <p:spPr>
            <a:xfrm>
              <a:off x="512244" y="1567596"/>
              <a:ext cx="739774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대출심사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        </a:t>
              </a: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214C4A6E-C5E5-68DC-9983-511E6E501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7384" y="1696160"/>
              <a:ext cx="61200" cy="61200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DF7E103-1D7B-AFAB-C4C3-CA7018BEF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6496" y="1669160"/>
              <a:ext cx="115200" cy="1152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7285FEE-D0A6-9813-3CF0-C0E47A6FB82C}"/>
              </a:ext>
            </a:extLst>
          </p:cNvPr>
          <p:cNvGrpSpPr/>
          <p:nvPr/>
        </p:nvGrpSpPr>
        <p:grpSpPr>
          <a:xfrm>
            <a:off x="326496" y="2384554"/>
            <a:ext cx="925523" cy="318329"/>
            <a:chOff x="326496" y="2384554"/>
            <a:chExt cx="925523" cy="318329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8C9A4D2-2824-B8AD-4725-FFF0972EE2D7}"/>
                </a:ext>
              </a:extLst>
            </p:cNvPr>
            <p:cNvSpPr/>
            <p:nvPr/>
          </p:nvSpPr>
          <p:spPr>
            <a:xfrm>
              <a:off x="512244" y="2384554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상품관리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7D4B9F04-CB0A-F64C-E66E-D98525CD9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6496" y="2486118"/>
              <a:ext cx="115200" cy="11520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5C138FB-81CC-2503-B2E2-4E3D4E9797C1}"/>
              </a:ext>
            </a:extLst>
          </p:cNvPr>
          <p:cNvGrpSpPr/>
          <p:nvPr/>
        </p:nvGrpSpPr>
        <p:grpSpPr>
          <a:xfrm>
            <a:off x="540818" y="3461976"/>
            <a:ext cx="739774" cy="342304"/>
            <a:chOff x="540818" y="3356992"/>
            <a:chExt cx="739774" cy="34230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F1E46B9-6739-8ECB-0679-445AB4AC4A69}"/>
                </a:ext>
              </a:extLst>
            </p:cNvPr>
            <p:cNvSpPr/>
            <p:nvPr/>
          </p:nvSpPr>
          <p:spPr>
            <a:xfrm>
              <a:off x="540818" y="3356992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공지사항관리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A447683-3B84-EF7D-106A-945899578D2D}"/>
                </a:ext>
              </a:extLst>
            </p:cNvPr>
            <p:cNvSpPr/>
            <p:nvPr/>
          </p:nvSpPr>
          <p:spPr>
            <a:xfrm>
              <a:off x="540818" y="3517496"/>
              <a:ext cx="739774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게시문서관리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23E892AD-5A7D-4EC1-4DB6-79D7290C10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7384" y="3308145"/>
            <a:ext cx="64800" cy="648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62574F9C-B6B7-527B-70B2-342F8DD705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384" y="2503704"/>
            <a:ext cx="61200" cy="61200"/>
          </a:xfrm>
          <a:prstGeom prst="rect">
            <a:avLst/>
          </a:prstGeom>
        </p:spPr>
      </p:pic>
      <p:sp>
        <p:nvSpPr>
          <p:cNvPr id="80" name="Google Shape;221;p7">
            <a:extLst>
              <a:ext uri="{FF2B5EF4-FFF2-40B4-BE49-F238E27FC236}">
                <a16:creationId xmlns:a16="http://schemas.microsoft.com/office/drawing/2014/main" id="{A1A8F5CF-1A62-3461-87AF-5538F7FC999B}"/>
              </a:ext>
            </a:extLst>
          </p:cNvPr>
          <p:cNvSpPr/>
          <p:nvPr/>
        </p:nvSpPr>
        <p:spPr>
          <a:xfrm>
            <a:off x="175995" y="329964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1" name="Google Shape;221;p7">
            <a:extLst>
              <a:ext uri="{FF2B5EF4-FFF2-40B4-BE49-F238E27FC236}">
                <a16:creationId xmlns:a16="http://schemas.microsoft.com/office/drawing/2014/main" id="{F7531CE0-CE17-2D94-3E80-1C9185C15C3D}"/>
              </a:ext>
            </a:extLst>
          </p:cNvPr>
          <p:cNvSpPr/>
          <p:nvPr/>
        </p:nvSpPr>
        <p:spPr>
          <a:xfrm>
            <a:off x="392202" y="368104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638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Part07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79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Part01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 &amp; Dash Board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8441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5C3217B8-D6A8-E484-688B-F885BF96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12" y="4161472"/>
            <a:ext cx="2592288" cy="106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페이지</a:t>
            </a:r>
            <a:endParaRPr lang="en-US" altLang="ko-KR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>
              <a:defRPr/>
            </a:pPr>
            <a:r>
              <a:rPr lang="en-US" altLang="ko-KR" sz="1400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FrontOffice</a:t>
            </a:r>
            <a:endParaRPr lang="ko-KR" altLang="en-US" sz="1400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52F95E6-2F32-0CEA-308B-E2E3523A2F35}"/>
              </a:ext>
            </a:extLst>
          </p:cNvPr>
          <p:cNvGrpSpPr/>
          <p:nvPr/>
        </p:nvGrpSpPr>
        <p:grpSpPr>
          <a:xfrm>
            <a:off x="6563786" y="2996952"/>
            <a:ext cx="2709694" cy="3456384"/>
            <a:chOff x="6563786" y="2996952"/>
            <a:chExt cx="2709694" cy="345638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A61F298-88B6-9D9C-BC94-19FFACD1C15F}"/>
                </a:ext>
              </a:extLst>
            </p:cNvPr>
            <p:cNvGrpSpPr/>
            <p:nvPr/>
          </p:nvGrpSpPr>
          <p:grpSpPr>
            <a:xfrm>
              <a:off x="6563786" y="2996952"/>
              <a:ext cx="2709694" cy="2295125"/>
              <a:chOff x="6563786" y="2276872"/>
              <a:chExt cx="2709694" cy="2295125"/>
            </a:xfrm>
          </p:grpSpPr>
          <p:sp>
            <p:nvSpPr>
              <p:cNvPr id="4" name="부제목 2"/>
              <p:cNvSpPr txBox="1">
                <a:spLocks/>
              </p:cNvSpPr>
              <p:nvPr/>
            </p:nvSpPr>
            <p:spPr>
              <a:xfrm>
                <a:off x="6563786" y="2276872"/>
                <a:ext cx="2709694" cy="359692"/>
              </a:xfrm>
              <a:prstGeom prst="rect">
                <a:avLst/>
              </a:prstGeom>
            </p:spPr>
            <p:txBody>
              <a:bodyPr vert="horz" wrap="square" lIns="84406" tIns="42203" rIns="84406" bIns="42203" rtlCol="0" anchor="t">
                <a:noAutofit/>
              </a:bodyPr>
              <a:lstStyle/>
              <a:p>
                <a:pPr marL="538163" indent="-538163">
                  <a:spcBef>
                    <a:spcPct val="20000"/>
                  </a:spcBef>
                  <a:defRPr/>
                </a:pPr>
                <a:r>
                  <a:rPr lang="en-US" altLang="ko-KR" sz="1292" spc="-55" dirty="0">
                    <a:solidFill>
                      <a:schemeClr val="bg1"/>
                    </a:solidFill>
                    <a:latin typeface="Verdana" pitchFamily="34" charset="0"/>
                    <a:ea typeface="맑은 고딕" panose="020B0503020000020004" pitchFamily="50" charset="-127"/>
                  </a:rPr>
                  <a:t>Part01</a:t>
                </a:r>
                <a:r>
                  <a:rPr lang="en-US" altLang="ko-KR" sz="1292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</a:rPr>
                  <a:t> </a:t>
                </a:r>
                <a:r>
                  <a:rPr lang="en-US" altLang="ko-KR" sz="1292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</a:rPr>
                  <a:t>MainPage</a:t>
                </a:r>
                <a:endParaRPr lang="en-US" altLang="ko-KR" sz="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</a:endParaRPr>
              </a:p>
            </p:txBody>
          </p:sp>
          <p:sp>
            <p:nvSpPr>
              <p:cNvPr id="3" name="부제목 2">
                <a:extLst>
                  <a:ext uri="{FF2B5EF4-FFF2-40B4-BE49-F238E27FC236}">
                    <a16:creationId xmlns:a16="http://schemas.microsoft.com/office/drawing/2014/main" id="{CF6996DD-7B27-85BB-7C3A-4E248857A4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3786" y="2663959"/>
                <a:ext cx="2709694" cy="359692"/>
              </a:xfrm>
              <a:prstGeom prst="rect">
                <a:avLst/>
              </a:prstGeom>
            </p:spPr>
            <p:txBody>
              <a:bodyPr vert="horz" wrap="square" lIns="84406" tIns="42203" rIns="84406" bIns="42203" rtlCol="0" anchor="t">
                <a:noAutofit/>
              </a:bodyPr>
              <a:lstStyle/>
              <a:p>
                <a:pPr marL="538163" indent="-538163">
                  <a:spcBef>
                    <a:spcPct val="20000"/>
                  </a:spcBef>
                  <a:defRPr/>
                </a:pPr>
                <a:r>
                  <a:rPr lang="en-US" altLang="ko-KR" sz="1292" spc="-55" dirty="0">
                    <a:solidFill>
                      <a:schemeClr val="bg1"/>
                    </a:solidFill>
                    <a:latin typeface="Verdana" pitchFamily="34" charset="0"/>
                    <a:ea typeface="맑은 고딕" panose="020B0503020000020004" pitchFamily="50" charset="-127"/>
                  </a:rPr>
                  <a:t>Part02</a:t>
                </a:r>
                <a:r>
                  <a:rPr lang="en-US" altLang="ko-KR" sz="1292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</a:rPr>
                  <a:t> </a:t>
                </a:r>
                <a:r>
                  <a:rPr lang="ko-KR" altLang="en-US" sz="1292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</a:rPr>
                  <a:t>신규대출</a:t>
                </a:r>
                <a:endParaRPr lang="en-US" altLang="ko-KR" sz="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</a:endParaRPr>
              </a:p>
            </p:txBody>
          </p:sp>
          <p:sp>
            <p:nvSpPr>
              <p:cNvPr id="6" name="부제목 2">
                <a:extLst>
                  <a:ext uri="{FF2B5EF4-FFF2-40B4-BE49-F238E27FC236}">
                    <a16:creationId xmlns:a16="http://schemas.microsoft.com/office/drawing/2014/main" id="{F91079F5-C7CA-85FF-F836-8AF1B910C8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3786" y="3051046"/>
                <a:ext cx="2709694" cy="359692"/>
              </a:xfrm>
              <a:prstGeom prst="rect">
                <a:avLst/>
              </a:prstGeom>
            </p:spPr>
            <p:txBody>
              <a:bodyPr vert="horz" wrap="square" lIns="84406" tIns="42203" rIns="84406" bIns="42203" rtlCol="0" anchor="t">
                <a:noAutofit/>
              </a:bodyPr>
              <a:lstStyle/>
              <a:p>
                <a:pPr marL="538163" indent="-538163">
                  <a:spcBef>
                    <a:spcPct val="20000"/>
                  </a:spcBef>
                  <a:defRPr/>
                </a:pPr>
                <a:r>
                  <a:rPr lang="en-US" altLang="ko-KR" sz="1292" spc="-55" dirty="0">
                    <a:solidFill>
                      <a:schemeClr val="bg1"/>
                    </a:solidFill>
                    <a:latin typeface="Verdana" pitchFamily="34" charset="0"/>
                    <a:ea typeface="맑은 고딕" panose="020B0503020000020004" pitchFamily="50" charset="-127"/>
                  </a:rPr>
                  <a:t>Part03</a:t>
                </a:r>
                <a:r>
                  <a:rPr lang="en-US" altLang="ko-KR" sz="1292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</a:rPr>
                  <a:t> </a:t>
                </a:r>
                <a:r>
                  <a:rPr lang="ko-KR" altLang="en-US" sz="1292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</a:rPr>
                  <a:t>대환대출</a:t>
                </a:r>
                <a:endParaRPr lang="en-US" altLang="ko-KR" sz="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</a:endParaRPr>
              </a:p>
            </p:txBody>
          </p:sp>
          <p:sp>
            <p:nvSpPr>
              <p:cNvPr id="7" name="부제목 2">
                <a:extLst>
                  <a:ext uri="{FF2B5EF4-FFF2-40B4-BE49-F238E27FC236}">
                    <a16:creationId xmlns:a16="http://schemas.microsoft.com/office/drawing/2014/main" id="{A7439470-2129-5FE0-2C35-820BD828BA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3786" y="3438133"/>
                <a:ext cx="2709694" cy="359692"/>
              </a:xfrm>
              <a:prstGeom prst="rect">
                <a:avLst/>
              </a:prstGeom>
            </p:spPr>
            <p:txBody>
              <a:bodyPr vert="horz" wrap="square" lIns="84406" tIns="42203" rIns="84406" bIns="42203" rtlCol="0" anchor="t">
                <a:noAutofit/>
              </a:bodyPr>
              <a:lstStyle/>
              <a:p>
                <a:pPr marL="538163" indent="-538163">
                  <a:spcBef>
                    <a:spcPct val="20000"/>
                  </a:spcBef>
                  <a:defRPr/>
                </a:pPr>
                <a:r>
                  <a:rPr lang="en-US" altLang="ko-KR" sz="1292" spc="-55" dirty="0">
                    <a:solidFill>
                      <a:schemeClr val="bg1"/>
                    </a:solidFill>
                    <a:latin typeface="Verdana" pitchFamily="34" charset="0"/>
                    <a:ea typeface="맑은 고딕" panose="020B0503020000020004" pitchFamily="50" charset="-127"/>
                  </a:rPr>
                  <a:t>Part04</a:t>
                </a:r>
                <a:r>
                  <a:rPr lang="en-US" altLang="ko-KR" sz="1292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</a:rPr>
                  <a:t> 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</a:rPr>
                  <a:t>추가대출</a:t>
                </a:r>
                <a:endParaRPr lang="en-US" altLang="ko-KR" sz="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</a:endParaRPr>
              </a:p>
            </p:txBody>
          </p:sp>
          <p:sp>
            <p:nvSpPr>
              <p:cNvPr id="8" name="부제목 2">
                <a:extLst>
                  <a:ext uri="{FF2B5EF4-FFF2-40B4-BE49-F238E27FC236}">
                    <a16:creationId xmlns:a16="http://schemas.microsoft.com/office/drawing/2014/main" id="{622C2C41-6963-D9A1-48D8-44236A524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3786" y="3825219"/>
                <a:ext cx="2709694" cy="359692"/>
              </a:xfrm>
              <a:prstGeom prst="rect">
                <a:avLst/>
              </a:prstGeom>
            </p:spPr>
            <p:txBody>
              <a:bodyPr vert="horz" wrap="square" lIns="84406" tIns="42203" rIns="84406" bIns="42203" rtlCol="0" anchor="t">
                <a:noAutofit/>
              </a:bodyPr>
              <a:lstStyle/>
              <a:p>
                <a:pPr marL="538163" indent="-538163">
                  <a:spcBef>
                    <a:spcPct val="20000"/>
                  </a:spcBef>
                  <a:defRPr/>
                </a:pPr>
                <a:r>
                  <a:rPr lang="en-US" altLang="ko-KR" sz="1292" spc="-55" dirty="0">
                    <a:solidFill>
                      <a:schemeClr val="bg1"/>
                    </a:solidFill>
                    <a:latin typeface="Verdana" pitchFamily="34" charset="0"/>
                    <a:ea typeface="맑은 고딕" panose="020B0503020000020004" pitchFamily="50" charset="-127"/>
                  </a:rPr>
                  <a:t>Part05</a:t>
                </a:r>
                <a:r>
                  <a:rPr lang="en-US" altLang="ko-KR" sz="1292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</a:rPr>
                  <a:t> </a:t>
                </a:r>
                <a:r>
                  <a:rPr lang="ko-KR" altLang="en-US" sz="1292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</a:rPr>
                  <a:t>대출관리</a:t>
                </a:r>
                <a:endParaRPr lang="en-US" altLang="ko-KR" sz="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</a:endParaRPr>
              </a:p>
            </p:txBody>
          </p:sp>
          <p:sp>
            <p:nvSpPr>
              <p:cNvPr id="9" name="부제목 2">
                <a:extLst>
                  <a:ext uri="{FF2B5EF4-FFF2-40B4-BE49-F238E27FC236}">
                    <a16:creationId xmlns:a16="http://schemas.microsoft.com/office/drawing/2014/main" id="{E9E96EB3-0981-5868-685B-6819777596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3786" y="4212305"/>
                <a:ext cx="2709694" cy="359692"/>
              </a:xfrm>
              <a:prstGeom prst="rect">
                <a:avLst/>
              </a:prstGeom>
            </p:spPr>
            <p:txBody>
              <a:bodyPr vert="horz" wrap="square" lIns="84406" tIns="42203" rIns="84406" bIns="42203" rtlCol="0" anchor="t">
                <a:noAutofit/>
              </a:bodyPr>
              <a:lstStyle/>
              <a:p>
                <a:pPr marL="538163" indent="-538163">
                  <a:spcBef>
                    <a:spcPct val="20000"/>
                  </a:spcBef>
                  <a:defRPr/>
                </a:pPr>
                <a:r>
                  <a:rPr lang="en-US" altLang="ko-KR" sz="1292" spc="-55" dirty="0">
                    <a:solidFill>
                      <a:schemeClr val="bg1"/>
                    </a:solidFill>
                    <a:latin typeface="Verdana" pitchFamily="34" charset="0"/>
                    <a:ea typeface="맑은 고딕" panose="020B0503020000020004" pitchFamily="50" charset="-127"/>
                  </a:rPr>
                  <a:t>Part06</a:t>
                </a:r>
                <a:r>
                  <a:rPr lang="en-US" altLang="ko-KR" sz="1292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</a:rPr>
                  <a:t> </a:t>
                </a:r>
                <a:r>
                  <a:rPr lang="ko-KR" altLang="en-US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entury Gothic"/>
                  </a:rPr>
                  <a:t>일부상환</a:t>
                </a:r>
                <a:endParaRPr lang="en-US" altLang="ko-KR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</a:endParaRPr>
              </a:p>
              <a:p>
                <a:pPr marL="538163" indent="-538163">
                  <a:spcBef>
                    <a:spcPct val="20000"/>
                  </a:spcBef>
                  <a:defRPr/>
                </a:pPr>
                <a:endParaRPr lang="en-US" altLang="ko-KR" sz="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</a:endParaRPr>
              </a:p>
            </p:txBody>
          </p:sp>
        </p:grpSp>
        <p:sp>
          <p:nvSpPr>
            <p:cNvPr id="5" name="부제목 2">
              <a:extLst>
                <a:ext uri="{FF2B5EF4-FFF2-40B4-BE49-F238E27FC236}">
                  <a16:creationId xmlns:a16="http://schemas.microsoft.com/office/drawing/2014/main" id="{A6EB6659-625C-F5BC-483C-95C9A45F6D8E}"/>
                </a:ext>
              </a:extLst>
            </p:cNvPr>
            <p:cNvSpPr txBox="1">
              <a:spLocks/>
            </p:cNvSpPr>
            <p:nvPr/>
          </p:nvSpPr>
          <p:spPr>
            <a:xfrm>
              <a:off x="6563786" y="5319472"/>
              <a:ext cx="2709694" cy="359692"/>
            </a:xfrm>
            <a:prstGeom prst="rect">
              <a:avLst/>
            </a:prstGeom>
          </p:spPr>
          <p:txBody>
            <a:bodyPr vert="horz" wrap="square" lIns="84406" tIns="42203" rIns="84406" bIns="42203" rtlCol="0" anchor="t">
              <a:noAutofit/>
            </a:bodyPr>
            <a:lstStyle/>
            <a:p>
              <a:pPr marL="538163" indent="-538163">
                <a:spcBef>
                  <a:spcPct val="20000"/>
                </a:spcBef>
                <a:defRPr/>
              </a:pPr>
              <a:r>
                <a:rPr lang="en-US" altLang="ko-KR" sz="1292" spc="-55" dirty="0">
                  <a:solidFill>
                    <a:schemeClr val="bg1"/>
                  </a:solidFill>
                  <a:latin typeface="Verdana" pitchFamily="34" charset="0"/>
                  <a:ea typeface="맑은 고딕" panose="020B0503020000020004" pitchFamily="50" charset="-127"/>
                </a:rPr>
                <a:t>Part07</a:t>
              </a:r>
              <a:r>
                <a:rPr lang="en-US" altLang="ko-KR" sz="1292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</a:rPr>
                <a:t> </a:t>
              </a:r>
              <a:r>
                <a:rPr lang="ko-KR" altLang="en-US" sz="1292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</a:rPr>
                <a:t>해지신청</a:t>
              </a:r>
              <a:endParaRPr lang="en-US" altLang="ko-KR" sz="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</a:endParaRPr>
            </a:p>
          </p:txBody>
        </p:sp>
        <p:sp>
          <p:nvSpPr>
            <p:cNvPr id="10" name="부제목 2">
              <a:extLst>
                <a:ext uri="{FF2B5EF4-FFF2-40B4-BE49-F238E27FC236}">
                  <a16:creationId xmlns:a16="http://schemas.microsoft.com/office/drawing/2014/main" id="{E94A10A7-CAE6-B437-92D8-2CA7DF6CC4A8}"/>
                </a:ext>
              </a:extLst>
            </p:cNvPr>
            <p:cNvSpPr txBox="1">
              <a:spLocks/>
            </p:cNvSpPr>
            <p:nvPr/>
          </p:nvSpPr>
          <p:spPr>
            <a:xfrm>
              <a:off x="6563786" y="5706559"/>
              <a:ext cx="2709694" cy="359692"/>
            </a:xfrm>
            <a:prstGeom prst="rect">
              <a:avLst/>
            </a:prstGeom>
          </p:spPr>
          <p:txBody>
            <a:bodyPr vert="horz" wrap="square" lIns="84406" tIns="42203" rIns="84406" bIns="42203" rtlCol="0" anchor="t">
              <a:noAutofit/>
            </a:bodyPr>
            <a:lstStyle/>
            <a:p>
              <a:pPr marL="538163" indent="-538163">
                <a:spcBef>
                  <a:spcPct val="20000"/>
                </a:spcBef>
                <a:defRPr/>
              </a:pPr>
              <a:r>
                <a:rPr lang="en-US" altLang="ko-KR" sz="1292" spc="-55" dirty="0">
                  <a:solidFill>
                    <a:schemeClr val="bg1"/>
                  </a:solidFill>
                  <a:latin typeface="Verdana" pitchFamily="34" charset="0"/>
                  <a:ea typeface="맑은 고딕" panose="020B0503020000020004" pitchFamily="50" charset="-127"/>
                </a:rPr>
                <a:t>Part08</a:t>
              </a:r>
              <a:r>
                <a:rPr lang="en-US" altLang="ko-KR" sz="1292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</a:rPr>
                <a:t> </a:t>
              </a:r>
              <a:r>
                <a:rPr lang="ko-KR" altLang="en-US" sz="1292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</a:rPr>
                <a:t>공지사항</a:t>
              </a:r>
              <a:endParaRPr lang="en-US" altLang="ko-KR" sz="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</a:endParaRPr>
            </a:p>
          </p:txBody>
        </p:sp>
        <p:sp>
          <p:nvSpPr>
            <p:cNvPr id="12" name="부제목 2">
              <a:extLst>
                <a:ext uri="{FF2B5EF4-FFF2-40B4-BE49-F238E27FC236}">
                  <a16:creationId xmlns:a16="http://schemas.microsoft.com/office/drawing/2014/main" id="{2BD4FB68-4960-7558-74B1-8F2FCB547C14}"/>
                </a:ext>
              </a:extLst>
            </p:cNvPr>
            <p:cNvSpPr txBox="1">
              <a:spLocks/>
            </p:cNvSpPr>
            <p:nvPr/>
          </p:nvSpPr>
          <p:spPr>
            <a:xfrm>
              <a:off x="6563786" y="6093644"/>
              <a:ext cx="2709694" cy="359692"/>
            </a:xfrm>
            <a:prstGeom prst="rect">
              <a:avLst/>
            </a:prstGeom>
          </p:spPr>
          <p:txBody>
            <a:bodyPr vert="horz" wrap="square" lIns="84406" tIns="42203" rIns="84406" bIns="42203" rtlCol="0" anchor="t">
              <a:noAutofit/>
            </a:bodyPr>
            <a:lstStyle/>
            <a:p>
              <a:pPr marL="538163" indent="-538163">
                <a:spcBef>
                  <a:spcPct val="20000"/>
                </a:spcBef>
                <a:defRPr/>
              </a:pPr>
              <a:r>
                <a:rPr lang="en-US" altLang="ko-KR" sz="1292" spc="-55" dirty="0">
                  <a:solidFill>
                    <a:schemeClr val="bg1"/>
                  </a:solidFill>
                  <a:latin typeface="Verdana" pitchFamily="34" charset="0"/>
                  <a:ea typeface="맑은 고딕" panose="020B0503020000020004" pitchFamily="50" charset="-127"/>
                </a:rPr>
                <a:t>Part09</a:t>
              </a:r>
              <a:r>
                <a:rPr lang="en-US" altLang="ko-KR" sz="1292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entury Gothic"/>
                </a:rPr>
                <a:t> Alert</a:t>
              </a:r>
              <a:endParaRPr lang="en-US" altLang="ko-KR" sz="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660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Part01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Page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096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42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/>
        </p:nvGraphicFramePr>
        <p:xfrm>
          <a:off x="7541937" y="408944"/>
          <a:ext cx="2253889" cy="611279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고객시스템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(FrontOffice) Main Header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영역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회사 로고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메인화면으로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대표번호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상단메뉴 영역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/>
                        <a:t>대출신청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대출관리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고객센터</a:t>
                      </a:r>
                      <a:r>
                        <a:rPr lang="en-US" altLang="ko-KR" sz="600" dirty="0"/>
                        <a:t>, </a:t>
                      </a:r>
                      <a:r>
                        <a:rPr lang="ko-KR" altLang="en-US" sz="600" dirty="0"/>
                        <a:t>나의업무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가칭</a:t>
                      </a:r>
                      <a:r>
                        <a:rPr lang="en-US" altLang="ko-KR" sz="600" dirty="0"/>
                        <a:t>,</a:t>
                      </a:r>
                      <a:r>
                        <a:rPr lang="ko-KR" altLang="en-US" sz="600" dirty="0"/>
                        <a:t>협의필요</a:t>
                      </a:r>
                      <a:r>
                        <a:rPr lang="en-US" altLang="ko-KR" sz="600" dirty="0"/>
                        <a:t>)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하단메뉴 영역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/>
                        <a:t>상단 메뉴에 마우스 커서 올릴 경우 하단 </a:t>
                      </a:r>
                      <a:r>
                        <a:rPr lang="ko-KR" altLang="en-US" sz="600" dirty="0" err="1"/>
                        <a:t>메뉴바</a:t>
                      </a:r>
                      <a:r>
                        <a:rPr lang="ko-KR" altLang="en-US" sz="600" dirty="0"/>
                        <a:t> 생성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상단 메뉴영역 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/>
                        <a:t>상단 메뉴에 마우스 커서 올릴 경우 하단 </a:t>
                      </a:r>
                      <a:r>
                        <a:rPr lang="ko-KR" altLang="en-US" sz="600" dirty="0" err="1"/>
                        <a:t>메뉴바</a:t>
                      </a:r>
                      <a:r>
                        <a:rPr lang="ko-KR" altLang="en-US" sz="600" dirty="0"/>
                        <a:t>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81567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181623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700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F_MA_01_01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rgbClr val="FF6600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pic>
          <p:nvPicPr>
            <p:cNvPr id="36" name="그래픽 35" descr="커서">
              <a:extLst>
                <a:ext uri="{FF2B5EF4-FFF2-40B4-BE49-F238E27FC236}">
                  <a16:creationId xmlns:a16="http://schemas.microsoft.com/office/drawing/2014/main" id="{4578E7B9-E03B-D633-EE66-A884589BC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8065" y="1354131"/>
              <a:ext cx="249161" cy="249161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12" name="Google Shape;221;p7">
            <a:extLst>
              <a:ext uri="{FF2B5EF4-FFF2-40B4-BE49-F238E27FC236}">
                <a16:creationId xmlns:a16="http://schemas.microsoft.com/office/drawing/2014/main" id="{6CB68F26-F630-6531-AD0D-34D6ECEDF144}"/>
              </a:ext>
            </a:extLst>
          </p:cNvPr>
          <p:cNvSpPr/>
          <p:nvPr/>
        </p:nvSpPr>
        <p:spPr>
          <a:xfrm>
            <a:off x="170919" y="6369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21;p7">
            <a:extLst>
              <a:ext uri="{FF2B5EF4-FFF2-40B4-BE49-F238E27FC236}">
                <a16:creationId xmlns:a16="http://schemas.microsoft.com/office/drawing/2014/main" id="{7ED5940D-5608-926D-5CFB-FD2680CBED59}"/>
              </a:ext>
            </a:extLst>
          </p:cNvPr>
          <p:cNvSpPr/>
          <p:nvPr/>
        </p:nvSpPr>
        <p:spPr>
          <a:xfrm>
            <a:off x="6358539" y="6156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21;p7">
            <a:extLst>
              <a:ext uri="{FF2B5EF4-FFF2-40B4-BE49-F238E27FC236}">
                <a16:creationId xmlns:a16="http://schemas.microsoft.com/office/drawing/2014/main" id="{58FD7A91-7CA3-0568-0DD2-DB3BEBB7F12F}"/>
              </a:ext>
            </a:extLst>
          </p:cNvPr>
          <p:cNvSpPr/>
          <p:nvPr/>
        </p:nvSpPr>
        <p:spPr>
          <a:xfrm>
            <a:off x="470512" y="9807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21;p7">
            <a:extLst>
              <a:ext uri="{FF2B5EF4-FFF2-40B4-BE49-F238E27FC236}">
                <a16:creationId xmlns:a16="http://schemas.microsoft.com/office/drawing/2014/main" id="{965D90DA-CE47-3AD9-B571-0682B6BC9A3C}"/>
              </a:ext>
            </a:extLst>
          </p:cNvPr>
          <p:cNvSpPr/>
          <p:nvPr/>
        </p:nvSpPr>
        <p:spPr>
          <a:xfrm>
            <a:off x="480994" y="14330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21;p7">
            <a:extLst>
              <a:ext uri="{FF2B5EF4-FFF2-40B4-BE49-F238E27FC236}">
                <a16:creationId xmlns:a16="http://schemas.microsoft.com/office/drawing/2014/main" id="{9FCC7071-3AE3-EF66-524F-0FFEEC6CB06A}"/>
              </a:ext>
            </a:extLst>
          </p:cNvPr>
          <p:cNvSpPr/>
          <p:nvPr/>
        </p:nvSpPr>
        <p:spPr>
          <a:xfrm>
            <a:off x="1565385" y="12522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DDB88C-1073-BA69-4B91-6FC96C7B8570}"/>
              </a:ext>
            </a:extLst>
          </p:cNvPr>
          <p:cNvSpPr/>
          <p:nvPr/>
        </p:nvSpPr>
        <p:spPr>
          <a:xfrm>
            <a:off x="560511" y="1916832"/>
            <a:ext cx="6481025" cy="350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Main Area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6E5ED-1388-ADBE-34DD-296A62C0C624}"/>
              </a:ext>
            </a:extLst>
          </p:cNvPr>
          <p:cNvSpPr/>
          <p:nvPr/>
        </p:nvSpPr>
        <p:spPr>
          <a:xfrm>
            <a:off x="560511" y="5605725"/>
            <a:ext cx="6481025" cy="764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Footer Area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27581-0C77-FD57-11D7-32457858C05C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E78826-D93D-BA23-63E9-B65E17DEA133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A8A80-01E3-31C3-4B2F-3ED6B8446393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추가대출</a:t>
            </a:r>
          </a:p>
        </p:txBody>
      </p:sp>
    </p:spTree>
    <p:extLst>
      <p:ext uri="{BB962C8B-B14F-4D97-AF65-F5344CB8AC3E}">
        <p14:creationId xmlns:p14="http://schemas.microsoft.com/office/powerpoint/2010/main" val="884154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43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41685"/>
              </p:ext>
            </p:extLst>
          </p:nvPr>
        </p:nvGraphicFramePr>
        <p:xfrm>
          <a:off x="7541937" y="408944"/>
          <a:ext cx="2253889" cy="589973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고객시스템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(FrontOffice) Main Footer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영역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약관 문서 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항목 클릭 시 해당 페이지 이동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93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대부대출 유의사항 문자 명시</a:t>
                      </a: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Text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문구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Fix (Fix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 협의필요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업체정보 및 저작권 명시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관련사이트 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항목 클릭 시 해당 페이지로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81567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181623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700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F_MA_01_02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2456B58-B334-8A8E-5465-A3D82C70262B}"/>
                </a:ext>
              </a:extLst>
            </p:cNvPr>
            <p:cNvSpPr/>
            <p:nvPr/>
          </p:nvSpPr>
          <p:spPr>
            <a:xfrm>
              <a:off x="1640632" y="1476119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신규대출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931F3C0-2804-C66C-37FB-2A7B17E2B994}"/>
                </a:ext>
              </a:extLst>
            </p:cNvPr>
            <p:cNvSpPr/>
            <p:nvPr/>
          </p:nvSpPr>
          <p:spPr>
            <a:xfrm>
              <a:off x="2609386" y="1476119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대환대출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63BD166-97E2-7F48-AB2F-700055C54490}"/>
                </a:ext>
              </a:extLst>
            </p:cNvPr>
            <p:cNvSpPr/>
            <p:nvPr/>
          </p:nvSpPr>
          <p:spPr>
            <a:xfrm>
              <a:off x="3578139" y="1476119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추가대출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C54082-C66A-777E-494C-FE152E4138D7}"/>
              </a:ext>
            </a:extLst>
          </p:cNvPr>
          <p:cNvSpPr/>
          <p:nvPr/>
        </p:nvSpPr>
        <p:spPr>
          <a:xfrm>
            <a:off x="560511" y="5699353"/>
            <a:ext cx="6481023" cy="233052"/>
          </a:xfrm>
          <a:prstGeom prst="rect">
            <a:avLst/>
          </a:prstGeom>
          <a:solidFill>
            <a:srgbClr val="23272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B03F31-6E86-B69A-5105-6AB4534BE76F}"/>
              </a:ext>
            </a:extLst>
          </p:cNvPr>
          <p:cNvSpPr/>
          <p:nvPr/>
        </p:nvSpPr>
        <p:spPr>
          <a:xfrm>
            <a:off x="560512" y="5250711"/>
            <a:ext cx="6481023" cy="448641"/>
          </a:xfrm>
          <a:prstGeom prst="rect">
            <a:avLst/>
          </a:prstGeom>
          <a:solidFill>
            <a:srgbClr val="2C313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7A295E-7BE1-760C-9529-1102CDE87374}"/>
              </a:ext>
            </a:extLst>
          </p:cNvPr>
          <p:cNvSpPr/>
          <p:nvPr/>
        </p:nvSpPr>
        <p:spPr>
          <a:xfrm>
            <a:off x="1645920" y="5225562"/>
            <a:ext cx="4038600" cy="34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400" dirty="0">
                <a:solidFill>
                  <a:schemeClr val="bg1"/>
                </a:solidFill>
                <a:latin typeface="+mj-ea"/>
                <a:ea typeface="+mj-ea"/>
              </a:rPr>
              <a:t>상호명 </a:t>
            </a:r>
            <a:r>
              <a:rPr lang="en-US" altLang="ko-KR" sz="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400" dirty="0">
                <a:solidFill>
                  <a:schemeClr val="bg1"/>
                </a:solidFill>
                <a:latin typeface="+mj-ea"/>
                <a:ea typeface="+mj-ea"/>
              </a:rPr>
              <a:t>주식회사 </a:t>
            </a:r>
            <a:r>
              <a:rPr lang="ko-KR" altLang="en-US" sz="400" dirty="0" err="1">
                <a:solidFill>
                  <a:schemeClr val="bg1"/>
                </a:solidFill>
                <a:latin typeface="+mj-ea"/>
                <a:ea typeface="+mj-ea"/>
              </a:rPr>
              <a:t>에이티코넥</a:t>
            </a:r>
            <a:r>
              <a:rPr lang="ko-KR" altLang="en-US" sz="400" dirty="0">
                <a:solidFill>
                  <a:schemeClr val="bg1"/>
                </a:solidFill>
                <a:latin typeface="+mj-ea"/>
                <a:ea typeface="+mj-ea"/>
              </a:rPr>
              <a:t> ｜ 대표이사 </a:t>
            </a:r>
            <a:r>
              <a:rPr lang="en-US" altLang="ko-KR" sz="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400" dirty="0">
                <a:solidFill>
                  <a:schemeClr val="bg1"/>
                </a:solidFill>
                <a:latin typeface="+mj-ea"/>
                <a:ea typeface="+mj-ea"/>
              </a:rPr>
              <a:t>안수진 ｜ 사업자등록번호 </a:t>
            </a:r>
            <a:r>
              <a:rPr lang="en-US" altLang="ko-KR" sz="400" dirty="0">
                <a:solidFill>
                  <a:schemeClr val="bg1"/>
                </a:solidFill>
                <a:latin typeface="+mj-ea"/>
                <a:ea typeface="+mj-ea"/>
              </a:rPr>
              <a:t>: 000-00-00000 </a:t>
            </a:r>
          </a:p>
          <a:p>
            <a:r>
              <a:rPr lang="ko-KR" altLang="en-US" sz="400" dirty="0">
                <a:solidFill>
                  <a:schemeClr val="bg1"/>
                </a:solidFill>
                <a:latin typeface="+mj-ea"/>
                <a:ea typeface="+mj-ea"/>
              </a:rPr>
              <a:t>대표전화 </a:t>
            </a:r>
            <a:r>
              <a:rPr lang="en-US" altLang="ko-KR" sz="400" dirty="0">
                <a:solidFill>
                  <a:schemeClr val="bg1"/>
                </a:solidFill>
                <a:latin typeface="+mj-ea"/>
                <a:ea typeface="+mj-ea"/>
              </a:rPr>
              <a:t>: 02-0000-0000 </a:t>
            </a:r>
            <a:r>
              <a:rPr lang="ko-KR" altLang="en-US" sz="400" dirty="0">
                <a:solidFill>
                  <a:schemeClr val="bg1"/>
                </a:solidFill>
                <a:latin typeface="+mj-ea"/>
                <a:ea typeface="+mj-ea"/>
              </a:rPr>
              <a:t>｜ 주소 </a:t>
            </a:r>
            <a:r>
              <a:rPr lang="en-US" altLang="ko-KR" sz="400" dirty="0">
                <a:solidFill>
                  <a:schemeClr val="bg1"/>
                </a:solidFill>
                <a:latin typeface="+mj-ea"/>
                <a:ea typeface="+mj-ea"/>
              </a:rPr>
              <a:t>: (</a:t>
            </a:r>
            <a:r>
              <a:rPr lang="ko-KR" altLang="en-US" sz="400" dirty="0">
                <a:solidFill>
                  <a:schemeClr val="bg1"/>
                </a:solidFill>
                <a:latin typeface="+mj-ea"/>
                <a:ea typeface="+mj-ea"/>
              </a:rPr>
              <a:t>우</a:t>
            </a:r>
            <a:r>
              <a:rPr lang="en-US" altLang="ko-KR" sz="400" dirty="0">
                <a:solidFill>
                  <a:schemeClr val="bg1"/>
                </a:solidFill>
                <a:latin typeface="+mj-ea"/>
                <a:ea typeface="+mj-ea"/>
              </a:rPr>
              <a:t>:00000) </a:t>
            </a:r>
            <a:r>
              <a:rPr lang="ko-KR" altLang="en-US" sz="400" dirty="0">
                <a:solidFill>
                  <a:schemeClr val="bg1"/>
                </a:solidFill>
                <a:latin typeface="+mj-ea"/>
                <a:ea typeface="+mj-ea"/>
              </a:rPr>
              <a:t>서울특별시 영등포구 </a:t>
            </a:r>
            <a:r>
              <a:rPr lang="en-US" altLang="ko-KR" sz="400" dirty="0">
                <a:solidFill>
                  <a:schemeClr val="bg1"/>
                </a:solidFill>
                <a:latin typeface="+mj-ea"/>
                <a:ea typeface="+mj-ea"/>
              </a:rPr>
              <a:t>0000000000000000000000000</a:t>
            </a:r>
          </a:p>
          <a:p>
            <a:r>
              <a:rPr lang="en-US" altLang="ko-KR" sz="400" dirty="0">
                <a:solidFill>
                  <a:schemeClr val="bg1"/>
                </a:solidFill>
                <a:latin typeface="+mj-ea"/>
                <a:ea typeface="+mj-ea"/>
              </a:rPr>
              <a:t>Email : 000000000000000000000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8D698D2-FD4D-E964-8EF6-5F1BEA8A7B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551" b="6551"/>
          <a:stretch/>
        </p:blipFill>
        <p:spPr>
          <a:xfrm>
            <a:off x="876300" y="5284307"/>
            <a:ext cx="718415" cy="21021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69356D-19B0-A233-E2D0-06CDB2919BBC}"/>
              </a:ext>
            </a:extLst>
          </p:cNvPr>
          <p:cNvSpPr/>
          <p:nvPr/>
        </p:nvSpPr>
        <p:spPr>
          <a:xfrm>
            <a:off x="2072680" y="5716325"/>
            <a:ext cx="4808220" cy="204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ko-KR" altLang="en-US" sz="600" dirty="0" err="1">
                <a:solidFill>
                  <a:schemeClr val="bg1"/>
                </a:solidFill>
                <a:latin typeface="+mj-ea"/>
                <a:ea typeface="+mj-ea"/>
              </a:rPr>
              <a:t>불법사금융피해신고센터</a:t>
            </a: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ko-KR" altLang="en-US" sz="600" dirty="0" err="1">
                <a:solidFill>
                  <a:schemeClr val="bg1"/>
                </a:solidFill>
                <a:latin typeface="+mj-ea"/>
                <a:ea typeface="+mj-ea"/>
              </a:rPr>
              <a:t>등록대부업체통합조회</a:t>
            </a:r>
            <a:r>
              <a:rPr lang="ko-KR" altLang="en-US" sz="600" dirty="0">
                <a:solidFill>
                  <a:schemeClr val="bg1"/>
                </a:solidFill>
                <a:latin typeface="+mj-ea"/>
                <a:ea typeface="+mj-ea"/>
              </a:rPr>
              <a:t>     </a:t>
            </a:r>
            <a:r>
              <a:rPr lang="ko-KR" altLang="en-US" sz="600" dirty="0" err="1">
                <a:solidFill>
                  <a:schemeClr val="bg1"/>
                </a:solidFill>
                <a:latin typeface="+mj-ea"/>
                <a:ea typeface="+mj-ea"/>
              </a:rPr>
              <a:t>금융소비자정보포털</a:t>
            </a:r>
            <a:endParaRPr lang="en-US" altLang="ko-KR" sz="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63AF3C7-A488-3C28-00F1-014F96DD97EE}"/>
              </a:ext>
            </a:extLst>
          </p:cNvPr>
          <p:cNvSpPr/>
          <p:nvPr/>
        </p:nvSpPr>
        <p:spPr>
          <a:xfrm>
            <a:off x="560513" y="4490991"/>
            <a:ext cx="6481023" cy="759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ko-KR" altLang="en-US" sz="700" dirty="0"/>
              <a:t>대출금리</a:t>
            </a:r>
            <a:r>
              <a:rPr lang="en-US" altLang="ko-KR" sz="700" dirty="0"/>
              <a:t>: </a:t>
            </a:r>
            <a:r>
              <a:rPr lang="ko-KR" altLang="en-US" sz="700" dirty="0"/>
              <a:t>연</a:t>
            </a:r>
            <a:r>
              <a:rPr lang="en-US" altLang="ko-KR" sz="700" dirty="0"/>
              <a:t>20%</a:t>
            </a:r>
            <a:r>
              <a:rPr lang="ko-KR" altLang="en-US" sz="700" dirty="0"/>
              <a:t>이내</a:t>
            </a:r>
            <a:r>
              <a:rPr lang="en-US" altLang="ko-KR" sz="700" dirty="0"/>
              <a:t>(</a:t>
            </a:r>
            <a:r>
              <a:rPr lang="ko-KR" altLang="en-US" sz="700" dirty="0"/>
              <a:t>연체이자율은 정상이자율</a:t>
            </a:r>
            <a:r>
              <a:rPr lang="en-US" altLang="ko-KR" sz="700" dirty="0"/>
              <a:t>+3%p</a:t>
            </a:r>
            <a:r>
              <a:rPr lang="ko-KR" altLang="en-US" sz="700" dirty="0"/>
              <a:t>이내</a:t>
            </a:r>
            <a:r>
              <a:rPr lang="en-US" altLang="ko-KR" sz="700" dirty="0"/>
              <a:t>, </a:t>
            </a:r>
            <a:r>
              <a:rPr lang="ko-KR" altLang="en-US" sz="700" dirty="0"/>
              <a:t>최대 연</a:t>
            </a:r>
            <a:r>
              <a:rPr lang="en-US" altLang="ko-KR" sz="700" dirty="0"/>
              <a:t>20%</a:t>
            </a:r>
            <a:r>
              <a:rPr lang="ko-KR" altLang="en-US" sz="700" dirty="0"/>
              <a:t>이내</a:t>
            </a:r>
            <a:r>
              <a:rPr lang="en-US" altLang="ko-KR" sz="700" dirty="0"/>
              <a:t>) - </a:t>
            </a:r>
            <a:r>
              <a:rPr lang="ko-KR" altLang="en-US" sz="700" dirty="0"/>
              <a:t>단</a:t>
            </a:r>
            <a:r>
              <a:rPr lang="en-US" altLang="ko-KR" sz="700" dirty="0"/>
              <a:t>, 2021</a:t>
            </a:r>
            <a:r>
              <a:rPr lang="ko-KR" altLang="en-US" sz="700" dirty="0"/>
              <a:t>년 </a:t>
            </a:r>
            <a:r>
              <a:rPr lang="en-US" altLang="ko-KR" sz="700" dirty="0"/>
              <a:t>7</a:t>
            </a:r>
            <a:r>
              <a:rPr lang="ko-KR" altLang="en-US" sz="700" dirty="0"/>
              <a:t>월 </a:t>
            </a:r>
            <a:r>
              <a:rPr lang="en-US" altLang="ko-KR" sz="700" dirty="0"/>
              <a:t>7</a:t>
            </a:r>
            <a:r>
              <a:rPr lang="ko-KR" altLang="en-US" sz="700" dirty="0"/>
              <a:t>일부터 체결되거나 갱신</a:t>
            </a:r>
            <a:r>
              <a:rPr lang="en-US" altLang="ko-KR" sz="700" dirty="0"/>
              <a:t>, </a:t>
            </a:r>
            <a:r>
              <a:rPr lang="ko-KR" altLang="en-US" sz="700" dirty="0"/>
              <a:t>연장되는 계약에 한함</a:t>
            </a:r>
            <a:r>
              <a:rPr lang="en-US" altLang="ko-KR" sz="700" dirty="0"/>
              <a:t>. </a:t>
            </a:r>
            <a:r>
              <a:rPr lang="ko-KR" altLang="en-US" sz="700" dirty="0"/>
              <a:t>해당 상품은 신용대출과 담보대출 상품으로 만 </a:t>
            </a:r>
            <a:r>
              <a:rPr lang="en-US" altLang="ko-KR" sz="700" dirty="0"/>
              <a:t>20</a:t>
            </a:r>
            <a:r>
              <a:rPr lang="ko-KR" altLang="en-US" sz="700" dirty="0"/>
              <a:t>세 이상 고객 대상으로 개인신용평점 등 신용도 및 당사 심사 기준에 따라 대출 가능 여부 및 이자율 산출</a:t>
            </a:r>
            <a:r>
              <a:rPr lang="en-US" altLang="ko-KR" sz="700" dirty="0"/>
              <a:t>. </a:t>
            </a:r>
            <a:r>
              <a:rPr lang="ko-KR" altLang="en-US" sz="700" dirty="0"/>
              <a:t>이자는 매월 약정일에 부과하고 상품에 따라 원금자유상환</a:t>
            </a:r>
            <a:r>
              <a:rPr lang="en-US" altLang="ko-KR" sz="700" dirty="0"/>
              <a:t>(</a:t>
            </a:r>
            <a:r>
              <a:rPr lang="ko-KR" altLang="en-US" sz="700" dirty="0"/>
              <a:t>만기일시상환</a:t>
            </a:r>
            <a:r>
              <a:rPr lang="en-US" altLang="ko-KR" sz="700" dirty="0"/>
              <a:t>) </a:t>
            </a:r>
            <a:r>
              <a:rPr lang="ko-KR" altLang="en-US" sz="700" dirty="0"/>
              <a:t>등의 방법으로 상환</a:t>
            </a:r>
            <a:r>
              <a:rPr lang="en-US" altLang="ko-KR" sz="700" dirty="0"/>
              <a:t>. </a:t>
            </a:r>
            <a:r>
              <a:rPr lang="ko-KR" altLang="en-US" sz="700" dirty="0"/>
              <a:t>조기상환 조건 없음</a:t>
            </a:r>
            <a:r>
              <a:rPr lang="en-US" altLang="ko-KR" sz="700" dirty="0"/>
              <a:t>.</a:t>
            </a:r>
          </a:p>
          <a:p>
            <a:endParaRPr lang="en-US" altLang="ko-KR" sz="200" dirty="0"/>
          </a:p>
          <a:p>
            <a:r>
              <a:rPr lang="ko-KR" altLang="en-US" sz="700" dirty="0">
                <a:solidFill>
                  <a:srgbClr val="FF0000"/>
                </a:solidFill>
              </a:rPr>
              <a:t>중개수수료를 요구하거나 받는 것은 불법입니다</a:t>
            </a:r>
            <a:r>
              <a:rPr lang="en-US" altLang="ko-KR" sz="7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700" dirty="0">
                <a:solidFill>
                  <a:srgbClr val="FF0000"/>
                </a:solidFill>
              </a:rPr>
              <a:t>과도한 빚은 당신에게 큰 불행을 안겨줄 수 있습니다</a:t>
            </a:r>
            <a:r>
              <a:rPr lang="en-US" altLang="ko-KR" sz="7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700" dirty="0">
                <a:solidFill>
                  <a:srgbClr val="FF0000"/>
                </a:solidFill>
              </a:rPr>
              <a:t>대출시 신용등급 또는 개인신용평점 하락으로 다른 금융거래가 제약 받을 수 있습니다</a:t>
            </a:r>
            <a:r>
              <a:rPr lang="en-US" altLang="ko-KR" sz="7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F535C9-4B38-F341-25C7-F9C2DCF62626}"/>
              </a:ext>
            </a:extLst>
          </p:cNvPr>
          <p:cNvSpPr/>
          <p:nvPr/>
        </p:nvSpPr>
        <p:spPr>
          <a:xfrm>
            <a:off x="1556511" y="5555772"/>
            <a:ext cx="4953000" cy="153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00" dirty="0">
                <a:solidFill>
                  <a:schemeClr val="bg1"/>
                </a:solidFill>
              </a:rPr>
              <a:t>Copyright ⓒ </a:t>
            </a:r>
            <a:r>
              <a:rPr lang="ko-KR" altLang="en-US" sz="400" dirty="0">
                <a:solidFill>
                  <a:schemeClr val="bg1"/>
                </a:solidFill>
              </a:rPr>
              <a:t>주식회사 </a:t>
            </a:r>
            <a:r>
              <a:rPr lang="ko-KR" altLang="en-US" sz="400" dirty="0" err="1">
                <a:solidFill>
                  <a:schemeClr val="bg1"/>
                </a:solidFill>
              </a:rPr>
              <a:t>에이티코넥</a:t>
            </a:r>
            <a:r>
              <a:rPr lang="ko-KR" altLang="en-US" sz="400" dirty="0">
                <a:solidFill>
                  <a:schemeClr val="bg1"/>
                </a:solidFill>
              </a:rPr>
              <a:t> </a:t>
            </a:r>
            <a:r>
              <a:rPr lang="en-US" altLang="ko-KR" sz="400" dirty="0">
                <a:solidFill>
                  <a:schemeClr val="bg1"/>
                </a:solidFill>
              </a:rPr>
              <a:t>All rights reserved.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EEF155C-82E1-0A49-9AE1-8EAB773067DF}"/>
              </a:ext>
            </a:extLst>
          </p:cNvPr>
          <p:cNvGrpSpPr/>
          <p:nvPr/>
        </p:nvGrpSpPr>
        <p:grpSpPr>
          <a:xfrm>
            <a:off x="334475" y="4221088"/>
            <a:ext cx="541825" cy="180000"/>
            <a:chOff x="334475" y="4293096"/>
            <a:chExt cx="541825" cy="180000"/>
          </a:xfrm>
        </p:grpSpPr>
        <p:sp>
          <p:nvSpPr>
            <p:cNvPr id="28" name="Google Shape;221;p7">
              <a:extLst>
                <a:ext uri="{FF2B5EF4-FFF2-40B4-BE49-F238E27FC236}">
                  <a16:creationId xmlns:a16="http://schemas.microsoft.com/office/drawing/2014/main" id="{71559746-6C36-9F0C-3646-EAFC2FCC97CA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222;p7">
              <a:extLst>
                <a:ext uri="{FF2B5EF4-FFF2-40B4-BE49-F238E27FC236}">
                  <a16:creationId xmlns:a16="http://schemas.microsoft.com/office/drawing/2014/main" id="{E772ACE4-60C4-1E1A-B412-832C283D144C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514475" y="4383096"/>
              <a:ext cx="3618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3138394-D491-2688-D2CB-5A0BE25EF4C3}"/>
              </a:ext>
            </a:extLst>
          </p:cNvPr>
          <p:cNvGrpSpPr/>
          <p:nvPr/>
        </p:nvGrpSpPr>
        <p:grpSpPr>
          <a:xfrm>
            <a:off x="334475" y="4489304"/>
            <a:ext cx="541825" cy="180000"/>
            <a:chOff x="334475" y="4489304"/>
            <a:chExt cx="541825" cy="180000"/>
          </a:xfrm>
        </p:grpSpPr>
        <p:sp>
          <p:nvSpPr>
            <p:cNvPr id="39" name="Google Shape;221;p7">
              <a:extLst>
                <a:ext uri="{FF2B5EF4-FFF2-40B4-BE49-F238E27FC236}">
                  <a16:creationId xmlns:a16="http://schemas.microsoft.com/office/drawing/2014/main" id="{3CA3F9BE-5A1C-6E4F-5BAF-30F80CA9C0F2}"/>
                </a:ext>
              </a:extLst>
            </p:cNvPr>
            <p:cNvSpPr/>
            <p:nvPr/>
          </p:nvSpPr>
          <p:spPr>
            <a:xfrm>
              <a:off x="334475" y="448930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222;p7">
              <a:extLst>
                <a:ext uri="{FF2B5EF4-FFF2-40B4-BE49-F238E27FC236}">
                  <a16:creationId xmlns:a16="http://schemas.microsoft.com/office/drawing/2014/main" id="{EFE9C17E-CAB4-19CC-FF35-BD270E5C55DF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514475" y="4579304"/>
              <a:ext cx="3618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8BA3F2-4201-FE21-529F-36258B6F36EC}"/>
              </a:ext>
            </a:extLst>
          </p:cNvPr>
          <p:cNvSpPr/>
          <p:nvPr/>
        </p:nvSpPr>
        <p:spPr>
          <a:xfrm>
            <a:off x="692513" y="4184221"/>
            <a:ext cx="5196591" cy="252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이용약관     개인정보처리방침     고객정보취급방침   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채권추심업무처리절차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불법채권추심대응요령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이메일무단수집거부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C3B9728-0966-D195-000D-69E2F3EEBC5F}"/>
              </a:ext>
            </a:extLst>
          </p:cNvPr>
          <p:cNvSpPr/>
          <p:nvPr/>
        </p:nvSpPr>
        <p:spPr>
          <a:xfrm>
            <a:off x="560207" y="1799686"/>
            <a:ext cx="6481025" cy="2276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Main Area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8EE54AF-F216-4293-FC0E-19D912CF2422}"/>
              </a:ext>
            </a:extLst>
          </p:cNvPr>
          <p:cNvGrpSpPr/>
          <p:nvPr/>
        </p:nvGrpSpPr>
        <p:grpSpPr>
          <a:xfrm>
            <a:off x="334475" y="5311679"/>
            <a:ext cx="541825" cy="180000"/>
            <a:chOff x="334475" y="4489304"/>
            <a:chExt cx="541825" cy="180000"/>
          </a:xfrm>
        </p:grpSpPr>
        <p:sp>
          <p:nvSpPr>
            <p:cNvPr id="55" name="Google Shape;221;p7">
              <a:extLst>
                <a:ext uri="{FF2B5EF4-FFF2-40B4-BE49-F238E27FC236}">
                  <a16:creationId xmlns:a16="http://schemas.microsoft.com/office/drawing/2014/main" id="{A33554DD-D24A-7CA0-0486-E7B46BBB50BF}"/>
                </a:ext>
              </a:extLst>
            </p:cNvPr>
            <p:cNvSpPr/>
            <p:nvPr/>
          </p:nvSpPr>
          <p:spPr>
            <a:xfrm>
              <a:off x="334475" y="448930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3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" name="Google Shape;222;p7">
              <a:extLst>
                <a:ext uri="{FF2B5EF4-FFF2-40B4-BE49-F238E27FC236}">
                  <a16:creationId xmlns:a16="http://schemas.microsoft.com/office/drawing/2014/main" id="{3E5B9050-AEDA-1DF3-AF92-870FD9D44E24}"/>
                </a:ext>
              </a:extLst>
            </p:cNvPr>
            <p:cNvCxnSpPr>
              <a:cxnSpLocks/>
              <a:stCxn id="55" idx="6"/>
            </p:cNvCxnSpPr>
            <p:nvPr/>
          </p:nvCxnSpPr>
          <p:spPr>
            <a:xfrm>
              <a:off x="514475" y="4579304"/>
              <a:ext cx="3618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A141764-0D84-E14D-E78B-BDA1DC58905C}"/>
              </a:ext>
            </a:extLst>
          </p:cNvPr>
          <p:cNvGrpSpPr/>
          <p:nvPr/>
        </p:nvGrpSpPr>
        <p:grpSpPr>
          <a:xfrm>
            <a:off x="334475" y="5741969"/>
            <a:ext cx="541825" cy="180000"/>
            <a:chOff x="334475" y="4489304"/>
            <a:chExt cx="541825" cy="180000"/>
          </a:xfrm>
        </p:grpSpPr>
        <p:sp>
          <p:nvSpPr>
            <p:cNvPr id="58" name="Google Shape;221;p7">
              <a:extLst>
                <a:ext uri="{FF2B5EF4-FFF2-40B4-BE49-F238E27FC236}">
                  <a16:creationId xmlns:a16="http://schemas.microsoft.com/office/drawing/2014/main" id="{AAC6A5D8-ECD9-72A5-DEC6-5B30269A8582}"/>
                </a:ext>
              </a:extLst>
            </p:cNvPr>
            <p:cNvSpPr/>
            <p:nvPr/>
          </p:nvSpPr>
          <p:spPr>
            <a:xfrm>
              <a:off x="334475" y="448930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4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" name="Google Shape;222;p7">
              <a:extLst>
                <a:ext uri="{FF2B5EF4-FFF2-40B4-BE49-F238E27FC236}">
                  <a16:creationId xmlns:a16="http://schemas.microsoft.com/office/drawing/2014/main" id="{A9527804-E453-B71C-8D5B-69E35BCCD108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>
              <a:off x="514475" y="4579304"/>
              <a:ext cx="3618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869279-168A-F723-268E-6C5D4710E131}"/>
              </a:ext>
            </a:extLst>
          </p:cNvPr>
          <p:cNvSpPr/>
          <p:nvPr/>
        </p:nvSpPr>
        <p:spPr>
          <a:xfrm>
            <a:off x="5719912" y="5203450"/>
            <a:ext cx="1249312" cy="340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400" dirty="0" err="1">
                <a:solidFill>
                  <a:schemeClr val="bg1"/>
                </a:solidFill>
                <a:latin typeface="+mj-ea"/>
                <a:ea typeface="+mj-ea"/>
              </a:rPr>
              <a:t>대부업등록번호</a:t>
            </a:r>
            <a:r>
              <a:rPr lang="ko-KR" altLang="en-US" sz="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400" dirty="0">
                <a:solidFill>
                  <a:schemeClr val="bg1"/>
                </a:solidFill>
                <a:latin typeface="+mj-ea"/>
                <a:ea typeface="+mj-ea"/>
              </a:rPr>
              <a:t>: 000-00-00000 </a:t>
            </a:r>
          </a:p>
          <a:p>
            <a:r>
              <a:rPr lang="ko-KR" altLang="en-US" sz="400" dirty="0">
                <a:solidFill>
                  <a:schemeClr val="bg1"/>
                </a:solidFill>
                <a:latin typeface="+mj-ea"/>
                <a:ea typeface="+mj-ea"/>
              </a:rPr>
              <a:t>대부중계업 등록번호</a:t>
            </a:r>
            <a:r>
              <a:rPr lang="en-US" altLang="ko-KR" sz="400" dirty="0">
                <a:solidFill>
                  <a:schemeClr val="bg1"/>
                </a:solidFill>
                <a:latin typeface="+mj-ea"/>
                <a:ea typeface="+mj-ea"/>
              </a:rPr>
              <a:t>l : 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2408292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44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46947"/>
              </p:ext>
            </p:extLst>
          </p:nvPr>
        </p:nvGraphicFramePr>
        <p:xfrm>
          <a:off x="7541937" y="408944"/>
          <a:ext cx="2253889" cy="580286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 </a:t>
                      </a:r>
                      <a:r>
                        <a:rPr lang="en-US" altLang="ko-KR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Connec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URL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입력 후 노출되는 고객시스템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(FrontOffice) Main Page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디자인 영역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대출신청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/>
                        <a:t>클릭 시 신규대출 페이지로 이동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81567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181623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Page</a:t>
            </a:r>
            <a:endParaRPr lang="ko-KR" altLang="en-US" sz="700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F_MA_01_03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DDB88C-1073-BA69-4B91-6FC96C7B8570}"/>
              </a:ext>
            </a:extLst>
          </p:cNvPr>
          <p:cNvSpPr/>
          <p:nvPr/>
        </p:nvSpPr>
        <p:spPr>
          <a:xfrm>
            <a:off x="560511" y="1916832"/>
            <a:ext cx="6481025" cy="350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6E5ED-1388-ADBE-34DD-296A62C0C624}"/>
              </a:ext>
            </a:extLst>
          </p:cNvPr>
          <p:cNvSpPr/>
          <p:nvPr/>
        </p:nvSpPr>
        <p:spPr>
          <a:xfrm>
            <a:off x="560511" y="5605725"/>
            <a:ext cx="6481025" cy="764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Footer Area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4DE6063-2045-209B-8084-4EF671902445}"/>
              </a:ext>
            </a:extLst>
          </p:cNvPr>
          <p:cNvGrpSpPr/>
          <p:nvPr/>
        </p:nvGrpSpPr>
        <p:grpSpPr>
          <a:xfrm>
            <a:off x="300081" y="3125577"/>
            <a:ext cx="541825" cy="180000"/>
            <a:chOff x="334475" y="4293096"/>
            <a:chExt cx="541825" cy="180000"/>
          </a:xfrm>
        </p:grpSpPr>
        <p:sp>
          <p:nvSpPr>
            <p:cNvPr id="39" name="Google Shape;221;p7">
              <a:extLst>
                <a:ext uri="{FF2B5EF4-FFF2-40B4-BE49-F238E27FC236}">
                  <a16:creationId xmlns:a16="http://schemas.microsoft.com/office/drawing/2014/main" id="{86CA63AD-4E42-7A74-F6ED-9B444AF010FD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" name="Google Shape;222;p7">
              <a:extLst>
                <a:ext uri="{FF2B5EF4-FFF2-40B4-BE49-F238E27FC236}">
                  <a16:creationId xmlns:a16="http://schemas.microsoft.com/office/drawing/2014/main" id="{4D3CF9D9-DDB6-777F-70BE-EA47FB8DBB5F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>
              <a:off x="514475" y="4383096"/>
              <a:ext cx="3618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3566077-1D49-B3E2-631B-A9ED03551C44}"/>
              </a:ext>
            </a:extLst>
          </p:cNvPr>
          <p:cNvSpPr/>
          <p:nvPr/>
        </p:nvSpPr>
        <p:spPr>
          <a:xfrm>
            <a:off x="3418495" y="4653136"/>
            <a:ext cx="765056" cy="292954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대출신청</a:t>
            </a:r>
            <a:endParaRPr lang="en-US" altLang="ko-KR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5660F88-DFB6-C855-4834-3D849F89889D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BEDBA26-F94D-E353-EADF-4ADA730AD5F5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7234EA0-EBEE-B5E6-A8F1-8C45DF19921B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F917384-B953-1167-7855-AE1BF64D8EE5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988BBDB-D34B-EBC4-6A93-759275629E1D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DDD3180-451E-0F76-B2F7-025C7B931978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80DDB49-30B7-C035-C358-53CAE69681FB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03D5A9A-1D91-8AA8-B598-2B3AEC1DDF2F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F7198A-E464-D217-34D1-1AFCE2478A39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1C08683-958E-81C6-4E27-737692A3D1AF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추가대출</a:t>
            </a:r>
          </a:p>
        </p:txBody>
      </p:sp>
      <p:sp>
        <p:nvSpPr>
          <p:cNvPr id="60" name="Google Shape;221;p7">
            <a:extLst>
              <a:ext uri="{FF2B5EF4-FFF2-40B4-BE49-F238E27FC236}">
                <a16:creationId xmlns:a16="http://schemas.microsoft.com/office/drawing/2014/main" id="{02ED8BBE-86EA-3384-D4C6-CBDDF8B8BE0E}"/>
              </a:ext>
            </a:extLst>
          </p:cNvPr>
          <p:cNvSpPr/>
          <p:nvPr/>
        </p:nvSpPr>
        <p:spPr>
          <a:xfrm>
            <a:off x="3233398" y="45631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24C50A-A901-8FAC-3749-4D77E5854C22}"/>
              </a:ext>
            </a:extLst>
          </p:cNvPr>
          <p:cNvSpPr/>
          <p:nvPr/>
        </p:nvSpPr>
        <p:spPr>
          <a:xfrm>
            <a:off x="2167642" y="2542536"/>
            <a:ext cx="2919944" cy="721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+mj-ea"/>
                <a:ea typeface="+mj-ea"/>
              </a:rPr>
              <a:t>코넥안심스탁론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44EA82-EA93-AC69-C9D8-25B635825D47}"/>
              </a:ext>
            </a:extLst>
          </p:cNvPr>
          <p:cNvSpPr/>
          <p:nvPr/>
        </p:nvSpPr>
        <p:spPr>
          <a:xfrm>
            <a:off x="2166576" y="3356305"/>
            <a:ext cx="2919944" cy="721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스마트한 주식 투자를 위한 현명한 선택</a:t>
            </a:r>
            <a:endParaRPr lang="en-US" altLang="ko-KR" sz="12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ko-KR" sz="3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j-ea"/>
                <a:ea typeface="+mj-ea"/>
              </a:rPr>
              <a:t>지금 바로 신청하세요</a:t>
            </a:r>
            <a:r>
              <a:rPr lang="en-US" altLang="ko-KR" sz="1200" dirty="0">
                <a:solidFill>
                  <a:schemeClr val="bg1"/>
                </a:solidFill>
                <a:latin typeface="+mj-ea"/>
                <a:ea typeface="+mj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67175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Part02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952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46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479994"/>
              </p:ext>
            </p:extLst>
          </p:nvPr>
        </p:nvGraphicFramePr>
        <p:xfrm>
          <a:off x="7541937" y="408944"/>
          <a:ext cx="2253889" cy="57982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대출 시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최조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본인인증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신청단계 표시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신청단계에 따라 강조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아이콘 모양 및 색상은 디자인 시 변경해도 무방함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본인인증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KCB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 휴대폰 본인인증 팝업 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회색 글씨로 예시 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입력가능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6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7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본인성명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본인인증 이후 자동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번호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본인인증 이후 자동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주민번호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필수기재 사항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회색 글씨로 예시 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입력가능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6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7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화면 이동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주민번호 진위여부 연동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(KCB),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유효하지 않을 경우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호출 후 주민번호 항목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Clear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 본인인증 연동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(KCB),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일치하지 않을 경우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호출 후 휴대폰번호 항목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Clear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Step2.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상품선택 화면으로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휴대폰번호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주민번호 크로스 체크는 개발 시 고려하여 적용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비적용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대출신청 유의사항 안내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Area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F_AL_02_01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27581-0C77-FD57-11D7-32457858C05C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E78826-D93D-BA23-63E9-B65E17DEA133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A8A80-01E3-31C3-4B2F-3ED6B8446393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추가대출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A29A6E8-16B2-885C-882A-BF33061CEE69}"/>
              </a:ext>
            </a:extLst>
          </p:cNvPr>
          <p:cNvGrpSpPr/>
          <p:nvPr/>
        </p:nvGrpSpPr>
        <p:grpSpPr>
          <a:xfrm>
            <a:off x="594751" y="1916832"/>
            <a:ext cx="5965954" cy="600891"/>
            <a:chOff x="594751" y="1916832"/>
            <a:chExt cx="5965954" cy="600891"/>
          </a:xfrm>
        </p:grpSpPr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26A08B59-0C5C-877B-8671-65D71BCF3BF7}"/>
                </a:ext>
              </a:extLst>
            </p:cNvPr>
            <p:cNvSpPr/>
            <p:nvPr/>
          </p:nvSpPr>
          <p:spPr>
            <a:xfrm>
              <a:off x="1136576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60" name="화살표: 갈매기형 수장 59">
              <a:extLst>
                <a:ext uri="{FF2B5EF4-FFF2-40B4-BE49-F238E27FC236}">
                  <a16:creationId xmlns:a16="http://schemas.microsoft.com/office/drawing/2014/main" id="{7D2ABB93-F80B-9B22-B87D-E7D62A823555}"/>
                </a:ext>
              </a:extLst>
            </p:cNvPr>
            <p:cNvSpPr/>
            <p:nvPr/>
          </p:nvSpPr>
          <p:spPr>
            <a:xfrm>
              <a:off x="2198694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고객동의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화살표: 갈매기형 수장 60">
              <a:extLst>
                <a:ext uri="{FF2B5EF4-FFF2-40B4-BE49-F238E27FC236}">
                  <a16:creationId xmlns:a16="http://schemas.microsoft.com/office/drawing/2014/main" id="{A6612EDF-A7AF-81BF-C887-D53B52DDCD05}"/>
                </a:ext>
              </a:extLst>
            </p:cNvPr>
            <p:cNvSpPr/>
            <p:nvPr/>
          </p:nvSpPr>
          <p:spPr>
            <a:xfrm>
              <a:off x="3260812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상품선택</a:t>
              </a:r>
            </a:p>
          </p:txBody>
        </p:sp>
        <p:sp>
          <p:nvSpPr>
            <p:cNvPr id="63" name="화살표: 갈매기형 수장 62">
              <a:extLst>
                <a:ext uri="{FF2B5EF4-FFF2-40B4-BE49-F238E27FC236}">
                  <a16:creationId xmlns:a16="http://schemas.microsoft.com/office/drawing/2014/main" id="{EF38BAD0-E0BB-C18E-772D-04E67F199F59}"/>
                </a:ext>
              </a:extLst>
            </p:cNvPr>
            <p:cNvSpPr/>
            <p:nvPr/>
          </p:nvSpPr>
          <p:spPr>
            <a:xfrm>
              <a:off x="4322930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4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64" name="화살표: 갈매기형 수장 63">
              <a:extLst>
                <a:ext uri="{FF2B5EF4-FFF2-40B4-BE49-F238E27FC236}">
                  <a16:creationId xmlns:a16="http://schemas.microsoft.com/office/drawing/2014/main" id="{98D21F5E-8231-325A-3AA6-42F1CF300256}"/>
                </a:ext>
              </a:extLst>
            </p:cNvPr>
            <p:cNvSpPr/>
            <p:nvPr/>
          </p:nvSpPr>
          <p:spPr>
            <a:xfrm>
              <a:off x="5385048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5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6D6AABA-04B5-4FC0-7782-A20C9E5F4028}"/>
                </a:ext>
              </a:extLst>
            </p:cNvPr>
            <p:cNvGrpSpPr/>
            <p:nvPr/>
          </p:nvGrpSpPr>
          <p:grpSpPr>
            <a:xfrm>
              <a:off x="594751" y="1980463"/>
              <a:ext cx="541825" cy="180000"/>
              <a:chOff x="334475" y="4293096"/>
              <a:chExt cx="541825" cy="180000"/>
            </a:xfrm>
          </p:grpSpPr>
          <p:sp>
            <p:nvSpPr>
              <p:cNvPr id="40" name="Google Shape;221;p7">
                <a:extLst>
                  <a:ext uri="{FF2B5EF4-FFF2-40B4-BE49-F238E27FC236}">
                    <a16:creationId xmlns:a16="http://schemas.microsoft.com/office/drawing/2014/main" id="{3DC227A0-6ECB-80D9-0236-55C80D04F25E}"/>
                  </a:ext>
                </a:extLst>
              </p:cNvPr>
              <p:cNvSpPr/>
              <p:nvPr/>
            </p:nvSpPr>
            <p:spPr>
              <a:xfrm>
                <a:off x="334475" y="429309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000" dirty="0">
                    <a:solidFill>
                      <a:schemeClr val="lt1"/>
                    </a:solidFill>
                    <a:latin typeface="+mj-lt"/>
                    <a:ea typeface="Arial"/>
                    <a:cs typeface="Arial"/>
                    <a:sym typeface="Arial"/>
                  </a:rPr>
                  <a:t>1</a:t>
                </a:r>
                <a:endParaRPr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" name="Google Shape;222;p7">
                <a:extLst>
                  <a:ext uri="{FF2B5EF4-FFF2-40B4-BE49-F238E27FC236}">
                    <a16:creationId xmlns:a16="http://schemas.microsoft.com/office/drawing/2014/main" id="{E3FEB884-D59D-83E8-5095-2F7889228FDD}"/>
                  </a:ext>
                </a:extLst>
              </p:cNvPr>
              <p:cNvCxnSpPr>
                <a:cxnSpLocks/>
                <a:stCxn id="40" idx="6"/>
              </p:cNvCxnSpPr>
              <p:nvPr/>
            </p:nvCxnSpPr>
            <p:spPr>
              <a:xfrm>
                <a:off x="514475" y="4383096"/>
                <a:ext cx="36182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E00F3C-DE6D-0A0E-3B9F-9E1595FFBC77}"/>
              </a:ext>
            </a:extLst>
          </p:cNvPr>
          <p:cNvSpPr/>
          <p:nvPr/>
        </p:nvSpPr>
        <p:spPr>
          <a:xfrm>
            <a:off x="3631664" y="5214623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39B562-DDE3-F6C9-A8F2-435E6AA9EE4A}"/>
              </a:ext>
            </a:extLst>
          </p:cNvPr>
          <p:cNvSpPr/>
          <p:nvPr/>
        </p:nvSpPr>
        <p:spPr>
          <a:xfrm>
            <a:off x="2220865" y="5597089"/>
            <a:ext cx="3831791" cy="7660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대출신청 시간은 증권사영업일 </a:t>
            </a:r>
            <a:r>
              <a:rPr lang="en-US" altLang="ko-KR" sz="700" dirty="0">
                <a:latin typeface="+mn-ea"/>
              </a:rPr>
              <a:t>08:30 ~ 16:00(</a:t>
            </a:r>
            <a:r>
              <a:rPr lang="ko-KR" altLang="en-US" sz="700" dirty="0">
                <a:latin typeface="+mn-ea"/>
              </a:rPr>
              <a:t>토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일요일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공휴일 제외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입니다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증권계좌의 담보평가액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예수금</a:t>
            </a:r>
            <a:r>
              <a:rPr lang="en-US" altLang="ko-KR" sz="700" dirty="0">
                <a:latin typeface="+mn-ea"/>
              </a:rPr>
              <a:t>+</a:t>
            </a:r>
            <a:r>
              <a:rPr lang="ko-KR" altLang="en-US" sz="700" dirty="0">
                <a:latin typeface="+mn-ea"/>
              </a:rPr>
              <a:t>주식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이 </a:t>
            </a:r>
            <a:r>
              <a:rPr lang="en-US" altLang="ko-KR" sz="700" dirty="0">
                <a:latin typeface="+mn-ea"/>
              </a:rPr>
              <a:t>100</a:t>
            </a:r>
            <a:r>
              <a:rPr lang="ko-KR" altLang="en-US" sz="700" dirty="0">
                <a:latin typeface="+mn-ea"/>
              </a:rPr>
              <a:t>만원 이상 보유중이어야 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대출신청금액 최소 </a:t>
            </a:r>
            <a:r>
              <a:rPr lang="en-US" altLang="ko-KR" sz="700" dirty="0">
                <a:latin typeface="+mn-ea"/>
              </a:rPr>
              <a:t>100</a:t>
            </a:r>
            <a:r>
              <a:rPr lang="ko-KR" altLang="en-US" sz="700" dirty="0">
                <a:latin typeface="+mn-ea"/>
              </a:rPr>
              <a:t>만원 이상이어야 진행 가능합니다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휴대폰 본인인증을 통하여 가능합니다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sp>
        <p:nvSpPr>
          <p:cNvPr id="59" name="Rectangle 88">
            <a:extLst>
              <a:ext uri="{FF2B5EF4-FFF2-40B4-BE49-F238E27FC236}">
                <a16:creationId xmlns:a16="http://schemas.microsoft.com/office/drawing/2014/main" id="{237E2F48-E4C3-1080-31AD-2AD5B6D4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4550832"/>
            <a:ext cx="3054349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kumimoji="0"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           </a:t>
            </a: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주민번호 앞자리</a:t>
            </a:r>
            <a:r>
              <a:rPr kumimoji="0"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      -    </a:t>
            </a: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주민번호 뒷자리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C3777BD-867C-CDBD-4B33-FBBFF045D6B2}"/>
              </a:ext>
            </a:extLst>
          </p:cNvPr>
          <p:cNvSpPr/>
          <p:nvPr/>
        </p:nvSpPr>
        <p:spPr>
          <a:xfrm>
            <a:off x="1805158" y="4575345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주민등록번호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Rectangle 88">
            <a:extLst>
              <a:ext uri="{FF2B5EF4-FFF2-40B4-BE49-F238E27FC236}">
                <a16:creationId xmlns:a16="http://schemas.microsoft.com/office/drawing/2014/main" id="{0B67C74C-2BA1-6A20-F182-8F22E45F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3456145"/>
            <a:ext cx="3054349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본인성명</a:t>
            </a:r>
            <a:endParaRPr kumimoji="0" lang="ko-KR" altLang="en-US" sz="8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9CE48A3-B91D-046D-54A6-909C7F6DB78A}"/>
              </a:ext>
            </a:extLst>
          </p:cNvPr>
          <p:cNvSpPr/>
          <p:nvPr/>
        </p:nvSpPr>
        <p:spPr>
          <a:xfrm>
            <a:off x="1805158" y="3429000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성명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4862EE4-6383-CCC1-9119-56AC7EA95B5D}"/>
              </a:ext>
            </a:extLst>
          </p:cNvPr>
          <p:cNvSpPr/>
          <p:nvPr/>
        </p:nvSpPr>
        <p:spPr>
          <a:xfrm>
            <a:off x="1812141" y="3880943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휴대폰번호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Rectangle 88">
            <a:extLst>
              <a:ext uri="{FF2B5EF4-FFF2-40B4-BE49-F238E27FC236}">
                <a16:creationId xmlns:a16="http://schemas.microsoft.com/office/drawing/2014/main" id="{3B461314-086D-C8D8-0761-7935876C6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3845808"/>
            <a:ext cx="3054349" cy="32246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휴대폰번호</a:t>
            </a:r>
          </a:p>
        </p:txBody>
      </p:sp>
      <p:sp>
        <p:nvSpPr>
          <p:cNvPr id="71" name="Google Shape;221;p7">
            <a:extLst>
              <a:ext uri="{FF2B5EF4-FFF2-40B4-BE49-F238E27FC236}">
                <a16:creationId xmlns:a16="http://schemas.microsoft.com/office/drawing/2014/main" id="{7CF16EDC-8068-EA40-6679-1AAA6A3C3B30}"/>
              </a:ext>
            </a:extLst>
          </p:cNvPr>
          <p:cNvSpPr/>
          <p:nvPr/>
        </p:nvSpPr>
        <p:spPr>
          <a:xfrm>
            <a:off x="2477463" y="34168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1A92FC70-E18B-66FC-CD32-978FE00F9998}"/>
              </a:ext>
            </a:extLst>
          </p:cNvPr>
          <p:cNvSpPr/>
          <p:nvPr/>
        </p:nvSpPr>
        <p:spPr>
          <a:xfrm>
            <a:off x="2477463" y="39002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21;p7">
            <a:extLst>
              <a:ext uri="{FF2B5EF4-FFF2-40B4-BE49-F238E27FC236}">
                <a16:creationId xmlns:a16="http://schemas.microsoft.com/office/drawing/2014/main" id="{F125B6DC-9FBB-907E-2B2D-6B93A7864FDA}"/>
              </a:ext>
            </a:extLst>
          </p:cNvPr>
          <p:cNvSpPr/>
          <p:nvPr/>
        </p:nvSpPr>
        <p:spPr>
          <a:xfrm>
            <a:off x="2477463" y="44906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21;p7">
            <a:extLst>
              <a:ext uri="{FF2B5EF4-FFF2-40B4-BE49-F238E27FC236}">
                <a16:creationId xmlns:a16="http://schemas.microsoft.com/office/drawing/2014/main" id="{6213B7EB-F106-867A-7EBD-EA3B1B508FA3}"/>
              </a:ext>
            </a:extLst>
          </p:cNvPr>
          <p:cNvSpPr/>
          <p:nvPr/>
        </p:nvSpPr>
        <p:spPr>
          <a:xfrm>
            <a:off x="3492480" y="51571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21;p7">
            <a:extLst>
              <a:ext uri="{FF2B5EF4-FFF2-40B4-BE49-F238E27FC236}">
                <a16:creationId xmlns:a16="http://schemas.microsoft.com/office/drawing/2014/main" id="{31BE50A4-8B89-7466-CFB1-781715A21579}"/>
              </a:ext>
            </a:extLst>
          </p:cNvPr>
          <p:cNvSpPr/>
          <p:nvPr/>
        </p:nvSpPr>
        <p:spPr>
          <a:xfrm>
            <a:off x="2132233" y="55897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B8B6F0C-95DA-48E5-19F2-E8EF0FE0E34A}"/>
              </a:ext>
            </a:extLst>
          </p:cNvPr>
          <p:cNvSpPr/>
          <p:nvPr/>
        </p:nvSpPr>
        <p:spPr>
          <a:xfrm>
            <a:off x="2690739" y="3080624"/>
            <a:ext cx="3060000" cy="3153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본인인증</a:t>
            </a:r>
          </a:p>
        </p:txBody>
      </p:sp>
      <p:sp>
        <p:nvSpPr>
          <p:cNvPr id="77" name="Google Shape;221;p7">
            <a:extLst>
              <a:ext uri="{FF2B5EF4-FFF2-40B4-BE49-F238E27FC236}">
                <a16:creationId xmlns:a16="http://schemas.microsoft.com/office/drawing/2014/main" id="{4D5629A5-8F33-6996-9130-C779AE4D813C}"/>
              </a:ext>
            </a:extLst>
          </p:cNvPr>
          <p:cNvSpPr/>
          <p:nvPr/>
        </p:nvSpPr>
        <p:spPr>
          <a:xfrm>
            <a:off x="2477463" y="30056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829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47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04300"/>
              </p:ext>
            </p:extLst>
          </p:nvPr>
        </p:nvGraphicFramePr>
        <p:xfrm>
          <a:off x="7541937" y="408944"/>
          <a:ext cx="2253889" cy="535762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대출 시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최조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본인인증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신청단계 표시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신청단계에 따라 강조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아이콘 모양 및 색상은 디자인 시 변경해도 무방함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휴대폰본인인증</a:t>
            </a:r>
            <a:endParaRPr lang="ko-KR" altLang="en-US" sz="700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F_AL_02_02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27581-0C77-FD57-11D7-32457858C05C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E78826-D93D-BA23-63E9-B65E17DEA133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A8A80-01E3-31C3-4B2F-3ED6B8446393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추가대출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7976A36-91E2-5E94-1969-FBD5F3D81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368" y="3007400"/>
            <a:ext cx="1924816" cy="314097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CE832FF-45CA-CF3E-638B-6E73E0A894C9}"/>
              </a:ext>
            </a:extLst>
          </p:cNvPr>
          <p:cNvSpPr/>
          <p:nvPr/>
        </p:nvSpPr>
        <p:spPr>
          <a:xfrm>
            <a:off x="2198694" y="3212976"/>
            <a:ext cx="3762418" cy="1512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해당화면 호출하는지 프로세스 확인 </a:t>
            </a:r>
            <a:r>
              <a:rPr lang="en-US" altLang="ko-KR" dirty="0"/>
              <a:t>( KCB </a:t>
            </a:r>
            <a:r>
              <a:rPr lang="ko-KR" altLang="en-US" dirty="0"/>
              <a:t>연동 프로세스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274EB3-9718-5041-8053-D29235DE50E9}"/>
              </a:ext>
            </a:extLst>
          </p:cNvPr>
          <p:cNvGrpSpPr/>
          <p:nvPr/>
        </p:nvGrpSpPr>
        <p:grpSpPr>
          <a:xfrm>
            <a:off x="594751" y="1916832"/>
            <a:ext cx="5965954" cy="600891"/>
            <a:chOff x="594751" y="1916832"/>
            <a:chExt cx="5965954" cy="600891"/>
          </a:xfrm>
        </p:grpSpPr>
        <p:sp>
          <p:nvSpPr>
            <p:cNvPr id="3" name="화살표: 갈매기형 수장 2">
              <a:extLst>
                <a:ext uri="{FF2B5EF4-FFF2-40B4-BE49-F238E27FC236}">
                  <a16:creationId xmlns:a16="http://schemas.microsoft.com/office/drawing/2014/main" id="{BA1EE26D-3A99-D9A7-0EFC-9790768F98F5}"/>
                </a:ext>
              </a:extLst>
            </p:cNvPr>
            <p:cNvSpPr/>
            <p:nvPr/>
          </p:nvSpPr>
          <p:spPr>
            <a:xfrm>
              <a:off x="1136576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4" name="화살표: 갈매기형 수장 3">
              <a:extLst>
                <a:ext uri="{FF2B5EF4-FFF2-40B4-BE49-F238E27FC236}">
                  <a16:creationId xmlns:a16="http://schemas.microsoft.com/office/drawing/2014/main" id="{74EB2147-5585-C450-4A6A-DB21B2EDFD4A}"/>
                </a:ext>
              </a:extLst>
            </p:cNvPr>
            <p:cNvSpPr/>
            <p:nvPr/>
          </p:nvSpPr>
          <p:spPr>
            <a:xfrm>
              <a:off x="2198694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고객동의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9D7F7C4-D944-1A7C-A6F1-81A66C04CA07}"/>
                </a:ext>
              </a:extLst>
            </p:cNvPr>
            <p:cNvSpPr/>
            <p:nvPr/>
          </p:nvSpPr>
          <p:spPr>
            <a:xfrm>
              <a:off x="3260812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상품선택</a:t>
              </a:r>
            </a:p>
          </p:txBody>
        </p:sp>
        <p:sp>
          <p:nvSpPr>
            <p:cNvPr id="9" name="화살표: 갈매기형 수장 8">
              <a:extLst>
                <a:ext uri="{FF2B5EF4-FFF2-40B4-BE49-F238E27FC236}">
                  <a16:creationId xmlns:a16="http://schemas.microsoft.com/office/drawing/2014/main" id="{5D0F3383-9E5D-4B13-D375-EC26923CC9AF}"/>
                </a:ext>
              </a:extLst>
            </p:cNvPr>
            <p:cNvSpPr/>
            <p:nvPr/>
          </p:nvSpPr>
          <p:spPr>
            <a:xfrm>
              <a:off x="4322930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4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10" name="화살표: 갈매기형 수장 9">
              <a:extLst>
                <a:ext uri="{FF2B5EF4-FFF2-40B4-BE49-F238E27FC236}">
                  <a16:creationId xmlns:a16="http://schemas.microsoft.com/office/drawing/2014/main" id="{15A51A91-B383-2ABC-32A7-DB5CD09FB809}"/>
                </a:ext>
              </a:extLst>
            </p:cNvPr>
            <p:cNvSpPr/>
            <p:nvPr/>
          </p:nvSpPr>
          <p:spPr>
            <a:xfrm>
              <a:off x="5385048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5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00E663F-536C-0DB6-B2BD-A7F2A34ECAD0}"/>
                </a:ext>
              </a:extLst>
            </p:cNvPr>
            <p:cNvGrpSpPr/>
            <p:nvPr/>
          </p:nvGrpSpPr>
          <p:grpSpPr>
            <a:xfrm>
              <a:off x="594751" y="1980463"/>
              <a:ext cx="541825" cy="180000"/>
              <a:chOff x="334475" y="4293096"/>
              <a:chExt cx="541825" cy="180000"/>
            </a:xfrm>
          </p:grpSpPr>
          <p:sp>
            <p:nvSpPr>
              <p:cNvPr id="12" name="Google Shape;221;p7">
                <a:extLst>
                  <a:ext uri="{FF2B5EF4-FFF2-40B4-BE49-F238E27FC236}">
                    <a16:creationId xmlns:a16="http://schemas.microsoft.com/office/drawing/2014/main" id="{1B42A561-8804-8DA3-A4F0-D3853AE183F0}"/>
                  </a:ext>
                </a:extLst>
              </p:cNvPr>
              <p:cNvSpPr/>
              <p:nvPr/>
            </p:nvSpPr>
            <p:spPr>
              <a:xfrm>
                <a:off x="334475" y="4293096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000" dirty="0">
                    <a:solidFill>
                      <a:schemeClr val="lt1"/>
                    </a:solidFill>
                    <a:latin typeface="+mj-lt"/>
                    <a:ea typeface="Arial"/>
                    <a:cs typeface="Arial"/>
                    <a:sym typeface="Arial"/>
                  </a:rPr>
                  <a:t>1</a:t>
                </a:r>
                <a:endParaRPr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" name="Google Shape;222;p7">
                <a:extLst>
                  <a:ext uri="{FF2B5EF4-FFF2-40B4-BE49-F238E27FC236}">
                    <a16:creationId xmlns:a16="http://schemas.microsoft.com/office/drawing/2014/main" id="{32D9715F-C909-36D8-8130-0A32FB86E55D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514475" y="4383096"/>
                <a:ext cx="36182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11461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48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/>
        </p:nvGraphicFramePr>
        <p:xfrm>
          <a:off x="7541937" y="408944"/>
          <a:ext cx="2253889" cy="58674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대출 시 고객동의 항목 노출 화면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약관동의 내용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고객동의 관련 유의사항 텍스트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고객동의 항목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관리자에서 등록한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고객동의양식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순서로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기재된 동의사항은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미체크하거나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동의안함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체크시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다음단계로 이동 불가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체크 항목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validation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체크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전체동의  체크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체크 시 아래 모든 항목 체크로 변경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토글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기능 적용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상세보기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관리자페이제에 등록된 해당문서 내용 팝업화면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관리자에서 등록한 상품리스트 노출 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스크롤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적합성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적정성 확인 페이지로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Step3.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고객동의는 그대로 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109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고객동의</a:t>
            </a: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F_AL_02_04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27581-0C77-FD57-11D7-32457858C05C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E78826-D93D-BA23-63E9-B65E17DEA133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A8A80-01E3-31C3-4B2F-3ED6B8446393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추가대출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1E5B6-5F75-BC0D-DBC5-418BA364594B}"/>
              </a:ext>
            </a:extLst>
          </p:cNvPr>
          <p:cNvSpPr/>
          <p:nvPr/>
        </p:nvSpPr>
        <p:spPr>
          <a:xfrm>
            <a:off x="1640632" y="2961654"/>
            <a:ext cx="4836960" cy="39533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개인신용정보의 제공 및 수집 이용에 관한 동의사항 등을 숙지해 주시기 바랍니다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필수적인 사항에 대해 동의 하지 않은 경우에는 대출신청이 불가능함을 알려드립니다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B1EE30-3E0A-DD06-3E04-B0FF29EB27D9}"/>
              </a:ext>
            </a:extLst>
          </p:cNvPr>
          <p:cNvSpPr/>
          <p:nvPr/>
        </p:nvSpPr>
        <p:spPr>
          <a:xfrm>
            <a:off x="6014560" y="3951074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3B7121-F0D0-33CD-4F08-A93150D6F347}"/>
              </a:ext>
            </a:extLst>
          </p:cNvPr>
          <p:cNvSpPr/>
          <p:nvPr/>
        </p:nvSpPr>
        <p:spPr>
          <a:xfrm>
            <a:off x="6014560" y="4351829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93DABF-EE06-8E98-C259-EF19F61D1E51}"/>
              </a:ext>
            </a:extLst>
          </p:cNvPr>
          <p:cNvSpPr/>
          <p:nvPr/>
        </p:nvSpPr>
        <p:spPr>
          <a:xfrm>
            <a:off x="1679285" y="3951074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수집∙이용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동의서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상품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·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서비스 안내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299D7-19FF-4E7C-A5F3-369126BC5AB3}"/>
              </a:ext>
            </a:extLst>
          </p:cNvPr>
          <p:cNvSpPr/>
          <p:nvPr/>
        </p:nvSpPr>
        <p:spPr>
          <a:xfrm>
            <a:off x="1679285" y="4351829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조회동의서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3FCEF5-C8A1-F973-A74E-588E8F402D1F}"/>
              </a:ext>
            </a:extLst>
          </p:cNvPr>
          <p:cNvSpPr/>
          <p:nvPr/>
        </p:nvSpPr>
        <p:spPr>
          <a:xfrm>
            <a:off x="5167274" y="3964106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761674-E8BE-F502-5F86-447B4F73DBD7}"/>
              </a:ext>
            </a:extLst>
          </p:cNvPr>
          <p:cNvSpPr/>
          <p:nvPr/>
        </p:nvSpPr>
        <p:spPr>
          <a:xfrm>
            <a:off x="5167274" y="4364861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16A5257-AEDA-C13C-F05D-FE44971018E6}"/>
              </a:ext>
            </a:extLst>
          </p:cNvPr>
          <p:cNvSpPr/>
          <p:nvPr/>
        </p:nvSpPr>
        <p:spPr>
          <a:xfrm>
            <a:off x="6014560" y="4550436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8DBF32-E663-BEEC-085C-5CE24B28DB65}"/>
              </a:ext>
            </a:extLst>
          </p:cNvPr>
          <p:cNvSpPr/>
          <p:nvPr/>
        </p:nvSpPr>
        <p:spPr>
          <a:xfrm>
            <a:off x="6014560" y="4748923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CCC64-6CF8-D3F7-7B63-F63931E96865}"/>
              </a:ext>
            </a:extLst>
          </p:cNvPr>
          <p:cNvSpPr/>
          <p:nvPr/>
        </p:nvSpPr>
        <p:spPr>
          <a:xfrm>
            <a:off x="1679285" y="4550436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개인증권계좌정보 활용동의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2F4FE7-032A-CC4D-C59A-1FECB20121E7}"/>
              </a:ext>
            </a:extLst>
          </p:cNvPr>
          <p:cNvSpPr/>
          <p:nvPr/>
        </p:nvSpPr>
        <p:spPr>
          <a:xfrm>
            <a:off x="1679285" y="4748923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계좌운용규칙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9943C9D-C8D9-51C5-6C46-7F03F77A59F6}"/>
              </a:ext>
            </a:extLst>
          </p:cNvPr>
          <p:cNvSpPr/>
          <p:nvPr/>
        </p:nvSpPr>
        <p:spPr>
          <a:xfrm>
            <a:off x="5167274" y="4563468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218C9E1-ADD8-A790-9CA6-8FA2012A1FFD}"/>
              </a:ext>
            </a:extLst>
          </p:cNvPr>
          <p:cNvSpPr/>
          <p:nvPr/>
        </p:nvSpPr>
        <p:spPr>
          <a:xfrm>
            <a:off x="5167274" y="4761955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78EB0A-9649-98AF-0320-1B34EFAFF8B1}"/>
              </a:ext>
            </a:extLst>
          </p:cNvPr>
          <p:cNvSpPr/>
          <p:nvPr/>
        </p:nvSpPr>
        <p:spPr>
          <a:xfrm>
            <a:off x="6220095" y="3951074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DB1D6C-722F-C2EB-B9B4-576355DA97A1}"/>
              </a:ext>
            </a:extLst>
          </p:cNvPr>
          <p:cNvSpPr/>
          <p:nvPr/>
        </p:nvSpPr>
        <p:spPr>
          <a:xfrm>
            <a:off x="6220095" y="4351829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257162-0497-1A02-5353-3C096CD62A68}"/>
              </a:ext>
            </a:extLst>
          </p:cNvPr>
          <p:cNvSpPr/>
          <p:nvPr/>
        </p:nvSpPr>
        <p:spPr>
          <a:xfrm>
            <a:off x="6220095" y="4550436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74EFA59-344B-AF0C-3527-7ED5E674AE06}"/>
              </a:ext>
            </a:extLst>
          </p:cNvPr>
          <p:cNvSpPr/>
          <p:nvPr/>
        </p:nvSpPr>
        <p:spPr>
          <a:xfrm>
            <a:off x="6220097" y="4748923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193E3F1-BF89-1988-CCA7-FE30763BCABC}"/>
              </a:ext>
            </a:extLst>
          </p:cNvPr>
          <p:cNvSpPr/>
          <p:nvPr/>
        </p:nvSpPr>
        <p:spPr>
          <a:xfrm>
            <a:off x="6014560" y="4949097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7CAAF1-20A4-E578-22F8-DF02BA63A014}"/>
              </a:ext>
            </a:extLst>
          </p:cNvPr>
          <p:cNvSpPr/>
          <p:nvPr/>
        </p:nvSpPr>
        <p:spPr>
          <a:xfrm>
            <a:off x="1679285" y="4949097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여신거래 기본약관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0FE3B76-6011-43F3-4DDF-D7DF85186136}"/>
              </a:ext>
            </a:extLst>
          </p:cNvPr>
          <p:cNvSpPr/>
          <p:nvPr/>
        </p:nvSpPr>
        <p:spPr>
          <a:xfrm>
            <a:off x="5167274" y="4962129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9F5A596-11B7-A123-5C71-351A28156F23}"/>
              </a:ext>
            </a:extLst>
          </p:cNvPr>
          <p:cNvSpPr/>
          <p:nvPr/>
        </p:nvSpPr>
        <p:spPr>
          <a:xfrm>
            <a:off x="6014560" y="5147704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0D5D74D-3CA7-5822-076C-35503E9E1CD6}"/>
              </a:ext>
            </a:extLst>
          </p:cNvPr>
          <p:cNvSpPr/>
          <p:nvPr/>
        </p:nvSpPr>
        <p:spPr>
          <a:xfrm>
            <a:off x="6014560" y="5346191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2558EB-0AD8-E477-B36E-EEB6C7D016CA}"/>
              </a:ext>
            </a:extLst>
          </p:cNvPr>
          <p:cNvSpPr/>
          <p:nvPr/>
        </p:nvSpPr>
        <p:spPr>
          <a:xfrm>
            <a:off x="1679285" y="5147704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여신거래 약정서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586C18-CBF8-FD86-5524-2232779DE353}"/>
              </a:ext>
            </a:extLst>
          </p:cNvPr>
          <p:cNvSpPr/>
          <p:nvPr/>
        </p:nvSpPr>
        <p:spPr>
          <a:xfrm>
            <a:off x="1679285" y="5346191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전자금융거래 기본약관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5837353-E159-8158-40D7-2D1F6453F6C6}"/>
              </a:ext>
            </a:extLst>
          </p:cNvPr>
          <p:cNvSpPr/>
          <p:nvPr/>
        </p:nvSpPr>
        <p:spPr>
          <a:xfrm>
            <a:off x="5167274" y="5160736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145BDFC-E705-0E97-7F96-ED52AD2A69D2}"/>
              </a:ext>
            </a:extLst>
          </p:cNvPr>
          <p:cNvSpPr/>
          <p:nvPr/>
        </p:nvSpPr>
        <p:spPr>
          <a:xfrm>
            <a:off x="5167274" y="5359223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E5E97C6-3E4E-5C0A-91E3-49BBA6E047B6}"/>
              </a:ext>
            </a:extLst>
          </p:cNvPr>
          <p:cNvSpPr/>
          <p:nvPr/>
        </p:nvSpPr>
        <p:spPr>
          <a:xfrm>
            <a:off x="6220095" y="4949097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2B89277-8284-F0F1-F03A-5590719E8DE6}"/>
              </a:ext>
            </a:extLst>
          </p:cNvPr>
          <p:cNvSpPr/>
          <p:nvPr/>
        </p:nvSpPr>
        <p:spPr>
          <a:xfrm>
            <a:off x="6220095" y="5147704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91A09E7-ED41-FF5F-5D76-FA5792A35B4D}"/>
              </a:ext>
            </a:extLst>
          </p:cNvPr>
          <p:cNvSpPr/>
          <p:nvPr/>
        </p:nvSpPr>
        <p:spPr>
          <a:xfrm>
            <a:off x="6220097" y="5346191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267429-A6A8-4FF9-334A-4C0C274983EA}"/>
              </a:ext>
            </a:extLst>
          </p:cNvPr>
          <p:cNvSpPr/>
          <p:nvPr/>
        </p:nvSpPr>
        <p:spPr>
          <a:xfrm>
            <a:off x="6014560" y="5550546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CA3F8ED-C1B5-80F7-A23E-18957EF49425}"/>
              </a:ext>
            </a:extLst>
          </p:cNvPr>
          <p:cNvSpPr/>
          <p:nvPr/>
        </p:nvSpPr>
        <p:spPr>
          <a:xfrm>
            <a:off x="6014560" y="5749033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95127F-C0F7-7198-D89C-609B9DD3D153}"/>
              </a:ext>
            </a:extLst>
          </p:cNvPr>
          <p:cNvSpPr/>
          <p:nvPr/>
        </p:nvSpPr>
        <p:spPr>
          <a:xfrm>
            <a:off x="1679285" y="5550546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금융상품 핵심설명서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D5C8E39-66BF-CF16-29D3-C32E83C01B95}"/>
              </a:ext>
            </a:extLst>
          </p:cNvPr>
          <p:cNvSpPr/>
          <p:nvPr/>
        </p:nvSpPr>
        <p:spPr>
          <a:xfrm>
            <a:off x="1679285" y="5749033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필수</a:t>
            </a:r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추가약정서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D648E89-B9DA-1319-15AD-4EAF2AD0DA72}"/>
              </a:ext>
            </a:extLst>
          </p:cNvPr>
          <p:cNvSpPr/>
          <p:nvPr/>
        </p:nvSpPr>
        <p:spPr>
          <a:xfrm>
            <a:off x="5167274" y="5563578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093E2D72-7443-C5CE-C6C8-7944B15FAA8A}"/>
              </a:ext>
            </a:extLst>
          </p:cNvPr>
          <p:cNvSpPr/>
          <p:nvPr/>
        </p:nvSpPr>
        <p:spPr>
          <a:xfrm>
            <a:off x="5167274" y="5762065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0F06E320-062C-9F0D-B5E6-41A9F8F023FE}"/>
              </a:ext>
            </a:extLst>
          </p:cNvPr>
          <p:cNvSpPr/>
          <p:nvPr/>
        </p:nvSpPr>
        <p:spPr>
          <a:xfrm>
            <a:off x="6014560" y="5947640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1FBB25D-4EF1-8DA5-ADB9-E7E6DC2FE10D}"/>
              </a:ext>
            </a:extLst>
          </p:cNvPr>
          <p:cNvSpPr/>
          <p:nvPr/>
        </p:nvSpPr>
        <p:spPr>
          <a:xfrm>
            <a:off x="6014560" y="6146127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F34523C-7D9F-3A75-D9A9-635E29C9992C}"/>
              </a:ext>
            </a:extLst>
          </p:cNvPr>
          <p:cNvSpPr/>
          <p:nvPr/>
        </p:nvSpPr>
        <p:spPr>
          <a:xfrm>
            <a:off x="1679285" y="5947640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필수</a:t>
            </a:r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]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스탁론서비스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신청시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유의사항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B4CBEA9-2E3B-3060-57F8-94D4CFF8C8FF}"/>
              </a:ext>
            </a:extLst>
          </p:cNvPr>
          <p:cNvSpPr/>
          <p:nvPr/>
        </p:nvSpPr>
        <p:spPr>
          <a:xfrm>
            <a:off x="1679285" y="6146127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필수</a:t>
            </a:r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자금세탁방지 의무고지사항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4589DF5-C836-1660-5548-D5440DEB6FBB}"/>
              </a:ext>
            </a:extLst>
          </p:cNvPr>
          <p:cNvSpPr/>
          <p:nvPr/>
        </p:nvSpPr>
        <p:spPr>
          <a:xfrm>
            <a:off x="5167274" y="5960672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66D8E22-AAF4-91AD-6C7B-B15B2072A99A}"/>
              </a:ext>
            </a:extLst>
          </p:cNvPr>
          <p:cNvSpPr/>
          <p:nvPr/>
        </p:nvSpPr>
        <p:spPr>
          <a:xfrm>
            <a:off x="5167274" y="6159159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75A7129-D119-3213-E1E0-06038B1B4C4E}"/>
              </a:ext>
            </a:extLst>
          </p:cNvPr>
          <p:cNvSpPr/>
          <p:nvPr/>
        </p:nvSpPr>
        <p:spPr>
          <a:xfrm>
            <a:off x="6220095" y="5550546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60E752E-B246-D11E-744C-3C8B05737688}"/>
              </a:ext>
            </a:extLst>
          </p:cNvPr>
          <p:cNvSpPr/>
          <p:nvPr/>
        </p:nvSpPr>
        <p:spPr>
          <a:xfrm>
            <a:off x="6220095" y="5749033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CACCBB-09FF-A6BE-213C-C405895745B0}"/>
              </a:ext>
            </a:extLst>
          </p:cNvPr>
          <p:cNvSpPr/>
          <p:nvPr/>
        </p:nvSpPr>
        <p:spPr>
          <a:xfrm>
            <a:off x="6220095" y="5947640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05B43F-7D42-F93E-8301-A0E0627C4A37}"/>
              </a:ext>
            </a:extLst>
          </p:cNvPr>
          <p:cNvSpPr/>
          <p:nvPr/>
        </p:nvSpPr>
        <p:spPr>
          <a:xfrm>
            <a:off x="6220097" y="6146127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69EA76ED-4AB8-2A13-0BE5-5740479B5E09}"/>
              </a:ext>
            </a:extLst>
          </p:cNvPr>
          <p:cNvSpPr/>
          <p:nvPr/>
        </p:nvSpPr>
        <p:spPr>
          <a:xfrm>
            <a:off x="6014560" y="4155612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0031689-EDC2-FB5E-B8FC-B8960E78139D}"/>
              </a:ext>
            </a:extLst>
          </p:cNvPr>
          <p:cNvSpPr/>
          <p:nvPr/>
        </p:nvSpPr>
        <p:spPr>
          <a:xfrm>
            <a:off x="1679285" y="4155612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제공 동의서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ACD57F8-B263-B66B-9847-53FF58124C5A}"/>
              </a:ext>
            </a:extLst>
          </p:cNvPr>
          <p:cNvSpPr/>
          <p:nvPr/>
        </p:nvSpPr>
        <p:spPr>
          <a:xfrm>
            <a:off x="5167274" y="4168644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CA8FCA0-246D-D60F-8CF8-1570C3D905D3}"/>
              </a:ext>
            </a:extLst>
          </p:cNvPr>
          <p:cNvSpPr/>
          <p:nvPr/>
        </p:nvSpPr>
        <p:spPr>
          <a:xfrm>
            <a:off x="6220095" y="4155612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B5BE430-EF22-5AF8-8D69-59301B14BBC1}"/>
              </a:ext>
            </a:extLst>
          </p:cNvPr>
          <p:cNvSpPr/>
          <p:nvPr/>
        </p:nvSpPr>
        <p:spPr>
          <a:xfrm>
            <a:off x="6014560" y="3573016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EAEDB0C-7BEE-9F26-7EB7-ABBD7CDDA352}"/>
              </a:ext>
            </a:extLst>
          </p:cNvPr>
          <p:cNvSpPr/>
          <p:nvPr/>
        </p:nvSpPr>
        <p:spPr>
          <a:xfrm>
            <a:off x="1679285" y="3573016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조회 동의서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CBA21F1-BF93-4BBA-0856-74B523CC2D18}"/>
              </a:ext>
            </a:extLst>
          </p:cNvPr>
          <p:cNvSpPr/>
          <p:nvPr/>
        </p:nvSpPr>
        <p:spPr>
          <a:xfrm>
            <a:off x="5167274" y="3586048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2AF8208-A77E-6F12-08F8-0DC4CDDC936D}"/>
              </a:ext>
            </a:extLst>
          </p:cNvPr>
          <p:cNvSpPr/>
          <p:nvPr/>
        </p:nvSpPr>
        <p:spPr>
          <a:xfrm>
            <a:off x="6220095" y="3573016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7E4BDDDB-8CB8-20CE-D617-2FFECEB13651}"/>
              </a:ext>
            </a:extLst>
          </p:cNvPr>
          <p:cNvSpPr/>
          <p:nvPr/>
        </p:nvSpPr>
        <p:spPr>
          <a:xfrm>
            <a:off x="6014560" y="3764679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FA53512-88F1-200D-6EC4-9916456B9BCE}"/>
              </a:ext>
            </a:extLst>
          </p:cNvPr>
          <p:cNvSpPr/>
          <p:nvPr/>
        </p:nvSpPr>
        <p:spPr>
          <a:xfrm>
            <a:off x="1679285" y="3764679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수집∙이용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동의서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EFF6557-CD72-49A1-40A0-E1FFAB636CF2}"/>
              </a:ext>
            </a:extLst>
          </p:cNvPr>
          <p:cNvSpPr/>
          <p:nvPr/>
        </p:nvSpPr>
        <p:spPr>
          <a:xfrm>
            <a:off x="5167274" y="3777711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38F8A2A-C842-523B-A09E-98579783333C}"/>
              </a:ext>
            </a:extLst>
          </p:cNvPr>
          <p:cNvSpPr/>
          <p:nvPr/>
        </p:nvSpPr>
        <p:spPr>
          <a:xfrm>
            <a:off x="6220095" y="3764679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3562D62-DA9C-EE25-11CA-0B23B5B2EADB}"/>
              </a:ext>
            </a:extLst>
          </p:cNvPr>
          <p:cNvSpPr/>
          <p:nvPr/>
        </p:nvSpPr>
        <p:spPr>
          <a:xfrm>
            <a:off x="6236124" y="2996952"/>
            <a:ext cx="805108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rgbClr val="C00000"/>
                </a:solidFill>
                <a:latin typeface="+mj-ea"/>
                <a:ea typeface="+mj-ea"/>
              </a:rPr>
              <a:t>전체동의</a:t>
            </a:r>
            <a:endParaRPr lang="en-US" altLang="ko-KR" sz="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737B145-7B4B-2523-AD1A-86E489F99CDA}"/>
              </a:ext>
            </a:extLst>
          </p:cNvPr>
          <p:cNvGrpSpPr/>
          <p:nvPr/>
        </p:nvGrpSpPr>
        <p:grpSpPr>
          <a:xfrm>
            <a:off x="848544" y="3025139"/>
            <a:ext cx="827999" cy="180000"/>
            <a:chOff x="334475" y="4293096"/>
            <a:chExt cx="827999" cy="180000"/>
          </a:xfrm>
        </p:grpSpPr>
        <p:sp>
          <p:nvSpPr>
            <p:cNvPr id="149" name="Google Shape;221;p7">
              <a:extLst>
                <a:ext uri="{FF2B5EF4-FFF2-40B4-BE49-F238E27FC236}">
                  <a16:creationId xmlns:a16="http://schemas.microsoft.com/office/drawing/2014/main" id="{A78CA50E-4714-AE85-45CC-76F91E833100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" name="Google Shape;222;p7">
              <a:extLst>
                <a:ext uri="{FF2B5EF4-FFF2-40B4-BE49-F238E27FC236}">
                  <a16:creationId xmlns:a16="http://schemas.microsoft.com/office/drawing/2014/main" id="{83DCAC52-9AE4-B22A-43E0-49CA47D5FAFE}"/>
                </a:ext>
              </a:extLst>
            </p:cNvPr>
            <p:cNvCxnSpPr>
              <a:cxnSpLocks/>
              <a:stCxn id="149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BDD15BEC-3075-4C88-243B-45D27C11D901}"/>
              </a:ext>
            </a:extLst>
          </p:cNvPr>
          <p:cNvGrpSpPr/>
          <p:nvPr/>
        </p:nvGrpSpPr>
        <p:grpSpPr>
          <a:xfrm>
            <a:off x="856549" y="3573228"/>
            <a:ext cx="827999" cy="180000"/>
            <a:chOff x="334475" y="4293096"/>
            <a:chExt cx="827999" cy="180000"/>
          </a:xfrm>
        </p:grpSpPr>
        <p:sp>
          <p:nvSpPr>
            <p:cNvPr id="152" name="Google Shape;221;p7">
              <a:extLst>
                <a:ext uri="{FF2B5EF4-FFF2-40B4-BE49-F238E27FC236}">
                  <a16:creationId xmlns:a16="http://schemas.microsoft.com/office/drawing/2014/main" id="{4AFD394D-D8F5-DF83-6E50-0003380FC596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222;p7">
              <a:extLst>
                <a:ext uri="{FF2B5EF4-FFF2-40B4-BE49-F238E27FC236}">
                  <a16:creationId xmlns:a16="http://schemas.microsoft.com/office/drawing/2014/main" id="{1AB45E21-FAB8-D118-783C-1F4A4ACF4B1A}"/>
                </a:ext>
              </a:extLst>
            </p:cNvPr>
            <p:cNvCxnSpPr>
              <a:cxnSpLocks/>
              <a:stCxn id="152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549FCBD-E54A-EFCC-2949-DCC65564500B}"/>
              </a:ext>
            </a:extLst>
          </p:cNvPr>
          <p:cNvSpPr/>
          <p:nvPr/>
        </p:nvSpPr>
        <p:spPr>
          <a:xfrm>
            <a:off x="6016410" y="3074412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5" name="Google Shape;221;p7">
            <a:extLst>
              <a:ext uri="{FF2B5EF4-FFF2-40B4-BE49-F238E27FC236}">
                <a16:creationId xmlns:a16="http://schemas.microsoft.com/office/drawing/2014/main" id="{C70B9976-88B8-CB9E-975D-1B951FE549D0}"/>
              </a:ext>
            </a:extLst>
          </p:cNvPr>
          <p:cNvSpPr/>
          <p:nvPr/>
        </p:nvSpPr>
        <p:spPr>
          <a:xfrm>
            <a:off x="6560705" y="29132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221;p7">
            <a:extLst>
              <a:ext uri="{FF2B5EF4-FFF2-40B4-BE49-F238E27FC236}">
                <a16:creationId xmlns:a16="http://schemas.microsoft.com/office/drawing/2014/main" id="{A1087EB8-2BBC-86C6-5946-4F336EE74D54}"/>
              </a:ext>
            </a:extLst>
          </p:cNvPr>
          <p:cNvSpPr/>
          <p:nvPr/>
        </p:nvSpPr>
        <p:spPr>
          <a:xfrm>
            <a:off x="5083077" y="351725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59" name="Picture 2" descr="9.816 immagini, foto stock, oggetti 3D e immagini vettoriali Scroll down  icon | Shutterstock">
            <a:extLst>
              <a:ext uri="{FF2B5EF4-FFF2-40B4-BE49-F238E27FC236}">
                <a16:creationId xmlns:a16="http://schemas.microsoft.com/office/drawing/2014/main" id="{FF122E8E-036D-AE94-BE6E-BF8C8D79B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94" y="6341545"/>
            <a:ext cx="327815" cy="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A8B9DE4-A199-4AEA-E53D-277CBCAA2D8F}"/>
              </a:ext>
            </a:extLst>
          </p:cNvPr>
          <p:cNvSpPr/>
          <p:nvPr/>
        </p:nvSpPr>
        <p:spPr>
          <a:xfrm>
            <a:off x="1352543" y="2617456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약관동의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1" name="Google Shape;222;p7">
            <a:extLst>
              <a:ext uri="{FF2B5EF4-FFF2-40B4-BE49-F238E27FC236}">
                <a16:creationId xmlns:a16="http://schemas.microsoft.com/office/drawing/2014/main" id="{FAC156E2-0322-7AA0-7A4E-F0B8A9C1D878}"/>
              </a:ext>
            </a:extLst>
          </p:cNvPr>
          <p:cNvCxnSpPr>
            <a:cxnSpLocks/>
          </p:cNvCxnSpPr>
          <p:nvPr/>
        </p:nvCxnSpPr>
        <p:spPr>
          <a:xfrm>
            <a:off x="1708187" y="3429000"/>
            <a:ext cx="51170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221;p7">
            <a:extLst>
              <a:ext uri="{FF2B5EF4-FFF2-40B4-BE49-F238E27FC236}">
                <a16:creationId xmlns:a16="http://schemas.microsoft.com/office/drawing/2014/main" id="{4B35D008-70C6-A0AC-CC73-A2A3CCD34C7C}"/>
              </a:ext>
            </a:extLst>
          </p:cNvPr>
          <p:cNvSpPr/>
          <p:nvPr/>
        </p:nvSpPr>
        <p:spPr>
          <a:xfrm>
            <a:off x="3872880" y="63307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222;p7">
            <a:extLst>
              <a:ext uri="{FF2B5EF4-FFF2-40B4-BE49-F238E27FC236}">
                <a16:creationId xmlns:a16="http://schemas.microsoft.com/office/drawing/2014/main" id="{D6F8C1E3-EE76-BDFB-F115-9F8724723485}"/>
              </a:ext>
            </a:extLst>
          </p:cNvPr>
          <p:cNvCxnSpPr>
            <a:cxnSpLocks/>
          </p:cNvCxnSpPr>
          <p:nvPr/>
        </p:nvCxnSpPr>
        <p:spPr>
          <a:xfrm>
            <a:off x="1137208" y="6453336"/>
            <a:ext cx="5688000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405F73-3F07-B824-FC92-B0AF1A13F521}"/>
              </a:ext>
            </a:extLst>
          </p:cNvPr>
          <p:cNvGrpSpPr/>
          <p:nvPr/>
        </p:nvGrpSpPr>
        <p:grpSpPr>
          <a:xfrm>
            <a:off x="1136576" y="1916832"/>
            <a:ext cx="5424129" cy="600891"/>
            <a:chOff x="1136576" y="1916832"/>
            <a:chExt cx="5424129" cy="600891"/>
          </a:xfrm>
        </p:grpSpPr>
        <p:sp>
          <p:nvSpPr>
            <p:cNvPr id="4" name="화살표: 갈매기형 수장 3">
              <a:extLst>
                <a:ext uri="{FF2B5EF4-FFF2-40B4-BE49-F238E27FC236}">
                  <a16:creationId xmlns:a16="http://schemas.microsoft.com/office/drawing/2014/main" id="{E35138D0-36CC-0108-00C6-1BD77B0891CF}"/>
                </a:ext>
              </a:extLst>
            </p:cNvPr>
            <p:cNvSpPr/>
            <p:nvPr/>
          </p:nvSpPr>
          <p:spPr>
            <a:xfrm>
              <a:off x="1136576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10" name="화살표: 갈매기형 수장 9">
              <a:extLst>
                <a:ext uri="{FF2B5EF4-FFF2-40B4-BE49-F238E27FC236}">
                  <a16:creationId xmlns:a16="http://schemas.microsoft.com/office/drawing/2014/main" id="{F5381758-6F84-1E47-D66B-7D4907DE43C2}"/>
                </a:ext>
              </a:extLst>
            </p:cNvPr>
            <p:cNvSpPr/>
            <p:nvPr/>
          </p:nvSpPr>
          <p:spPr>
            <a:xfrm>
              <a:off x="2198694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고객동의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화살표: 갈매기형 수장 22">
              <a:extLst>
                <a:ext uri="{FF2B5EF4-FFF2-40B4-BE49-F238E27FC236}">
                  <a16:creationId xmlns:a16="http://schemas.microsoft.com/office/drawing/2014/main" id="{A7A88FE9-92C7-7E36-94B8-ED20E7C235F3}"/>
                </a:ext>
              </a:extLst>
            </p:cNvPr>
            <p:cNvSpPr/>
            <p:nvPr/>
          </p:nvSpPr>
          <p:spPr>
            <a:xfrm>
              <a:off x="3260812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상품선택</a:t>
              </a: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F04AFD58-A5E7-2C0C-AE35-EE924255F626}"/>
                </a:ext>
              </a:extLst>
            </p:cNvPr>
            <p:cNvSpPr/>
            <p:nvPr/>
          </p:nvSpPr>
          <p:spPr>
            <a:xfrm>
              <a:off x="4322930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4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4C47226D-C95A-2AF9-71D8-D6CC369A18CA}"/>
                </a:ext>
              </a:extLst>
            </p:cNvPr>
            <p:cNvSpPr/>
            <p:nvPr/>
          </p:nvSpPr>
          <p:spPr>
            <a:xfrm>
              <a:off x="5385048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5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85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78637"/>
              </p:ext>
            </p:extLst>
          </p:nvPr>
        </p:nvGraphicFramePr>
        <p:xfrm>
          <a:off x="7541937" y="408944"/>
          <a:ext cx="2253889" cy="579336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대출 시 고객동의 항목 노출 화면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적합성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적정성 내용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안내 텍스트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소비자 분류 선택 박스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체크된 상태가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 기재 사항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강조 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연령 입력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입력가능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번과 동일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번과 동일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1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번과 동일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억미만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억이상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억미만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5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억이상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1" i="0" u="none" strike="noStrike" kern="1200" cap="none" spc="-3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번과 동일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1" i="0" u="none" strike="noStrike" kern="1200" cap="none" spc="-3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번과 동일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적합성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적정성 확인서 동의 안내 텍스트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 체크 박스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체크시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Vaildtion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체크 이후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Alert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창 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스크롤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적합성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적정성 확인 페이지로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Step3.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고객동의는 그대로 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화면 상위 이동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페이지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맨처음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109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14186"/>
                  </a:ext>
                </a:extLst>
              </a:tr>
            </a:tbl>
          </a:graphicData>
        </a:graphic>
      </p:graphicFrame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F_AL_02_04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A8B9DE4-A199-4AEA-E53D-277CBCAA2D8F}"/>
              </a:ext>
            </a:extLst>
          </p:cNvPr>
          <p:cNvSpPr/>
          <p:nvPr/>
        </p:nvSpPr>
        <p:spPr>
          <a:xfrm>
            <a:off x="1352542" y="1015306"/>
            <a:ext cx="1080177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적합성</a:t>
            </a:r>
            <a:r>
              <a:rPr lang="en-US" altLang="ko-KR" sz="800" b="1" dirty="0">
                <a:solidFill>
                  <a:schemeClr val="tx1"/>
                </a:solidFill>
                <a:latin typeface="+mn-ea"/>
                <a:ea typeface="+mn-ea"/>
              </a:rPr>
              <a:t>·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  <a:ea typeface="+mn-ea"/>
              </a:rPr>
              <a:t>적정성 확인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60B7F5-5779-68A9-F858-0263F3B83AF5}"/>
              </a:ext>
            </a:extLst>
          </p:cNvPr>
          <p:cNvSpPr/>
          <p:nvPr/>
        </p:nvSpPr>
        <p:spPr>
          <a:xfrm>
            <a:off x="1498570" y="1321241"/>
            <a:ext cx="4836960" cy="395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아래 확인서는 금융소비자 보호에 관한 법률에 의거 하여 고객님의 재산상황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금융상품 취득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처분 경험 등을 파악하여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고객님께서 신청하신 상품이 고객 님의 상황에 적합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적정한지 여부를 확인하기 위해 활용됩니다</a:t>
            </a:r>
            <a:r>
              <a:rPr lang="en-US" altLang="ko-KR" sz="700" dirty="0">
                <a:latin typeface="+mn-ea"/>
              </a:rPr>
              <a:t>. </a:t>
            </a:r>
            <a:r>
              <a:rPr lang="ko-KR" altLang="en-US" sz="700" dirty="0">
                <a:latin typeface="+mn-ea"/>
              </a:rPr>
              <a:t>아래 체크리스트에 고객님의 상황에 부합하거나 가장 가까운 항목을 정확히 선택하여 주시기 바랍니다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F383AE6-85B9-F399-D579-DD771B5A7C16}"/>
              </a:ext>
            </a:extLst>
          </p:cNvPr>
          <p:cNvSpPr/>
          <p:nvPr/>
        </p:nvSpPr>
        <p:spPr>
          <a:xfrm>
            <a:off x="3976445" y="1879402"/>
            <a:ext cx="1372305" cy="18000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전문금융소비자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7E6B4B2-A2E5-6103-DAB1-30C5A102F14F}"/>
              </a:ext>
            </a:extLst>
          </p:cNvPr>
          <p:cNvSpPr/>
          <p:nvPr/>
        </p:nvSpPr>
        <p:spPr>
          <a:xfrm>
            <a:off x="2604140" y="1879402"/>
            <a:ext cx="1372305" cy="1800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일반금융소비자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7C58E0-7D6A-7935-01CA-9491C735C309}"/>
              </a:ext>
            </a:extLst>
          </p:cNvPr>
          <p:cNvSpPr/>
          <p:nvPr/>
        </p:nvSpPr>
        <p:spPr>
          <a:xfrm>
            <a:off x="1798546" y="1903460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소비자 분류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C2F426B-C78E-6D3F-7069-2ED15B457EB5}"/>
              </a:ext>
            </a:extLst>
          </p:cNvPr>
          <p:cNvSpPr/>
          <p:nvPr/>
        </p:nvSpPr>
        <p:spPr>
          <a:xfrm>
            <a:off x="2576736" y="2080335"/>
            <a:ext cx="2743696" cy="1976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sz="5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전문금융소비자 </a:t>
            </a:r>
            <a:r>
              <a:rPr lang="en-US" altLang="ko-KR" sz="5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5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상시근로자 </a:t>
            </a:r>
            <a:r>
              <a:rPr lang="en-US" altLang="ko-KR" sz="5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5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인 이상 법인</a:t>
            </a:r>
            <a:r>
              <a:rPr lang="en-US" altLang="ko-KR" sz="5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5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조합</a:t>
            </a:r>
            <a:r>
              <a:rPr lang="en-US" altLang="ko-KR" sz="5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 SPC </a:t>
            </a:r>
            <a:r>
              <a:rPr lang="ko-KR" altLang="en-US" sz="5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등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208A993-2D83-60B2-7A41-775461B05F47}"/>
              </a:ext>
            </a:extLst>
          </p:cNvPr>
          <p:cNvSpPr/>
          <p:nvPr/>
        </p:nvSpPr>
        <p:spPr>
          <a:xfrm>
            <a:off x="1798546" y="2419352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연령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만</a:t>
            </a:r>
            <a:r>
              <a:rPr lang="en-US" altLang="ko-KR" sz="7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5B44A38-DA5A-525B-9DC2-F34824E9177B}"/>
              </a:ext>
            </a:extLst>
          </p:cNvPr>
          <p:cNvSpPr/>
          <p:nvPr/>
        </p:nvSpPr>
        <p:spPr>
          <a:xfrm>
            <a:off x="2612446" y="2330906"/>
            <a:ext cx="1570683" cy="25230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나이 입력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68" name="Google Shape;222;p7">
            <a:extLst>
              <a:ext uri="{FF2B5EF4-FFF2-40B4-BE49-F238E27FC236}">
                <a16:creationId xmlns:a16="http://schemas.microsoft.com/office/drawing/2014/main" id="{58A05D1D-076D-8D51-596E-A6D36D4863ED}"/>
              </a:ext>
            </a:extLst>
          </p:cNvPr>
          <p:cNvCxnSpPr>
            <a:cxnSpLocks/>
          </p:cNvCxnSpPr>
          <p:nvPr/>
        </p:nvCxnSpPr>
        <p:spPr>
          <a:xfrm>
            <a:off x="2612446" y="2546930"/>
            <a:ext cx="1570683" cy="0"/>
          </a:xfrm>
          <a:prstGeom prst="straightConnector1">
            <a:avLst/>
          </a:prstGeom>
          <a:noFill/>
          <a:ln w="12700" cap="flat" cmpd="sng">
            <a:solidFill>
              <a:srgbClr val="26499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D95176D-5055-19F8-3338-B2CFD9F5A3AF}"/>
              </a:ext>
            </a:extLst>
          </p:cNvPr>
          <p:cNvSpPr/>
          <p:nvPr/>
        </p:nvSpPr>
        <p:spPr>
          <a:xfrm>
            <a:off x="1798546" y="2847608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대출용도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FB9C54A-3FAB-7862-07FF-28E85A82B833}"/>
              </a:ext>
            </a:extLst>
          </p:cNvPr>
          <p:cNvGrpSpPr/>
          <p:nvPr/>
        </p:nvGrpSpPr>
        <p:grpSpPr>
          <a:xfrm>
            <a:off x="2598860" y="2743498"/>
            <a:ext cx="3823299" cy="360889"/>
            <a:chOff x="1947804" y="2724931"/>
            <a:chExt cx="3823299" cy="360889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B26C2C3-78DE-C133-B0E7-4ECC8982D7EF}"/>
                </a:ext>
              </a:extLst>
            </p:cNvPr>
            <p:cNvSpPr/>
            <p:nvPr/>
          </p:nvSpPr>
          <p:spPr>
            <a:xfrm>
              <a:off x="2906016" y="2724931"/>
              <a:ext cx="954004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사업자금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246CE0DC-CEFB-9568-ADC6-A7A9E2018A86}"/>
                </a:ext>
              </a:extLst>
            </p:cNvPr>
            <p:cNvSpPr/>
            <p:nvPr/>
          </p:nvSpPr>
          <p:spPr>
            <a:xfrm>
              <a:off x="3864167" y="2724931"/>
              <a:ext cx="954004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주택자금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1A015432-6DE9-9717-1D54-94D32151DB20}"/>
                </a:ext>
              </a:extLst>
            </p:cNvPr>
            <p:cNvSpPr/>
            <p:nvPr/>
          </p:nvSpPr>
          <p:spPr>
            <a:xfrm>
              <a:off x="3864167" y="2905820"/>
              <a:ext cx="954004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임차보증금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2ACE9B7C-2ADE-F9B5-0852-5BF40A15B3A0}"/>
                </a:ext>
              </a:extLst>
            </p:cNvPr>
            <p:cNvSpPr/>
            <p:nvPr/>
          </p:nvSpPr>
          <p:spPr>
            <a:xfrm>
              <a:off x="2906016" y="2905820"/>
              <a:ext cx="954004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자동차구매자금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319D64F9-C655-466F-388B-9474ADC36B6A}"/>
                </a:ext>
              </a:extLst>
            </p:cNvPr>
            <p:cNvSpPr/>
            <p:nvPr/>
          </p:nvSpPr>
          <p:spPr>
            <a:xfrm>
              <a:off x="1947804" y="2905820"/>
              <a:ext cx="954004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의료비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C17520A2-491A-1A8C-4AA2-1D385AAF74A6}"/>
                </a:ext>
              </a:extLst>
            </p:cNvPr>
            <p:cNvSpPr/>
            <p:nvPr/>
          </p:nvSpPr>
          <p:spPr>
            <a:xfrm>
              <a:off x="1953084" y="2724931"/>
              <a:ext cx="954004" cy="18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26499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가계자금</a:t>
              </a:r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15441AA9-A233-AE25-E1E9-0CC86249EC25}"/>
                </a:ext>
              </a:extLst>
            </p:cNvPr>
            <p:cNvSpPr/>
            <p:nvPr/>
          </p:nvSpPr>
          <p:spPr>
            <a:xfrm>
              <a:off x="4817099" y="2724931"/>
              <a:ext cx="954004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타기관 대출금상환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404C8A44-8903-472E-A292-40C6E5AE4BA0}"/>
                </a:ext>
              </a:extLst>
            </p:cNvPr>
            <p:cNvSpPr/>
            <p:nvPr/>
          </p:nvSpPr>
          <p:spPr>
            <a:xfrm>
              <a:off x="4817099" y="2905820"/>
              <a:ext cx="954004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기타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1D7DAAFF-1D8E-4380-DBA1-00B0DEAD9694}"/>
              </a:ext>
            </a:extLst>
          </p:cNvPr>
          <p:cNvGrpSpPr/>
          <p:nvPr/>
        </p:nvGrpSpPr>
        <p:grpSpPr>
          <a:xfrm>
            <a:off x="2604140" y="3370667"/>
            <a:ext cx="2744610" cy="180000"/>
            <a:chOff x="1953083" y="3369083"/>
            <a:chExt cx="2744610" cy="18000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707773A-3FF4-3F8A-FE4F-75118A4693D2}"/>
                </a:ext>
              </a:extLst>
            </p:cNvPr>
            <p:cNvSpPr/>
            <p:nvPr/>
          </p:nvSpPr>
          <p:spPr>
            <a:xfrm>
              <a:off x="3325388" y="3369083"/>
              <a:ext cx="1372305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억원 이상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55E3CA9-60D9-82E9-D619-D1BE01C41141}"/>
                </a:ext>
              </a:extLst>
            </p:cNvPr>
            <p:cNvSpPr/>
            <p:nvPr/>
          </p:nvSpPr>
          <p:spPr>
            <a:xfrm>
              <a:off x="1953083" y="3369083"/>
              <a:ext cx="1372305" cy="18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26499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5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억원 미만</a:t>
              </a:r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2F44A41-FEF1-E14F-CC37-EB135DDB90E7}"/>
              </a:ext>
            </a:extLst>
          </p:cNvPr>
          <p:cNvSpPr/>
          <p:nvPr/>
        </p:nvSpPr>
        <p:spPr>
          <a:xfrm>
            <a:off x="1798546" y="3408008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보유자산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31F426F-5C9C-17D8-2F6E-AEE13D0EBCF8}"/>
              </a:ext>
            </a:extLst>
          </p:cNvPr>
          <p:cNvGrpSpPr/>
          <p:nvPr/>
        </p:nvGrpSpPr>
        <p:grpSpPr>
          <a:xfrm>
            <a:off x="2604140" y="3816947"/>
            <a:ext cx="2744610" cy="180000"/>
            <a:chOff x="1953083" y="3864420"/>
            <a:chExt cx="2744610" cy="180000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0E5443DC-82B8-1AAD-3808-5D460347480A}"/>
                </a:ext>
              </a:extLst>
            </p:cNvPr>
            <p:cNvSpPr/>
            <p:nvPr/>
          </p:nvSpPr>
          <p:spPr>
            <a:xfrm>
              <a:off x="3325388" y="3864420"/>
              <a:ext cx="1372305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천만원 이상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B373DF6B-E876-BB63-85C9-1041B6D69629}"/>
                </a:ext>
              </a:extLst>
            </p:cNvPr>
            <p:cNvSpPr/>
            <p:nvPr/>
          </p:nvSpPr>
          <p:spPr>
            <a:xfrm>
              <a:off x="1953083" y="3864420"/>
              <a:ext cx="1372305" cy="18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26499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5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천만원 미만</a:t>
              </a:r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D671C6E-2BAC-0CE2-5E1D-C3509127D15B}"/>
              </a:ext>
            </a:extLst>
          </p:cNvPr>
          <p:cNvSpPr/>
          <p:nvPr/>
        </p:nvSpPr>
        <p:spPr>
          <a:xfrm>
            <a:off x="1798546" y="3847676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연간소득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65049E07-6B94-0DC6-395F-E46462BD8DD1}"/>
              </a:ext>
            </a:extLst>
          </p:cNvPr>
          <p:cNvGrpSpPr/>
          <p:nvPr/>
        </p:nvGrpSpPr>
        <p:grpSpPr>
          <a:xfrm>
            <a:off x="2604140" y="4263227"/>
            <a:ext cx="4116139" cy="180000"/>
            <a:chOff x="1953083" y="4332182"/>
            <a:chExt cx="4116139" cy="18000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34BDC25D-9167-4A35-A32B-C8DE00DAD2AF}"/>
                </a:ext>
              </a:extLst>
            </p:cNvPr>
            <p:cNvSpPr/>
            <p:nvPr/>
          </p:nvSpPr>
          <p:spPr>
            <a:xfrm>
              <a:off x="3325388" y="4332182"/>
              <a:ext cx="1372305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1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억 이상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~ 5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억 미만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E3F4BA0-E1BF-5A42-928E-DFBB469B2A25}"/>
                </a:ext>
              </a:extLst>
            </p:cNvPr>
            <p:cNvSpPr/>
            <p:nvPr/>
          </p:nvSpPr>
          <p:spPr>
            <a:xfrm>
              <a:off x="1953083" y="4332182"/>
              <a:ext cx="1372305" cy="18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26499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억 미만</a:t>
              </a:r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C41C757-9DEA-8F52-0F55-CF4017E817C5}"/>
                </a:ext>
              </a:extLst>
            </p:cNvPr>
            <p:cNvSpPr/>
            <p:nvPr/>
          </p:nvSpPr>
          <p:spPr>
            <a:xfrm>
              <a:off x="4696917" y="4332182"/>
              <a:ext cx="1372305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억 이상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2164906-CBE6-ECAC-54D5-90B55409FDDC}"/>
              </a:ext>
            </a:extLst>
          </p:cNvPr>
          <p:cNvSpPr/>
          <p:nvPr/>
        </p:nvSpPr>
        <p:spPr>
          <a:xfrm>
            <a:off x="1798546" y="4287344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b="1">
                <a:solidFill>
                  <a:schemeClr val="tx1"/>
                </a:solidFill>
                <a:latin typeface="+mn-ea"/>
              </a:rPr>
              <a:t>부채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A3E6FA2-1BFF-C80C-75AF-FD2E9F8E4714}"/>
              </a:ext>
            </a:extLst>
          </p:cNvPr>
          <p:cNvGrpSpPr/>
          <p:nvPr/>
        </p:nvGrpSpPr>
        <p:grpSpPr>
          <a:xfrm>
            <a:off x="2604140" y="4709507"/>
            <a:ext cx="2744610" cy="180000"/>
            <a:chOff x="1953083" y="4833176"/>
            <a:chExt cx="2744610" cy="180000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5CBD7EA6-EE0E-876E-7C83-D1ECA31ACA1A}"/>
                </a:ext>
              </a:extLst>
            </p:cNvPr>
            <p:cNvSpPr/>
            <p:nvPr/>
          </p:nvSpPr>
          <p:spPr>
            <a:xfrm>
              <a:off x="3325388" y="4833176"/>
              <a:ext cx="1372305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연간소득의 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50</a:t>
              </a:r>
              <a:r>
                <a:rPr lang="en-US" altLang="ko-KR" sz="70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% </a:t>
              </a:r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이상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CA251EC-1130-85E2-D7A1-BE77231F0A51}"/>
                </a:ext>
              </a:extLst>
            </p:cNvPr>
            <p:cNvSpPr/>
            <p:nvPr/>
          </p:nvSpPr>
          <p:spPr>
            <a:xfrm>
              <a:off x="1953083" y="4833176"/>
              <a:ext cx="1372305" cy="18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26499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+mn-ea"/>
                </a:rPr>
                <a:t>연간소득의 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</a:rPr>
                <a:t>50</a:t>
              </a:r>
              <a:r>
                <a:rPr lang="en-US" altLang="ko-KR" sz="700">
                  <a:solidFill>
                    <a:schemeClr val="tx1"/>
                  </a:solidFill>
                  <a:latin typeface="+mn-ea"/>
                </a:rPr>
                <a:t>% </a:t>
              </a:r>
              <a:r>
                <a:rPr lang="ko-KR" altLang="en-US" sz="700">
                  <a:solidFill>
                    <a:schemeClr val="tx1"/>
                  </a:solidFill>
                  <a:latin typeface="+mn-ea"/>
                </a:rPr>
                <a:t>미만</a:t>
              </a:r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62E05E2-D973-1085-E8FE-EAAF88FE22C2}"/>
              </a:ext>
            </a:extLst>
          </p:cNvPr>
          <p:cNvSpPr/>
          <p:nvPr/>
        </p:nvSpPr>
        <p:spPr>
          <a:xfrm>
            <a:off x="1798546" y="4738060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고정지출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414AED8-ED27-7BA8-1150-FADB912A10F2}"/>
              </a:ext>
            </a:extLst>
          </p:cNvPr>
          <p:cNvSpPr/>
          <p:nvPr/>
        </p:nvSpPr>
        <p:spPr>
          <a:xfrm>
            <a:off x="1798546" y="5192351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변제방법</a:t>
            </a:r>
            <a:endParaRPr lang="en-US" altLang="ko-KR" sz="7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3DE1AC7-CDCB-1E69-BEBE-A4218690C6D9}"/>
              </a:ext>
            </a:extLst>
          </p:cNvPr>
          <p:cNvGrpSpPr/>
          <p:nvPr/>
        </p:nvGrpSpPr>
        <p:grpSpPr>
          <a:xfrm>
            <a:off x="2604140" y="5155786"/>
            <a:ext cx="3886144" cy="180000"/>
            <a:chOff x="1953083" y="5337232"/>
            <a:chExt cx="3886144" cy="180000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73357F5C-8ACF-B01E-B0F2-E03649D1FF14}"/>
                </a:ext>
              </a:extLst>
            </p:cNvPr>
            <p:cNvSpPr/>
            <p:nvPr/>
          </p:nvSpPr>
          <p:spPr>
            <a:xfrm>
              <a:off x="4867227" y="5337232"/>
              <a:ext cx="972000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기타소득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D304BF22-16DA-1388-72DA-9A480D9795DF}"/>
                </a:ext>
              </a:extLst>
            </p:cNvPr>
            <p:cNvSpPr/>
            <p:nvPr/>
          </p:nvSpPr>
          <p:spPr>
            <a:xfrm>
              <a:off x="3895227" y="5337232"/>
              <a:ext cx="972000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연금소득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96CEB636-6842-DD47-AB7E-E103D2D67D73}"/>
                </a:ext>
              </a:extLst>
            </p:cNvPr>
            <p:cNvSpPr/>
            <p:nvPr/>
          </p:nvSpPr>
          <p:spPr>
            <a:xfrm>
              <a:off x="2925083" y="5337232"/>
              <a:ext cx="972000" cy="180000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임대소득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B58F2852-BBAF-91A9-2788-690FE2193781}"/>
                </a:ext>
              </a:extLst>
            </p:cNvPr>
            <p:cNvSpPr/>
            <p:nvPr/>
          </p:nvSpPr>
          <p:spPr>
            <a:xfrm>
              <a:off x="1953083" y="5337232"/>
              <a:ext cx="972000" cy="18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2225">
              <a:solidFill>
                <a:srgbClr val="26499D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사업소득</a:t>
              </a:r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C9E13013-AFAE-F1D2-EDE3-ECB6069C3C59}"/>
              </a:ext>
            </a:extLst>
          </p:cNvPr>
          <p:cNvSpPr/>
          <p:nvPr/>
        </p:nvSpPr>
        <p:spPr>
          <a:xfrm>
            <a:off x="5475910" y="5696985"/>
            <a:ext cx="126000" cy="126000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1CB70D7-F69E-78EC-D028-DF08E6C1A395}"/>
              </a:ext>
            </a:extLst>
          </p:cNvPr>
          <p:cNvSpPr/>
          <p:nvPr/>
        </p:nvSpPr>
        <p:spPr>
          <a:xfrm>
            <a:off x="5659188" y="5623818"/>
            <a:ext cx="415158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rgbClr val="C00000"/>
                </a:solidFill>
                <a:latin typeface="+mn-ea"/>
              </a:rPr>
              <a:t>확인</a:t>
            </a:r>
            <a:endParaRPr lang="en-US" altLang="ko-KR" sz="7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416D0016-92C3-16C3-79F6-F3F9BC2F0121}"/>
              </a:ext>
            </a:extLst>
          </p:cNvPr>
          <p:cNvSpPr/>
          <p:nvPr/>
        </p:nvSpPr>
        <p:spPr>
          <a:xfrm>
            <a:off x="1498570" y="5677934"/>
            <a:ext cx="6489550" cy="631386"/>
          </a:xfrm>
          <a:prstGeom prst="rect">
            <a:avLst/>
          </a:prstGeom>
          <a:noFill/>
          <a:ln w="6350">
            <a:noFill/>
          </a:ln>
        </p:spPr>
        <p:txBody>
          <a:bodyPr wrap="square" rIns="864000" anchor="ctr">
            <a:noAutofit/>
          </a:bodyPr>
          <a:lstStyle/>
          <a:p>
            <a:r>
              <a:rPr lang="ko-KR" altLang="en-US" sz="700" dirty="0">
                <a:latin typeface="+mn-ea"/>
              </a:rPr>
              <a:t>본인은 당사에 제공한 적합성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적정성 관련 정보와 관련하여 다음의 사항을 확인합니다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endParaRPr lang="en-US" altLang="ko-KR" sz="700" dirty="0">
              <a:latin typeface="+mn-ea"/>
            </a:endParaRPr>
          </a:p>
          <a:p>
            <a:pPr marL="177800" indent="-177800">
              <a:buFont typeface="+mj-lt"/>
              <a:buAutoNum type="arabicPeriod"/>
            </a:pPr>
            <a:r>
              <a:rPr lang="ko-KR" altLang="en-US" sz="700" dirty="0">
                <a:latin typeface="+mn-ea"/>
              </a:rPr>
              <a:t>당사에 제공한 적합성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적정성 관련 정보는 본인의 재산상황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용도 등의 정보를 정확히 알려드린 것 입니다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700" dirty="0">
                <a:latin typeface="+mn-ea"/>
              </a:rPr>
              <a:t>본인이 제공한 정보가 정확하지 않거나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정보에 변경사항이 발생한 경우에는 적합성</a:t>
            </a:r>
            <a:r>
              <a:rPr lang="en-US" altLang="ko-KR" sz="700" dirty="0">
                <a:latin typeface="+mn-ea"/>
              </a:rPr>
              <a:t>/</a:t>
            </a:r>
            <a:r>
              <a:rPr lang="ko-KR" altLang="en-US" sz="700" dirty="0">
                <a:latin typeface="+mn-ea"/>
              </a:rPr>
              <a:t>적정성 판단이 달라질 수 있음을 설명 받았습니다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7800" indent="-177800">
              <a:buFont typeface="+mj-lt"/>
              <a:buAutoNum type="arabicPeriod"/>
            </a:pPr>
            <a:r>
              <a:rPr lang="ko-KR" altLang="en-US" sz="700" dirty="0">
                <a:latin typeface="+mn-ea"/>
              </a:rPr>
              <a:t>상기 목적을 위해 개인정보를 수집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이용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제공하는 것에 동의 합니다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F7DE821F-0B85-0F34-7A61-20392F3926C0}"/>
              </a:ext>
            </a:extLst>
          </p:cNvPr>
          <p:cNvGrpSpPr/>
          <p:nvPr/>
        </p:nvGrpSpPr>
        <p:grpSpPr>
          <a:xfrm>
            <a:off x="704528" y="1443770"/>
            <a:ext cx="827999" cy="180000"/>
            <a:chOff x="334475" y="4293096"/>
            <a:chExt cx="827999" cy="180000"/>
          </a:xfrm>
        </p:grpSpPr>
        <p:sp>
          <p:nvSpPr>
            <p:cNvPr id="169" name="Google Shape;221;p7">
              <a:extLst>
                <a:ext uri="{FF2B5EF4-FFF2-40B4-BE49-F238E27FC236}">
                  <a16:creationId xmlns:a16="http://schemas.microsoft.com/office/drawing/2014/main" id="{07C3CB90-1D6E-794F-E490-0710579E777A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222;p7">
              <a:extLst>
                <a:ext uri="{FF2B5EF4-FFF2-40B4-BE49-F238E27FC236}">
                  <a16:creationId xmlns:a16="http://schemas.microsoft.com/office/drawing/2014/main" id="{2A37B343-5AC8-5FA2-DFBA-FD12B21C2F9A}"/>
                </a:ext>
              </a:extLst>
            </p:cNvPr>
            <p:cNvCxnSpPr>
              <a:cxnSpLocks/>
              <a:stCxn id="169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5ED0881-60E1-529A-019F-766B9A03088A}"/>
              </a:ext>
            </a:extLst>
          </p:cNvPr>
          <p:cNvGrpSpPr/>
          <p:nvPr/>
        </p:nvGrpSpPr>
        <p:grpSpPr>
          <a:xfrm>
            <a:off x="704528" y="1889929"/>
            <a:ext cx="827999" cy="180000"/>
            <a:chOff x="334475" y="4293096"/>
            <a:chExt cx="827999" cy="180000"/>
          </a:xfrm>
        </p:grpSpPr>
        <p:sp>
          <p:nvSpPr>
            <p:cNvPr id="172" name="Google Shape;221;p7">
              <a:extLst>
                <a:ext uri="{FF2B5EF4-FFF2-40B4-BE49-F238E27FC236}">
                  <a16:creationId xmlns:a16="http://schemas.microsoft.com/office/drawing/2014/main" id="{652AADA5-C135-1A4C-F4AB-02A7F528F130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" name="Google Shape;222;p7">
              <a:extLst>
                <a:ext uri="{FF2B5EF4-FFF2-40B4-BE49-F238E27FC236}">
                  <a16:creationId xmlns:a16="http://schemas.microsoft.com/office/drawing/2014/main" id="{9A529F08-852C-D82C-C047-45C0357AC069}"/>
                </a:ext>
              </a:extLst>
            </p:cNvPr>
            <p:cNvCxnSpPr>
              <a:cxnSpLocks/>
              <a:stCxn id="172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C86F4711-D659-B949-09A3-1454BDF34C3D}"/>
              </a:ext>
            </a:extLst>
          </p:cNvPr>
          <p:cNvGrpSpPr/>
          <p:nvPr/>
        </p:nvGrpSpPr>
        <p:grpSpPr>
          <a:xfrm>
            <a:off x="704528" y="2411732"/>
            <a:ext cx="827999" cy="180000"/>
            <a:chOff x="334475" y="4293096"/>
            <a:chExt cx="827999" cy="180000"/>
          </a:xfrm>
        </p:grpSpPr>
        <p:sp>
          <p:nvSpPr>
            <p:cNvPr id="175" name="Google Shape;221;p7">
              <a:extLst>
                <a:ext uri="{FF2B5EF4-FFF2-40B4-BE49-F238E27FC236}">
                  <a16:creationId xmlns:a16="http://schemas.microsoft.com/office/drawing/2014/main" id="{41555262-72D6-3057-9C85-7EABC7D7BA97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3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222;p7">
              <a:extLst>
                <a:ext uri="{FF2B5EF4-FFF2-40B4-BE49-F238E27FC236}">
                  <a16:creationId xmlns:a16="http://schemas.microsoft.com/office/drawing/2014/main" id="{071349BA-71CF-E4BC-2C47-95EF88A62427}"/>
                </a:ext>
              </a:extLst>
            </p:cNvPr>
            <p:cNvCxnSpPr>
              <a:cxnSpLocks/>
              <a:stCxn id="175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B794BD1C-36A0-92A3-F838-54B9AF46931D}"/>
              </a:ext>
            </a:extLst>
          </p:cNvPr>
          <p:cNvGrpSpPr/>
          <p:nvPr/>
        </p:nvGrpSpPr>
        <p:grpSpPr>
          <a:xfrm>
            <a:off x="704528" y="2815506"/>
            <a:ext cx="827999" cy="180000"/>
            <a:chOff x="334475" y="4293096"/>
            <a:chExt cx="827999" cy="180000"/>
          </a:xfrm>
        </p:grpSpPr>
        <p:sp>
          <p:nvSpPr>
            <p:cNvPr id="178" name="Google Shape;221;p7">
              <a:extLst>
                <a:ext uri="{FF2B5EF4-FFF2-40B4-BE49-F238E27FC236}">
                  <a16:creationId xmlns:a16="http://schemas.microsoft.com/office/drawing/2014/main" id="{A74C197F-3AAE-B7B8-59DA-D62F796DFB09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4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222;p7">
              <a:extLst>
                <a:ext uri="{FF2B5EF4-FFF2-40B4-BE49-F238E27FC236}">
                  <a16:creationId xmlns:a16="http://schemas.microsoft.com/office/drawing/2014/main" id="{F524E582-E202-E0B0-38AF-3FF233E2661B}"/>
                </a:ext>
              </a:extLst>
            </p:cNvPr>
            <p:cNvCxnSpPr>
              <a:cxnSpLocks/>
              <a:stCxn id="178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B47FFD9C-9B77-BC32-05C0-D0E97BBACE8B}"/>
              </a:ext>
            </a:extLst>
          </p:cNvPr>
          <p:cNvGrpSpPr/>
          <p:nvPr/>
        </p:nvGrpSpPr>
        <p:grpSpPr>
          <a:xfrm>
            <a:off x="704528" y="3355586"/>
            <a:ext cx="827999" cy="180000"/>
            <a:chOff x="334475" y="4293096"/>
            <a:chExt cx="827999" cy="180000"/>
          </a:xfrm>
        </p:grpSpPr>
        <p:sp>
          <p:nvSpPr>
            <p:cNvPr id="181" name="Google Shape;221;p7">
              <a:extLst>
                <a:ext uri="{FF2B5EF4-FFF2-40B4-BE49-F238E27FC236}">
                  <a16:creationId xmlns:a16="http://schemas.microsoft.com/office/drawing/2014/main" id="{A749FD6E-97E5-7D8B-4725-0A41F85A2FB7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5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" name="Google Shape;222;p7">
              <a:extLst>
                <a:ext uri="{FF2B5EF4-FFF2-40B4-BE49-F238E27FC236}">
                  <a16:creationId xmlns:a16="http://schemas.microsoft.com/office/drawing/2014/main" id="{1A8E7447-661E-E11A-2A0B-2914C7C01147}"/>
                </a:ext>
              </a:extLst>
            </p:cNvPr>
            <p:cNvCxnSpPr>
              <a:cxnSpLocks/>
              <a:stCxn id="181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8915318A-89FB-1A66-CFCE-41D52A9E2097}"/>
              </a:ext>
            </a:extLst>
          </p:cNvPr>
          <p:cNvGrpSpPr/>
          <p:nvPr/>
        </p:nvGrpSpPr>
        <p:grpSpPr>
          <a:xfrm>
            <a:off x="704528" y="3787634"/>
            <a:ext cx="827999" cy="180000"/>
            <a:chOff x="334475" y="4293096"/>
            <a:chExt cx="827999" cy="180000"/>
          </a:xfrm>
        </p:grpSpPr>
        <p:sp>
          <p:nvSpPr>
            <p:cNvPr id="184" name="Google Shape;221;p7">
              <a:extLst>
                <a:ext uri="{FF2B5EF4-FFF2-40B4-BE49-F238E27FC236}">
                  <a16:creationId xmlns:a16="http://schemas.microsoft.com/office/drawing/2014/main" id="{8619F1E7-1976-96C4-6967-8AB5F13503E9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6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" name="Google Shape;222;p7">
              <a:extLst>
                <a:ext uri="{FF2B5EF4-FFF2-40B4-BE49-F238E27FC236}">
                  <a16:creationId xmlns:a16="http://schemas.microsoft.com/office/drawing/2014/main" id="{00634E6F-11C4-ACA4-CD1B-EBB4D511FF10}"/>
                </a:ext>
              </a:extLst>
            </p:cNvPr>
            <p:cNvCxnSpPr>
              <a:cxnSpLocks/>
              <a:stCxn id="184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1831738F-7A67-E12A-CC6E-4D5572DF96E1}"/>
              </a:ext>
            </a:extLst>
          </p:cNvPr>
          <p:cNvGrpSpPr/>
          <p:nvPr/>
        </p:nvGrpSpPr>
        <p:grpSpPr>
          <a:xfrm>
            <a:off x="704528" y="4255666"/>
            <a:ext cx="827999" cy="180000"/>
            <a:chOff x="334475" y="4293096"/>
            <a:chExt cx="827999" cy="180000"/>
          </a:xfrm>
        </p:grpSpPr>
        <p:sp>
          <p:nvSpPr>
            <p:cNvPr id="187" name="Google Shape;221;p7">
              <a:extLst>
                <a:ext uri="{FF2B5EF4-FFF2-40B4-BE49-F238E27FC236}">
                  <a16:creationId xmlns:a16="http://schemas.microsoft.com/office/drawing/2014/main" id="{3B21A6C4-4DD2-6151-EBF4-87F244FF7FC7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7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222;p7">
              <a:extLst>
                <a:ext uri="{FF2B5EF4-FFF2-40B4-BE49-F238E27FC236}">
                  <a16:creationId xmlns:a16="http://schemas.microsoft.com/office/drawing/2014/main" id="{5E96AF45-A6A8-89A6-F111-BDFF3E2112D0}"/>
                </a:ext>
              </a:extLst>
            </p:cNvPr>
            <p:cNvCxnSpPr>
              <a:cxnSpLocks/>
              <a:stCxn id="187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241735F2-388A-5ABE-8B00-5E3A2858A70F}"/>
              </a:ext>
            </a:extLst>
          </p:cNvPr>
          <p:cNvGrpSpPr/>
          <p:nvPr/>
        </p:nvGrpSpPr>
        <p:grpSpPr>
          <a:xfrm>
            <a:off x="704528" y="4687714"/>
            <a:ext cx="827999" cy="180000"/>
            <a:chOff x="334475" y="4293096"/>
            <a:chExt cx="827999" cy="180000"/>
          </a:xfrm>
        </p:grpSpPr>
        <p:sp>
          <p:nvSpPr>
            <p:cNvPr id="190" name="Google Shape;221;p7">
              <a:extLst>
                <a:ext uri="{FF2B5EF4-FFF2-40B4-BE49-F238E27FC236}">
                  <a16:creationId xmlns:a16="http://schemas.microsoft.com/office/drawing/2014/main" id="{BD3CA6D6-19DF-2181-C1C1-93ECA5F7AF9A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8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" name="Google Shape;222;p7">
              <a:extLst>
                <a:ext uri="{FF2B5EF4-FFF2-40B4-BE49-F238E27FC236}">
                  <a16:creationId xmlns:a16="http://schemas.microsoft.com/office/drawing/2014/main" id="{DA649AC5-6654-6878-25FC-2980D8CBC82B}"/>
                </a:ext>
              </a:extLst>
            </p:cNvPr>
            <p:cNvCxnSpPr>
              <a:cxnSpLocks/>
              <a:stCxn id="190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EC98DEE9-A37B-38B0-9A4A-D7A362A873C0}"/>
              </a:ext>
            </a:extLst>
          </p:cNvPr>
          <p:cNvGrpSpPr/>
          <p:nvPr/>
        </p:nvGrpSpPr>
        <p:grpSpPr>
          <a:xfrm>
            <a:off x="704528" y="5155786"/>
            <a:ext cx="827999" cy="180000"/>
            <a:chOff x="334475" y="4293096"/>
            <a:chExt cx="827999" cy="180000"/>
          </a:xfrm>
        </p:grpSpPr>
        <p:sp>
          <p:nvSpPr>
            <p:cNvPr id="193" name="Google Shape;221;p7">
              <a:extLst>
                <a:ext uri="{FF2B5EF4-FFF2-40B4-BE49-F238E27FC236}">
                  <a16:creationId xmlns:a16="http://schemas.microsoft.com/office/drawing/2014/main" id="{FC8364A4-38D4-219A-C9D3-4FC04CAF61A3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9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4" name="Google Shape;222;p7">
              <a:extLst>
                <a:ext uri="{FF2B5EF4-FFF2-40B4-BE49-F238E27FC236}">
                  <a16:creationId xmlns:a16="http://schemas.microsoft.com/office/drawing/2014/main" id="{2BCDCFF0-B162-81C8-D2FE-5DDD1C8C104B}"/>
                </a:ext>
              </a:extLst>
            </p:cNvPr>
            <p:cNvCxnSpPr>
              <a:cxnSpLocks/>
              <a:stCxn id="193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02D70ABF-1AC6-716E-6F9A-80DC3543AA28}"/>
              </a:ext>
            </a:extLst>
          </p:cNvPr>
          <p:cNvGrpSpPr/>
          <p:nvPr/>
        </p:nvGrpSpPr>
        <p:grpSpPr>
          <a:xfrm>
            <a:off x="704528" y="5679959"/>
            <a:ext cx="828000" cy="180000"/>
            <a:chOff x="410047" y="5491004"/>
            <a:chExt cx="828000" cy="180000"/>
          </a:xfrm>
        </p:grpSpPr>
        <p:sp>
          <p:nvSpPr>
            <p:cNvPr id="198" name="Google Shape;221;p7">
              <a:extLst>
                <a:ext uri="{FF2B5EF4-FFF2-40B4-BE49-F238E27FC236}">
                  <a16:creationId xmlns:a16="http://schemas.microsoft.com/office/drawing/2014/main" id="{71CB3361-BD4A-F160-2B6B-5454145F9517}"/>
                </a:ext>
              </a:extLst>
            </p:cNvPr>
            <p:cNvSpPr/>
            <p:nvPr/>
          </p:nvSpPr>
          <p:spPr>
            <a:xfrm>
              <a:off x="410047" y="5491004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non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10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222;p7">
              <a:extLst>
                <a:ext uri="{FF2B5EF4-FFF2-40B4-BE49-F238E27FC236}">
                  <a16:creationId xmlns:a16="http://schemas.microsoft.com/office/drawing/2014/main" id="{99261DA1-2B43-B9DA-88DC-D0B7FD256396}"/>
                </a:ext>
              </a:extLst>
            </p:cNvPr>
            <p:cNvCxnSpPr>
              <a:cxnSpLocks/>
            </p:cNvCxnSpPr>
            <p:nvPr/>
          </p:nvCxnSpPr>
          <p:spPr>
            <a:xfrm>
              <a:off x="590047" y="5590399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1" name="Google Shape;221;p7">
            <a:extLst>
              <a:ext uri="{FF2B5EF4-FFF2-40B4-BE49-F238E27FC236}">
                <a16:creationId xmlns:a16="http://schemas.microsoft.com/office/drawing/2014/main" id="{BA2CEACF-77CB-1ED5-DE82-F7CAA830E198}"/>
              </a:ext>
            </a:extLst>
          </p:cNvPr>
          <p:cNvSpPr/>
          <p:nvPr/>
        </p:nvSpPr>
        <p:spPr>
          <a:xfrm>
            <a:off x="5936507" y="564298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D5FD7064-6E70-68AA-CD66-6A5C90735A76}"/>
              </a:ext>
            </a:extLst>
          </p:cNvPr>
          <p:cNvSpPr/>
          <p:nvPr/>
        </p:nvSpPr>
        <p:spPr>
          <a:xfrm>
            <a:off x="75181" y="404664"/>
            <a:ext cx="7398098" cy="13513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▲▲ </a:t>
            </a:r>
            <a:r>
              <a:rPr lang="ko-KR" altLang="en-US" sz="738" b="1" dirty="0" err="1">
                <a:solidFill>
                  <a:prstClr val="white"/>
                </a:solidFill>
              </a:rPr>
              <a:t>윗장에</a:t>
            </a:r>
            <a:r>
              <a:rPr lang="ko-KR" altLang="en-US" sz="738" b="1" dirty="0">
                <a:solidFill>
                  <a:prstClr val="white"/>
                </a:solidFill>
              </a:rPr>
              <a:t> 이어서 계속 ▲▲</a:t>
            </a:r>
          </a:p>
        </p:txBody>
      </p:sp>
      <p:pic>
        <p:nvPicPr>
          <p:cNvPr id="206" name="Picture 2" descr="9.816 immagini, foto stock, oggetti 3D e immagini vettoriali Scroll down  icon | Shutterstock">
            <a:extLst>
              <a:ext uri="{FF2B5EF4-FFF2-40B4-BE49-F238E27FC236}">
                <a16:creationId xmlns:a16="http://schemas.microsoft.com/office/drawing/2014/main" id="{85BEB1D7-9D88-75A5-7EDB-B2783F6F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19" y="6341545"/>
            <a:ext cx="327815" cy="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Google Shape;221;p7">
            <a:extLst>
              <a:ext uri="{FF2B5EF4-FFF2-40B4-BE49-F238E27FC236}">
                <a16:creationId xmlns:a16="http://schemas.microsoft.com/office/drawing/2014/main" id="{883AAFD7-BD3B-1FB7-8258-ED74A9F760A0}"/>
              </a:ext>
            </a:extLst>
          </p:cNvPr>
          <p:cNvSpPr/>
          <p:nvPr/>
        </p:nvSpPr>
        <p:spPr>
          <a:xfrm>
            <a:off x="3893919" y="63486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9" name="Text Box 58">
            <a:extLst>
              <a:ext uri="{FF2B5EF4-FFF2-40B4-BE49-F238E27FC236}">
                <a16:creationId xmlns:a16="http://schemas.microsoft.com/office/drawing/2014/main" id="{7DFD6D8F-0024-DB99-0EBC-6E0610169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고객동의</a:t>
            </a:r>
          </a:p>
        </p:txBody>
      </p:sp>
      <p:cxnSp>
        <p:nvCxnSpPr>
          <p:cNvPr id="210" name="Google Shape;222;p7">
            <a:extLst>
              <a:ext uri="{FF2B5EF4-FFF2-40B4-BE49-F238E27FC236}">
                <a16:creationId xmlns:a16="http://schemas.microsoft.com/office/drawing/2014/main" id="{DB1FC7C4-584D-8749-E2EA-8D503C937933}"/>
              </a:ext>
            </a:extLst>
          </p:cNvPr>
          <p:cNvCxnSpPr>
            <a:cxnSpLocks/>
          </p:cNvCxnSpPr>
          <p:nvPr/>
        </p:nvCxnSpPr>
        <p:spPr>
          <a:xfrm>
            <a:off x="1137208" y="6453336"/>
            <a:ext cx="5688000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1" name="그림 210">
            <a:extLst>
              <a:ext uri="{FF2B5EF4-FFF2-40B4-BE49-F238E27FC236}">
                <a16:creationId xmlns:a16="http://schemas.microsoft.com/office/drawing/2014/main" id="{813316C1-157C-184C-35AE-A76E0B66C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1916" y="5492808"/>
            <a:ext cx="499356" cy="180000"/>
          </a:xfrm>
          <a:prstGeom prst="rect">
            <a:avLst/>
          </a:prstGeom>
        </p:spPr>
      </p:pic>
      <p:sp>
        <p:nvSpPr>
          <p:cNvPr id="212" name="Google Shape;221;p7">
            <a:extLst>
              <a:ext uri="{FF2B5EF4-FFF2-40B4-BE49-F238E27FC236}">
                <a16:creationId xmlns:a16="http://schemas.microsoft.com/office/drawing/2014/main" id="{F531C9D6-E19D-F202-935C-88096F0A22AE}"/>
              </a:ext>
            </a:extLst>
          </p:cNvPr>
          <p:cNvSpPr/>
          <p:nvPr/>
        </p:nvSpPr>
        <p:spPr>
          <a:xfrm>
            <a:off x="6700613" y="540893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95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5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43976"/>
              </p:ext>
            </p:extLst>
          </p:nvPr>
        </p:nvGraphicFramePr>
        <p:xfrm>
          <a:off x="7541937" y="408944"/>
          <a:ext cx="2253889" cy="147147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AT </a:t>
                      </a:r>
                      <a:r>
                        <a:rPr lang="en-US" altLang="ko-KR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Connec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URL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 후 관리자 시스템 로그인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ID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등록된 사용자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비밀번호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비밀번호 입력 오류 시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Alert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창 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로그인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메인 페이지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b="1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B_MA_01_01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B82382-5061-856E-209E-FB0C38FBCF77}"/>
              </a:ext>
            </a:extLst>
          </p:cNvPr>
          <p:cNvSpPr/>
          <p:nvPr/>
        </p:nvSpPr>
        <p:spPr>
          <a:xfrm>
            <a:off x="416055" y="1291662"/>
            <a:ext cx="1762888" cy="35762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0983D4F-D4C0-AA52-26CE-F3AE828AFFBA}"/>
              </a:ext>
            </a:extLst>
          </p:cNvPr>
          <p:cNvSpPr/>
          <p:nvPr/>
        </p:nvSpPr>
        <p:spPr>
          <a:xfrm>
            <a:off x="2520526" y="1611279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1053" name="Google Shape;221;p7">
            <a:extLst>
              <a:ext uri="{FF2B5EF4-FFF2-40B4-BE49-F238E27FC236}">
                <a16:creationId xmlns:a16="http://schemas.microsoft.com/office/drawing/2014/main" id="{65CD3E0E-3168-E595-7DCF-9A21034F0142}"/>
              </a:ext>
            </a:extLst>
          </p:cNvPr>
          <p:cNvSpPr/>
          <p:nvPr/>
        </p:nvSpPr>
        <p:spPr>
          <a:xfrm>
            <a:off x="2896346" y="220003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Rectangle 88">
            <a:extLst>
              <a:ext uri="{FF2B5EF4-FFF2-40B4-BE49-F238E27FC236}">
                <a16:creationId xmlns:a16="http://schemas.microsoft.com/office/drawing/2014/main" id="{1F0F5840-F483-4248-1DE2-D44F60AA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298" y="2181194"/>
            <a:ext cx="504056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endParaRPr kumimoji="0"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Rectangle 88">
            <a:extLst>
              <a:ext uri="{FF2B5EF4-FFF2-40B4-BE49-F238E27FC236}">
                <a16:creationId xmlns:a16="http://schemas.microsoft.com/office/drawing/2014/main" id="{1241105A-CF72-E810-0248-D67D9815A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354" y="2179109"/>
            <a:ext cx="4018878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사용자 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ID</a:t>
            </a:r>
            <a:endParaRPr kumimoji="0" lang="ko-KR" altLang="en-US" sz="7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Rectangle 88">
            <a:extLst>
              <a:ext uri="{FF2B5EF4-FFF2-40B4-BE49-F238E27FC236}">
                <a16:creationId xmlns:a16="http://schemas.microsoft.com/office/drawing/2014/main" id="{1C4C3A23-9A2C-37F4-D16B-1A0176DE5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354" y="2577949"/>
            <a:ext cx="4018878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비밀번호</a:t>
            </a:r>
            <a:endParaRPr kumimoji="0" lang="ko-KR" altLang="en-US" sz="7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Rectangle 88">
            <a:extLst>
              <a:ext uri="{FF2B5EF4-FFF2-40B4-BE49-F238E27FC236}">
                <a16:creationId xmlns:a16="http://schemas.microsoft.com/office/drawing/2014/main" id="{5EA8199B-365C-092A-1B03-1C9FDAAC9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298" y="2573717"/>
            <a:ext cx="504056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endParaRPr kumimoji="0" lang="ko-KR" altLang="en-US" sz="7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D2CF31-6555-8104-C5AD-AC7219CF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648" y="2628692"/>
            <a:ext cx="238154" cy="216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1A5E8C-3529-85A9-5A72-6F4192C94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120" y="2254036"/>
            <a:ext cx="239351" cy="21600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6AC855A-F7EF-E7CE-1E93-0DFBE7669B82}"/>
              </a:ext>
            </a:extLst>
          </p:cNvPr>
          <p:cNvSpPr/>
          <p:nvPr/>
        </p:nvSpPr>
        <p:spPr>
          <a:xfrm>
            <a:off x="2516524" y="3061837"/>
            <a:ext cx="4524708" cy="27811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Login</a:t>
            </a:r>
            <a:endParaRPr lang="ko-KR" altLang="en-US" sz="1200" dirty="0"/>
          </a:p>
        </p:txBody>
      </p:sp>
      <p:sp>
        <p:nvSpPr>
          <p:cNvPr id="11" name="Rectangle 88">
            <a:extLst>
              <a:ext uri="{FF2B5EF4-FFF2-40B4-BE49-F238E27FC236}">
                <a16:creationId xmlns:a16="http://schemas.microsoft.com/office/drawing/2014/main" id="{26390494-581F-902D-4CFB-6B53B66A8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070" y="3573016"/>
            <a:ext cx="4018878" cy="791339"/>
          </a:xfrm>
          <a:prstGeom prst="rect">
            <a:avLst/>
          </a:prstGeom>
          <a:noFill/>
          <a:ln w="9525">
            <a:noFill/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■  대출 플렛폼 관리자 시스템은 </a:t>
            </a:r>
            <a:r>
              <a:rPr lang="ko-KR" alt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크롬 브라우저 </a:t>
            </a:r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또는 </a:t>
            </a:r>
            <a:r>
              <a:rPr lang="ko-KR" altLang="en-US" sz="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엣지</a:t>
            </a:r>
            <a:r>
              <a:rPr lang="ko-KR" alt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 브라우저 </a:t>
            </a:r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사용을 권장합니다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</a:p>
          <a:p>
            <a:pPr latinLnBrk="0">
              <a:lnSpc>
                <a:spcPct val="110000"/>
              </a:lnSpc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endParaRPr lang="en-US" altLang="ko-KR" sz="7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latinLnBrk="0">
              <a:lnSpc>
                <a:spcPct val="110000"/>
              </a:lnSpc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■  유의사항 문구 삽입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latinLnBrk="0">
              <a:lnSpc>
                <a:spcPct val="110000"/>
              </a:lnSpc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endParaRPr lang="en-US" altLang="ko-KR" sz="7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latinLnBrk="0">
              <a:lnSpc>
                <a:spcPct val="110000"/>
              </a:lnSpc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■  문구내용 있으면 넣을 예정</a:t>
            </a:r>
            <a:endParaRPr kumimoji="0" lang="ko-KR" altLang="en-US" sz="7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Google Shape;221;p7">
            <a:extLst>
              <a:ext uri="{FF2B5EF4-FFF2-40B4-BE49-F238E27FC236}">
                <a16:creationId xmlns:a16="http://schemas.microsoft.com/office/drawing/2014/main" id="{CE9D92DF-7BB6-099B-6C81-F3A44F167FE0}"/>
              </a:ext>
            </a:extLst>
          </p:cNvPr>
          <p:cNvSpPr/>
          <p:nvPr/>
        </p:nvSpPr>
        <p:spPr>
          <a:xfrm>
            <a:off x="2916078" y="260595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6B03F9-7BEF-35E8-332B-AF5ED6A45C39}"/>
              </a:ext>
            </a:extLst>
          </p:cNvPr>
          <p:cNvSpPr/>
          <p:nvPr/>
        </p:nvSpPr>
        <p:spPr>
          <a:xfrm>
            <a:off x="632520" y="2493183"/>
            <a:ext cx="13238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AT CONNEC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DCC59-EC13-FD14-CA43-DF9F61EC0AAC}"/>
              </a:ext>
            </a:extLst>
          </p:cNvPr>
          <p:cNvSpPr/>
          <p:nvPr/>
        </p:nvSpPr>
        <p:spPr>
          <a:xfrm>
            <a:off x="632520" y="2822073"/>
            <a:ext cx="13238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Loan Platform</a:t>
            </a:r>
            <a:endParaRPr lang="ko-KR" altLang="en-US" sz="1000" b="1" i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FB406F-91D1-06DE-2BB8-308ECB18BE4F}"/>
              </a:ext>
            </a:extLst>
          </p:cNvPr>
          <p:cNvSpPr/>
          <p:nvPr/>
        </p:nvSpPr>
        <p:spPr>
          <a:xfrm rot="20498954">
            <a:off x="532630" y="1443750"/>
            <a:ext cx="13238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배경 삽입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313B08-7B70-66CB-AB6F-5E9CF9751B44}"/>
              </a:ext>
            </a:extLst>
          </p:cNvPr>
          <p:cNvSpPr/>
          <p:nvPr/>
        </p:nvSpPr>
        <p:spPr>
          <a:xfrm>
            <a:off x="2180171" y="1291662"/>
            <a:ext cx="5139158" cy="357621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AE0150-6F2F-11AA-5A75-EB8A48AFB4BB}"/>
              </a:ext>
            </a:extLst>
          </p:cNvPr>
          <p:cNvSpPr/>
          <p:nvPr/>
        </p:nvSpPr>
        <p:spPr>
          <a:xfrm>
            <a:off x="523627" y="4919860"/>
            <a:ext cx="1549053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Copyright AT </a:t>
            </a:r>
            <a:r>
              <a:rPr lang="en-US" altLang="ko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Connec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Co.Ltd</a:t>
            </a:r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Google Shape;221;p7">
            <a:extLst>
              <a:ext uri="{FF2B5EF4-FFF2-40B4-BE49-F238E27FC236}">
                <a16:creationId xmlns:a16="http://schemas.microsoft.com/office/drawing/2014/main" id="{24032FD5-544A-F8E6-1A87-50D6EBA46E03}"/>
              </a:ext>
            </a:extLst>
          </p:cNvPr>
          <p:cNvSpPr/>
          <p:nvPr/>
        </p:nvSpPr>
        <p:spPr>
          <a:xfrm>
            <a:off x="4376936" y="314689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5432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85041"/>
              </p:ext>
            </p:extLst>
          </p:nvPr>
        </p:nvGraphicFramePr>
        <p:xfrm>
          <a:off x="7541937" y="408944"/>
          <a:ext cx="2253889" cy="553181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대출 시 고객동의 항목 노출 화면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소득증명 서류 첨부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안내 텍스트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서류목록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발급기한 표시 예정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파일첨부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CodeF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인터페이스화면 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파일첨부 안내 테스트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파일첨부로 처리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(8/1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협의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화면 이동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Step4.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대출신청 화면으로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화면 상위 이동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페이지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맨처음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109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14186"/>
                  </a:ext>
                </a:extLst>
              </a:tr>
            </a:tbl>
          </a:graphicData>
        </a:graphic>
      </p:graphicFrame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F_AL_02_04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D5FD7064-6E70-68AA-CD66-6A5C90735A76}"/>
              </a:ext>
            </a:extLst>
          </p:cNvPr>
          <p:cNvSpPr/>
          <p:nvPr/>
        </p:nvSpPr>
        <p:spPr>
          <a:xfrm>
            <a:off x="75181" y="404664"/>
            <a:ext cx="7398098" cy="13513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/>
            <a:r>
              <a:rPr lang="ko-KR" altLang="en-US" sz="738" b="1" dirty="0">
                <a:solidFill>
                  <a:prstClr val="white"/>
                </a:solidFill>
              </a:rPr>
              <a:t>▲▲ </a:t>
            </a:r>
            <a:r>
              <a:rPr lang="ko-KR" altLang="en-US" sz="738" b="1" dirty="0" err="1">
                <a:solidFill>
                  <a:prstClr val="white"/>
                </a:solidFill>
              </a:rPr>
              <a:t>윗장에</a:t>
            </a:r>
            <a:r>
              <a:rPr lang="ko-KR" altLang="en-US" sz="738" b="1" dirty="0">
                <a:solidFill>
                  <a:prstClr val="white"/>
                </a:solidFill>
              </a:rPr>
              <a:t> 이어서 계속 ▲▲</a:t>
            </a:r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9597D592-D180-8A4F-D619-72CEFF5B4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고객동의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B3EF23-AA6D-0F49-6BB8-534D1AB68008}"/>
              </a:ext>
            </a:extLst>
          </p:cNvPr>
          <p:cNvSpPr/>
          <p:nvPr/>
        </p:nvSpPr>
        <p:spPr>
          <a:xfrm>
            <a:off x="3001392" y="1556792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소득증명서류 첨부</a:t>
            </a:r>
            <a:endParaRPr lang="en-US" altLang="ko-KR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4418B9-EF8B-8FF1-9C17-7BAC389828FB}"/>
              </a:ext>
            </a:extLst>
          </p:cNvPr>
          <p:cNvSpPr/>
          <p:nvPr/>
        </p:nvSpPr>
        <p:spPr>
          <a:xfrm>
            <a:off x="3009751" y="2285821"/>
            <a:ext cx="2113578" cy="138974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j-ea"/>
                <a:ea typeface="+mj-ea"/>
              </a:rPr>
              <a:t>근로소득 원천징수영수증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j-ea"/>
                <a:ea typeface="+mj-ea"/>
              </a:rPr>
              <a:t>사업소득 원천징수영수증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j-ea"/>
                <a:ea typeface="+mj-ea"/>
              </a:rPr>
              <a:t>소득금액증명원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j-ea"/>
                <a:ea typeface="+mj-ea"/>
              </a:rPr>
              <a:t>급여통장 사본</a:t>
            </a:r>
            <a:endParaRPr lang="en-US" altLang="ko-KR" sz="900" dirty="0">
              <a:latin typeface="+mj-ea"/>
              <a:ea typeface="+mj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+mj-ea"/>
                <a:ea typeface="+mj-ea"/>
              </a:rPr>
              <a:t>연금증서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57C739-7E7B-D619-A2A3-DAC19E7A5DD3}"/>
              </a:ext>
            </a:extLst>
          </p:cNvPr>
          <p:cNvSpPr/>
          <p:nvPr/>
        </p:nvSpPr>
        <p:spPr>
          <a:xfrm>
            <a:off x="3009751" y="1869377"/>
            <a:ext cx="2113578" cy="3418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아래 서류 중 하나의 소득증명서류를 첨부하시기 바랍니다</a:t>
            </a:r>
            <a:r>
              <a:rPr lang="en-US" altLang="ko-KR" sz="800" dirty="0"/>
              <a:t>.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0D25A59-C9F0-A135-4C01-C9CB9250FF2A}"/>
              </a:ext>
            </a:extLst>
          </p:cNvPr>
          <p:cNvSpPr/>
          <p:nvPr/>
        </p:nvSpPr>
        <p:spPr>
          <a:xfrm>
            <a:off x="3009751" y="3845371"/>
            <a:ext cx="2113578" cy="246298"/>
          </a:xfrm>
          <a:prstGeom prst="roundRect">
            <a:avLst>
              <a:gd name="adj" fmla="val 0"/>
            </a:avLst>
          </a:prstGeom>
          <a:solidFill>
            <a:srgbClr val="26499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파일 첨부</a:t>
            </a:r>
            <a:endParaRPr lang="en-US" altLang="ko-KR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05FA91-849F-5FAC-3BBB-259382967A65}"/>
              </a:ext>
            </a:extLst>
          </p:cNvPr>
          <p:cNvSpPr/>
          <p:nvPr/>
        </p:nvSpPr>
        <p:spPr>
          <a:xfrm>
            <a:off x="3009751" y="4137319"/>
            <a:ext cx="2113578" cy="90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515472-F31E-F3B7-0026-F72747B2E0AF}"/>
              </a:ext>
            </a:extLst>
          </p:cNvPr>
          <p:cNvGrpSpPr/>
          <p:nvPr/>
        </p:nvGrpSpPr>
        <p:grpSpPr>
          <a:xfrm>
            <a:off x="2070449" y="1950324"/>
            <a:ext cx="827999" cy="180000"/>
            <a:chOff x="334475" y="4293096"/>
            <a:chExt cx="827999" cy="180000"/>
          </a:xfrm>
        </p:grpSpPr>
        <p:sp>
          <p:nvSpPr>
            <p:cNvPr id="17" name="Google Shape;221;p7">
              <a:extLst>
                <a:ext uri="{FF2B5EF4-FFF2-40B4-BE49-F238E27FC236}">
                  <a16:creationId xmlns:a16="http://schemas.microsoft.com/office/drawing/2014/main" id="{C720813C-E989-49DD-8904-8CD799A0F35E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" name="Google Shape;222;p7">
              <a:extLst>
                <a:ext uri="{FF2B5EF4-FFF2-40B4-BE49-F238E27FC236}">
                  <a16:creationId xmlns:a16="http://schemas.microsoft.com/office/drawing/2014/main" id="{CCCF7D51-B890-5FF7-4E32-C9001052BF5F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FE9EBE-770E-0878-B50E-C1023C5DBD86}"/>
              </a:ext>
            </a:extLst>
          </p:cNvPr>
          <p:cNvGrpSpPr/>
          <p:nvPr/>
        </p:nvGrpSpPr>
        <p:grpSpPr>
          <a:xfrm>
            <a:off x="2070449" y="2564904"/>
            <a:ext cx="827999" cy="180000"/>
            <a:chOff x="334475" y="4293096"/>
            <a:chExt cx="827999" cy="180000"/>
          </a:xfrm>
        </p:grpSpPr>
        <p:sp>
          <p:nvSpPr>
            <p:cNvPr id="20" name="Google Shape;221;p7">
              <a:extLst>
                <a:ext uri="{FF2B5EF4-FFF2-40B4-BE49-F238E27FC236}">
                  <a16:creationId xmlns:a16="http://schemas.microsoft.com/office/drawing/2014/main" id="{BF9785CB-4711-AB7B-6166-91B604438A81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" name="Google Shape;222;p7">
              <a:extLst>
                <a:ext uri="{FF2B5EF4-FFF2-40B4-BE49-F238E27FC236}">
                  <a16:creationId xmlns:a16="http://schemas.microsoft.com/office/drawing/2014/main" id="{EAC97811-0A41-5634-84FB-3CA49BF93B34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EE483D-081F-0D88-0895-B4769D2A7472}"/>
              </a:ext>
            </a:extLst>
          </p:cNvPr>
          <p:cNvGrpSpPr/>
          <p:nvPr/>
        </p:nvGrpSpPr>
        <p:grpSpPr>
          <a:xfrm>
            <a:off x="2070449" y="3878520"/>
            <a:ext cx="827999" cy="180000"/>
            <a:chOff x="334475" y="4293096"/>
            <a:chExt cx="827999" cy="180000"/>
          </a:xfrm>
        </p:grpSpPr>
        <p:sp>
          <p:nvSpPr>
            <p:cNvPr id="24" name="Google Shape;221;p7">
              <a:extLst>
                <a:ext uri="{FF2B5EF4-FFF2-40B4-BE49-F238E27FC236}">
                  <a16:creationId xmlns:a16="http://schemas.microsoft.com/office/drawing/2014/main" id="{FDDBA8C1-B8B1-33D1-34B4-B6EC6456544B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3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222;p7">
              <a:extLst>
                <a:ext uri="{FF2B5EF4-FFF2-40B4-BE49-F238E27FC236}">
                  <a16:creationId xmlns:a16="http://schemas.microsoft.com/office/drawing/2014/main" id="{24437D40-F78C-4294-0D86-F76E7AE5FFCB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BBD41F4-32B4-045B-9210-F8C12B0674CD}"/>
              </a:ext>
            </a:extLst>
          </p:cNvPr>
          <p:cNvGrpSpPr/>
          <p:nvPr/>
        </p:nvGrpSpPr>
        <p:grpSpPr>
          <a:xfrm>
            <a:off x="2070449" y="4299630"/>
            <a:ext cx="827999" cy="180000"/>
            <a:chOff x="334475" y="4293096"/>
            <a:chExt cx="827999" cy="180000"/>
          </a:xfrm>
        </p:grpSpPr>
        <p:sp>
          <p:nvSpPr>
            <p:cNvPr id="28" name="Google Shape;221;p7">
              <a:extLst>
                <a:ext uri="{FF2B5EF4-FFF2-40B4-BE49-F238E27FC236}">
                  <a16:creationId xmlns:a16="http://schemas.microsoft.com/office/drawing/2014/main" id="{790C8D13-69A4-28FC-D4EC-BDA2243315C9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4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222;p7">
              <a:extLst>
                <a:ext uri="{FF2B5EF4-FFF2-40B4-BE49-F238E27FC236}">
                  <a16:creationId xmlns:a16="http://schemas.microsoft.com/office/drawing/2014/main" id="{CF6EB889-B18B-5614-770A-AFD86AE012A3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807178A1-6C02-4258-2A6E-04EB70813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916" y="5492808"/>
            <a:ext cx="499356" cy="180000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CC3AC0-99C5-0B9C-B932-5BCEC462B1F5}"/>
              </a:ext>
            </a:extLst>
          </p:cNvPr>
          <p:cNvSpPr/>
          <p:nvPr/>
        </p:nvSpPr>
        <p:spPr>
          <a:xfrm>
            <a:off x="3631664" y="5975494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35" name="Google Shape;221;p7">
            <a:extLst>
              <a:ext uri="{FF2B5EF4-FFF2-40B4-BE49-F238E27FC236}">
                <a16:creationId xmlns:a16="http://schemas.microsoft.com/office/drawing/2014/main" id="{73877FF1-020A-FB24-B7B0-B2E6737A78F8}"/>
              </a:ext>
            </a:extLst>
          </p:cNvPr>
          <p:cNvSpPr/>
          <p:nvPr/>
        </p:nvSpPr>
        <p:spPr>
          <a:xfrm>
            <a:off x="3421640" y="59318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21;p7">
            <a:extLst>
              <a:ext uri="{FF2B5EF4-FFF2-40B4-BE49-F238E27FC236}">
                <a16:creationId xmlns:a16="http://schemas.microsoft.com/office/drawing/2014/main" id="{514323C4-37E9-EF16-C9D5-44BEA6F12A6F}"/>
              </a:ext>
            </a:extLst>
          </p:cNvPr>
          <p:cNvSpPr/>
          <p:nvPr/>
        </p:nvSpPr>
        <p:spPr>
          <a:xfrm>
            <a:off x="6701578" y="540741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288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51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400"/>
              </p:ext>
            </p:extLst>
          </p:nvPr>
        </p:nvGraphicFramePr>
        <p:xfrm>
          <a:off x="7541937" y="408944"/>
          <a:ext cx="2253889" cy="588940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대출 시 고객동의 항목 에서 상세보기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노출되는 팝업화면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상세보기 </a:t>
                      </a:r>
                      <a:r>
                        <a:rPr kumimoji="1" lang="ko-KR" altLang="en-US" sz="600" b="1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호출 팝업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약관동의 화면에서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상세보기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팝업 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팝업닫기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동의하지 않고 창이 닫힘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스크롤 바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팝업화면 내의 스크롤 바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동의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약관동의 화면에서 호출된 동의 항목에 자동 체크 표시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109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38716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30920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고객동의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약관동의상세팝업</a:t>
            </a:r>
            <a:endParaRPr lang="ko-KR" altLang="en-US" sz="700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F_AL_02_05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27581-0C77-FD57-11D7-32457858C05C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E78826-D93D-BA23-63E9-B65E17DEA133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A8A80-01E3-31C3-4B2F-3ED6B8446393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추가대출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26A08B59-0C5C-877B-8671-65D71BCF3BF7}"/>
              </a:ext>
            </a:extLst>
          </p:cNvPr>
          <p:cNvSpPr/>
          <p:nvPr/>
        </p:nvSpPr>
        <p:spPr>
          <a:xfrm>
            <a:off x="1136576" y="1916832"/>
            <a:ext cx="1175657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1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본인인증</a:t>
            </a:r>
          </a:p>
        </p:txBody>
      </p:sp>
      <p:sp>
        <p:nvSpPr>
          <p:cNvPr id="60" name="화살표: 갈매기형 수장 59">
            <a:extLst>
              <a:ext uri="{FF2B5EF4-FFF2-40B4-BE49-F238E27FC236}">
                <a16:creationId xmlns:a16="http://schemas.microsoft.com/office/drawing/2014/main" id="{7D2ABB93-F80B-9B22-B87D-E7D62A823555}"/>
              </a:ext>
            </a:extLst>
          </p:cNvPr>
          <p:cNvSpPr/>
          <p:nvPr/>
        </p:nvSpPr>
        <p:spPr>
          <a:xfrm>
            <a:off x="2198694" y="1916832"/>
            <a:ext cx="1175657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2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상품선택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화살표: 갈매기형 수장 60">
            <a:extLst>
              <a:ext uri="{FF2B5EF4-FFF2-40B4-BE49-F238E27FC236}">
                <a16:creationId xmlns:a16="http://schemas.microsoft.com/office/drawing/2014/main" id="{A6612EDF-A7AF-81BF-C887-D53B52DDCD05}"/>
              </a:ext>
            </a:extLst>
          </p:cNvPr>
          <p:cNvSpPr/>
          <p:nvPr/>
        </p:nvSpPr>
        <p:spPr>
          <a:xfrm>
            <a:off x="3260812" y="1916832"/>
            <a:ext cx="1175657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3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고객동의</a:t>
            </a:r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EF38BAD0-E0BB-C18E-772D-04E67F199F59}"/>
              </a:ext>
            </a:extLst>
          </p:cNvPr>
          <p:cNvSpPr/>
          <p:nvPr/>
        </p:nvSpPr>
        <p:spPr>
          <a:xfrm>
            <a:off x="4322930" y="1916832"/>
            <a:ext cx="1175657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4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대출신청</a:t>
            </a:r>
          </a:p>
        </p:txBody>
      </p:sp>
      <p:sp>
        <p:nvSpPr>
          <p:cNvPr id="64" name="화살표: 갈매기형 수장 63">
            <a:extLst>
              <a:ext uri="{FF2B5EF4-FFF2-40B4-BE49-F238E27FC236}">
                <a16:creationId xmlns:a16="http://schemas.microsoft.com/office/drawing/2014/main" id="{98D21F5E-8231-325A-3AA6-42F1CF300256}"/>
              </a:ext>
            </a:extLst>
          </p:cNvPr>
          <p:cNvSpPr/>
          <p:nvPr/>
        </p:nvSpPr>
        <p:spPr>
          <a:xfrm>
            <a:off x="5385048" y="1916832"/>
            <a:ext cx="1175657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5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신청완료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21E5B6-5F75-BC0D-DBC5-418BA364594B}"/>
              </a:ext>
            </a:extLst>
          </p:cNvPr>
          <p:cNvSpPr/>
          <p:nvPr/>
        </p:nvSpPr>
        <p:spPr>
          <a:xfrm>
            <a:off x="1640632" y="2961654"/>
            <a:ext cx="4836960" cy="39533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개인신용정보의 제공 및 수집 이용에 관한 동의사항 등을 숙지해 주시기 바랍니다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필수적인 사항에 대해 동의 하지 않은 경우에는 대출신청이 불가능함을 알려드립니다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B1EE30-3E0A-DD06-3E04-B0FF29EB27D9}"/>
              </a:ext>
            </a:extLst>
          </p:cNvPr>
          <p:cNvSpPr/>
          <p:nvPr/>
        </p:nvSpPr>
        <p:spPr>
          <a:xfrm>
            <a:off x="5241314" y="3951074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3B7121-F0D0-33CD-4F08-A93150D6F347}"/>
              </a:ext>
            </a:extLst>
          </p:cNvPr>
          <p:cNvSpPr/>
          <p:nvPr/>
        </p:nvSpPr>
        <p:spPr>
          <a:xfrm>
            <a:off x="5241314" y="4351829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93DABF-EE06-8E98-C259-EF19F61D1E51}"/>
              </a:ext>
            </a:extLst>
          </p:cNvPr>
          <p:cNvSpPr/>
          <p:nvPr/>
        </p:nvSpPr>
        <p:spPr>
          <a:xfrm>
            <a:off x="1679285" y="3951074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수집∙이용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동의서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상품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·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서비스 안내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299D7-19FF-4E7C-A5F3-369126BC5AB3}"/>
              </a:ext>
            </a:extLst>
          </p:cNvPr>
          <p:cNvSpPr/>
          <p:nvPr/>
        </p:nvSpPr>
        <p:spPr>
          <a:xfrm>
            <a:off x="1679285" y="4351829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조회동의서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3FCEF5-C8A1-F973-A74E-588E8F402D1F}"/>
              </a:ext>
            </a:extLst>
          </p:cNvPr>
          <p:cNvSpPr/>
          <p:nvPr/>
        </p:nvSpPr>
        <p:spPr>
          <a:xfrm>
            <a:off x="4586719" y="3964106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761674-E8BE-F502-5F86-447B4F73DBD7}"/>
              </a:ext>
            </a:extLst>
          </p:cNvPr>
          <p:cNvSpPr/>
          <p:nvPr/>
        </p:nvSpPr>
        <p:spPr>
          <a:xfrm>
            <a:off x="4586719" y="4364861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16A5257-AEDA-C13C-F05D-FE44971018E6}"/>
              </a:ext>
            </a:extLst>
          </p:cNvPr>
          <p:cNvSpPr/>
          <p:nvPr/>
        </p:nvSpPr>
        <p:spPr>
          <a:xfrm>
            <a:off x="5241314" y="4550436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28DBF32-E663-BEEC-085C-5CE24B28DB65}"/>
              </a:ext>
            </a:extLst>
          </p:cNvPr>
          <p:cNvSpPr/>
          <p:nvPr/>
        </p:nvSpPr>
        <p:spPr>
          <a:xfrm>
            <a:off x="5241314" y="4748923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BCCC64-6CF8-D3F7-7B63-F63931E96865}"/>
              </a:ext>
            </a:extLst>
          </p:cNvPr>
          <p:cNvSpPr/>
          <p:nvPr/>
        </p:nvSpPr>
        <p:spPr>
          <a:xfrm>
            <a:off x="1679285" y="4550436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개인증권계좌정보 활용동의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2F4FE7-032A-CC4D-C59A-1FECB20121E7}"/>
              </a:ext>
            </a:extLst>
          </p:cNvPr>
          <p:cNvSpPr/>
          <p:nvPr/>
        </p:nvSpPr>
        <p:spPr>
          <a:xfrm>
            <a:off x="1679285" y="4748923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계좌운용규칙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9943C9D-C8D9-51C5-6C46-7F03F77A59F6}"/>
              </a:ext>
            </a:extLst>
          </p:cNvPr>
          <p:cNvSpPr/>
          <p:nvPr/>
        </p:nvSpPr>
        <p:spPr>
          <a:xfrm>
            <a:off x="4586719" y="4563468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218C9E1-ADD8-A790-9CA6-8FA2012A1FFD}"/>
              </a:ext>
            </a:extLst>
          </p:cNvPr>
          <p:cNvSpPr/>
          <p:nvPr/>
        </p:nvSpPr>
        <p:spPr>
          <a:xfrm>
            <a:off x="4586719" y="4761955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07DB524-20B6-E649-2337-50E1AF0AFAA9}"/>
              </a:ext>
            </a:extLst>
          </p:cNvPr>
          <p:cNvSpPr/>
          <p:nvPr/>
        </p:nvSpPr>
        <p:spPr>
          <a:xfrm>
            <a:off x="6031650" y="3951074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307814-A636-DD12-E517-960141B9E169}"/>
              </a:ext>
            </a:extLst>
          </p:cNvPr>
          <p:cNvSpPr/>
          <p:nvPr/>
        </p:nvSpPr>
        <p:spPr>
          <a:xfrm>
            <a:off x="6031650" y="4351829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2862820-013B-AF9B-9A6D-F056971DCCB7}"/>
              </a:ext>
            </a:extLst>
          </p:cNvPr>
          <p:cNvSpPr/>
          <p:nvPr/>
        </p:nvSpPr>
        <p:spPr>
          <a:xfrm>
            <a:off x="6031650" y="4550436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786A97D-1F3F-8C18-AF81-EC058E92FFFE}"/>
              </a:ext>
            </a:extLst>
          </p:cNvPr>
          <p:cNvSpPr/>
          <p:nvPr/>
        </p:nvSpPr>
        <p:spPr>
          <a:xfrm>
            <a:off x="6031650" y="4748923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A78EB0A-9649-98AF-0320-1B34EFAFF8B1}"/>
              </a:ext>
            </a:extLst>
          </p:cNvPr>
          <p:cNvSpPr/>
          <p:nvPr/>
        </p:nvSpPr>
        <p:spPr>
          <a:xfrm>
            <a:off x="5446849" y="3951074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9DB1D6C-722F-C2EB-B9B4-576355DA97A1}"/>
              </a:ext>
            </a:extLst>
          </p:cNvPr>
          <p:cNvSpPr/>
          <p:nvPr/>
        </p:nvSpPr>
        <p:spPr>
          <a:xfrm>
            <a:off x="5446849" y="4351829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4257162-0497-1A02-5353-3C096CD62A68}"/>
              </a:ext>
            </a:extLst>
          </p:cNvPr>
          <p:cNvSpPr/>
          <p:nvPr/>
        </p:nvSpPr>
        <p:spPr>
          <a:xfrm>
            <a:off x="5446849" y="4550436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74EFA59-344B-AF0C-3527-7ED5E674AE06}"/>
              </a:ext>
            </a:extLst>
          </p:cNvPr>
          <p:cNvSpPr/>
          <p:nvPr/>
        </p:nvSpPr>
        <p:spPr>
          <a:xfrm>
            <a:off x="5446851" y="4748923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839F78A-7843-78BB-EB24-368FF4D02F95}"/>
              </a:ext>
            </a:extLst>
          </p:cNvPr>
          <p:cNvSpPr/>
          <p:nvPr/>
        </p:nvSpPr>
        <p:spPr>
          <a:xfrm>
            <a:off x="6285126" y="3951074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동의안함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7FBDDF9-201A-936F-5B2A-2145A574A8B0}"/>
              </a:ext>
            </a:extLst>
          </p:cNvPr>
          <p:cNvSpPr/>
          <p:nvPr/>
        </p:nvSpPr>
        <p:spPr>
          <a:xfrm>
            <a:off x="6285126" y="4351829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동의안함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45A5D89-A8C4-D926-766A-EA26664F3E34}"/>
              </a:ext>
            </a:extLst>
          </p:cNvPr>
          <p:cNvSpPr/>
          <p:nvPr/>
        </p:nvSpPr>
        <p:spPr>
          <a:xfrm>
            <a:off x="6285126" y="4550436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동의안함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DE66241-4382-D1B4-9965-3ECFECA874EA}"/>
              </a:ext>
            </a:extLst>
          </p:cNvPr>
          <p:cNvSpPr/>
          <p:nvPr/>
        </p:nvSpPr>
        <p:spPr>
          <a:xfrm>
            <a:off x="6285128" y="4748923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동의안함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193E3F1-BF89-1988-CCA7-FE30763BCABC}"/>
              </a:ext>
            </a:extLst>
          </p:cNvPr>
          <p:cNvSpPr/>
          <p:nvPr/>
        </p:nvSpPr>
        <p:spPr>
          <a:xfrm>
            <a:off x="5241314" y="4949097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7CAAF1-20A4-E578-22F8-DF02BA63A014}"/>
              </a:ext>
            </a:extLst>
          </p:cNvPr>
          <p:cNvSpPr/>
          <p:nvPr/>
        </p:nvSpPr>
        <p:spPr>
          <a:xfrm>
            <a:off x="1679285" y="4949097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여신거래 기본약관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0FE3B76-6011-43F3-4DDF-D7DF85186136}"/>
              </a:ext>
            </a:extLst>
          </p:cNvPr>
          <p:cNvSpPr/>
          <p:nvPr/>
        </p:nvSpPr>
        <p:spPr>
          <a:xfrm>
            <a:off x="4586719" y="4962129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9F5A596-11B7-A123-5C71-351A28156F23}"/>
              </a:ext>
            </a:extLst>
          </p:cNvPr>
          <p:cNvSpPr/>
          <p:nvPr/>
        </p:nvSpPr>
        <p:spPr>
          <a:xfrm>
            <a:off x="5241314" y="5147704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0D5D74D-3CA7-5822-076C-35503E9E1CD6}"/>
              </a:ext>
            </a:extLst>
          </p:cNvPr>
          <p:cNvSpPr/>
          <p:nvPr/>
        </p:nvSpPr>
        <p:spPr>
          <a:xfrm>
            <a:off x="5241314" y="5346191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C2558EB-0AD8-E477-B36E-EEB6C7D016CA}"/>
              </a:ext>
            </a:extLst>
          </p:cNvPr>
          <p:cNvSpPr/>
          <p:nvPr/>
        </p:nvSpPr>
        <p:spPr>
          <a:xfrm>
            <a:off x="1679285" y="5147704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여신거래 약정서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586C18-CBF8-FD86-5524-2232779DE353}"/>
              </a:ext>
            </a:extLst>
          </p:cNvPr>
          <p:cNvSpPr/>
          <p:nvPr/>
        </p:nvSpPr>
        <p:spPr>
          <a:xfrm>
            <a:off x="1679285" y="5346191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전자금융거래 기본약관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5837353-E159-8158-40D7-2D1F6453F6C6}"/>
              </a:ext>
            </a:extLst>
          </p:cNvPr>
          <p:cNvSpPr/>
          <p:nvPr/>
        </p:nvSpPr>
        <p:spPr>
          <a:xfrm>
            <a:off x="4586719" y="5160736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145BDFC-E705-0E97-7F96-ED52AD2A69D2}"/>
              </a:ext>
            </a:extLst>
          </p:cNvPr>
          <p:cNvSpPr/>
          <p:nvPr/>
        </p:nvSpPr>
        <p:spPr>
          <a:xfrm>
            <a:off x="4586719" y="5359223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8B2D7A8-E56A-6035-6045-D942817AB05C}"/>
              </a:ext>
            </a:extLst>
          </p:cNvPr>
          <p:cNvSpPr/>
          <p:nvPr/>
        </p:nvSpPr>
        <p:spPr>
          <a:xfrm>
            <a:off x="6031650" y="4949097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46F2E47-B691-06D2-EF03-778D4050E024}"/>
              </a:ext>
            </a:extLst>
          </p:cNvPr>
          <p:cNvSpPr/>
          <p:nvPr/>
        </p:nvSpPr>
        <p:spPr>
          <a:xfrm>
            <a:off x="6031650" y="5147704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88608BB-55F0-0AA9-75AD-6CDC6FCFF975}"/>
              </a:ext>
            </a:extLst>
          </p:cNvPr>
          <p:cNvSpPr/>
          <p:nvPr/>
        </p:nvSpPr>
        <p:spPr>
          <a:xfrm>
            <a:off x="6031650" y="5346191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E5E97C6-3E4E-5C0A-91E3-49BBA6E047B6}"/>
              </a:ext>
            </a:extLst>
          </p:cNvPr>
          <p:cNvSpPr/>
          <p:nvPr/>
        </p:nvSpPr>
        <p:spPr>
          <a:xfrm>
            <a:off x="5446849" y="4949097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2B89277-8284-F0F1-F03A-5590719E8DE6}"/>
              </a:ext>
            </a:extLst>
          </p:cNvPr>
          <p:cNvSpPr/>
          <p:nvPr/>
        </p:nvSpPr>
        <p:spPr>
          <a:xfrm>
            <a:off x="5446849" y="5147704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91A09E7-ED41-FF5F-5D76-FA5792A35B4D}"/>
              </a:ext>
            </a:extLst>
          </p:cNvPr>
          <p:cNvSpPr/>
          <p:nvPr/>
        </p:nvSpPr>
        <p:spPr>
          <a:xfrm>
            <a:off x="5446851" y="5346191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7B695A2-2DBC-2366-B411-CDD5F0204CA4}"/>
              </a:ext>
            </a:extLst>
          </p:cNvPr>
          <p:cNvSpPr/>
          <p:nvPr/>
        </p:nvSpPr>
        <p:spPr>
          <a:xfrm>
            <a:off x="6285126" y="4949097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동의안함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8DA3B86-FE5D-61C0-8BA4-73C65A61E5BA}"/>
              </a:ext>
            </a:extLst>
          </p:cNvPr>
          <p:cNvSpPr/>
          <p:nvPr/>
        </p:nvSpPr>
        <p:spPr>
          <a:xfrm>
            <a:off x="6285126" y="5147704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동의안함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B08D4A0-CB72-6147-08A4-4CF531D02784}"/>
              </a:ext>
            </a:extLst>
          </p:cNvPr>
          <p:cNvSpPr/>
          <p:nvPr/>
        </p:nvSpPr>
        <p:spPr>
          <a:xfrm>
            <a:off x="6285128" y="5346191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동의안함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9F267429-A6A8-4FF9-334A-4C0C274983EA}"/>
              </a:ext>
            </a:extLst>
          </p:cNvPr>
          <p:cNvSpPr/>
          <p:nvPr/>
        </p:nvSpPr>
        <p:spPr>
          <a:xfrm>
            <a:off x="5241314" y="5550546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9CA3F8ED-C1B5-80F7-A23E-18957EF49425}"/>
              </a:ext>
            </a:extLst>
          </p:cNvPr>
          <p:cNvSpPr/>
          <p:nvPr/>
        </p:nvSpPr>
        <p:spPr>
          <a:xfrm>
            <a:off x="5241314" y="5749033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95127F-C0F7-7198-D89C-609B9DD3D153}"/>
              </a:ext>
            </a:extLst>
          </p:cNvPr>
          <p:cNvSpPr/>
          <p:nvPr/>
        </p:nvSpPr>
        <p:spPr>
          <a:xfrm>
            <a:off x="1679285" y="5550546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금융상품 핵심설명서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D5C8E39-66BF-CF16-29D3-C32E83C01B95}"/>
              </a:ext>
            </a:extLst>
          </p:cNvPr>
          <p:cNvSpPr/>
          <p:nvPr/>
        </p:nvSpPr>
        <p:spPr>
          <a:xfrm>
            <a:off x="1679285" y="5749033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필수</a:t>
            </a:r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추가약정서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D648E89-B9DA-1319-15AD-4EAF2AD0DA72}"/>
              </a:ext>
            </a:extLst>
          </p:cNvPr>
          <p:cNvSpPr/>
          <p:nvPr/>
        </p:nvSpPr>
        <p:spPr>
          <a:xfrm>
            <a:off x="4586719" y="5563578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093E2D72-7443-C5CE-C6C8-7944B15FAA8A}"/>
              </a:ext>
            </a:extLst>
          </p:cNvPr>
          <p:cNvSpPr/>
          <p:nvPr/>
        </p:nvSpPr>
        <p:spPr>
          <a:xfrm>
            <a:off x="4586719" y="5762065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0F06E320-062C-9F0D-B5E6-41A9F8F023FE}"/>
              </a:ext>
            </a:extLst>
          </p:cNvPr>
          <p:cNvSpPr/>
          <p:nvPr/>
        </p:nvSpPr>
        <p:spPr>
          <a:xfrm>
            <a:off x="5241314" y="5947640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41FBB25D-4EF1-8DA5-ADB9-E7E6DC2FE10D}"/>
              </a:ext>
            </a:extLst>
          </p:cNvPr>
          <p:cNvSpPr/>
          <p:nvPr/>
        </p:nvSpPr>
        <p:spPr>
          <a:xfrm>
            <a:off x="5241314" y="6146127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F34523C-7D9F-3A75-D9A9-635E29C9992C}"/>
              </a:ext>
            </a:extLst>
          </p:cNvPr>
          <p:cNvSpPr/>
          <p:nvPr/>
        </p:nvSpPr>
        <p:spPr>
          <a:xfrm>
            <a:off x="1679285" y="5947640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필수</a:t>
            </a:r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]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스탁론서비스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신청시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유의사항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B4CBEA9-2E3B-3060-57F8-94D4CFF8C8FF}"/>
              </a:ext>
            </a:extLst>
          </p:cNvPr>
          <p:cNvSpPr/>
          <p:nvPr/>
        </p:nvSpPr>
        <p:spPr>
          <a:xfrm>
            <a:off x="1679285" y="6146127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필수</a:t>
            </a:r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자금세탁방지 의무고지사항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B4589DF5-C836-1660-5548-D5440DEB6FBB}"/>
              </a:ext>
            </a:extLst>
          </p:cNvPr>
          <p:cNvSpPr/>
          <p:nvPr/>
        </p:nvSpPr>
        <p:spPr>
          <a:xfrm>
            <a:off x="4586719" y="5960672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66D8E22-AAF4-91AD-6C7B-B15B2072A99A}"/>
              </a:ext>
            </a:extLst>
          </p:cNvPr>
          <p:cNvSpPr/>
          <p:nvPr/>
        </p:nvSpPr>
        <p:spPr>
          <a:xfrm>
            <a:off x="4586719" y="6159159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47B7BBE4-EF87-3170-ACCA-84588AD582F6}"/>
              </a:ext>
            </a:extLst>
          </p:cNvPr>
          <p:cNvSpPr/>
          <p:nvPr/>
        </p:nvSpPr>
        <p:spPr>
          <a:xfrm>
            <a:off x="6031650" y="5550546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CE1B9A6A-B54A-9A05-3247-7A4C1E14349E}"/>
              </a:ext>
            </a:extLst>
          </p:cNvPr>
          <p:cNvSpPr/>
          <p:nvPr/>
        </p:nvSpPr>
        <p:spPr>
          <a:xfrm>
            <a:off x="6031650" y="5749033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75A7129-D119-3213-E1E0-06038B1B4C4E}"/>
              </a:ext>
            </a:extLst>
          </p:cNvPr>
          <p:cNvSpPr/>
          <p:nvPr/>
        </p:nvSpPr>
        <p:spPr>
          <a:xfrm>
            <a:off x="5446849" y="5550546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60E752E-B246-D11E-744C-3C8B05737688}"/>
              </a:ext>
            </a:extLst>
          </p:cNvPr>
          <p:cNvSpPr/>
          <p:nvPr/>
        </p:nvSpPr>
        <p:spPr>
          <a:xfrm>
            <a:off x="5446849" y="5749033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4CACCBB-09FF-A6BE-213C-C405895745B0}"/>
              </a:ext>
            </a:extLst>
          </p:cNvPr>
          <p:cNvSpPr/>
          <p:nvPr/>
        </p:nvSpPr>
        <p:spPr>
          <a:xfrm>
            <a:off x="5446849" y="5947640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705B43F-7D42-F93E-8301-A0E0627C4A37}"/>
              </a:ext>
            </a:extLst>
          </p:cNvPr>
          <p:cNvSpPr/>
          <p:nvPr/>
        </p:nvSpPr>
        <p:spPr>
          <a:xfrm>
            <a:off x="5446851" y="6146127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2D5CE8E-BE76-862D-CA12-0FEFC1AC7197}"/>
              </a:ext>
            </a:extLst>
          </p:cNvPr>
          <p:cNvSpPr/>
          <p:nvPr/>
        </p:nvSpPr>
        <p:spPr>
          <a:xfrm>
            <a:off x="6285126" y="5550546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동의안함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79DD0AD-4637-A748-7C31-A1C98822B0BA}"/>
              </a:ext>
            </a:extLst>
          </p:cNvPr>
          <p:cNvSpPr/>
          <p:nvPr/>
        </p:nvSpPr>
        <p:spPr>
          <a:xfrm>
            <a:off x="6285126" y="5749033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동의안함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69EA76ED-4AB8-2A13-0BE5-5740479B5E09}"/>
              </a:ext>
            </a:extLst>
          </p:cNvPr>
          <p:cNvSpPr/>
          <p:nvPr/>
        </p:nvSpPr>
        <p:spPr>
          <a:xfrm>
            <a:off x="5241314" y="4155612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0031689-EDC2-FB5E-B8FC-B8960E78139D}"/>
              </a:ext>
            </a:extLst>
          </p:cNvPr>
          <p:cNvSpPr/>
          <p:nvPr/>
        </p:nvSpPr>
        <p:spPr>
          <a:xfrm>
            <a:off x="1679285" y="4155612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제공 동의서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ACD57F8-B263-B66B-9847-53FF58124C5A}"/>
              </a:ext>
            </a:extLst>
          </p:cNvPr>
          <p:cNvSpPr/>
          <p:nvPr/>
        </p:nvSpPr>
        <p:spPr>
          <a:xfrm>
            <a:off x="4586719" y="4168644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9B8B17BA-C93A-728D-2B7F-92622E1710CB}"/>
              </a:ext>
            </a:extLst>
          </p:cNvPr>
          <p:cNvSpPr/>
          <p:nvPr/>
        </p:nvSpPr>
        <p:spPr>
          <a:xfrm>
            <a:off x="6031650" y="4155612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CA8FCA0-246D-D60F-8CF8-1570C3D905D3}"/>
              </a:ext>
            </a:extLst>
          </p:cNvPr>
          <p:cNvSpPr/>
          <p:nvPr/>
        </p:nvSpPr>
        <p:spPr>
          <a:xfrm>
            <a:off x="5446849" y="4155612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AD7F37F-9B71-720B-26E4-0CCDFD1136EB}"/>
              </a:ext>
            </a:extLst>
          </p:cNvPr>
          <p:cNvSpPr/>
          <p:nvPr/>
        </p:nvSpPr>
        <p:spPr>
          <a:xfrm>
            <a:off x="6285126" y="4155612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동의안함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1B5BE430-EF22-5AF8-8D69-59301B14BBC1}"/>
              </a:ext>
            </a:extLst>
          </p:cNvPr>
          <p:cNvSpPr/>
          <p:nvPr/>
        </p:nvSpPr>
        <p:spPr>
          <a:xfrm>
            <a:off x="5241314" y="3573016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2EAEDB0C-7BEE-9F26-7EB7-ABBD7CDDA352}"/>
              </a:ext>
            </a:extLst>
          </p:cNvPr>
          <p:cNvSpPr/>
          <p:nvPr/>
        </p:nvSpPr>
        <p:spPr>
          <a:xfrm>
            <a:off x="1679285" y="3573016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조회 동의서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CBA21F1-BF93-4BBA-0856-74B523CC2D18}"/>
              </a:ext>
            </a:extLst>
          </p:cNvPr>
          <p:cNvSpPr/>
          <p:nvPr/>
        </p:nvSpPr>
        <p:spPr>
          <a:xfrm>
            <a:off x="4586719" y="3586048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E3E3DDC0-6A47-D4C1-B877-4B31D7FE4ECB}"/>
              </a:ext>
            </a:extLst>
          </p:cNvPr>
          <p:cNvSpPr/>
          <p:nvPr/>
        </p:nvSpPr>
        <p:spPr>
          <a:xfrm>
            <a:off x="6031650" y="3573016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2AF8208-A77E-6F12-08F8-0DC4CDDC936D}"/>
              </a:ext>
            </a:extLst>
          </p:cNvPr>
          <p:cNvSpPr/>
          <p:nvPr/>
        </p:nvSpPr>
        <p:spPr>
          <a:xfrm>
            <a:off x="5446849" y="3573016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B34472E-AA59-AEF2-4699-AF50D8FDFE41}"/>
              </a:ext>
            </a:extLst>
          </p:cNvPr>
          <p:cNvSpPr/>
          <p:nvPr/>
        </p:nvSpPr>
        <p:spPr>
          <a:xfrm>
            <a:off x="6285126" y="3573016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동의안함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7E4BDDDB-8CB8-20CE-D617-2FFECEB13651}"/>
              </a:ext>
            </a:extLst>
          </p:cNvPr>
          <p:cNvSpPr/>
          <p:nvPr/>
        </p:nvSpPr>
        <p:spPr>
          <a:xfrm>
            <a:off x="5241314" y="3764679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FA53512-88F1-200D-6EC4-9916456B9BCE}"/>
              </a:ext>
            </a:extLst>
          </p:cNvPr>
          <p:cNvSpPr/>
          <p:nvPr/>
        </p:nvSpPr>
        <p:spPr>
          <a:xfrm>
            <a:off x="1679285" y="3764679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수집∙이용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동의서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6EFF6557-CD72-49A1-40A0-E1FFAB636CF2}"/>
              </a:ext>
            </a:extLst>
          </p:cNvPr>
          <p:cNvSpPr/>
          <p:nvPr/>
        </p:nvSpPr>
        <p:spPr>
          <a:xfrm>
            <a:off x="4586719" y="3777711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70D375CE-662E-4B4B-3947-2B40D6D44486}"/>
              </a:ext>
            </a:extLst>
          </p:cNvPr>
          <p:cNvSpPr/>
          <p:nvPr/>
        </p:nvSpPr>
        <p:spPr>
          <a:xfrm>
            <a:off x="6031650" y="3764679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38F8A2A-C842-523B-A09E-98579783333C}"/>
              </a:ext>
            </a:extLst>
          </p:cNvPr>
          <p:cNvSpPr/>
          <p:nvPr/>
        </p:nvSpPr>
        <p:spPr>
          <a:xfrm>
            <a:off x="5446849" y="3764679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E633035-9495-53C6-BC1C-8671F4F70E45}"/>
              </a:ext>
            </a:extLst>
          </p:cNvPr>
          <p:cNvSpPr/>
          <p:nvPr/>
        </p:nvSpPr>
        <p:spPr>
          <a:xfrm>
            <a:off x="6285126" y="3764679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동의안함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3562D62-DA9C-EE25-11CA-0B23B5B2EADB}"/>
              </a:ext>
            </a:extLst>
          </p:cNvPr>
          <p:cNvSpPr/>
          <p:nvPr/>
        </p:nvSpPr>
        <p:spPr>
          <a:xfrm>
            <a:off x="6285126" y="2996952"/>
            <a:ext cx="805108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rgbClr val="C00000"/>
                </a:solidFill>
                <a:latin typeface="+mj-ea"/>
                <a:ea typeface="+mj-ea"/>
              </a:rPr>
              <a:t>전체동의</a:t>
            </a:r>
            <a:endParaRPr lang="en-US" altLang="ko-KR" sz="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549FCBD-E54A-EFCC-2949-DCC65564500B}"/>
              </a:ext>
            </a:extLst>
          </p:cNvPr>
          <p:cNvSpPr/>
          <p:nvPr/>
        </p:nvSpPr>
        <p:spPr>
          <a:xfrm>
            <a:off x="6031650" y="3074412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A8B9DE4-A199-4AEA-E53D-277CBCAA2D8F}"/>
              </a:ext>
            </a:extLst>
          </p:cNvPr>
          <p:cNvSpPr/>
          <p:nvPr/>
        </p:nvSpPr>
        <p:spPr>
          <a:xfrm>
            <a:off x="1352543" y="2617456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약관동의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61" name="Google Shape;222;p7">
            <a:extLst>
              <a:ext uri="{FF2B5EF4-FFF2-40B4-BE49-F238E27FC236}">
                <a16:creationId xmlns:a16="http://schemas.microsoft.com/office/drawing/2014/main" id="{FAC156E2-0322-7AA0-7A4E-F0B8A9C1D878}"/>
              </a:ext>
            </a:extLst>
          </p:cNvPr>
          <p:cNvCxnSpPr>
            <a:cxnSpLocks/>
          </p:cNvCxnSpPr>
          <p:nvPr/>
        </p:nvCxnSpPr>
        <p:spPr>
          <a:xfrm>
            <a:off x="1708187" y="3429000"/>
            <a:ext cx="51170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AA33CC-D213-A6F9-A5FD-1FFD262ED28D}"/>
              </a:ext>
            </a:extLst>
          </p:cNvPr>
          <p:cNvSpPr/>
          <p:nvPr/>
        </p:nvSpPr>
        <p:spPr>
          <a:xfrm>
            <a:off x="589151" y="1801042"/>
            <a:ext cx="6481024" cy="4576878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1525FD-DC80-05A8-D9F3-1B3CD6FB5481}"/>
              </a:ext>
            </a:extLst>
          </p:cNvPr>
          <p:cNvSpPr/>
          <p:nvPr/>
        </p:nvSpPr>
        <p:spPr>
          <a:xfrm>
            <a:off x="868691" y="2455790"/>
            <a:ext cx="3724269" cy="31304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600" dirty="0">
                <a:latin typeface="+mn-ea"/>
              </a:rPr>
              <a:t>※</a:t>
            </a:r>
            <a:r>
              <a:rPr lang="ko-KR" altLang="en-US" sz="600" dirty="0">
                <a:latin typeface="+mn-ea"/>
              </a:rPr>
              <a:t>필수 동의사항에 대한 동의는 계약의 체결 및 이행을 위하여 필수적이므로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아래 사항에 </a:t>
            </a:r>
            <a:r>
              <a:rPr lang="ko-KR" altLang="en-US" sz="600" dirty="0" err="1">
                <a:latin typeface="+mn-ea"/>
              </a:rPr>
              <a:t>동의하셔야만</a:t>
            </a:r>
            <a:r>
              <a:rPr lang="ko-KR" altLang="en-US" sz="600" dirty="0">
                <a:latin typeface="+mn-ea"/>
              </a:rPr>
              <a:t> 대부거래 관계의 설정 또는 유지가 가능합니다</a:t>
            </a:r>
            <a:r>
              <a:rPr lang="en-US" altLang="ko-KR" sz="600" dirty="0">
                <a:latin typeface="+mn-ea"/>
              </a:rPr>
              <a:t>.</a:t>
            </a:r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endParaRPr lang="en-US" altLang="ko-KR" sz="1000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600" dirty="0">
                <a:latin typeface="+mn-ea"/>
              </a:rPr>
              <a:t>주식회사 </a:t>
            </a:r>
            <a:r>
              <a:rPr lang="ko-KR" altLang="en-US" sz="600" dirty="0" err="1">
                <a:latin typeface="+mn-ea"/>
              </a:rPr>
              <a:t>에이티코넥</a:t>
            </a:r>
            <a:r>
              <a:rPr lang="ko-KR" altLang="en-US" sz="600" dirty="0">
                <a:latin typeface="+mn-ea"/>
              </a:rPr>
              <a:t> 귀중</a:t>
            </a:r>
            <a:endParaRPr lang="en-US" altLang="ko-KR" sz="600" dirty="0">
              <a:latin typeface="+mn-ea"/>
            </a:endParaRPr>
          </a:p>
          <a:p>
            <a:endParaRPr lang="ko-KR" altLang="en-US" sz="600" dirty="0">
              <a:latin typeface="+mn-ea"/>
            </a:endParaRPr>
          </a:p>
          <a:p>
            <a:r>
              <a:rPr lang="en-US" altLang="ko-KR" sz="600" dirty="0">
                <a:latin typeface="+mn-ea"/>
              </a:rPr>
              <a:t>※ </a:t>
            </a:r>
            <a:r>
              <a:rPr lang="ko-KR" altLang="en-US" sz="600" dirty="0">
                <a:latin typeface="+mn-ea"/>
              </a:rPr>
              <a:t>주식회사 </a:t>
            </a:r>
            <a:r>
              <a:rPr lang="ko-KR" altLang="en-US" sz="600" dirty="0" err="1">
                <a:latin typeface="+mn-ea"/>
              </a:rPr>
              <a:t>에이티코넥이</a:t>
            </a:r>
            <a:r>
              <a:rPr lang="ko-KR" altLang="en-US" sz="600" dirty="0">
                <a:latin typeface="+mn-ea"/>
              </a:rPr>
              <a:t> 금융거래와 관련하여 본인의 개인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신용</a:t>
            </a:r>
            <a:r>
              <a:rPr lang="en-US" altLang="ko-KR" sz="600" dirty="0">
                <a:latin typeface="+mn-ea"/>
              </a:rPr>
              <a:t>)</a:t>
            </a:r>
            <a:r>
              <a:rPr lang="ko-KR" altLang="en-US" sz="600" dirty="0">
                <a:latin typeface="+mn-ea"/>
              </a:rPr>
              <a:t>정보를 수집</a:t>
            </a:r>
            <a:r>
              <a:rPr lang="en-US" altLang="ko-KR" sz="600" dirty="0">
                <a:latin typeface="+mn-ea"/>
              </a:rPr>
              <a:t>·</a:t>
            </a:r>
            <a:r>
              <a:rPr lang="ko-KR" altLang="en-US" sz="600" dirty="0">
                <a:latin typeface="+mn-ea"/>
              </a:rPr>
              <a:t>이용 및 제공하기 위해서는 ⌜신용정보의 이용 및 보호에 관한 법률⌟ 제</a:t>
            </a:r>
            <a:r>
              <a:rPr lang="en-US" altLang="ko-KR" sz="600" dirty="0">
                <a:latin typeface="+mn-ea"/>
              </a:rPr>
              <a:t>15</a:t>
            </a:r>
            <a:r>
              <a:rPr lang="ko-KR" altLang="en-US" sz="600" dirty="0">
                <a:latin typeface="+mn-ea"/>
              </a:rPr>
              <a:t>조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제</a:t>
            </a:r>
            <a:r>
              <a:rPr lang="en-US" altLang="ko-KR" sz="600" dirty="0">
                <a:latin typeface="+mn-ea"/>
              </a:rPr>
              <a:t>32</a:t>
            </a:r>
            <a:r>
              <a:rPr lang="ko-KR" altLang="en-US" sz="600" dirty="0">
                <a:latin typeface="+mn-ea"/>
              </a:rPr>
              <a:t>조 내지 제</a:t>
            </a:r>
            <a:r>
              <a:rPr lang="en-US" altLang="ko-KR" sz="600" dirty="0">
                <a:latin typeface="+mn-ea"/>
              </a:rPr>
              <a:t>34</a:t>
            </a:r>
            <a:r>
              <a:rPr lang="ko-KR" altLang="en-US" sz="600" dirty="0">
                <a:latin typeface="+mn-ea"/>
              </a:rPr>
              <a:t>조</a:t>
            </a:r>
            <a:r>
              <a:rPr lang="en-US" altLang="ko-KR" sz="600" dirty="0">
                <a:latin typeface="+mn-ea"/>
              </a:rPr>
              <a:t>, ⌜</a:t>
            </a:r>
            <a:r>
              <a:rPr lang="ko-KR" altLang="en-US" sz="600" dirty="0">
                <a:latin typeface="+mn-ea"/>
              </a:rPr>
              <a:t>개인정보보호법⌟ 제</a:t>
            </a:r>
            <a:r>
              <a:rPr lang="en-US" altLang="ko-KR" sz="600" dirty="0">
                <a:latin typeface="+mn-ea"/>
              </a:rPr>
              <a:t>15</a:t>
            </a:r>
            <a:r>
              <a:rPr lang="ko-KR" altLang="en-US" sz="600" dirty="0">
                <a:latin typeface="+mn-ea"/>
              </a:rPr>
              <a:t>조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제</a:t>
            </a:r>
            <a:r>
              <a:rPr lang="en-US" altLang="ko-KR" sz="600" dirty="0">
                <a:latin typeface="+mn-ea"/>
              </a:rPr>
              <a:t>17</a:t>
            </a:r>
            <a:r>
              <a:rPr lang="ko-KR" altLang="en-US" sz="600" dirty="0">
                <a:latin typeface="+mn-ea"/>
              </a:rPr>
              <a:t>조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제</a:t>
            </a:r>
            <a:r>
              <a:rPr lang="en-US" altLang="ko-KR" sz="600" dirty="0">
                <a:latin typeface="+mn-ea"/>
              </a:rPr>
              <a:t>22</a:t>
            </a:r>
            <a:r>
              <a:rPr lang="ko-KR" altLang="en-US" sz="600" dirty="0">
                <a:latin typeface="+mn-ea"/>
              </a:rPr>
              <a:t>조 등에 따라 본인의 동의가 필요합니다</a:t>
            </a:r>
            <a:r>
              <a:rPr lang="en-US" altLang="ko-KR" sz="600" dirty="0">
                <a:latin typeface="+mn-ea"/>
              </a:rPr>
              <a:t>.</a:t>
            </a:r>
          </a:p>
          <a:p>
            <a:endParaRPr lang="en-US" altLang="ko-KR" sz="600" dirty="0">
              <a:latin typeface="+mn-ea"/>
            </a:endParaRPr>
          </a:p>
          <a:p>
            <a:r>
              <a:rPr lang="en-US" altLang="ko-KR" sz="600" dirty="0">
                <a:latin typeface="+mn-ea"/>
              </a:rPr>
              <a:t>▪</a:t>
            </a:r>
            <a:r>
              <a:rPr lang="ko-KR" altLang="en-US" sz="600" dirty="0">
                <a:latin typeface="+mn-ea"/>
              </a:rPr>
              <a:t>조회 대상 기관</a:t>
            </a:r>
          </a:p>
          <a:p>
            <a:r>
              <a:rPr lang="ko-KR" altLang="en-US" sz="600" dirty="0">
                <a:latin typeface="+mn-ea"/>
              </a:rPr>
              <a:t>  </a:t>
            </a:r>
            <a:r>
              <a:rPr lang="en-US" altLang="ko-KR" sz="600" dirty="0">
                <a:latin typeface="+mn-ea"/>
              </a:rPr>
              <a:t>- </a:t>
            </a:r>
            <a:r>
              <a:rPr lang="ko-KR" altLang="en-US" sz="600" dirty="0">
                <a:latin typeface="+mn-ea"/>
              </a:rPr>
              <a:t>신용정보회사 </a:t>
            </a:r>
            <a:r>
              <a:rPr lang="en-US" altLang="ko-KR" sz="600" dirty="0">
                <a:latin typeface="+mn-ea"/>
              </a:rPr>
              <a:t>: NICE</a:t>
            </a:r>
            <a:r>
              <a:rPr lang="ko-KR" altLang="en-US" sz="600" dirty="0">
                <a:latin typeface="+mn-ea"/>
              </a:rPr>
              <a:t>평가정보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주</a:t>
            </a:r>
            <a:r>
              <a:rPr lang="en-US" altLang="ko-KR" sz="600" dirty="0">
                <a:latin typeface="+mn-ea"/>
              </a:rPr>
              <a:t>), </a:t>
            </a:r>
            <a:r>
              <a:rPr lang="ko-KR" altLang="en-US" sz="600" dirty="0" err="1">
                <a:latin typeface="+mn-ea"/>
              </a:rPr>
              <a:t>코리아크레딧뷰로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주</a:t>
            </a:r>
            <a:r>
              <a:rPr lang="en-US" altLang="ko-KR" sz="600" dirty="0">
                <a:latin typeface="+mn-ea"/>
              </a:rPr>
              <a:t>)</a:t>
            </a:r>
          </a:p>
          <a:p>
            <a:r>
              <a:rPr lang="en-US" altLang="ko-KR" sz="600" dirty="0">
                <a:latin typeface="+mn-ea"/>
              </a:rPr>
              <a:t>  - </a:t>
            </a:r>
            <a:r>
              <a:rPr lang="ko-KR" altLang="en-US" sz="600" dirty="0">
                <a:latin typeface="+mn-ea"/>
              </a:rPr>
              <a:t>신용정보집중기관</a:t>
            </a:r>
          </a:p>
          <a:p>
            <a:r>
              <a:rPr lang="ko-KR" altLang="en-US" sz="600" dirty="0">
                <a:latin typeface="+mn-ea"/>
              </a:rPr>
              <a:t>▪조회 목적</a:t>
            </a:r>
          </a:p>
          <a:p>
            <a:r>
              <a:rPr lang="ko-KR" altLang="en-US" sz="600" dirty="0">
                <a:latin typeface="+mn-ea"/>
              </a:rPr>
              <a:t>  </a:t>
            </a:r>
            <a:r>
              <a:rPr lang="en-US" altLang="ko-KR" sz="600" dirty="0">
                <a:latin typeface="+mn-ea"/>
              </a:rPr>
              <a:t>- </a:t>
            </a:r>
            <a:r>
              <a:rPr lang="ko-KR" altLang="en-US" sz="600" dirty="0">
                <a:latin typeface="+mn-ea"/>
              </a:rPr>
              <a:t>대출계약의 체결</a:t>
            </a:r>
            <a:r>
              <a:rPr lang="en-US" altLang="ko-KR" sz="600" dirty="0">
                <a:latin typeface="+mn-ea"/>
              </a:rPr>
              <a:t>·</a:t>
            </a:r>
            <a:r>
              <a:rPr lang="ko-KR" altLang="en-US" sz="600" dirty="0">
                <a:latin typeface="+mn-ea"/>
              </a:rPr>
              <a:t>유지</a:t>
            </a:r>
            <a:r>
              <a:rPr lang="en-US" altLang="ko-KR" sz="600" dirty="0">
                <a:latin typeface="+mn-ea"/>
              </a:rPr>
              <a:t>·</a:t>
            </a:r>
            <a:r>
              <a:rPr lang="ko-KR" altLang="en-US" sz="600" dirty="0">
                <a:latin typeface="+mn-ea"/>
              </a:rPr>
              <a:t>이행</a:t>
            </a:r>
            <a:r>
              <a:rPr lang="en-US" altLang="ko-KR" sz="600" dirty="0">
                <a:latin typeface="+mn-ea"/>
              </a:rPr>
              <a:t>·</a:t>
            </a:r>
            <a:r>
              <a:rPr lang="ko-KR" altLang="en-US" sz="600" dirty="0">
                <a:latin typeface="+mn-ea"/>
              </a:rPr>
              <a:t>관리 등</a:t>
            </a:r>
          </a:p>
          <a:p>
            <a:r>
              <a:rPr lang="ko-KR" altLang="en-US" sz="600" dirty="0">
                <a:latin typeface="+mn-ea"/>
              </a:rPr>
              <a:t>▪조회 동의의 효력기간</a:t>
            </a:r>
          </a:p>
          <a:p>
            <a:r>
              <a:rPr lang="ko-KR" altLang="en-US" sz="600" dirty="0">
                <a:latin typeface="+mn-ea"/>
              </a:rPr>
              <a:t>  </a:t>
            </a:r>
            <a:r>
              <a:rPr lang="en-US" altLang="ko-KR" sz="600" dirty="0">
                <a:latin typeface="+mn-ea"/>
              </a:rPr>
              <a:t>- </a:t>
            </a:r>
            <a:r>
              <a:rPr lang="ko-KR" altLang="en-US" sz="600" dirty="0">
                <a:latin typeface="+mn-ea"/>
              </a:rPr>
              <a:t>조회동의일로부터 당해 대출계약의 효력이 종료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기간만기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계약해제 등</a:t>
            </a:r>
            <a:r>
              <a:rPr lang="en-US" altLang="ko-KR" sz="600" dirty="0">
                <a:latin typeface="+mn-ea"/>
              </a:rPr>
              <a:t>)</a:t>
            </a:r>
            <a:r>
              <a:rPr lang="ko-KR" altLang="en-US" sz="600" dirty="0">
                <a:latin typeface="+mn-ea"/>
              </a:rPr>
              <a:t>되는 시점까지</a:t>
            </a:r>
            <a:r>
              <a:rPr lang="en-US" altLang="ko-KR" sz="600" dirty="0">
                <a:latin typeface="+mn-ea"/>
              </a:rPr>
              <a:t>. </a:t>
            </a:r>
            <a:r>
              <a:rPr lang="ko-KR" altLang="en-US" sz="600" dirty="0">
                <a:latin typeface="+mn-ea"/>
              </a:rPr>
              <a:t>단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본인이 신청한 대출이 귀사에 의해 거절된 경우에는 그 시점부터 동의의 효력은 소멸합니다</a:t>
            </a:r>
            <a:r>
              <a:rPr lang="en-US" altLang="ko-KR" sz="600" dirty="0">
                <a:latin typeface="+mn-ea"/>
              </a:rPr>
              <a:t>.</a:t>
            </a:r>
          </a:p>
          <a:p>
            <a:r>
              <a:rPr lang="en-US" altLang="ko-KR" sz="600" dirty="0">
                <a:latin typeface="+mn-ea"/>
              </a:rPr>
              <a:t>▪</a:t>
            </a:r>
            <a:r>
              <a:rPr lang="ko-KR" altLang="en-US" sz="600" dirty="0">
                <a:latin typeface="+mn-ea"/>
              </a:rPr>
              <a:t>거부 권리 및 불이익</a:t>
            </a:r>
          </a:p>
          <a:p>
            <a:r>
              <a:rPr lang="ko-KR" altLang="en-US" sz="600" dirty="0">
                <a:latin typeface="+mn-ea"/>
              </a:rPr>
              <a:t>  </a:t>
            </a:r>
            <a:r>
              <a:rPr lang="en-US" altLang="ko-KR" sz="600" dirty="0">
                <a:latin typeface="+mn-ea"/>
              </a:rPr>
              <a:t>- </a:t>
            </a:r>
            <a:r>
              <a:rPr lang="ko-KR" altLang="en-US" sz="600" dirty="0">
                <a:latin typeface="+mn-ea"/>
              </a:rPr>
              <a:t>위 개인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신용</a:t>
            </a:r>
            <a:r>
              <a:rPr lang="en-US" altLang="ko-KR" sz="600" dirty="0">
                <a:latin typeface="+mn-ea"/>
              </a:rPr>
              <a:t>)</a:t>
            </a:r>
            <a:r>
              <a:rPr lang="ko-KR" altLang="en-US" sz="600" dirty="0">
                <a:latin typeface="+mn-ea"/>
              </a:rPr>
              <a:t>정보의 조회에 관한 동의는 “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금융</a:t>
            </a:r>
            <a:r>
              <a:rPr lang="en-US" altLang="ko-KR" sz="600" dirty="0">
                <a:latin typeface="+mn-ea"/>
              </a:rPr>
              <a:t>)</a:t>
            </a:r>
            <a:r>
              <a:rPr lang="ko-KR" altLang="en-US" sz="600" dirty="0">
                <a:latin typeface="+mn-ea"/>
              </a:rPr>
              <a:t>거래 계약의 체결 및 </a:t>
            </a:r>
            <a:r>
              <a:rPr lang="ko-KR" altLang="en-US" sz="600" dirty="0" err="1">
                <a:latin typeface="+mn-ea"/>
              </a:rPr>
              <a:t>이행”을</a:t>
            </a:r>
            <a:r>
              <a:rPr lang="ko-KR" altLang="en-US" sz="600" dirty="0">
                <a:latin typeface="+mn-ea"/>
              </a:rPr>
              <a:t> 위한 필수적 사항이므로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위 사항에 </a:t>
            </a:r>
            <a:r>
              <a:rPr lang="ko-KR" altLang="en-US" sz="600" dirty="0" err="1">
                <a:latin typeface="+mn-ea"/>
              </a:rPr>
              <a:t>동의하셔야만</a:t>
            </a:r>
            <a:r>
              <a:rPr lang="ko-KR" altLang="en-US" sz="600" dirty="0">
                <a:latin typeface="+mn-ea"/>
              </a:rPr>
              <a:t> 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금융</a:t>
            </a:r>
            <a:r>
              <a:rPr lang="en-US" altLang="ko-KR" sz="600" dirty="0">
                <a:latin typeface="+mn-ea"/>
              </a:rPr>
              <a:t>)</a:t>
            </a:r>
            <a:r>
              <a:rPr lang="ko-KR" altLang="en-US" sz="600" dirty="0">
                <a:latin typeface="+mn-ea"/>
              </a:rPr>
              <a:t>거래관계의 설정 및 유지가 가능합니다</a:t>
            </a:r>
            <a:r>
              <a:rPr lang="en-US" altLang="ko-KR" sz="600" dirty="0">
                <a:latin typeface="+mn-ea"/>
              </a:rPr>
              <a:t>.</a:t>
            </a:r>
          </a:p>
          <a:p>
            <a:r>
              <a:rPr lang="en-US" altLang="ko-KR" sz="600" dirty="0">
                <a:latin typeface="+mn-ea"/>
              </a:rPr>
              <a:t>▪</a:t>
            </a:r>
            <a:r>
              <a:rPr lang="ko-KR" altLang="en-US" sz="600" dirty="0">
                <a:latin typeface="+mn-ea"/>
              </a:rPr>
              <a:t>조회 항목</a:t>
            </a:r>
          </a:p>
          <a:p>
            <a:r>
              <a:rPr lang="ko-KR" altLang="en-US" sz="600" dirty="0">
                <a:latin typeface="+mn-ea"/>
              </a:rPr>
              <a:t>  </a:t>
            </a:r>
            <a:r>
              <a:rPr lang="en-US" altLang="ko-KR" sz="600" dirty="0">
                <a:latin typeface="+mn-ea"/>
              </a:rPr>
              <a:t>- </a:t>
            </a:r>
            <a:r>
              <a:rPr lang="ko-KR" altLang="en-US" sz="600" dirty="0">
                <a:latin typeface="+mn-ea"/>
              </a:rPr>
              <a:t>고유식별정보 </a:t>
            </a:r>
            <a:r>
              <a:rPr lang="en-US" altLang="ko-KR" sz="600" dirty="0">
                <a:latin typeface="+mn-ea"/>
              </a:rPr>
              <a:t>: </a:t>
            </a:r>
            <a:r>
              <a:rPr lang="ko-KR" altLang="en-US" sz="600" dirty="0">
                <a:latin typeface="+mn-ea"/>
              </a:rPr>
              <a:t>주민등록번호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외국인등록번호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여권번호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운전면허 번호</a:t>
            </a:r>
          </a:p>
          <a:p>
            <a:r>
              <a:rPr lang="ko-KR" altLang="en-US" sz="600" dirty="0">
                <a:latin typeface="+mn-ea"/>
              </a:rPr>
              <a:t>  </a:t>
            </a:r>
            <a:r>
              <a:rPr lang="en-US" altLang="ko-KR" sz="600" dirty="0">
                <a:latin typeface="+mn-ea"/>
              </a:rPr>
              <a:t>- </a:t>
            </a:r>
            <a:r>
              <a:rPr lang="ko-KR" altLang="en-US" sz="600" dirty="0">
                <a:latin typeface="+mn-ea"/>
              </a:rPr>
              <a:t>개인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신용</a:t>
            </a:r>
            <a:r>
              <a:rPr lang="en-US" altLang="ko-KR" sz="600" dirty="0">
                <a:latin typeface="+mn-ea"/>
              </a:rPr>
              <a:t>)</a:t>
            </a:r>
            <a:r>
              <a:rPr lang="ko-KR" altLang="en-US" sz="600" dirty="0">
                <a:latin typeface="+mn-ea"/>
              </a:rPr>
              <a:t>정보</a:t>
            </a:r>
          </a:p>
          <a:p>
            <a:r>
              <a:rPr lang="ko-KR" altLang="en-US" sz="600" dirty="0">
                <a:latin typeface="+mn-ea"/>
              </a:rPr>
              <a:t>   ▹일반개인정보 </a:t>
            </a:r>
            <a:r>
              <a:rPr lang="en-US" altLang="ko-KR" sz="600" dirty="0">
                <a:latin typeface="+mn-ea"/>
              </a:rPr>
              <a:t>: </a:t>
            </a:r>
            <a:r>
              <a:rPr lang="ko-KR" altLang="en-US" sz="600" dirty="0">
                <a:latin typeface="+mn-ea"/>
              </a:rPr>
              <a:t>성명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주소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직장정보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전화번호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입금계좌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연계정보</a:t>
            </a:r>
            <a:r>
              <a:rPr lang="en-US" altLang="ko-KR" sz="600" dirty="0">
                <a:latin typeface="+mn-ea"/>
              </a:rPr>
              <a:t>(CI) </a:t>
            </a:r>
            <a:r>
              <a:rPr lang="ko-KR" altLang="en-US" sz="600" dirty="0">
                <a:latin typeface="+mn-ea"/>
              </a:rPr>
              <a:t>등</a:t>
            </a:r>
          </a:p>
          <a:p>
            <a:r>
              <a:rPr lang="ko-KR" altLang="en-US" sz="600" dirty="0">
                <a:latin typeface="+mn-ea"/>
              </a:rPr>
              <a:t>   ▹신용거래정보 </a:t>
            </a:r>
            <a:r>
              <a:rPr lang="en-US" altLang="ko-KR" sz="600" dirty="0">
                <a:latin typeface="+mn-ea"/>
              </a:rPr>
              <a:t>: </a:t>
            </a:r>
            <a:r>
              <a:rPr lang="ko-KR" altLang="en-US" sz="600" dirty="0">
                <a:latin typeface="+mn-ea"/>
              </a:rPr>
              <a:t>대출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보증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담보제공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현금서비스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카드론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신용카드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자사대출신청정보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신청번호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신청일자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신청구분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신청채널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대출상품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신청금액 등</a:t>
            </a:r>
            <a:r>
              <a:rPr lang="en-US" altLang="ko-KR" sz="600" dirty="0">
                <a:latin typeface="+mn-ea"/>
              </a:rPr>
              <a:t>) </a:t>
            </a:r>
            <a:r>
              <a:rPr lang="ko-KR" altLang="en-US" sz="600" dirty="0">
                <a:latin typeface="+mn-ea"/>
              </a:rPr>
              <a:t>및 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가계</a:t>
            </a:r>
            <a:r>
              <a:rPr lang="en-US" altLang="ko-KR" sz="600" dirty="0">
                <a:latin typeface="+mn-ea"/>
              </a:rPr>
              <a:t>)</a:t>
            </a:r>
            <a:r>
              <a:rPr lang="ko-KR" altLang="en-US" sz="600" dirty="0">
                <a:latin typeface="+mn-ea"/>
              </a:rPr>
              <a:t>당좌예금 개설내역 등</a:t>
            </a:r>
          </a:p>
          <a:p>
            <a:r>
              <a:rPr lang="ko-KR" altLang="en-US" sz="600" dirty="0">
                <a:latin typeface="+mn-ea"/>
              </a:rPr>
              <a:t>   ▹신용도판단정보 </a:t>
            </a:r>
            <a:r>
              <a:rPr lang="en-US" altLang="ko-KR" sz="600" dirty="0">
                <a:latin typeface="+mn-ea"/>
              </a:rPr>
              <a:t>: </a:t>
            </a:r>
            <a:r>
              <a:rPr lang="ko-KR" altLang="en-US" sz="600" dirty="0">
                <a:latin typeface="+mn-ea"/>
              </a:rPr>
              <a:t>신용평점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연체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부도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대위변제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기타 신용질서 문란행위 관련 금액 등</a:t>
            </a:r>
          </a:p>
          <a:p>
            <a:r>
              <a:rPr lang="ko-KR" altLang="en-US" sz="600" dirty="0">
                <a:latin typeface="+mn-ea"/>
              </a:rPr>
              <a:t>   ▹신용능력정보 </a:t>
            </a:r>
            <a:r>
              <a:rPr lang="en-US" altLang="ko-KR" sz="600" dirty="0">
                <a:latin typeface="+mn-ea"/>
              </a:rPr>
              <a:t>: </a:t>
            </a:r>
            <a:r>
              <a:rPr lang="ko-KR" altLang="en-US" sz="600" dirty="0">
                <a:latin typeface="+mn-ea"/>
              </a:rPr>
              <a:t>개인의 재산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채무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소득의 총액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납세실적 등</a:t>
            </a:r>
          </a:p>
          <a:p>
            <a:r>
              <a:rPr lang="ko-KR" altLang="en-US" sz="600" dirty="0">
                <a:latin typeface="+mn-ea"/>
              </a:rPr>
              <a:t>   ▹공공정보 등 </a:t>
            </a:r>
            <a:r>
              <a:rPr lang="en-US" altLang="ko-KR" sz="600" dirty="0">
                <a:latin typeface="+mn-ea"/>
              </a:rPr>
              <a:t>: </a:t>
            </a:r>
            <a:r>
              <a:rPr lang="ko-KR" altLang="en-US" sz="600" dirty="0">
                <a:latin typeface="+mn-ea"/>
              </a:rPr>
              <a:t>법원의 재판</a:t>
            </a:r>
            <a:r>
              <a:rPr lang="en-US" altLang="ko-KR" sz="600" dirty="0">
                <a:latin typeface="+mn-ea"/>
              </a:rPr>
              <a:t>·</a:t>
            </a:r>
            <a:r>
              <a:rPr lang="ko-KR" altLang="en-US" sz="600" dirty="0">
                <a:latin typeface="+mn-ea"/>
              </a:rPr>
              <a:t>결정 정보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체납정보</a:t>
            </a:r>
            <a:r>
              <a:rPr lang="en-US" altLang="ko-KR" sz="600" dirty="0">
                <a:latin typeface="+mn-ea"/>
              </a:rPr>
              <a:t>, </a:t>
            </a:r>
            <a:r>
              <a:rPr lang="ko-KR" altLang="en-US" sz="600" dirty="0">
                <a:latin typeface="+mn-ea"/>
              </a:rPr>
              <a:t>사회보험 및 공공요금 관련 정보 등</a:t>
            </a:r>
            <a:endParaRPr lang="en-US" altLang="ko-KR" sz="600" dirty="0">
              <a:latin typeface="+mn-ea"/>
            </a:endParaRPr>
          </a:p>
          <a:p>
            <a:endParaRPr lang="ko-KR" altLang="en-US" sz="600" dirty="0">
              <a:latin typeface="+mn-ea"/>
            </a:endParaRPr>
          </a:p>
          <a:p>
            <a:r>
              <a:rPr lang="en-US" altLang="ko-KR" sz="600" dirty="0">
                <a:latin typeface="+mn-ea"/>
              </a:rPr>
              <a:t>※ </a:t>
            </a:r>
            <a:r>
              <a:rPr lang="ko-KR" altLang="en-US" sz="600" dirty="0">
                <a:latin typeface="+mn-ea"/>
              </a:rPr>
              <a:t>본 동의서에 의한 개인</a:t>
            </a:r>
            <a:r>
              <a:rPr lang="en-US" altLang="ko-KR" sz="600" dirty="0">
                <a:latin typeface="+mn-ea"/>
              </a:rPr>
              <a:t>(</a:t>
            </a:r>
            <a:r>
              <a:rPr lang="ko-KR" altLang="en-US" sz="600" dirty="0">
                <a:latin typeface="+mn-ea"/>
              </a:rPr>
              <a:t>신용</a:t>
            </a:r>
            <a:r>
              <a:rPr lang="en-US" altLang="ko-KR" sz="600" dirty="0">
                <a:latin typeface="+mn-ea"/>
              </a:rPr>
              <a:t>)</a:t>
            </a:r>
            <a:r>
              <a:rPr lang="ko-KR" altLang="en-US" sz="600" dirty="0">
                <a:latin typeface="+mn-ea"/>
              </a:rPr>
              <a:t>정보 조회는 무등급자에 대한 신용등급 산정 이외에는 귀하의 신용등급에 영향을 주지 않습니다</a:t>
            </a:r>
            <a:r>
              <a:rPr lang="en-US" altLang="ko-KR" sz="600" dirty="0">
                <a:latin typeface="+mn-ea"/>
              </a:rPr>
              <a:t>.</a:t>
            </a:r>
          </a:p>
          <a:p>
            <a:endParaRPr lang="en-US" altLang="ko-KR" sz="600" dirty="0"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B4E6A1F-50E7-A66B-5CA5-4CF1E793D258}"/>
              </a:ext>
            </a:extLst>
          </p:cNvPr>
          <p:cNvSpPr/>
          <p:nvPr/>
        </p:nvSpPr>
        <p:spPr>
          <a:xfrm>
            <a:off x="868691" y="5503515"/>
            <a:ext cx="3724269" cy="276314"/>
          </a:xfrm>
          <a:prstGeom prst="rect">
            <a:avLst/>
          </a:prstGeom>
          <a:solidFill>
            <a:srgbClr val="26499D"/>
          </a:solidFill>
        </p:spPr>
        <p:txBody>
          <a:bodyPr wrap="square" tIns="0" bIns="0" anchor="ctr" anchorCtr="0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동의</a:t>
            </a:r>
            <a:endParaRPr lang="en-US" altLang="ko-KR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A592D18-6F29-1352-D274-5AF1C93B3A3B}"/>
              </a:ext>
            </a:extLst>
          </p:cNvPr>
          <p:cNvSpPr/>
          <p:nvPr/>
        </p:nvSpPr>
        <p:spPr>
          <a:xfrm>
            <a:off x="868691" y="2186042"/>
            <a:ext cx="3724269" cy="27828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정보 </a:t>
            </a:r>
            <a:r>
              <a:rPr lang="ko-KR" altLang="en-US" sz="800" dirty="0" err="1">
                <a:solidFill>
                  <a:schemeClr val="bg1"/>
                </a:solidFill>
                <a:latin typeface="+mj-ea"/>
                <a:ea typeface="+mj-ea"/>
              </a:rPr>
              <a:t>수집∙이용∙제공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 동의서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5825F9C-E2B9-32A8-B72F-16D22687DB45}"/>
              </a:ext>
            </a:extLst>
          </p:cNvPr>
          <p:cNvSpPr/>
          <p:nvPr/>
        </p:nvSpPr>
        <p:spPr>
          <a:xfrm>
            <a:off x="4592959" y="3563326"/>
            <a:ext cx="534237" cy="12760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67" name="화살표: 왼쪽으로 구부러짐 66">
            <a:extLst>
              <a:ext uri="{FF2B5EF4-FFF2-40B4-BE49-F238E27FC236}">
                <a16:creationId xmlns:a16="http://schemas.microsoft.com/office/drawing/2014/main" id="{4A7AA069-E8A1-36B1-B4F0-8F08F5D535E5}"/>
              </a:ext>
            </a:extLst>
          </p:cNvPr>
          <p:cNvSpPr/>
          <p:nvPr/>
        </p:nvSpPr>
        <p:spPr>
          <a:xfrm rot="9412792" flipH="1">
            <a:off x="4684135" y="3006997"/>
            <a:ext cx="263806" cy="546602"/>
          </a:xfrm>
          <a:prstGeom prst="curvedLeftArrow">
            <a:avLst>
              <a:gd name="adj1" fmla="val 25000"/>
              <a:gd name="adj2" fmla="val 8543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CE115F-D8AD-0F9A-3A76-799C0821D4C7}"/>
              </a:ext>
            </a:extLst>
          </p:cNvPr>
          <p:cNvSpPr/>
          <p:nvPr/>
        </p:nvSpPr>
        <p:spPr>
          <a:xfrm>
            <a:off x="4047739" y="2264127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latin typeface="+mj-ea"/>
                <a:ea typeface="+mj-ea"/>
              </a:rPr>
              <a:t>X</a:t>
            </a: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0829CFE3-F0AC-5442-978D-1BCEEBAD05D9}"/>
              </a:ext>
            </a:extLst>
          </p:cNvPr>
          <p:cNvSpPr/>
          <p:nvPr/>
        </p:nvSpPr>
        <p:spPr>
          <a:xfrm>
            <a:off x="4640924" y="332787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21;p7">
            <a:extLst>
              <a:ext uri="{FF2B5EF4-FFF2-40B4-BE49-F238E27FC236}">
                <a16:creationId xmlns:a16="http://schemas.microsoft.com/office/drawing/2014/main" id="{5C4468C7-8294-062F-523D-3F64769DB74E}"/>
              </a:ext>
            </a:extLst>
          </p:cNvPr>
          <p:cNvSpPr/>
          <p:nvPr/>
        </p:nvSpPr>
        <p:spPr>
          <a:xfrm>
            <a:off x="4223965" y="21954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33AD359-9C10-3CC9-12A4-3DA9DB80F883}"/>
              </a:ext>
            </a:extLst>
          </p:cNvPr>
          <p:cNvSpPr/>
          <p:nvPr/>
        </p:nvSpPr>
        <p:spPr>
          <a:xfrm>
            <a:off x="4536856" y="2487307"/>
            <a:ext cx="53391" cy="305196"/>
          </a:xfrm>
          <a:prstGeom prst="roundRect">
            <a:avLst>
              <a:gd name="adj" fmla="val 49268"/>
            </a:avLst>
          </a:prstGeom>
          <a:solidFill>
            <a:srgbClr val="264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Google Shape;221;p7">
            <a:extLst>
              <a:ext uri="{FF2B5EF4-FFF2-40B4-BE49-F238E27FC236}">
                <a16:creationId xmlns:a16="http://schemas.microsoft.com/office/drawing/2014/main" id="{05659E3A-3B09-0E54-46F5-255BF72C91A6}"/>
              </a:ext>
            </a:extLst>
          </p:cNvPr>
          <p:cNvSpPr/>
          <p:nvPr/>
        </p:nvSpPr>
        <p:spPr>
          <a:xfrm>
            <a:off x="4359947" y="25843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8" name="Google Shape;221;p7">
            <a:extLst>
              <a:ext uri="{FF2B5EF4-FFF2-40B4-BE49-F238E27FC236}">
                <a16:creationId xmlns:a16="http://schemas.microsoft.com/office/drawing/2014/main" id="{EBCD52F8-8037-C278-3E2F-734D0E7BDCE1}"/>
              </a:ext>
            </a:extLst>
          </p:cNvPr>
          <p:cNvSpPr/>
          <p:nvPr/>
        </p:nvSpPr>
        <p:spPr>
          <a:xfrm>
            <a:off x="2858297" y="552926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5462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52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99747"/>
              </p:ext>
            </p:extLst>
          </p:nvPr>
        </p:nvGraphicFramePr>
        <p:xfrm>
          <a:off x="7541937" y="408944"/>
          <a:ext cx="2253889" cy="610370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대출 시 상품선택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상품선택 유의사항 텍스트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고객구분 선택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개인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향후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개인사업자등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고객구분값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추가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될수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있음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증권사 선택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유진투자증권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하나증권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공통코드로 관리 고려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 선택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선택값은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증권사 및 포트폴리오 등에 따라 등록된 상품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관리자시스템에서 등록한 상품리스트 노출 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상품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상품 선택 시 해당 상품 정보 표시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숫자만 입력 가능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7: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조회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RMS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연동하여 계좌 유효성 및 담보평가 진행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증권계좌번호 유효성을 위한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RMS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 연동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RMS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연동 이후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버튼 변경하고 비 활성화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 버튼 변경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RMS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 이후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버튼 변경 후 비활성화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화면 이동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주민번호 진위여부 연동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(KCB),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유효하지 않을 경우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호출 후 주민번호 항목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Clear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 본인인증 연동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(KCB),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일치하지 않을 경우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호출 후 휴대폰번호 항목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Clear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Step3.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고객동의 화면으로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후취 설명 팝업 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레이어 팝업으로 호출 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내용은 현업 전달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에정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상품선택</a:t>
            </a: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F_AL_02_03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27581-0C77-FD57-11D7-32457858C05C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E78826-D93D-BA23-63E9-B65E17DEA133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A8A80-01E3-31C3-4B2F-3ED6B8446393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추가대출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6D6AABA-04B5-4FC0-7782-A20C9E5F4028}"/>
              </a:ext>
            </a:extLst>
          </p:cNvPr>
          <p:cNvGrpSpPr/>
          <p:nvPr/>
        </p:nvGrpSpPr>
        <p:grpSpPr>
          <a:xfrm>
            <a:off x="1269242" y="2802089"/>
            <a:ext cx="827999" cy="180000"/>
            <a:chOff x="334475" y="4293096"/>
            <a:chExt cx="827999" cy="180000"/>
          </a:xfrm>
        </p:grpSpPr>
        <p:sp>
          <p:nvSpPr>
            <p:cNvPr id="40" name="Google Shape;221;p7">
              <a:extLst>
                <a:ext uri="{FF2B5EF4-FFF2-40B4-BE49-F238E27FC236}">
                  <a16:creationId xmlns:a16="http://schemas.microsoft.com/office/drawing/2014/main" id="{3DC227A0-6ECB-80D9-0236-55C80D04F25E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222;p7">
              <a:extLst>
                <a:ext uri="{FF2B5EF4-FFF2-40B4-BE49-F238E27FC236}">
                  <a16:creationId xmlns:a16="http://schemas.microsoft.com/office/drawing/2014/main" id="{E3FEB884-D59D-83E8-5095-2F7889228FDD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4C0457-195F-B2C0-5DB5-8C3EC97D88A7}"/>
              </a:ext>
            </a:extLst>
          </p:cNvPr>
          <p:cNvSpPr/>
          <p:nvPr/>
        </p:nvSpPr>
        <p:spPr>
          <a:xfrm>
            <a:off x="2144688" y="2769015"/>
            <a:ext cx="3888432" cy="2999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증권계좌 담보평가를 위해 본인명의의 증권계좌번호를 입력해 주십시오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대출신청은 증권계좌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계좌당 </a:t>
            </a:r>
            <a:r>
              <a:rPr lang="en-US" altLang="ko-KR" sz="700" dirty="0">
                <a:latin typeface="+mn-ea"/>
              </a:rPr>
              <a:t>1</a:t>
            </a:r>
            <a:r>
              <a:rPr lang="ko-KR" altLang="en-US" sz="700" dirty="0">
                <a:latin typeface="+mn-ea"/>
              </a:rPr>
              <a:t>회에 한하여 </a:t>
            </a:r>
            <a:r>
              <a:rPr lang="ko-KR" altLang="en-US" sz="700" dirty="0" err="1">
                <a:latin typeface="+mn-ea"/>
              </a:rPr>
              <a:t>가능하오니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참고하시기 바랍니다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75C79A1-E269-BFBC-2D35-469755F74C15}"/>
              </a:ext>
            </a:extLst>
          </p:cNvPr>
          <p:cNvSpPr/>
          <p:nvPr/>
        </p:nvSpPr>
        <p:spPr>
          <a:xfrm>
            <a:off x="1805158" y="3207193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고객구분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6649150-8AC4-11B8-9E18-79139447C416}"/>
              </a:ext>
            </a:extLst>
          </p:cNvPr>
          <p:cNvSpPr/>
          <p:nvPr/>
        </p:nvSpPr>
        <p:spPr>
          <a:xfrm>
            <a:off x="2694938" y="3212976"/>
            <a:ext cx="2210457" cy="25230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7" name="Google Shape;222;p7">
            <a:extLst>
              <a:ext uri="{FF2B5EF4-FFF2-40B4-BE49-F238E27FC236}">
                <a16:creationId xmlns:a16="http://schemas.microsoft.com/office/drawing/2014/main" id="{177841EB-8DCF-DE59-04CF-DB9967317A19}"/>
              </a:ext>
            </a:extLst>
          </p:cNvPr>
          <p:cNvCxnSpPr>
            <a:cxnSpLocks/>
          </p:cNvCxnSpPr>
          <p:nvPr/>
        </p:nvCxnSpPr>
        <p:spPr>
          <a:xfrm>
            <a:off x="2694938" y="3436413"/>
            <a:ext cx="2428144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94D70D8-61EE-6AD7-8A4C-4345FC7D7597}"/>
              </a:ext>
            </a:extLst>
          </p:cNvPr>
          <p:cNvSpPr/>
          <p:nvPr/>
        </p:nvSpPr>
        <p:spPr>
          <a:xfrm>
            <a:off x="4905395" y="3225125"/>
            <a:ext cx="217687" cy="198228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600" b="1" dirty="0">
                <a:solidFill>
                  <a:srgbClr val="26499D"/>
                </a:solidFill>
                <a:latin typeface="+mj-lt"/>
                <a:ea typeface="Malgun Gothic" panose="020B0503020000020004" pitchFamily="50" charset="-127"/>
              </a:rPr>
              <a:t>Ⅴ</a:t>
            </a:r>
            <a:endParaRPr lang="ko-KR" altLang="en-US" sz="600" b="1" dirty="0">
              <a:solidFill>
                <a:srgbClr val="26499D"/>
              </a:solidFill>
              <a:latin typeface="+mj-lt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58FE617-49B5-76AC-D6CC-266BBD9EB87D}"/>
              </a:ext>
            </a:extLst>
          </p:cNvPr>
          <p:cNvSpPr/>
          <p:nvPr/>
        </p:nvSpPr>
        <p:spPr>
          <a:xfrm>
            <a:off x="1805158" y="3573016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증권사선택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CF400FA-8F81-6702-91AB-0D093C53FBE8}"/>
              </a:ext>
            </a:extLst>
          </p:cNvPr>
          <p:cNvSpPr/>
          <p:nvPr/>
        </p:nvSpPr>
        <p:spPr>
          <a:xfrm>
            <a:off x="2694938" y="3600284"/>
            <a:ext cx="2210457" cy="25230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제휴 증권사를 선택하세요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71" name="Google Shape;222;p7">
            <a:extLst>
              <a:ext uri="{FF2B5EF4-FFF2-40B4-BE49-F238E27FC236}">
                <a16:creationId xmlns:a16="http://schemas.microsoft.com/office/drawing/2014/main" id="{DEE72D37-7CF7-7902-E5E7-BEC0A4E076BA}"/>
              </a:ext>
            </a:extLst>
          </p:cNvPr>
          <p:cNvCxnSpPr>
            <a:cxnSpLocks/>
          </p:cNvCxnSpPr>
          <p:nvPr/>
        </p:nvCxnSpPr>
        <p:spPr>
          <a:xfrm>
            <a:off x="2694938" y="3823721"/>
            <a:ext cx="2428144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4A71E31-F435-155D-4763-8D97535B438E}"/>
              </a:ext>
            </a:extLst>
          </p:cNvPr>
          <p:cNvSpPr/>
          <p:nvPr/>
        </p:nvSpPr>
        <p:spPr>
          <a:xfrm>
            <a:off x="4905395" y="3612433"/>
            <a:ext cx="217687" cy="198228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600" b="1" dirty="0">
                <a:solidFill>
                  <a:srgbClr val="26499D"/>
                </a:solidFill>
                <a:latin typeface="+mj-lt"/>
                <a:ea typeface="Malgun Gothic" panose="020B0503020000020004" pitchFamily="50" charset="-127"/>
              </a:rPr>
              <a:t>Ⅴ</a:t>
            </a:r>
            <a:endParaRPr lang="ko-KR" altLang="en-US" sz="600" b="1" dirty="0">
              <a:solidFill>
                <a:srgbClr val="26499D"/>
              </a:solidFill>
              <a:latin typeface="+mj-lt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272F06-939C-F7B5-3315-F228EF6E92CA}"/>
              </a:ext>
            </a:extLst>
          </p:cNvPr>
          <p:cNvSpPr/>
          <p:nvPr/>
        </p:nvSpPr>
        <p:spPr>
          <a:xfrm>
            <a:off x="1805158" y="3963628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상품선택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CD76D36-B3A3-4EC7-12F6-DF4A80E5CFF6}"/>
              </a:ext>
            </a:extLst>
          </p:cNvPr>
          <p:cNvSpPr/>
          <p:nvPr/>
        </p:nvSpPr>
        <p:spPr>
          <a:xfrm>
            <a:off x="2694938" y="3960324"/>
            <a:ext cx="2210457" cy="25230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상품을 선택하세요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75" name="Google Shape;222;p7">
            <a:extLst>
              <a:ext uri="{FF2B5EF4-FFF2-40B4-BE49-F238E27FC236}">
                <a16:creationId xmlns:a16="http://schemas.microsoft.com/office/drawing/2014/main" id="{C56BAA9A-C232-ABE5-FDF7-7D0D219BAE03}"/>
              </a:ext>
            </a:extLst>
          </p:cNvPr>
          <p:cNvCxnSpPr>
            <a:cxnSpLocks/>
          </p:cNvCxnSpPr>
          <p:nvPr/>
        </p:nvCxnSpPr>
        <p:spPr>
          <a:xfrm>
            <a:off x="2694938" y="4183761"/>
            <a:ext cx="2428144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8C5608F-60BF-498A-AD5D-766ECD078739}"/>
              </a:ext>
            </a:extLst>
          </p:cNvPr>
          <p:cNvSpPr/>
          <p:nvPr/>
        </p:nvSpPr>
        <p:spPr>
          <a:xfrm>
            <a:off x="4905395" y="3972473"/>
            <a:ext cx="217687" cy="198228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600" b="1" dirty="0">
                <a:solidFill>
                  <a:srgbClr val="26499D"/>
                </a:solidFill>
                <a:latin typeface="+mj-lt"/>
                <a:ea typeface="Malgun Gothic" panose="020B0503020000020004" pitchFamily="50" charset="-127"/>
              </a:rPr>
              <a:t>Ⅴ</a:t>
            </a:r>
            <a:endParaRPr lang="ko-KR" altLang="en-US" sz="600" b="1" dirty="0">
              <a:solidFill>
                <a:srgbClr val="26499D"/>
              </a:solidFill>
              <a:latin typeface="+mj-lt"/>
            </a:endParaRPr>
          </a:p>
        </p:txBody>
      </p:sp>
      <p:sp>
        <p:nvSpPr>
          <p:cNvPr id="77" name="Google Shape;470;p13">
            <a:extLst>
              <a:ext uri="{FF2B5EF4-FFF2-40B4-BE49-F238E27FC236}">
                <a16:creationId xmlns:a16="http://schemas.microsoft.com/office/drawing/2014/main" id="{74A246B9-6DF2-EC70-8CA8-E63D5B6915E5}"/>
              </a:ext>
            </a:extLst>
          </p:cNvPr>
          <p:cNvSpPr txBox="1"/>
          <p:nvPr/>
        </p:nvSpPr>
        <p:spPr>
          <a:xfrm>
            <a:off x="2694938" y="4261825"/>
            <a:ext cx="1152000" cy="408897"/>
          </a:xfrm>
          <a:prstGeom prst="rect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대출금리</a:t>
            </a:r>
            <a:r>
              <a:rPr lang="en-US" altLang="ko-KR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: 00.00%</a:t>
            </a:r>
          </a:p>
          <a:p>
            <a:r>
              <a:rPr lang="ko-KR" altLang="en-US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연장금리</a:t>
            </a:r>
            <a:r>
              <a:rPr lang="en-US" altLang="ko-KR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: </a:t>
            </a:r>
            <a:r>
              <a:rPr lang="ko-KR" altLang="en-US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연장 시 변동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선</a:t>
            </a:r>
            <a:r>
              <a:rPr lang="en-US" altLang="ko-KR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</a:t>
            </a:r>
            <a:r>
              <a:rPr lang="ko-KR" altLang="en-US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후취구분 </a:t>
            </a:r>
            <a:r>
              <a:rPr lang="en-US" altLang="ko-KR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: </a:t>
            </a:r>
            <a:r>
              <a:rPr lang="ko-KR" altLang="en-US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선취</a:t>
            </a:r>
            <a:endParaRPr lang="en-US" altLang="ko-KR" sz="7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Google Shape;478;p13">
            <a:extLst>
              <a:ext uri="{FF2B5EF4-FFF2-40B4-BE49-F238E27FC236}">
                <a16:creationId xmlns:a16="http://schemas.microsoft.com/office/drawing/2014/main" id="{1A932C73-B2AF-8E6F-7B43-E2282776F146}"/>
              </a:ext>
            </a:extLst>
          </p:cNvPr>
          <p:cNvSpPr txBox="1"/>
          <p:nvPr/>
        </p:nvSpPr>
        <p:spPr>
          <a:xfrm>
            <a:off x="3987754" y="4255264"/>
            <a:ext cx="1152000" cy="415458"/>
          </a:xfrm>
          <a:prstGeom prst="rect">
            <a:avLst/>
          </a:prstGeom>
          <a:noFill/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집중투자율</a:t>
            </a:r>
            <a:r>
              <a:rPr lang="en-US" altLang="ko-KR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: 00.00%</a:t>
            </a:r>
            <a:endParaRPr lang="ko-KR" altLang="en-US" sz="7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현금인출비율:00%</a:t>
            </a:r>
            <a:endParaRPr lang="en-US" altLang="ko-KR" sz="7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  <a:p>
            <a:r>
              <a:rPr lang="ko-KR" altLang="en-US" sz="700" dirty="0" err="1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로스컷비율</a:t>
            </a:r>
            <a:r>
              <a:rPr lang="en-US" altLang="ko-KR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: 00%</a:t>
            </a:r>
            <a:endParaRPr lang="ko-KR" altLang="en-US" sz="7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7BE0C3C-D06D-E9AA-392B-E73744CDFDE9}"/>
              </a:ext>
            </a:extLst>
          </p:cNvPr>
          <p:cNvSpPr/>
          <p:nvPr/>
        </p:nvSpPr>
        <p:spPr>
          <a:xfrm>
            <a:off x="1805158" y="4858825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증권계좌번호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1B83398-276C-B1EF-F0AB-AD5B982D6735}"/>
              </a:ext>
            </a:extLst>
          </p:cNvPr>
          <p:cNvSpPr/>
          <p:nvPr/>
        </p:nvSpPr>
        <p:spPr>
          <a:xfrm>
            <a:off x="2694938" y="4839165"/>
            <a:ext cx="2210457" cy="25230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숫자만 입력하세요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81" name="Google Shape;222;p7">
            <a:extLst>
              <a:ext uri="{FF2B5EF4-FFF2-40B4-BE49-F238E27FC236}">
                <a16:creationId xmlns:a16="http://schemas.microsoft.com/office/drawing/2014/main" id="{EC27F27A-86A9-A65C-08E8-407C4D00B221}"/>
              </a:ext>
            </a:extLst>
          </p:cNvPr>
          <p:cNvCxnSpPr>
            <a:cxnSpLocks/>
          </p:cNvCxnSpPr>
          <p:nvPr/>
        </p:nvCxnSpPr>
        <p:spPr>
          <a:xfrm>
            <a:off x="2694938" y="5062395"/>
            <a:ext cx="2428144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5B34169-2E94-3016-8007-01EE5BF575EC}"/>
              </a:ext>
            </a:extLst>
          </p:cNvPr>
          <p:cNvSpPr/>
          <p:nvPr/>
        </p:nvSpPr>
        <p:spPr>
          <a:xfrm>
            <a:off x="2567082" y="5202843"/>
            <a:ext cx="3322022" cy="530413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/>
              <a:t>위탁계좌만 거래가 가능합니다</a:t>
            </a:r>
            <a:r>
              <a:rPr lang="en-US" altLang="ko-KR" sz="7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/>
              <a:t>계좌번호는 증권사 </a:t>
            </a:r>
            <a:r>
              <a:rPr lang="en-US" altLang="ko-KR" sz="700" dirty="0"/>
              <a:t>HTS</a:t>
            </a:r>
            <a:r>
              <a:rPr lang="ko-KR" altLang="en-US" sz="700" dirty="0"/>
              <a:t>에서 확인하실 수 있습니다</a:t>
            </a:r>
            <a:r>
              <a:rPr lang="en-US" altLang="ko-KR" sz="7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/>
              <a:t>증권계좌의 담보평가액</a:t>
            </a:r>
            <a:r>
              <a:rPr lang="en-US" altLang="ko-KR" sz="700" dirty="0"/>
              <a:t>(</a:t>
            </a:r>
            <a:r>
              <a:rPr lang="ko-KR" altLang="en-US" sz="700" dirty="0"/>
              <a:t>예수금</a:t>
            </a:r>
            <a:r>
              <a:rPr lang="en-US" altLang="ko-KR" sz="700" dirty="0"/>
              <a:t>+</a:t>
            </a:r>
            <a:r>
              <a:rPr lang="ko-KR" altLang="en-US" sz="700" dirty="0"/>
              <a:t>주식</a:t>
            </a:r>
            <a:r>
              <a:rPr lang="en-US" altLang="ko-KR" sz="700" dirty="0"/>
              <a:t>)</a:t>
            </a:r>
            <a:r>
              <a:rPr lang="ko-KR" altLang="en-US" sz="700" dirty="0"/>
              <a:t>이 </a:t>
            </a:r>
            <a:r>
              <a:rPr lang="en-US" altLang="ko-KR" sz="700" dirty="0"/>
              <a:t>100</a:t>
            </a:r>
            <a:r>
              <a:rPr lang="ko-KR" altLang="en-US" sz="700" dirty="0"/>
              <a:t>만원 이상 보유중이어야 하며</a:t>
            </a:r>
            <a:r>
              <a:rPr lang="en-US" altLang="ko-KR" sz="700" dirty="0"/>
              <a:t>, </a:t>
            </a:r>
            <a:r>
              <a:rPr lang="ko-KR" altLang="en-US" sz="700" dirty="0"/>
              <a:t>대출신청금액 최소 </a:t>
            </a:r>
            <a:r>
              <a:rPr lang="en-US" altLang="ko-KR" sz="700" dirty="0"/>
              <a:t>100</a:t>
            </a:r>
            <a:r>
              <a:rPr lang="ko-KR" altLang="en-US" sz="700" dirty="0"/>
              <a:t>만원 이상이어야 진행 가능합니다</a:t>
            </a:r>
            <a:r>
              <a:rPr lang="en-US" altLang="ko-KR" sz="7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7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BEDA753-B7BD-9927-3049-E7CB78070745}"/>
              </a:ext>
            </a:extLst>
          </p:cNvPr>
          <p:cNvSpPr/>
          <p:nvPr/>
        </p:nvSpPr>
        <p:spPr>
          <a:xfrm>
            <a:off x="3631664" y="5975494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79C94D4-7ED4-B4E4-8DBB-B0A5CB5C4C0C}"/>
              </a:ext>
            </a:extLst>
          </p:cNvPr>
          <p:cNvSpPr/>
          <p:nvPr/>
        </p:nvSpPr>
        <p:spPr>
          <a:xfrm>
            <a:off x="4685644" y="4808781"/>
            <a:ext cx="439501" cy="2048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조회</a:t>
            </a:r>
          </a:p>
        </p:txBody>
      </p:sp>
      <p:sp>
        <p:nvSpPr>
          <p:cNvPr id="87" name="Google Shape;221;p7">
            <a:extLst>
              <a:ext uri="{FF2B5EF4-FFF2-40B4-BE49-F238E27FC236}">
                <a16:creationId xmlns:a16="http://schemas.microsoft.com/office/drawing/2014/main" id="{69C2787E-BC3C-386B-F335-8D202E21DF2A}"/>
              </a:ext>
            </a:extLst>
          </p:cNvPr>
          <p:cNvSpPr/>
          <p:nvPr/>
        </p:nvSpPr>
        <p:spPr>
          <a:xfrm>
            <a:off x="1513855" y="324785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21;p7">
            <a:extLst>
              <a:ext uri="{FF2B5EF4-FFF2-40B4-BE49-F238E27FC236}">
                <a16:creationId xmlns:a16="http://schemas.microsoft.com/office/drawing/2014/main" id="{A630A8DE-5D49-41CE-CF23-F7DBAA72ADC1}"/>
              </a:ext>
            </a:extLst>
          </p:cNvPr>
          <p:cNvSpPr/>
          <p:nvPr/>
        </p:nvSpPr>
        <p:spPr>
          <a:xfrm>
            <a:off x="1524198" y="361902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21;p7">
            <a:extLst>
              <a:ext uri="{FF2B5EF4-FFF2-40B4-BE49-F238E27FC236}">
                <a16:creationId xmlns:a16="http://schemas.microsoft.com/office/drawing/2014/main" id="{A8940A94-7BB9-88A5-6EB7-DD690FDE6D34}"/>
              </a:ext>
            </a:extLst>
          </p:cNvPr>
          <p:cNvSpPr/>
          <p:nvPr/>
        </p:nvSpPr>
        <p:spPr>
          <a:xfrm>
            <a:off x="1541272" y="39849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21;p7">
            <a:extLst>
              <a:ext uri="{FF2B5EF4-FFF2-40B4-BE49-F238E27FC236}">
                <a16:creationId xmlns:a16="http://schemas.microsoft.com/office/drawing/2014/main" id="{06F28BED-9404-FA19-41C6-1917641D6032}"/>
              </a:ext>
            </a:extLst>
          </p:cNvPr>
          <p:cNvSpPr/>
          <p:nvPr/>
        </p:nvSpPr>
        <p:spPr>
          <a:xfrm>
            <a:off x="2437680" y="430174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21;p7">
            <a:extLst>
              <a:ext uri="{FF2B5EF4-FFF2-40B4-BE49-F238E27FC236}">
                <a16:creationId xmlns:a16="http://schemas.microsoft.com/office/drawing/2014/main" id="{27D008B7-2EFE-F48B-8AE9-E284E781136E}"/>
              </a:ext>
            </a:extLst>
          </p:cNvPr>
          <p:cNvSpPr/>
          <p:nvPr/>
        </p:nvSpPr>
        <p:spPr>
          <a:xfrm>
            <a:off x="1524198" y="487531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21;p7">
            <a:extLst>
              <a:ext uri="{FF2B5EF4-FFF2-40B4-BE49-F238E27FC236}">
                <a16:creationId xmlns:a16="http://schemas.microsoft.com/office/drawing/2014/main" id="{E99E048A-4B7F-9137-E7CB-209B3C6F5742}"/>
              </a:ext>
            </a:extLst>
          </p:cNvPr>
          <p:cNvSpPr/>
          <p:nvPr/>
        </p:nvSpPr>
        <p:spPr>
          <a:xfrm>
            <a:off x="5098232" y="47312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21;p7">
            <a:extLst>
              <a:ext uri="{FF2B5EF4-FFF2-40B4-BE49-F238E27FC236}">
                <a16:creationId xmlns:a16="http://schemas.microsoft.com/office/drawing/2014/main" id="{2AA31121-3467-2F76-6EBD-AC0BC0FF20CF}"/>
              </a:ext>
            </a:extLst>
          </p:cNvPr>
          <p:cNvSpPr/>
          <p:nvPr/>
        </p:nvSpPr>
        <p:spPr>
          <a:xfrm>
            <a:off x="3506131" y="58964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8515385-1847-4CC5-CAF3-D6716D4B1BA7}"/>
              </a:ext>
            </a:extLst>
          </p:cNvPr>
          <p:cNvSpPr/>
          <p:nvPr/>
        </p:nvSpPr>
        <p:spPr>
          <a:xfrm>
            <a:off x="5488236" y="4821724"/>
            <a:ext cx="439501" cy="2048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완료</a:t>
            </a:r>
          </a:p>
        </p:txBody>
      </p:sp>
      <p:sp>
        <p:nvSpPr>
          <p:cNvPr id="96" name="Google Shape;221;p7">
            <a:extLst>
              <a:ext uri="{FF2B5EF4-FFF2-40B4-BE49-F238E27FC236}">
                <a16:creationId xmlns:a16="http://schemas.microsoft.com/office/drawing/2014/main" id="{7BCBD673-9EC0-40C8-611E-0F755F3897BC}"/>
              </a:ext>
            </a:extLst>
          </p:cNvPr>
          <p:cNvSpPr/>
          <p:nvPr/>
        </p:nvSpPr>
        <p:spPr>
          <a:xfrm>
            <a:off x="5847583" y="46707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FF1A8-26F9-3F8D-112C-884E67ADC237}"/>
              </a:ext>
            </a:extLst>
          </p:cNvPr>
          <p:cNvSpPr txBox="1"/>
          <p:nvPr/>
        </p:nvSpPr>
        <p:spPr>
          <a:xfrm>
            <a:off x="5232682" y="4253083"/>
            <a:ext cx="7843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accent5"/>
                </a:solidFill>
                <a:latin typeface="+mj-ea"/>
                <a:ea typeface="+mj-ea"/>
                <a:cs typeface="Arial"/>
                <a:sym typeface="Arial"/>
              </a:rPr>
              <a:t>선</a:t>
            </a:r>
            <a:r>
              <a:rPr lang="en-US" altLang="ko-KR" sz="800" dirty="0">
                <a:solidFill>
                  <a:schemeClr val="accent5"/>
                </a:solidFill>
                <a:latin typeface="+mj-ea"/>
                <a:ea typeface="+mj-ea"/>
                <a:cs typeface="Arial"/>
                <a:sym typeface="Arial"/>
              </a:rPr>
              <a:t>,</a:t>
            </a:r>
            <a:r>
              <a:rPr lang="ko-KR" altLang="en-US" sz="800" dirty="0" err="1">
                <a:solidFill>
                  <a:schemeClr val="accent5"/>
                </a:solidFill>
                <a:latin typeface="+mj-ea"/>
                <a:ea typeface="+mj-ea"/>
                <a:cs typeface="Arial"/>
                <a:sym typeface="Arial"/>
              </a:rPr>
              <a:t>후취란</a:t>
            </a:r>
            <a:r>
              <a:rPr lang="ko-KR" altLang="en-US" sz="800" dirty="0">
                <a:solidFill>
                  <a:schemeClr val="accent5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7" name="Google Shape;221;p7">
            <a:extLst>
              <a:ext uri="{FF2B5EF4-FFF2-40B4-BE49-F238E27FC236}">
                <a16:creationId xmlns:a16="http://schemas.microsoft.com/office/drawing/2014/main" id="{BD5AE145-50B0-2F39-6267-5CFC6494286F}"/>
              </a:ext>
            </a:extLst>
          </p:cNvPr>
          <p:cNvSpPr/>
          <p:nvPr/>
        </p:nvSpPr>
        <p:spPr>
          <a:xfrm>
            <a:off x="5200340" y="413962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700" b="1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Google Shape;221;p7">
            <a:extLst>
              <a:ext uri="{FF2B5EF4-FFF2-40B4-BE49-F238E27FC236}">
                <a16:creationId xmlns:a16="http://schemas.microsoft.com/office/drawing/2014/main" id="{7E36D368-EBEF-483B-BDEF-F0DE1E96F1B1}"/>
              </a:ext>
            </a:extLst>
          </p:cNvPr>
          <p:cNvSpPr/>
          <p:nvPr/>
        </p:nvSpPr>
        <p:spPr>
          <a:xfrm>
            <a:off x="5781112" y="4264732"/>
            <a:ext cx="180000" cy="18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CDA029-048F-29AD-B9B5-4FB7641D5FE2}"/>
              </a:ext>
            </a:extLst>
          </p:cNvPr>
          <p:cNvGrpSpPr/>
          <p:nvPr/>
        </p:nvGrpSpPr>
        <p:grpSpPr>
          <a:xfrm>
            <a:off x="1136576" y="1916832"/>
            <a:ext cx="5424129" cy="600891"/>
            <a:chOff x="1136576" y="1916832"/>
            <a:chExt cx="5424129" cy="600891"/>
          </a:xfrm>
        </p:grpSpPr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E7F27A9C-FD10-5C53-405A-A09828CD5BD2}"/>
                </a:ext>
              </a:extLst>
            </p:cNvPr>
            <p:cNvSpPr/>
            <p:nvPr/>
          </p:nvSpPr>
          <p:spPr>
            <a:xfrm>
              <a:off x="1136576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B59CE427-AD9B-726D-772A-83E47EC29663}"/>
                </a:ext>
              </a:extLst>
            </p:cNvPr>
            <p:cNvSpPr/>
            <p:nvPr/>
          </p:nvSpPr>
          <p:spPr>
            <a:xfrm>
              <a:off x="2198694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고객동의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9A620F86-B615-5FE2-B044-6A5B70FD841E}"/>
                </a:ext>
              </a:extLst>
            </p:cNvPr>
            <p:cNvSpPr/>
            <p:nvPr/>
          </p:nvSpPr>
          <p:spPr>
            <a:xfrm>
              <a:off x="3260812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상품선택</a:t>
              </a:r>
            </a:p>
          </p:txBody>
        </p:sp>
        <p:sp>
          <p:nvSpPr>
            <p:cNvPr id="15" name="화살표: 갈매기형 수장 14">
              <a:extLst>
                <a:ext uri="{FF2B5EF4-FFF2-40B4-BE49-F238E27FC236}">
                  <a16:creationId xmlns:a16="http://schemas.microsoft.com/office/drawing/2014/main" id="{74E482A5-4A5D-5ECE-6919-2347BD8F7270}"/>
                </a:ext>
              </a:extLst>
            </p:cNvPr>
            <p:cNvSpPr/>
            <p:nvPr/>
          </p:nvSpPr>
          <p:spPr>
            <a:xfrm>
              <a:off x="4322930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4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17" name="화살표: 갈매기형 수장 16">
              <a:extLst>
                <a:ext uri="{FF2B5EF4-FFF2-40B4-BE49-F238E27FC236}">
                  <a16:creationId xmlns:a16="http://schemas.microsoft.com/office/drawing/2014/main" id="{75F2C12B-8564-5DA8-CE71-17393C269601}"/>
                </a:ext>
              </a:extLst>
            </p:cNvPr>
            <p:cNvSpPr/>
            <p:nvPr/>
          </p:nvSpPr>
          <p:spPr>
            <a:xfrm>
              <a:off x="5385048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5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358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39793"/>
              </p:ext>
            </p:extLst>
          </p:nvPr>
        </p:nvGraphicFramePr>
        <p:xfrm>
          <a:off x="7541937" y="408944"/>
          <a:ext cx="2253889" cy="605899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대출 시 대출신청 내용 입력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대출신청가능 금액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Step2.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상품선택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버튼 클릭 후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RMS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 결과 값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수정불가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대출신청금액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 입력 체크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 가능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 입력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주소검색 버튼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주소 검색 팝업화면 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미입력시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대출 신청 불가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</a:t>
                      </a:r>
                      <a:r>
                        <a:rPr kumimoji="1" lang="en-US" altLang="ko-KR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Vaildtion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체크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이메일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 체크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대출 신청 불가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도메인 주소 콤보 박스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콤보리스트에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포함 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도메인 주소 공통코드 관리 고려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대출약정서 동의 체크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전체동의 클릭 시 하단 항목 전체 동의 체크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상세보기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약관동의상세팝업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F_AL_01_05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최종완료 및 전자서명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대출신청완료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정보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알림 발송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신용조회 진행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1097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</a:t>
            </a: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F_AL_02_05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762DE16-8A97-29DE-900C-F5FA4A9D1A40}"/>
              </a:ext>
            </a:extLst>
          </p:cNvPr>
          <p:cNvSpPr/>
          <p:nvPr/>
        </p:nvSpPr>
        <p:spPr>
          <a:xfrm>
            <a:off x="2720752" y="2744904"/>
            <a:ext cx="2775854" cy="39533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latin typeface="+mn-ea"/>
              </a:rPr>
              <a:t>대출신청금액 최소 </a:t>
            </a:r>
            <a:r>
              <a:rPr lang="en-US" altLang="ko-KR" sz="650" dirty="0">
                <a:latin typeface="+mn-ea"/>
              </a:rPr>
              <a:t>100</a:t>
            </a:r>
            <a:r>
              <a:rPr lang="ko-KR" altLang="en-US" sz="650" dirty="0">
                <a:latin typeface="+mn-ea"/>
              </a:rPr>
              <a:t>만원 이상이어야 진행 가능합니다</a:t>
            </a:r>
            <a:r>
              <a:rPr lang="en-US" altLang="ko-KR" sz="650" dirty="0">
                <a:latin typeface="+mn-ea"/>
              </a:rPr>
              <a:t>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latin typeface="+mn-ea"/>
              </a:rPr>
              <a:t>대출심사 결과에 따라 최종 대출금액은 변동될 수 있습니다</a:t>
            </a:r>
            <a:r>
              <a:rPr lang="en-US" altLang="ko-KR" sz="650" dirty="0">
                <a:latin typeface="+mn-ea"/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66A54B-80CA-315C-982E-6DBF8600033C}"/>
              </a:ext>
            </a:extLst>
          </p:cNvPr>
          <p:cNvSpPr/>
          <p:nvPr/>
        </p:nvSpPr>
        <p:spPr>
          <a:xfrm>
            <a:off x="2755200" y="2499587"/>
            <a:ext cx="2413824" cy="180000"/>
          </a:xfrm>
          <a:prstGeom prst="roundRect">
            <a:avLst>
              <a:gd name="adj" fmla="val 0"/>
            </a:avLst>
          </a:prstGeom>
          <a:noFill/>
          <a:ln w="22225"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숫자만 입력하세요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C21979C-D9CA-6DC2-ED08-4C930A744ED9}"/>
              </a:ext>
            </a:extLst>
          </p:cNvPr>
          <p:cNvSpPr/>
          <p:nvPr/>
        </p:nvSpPr>
        <p:spPr>
          <a:xfrm>
            <a:off x="5111874" y="2492896"/>
            <a:ext cx="391615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FC9573-3DEA-9714-9AE6-F7F24FF20A3D}"/>
              </a:ext>
            </a:extLst>
          </p:cNvPr>
          <p:cNvSpPr/>
          <p:nvPr/>
        </p:nvSpPr>
        <p:spPr>
          <a:xfrm>
            <a:off x="1808541" y="2528162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대출신청금액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5293FD-CCD2-C48A-8598-49BA279DCFDC}"/>
              </a:ext>
            </a:extLst>
          </p:cNvPr>
          <p:cNvSpPr/>
          <p:nvPr/>
        </p:nvSpPr>
        <p:spPr>
          <a:xfrm>
            <a:off x="1808541" y="3227389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개인정보입력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3652A1B-3AB9-223C-1548-5346D0B409F5}"/>
              </a:ext>
            </a:extLst>
          </p:cNvPr>
          <p:cNvSpPr/>
          <p:nvPr/>
        </p:nvSpPr>
        <p:spPr>
          <a:xfrm>
            <a:off x="4362397" y="3206639"/>
            <a:ext cx="817406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+mn-ea"/>
              </a:rPr>
              <a:t>주소검색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7F4F899-3FFA-8F42-DF0F-16C6E30C988F}"/>
              </a:ext>
            </a:extLst>
          </p:cNvPr>
          <p:cNvSpPr/>
          <p:nvPr/>
        </p:nvSpPr>
        <p:spPr>
          <a:xfrm>
            <a:off x="2769422" y="3428241"/>
            <a:ext cx="2408049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381360D-DC5B-3274-2BB2-6F8A59A07CB6}"/>
              </a:ext>
            </a:extLst>
          </p:cNvPr>
          <p:cNvSpPr/>
          <p:nvPr/>
        </p:nvSpPr>
        <p:spPr>
          <a:xfrm>
            <a:off x="2769422" y="3654006"/>
            <a:ext cx="2408049" cy="18000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상세주소를 입력해주세요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7E364F-4BE5-4A93-EEB4-DE748E5F4FA5}"/>
              </a:ext>
            </a:extLst>
          </p:cNvPr>
          <p:cNvSpPr/>
          <p:nvPr/>
        </p:nvSpPr>
        <p:spPr>
          <a:xfrm>
            <a:off x="2749327" y="3228875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주소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A798B8E-CA8B-67FF-F1A5-422B6F055BE6}"/>
              </a:ext>
            </a:extLst>
          </p:cNvPr>
          <p:cNvSpPr/>
          <p:nvPr/>
        </p:nvSpPr>
        <p:spPr>
          <a:xfrm>
            <a:off x="2749327" y="3899438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E-MAIL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22F83D6-2EE2-15F1-D557-89A55A483AFA}"/>
              </a:ext>
            </a:extLst>
          </p:cNvPr>
          <p:cNvSpPr/>
          <p:nvPr/>
        </p:nvSpPr>
        <p:spPr>
          <a:xfrm>
            <a:off x="2769423" y="4059233"/>
            <a:ext cx="1046908" cy="18000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이메일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ID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31BDE90-D010-96CB-5909-AD2B64D03DC2}"/>
              </a:ext>
            </a:extLst>
          </p:cNvPr>
          <p:cNvSpPr/>
          <p:nvPr/>
        </p:nvSpPr>
        <p:spPr>
          <a:xfrm>
            <a:off x="3816331" y="4059233"/>
            <a:ext cx="198380" cy="1800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@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D2634C6-610B-61C7-6B6D-ACF6731C71EB}"/>
              </a:ext>
            </a:extLst>
          </p:cNvPr>
          <p:cNvSpPr/>
          <p:nvPr/>
        </p:nvSpPr>
        <p:spPr>
          <a:xfrm>
            <a:off x="4014711" y="4059233"/>
            <a:ext cx="1157253" cy="18000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선택해주세요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E7443C6-BC97-0582-9C56-FAB5C0109B94}"/>
              </a:ext>
            </a:extLst>
          </p:cNvPr>
          <p:cNvSpPr/>
          <p:nvPr/>
        </p:nvSpPr>
        <p:spPr>
          <a:xfrm>
            <a:off x="4013211" y="4056768"/>
            <a:ext cx="1157252" cy="198228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r"/>
            <a:r>
              <a:rPr lang="en-US" altLang="ko-KR" sz="800" b="1" dirty="0">
                <a:latin typeface="+mn-ea"/>
              </a:rPr>
              <a:t>Ⅴ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8CD0DA2-99CF-4074-F5EA-192CC271A2B0}"/>
              </a:ext>
            </a:extLst>
          </p:cNvPr>
          <p:cNvSpPr/>
          <p:nvPr/>
        </p:nvSpPr>
        <p:spPr>
          <a:xfrm>
            <a:off x="2720752" y="2137681"/>
            <a:ext cx="2952601" cy="218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solidFill>
                  <a:srgbClr val="FF0000"/>
                </a:solidFill>
                <a:latin typeface="+mn-ea"/>
              </a:rPr>
              <a:t>해당 대출가능금액은 현재 기준이며 향후 변동될 수 있습니다</a:t>
            </a:r>
            <a:r>
              <a:rPr lang="en-US" altLang="ko-KR" sz="650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5686F43-0841-7882-8AA4-B2CA04F15535}"/>
              </a:ext>
            </a:extLst>
          </p:cNvPr>
          <p:cNvSpPr/>
          <p:nvPr/>
        </p:nvSpPr>
        <p:spPr>
          <a:xfrm>
            <a:off x="3581186" y="1916832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D134155-BD2F-FFE9-D8CC-2FD506B85EAD}"/>
              </a:ext>
            </a:extLst>
          </p:cNvPr>
          <p:cNvSpPr/>
          <p:nvPr/>
        </p:nvSpPr>
        <p:spPr>
          <a:xfrm>
            <a:off x="1808541" y="1975651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대출가능금액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7" name="Google Shape;222;p7">
            <a:extLst>
              <a:ext uri="{FF2B5EF4-FFF2-40B4-BE49-F238E27FC236}">
                <a16:creationId xmlns:a16="http://schemas.microsoft.com/office/drawing/2014/main" id="{6B56ACE8-FFA9-DF09-AC3B-AD2DC5AB4C64}"/>
              </a:ext>
            </a:extLst>
          </p:cNvPr>
          <p:cNvCxnSpPr>
            <a:cxnSpLocks/>
          </p:cNvCxnSpPr>
          <p:nvPr/>
        </p:nvCxnSpPr>
        <p:spPr>
          <a:xfrm>
            <a:off x="2755200" y="2096832"/>
            <a:ext cx="241382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F7ED8E2-049F-0948-BFBC-A528001992E7}"/>
              </a:ext>
            </a:extLst>
          </p:cNvPr>
          <p:cNvSpPr/>
          <p:nvPr/>
        </p:nvSpPr>
        <p:spPr>
          <a:xfrm>
            <a:off x="5333681" y="4716996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5C920A-CD0B-63F8-A799-99C7BE991819}"/>
              </a:ext>
            </a:extLst>
          </p:cNvPr>
          <p:cNvSpPr/>
          <p:nvPr/>
        </p:nvSpPr>
        <p:spPr>
          <a:xfrm>
            <a:off x="2765077" y="4710710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스탁론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약정서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A234266-1314-BFA1-3F8A-BFEACD8ADA2E}"/>
              </a:ext>
            </a:extLst>
          </p:cNvPr>
          <p:cNvSpPr/>
          <p:nvPr/>
        </p:nvSpPr>
        <p:spPr>
          <a:xfrm>
            <a:off x="4722110" y="4730028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AED64EA-7FDC-285C-4370-0D6FD110C974}"/>
              </a:ext>
            </a:extLst>
          </p:cNvPr>
          <p:cNvSpPr/>
          <p:nvPr/>
        </p:nvSpPr>
        <p:spPr>
          <a:xfrm>
            <a:off x="5472595" y="4725401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4870B8A-3C4B-1DD5-FD53-9A02177CC7B1}"/>
              </a:ext>
            </a:extLst>
          </p:cNvPr>
          <p:cNvSpPr/>
          <p:nvPr/>
        </p:nvSpPr>
        <p:spPr>
          <a:xfrm>
            <a:off x="2706583" y="4439748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3DC0D2B-BDC1-70F1-E8F9-0B091E7200F4}"/>
              </a:ext>
            </a:extLst>
          </p:cNvPr>
          <p:cNvSpPr/>
          <p:nvPr/>
        </p:nvSpPr>
        <p:spPr>
          <a:xfrm>
            <a:off x="1808541" y="4435510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대출약정서 동의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]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A303CAB-9A33-7FE0-6D3B-3FBB0E9C72AD}"/>
              </a:ext>
            </a:extLst>
          </p:cNvPr>
          <p:cNvSpPr/>
          <p:nvPr/>
        </p:nvSpPr>
        <p:spPr>
          <a:xfrm>
            <a:off x="5333681" y="5214961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1666377-43A8-523F-B215-DF7E5C7943D9}"/>
              </a:ext>
            </a:extLst>
          </p:cNvPr>
          <p:cNvSpPr/>
          <p:nvPr/>
        </p:nvSpPr>
        <p:spPr>
          <a:xfrm>
            <a:off x="2765077" y="5208675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임의처분 및 금융거래정보제공 동의서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06C24C4-C8BC-9123-7729-418F22305E77}"/>
              </a:ext>
            </a:extLst>
          </p:cNvPr>
          <p:cNvSpPr/>
          <p:nvPr/>
        </p:nvSpPr>
        <p:spPr>
          <a:xfrm>
            <a:off x="4718378" y="5218200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6BD574-A3F9-DC71-10C9-096BFEF05682}"/>
              </a:ext>
            </a:extLst>
          </p:cNvPr>
          <p:cNvSpPr/>
          <p:nvPr/>
        </p:nvSpPr>
        <p:spPr>
          <a:xfrm>
            <a:off x="5472595" y="5223366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42CE381-9E7B-A024-39EB-26089DB101CE}"/>
              </a:ext>
            </a:extLst>
          </p:cNvPr>
          <p:cNvSpPr/>
          <p:nvPr/>
        </p:nvSpPr>
        <p:spPr>
          <a:xfrm>
            <a:off x="5333681" y="5470961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EF8A48E-E531-FCC1-AC31-824B62508423}"/>
              </a:ext>
            </a:extLst>
          </p:cNvPr>
          <p:cNvSpPr/>
          <p:nvPr/>
        </p:nvSpPr>
        <p:spPr>
          <a:xfrm>
            <a:off x="2765077" y="5464675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채권양도 및 양도담보 제공 승낙서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9C509F42-9A2D-EAC2-E48C-572E26C1E21F}"/>
              </a:ext>
            </a:extLst>
          </p:cNvPr>
          <p:cNvSpPr/>
          <p:nvPr/>
        </p:nvSpPr>
        <p:spPr>
          <a:xfrm>
            <a:off x="4722110" y="5483993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AF8F238-192C-F2FF-31F6-E7502CDD95CF}"/>
              </a:ext>
            </a:extLst>
          </p:cNvPr>
          <p:cNvSpPr/>
          <p:nvPr/>
        </p:nvSpPr>
        <p:spPr>
          <a:xfrm>
            <a:off x="5472595" y="5479366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196B6C40-11A6-24D0-588B-7F2DE7607E06}"/>
              </a:ext>
            </a:extLst>
          </p:cNvPr>
          <p:cNvSpPr/>
          <p:nvPr/>
        </p:nvSpPr>
        <p:spPr>
          <a:xfrm>
            <a:off x="5333681" y="5720571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A22E5B3-9EAC-EA7F-9242-1B4A90AC5A6A}"/>
              </a:ext>
            </a:extLst>
          </p:cNvPr>
          <p:cNvSpPr/>
          <p:nvPr/>
        </p:nvSpPr>
        <p:spPr>
          <a:xfrm>
            <a:off x="2765077" y="5714285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자동계좌이체약관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9B49EA5F-09D7-4ACC-1843-10C4918136E8}"/>
              </a:ext>
            </a:extLst>
          </p:cNvPr>
          <p:cNvSpPr/>
          <p:nvPr/>
        </p:nvSpPr>
        <p:spPr>
          <a:xfrm>
            <a:off x="4722110" y="5733603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2090C12-2F0B-02F5-0E82-73D2BC506A32}"/>
              </a:ext>
            </a:extLst>
          </p:cNvPr>
          <p:cNvSpPr/>
          <p:nvPr/>
        </p:nvSpPr>
        <p:spPr>
          <a:xfrm>
            <a:off x="5472595" y="5728976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F2A4B6CE-43BE-4B2A-E44F-E2E054E32A25}"/>
              </a:ext>
            </a:extLst>
          </p:cNvPr>
          <p:cNvSpPr/>
          <p:nvPr/>
        </p:nvSpPr>
        <p:spPr>
          <a:xfrm>
            <a:off x="3171541" y="4415002"/>
            <a:ext cx="153084" cy="15269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8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AFE8592-E1AB-E263-82F1-DA84E8497354}"/>
              </a:ext>
            </a:extLst>
          </p:cNvPr>
          <p:cNvSpPr/>
          <p:nvPr/>
        </p:nvSpPr>
        <p:spPr>
          <a:xfrm>
            <a:off x="3374351" y="4372244"/>
            <a:ext cx="579539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전체동의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FD25475F-22F5-2951-FBF3-AA8AB5CB3A41}"/>
              </a:ext>
            </a:extLst>
          </p:cNvPr>
          <p:cNvSpPr/>
          <p:nvPr/>
        </p:nvSpPr>
        <p:spPr>
          <a:xfrm>
            <a:off x="5333681" y="4966250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2726446-5905-E2B0-6B6F-8CB2A5876A44}"/>
              </a:ext>
            </a:extLst>
          </p:cNvPr>
          <p:cNvSpPr/>
          <p:nvPr/>
        </p:nvSpPr>
        <p:spPr>
          <a:xfrm>
            <a:off x="2765077" y="4959964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질권설정계약서 약관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C062044F-2CFD-F112-4C34-1817FDC4D1C3}"/>
              </a:ext>
            </a:extLst>
          </p:cNvPr>
          <p:cNvSpPr/>
          <p:nvPr/>
        </p:nvSpPr>
        <p:spPr>
          <a:xfrm>
            <a:off x="4722110" y="4979282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BC4D2E5-DCE3-10EB-C1CA-6766291B4E5D}"/>
              </a:ext>
            </a:extLst>
          </p:cNvPr>
          <p:cNvSpPr/>
          <p:nvPr/>
        </p:nvSpPr>
        <p:spPr>
          <a:xfrm>
            <a:off x="5472595" y="4974655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슬라이드 번호 개체 틀 1">
            <a:extLst>
              <a:ext uri="{FF2B5EF4-FFF2-40B4-BE49-F238E27FC236}">
                <a16:creationId xmlns:a16="http://schemas.microsoft.com/office/drawing/2014/main" id="{0A422895-A8B5-490B-4CC3-7F6FD01AD5FF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53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BE2AB2A-E5D7-3E84-2ED1-54F73122A516}"/>
              </a:ext>
            </a:extLst>
          </p:cNvPr>
          <p:cNvGrpSpPr/>
          <p:nvPr/>
        </p:nvGrpSpPr>
        <p:grpSpPr>
          <a:xfrm>
            <a:off x="869239" y="1934908"/>
            <a:ext cx="827999" cy="180000"/>
            <a:chOff x="334475" y="4293096"/>
            <a:chExt cx="827999" cy="180000"/>
          </a:xfrm>
        </p:grpSpPr>
        <p:sp>
          <p:nvSpPr>
            <p:cNvPr id="174" name="Google Shape;221;p7">
              <a:extLst>
                <a:ext uri="{FF2B5EF4-FFF2-40B4-BE49-F238E27FC236}">
                  <a16:creationId xmlns:a16="http://schemas.microsoft.com/office/drawing/2014/main" id="{89A96E87-8CD8-4D70-60F7-724965A47DEF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Google Shape;222;p7">
              <a:extLst>
                <a:ext uri="{FF2B5EF4-FFF2-40B4-BE49-F238E27FC236}">
                  <a16:creationId xmlns:a16="http://schemas.microsoft.com/office/drawing/2014/main" id="{D500BB59-379E-79D6-136C-1AB3257B7EA6}"/>
                </a:ext>
              </a:extLst>
            </p:cNvPr>
            <p:cNvCxnSpPr>
              <a:cxnSpLocks/>
              <a:stCxn id="174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D2033EE-EC6D-C425-3BE2-E8642D46CD62}"/>
              </a:ext>
            </a:extLst>
          </p:cNvPr>
          <p:cNvGrpSpPr/>
          <p:nvPr/>
        </p:nvGrpSpPr>
        <p:grpSpPr>
          <a:xfrm>
            <a:off x="909432" y="2504031"/>
            <a:ext cx="827999" cy="180000"/>
            <a:chOff x="334475" y="4293096"/>
            <a:chExt cx="827999" cy="180000"/>
          </a:xfrm>
        </p:grpSpPr>
        <p:sp>
          <p:nvSpPr>
            <p:cNvPr id="177" name="Google Shape;221;p7">
              <a:extLst>
                <a:ext uri="{FF2B5EF4-FFF2-40B4-BE49-F238E27FC236}">
                  <a16:creationId xmlns:a16="http://schemas.microsoft.com/office/drawing/2014/main" id="{0C0DEFB3-BFBD-1034-BAB3-B04F60498972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222;p7">
              <a:extLst>
                <a:ext uri="{FF2B5EF4-FFF2-40B4-BE49-F238E27FC236}">
                  <a16:creationId xmlns:a16="http://schemas.microsoft.com/office/drawing/2014/main" id="{45C70C89-4847-633D-9C3B-95D7F93F2138}"/>
                </a:ext>
              </a:extLst>
            </p:cNvPr>
            <p:cNvCxnSpPr>
              <a:cxnSpLocks/>
              <a:stCxn id="177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2" name="Google Shape;221;p7">
            <a:extLst>
              <a:ext uri="{FF2B5EF4-FFF2-40B4-BE49-F238E27FC236}">
                <a16:creationId xmlns:a16="http://schemas.microsoft.com/office/drawing/2014/main" id="{B358F146-CF23-22A7-2763-2E3F66D6B9E1}"/>
              </a:ext>
            </a:extLst>
          </p:cNvPr>
          <p:cNvSpPr/>
          <p:nvPr/>
        </p:nvSpPr>
        <p:spPr>
          <a:xfrm>
            <a:off x="4159629" y="31004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221;p7">
            <a:extLst>
              <a:ext uri="{FF2B5EF4-FFF2-40B4-BE49-F238E27FC236}">
                <a16:creationId xmlns:a16="http://schemas.microsoft.com/office/drawing/2014/main" id="{BD3D4000-C104-AEEA-C772-1F29AA420ADA}"/>
              </a:ext>
            </a:extLst>
          </p:cNvPr>
          <p:cNvSpPr/>
          <p:nvPr/>
        </p:nvSpPr>
        <p:spPr>
          <a:xfrm>
            <a:off x="2612039" y="38846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E3BB28E7-84CE-78E3-3A26-1E0BD21B1D7E}"/>
              </a:ext>
            </a:extLst>
          </p:cNvPr>
          <p:cNvGrpSpPr/>
          <p:nvPr/>
        </p:nvGrpSpPr>
        <p:grpSpPr>
          <a:xfrm>
            <a:off x="945896" y="4383088"/>
            <a:ext cx="827999" cy="180000"/>
            <a:chOff x="334475" y="4293096"/>
            <a:chExt cx="827999" cy="180000"/>
          </a:xfrm>
        </p:grpSpPr>
        <p:sp>
          <p:nvSpPr>
            <p:cNvPr id="186" name="Google Shape;221;p7">
              <a:extLst>
                <a:ext uri="{FF2B5EF4-FFF2-40B4-BE49-F238E27FC236}">
                  <a16:creationId xmlns:a16="http://schemas.microsoft.com/office/drawing/2014/main" id="{93A9BCCB-6787-D6BB-2F55-E662A75B5345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5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222;p7">
              <a:extLst>
                <a:ext uri="{FF2B5EF4-FFF2-40B4-BE49-F238E27FC236}">
                  <a16:creationId xmlns:a16="http://schemas.microsoft.com/office/drawing/2014/main" id="{78F3EEA2-E00D-AD78-1B1F-02632D178765}"/>
                </a:ext>
              </a:extLst>
            </p:cNvPr>
            <p:cNvCxnSpPr>
              <a:cxnSpLocks/>
              <a:stCxn id="186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8" name="Google Shape;221;p7">
            <a:extLst>
              <a:ext uri="{FF2B5EF4-FFF2-40B4-BE49-F238E27FC236}">
                <a16:creationId xmlns:a16="http://schemas.microsoft.com/office/drawing/2014/main" id="{1DE70A49-6F49-506B-3077-968F88EA2161}"/>
              </a:ext>
            </a:extLst>
          </p:cNvPr>
          <p:cNvSpPr/>
          <p:nvPr/>
        </p:nvSpPr>
        <p:spPr>
          <a:xfrm>
            <a:off x="4588592" y="47107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70D2A2F-9C92-6834-119C-E6A228FAFA6C}"/>
              </a:ext>
            </a:extLst>
          </p:cNvPr>
          <p:cNvSpPr/>
          <p:nvPr/>
        </p:nvSpPr>
        <p:spPr>
          <a:xfrm>
            <a:off x="3631663" y="6093296"/>
            <a:ext cx="1344027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최종완료 및 전자서명</a:t>
            </a:r>
          </a:p>
        </p:txBody>
      </p:sp>
      <p:sp>
        <p:nvSpPr>
          <p:cNvPr id="190" name="Google Shape;221;p7">
            <a:extLst>
              <a:ext uri="{FF2B5EF4-FFF2-40B4-BE49-F238E27FC236}">
                <a16:creationId xmlns:a16="http://schemas.microsoft.com/office/drawing/2014/main" id="{5883FEDE-8CC1-AE6F-6179-482A9509610F}"/>
              </a:ext>
            </a:extLst>
          </p:cNvPr>
          <p:cNvSpPr/>
          <p:nvPr/>
        </p:nvSpPr>
        <p:spPr>
          <a:xfrm>
            <a:off x="3469359" y="60032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E698585-10F2-BDD9-BD4F-6B0DAB6F9F2C}"/>
              </a:ext>
            </a:extLst>
          </p:cNvPr>
          <p:cNvSpPr/>
          <p:nvPr/>
        </p:nvSpPr>
        <p:spPr>
          <a:xfrm>
            <a:off x="5266512" y="6081107"/>
            <a:ext cx="1344027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+mj-ea"/>
                <a:ea typeface="+mj-ea"/>
              </a:rPr>
              <a:t>다 음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1CD682-512C-F3D9-70C0-07FB177CDEBA}"/>
              </a:ext>
            </a:extLst>
          </p:cNvPr>
          <p:cNvGrpSpPr/>
          <p:nvPr/>
        </p:nvGrpSpPr>
        <p:grpSpPr>
          <a:xfrm>
            <a:off x="1136576" y="980728"/>
            <a:ext cx="5424129" cy="600891"/>
            <a:chOff x="1136576" y="1916832"/>
            <a:chExt cx="5424129" cy="600891"/>
          </a:xfrm>
        </p:grpSpPr>
        <p:sp>
          <p:nvSpPr>
            <p:cNvPr id="4" name="화살표: 갈매기형 수장 3">
              <a:extLst>
                <a:ext uri="{FF2B5EF4-FFF2-40B4-BE49-F238E27FC236}">
                  <a16:creationId xmlns:a16="http://schemas.microsoft.com/office/drawing/2014/main" id="{6DAF9B10-0680-F0BE-13FD-29E02038BB6E}"/>
                </a:ext>
              </a:extLst>
            </p:cNvPr>
            <p:cNvSpPr/>
            <p:nvPr/>
          </p:nvSpPr>
          <p:spPr>
            <a:xfrm>
              <a:off x="1136576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B4B65BFA-7AB4-D55D-857A-2AF74FE3903C}"/>
                </a:ext>
              </a:extLst>
            </p:cNvPr>
            <p:cNvSpPr/>
            <p:nvPr/>
          </p:nvSpPr>
          <p:spPr>
            <a:xfrm>
              <a:off x="2198694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고객동의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화살표: 갈매기형 수장 8">
              <a:extLst>
                <a:ext uri="{FF2B5EF4-FFF2-40B4-BE49-F238E27FC236}">
                  <a16:creationId xmlns:a16="http://schemas.microsoft.com/office/drawing/2014/main" id="{0DD728DD-F829-1102-A666-B296D327FB5A}"/>
                </a:ext>
              </a:extLst>
            </p:cNvPr>
            <p:cNvSpPr/>
            <p:nvPr/>
          </p:nvSpPr>
          <p:spPr>
            <a:xfrm>
              <a:off x="3260812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상품선택</a:t>
              </a: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AA3D5C2D-43B3-9208-A37D-D2DBD0772E0D}"/>
                </a:ext>
              </a:extLst>
            </p:cNvPr>
            <p:cNvSpPr/>
            <p:nvPr/>
          </p:nvSpPr>
          <p:spPr>
            <a:xfrm>
              <a:off x="4322930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4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A1EF3286-9D0B-FE65-9546-E6F1AB85EE46}"/>
                </a:ext>
              </a:extLst>
            </p:cNvPr>
            <p:cNvSpPr/>
            <p:nvPr/>
          </p:nvSpPr>
          <p:spPr>
            <a:xfrm>
              <a:off x="5385048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5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45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54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92858"/>
              </p:ext>
            </p:extLst>
          </p:nvPr>
        </p:nvGraphicFramePr>
        <p:xfrm>
          <a:off x="7541937" y="408944"/>
          <a:ext cx="2253889" cy="499513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신규 대출 시 신청완료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 확인 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대환이면 기존증권계좌번호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기존증권사명 항목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계좌운용규칙 </a:t>
                      </a:r>
                      <a:r>
                        <a:rPr kumimoji="1" lang="ko-KR" altLang="en-US" sz="600" b="1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다시보기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링크 이동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계좌운용규칙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Step.3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고객동의 단계에서 동의 받음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신청내역확인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화면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신청완료</a:t>
            </a: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F_AL_02_07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27581-0C77-FD57-11D7-32457858C05C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E78826-D93D-BA23-63E9-B65E17DEA133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A8A80-01E3-31C3-4B2F-3ED6B8446393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추가대출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BEDA753-B7BD-9927-3049-E7CB78070745}"/>
              </a:ext>
            </a:extLst>
          </p:cNvPr>
          <p:cNvSpPr/>
          <p:nvPr/>
        </p:nvSpPr>
        <p:spPr>
          <a:xfrm>
            <a:off x="3631664" y="6324486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94" name="Google Shape;221;p7">
            <a:extLst>
              <a:ext uri="{FF2B5EF4-FFF2-40B4-BE49-F238E27FC236}">
                <a16:creationId xmlns:a16="http://schemas.microsoft.com/office/drawing/2014/main" id="{2AA31121-3467-2F76-6EBD-AC0BC0FF20CF}"/>
              </a:ext>
            </a:extLst>
          </p:cNvPr>
          <p:cNvSpPr/>
          <p:nvPr/>
        </p:nvSpPr>
        <p:spPr>
          <a:xfrm>
            <a:off x="3440832" y="62722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CB236F-E632-2CC1-BDF2-1D4851309430}"/>
              </a:ext>
            </a:extLst>
          </p:cNvPr>
          <p:cNvSpPr/>
          <p:nvPr/>
        </p:nvSpPr>
        <p:spPr>
          <a:xfrm>
            <a:off x="2706583" y="2653081"/>
            <a:ext cx="2556000" cy="34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ea"/>
                <a:ea typeface="+mj-ea"/>
              </a:rPr>
              <a:t>대출신청이 정상적으로 완료되었습니다</a:t>
            </a:r>
            <a:r>
              <a:rPr lang="en-US" altLang="ko-KR" sz="1000" dirty="0">
                <a:solidFill>
                  <a:srgbClr val="C00000"/>
                </a:solidFill>
                <a:latin typeface="+mj-ea"/>
                <a:ea typeface="+mj-ea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E13CA2-8539-E206-BCC3-26C155A378C9}"/>
              </a:ext>
            </a:extLst>
          </p:cNvPr>
          <p:cNvSpPr/>
          <p:nvPr/>
        </p:nvSpPr>
        <p:spPr>
          <a:xfrm>
            <a:off x="1496616" y="3002180"/>
            <a:ext cx="2918030" cy="210796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rPr lang="en-US" altLang="ko-KR" sz="750" dirty="0">
                <a:latin typeface="+mn-ea"/>
              </a:rPr>
              <a:t>OOO </a:t>
            </a:r>
            <a:r>
              <a:rPr lang="ko-KR" altLang="en-US" sz="750" dirty="0" err="1">
                <a:latin typeface="+mn-ea"/>
              </a:rPr>
              <a:t>님께서</a:t>
            </a:r>
            <a:r>
              <a:rPr lang="ko-KR" altLang="en-US" sz="750" dirty="0">
                <a:latin typeface="+mn-ea"/>
              </a:rPr>
              <a:t> 신청하신 내용입니다</a:t>
            </a:r>
            <a:r>
              <a:rPr lang="en-US" altLang="ko-KR" sz="750" dirty="0">
                <a:latin typeface="+mn-ea"/>
              </a:rPr>
              <a:t>.</a:t>
            </a:r>
          </a:p>
          <a:p>
            <a:endParaRPr lang="en-US" altLang="ko-KR" sz="750" dirty="0">
              <a:latin typeface="+mn-ea"/>
            </a:endParaRPr>
          </a:p>
        </p:txBody>
      </p:sp>
      <p:graphicFrame>
        <p:nvGraphicFramePr>
          <p:cNvPr id="4" name="Google Shape;702;p17">
            <a:extLst>
              <a:ext uri="{FF2B5EF4-FFF2-40B4-BE49-F238E27FC236}">
                <a16:creationId xmlns:a16="http://schemas.microsoft.com/office/drawing/2014/main" id="{37C868EE-E892-83C8-60FA-AC0C2EFD2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448635"/>
              </p:ext>
            </p:extLst>
          </p:nvPr>
        </p:nvGraphicFramePr>
        <p:xfrm>
          <a:off x="1496615" y="3245192"/>
          <a:ext cx="5185920" cy="1304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252566599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1609443548"/>
                    </a:ext>
                  </a:extLst>
                </a:gridCol>
              </a:tblGrid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대출상품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 err="1">
                          <a:latin typeface="+mn-ea"/>
                          <a:ea typeface="+mn-ea"/>
                        </a:rPr>
                        <a:t>코넥안심스탁론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여신기관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750" b="0" dirty="0" err="1">
                          <a:latin typeface="+mn-ea"/>
                          <a:ea typeface="+mn-ea"/>
                        </a:rPr>
                        <a:t>에이티코넥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증권계좌번호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dirty="0">
                          <a:latin typeface="+mn-ea"/>
                          <a:ea typeface="+mn-ea"/>
                        </a:rPr>
                        <a:t>00000000000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증권사명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유진투자증권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희망 대출금액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000,000,000</a:t>
                      </a: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대출기간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00개월(연장가능)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대출신청일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2024-01-01 13:11:59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대출금리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 </a:t>
                      </a: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00.0%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연장금리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 </a:t>
                      </a: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00.0%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이자수취방식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후취</a:t>
                      </a:r>
                      <a:endParaRPr lang="en-US" altLang="ko-KR"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집중투자율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로스컷비율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65175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현금인출비율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742AA29-2154-7DA0-6464-9511F28F6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45900"/>
              </p:ext>
            </p:extLst>
          </p:nvPr>
        </p:nvGraphicFramePr>
        <p:xfrm>
          <a:off x="1496617" y="4583797"/>
          <a:ext cx="5185922" cy="1287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85922">
                  <a:extLst>
                    <a:ext uri="{9D8B030D-6E8A-4147-A177-3AD203B41FA5}">
                      <a16:colId xmlns:a16="http://schemas.microsoft.com/office/drawing/2014/main" val="2351373945"/>
                    </a:ext>
                  </a:extLst>
                </a:gridCol>
              </a:tblGrid>
              <a:tr h="21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대출연장안내</a:t>
                      </a:r>
                      <a:endParaRPr lang="en-US" altLang="ko-KR"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상품은 별도의 대출연장신청 없이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연장되는 상품입니다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(대출만기일 당일에 대출연장심사) 대출연장시점에는 반드시 증권계좌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담보평가금액이 대출금의 12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%이상 유지</a:t>
                      </a: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하여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야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하며, 이자가 현금으로 예치되어 있어야 합니다.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 err="1">
                          <a:latin typeface="+mn-ea"/>
                          <a:ea typeface="+mn-ea"/>
                          <a:cs typeface="Arial"/>
                          <a:sym typeface="Arial"/>
                        </a:rPr>
                        <a:t>미연장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처리될 경우, 연장일 익일부터 고객님의 증권계좌로 청구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조치됩니다.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1238939"/>
                  </a:ext>
                </a:extLst>
              </a:tr>
              <a:tr h="21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유의사항</a:t>
                      </a:r>
                      <a:endParaRPr lang="en-US" altLang="ko-KR"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계좌평가금액이 대출금액의 120% 이하로 하락할 경우 자동반대매매를 통해 대출금을 회수합니다. 대출금 상환전까지 해당 증권계좌의 출고, 입고가 정지됩니다. 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일부종목매매(관리, 투자경고, 투자위험 종목 등)및 신용, 미수거래를 할 수 없습니다. 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자세한 사항은 계좌운용규칙을 참고하십시오 </a:t>
                      </a:r>
                      <a:r>
                        <a:rPr lang="ko-KR" sz="750" b="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[계좌운용규칙 </a:t>
                      </a:r>
                      <a:r>
                        <a:rPr lang="ko-KR" sz="750" b="0" u="none" strike="noStrike" cap="none" dirty="0" err="1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다시보기</a:t>
                      </a:r>
                      <a:r>
                        <a:rPr lang="ko-KR" sz="750" b="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]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42986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EE1B8FC-305A-A453-DD71-122C9EB7BDCB}"/>
              </a:ext>
            </a:extLst>
          </p:cNvPr>
          <p:cNvSpPr/>
          <p:nvPr/>
        </p:nvSpPr>
        <p:spPr>
          <a:xfrm>
            <a:off x="1810649" y="5930089"/>
            <a:ext cx="4580474" cy="34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신청내역 및 심사결과는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대출관리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대출내역확인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에서 확인하실 수 있습니다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7071B2-794C-AF41-FDCF-61329FBA786F}"/>
              </a:ext>
            </a:extLst>
          </p:cNvPr>
          <p:cNvGrpSpPr/>
          <p:nvPr/>
        </p:nvGrpSpPr>
        <p:grpSpPr>
          <a:xfrm>
            <a:off x="780538" y="3249000"/>
            <a:ext cx="827999" cy="180000"/>
            <a:chOff x="334475" y="4293096"/>
            <a:chExt cx="827999" cy="180000"/>
          </a:xfrm>
        </p:grpSpPr>
        <p:sp>
          <p:nvSpPr>
            <p:cNvPr id="12" name="Google Shape;221;p7">
              <a:extLst>
                <a:ext uri="{FF2B5EF4-FFF2-40B4-BE49-F238E27FC236}">
                  <a16:creationId xmlns:a16="http://schemas.microsoft.com/office/drawing/2014/main" id="{D9D99311-5E82-6335-E52D-9EE913CFF1C9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222;p7">
              <a:extLst>
                <a:ext uri="{FF2B5EF4-FFF2-40B4-BE49-F238E27FC236}">
                  <a16:creationId xmlns:a16="http://schemas.microsoft.com/office/drawing/2014/main" id="{BEAC178D-F2E8-95B6-BA09-7D54686D4912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" name="Google Shape;221;p7">
            <a:extLst>
              <a:ext uri="{FF2B5EF4-FFF2-40B4-BE49-F238E27FC236}">
                <a16:creationId xmlns:a16="http://schemas.microsoft.com/office/drawing/2014/main" id="{D9611E15-36EC-BF36-9180-0453A9512623}"/>
              </a:ext>
            </a:extLst>
          </p:cNvPr>
          <p:cNvSpPr/>
          <p:nvPr/>
        </p:nvSpPr>
        <p:spPr>
          <a:xfrm>
            <a:off x="5318587" y="57169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E727DB5-8AF8-326F-CABF-AF8BFB069799}"/>
              </a:ext>
            </a:extLst>
          </p:cNvPr>
          <p:cNvGrpSpPr/>
          <p:nvPr/>
        </p:nvGrpSpPr>
        <p:grpSpPr>
          <a:xfrm>
            <a:off x="1136576" y="1916832"/>
            <a:ext cx="5424129" cy="600891"/>
            <a:chOff x="1136576" y="1916832"/>
            <a:chExt cx="5424129" cy="600891"/>
          </a:xfrm>
        </p:grpSpPr>
        <p:sp>
          <p:nvSpPr>
            <p:cNvPr id="15" name="화살표: 갈매기형 수장 14">
              <a:extLst>
                <a:ext uri="{FF2B5EF4-FFF2-40B4-BE49-F238E27FC236}">
                  <a16:creationId xmlns:a16="http://schemas.microsoft.com/office/drawing/2014/main" id="{0C58CD7F-698A-662A-2F88-2D4E6D689E64}"/>
                </a:ext>
              </a:extLst>
            </p:cNvPr>
            <p:cNvSpPr/>
            <p:nvPr/>
          </p:nvSpPr>
          <p:spPr>
            <a:xfrm>
              <a:off x="1136576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17" name="화살표: 갈매기형 수장 16">
              <a:extLst>
                <a:ext uri="{FF2B5EF4-FFF2-40B4-BE49-F238E27FC236}">
                  <a16:creationId xmlns:a16="http://schemas.microsoft.com/office/drawing/2014/main" id="{BF9765D7-B02F-826F-0519-5E34479DB798}"/>
                </a:ext>
              </a:extLst>
            </p:cNvPr>
            <p:cNvSpPr/>
            <p:nvPr/>
          </p:nvSpPr>
          <p:spPr>
            <a:xfrm>
              <a:off x="2198694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고객동의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화살표: 갈매기형 수장 17">
              <a:extLst>
                <a:ext uri="{FF2B5EF4-FFF2-40B4-BE49-F238E27FC236}">
                  <a16:creationId xmlns:a16="http://schemas.microsoft.com/office/drawing/2014/main" id="{D3651FA3-241A-FDF1-892D-A572C5E513D3}"/>
                </a:ext>
              </a:extLst>
            </p:cNvPr>
            <p:cNvSpPr/>
            <p:nvPr/>
          </p:nvSpPr>
          <p:spPr>
            <a:xfrm>
              <a:off x="3260812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상품선택</a:t>
              </a:r>
            </a:p>
          </p:txBody>
        </p:sp>
        <p:sp>
          <p:nvSpPr>
            <p:cNvPr id="19" name="화살표: 갈매기형 수장 18">
              <a:extLst>
                <a:ext uri="{FF2B5EF4-FFF2-40B4-BE49-F238E27FC236}">
                  <a16:creationId xmlns:a16="http://schemas.microsoft.com/office/drawing/2014/main" id="{07426EF1-0198-629B-C849-77F3FEEF3B1C}"/>
                </a:ext>
              </a:extLst>
            </p:cNvPr>
            <p:cNvSpPr/>
            <p:nvPr/>
          </p:nvSpPr>
          <p:spPr>
            <a:xfrm>
              <a:off x="4322930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4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9B5BF75C-6DAC-7110-1A2F-0FCF0CBEC190}"/>
                </a:ext>
              </a:extLst>
            </p:cNvPr>
            <p:cNvSpPr/>
            <p:nvPr/>
          </p:nvSpPr>
          <p:spPr>
            <a:xfrm>
              <a:off x="5385048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5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46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Part03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2532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56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54BB5FD-27D7-1E4E-C8D2-586758C44771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560512" y="1064176"/>
            <a:chExt cx="6481024" cy="60918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6D8B094-7156-7356-CE2F-BB4A620248B3}"/>
                </a:ext>
              </a:extLst>
            </p:cNvPr>
            <p:cNvGrpSpPr/>
            <p:nvPr/>
          </p:nvGrpSpPr>
          <p:grpSpPr>
            <a:xfrm>
              <a:off x="560512" y="1064176"/>
              <a:ext cx="6481024" cy="609188"/>
              <a:chOff x="632520" y="1178687"/>
              <a:chExt cx="6481024" cy="60918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B98203C-5E12-C602-76FF-DF1905D18B14}"/>
                  </a:ext>
                </a:extLst>
              </p:cNvPr>
              <p:cNvSpPr/>
              <p:nvPr/>
            </p:nvSpPr>
            <p:spPr>
              <a:xfrm>
                <a:off x="632520" y="1423736"/>
                <a:ext cx="6481024" cy="3641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9D5C62B-7BB5-79CC-1925-6F5B5D1F8BFE}"/>
                  </a:ext>
                </a:extLst>
              </p:cNvPr>
              <p:cNvSpPr/>
              <p:nvPr/>
            </p:nvSpPr>
            <p:spPr>
              <a:xfrm>
                <a:off x="632520" y="1178687"/>
                <a:ext cx="6481024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0CA6FC7-6121-6B72-CAB6-88F7C40F8844}"/>
                  </a:ext>
                </a:extLst>
              </p:cNvPr>
              <p:cNvSpPr/>
              <p:nvPr/>
            </p:nvSpPr>
            <p:spPr>
              <a:xfrm>
                <a:off x="135260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대출신청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0F7C05C-3B7E-AC67-F69B-9FF95D15A85E}"/>
                  </a:ext>
                </a:extLst>
              </p:cNvPr>
              <p:cNvSpPr/>
              <p:nvPr/>
            </p:nvSpPr>
            <p:spPr>
              <a:xfrm>
                <a:off x="2762747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대출관리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C1FA6D1-3042-BBD6-738F-34787867B9AA}"/>
                  </a:ext>
                </a:extLst>
              </p:cNvPr>
              <p:cNvSpPr/>
              <p:nvPr/>
            </p:nvSpPr>
            <p:spPr>
              <a:xfrm>
                <a:off x="4172894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고객센터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6571FD-740A-CAFF-5834-1BBD27E91640}"/>
                  </a:ext>
                </a:extLst>
              </p:cNvPr>
              <p:cNvSpPr/>
              <p:nvPr/>
            </p:nvSpPr>
            <p:spPr>
              <a:xfrm>
                <a:off x="558304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나의업무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C27581-0C77-FD57-11D7-32457858C05C}"/>
                </a:ext>
              </a:extLst>
            </p:cNvPr>
            <p:cNvSpPr/>
            <p:nvPr/>
          </p:nvSpPr>
          <p:spPr>
            <a:xfrm>
              <a:off x="1568624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신규대출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9E78826-D93D-BA23-63E9-B65E17DEA133}"/>
                </a:ext>
              </a:extLst>
            </p:cNvPr>
            <p:cNvSpPr/>
            <p:nvPr/>
          </p:nvSpPr>
          <p:spPr>
            <a:xfrm>
              <a:off x="2537378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rgbClr val="C00000"/>
                  </a:solidFill>
                  <a:latin typeface="+mj-ea"/>
                  <a:ea typeface="+mj-ea"/>
                </a:rPr>
                <a:t>대환대출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BA8A80-01E3-31C3-4B2F-3ED6B8446393}"/>
                </a:ext>
              </a:extLst>
            </p:cNvPr>
            <p:cNvSpPr/>
            <p:nvPr/>
          </p:nvSpPr>
          <p:spPr>
            <a:xfrm>
              <a:off x="3506131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추가대출</a:t>
              </a:r>
            </a:p>
          </p:txBody>
        </p:sp>
      </p:grpSp>
      <p:sp>
        <p:nvSpPr>
          <p:cNvPr id="10" name="Text Box 58">
            <a:extLst>
              <a:ext uri="{FF2B5EF4-FFF2-40B4-BE49-F238E27FC236}">
                <a16:creationId xmlns:a16="http://schemas.microsoft.com/office/drawing/2014/main" id="{3419A4AD-B3DB-48A4-2F78-135D68F7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대환대출유의사항안내</a:t>
            </a:r>
            <a:endParaRPr lang="ko-KR" altLang="en-US" sz="700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 Box 58">
            <a:extLst>
              <a:ext uri="{FF2B5EF4-FFF2-40B4-BE49-F238E27FC236}">
                <a16:creationId xmlns:a16="http://schemas.microsoft.com/office/drawing/2014/main" id="{BBB54A54-80C3-E052-FC9D-8750EEE7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F_AL_01_00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EC8FF0C-3AB0-ABD4-AF22-B4F10FF5670C}"/>
              </a:ext>
            </a:extLst>
          </p:cNvPr>
          <p:cNvSpPr/>
          <p:nvPr/>
        </p:nvSpPr>
        <p:spPr>
          <a:xfrm>
            <a:off x="1267808" y="2058844"/>
            <a:ext cx="3213392" cy="506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디자인 요소 반드시 필요</a:t>
            </a:r>
            <a:endParaRPr lang="en-US" altLang="ko-KR" sz="12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62" name="Group 57">
            <a:extLst>
              <a:ext uri="{FF2B5EF4-FFF2-40B4-BE49-F238E27FC236}">
                <a16:creationId xmlns:a16="http://schemas.microsoft.com/office/drawing/2014/main" id="{5C5A74D7-47C6-6F5B-ED4B-158FB2EE7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51510"/>
              </p:ext>
            </p:extLst>
          </p:nvPr>
        </p:nvGraphicFramePr>
        <p:xfrm>
          <a:off x="7541937" y="408944"/>
          <a:ext cx="2253889" cy="544906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대환 대출 시 고객동의 항목 노출 화면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약관동의 내용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 확인 사항 팝업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본인인증 완료 후 해당 페이지 도달 시 필수 확인 사항으로 바로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 삽입 등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HTML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디자인 고려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체크 박스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미체크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버튼 비 활성화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버튼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대환대출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본인인증 화면 으로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109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77F3907-6B80-695E-70E7-AC32E7BEA50E}"/>
              </a:ext>
            </a:extLst>
          </p:cNvPr>
          <p:cNvSpPr/>
          <p:nvPr/>
        </p:nvSpPr>
        <p:spPr>
          <a:xfrm>
            <a:off x="2690739" y="2793856"/>
            <a:ext cx="2461178" cy="24184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000" dirty="0">
                <a:solidFill>
                  <a:prstClr val="black"/>
                </a:solidFill>
                <a:latin typeface="+mn-ea"/>
              </a:rPr>
              <a:t>대환대출 유의사항 안내</a:t>
            </a:r>
            <a:endParaRPr lang="en-US" altLang="ko-KR" sz="1000" dirty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endParaRPr lang="en-US" altLang="ko-KR" sz="200" dirty="0">
              <a:solidFill>
                <a:prstClr val="black"/>
              </a:solidFill>
              <a:latin typeface="+mn-ea"/>
            </a:endParaRPr>
          </a:p>
          <a:p>
            <a:pPr lvl="0">
              <a:lnSpc>
                <a:spcPct val="150000"/>
              </a:lnSpc>
            </a:pP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당사 대환대출 신청과 관련하여 다음의 유의사항을 확인하시기 바랍니다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" dirty="0">
              <a:solidFill>
                <a:prstClr val="black"/>
              </a:solidFill>
              <a:latin typeface="+mn-ea"/>
            </a:endParaRPr>
          </a:p>
          <a:p>
            <a:pPr marL="179388" indent="-179388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대환 대출 진행을 위한 신규 증권계좌 보유 또는 개설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  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필요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유진투자증권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)</a:t>
            </a:r>
          </a:p>
          <a:p>
            <a:pPr marL="179388" indent="-179388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보유종목 매수 후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2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일 경과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미경과 시 주식 이관 불가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)</a:t>
            </a:r>
          </a:p>
          <a:p>
            <a:pPr marL="179388" indent="-179388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기존 대출 상환 후 대환 진행을 위해 </a:t>
            </a:r>
            <a:r>
              <a:rPr lang="en-US" altLang="ko-KR" sz="900" dirty="0">
                <a:solidFill>
                  <a:prstClr val="black"/>
                </a:solidFill>
                <a:latin typeface="+mn-ea"/>
              </a:rPr>
              <a:t>PC</a:t>
            </a:r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원격접속 또는 당사 내방 필요</a:t>
            </a:r>
            <a:endParaRPr lang="en-US" altLang="ko-KR" sz="900" dirty="0">
              <a:solidFill>
                <a:prstClr val="black"/>
              </a:solidFill>
              <a:latin typeface="+mn-ea"/>
            </a:endParaRPr>
          </a:p>
          <a:p>
            <a:pPr marL="171450" indent="-793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6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424121-3B6E-311E-61FA-9523180C62D6}"/>
              </a:ext>
            </a:extLst>
          </p:cNvPr>
          <p:cNvSpPr/>
          <p:nvPr/>
        </p:nvSpPr>
        <p:spPr>
          <a:xfrm>
            <a:off x="2694726" y="5484176"/>
            <a:ext cx="2461178" cy="229741"/>
          </a:xfrm>
          <a:prstGeom prst="rect">
            <a:avLst/>
          </a:prstGeom>
          <a:solidFill>
            <a:srgbClr val="26499D"/>
          </a:solidFill>
        </p:spPr>
        <p:txBody>
          <a:bodyPr wrap="square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j-ea"/>
                <a:ea typeface="+mj-ea"/>
              </a:rPr>
              <a:t>다음</a:t>
            </a:r>
            <a:endParaRPr lang="en-US" altLang="ko-KR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72BC6C8-20F1-601C-4778-74281748EE9C}"/>
              </a:ext>
            </a:extLst>
          </p:cNvPr>
          <p:cNvSpPr/>
          <p:nvPr/>
        </p:nvSpPr>
        <p:spPr>
          <a:xfrm>
            <a:off x="4472581" y="4886998"/>
            <a:ext cx="153084" cy="1526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9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92E84B-C497-2343-753F-931A545EFB0D}"/>
              </a:ext>
            </a:extLst>
          </p:cNvPr>
          <p:cNvSpPr/>
          <p:nvPr/>
        </p:nvSpPr>
        <p:spPr>
          <a:xfrm>
            <a:off x="4691777" y="4825190"/>
            <a:ext cx="415158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확인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Google Shape;221;p7">
            <a:extLst>
              <a:ext uri="{FF2B5EF4-FFF2-40B4-BE49-F238E27FC236}">
                <a16:creationId xmlns:a16="http://schemas.microsoft.com/office/drawing/2014/main" id="{332F619B-2CDC-4AA8-294B-6B831528C46F}"/>
              </a:ext>
            </a:extLst>
          </p:cNvPr>
          <p:cNvSpPr/>
          <p:nvPr/>
        </p:nvSpPr>
        <p:spPr>
          <a:xfrm>
            <a:off x="4271187" y="485933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377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57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09579"/>
              </p:ext>
            </p:extLst>
          </p:nvPr>
        </p:nvGraphicFramePr>
        <p:xfrm>
          <a:off x="7541937" y="408944"/>
          <a:ext cx="2253889" cy="606931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대환 대출 시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최조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본인인증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신청단계 표시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신청단계에 따라 강조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아이콘 모양 및 색상은 디자인 시 변경해도 무방함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본인인증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KCB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 휴대폰 본인인증 팝업 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회색 글씨로 예시 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입력가능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6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7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본인성명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본인인증 이후 자동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번호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본인인증 이후 자동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주민번호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필수기재 사항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회색 글씨로 예시 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입력가능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6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7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화면 이동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주민번호 진위여부 연동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(KCB),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유효하지 않을 경우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호출 후 주민번호 항목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Clear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 본인인증 연동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(KCB),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일치하지 않을 경우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호출 후 휴대폰번호 항목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Clear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Step2.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상품선택 화면으로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휴대폰번호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주민번호 크로스 체크는 개발 시 고려하여 적용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비적용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대출신청 유의사항 안내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Area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6E5ED-1388-ADBE-34DD-296A62C0C624}"/>
              </a:ext>
            </a:extLst>
          </p:cNvPr>
          <p:cNvSpPr/>
          <p:nvPr/>
        </p:nvSpPr>
        <p:spPr>
          <a:xfrm>
            <a:off x="3631664" y="5214623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27581-0C77-FD57-11D7-32457858C05C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E78826-D93D-BA23-63E9-B65E17DEA133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rgbClr val="C00000"/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A8A80-01E3-31C3-4B2F-3ED6B8446393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추가대출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26A08B59-0C5C-877B-8671-65D71BCF3BF7}"/>
              </a:ext>
            </a:extLst>
          </p:cNvPr>
          <p:cNvSpPr/>
          <p:nvPr/>
        </p:nvSpPr>
        <p:spPr>
          <a:xfrm>
            <a:off x="1136576" y="1916832"/>
            <a:ext cx="1175657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1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본인인증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26A765-293C-3FF1-9C9F-F93B0ACE6D06}"/>
              </a:ext>
            </a:extLst>
          </p:cNvPr>
          <p:cNvSpPr/>
          <p:nvPr/>
        </p:nvSpPr>
        <p:spPr>
          <a:xfrm>
            <a:off x="2220865" y="5597089"/>
            <a:ext cx="3831791" cy="7660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대출신청 시간은 증권사영업일 </a:t>
            </a:r>
            <a:r>
              <a:rPr lang="en-US" altLang="ko-KR" sz="700" dirty="0">
                <a:latin typeface="+mn-ea"/>
              </a:rPr>
              <a:t>08:30 ~ 16:00(</a:t>
            </a:r>
            <a:r>
              <a:rPr lang="ko-KR" altLang="en-US" sz="700" dirty="0">
                <a:latin typeface="+mn-ea"/>
              </a:rPr>
              <a:t>토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일요일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공휴일 제외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입니다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증권계좌의 담보평가액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예수금</a:t>
            </a:r>
            <a:r>
              <a:rPr lang="en-US" altLang="ko-KR" sz="700" dirty="0">
                <a:latin typeface="+mn-ea"/>
              </a:rPr>
              <a:t>+</a:t>
            </a:r>
            <a:r>
              <a:rPr lang="ko-KR" altLang="en-US" sz="700" dirty="0">
                <a:latin typeface="+mn-ea"/>
              </a:rPr>
              <a:t>주식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이 </a:t>
            </a:r>
            <a:r>
              <a:rPr lang="en-US" altLang="ko-KR" sz="700" dirty="0">
                <a:latin typeface="+mn-ea"/>
              </a:rPr>
              <a:t>100</a:t>
            </a:r>
            <a:r>
              <a:rPr lang="ko-KR" altLang="en-US" sz="700" dirty="0">
                <a:latin typeface="+mn-ea"/>
              </a:rPr>
              <a:t>만원 이상 보유중이어야 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대출신청금액 최소 </a:t>
            </a:r>
            <a:r>
              <a:rPr lang="en-US" altLang="ko-KR" sz="700" dirty="0">
                <a:latin typeface="+mn-ea"/>
              </a:rPr>
              <a:t>100</a:t>
            </a:r>
            <a:r>
              <a:rPr lang="ko-KR" altLang="en-US" sz="700" dirty="0">
                <a:latin typeface="+mn-ea"/>
              </a:rPr>
              <a:t>만원 이상이어야 진행 가능합니다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휴대폰 본인인증을 통하여 가능합니다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sp>
        <p:nvSpPr>
          <p:cNvPr id="60" name="화살표: 갈매기형 수장 59">
            <a:extLst>
              <a:ext uri="{FF2B5EF4-FFF2-40B4-BE49-F238E27FC236}">
                <a16:creationId xmlns:a16="http://schemas.microsoft.com/office/drawing/2014/main" id="{7D2ABB93-F80B-9B22-B87D-E7D62A823555}"/>
              </a:ext>
            </a:extLst>
          </p:cNvPr>
          <p:cNvSpPr/>
          <p:nvPr/>
        </p:nvSpPr>
        <p:spPr>
          <a:xfrm>
            <a:off x="2198694" y="1916832"/>
            <a:ext cx="1175657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2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고객동의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화살표: 갈매기형 수장 60">
            <a:extLst>
              <a:ext uri="{FF2B5EF4-FFF2-40B4-BE49-F238E27FC236}">
                <a16:creationId xmlns:a16="http://schemas.microsoft.com/office/drawing/2014/main" id="{A6612EDF-A7AF-81BF-C887-D53B52DDCD05}"/>
              </a:ext>
            </a:extLst>
          </p:cNvPr>
          <p:cNvSpPr/>
          <p:nvPr/>
        </p:nvSpPr>
        <p:spPr>
          <a:xfrm>
            <a:off x="3260812" y="1916832"/>
            <a:ext cx="1175657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3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계좌조회</a:t>
            </a:r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EF38BAD0-E0BB-C18E-772D-04E67F199F59}"/>
              </a:ext>
            </a:extLst>
          </p:cNvPr>
          <p:cNvSpPr/>
          <p:nvPr/>
        </p:nvSpPr>
        <p:spPr>
          <a:xfrm>
            <a:off x="4322930" y="1916832"/>
            <a:ext cx="1175657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4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대환신청</a:t>
            </a:r>
          </a:p>
        </p:txBody>
      </p:sp>
      <p:sp>
        <p:nvSpPr>
          <p:cNvPr id="64" name="화살표: 갈매기형 수장 63">
            <a:extLst>
              <a:ext uri="{FF2B5EF4-FFF2-40B4-BE49-F238E27FC236}">
                <a16:creationId xmlns:a16="http://schemas.microsoft.com/office/drawing/2014/main" id="{98D21F5E-8231-325A-3AA6-42F1CF300256}"/>
              </a:ext>
            </a:extLst>
          </p:cNvPr>
          <p:cNvSpPr/>
          <p:nvPr/>
        </p:nvSpPr>
        <p:spPr>
          <a:xfrm>
            <a:off x="5385048" y="1916832"/>
            <a:ext cx="1175657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5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신청완료</a:t>
            </a:r>
          </a:p>
        </p:txBody>
      </p:sp>
      <p:sp>
        <p:nvSpPr>
          <p:cNvPr id="3" name="Rectangle 88">
            <a:extLst>
              <a:ext uri="{FF2B5EF4-FFF2-40B4-BE49-F238E27FC236}">
                <a16:creationId xmlns:a16="http://schemas.microsoft.com/office/drawing/2014/main" id="{215A0103-0741-214C-6FF1-BDC811F48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4550832"/>
            <a:ext cx="3054349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kumimoji="0"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           </a:t>
            </a: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주민번호 앞자리</a:t>
            </a:r>
            <a:r>
              <a:rPr kumimoji="0"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      -    </a:t>
            </a: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주민번호 뒷자리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D471B1-0EC7-3F31-6881-16E74283E379}"/>
              </a:ext>
            </a:extLst>
          </p:cNvPr>
          <p:cNvSpPr/>
          <p:nvPr/>
        </p:nvSpPr>
        <p:spPr>
          <a:xfrm>
            <a:off x="1805158" y="4575345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주민등록번호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91BA1288-36B8-E39C-F161-C4A3065F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3456145"/>
            <a:ext cx="3054349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본인성명</a:t>
            </a:r>
            <a:endParaRPr kumimoji="0" lang="ko-KR" altLang="en-US" sz="8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18FCA5-7277-AF99-9625-15756C87A085}"/>
              </a:ext>
            </a:extLst>
          </p:cNvPr>
          <p:cNvSpPr/>
          <p:nvPr/>
        </p:nvSpPr>
        <p:spPr>
          <a:xfrm>
            <a:off x="1805158" y="3429000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성명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097C33A-3A03-F4A9-9417-A2435DB204DD}"/>
              </a:ext>
            </a:extLst>
          </p:cNvPr>
          <p:cNvSpPr/>
          <p:nvPr/>
        </p:nvSpPr>
        <p:spPr>
          <a:xfrm>
            <a:off x="1812141" y="3880943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휴대폰번호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Rectangle 88">
            <a:extLst>
              <a:ext uri="{FF2B5EF4-FFF2-40B4-BE49-F238E27FC236}">
                <a16:creationId xmlns:a16="http://schemas.microsoft.com/office/drawing/2014/main" id="{A33B5A1D-1ABC-8FCF-9AA6-520C3249F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3845808"/>
            <a:ext cx="3054349" cy="32246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휴대폰번호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6D6AABA-04B5-4FC0-7782-A20C9E5F4028}"/>
              </a:ext>
            </a:extLst>
          </p:cNvPr>
          <p:cNvGrpSpPr/>
          <p:nvPr/>
        </p:nvGrpSpPr>
        <p:grpSpPr>
          <a:xfrm>
            <a:off x="594751" y="1980463"/>
            <a:ext cx="541825" cy="180000"/>
            <a:chOff x="334475" y="4293096"/>
            <a:chExt cx="541825" cy="180000"/>
          </a:xfrm>
        </p:grpSpPr>
        <p:sp>
          <p:nvSpPr>
            <p:cNvPr id="40" name="Google Shape;221;p7">
              <a:extLst>
                <a:ext uri="{FF2B5EF4-FFF2-40B4-BE49-F238E27FC236}">
                  <a16:creationId xmlns:a16="http://schemas.microsoft.com/office/drawing/2014/main" id="{3DC227A0-6ECB-80D9-0236-55C80D04F25E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222;p7">
              <a:extLst>
                <a:ext uri="{FF2B5EF4-FFF2-40B4-BE49-F238E27FC236}">
                  <a16:creationId xmlns:a16="http://schemas.microsoft.com/office/drawing/2014/main" id="{E3FEB884-D59D-83E8-5095-2F7889228FDD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>
              <a:off x="514475" y="4383096"/>
              <a:ext cx="3618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2" name="Google Shape;221;p7">
            <a:extLst>
              <a:ext uri="{FF2B5EF4-FFF2-40B4-BE49-F238E27FC236}">
                <a16:creationId xmlns:a16="http://schemas.microsoft.com/office/drawing/2014/main" id="{2162CCBC-0AED-454E-A464-3FE25372A248}"/>
              </a:ext>
            </a:extLst>
          </p:cNvPr>
          <p:cNvSpPr/>
          <p:nvPr/>
        </p:nvSpPr>
        <p:spPr>
          <a:xfrm>
            <a:off x="2477463" y="34168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21;p7">
            <a:extLst>
              <a:ext uri="{FF2B5EF4-FFF2-40B4-BE49-F238E27FC236}">
                <a16:creationId xmlns:a16="http://schemas.microsoft.com/office/drawing/2014/main" id="{C4AD83C4-3F29-7ECE-525F-BD6F54EA6DD3}"/>
              </a:ext>
            </a:extLst>
          </p:cNvPr>
          <p:cNvSpPr/>
          <p:nvPr/>
        </p:nvSpPr>
        <p:spPr>
          <a:xfrm>
            <a:off x="2477463" y="39002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21;p7">
            <a:extLst>
              <a:ext uri="{FF2B5EF4-FFF2-40B4-BE49-F238E27FC236}">
                <a16:creationId xmlns:a16="http://schemas.microsoft.com/office/drawing/2014/main" id="{D070843E-977F-11D6-3BC8-8D6E373C33BF}"/>
              </a:ext>
            </a:extLst>
          </p:cNvPr>
          <p:cNvSpPr/>
          <p:nvPr/>
        </p:nvSpPr>
        <p:spPr>
          <a:xfrm>
            <a:off x="2477463" y="44906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221;p7">
            <a:extLst>
              <a:ext uri="{FF2B5EF4-FFF2-40B4-BE49-F238E27FC236}">
                <a16:creationId xmlns:a16="http://schemas.microsoft.com/office/drawing/2014/main" id="{35F0DDFC-D023-DC10-D41E-E25E135C8516}"/>
              </a:ext>
            </a:extLst>
          </p:cNvPr>
          <p:cNvSpPr/>
          <p:nvPr/>
        </p:nvSpPr>
        <p:spPr>
          <a:xfrm>
            <a:off x="3492480" y="51571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21;p7">
            <a:extLst>
              <a:ext uri="{FF2B5EF4-FFF2-40B4-BE49-F238E27FC236}">
                <a16:creationId xmlns:a16="http://schemas.microsoft.com/office/drawing/2014/main" id="{328D686C-8BAD-6C37-2DCA-7DA30049EF87}"/>
              </a:ext>
            </a:extLst>
          </p:cNvPr>
          <p:cNvSpPr/>
          <p:nvPr/>
        </p:nvSpPr>
        <p:spPr>
          <a:xfrm>
            <a:off x="2132233" y="55897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" name="Text Box 58">
            <a:extLst>
              <a:ext uri="{FF2B5EF4-FFF2-40B4-BE49-F238E27FC236}">
                <a16:creationId xmlns:a16="http://schemas.microsoft.com/office/drawing/2014/main" id="{3419A4AD-B3DB-48A4-2F78-135D68F7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</a:p>
        </p:txBody>
      </p:sp>
      <p:sp>
        <p:nvSpPr>
          <p:cNvPr id="38" name="Text Box 58">
            <a:extLst>
              <a:ext uri="{FF2B5EF4-FFF2-40B4-BE49-F238E27FC236}">
                <a16:creationId xmlns:a16="http://schemas.microsoft.com/office/drawing/2014/main" id="{BBB54A54-80C3-E052-FC9D-8750EEE7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F_AL_03_01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97CF44-4724-92BC-4F76-916F23423FA6}"/>
              </a:ext>
            </a:extLst>
          </p:cNvPr>
          <p:cNvSpPr/>
          <p:nvPr/>
        </p:nvSpPr>
        <p:spPr>
          <a:xfrm>
            <a:off x="2690739" y="3080624"/>
            <a:ext cx="3060000" cy="3153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본인인증</a:t>
            </a:r>
          </a:p>
        </p:txBody>
      </p:sp>
      <p:sp>
        <p:nvSpPr>
          <p:cNvPr id="51" name="Google Shape;221;p7">
            <a:extLst>
              <a:ext uri="{FF2B5EF4-FFF2-40B4-BE49-F238E27FC236}">
                <a16:creationId xmlns:a16="http://schemas.microsoft.com/office/drawing/2014/main" id="{CF14F9CB-4581-B9B6-BADC-EAC0DBDED829}"/>
              </a:ext>
            </a:extLst>
          </p:cNvPr>
          <p:cNvSpPr/>
          <p:nvPr/>
        </p:nvSpPr>
        <p:spPr>
          <a:xfrm>
            <a:off x="2477463" y="30056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9609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58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54BB5FD-27D7-1E4E-C8D2-586758C44771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560512" y="1064176"/>
            <a:chExt cx="6481024" cy="60918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6D8B094-7156-7356-CE2F-BB4A620248B3}"/>
                </a:ext>
              </a:extLst>
            </p:cNvPr>
            <p:cNvGrpSpPr/>
            <p:nvPr/>
          </p:nvGrpSpPr>
          <p:grpSpPr>
            <a:xfrm>
              <a:off x="560512" y="1064176"/>
              <a:ext cx="6481024" cy="609188"/>
              <a:chOff x="632520" y="1178687"/>
              <a:chExt cx="6481024" cy="60918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B98203C-5E12-C602-76FF-DF1905D18B14}"/>
                  </a:ext>
                </a:extLst>
              </p:cNvPr>
              <p:cNvSpPr/>
              <p:nvPr/>
            </p:nvSpPr>
            <p:spPr>
              <a:xfrm>
                <a:off x="632520" y="1423736"/>
                <a:ext cx="6481024" cy="3641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9D5C62B-7BB5-79CC-1925-6F5B5D1F8BFE}"/>
                  </a:ext>
                </a:extLst>
              </p:cNvPr>
              <p:cNvSpPr/>
              <p:nvPr/>
            </p:nvSpPr>
            <p:spPr>
              <a:xfrm>
                <a:off x="632520" y="1178687"/>
                <a:ext cx="6481024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0CA6FC7-6121-6B72-CAB6-88F7C40F8844}"/>
                  </a:ext>
                </a:extLst>
              </p:cNvPr>
              <p:cNvSpPr/>
              <p:nvPr/>
            </p:nvSpPr>
            <p:spPr>
              <a:xfrm>
                <a:off x="135260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대출신청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0F7C05C-3B7E-AC67-F69B-9FF95D15A85E}"/>
                  </a:ext>
                </a:extLst>
              </p:cNvPr>
              <p:cNvSpPr/>
              <p:nvPr/>
            </p:nvSpPr>
            <p:spPr>
              <a:xfrm>
                <a:off x="2762747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대출관리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C1FA6D1-3042-BBD6-738F-34787867B9AA}"/>
                  </a:ext>
                </a:extLst>
              </p:cNvPr>
              <p:cNvSpPr/>
              <p:nvPr/>
            </p:nvSpPr>
            <p:spPr>
              <a:xfrm>
                <a:off x="4172894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고객센터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6571FD-740A-CAFF-5834-1BBD27E91640}"/>
                  </a:ext>
                </a:extLst>
              </p:cNvPr>
              <p:cNvSpPr/>
              <p:nvPr/>
            </p:nvSpPr>
            <p:spPr>
              <a:xfrm>
                <a:off x="558304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나의업무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C27581-0C77-FD57-11D7-32457858C05C}"/>
                </a:ext>
              </a:extLst>
            </p:cNvPr>
            <p:cNvSpPr/>
            <p:nvPr/>
          </p:nvSpPr>
          <p:spPr>
            <a:xfrm>
              <a:off x="1568624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신규대출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9E78826-D93D-BA23-63E9-B65E17DEA133}"/>
                </a:ext>
              </a:extLst>
            </p:cNvPr>
            <p:cNvSpPr/>
            <p:nvPr/>
          </p:nvSpPr>
          <p:spPr>
            <a:xfrm>
              <a:off x="2537378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rgbClr val="C00000"/>
                  </a:solidFill>
                  <a:latin typeface="+mj-ea"/>
                  <a:ea typeface="+mj-ea"/>
                </a:rPr>
                <a:t>대환대출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BA8A80-01E3-31C3-4B2F-3ED6B8446393}"/>
                </a:ext>
              </a:extLst>
            </p:cNvPr>
            <p:cNvSpPr/>
            <p:nvPr/>
          </p:nvSpPr>
          <p:spPr>
            <a:xfrm>
              <a:off x="3506131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추가대출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4D65E66-227E-9531-50F4-8C5B4105A170}"/>
              </a:ext>
            </a:extLst>
          </p:cNvPr>
          <p:cNvGrpSpPr/>
          <p:nvPr/>
        </p:nvGrpSpPr>
        <p:grpSpPr>
          <a:xfrm>
            <a:off x="1136576" y="1916832"/>
            <a:ext cx="5424129" cy="600891"/>
            <a:chOff x="1136576" y="1916832"/>
            <a:chExt cx="5424129" cy="600891"/>
          </a:xfrm>
        </p:grpSpPr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26A08B59-0C5C-877B-8671-65D71BCF3BF7}"/>
                </a:ext>
              </a:extLst>
            </p:cNvPr>
            <p:cNvSpPr/>
            <p:nvPr/>
          </p:nvSpPr>
          <p:spPr>
            <a:xfrm>
              <a:off x="1136576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60" name="화살표: 갈매기형 수장 59">
              <a:extLst>
                <a:ext uri="{FF2B5EF4-FFF2-40B4-BE49-F238E27FC236}">
                  <a16:creationId xmlns:a16="http://schemas.microsoft.com/office/drawing/2014/main" id="{7D2ABB93-F80B-9B22-B87D-E7D62A823555}"/>
                </a:ext>
              </a:extLst>
            </p:cNvPr>
            <p:cNvSpPr/>
            <p:nvPr/>
          </p:nvSpPr>
          <p:spPr>
            <a:xfrm>
              <a:off x="2198694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고객동의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화살표: 갈매기형 수장 60">
              <a:extLst>
                <a:ext uri="{FF2B5EF4-FFF2-40B4-BE49-F238E27FC236}">
                  <a16:creationId xmlns:a16="http://schemas.microsoft.com/office/drawing/2014/main" id="{A6612EDF-A7AF-81BF-C887-D53B52DDCD05}"/>
                </a:ext>
              </a:extLst>
            </p:cNvPr>
            <p:cNvSpPr/>
            <p:nvPr/>
          </p:nvSpPr>
          <p:spPr>
            <a:xfrm>
              <a:off x="3260812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계좌조회</a:t>
              </a:r>
            </a:p>
          </p:txBody>
        </p:sp>
        <p:sp>
          <p:nvSpPr>
            <p:cNvPr id="63" name="화살표: 갈매기형 수장 62">
              <a:extLst>
                <a:ext uri="{FF2B5EF4-FFF2-40B4-BE49-F238E27FC236}">
                  <a16:creationId xmlns:a16="http://schemas.microsoft.com/office/drawing/2014/main" id="{EF38BAD0-E0BB-C18E-772D-04E67F199F59}"/>
                </a:ext>
              </a:extLst>
            </p:cNvPr>
            <p:cNvSpPr/>
            <p:nvPr/>
          </p:nvSpPr>
          <p:spPr>
            <a:xfrm>
              <a:off x="4322930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4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대환신청</a:t>
              </a:r>
            </a:p>
          </p:txBody>
        </p:sp>
        <p:sp>
          <p:nvSpPr>
            <p:cNvPr id="64" name="화살표: 갈매기형 수장 63">
              <a:extLst>
                <a:ext uri="{FF2B5EF4-FFF2-40B4-BE49-F238E27FC236}">
                  <a16:creationId xmlns:a16="http://schemas.microsoft.com/office/drawing/2014/main" id="{98D21F5E-8231-325A-3AA6-42F1CF300256}"/>
                </a:ext>
              </a:extLst>
            </p:cNvPr>
            <p:cNvSpPr/>
            <p:nvPr/>
          </p:nvSpPr>
          <p:spPr>
            <a:xfrm>
              <a:off x="5385048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5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  <p:sp>
        <p:nvSpPr>
          <p:cNvPr id="10" name="Text Box 58">
            <a:extLst>
              <a:ext uri="{FF2B5EF4-FFF2-40B4-BE49-F238E27FC236}">
                <a16:creationId xmlns:a16="http://schemas.microsoft.com/office/drawing/2014/main" id="{3419A4AD-B3DB-48A4-2F78-135D68F7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고객동의</a:t>
            </a:r>
          </a:p>
        </p:txBody>
      </p:sp>
      <p:sp>
        <p:nvSpPr>
          <p:cNvPr id="38" name="Text Box 58">
            <a:extLst>
              <a:ext uri="{FF2B5EF4-FFF2-40B4-BE49-F238E27FC236}">
                <a16:creationId xmlns:a16="http://schemas.microsoft.com/office/drawing/2014/main" id="{BBB54A54-80C3-E052-FC9D-8750EEE7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F_AL_03_02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DCB27A1-4541-0403-B39F-3E2207D8CD07}"/>
              </a:ext>
            </a:extLst>
          </p:cNvPr>
          <p:cNvSpPr/>
          <p:nvPr/>
        </p:nvSpPr>
        <p:spPr>
          <a:xfrm>
            <a:off x="1640632" y="2961654"/>
            <a:ext cx="4836960" cy="39533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개인신용정보의 제공 및 수집 이용에 관한 동의사항 등을 숙지해 주시기 바랍니다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필수적인 사항에 대해 동의 하지 않은 경우에는 대출신청이 불가능함을 알려드립니다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7B69EF7E-E6A0-7186-D874-884D4EEDE45C}"/>
              </a:ext>
            </a:extLst>
          </p:cNvPr>
          <p:cNvSpPr/>
          <p:nvPr/>
        </p:nvSpPr>
        <p:spPr>
          <a:xfrm>
            <a:off x="6039643" y="3951074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3C0BD27-2A04-3569-D9BA-0876A3A3C110}"/>
              </a:ext>
            </a:extLst>
          </p:cNvPr>
          <p:cNvSpPr/>
          <p:nvPr/>
        </p:nvSpPr>
        <p:spPr>
          <a:xfrm>
            <a:off x="6039643" y="4351829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6DD76E-323D-3C82-4844-B70B2952EFF7}"/>
              </a:ext>
            </a:extLst>
          </p:cNvPr>
          <p:cNvSpPr/>
          <p:nvPr/>
        </p:nvSpPr>
        <p:spPr>
          <a:xfrm>
            <a:off x="1679285" y="3951074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수집∙이용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동의서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상품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·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서비스 안내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EADA020-2428-568E-4B33-BF6E4B739DC2}"/>
              </a:ext>
            </a:extLst>
          </p:cNvPr>
          <p:cNvSpPr/>
          <p:nvPr/>
        </p:nvSpPr>
        <p:spPr>
          <a:xfrm>
            <a:off x="1679285" y="4351829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조회동의서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3C5CEF46-1044-319E-7C0C-3358941E87B6}"/>
              </a:ext>
            </a:extLst>
          </p:cNvPr>
          <p:cNvSpPr/>
          <p:nvPr/>
        </p:nvSpPr>
        <p:spPr>
          <a:xfrm>
            <a:off x="5385048" y="3964106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CD94E16-40DB-B041-75BF-208F43485FD5}"/>
              </a:ext>
            </a:extLst>
          </p:cNvPr>
          <p:cNvSpPr/>
          <p:nvPr/>
        </p:nvSpPr>
        <p:spPr>
          <a:xfrm>
            <a:off x="5385048" y="4364861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4B8CC4BF-9D68-9253-8DAC-1963F03B5A45}"/>
              </a:ext>
            </a:extLst>
          </p:cNvPr>
          <p:cNvSpPr/>
          <p:nvPr/>
        </p:nvSpPr>
        <p:spPr>
          <a:xfrm>
            <a:off x="6039643" y="4550436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BBB8ECE-1BED-803F-565A-2D15BD387880}"/>
              </a:ext>
            </a:extLst>
          </p:cNvPr>
          <p:cNvSpPr/>
          <p:nvPr/>
        </p:nvSpPr>
        <p:spPr>
          <a:xfrm>
            <a:off x="6039643" y="4748923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AB0C60-236D-DF98-69CF-2A7EDEC1BFF5}"/>
              </a:ext>
            </a:extLst>
          </p:cNvPr>
          <p:cNvSpPr/>
          <p:nvPr/>
        </p:nvSpPr>
        <p:spPr>
          <a:xfrm>
            <a:off x="1679285" y="4550436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개인증권계좌정보 활용동의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EE0904-A5B9-925A-9F2E-E9F063D7761F}"/>
              </a:ext>
            </a:extLst>
          </p:cNvPr>
          <p:cNvSpPr/>
          <p:nvPr/>
        </p:nvSpPr>
        <p:spPr>
          <a:xfrm>
            <a:off x="1679285" y="4748923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계좌운용규칙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80DD3BA-ABAF-1A8C-06F0-B2BFF06A8565}"/>
              </a:ext>
            </a:extLst>
          </p:cNvPr>
          <p:cNvSpPr/>
          <p:nvPr/>
        </p:nvSpPr>
        <p:spPr>
          <a:xfrm>
            <a:off x="5385048" y="4563468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43999CA-D682-1302-119A-14A84D01474A}"/>
              </a:ext>
            </a:extLst>
          </p:cNvPr>
          <p:cNvSpPr/>
          <p:nvPr/>
        </p:nvSpPr>
        <p:spPr>
          <a:xfrm>
            <a:off x="5385048" y="4761955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C1A8909-F4BC-AD99-A32C-0125E9E2EA4B}"/>
              </a:ext>
            </a:extLst>
          </p:cNvPr>
          <p:cNvSpPr/>
          <p:nvPr/>
        </p:nvSpPr>
        <p:spPr>
          <a:xfrm>
            <a:off x="6245178" y="3951074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A485CFD-33D0-CDB7-B9CD-19165EAB9B06}"/>
              </a:ext>
            </a:extLst>
          </p:cNvPr>
          <p:cNvSpPr/>
          <p:nvPr/>
        </p:nvSpPr>
        <p:spPr>
          <a:xfrm>
            <a:off x="6245178" y="4351829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06223A8-0AD5-BE01-4C61-A6C87DA8B5B5}"/>
              </a:ext>
            </a:extLst>
          </p:cNvPr>
          <p:cNvSpPr/>
          <p:nvPr/>
        </p:nvSpPr>
        <p:spPr>
          <a:xfrm>
            <a:off x="6245178" y="4550436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87CE4A9-C39A-3DC2-CF4A-2B8993F87E07}"/>
              </a:ext>
            </a:extLst>
          </p:cNvPr>
          <p:cNvSpPr/>
          <p:nvPr/>
        </p:nvSpPr>
        <p:spPr>
          <a:xfrm>
            <a:off x="6245180" y="4748923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4F15955-B30B-9ACA-DE7B-3E9E1B6A771E}"/>
              </a:ext>
            </a:extLst>
          </p:cNvPr>
          <p:cNvSpPr/>
          <p:nvPr/>
        </p:nvSpPr>
        <p:spPr>
          <a:xfrm>
            <a:off x="6039643" y="4949097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BAFDAAB-9C14-F235-0713-9B75B798F4FD}"/>
              </a:ext>
            </a:extLst>
          </p:cNvPr>
          <p:cNvSpPr/>
          <p:nvPr/>
        </p:nvSpPr>
        <p:spPr>
          <a:xfrm>
            <a:off x="1679285" y="4949097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여신거래 기본약관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385429E-F2EF-727E-C2B9-F4457DBF043D}"/>
              </a:ext>
            </a:extLst>
          </p:cNvPr>
          <p:cNvSpPr/>
          <p:nvPr/>
        </p:nvSpPr>
        <p:spPr>
          <a:xfrm>
            <a:off x="5385048" y="4962129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9100DE34-C177-CEA6-B56A-7DA31BC4D8ED}"/>
              </a:ext>
            </a:extLst>
          </p:cNvPr>
          <p:cNvSpPr/>
          <p:nvPr/>
        </p:nvSpPr>
        <p:spPr>
          <a:xfrm>
            <a:off x="6039643" y="5147704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56A2337-1312-44D9-4194-7ADC741040A8}"/>
              </a:ext>
            </a:extLst>
          </p:cNvPr>
          <p:cNvSpPr/>
          <p:nvPr/>
        </p:nvSpPr>
        <p:spPr>
          <a:xfrm>
            <a:off x="6039643" y="5346191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27ACF8-69AC-0DA8-A3CF-0298A9A2870C}"/>
              </a:ext>
            </a:extLst>
          </p:cNvPr>
          <p:cNvSpPr/>
          <p:nvPr/>
        </p:nvSpPr>
        <p:spPr>
          <a:xfrm>
            <a:off x="1679285" y="5147704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여신거래 약정서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28607E3-E980-714E-90A1-03DE2E482E2C}"/>
              </a:ext>
            </a:extLst>
          </p:cNvPr>
          <p:cNvSpPr/>
          <p:nvPr/>
        </p:nvSpPr>
        <p:spPr>
          <a:xfrm>
            <a:off x="1679285" y="5346191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전자금융거래 기본약관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BA4955F-08AD-BBC1-C4A2-BDAC42E1EBF5}"/>
              </a:ext>
            </a:extLst>
          </p:cNvPr>
          <p:cNvSpPr/>
          <p:nvPr/>
        </p:nvSpPr>
        <p:spPr>
          <a:xfrm>
            <a:off x="5385048" y="5160736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DBE809FA-29F3-A8D0-3035-BE1D3197190A}"/>
              </a:ext>
            </a:extLst>
          </p:cNvPr>
          <p:cNvSpPr/>
          <p:nvPr/>
        </p:nvSpPr>
        <p:spPr>
          <a:xfrm>
            <a:off x="5385048" y="5359223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D9D354E-2580-1F31-4AA1-8245D99BD601}"/>
              </a:ext>
            </a:extLst>
          </p:cNvPr>
          <p:cNvSpPr/>
          <p:nvPr/>
        </p:nvSpPr>
        <p:spPr>
          <a:xfrm>
            <a:off x="6245178" y="4949097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83D115-928F-FC3F-6FDA-60D61C10C399}"/>
              </a:ext>
            </a:extLst>
          </p:cNvPr>
          <p:cNvSpPr/>
          <p:nvPr/>
        </p:nvSpPr>
        <p:spPr>
          <a:xfrm>
            <a:off x="6245178" y="5147704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05BB6A5-822A-9D5A-CED6-5CB16B88667A}"/>
              </a:ext>
            </a:extLst>
          </p:cNvPr>
          <p:cNvSpPr/>
          <p:nvPr/>
        </p:nvSpPr>
        <p:spPr>
          <a:xfrm>
            <a:off x="6245180" y="5346191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2CD246D-DE7B-50D7-FD36-D43E8FF625FC}"/>
              </a:ext>
            </a:extLst>
          </p:cNvPr>
          <p:cNvSpPr/>
          <p:nvPr/>
        </p:nvSpPr>
        <p:spPr>
          <a:xfrm>
            <a:off x="6039643" y="5550546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32126581-7EEE-907C-FE6D-302F514B4DF5}"/>
              </a:ext>
            </a:extLst>
          </p:cNvPr>
          <p:cNvSpPr/>
          <p:nvPr/>
        </p:nvSpPr>
        <p:spPr>
          <a:xfrm>
            <a:off x="6039643" y="5749033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0C72776-A8FC-E7A9-C754-6CFB4D3F74B1}"/>
              </a:ext>
            </a:extLst>
          </p:cNvPr>
          <p:cNvSpPr/>
          <p:nvPr/>
        </p:nvSpPr>
        <p:spPr>
          <a:xfrm>
            <a:off x="1679285" y="5550546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금융상품 핵심설명서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45D8588-9DE3-5712-B033-C9F74B2CE75D}"/>
              </a:ext>
            </a:extLst>
          </p:cNvPr>
          <p:cNvSpPr/>
          <p:nvPr/>
        </p:nvSpPr>
        <p:spPr>
          <a:xfrm>
            <a:off x="1679285" y="5749033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필수</a:t>
            </a:r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추가약정서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DABD428A-24E0-684E-C0E1-D33D321A172B}"/>
              </a:ext>
            </a:extLst>
          </p:cNvPr>
          <p:cNvSpPr/>
          <p:nvPr/>
        </p:nvSpPr>
        <p:spPr>
          <a:xfrm>
            <a:off x="5385048" y="5563578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D634F3EE-DE18-B36D-05E5-37B9C4493968}"/>
              </a:ext>
            </a:extLst>
          </p:cNvPr>
          <p:cNvSpPr/>
          <p:nvPr/>
        </p:nvSpPr>
        <p:spPr>
          <a:xfrm>
            <a:off x="5385048" y="5762065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1FE3214-A478-8283-23EC-0721A504352C}"/>
              </a:ext>
            </a:extLst>
          </p:cNvPr>
          <p:cNvSpPr/>
          <p:nvPr/>
        </p:nvSpPr>
        <p:spPr>
          <a:xfrm>
            <a:off x="6039643" y="5947640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9DC4E21F-5533-F220-41B8-4B1B8E346C65}"/>
              </a:ext>
            </a:extLst>
          </p:cNvPr>
          <p:cNvSpPr/>
          <p:nvPr/>
        </p:nvSpPr>
        <p:spPr>
          <a:xfrm>
            <a:off x="6039643" y="6146127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226021E-1873-34AB-98F9-544A877E12F4}"/>
              </a:ext>
            </a:extLst>
          </p:cNvPr>
          <p:cNvSpPr/>
          <p:nvPr/>
        </p:nvSpPr>
        <p:spPr>
          <a:xfrm>
            <a:off x="1679285" y="5947640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필수</a:t>
            </a:r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]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스탁론서비스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신청시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유의사항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1D5B54D-A1BD-31DB-5C45-6BC35B3B293A}"/>
              </a:ext>
            </a:extLst>
          </p:cNvPr>
          <p:cNvSpPr/>
          <p:nvPr/>
        </p:nvSpPr>
        <p:spPr>
          <a:xfrm>
            <a:off x="1679285" y="6146127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[</a:t>
            </a:r>
            <a:r>
              <a:rPr lang="ko-KR" altLang="en-US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필수</a:t>
            </a:r>
            <a:r>
              <a:rPr lang="en-US" altLang="ko-KR" sz="800" dirty="0">
                <a:solidFill>
                  <a:prstClr val="black"/>
                </a:solidFill>
                <a:latin typeface="나눔바른고딕OTF"/>
                <a:ea typeface="나눔바른고딕OTF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자금세탁방지 의무고지사항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49779AAC-10DD-F4CF-663B-B5943B21BF4C}"/>
              </a:ext>
            </a:extLst>
          </p:cNvPr>
          <p:cNvSpPr/>
          <p:nvPr/>
        </p:nvSpPr>
        <p:spPr>
          <a:xfrm>
            <a:off x="5385048" y="5960672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8C658FC1-8A83-69B2-EA10-94348A6857A1}"/>
              </a:ext>
            </a:extLst>
          </p:cNvPr>
          <p:cNvSpPr/>
          <p:nvPr/>
        </p:nvSpPr>
        <p:spPr>
          <a:xfrm>
            <a:off x="5385048" y="6159159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prstClr val="black"/>
                </a:solidFill>
                <a:latin typeface="나눔바른고딕OTF"/>
                <a:ea typeface="나눔바른고딕OTF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96C22C1-063B-31A6-D4A7-B5F1829D48F6}"/>
              </a:ext>
            </a:extLst>
          </p:cNvPr>
          <p:cNvSpPr/>
          <p:nvPr/>
        </p:nvSpPr>
        <p:spPr>
          <a:xfrm>
            <a:off x="6245178" y="5550546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F1380D0-CAB1-C1F8-AC87-BF1EBC8AF135}"/>
              </a:ext>
            </a:extLst>
          </p:cNvPr>
          <p:cNvSpPr/>
          <p:nvPr/>
        </p:nvSpPr>
        <p:spPr>
          <a:xfrm>
            <a:off x="6245178" y="5749033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B3303AD-3AAC-1DD7-FFF9-09D074647261}"/>
              </a:ext>
            </a:extLst>
          </p:cNvPr>
          <p:cNvSpPr/>
          <p:nvPr/>
        </p:nvSpPr>
        <p:spPr>
          <a:xfrm>
            <a:off x="6245178" y="5947640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DFD70A2-1674-8259-A501-F001768D1A05}"/>
              </a:ext>
            </a:extLst>
          </p:cNvPr>
          <p:cNvSpPr/>
          <p:nvPr/>
        </p:nvSpPr>
        <p:spPr>
          <a:xfrm>
            <a:off x="6245180" y="6146127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A1951B72-E9D6-BC59-625D-099CC7F2751D}"/>
              </a:ext>
            </a:extLst>
          </p:cNvPr>
          <p:cNvSpPr/>
          <p:nvPr/>
        </p:nvSpPr>
        <p:spPr>
          <a:xfrm>
            <a:off x="6039643" y="4155612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807E281-FF4D-BB43-84D0-CA0C8FA90082}"/>
              </a:ext>
            </a:extLst>
          </p:cNvPr>
          <p:cNvSpPr/>
          <p:nvPr/>
        </p:nvSpPr>
        <p:spPr>
          <a:xfrm>
            <a:off x="1679285" y="4155612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제공 동의서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447C3F4A-396F-36AC-DA14-9F0BE0DD2C79}"/>
              </a:ext>
            </a:extLst>
          </p:cNvPr>
          <p:cNvSpPr/>
          <p:nvPr/>
        </p:nvSpPr>
        <p:spPr>
          <a:xfrm>
            <a:off x="5385048" y="4168644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5FC458E-D6C3-E8B3-6C31-179C8EC43A81}"/>
              </a:ext>
            </a:extLst>
          </p:cNvPr>
          <p:cNvSpPr/>
          <p:nvPr/>
        </p:nvSpPr>
        <p:spPr>
          <a:xfrm>
            <a:off x="6245178" y="4155612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F762BFC0-373C-561F-2DB1-82D2C8C16987}"/>
              </a:ext>
            </a:extLst>
          </p:cNvPr>
          <p:cNvSpPr/>
          <p:nvPr/>
        </p:nvSpPr>
        <p:spPr>
          <a:xfrm>
            <a:off x="6039643" y="3573016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94D1B60-86BE-C2AD-38C9-21EB44B9542A}"/>
              </a:ext>
            </a:extLst>
          </p:cNvPr>
          <p:cNvSpPr/>
          <p:nvPr/>
        </p:nvSpPr>
        <p:spPr>
          <a:xfrm>
            <a:off x="1679285" y="3573016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조회 동의서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9E57AEE6-A4ED-C856-24A4-54D368D1C03A}"/>
              </a:ext>
            </a:extLst>
          </p:cNvPr>
          <p:cNvSpPr/>
          <p:nvPr/>
        </p:nvSpPr>
        <p:spPr>
          <a:xfrm>
            <a:off x="5385048" y="3586048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EC272F20-883E-B66D-5E76-333AC9EAE6A2}"/>
              </a:ext>
            </a:extLst>
          </p:cNvPr>
          <p:cNvSpPr/>
          <p:nvPr/>
        </p:nvSpPr>
        <p:spPr>
          <a:xfrm>
            <a:off x="6245178" y="3573016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D63BF597-E0F0-473E-0EA7-EEAC030B6C5F}"/>
              </a:ext>
            </a:extLst>
          </p:cNvPr>
          <p:cNvSpPr/>
          <p:nvPr/>
        </p:nvSpPr>
        <p:spPr>
          <a:xfrm>
            <a:off x="6039643" y="3764679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F561613-E9F0-6CAA-3890-8BD3FAB7DA14}"/>
              </a:ext>
            </a:extLst>
          </p:cNvPr>
          <p:cNvSpPr/>
          <p:nvPr/>
        </p:nvSpPr>
        <p:spPr>
          <a:xfrm>
            <a:off x="1679285" y="3764679"/>
            <a:ext cx="2789282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]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개인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신용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정보 </a:t>
            </a:r>
            <a:r>
              <a:rPr lang="ko-KR" altLang="en-US" sz="800" dirty="0" err="1">
                <a:solidFill>
                  <a:schemeClr val="tx1"/>
                </a:solidFill>
                <a:latin typeface="+mj-ea"/>
                <a:ea typeface="+mj-ea"/>
              </a:rPr>
              <a:t>수집∙이용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 동의서</a:t>
            </a:r>
            <a:endParaRPr lang="en-US" altLang="ko-KR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770BAAC7-8542-B7A5-C1F4-F73DCD8C271B}"/>
              </a:ext>
            </a:extLst>
          </p:cNvPr>
          <p:cNvSpPr/>
          <p:nvPr/>
        </p:nvSpPr>
        <p:spPr>
          <a:xfrm>
            <a:off x="5385048" y="3777711"/>
            <a:ext cx="505806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+mj-ea"/>
                <a:ea typeface="+mj-ea"/>
              </a:rPr>
              <a:t>상세보기</a:t>
            </a:r>
            <a:endParaRPr lang="en-US" altLang="ko-KR" sz="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CE807E8-6C27-3AE3-513B-0A3C017EF511}"/>
              </a:ext>
            </a:extLst>
          </p:cNvPr>
          <p:cNvSpPr/>
          <p:nvPr/>
        </p:nvSpPr>
        <p:spPr>
          <a:xfrm>
            <a:off x="6245178" y="3764679"/>
            <a:ext cx="533103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B2629FC-C992-676F-5C01-6D21E0BA783B}"/>
              </a:ext>
            </a:extLst>
          </p:cNvPr>
          <p:cNvSpPr/>
          <p:nvPr/>
        </p:nvSpPr>
        <p:spPr>
          <a:xfrm>
            <a:off x="6285126" y="2996952"/>
            <a:ext cx="805108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rgbClr val="C00000"/>
                </a:solidFill>
                <a:latin typeface="+mj-ea"/>
                <a:ea typeface="+mj-ea"/>
              </a:rPr>
              <a:t>전체동의</a:t>
            </a:r>
            <a:endParaRPr lang="en-US" altLang="ko-KR" sz="8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607CEA1C-0F64-FE2F-E09A-EEBA492C154C}"/>
              </a:ext>
            </a:extLst>
          </p:cNvPr>
          <p:cNvSpPr/>
          <p:nvPr/>
        </p:nvSpPr>
        <p:spPr>
          <a:xfrm>
            <a:off x="6031650" y="3074412"/>
            <a:ext cx="139574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57" name="Picture 2" descr="9.816 immagini, foto stock, oggetti 3D e immagini vettoriali Scroll down  icon | Shutterstock">
            <a:extLst>
              <a:ext uri="{FF2B5EF4-FFF2-40B4-BE49-F238E27FC236}">
                <a16:creationId xmlns:a16="http://schemas.microsoft.com/office/drawing/2014/main" id="{31A28892-AA41-F311-EEB9-E7CA1D97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94" y="6341545"/>
            <a:ext cx="327815" cy="32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EC8FF0C-3AB0-ABD4-AF22-B4F10FF5670C}"/>
              </a:ext>
            </a:extLst>
          </p:cNvPr>
          <p:cNvSpPr/>
          <p:nvPr/>
        </p:nvSpPr>
        <p:spPr>
          <a:xfrm>
            <a:off x="1352543" y="2617456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약관동의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9" name="Google Shape;222;p7">
            <a:extLst>
              <a:ext uri="{FF2B5EF4-FFF2-40B4-BE49-F238E27FC236}">
                <a16:creationId xmlns:a16="http://schemas.microsoft.com/office/drawing/2014/main" id="{3A8F22C8-4756-ABA9-898A-4C955DF2884A}"/>
              </a:ext>
            </a:extLst>
          </p:cNvPr>
          <p:cNvCxnSpPr>
            <a:cxnSpLocks/>
          </p:cNvCxnSpPr>
          <p:nvPr/>
        </p:nvCxnSpPr>
        <p:spPr>
          <a:xfrm>
            <a:off x="1708187" y="3429000"/>
            <a:ext cx="5117021" cy="0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221;p7">
            <a:extLst>
              <a:ext uri="{FF2B5EF4-FFF2-40B4-BE49-F238E27FC236}">
                <a16:creationId xmlns:a16="http://schemas.microsoft.com/office/drawing/2014/main" id="{C9742BC9-BC0C-B54C-C3BD-7C01E70A73C8}"/>
              </a:ext>
            </a:extLst>
          </p:cNvPr>
          <p:cNvSpPr/>
          <p:nvPr/>
        </p:nvSpPr>
        <p:spPr>
          <a:xfrm>
            <a:off x="3872880" y="63307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222;p7">
            <a:extLst>
              <a:ext uri="{FF2B5EF4-FFF2-40B4-BE49-F238E27FC236}">
                <a16:creationId xmlns:a16="http://schemas.microsoft.com/office/drawing/2014/main" id="{6D55B15F-7FE5-E0D5-F40F-8899B2C65A1A}"/>
              </a:ext>
            </a:extLst>
          </p:cNvPr>
          <p:cNvCxnSpPr>
            <a:cxnSpLocks/>
          </p:cNvCxnSpPr>
          <p:nvPr/>
        </p:nvCxnSpPr>
        <p:spPr>
          <a:xfrm>
            <a:off x="1137208" y="6453336"/>
            <a:ext cx="5688000" cy="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62" name="Group 57">
            <a:extLst>
              <a:ext uri="{FF2B5EF4-FFF2-40B4-BE49-F238E27FC236}">
                <a16:creationId xmlns:a16="http://schemas.microsoft.com/office/drawing/2014/main" id="{5C5A74D7-47C6-6F5B-ED4B-158FB2EE7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36303"/>
              </p:ext>
            </p:extLst>
          </p:nvPr>
        </p:nvGraphicFramePr>
        <p:xfrm>
          <a:off x="7541937" y="408944"/>
          <a:ext cx="2253889" cy="544906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대환 대출 시 고객동의 항목 노출 화면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약관동의 내용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필수 확인 사항 팝업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본인인증 완료 후 해당 페이지 도달 시 필수 확인 사항으로 바로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 삽입 등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HTML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디자인 고려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 체크 박스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미체크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버튼 비 활성화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버튼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고객동의 절차 진행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특이사항</a:t>
                      </a: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대출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Step3.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고객동의 화면과 </a:t>
                      </a:r>
                      <a:r>
                        <a:rPr kumimoji="1" lang="ko-KR" altLang="en-US" sz="600" b="1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아해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스크롤 되는 페이지는 동일 함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109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</a:tbl>
          </a:graphicData>
        </a:graphic>
      </p:graphicFrame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03DCF03-7AA6-FC05-2276-EBBCD19017E6}"/>
              </a:ext>
            </a:extLst>
          </p:cNvPr>
          <p:cNvGrpSpPr/>
          <p:nvPr/>
        </p:nvGrpSpPr>
        <p:grpSpPr>
          <a:xfrm>
            <a:off x="1078696" y="3157701"/>
            <a:ext cx="1741983" cy="180000"/>
            <a:chOff x="334475" y="4293096"/>
            <a:chExt cx="1741983" cy="180000"/>
          </a:xfrm>
        </p:grpSpPr>
        <p:sp>
          <p:nvSpPr>
            <p:cNvPr id="149" name="Google Shape;221;p7">
              <a:extLst>
                <a:ext uri="{FF2B5EF4-FFF2-40B4-BE49-F238E27FC236}">
                  <a16:creationId xmlns:a16="http://schemas.microsoft.com/office/drawing/2014/main" id="{58BD70BC-F702-EFEA-F9C1-407D847F9ABA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" name="Google Shape;222;p7">
              <a:extLst>
                <a:ext uri="{FF2B5EF4-FFF2-40B4-BE49-F238E27FC236}">
                  <a16:creationId xmlns:a16="http://schemas.microsoft.com/office/drawing/2014/main" id="{61F88FF9-AF0A-E125-0F93-76A488C2E513}"/>
                </a:ext>
              </a:extLst>
            </p:cNvPr>
            <p:cNvCxnSpPr>
              <a:cxnSpLocks/>
              <a:stCxn id="149" idx="6"/>
            </p:cNvCxnSpPr>
            <p:nvPr/>
          </p:nvCxnSpPr>
          <p:spPr>
            <a:xfrm>
              <a:off x="514475" y="4383096"/>
              <a:ext cx="1561983" cy="2498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2366500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7FB1A0A1-92F4-C58F-D6ED-6EE9067B0D90}"/>
              </a:ext>
            </a:extLst>
          </p:cNvPr>
          <p:cNvGrpSpPr/>
          <p:nvPr/>
        </p:nvGrpSpPr>
        <p:grpSpPr>
          <a:xfrm>
            <a:off x="1136576" y="955901"/>
            <a:ext cx="5424129" cy="600891"/>
            <a:chOff x="1136576" y="1052736"/>
            <a:chExt cx="5424129" cy="600891"/>
          </a:xfrm>
        </p:grpSpPr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26A08B59-0C5C-877B-8671-65D71BCF3BF7}"/>
                </a:ext>
              </a:extLst>
            </p:cNvPr>
            <p:cNvSpPr/>
            <p:nvPr/>
          </p:nvSpPr>
          <p:spPr>
            <a:xfrm>
              <a:off x="1136576" y="1052736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60" name="화살표: 갈매기형 수장 59">
              <a:extLst>
                <a:ext uri="{FF2B5EF4-FFF2-40B4-BE49-F238E27FC236}">
                  <a16:creationId xmlns:a16="http://schemas.microsoft.com/office/drawing/2014/main" id="{7D2ABB93-F80B-9B22-B87D-E7D62A823555}"/>
                </a:ext>
              </a:extLst>
            </p:cNvPr>
            <p:cNvSpPr/>
            <p:nvPr/>
          </p:nvSpPr>
          <p:spPr>
            <a:xfrm>
              <a:off x="2198694" y="1052736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고객동의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화살표: 갈매기형 수장 60">
              <a:extLst>
                <a:ext uri="{FF2B5EF4-FFF2-40B4-BE49-F238E27FC236}">
                  <a16:creationId xmlns:a16="http://schemas.microsoft.com/office/drawing/2014/main" id="{A6612EDF-A7AF-81BF-C887-D53B52DDCD05}"/>
                </a:ext>
              </a:extLst>
            </p:cNvPr>
            <p:cNvSpPr/>
            <p:nvPr/>
          </p:nvSpPr>
          <p:spPr>
            <a:xfrm>
              <a:off x="3260812" y="1052736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계좌조회</a:t>
              </a:r>
            </a:p>
          </p:txBody>
        </p:sp>
        <p:sp>
          <p:nvSpPr>
            <p:cNvPr id="63" name="화살표: 갈매기형 수장 62">
              <a:extLst>
                <a:ext uri="{FF2B5EF4-FFF2-40B4-BE49-F238E27FC236}">
                  <a16:creationId xmlns:a16="http://schemas.microsoft.com/office/drawing/2014/main" id="{EF38BAD0-E0BB-C18E-772D-04E67F199F59}"/>
                </a:ext>
              </a:extLst>
            </p:cNvPr>
            <p:cNvSpPr/>
            <p:nvPr/>
          </p:nvSpPr>
          <p:spPr>
            <a:xfrm>
              <a:off x="4322930" y="1052736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4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대환신청</a:t>
              </a:r>
            </a:p>
          </p:txBody>
        </p:sp>
        <p:sp>
          <p:nvSpPr>
            <p:cNvPr id="64" name="화살표: 갈매기형 수장 63">
              <a:extLst>
                <a:ext uri="{FF2B5EF4-FFF2-40B4-BE49-F238E27FC236}">
                  <a16:creationId xmlns:a16="http://schemas.microsoft.com/office/drawing/2014/main" id="{98D21F5E-8231-325A-3AA6-42F1CF300256}"/>
                </a:ext>
              </a:extLst>
            </p:cNvPr>
            <p:cNvSpPr/>
            <p:nvPr/>
          </p:nvSpPr>
          <p:spPr>
            <a:xfrm>
              <a:off x="5385048" y="1052736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5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  <p:sp>
        <p:nvSpPr>
          <p:cNvPr id="10" name="Text Box 58">
            <a:extLst>
              <a:ext uri="{FF2B5EF4-FFF2-40B4-BE49-F238E27FC236}">
                <a16:creationId xmlns:a16="http://schemas.microsoft.com/office/drawing/2014/main" id="{3419A4AD-B3DB-48A4-2F78-135D68F7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계좌조회</a:t>
            </a:r>
          </a:p>
        </p:txBody>
      </p:sp>
      <p:sp>
        <p:nvSpPr>
          <p:cNvPr id="38" name="Text Box 58">
            <a:extLst>
              <a:ext uri="{FF2B5EF4-FFF2-40B4-BE49-F238E27FC236}">
                <a16:creationId xmlns:a16="http://schemas.microsoft.com/office/drawing/2014/main" id="{BBB54A54-80C3-E052-FC9D-8750EEE7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F_AL_03_03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aphicFrame>
        <p:nvGraphicFramePr>
          <p:cNvPr id="162" name="Group 57">
            <a:extLst>
              <a:ext uri="{FF2B5EF4-FFF2-40B4-BE49-F238E27FC236}">
                <a16:creationId xmlns:a16="http://schemas.microsoft.com/office/drawing/2014/main" id="{5C5A74D7-47C6-6F5B-ED4B-158FB2EE7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10515"/>
              </p:ext>
            </p:extLst>
          </p:nvPr>
        </p:nvGraphicFramePr>
        <p:xfrm>
          <a:off x="7541937" y="408944"/>
          <a:ext cx="2253889" cy="61124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대환 대출 시 계좌조회 항목 노출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상품선택 유의 사항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본인인증 완료 후 해당 페이지 도달 시 필수 확인 사항으로 바로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 삽입 등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HTML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디자인 고려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고객구분 선택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개인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향후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걔인사업자등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고객구분값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추가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될수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있음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증권사 선택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증권사 선택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전체 증권사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관리자페이지에서 에서 증권사 관리 고려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숫자만 입력 가능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별도 조회 버튼 없음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파일첨부 버튼</a:t>
                      </a:r>
                      <a:endParaRPr kumimoji="1" lang="en-US" altLang="ko-KR" sz="600" b="1" kern="1200" spc="-30" baseline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1" kern="1200" spc="-3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파일 찾기 팝업 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파일첨부 유의사항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파일형식 및 크기는 개발환경에 따라 변경 가능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업로드 완료 시 목록으로 표시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증권사 선택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유진투자증권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하나증권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공통코드로 관리 고려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675746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 계좌번호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숫자만 입력 가능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증권계좌번호 유효성을 위한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RMS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 연동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RMS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연동하여 계좌 유효성 및 담보평가 진행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RMS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연동 이후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버튼 변경하고 비 활성화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 선택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선택값은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증권사 및 포트폴리오 등에 따라 등록된 상품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관리자시스템에서 등록한 상품리스트 노출 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상품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상품 선택 시 해당 상품 정보 표시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화면 이동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다음 단계로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잔고현황 파일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미첨부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및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9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증권계좌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미조회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시 버튼 비 활성화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1109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FCF8B7A-1ED2-BCAE-DD10-4CAEE67B98D1}"/>
              </a:ext>
            </a:extLst>
          </p:cNvPr>
          <p:cNvSpPr/>
          <p:nvPr/>
        </p:nvSpPr>
        <p:spPr>
          <a:xfrm>
            <a:off x="2000672" y="1700808"/>
            <a:ext cx="3816424" cy="59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/>
              <a:t>증권계좌 담보평가를 위해 본인명의의 증권계좌번호</a:t>
            </a:r>
            <a:r>
              <a:rPr lang="en-US" altLang="ko-KR" sz="700" dirty="0"/>
              <a:t>(</a:t>
            </a:r>
            <a:r>
              <a:rPr lang="ko-KR" altLang="en-US" sz="700" dirty="0"/>
              <a:t>기존대출계좌 및 대환대출계좌</a:t>
            </a:r>
            <a:r>
              <a:rPr lang="en-US" altLang="ko-KR" sz="700" dirty="0"/>
              <a:t>)</a:t>
            </a:r>
            <a:r>
              <a:rPr lang="ko-KR" altLang="en-US" sz="700" dirty="0"/>
              <a:t>를 입력해 주십시오</a:t>
            </a:r>
            <a:r>
              <a:rPr lang="en-US" altLang="ko-KR" sz="7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/>
              <a:t>증권계좌의 담보평가액</a:t>
            </a:r>
            <a:r>
              <a:rPr lang="en-US" altLang="ko-KR" sz="700" dirty="0"/>
              <a:t>(</a:t>
            </a:r>
            <a:r>
              <a:rPr lang="ko-KR" altLang="en-US" sz="700" dirty="0"/>
              <a:t>예수금</a:t>
            </a:r>
            <a:r>
              <a:rPr lang="en-US" altLang="ko-KR" sz="700" dirty="0"/>
              <a:t>+</a:t>
            </a:r>
            <a:r>
              <a:rPr lang="ko-KR" altLang="en-US" sz="700" dirty="0"/>
              <a:t>주식</a:t>
            </a:r>
            <a:r>
              <a:rPr lang="en-US" altLang="ko-KR" sz="700" dirty="0"/>
              <a:t>)</a:t>
            </a:r>
            <a:r>
              <a:rPr lang="ko-KR" altLang="en-US" sz="700" dirty="0"/>
              <a:t>이 </a:t>
            </a:r>
            <a:r>
              <a:rPr lang="en-US" altLang="ko-KR" sz="700" dirty="0"/>
              <a:t>100</a:t>
            </a:r>
            <a:r>
              <a:rPr lang="ko-KR" altLang="en-US" sz="700" dirty="0"/>
              <a:t>만원 이상 보유중이어야 하며</a:t>
            </a:r>
            <a:r>
              <a:rPr lang="en-US" altLang="ko-KR" sz="700" dirty="0"/>
              <a:t>, </a:t>
            </a:r>
            <a:r>
              <a:rPr lang="ko-KR" altLang="en-US" sz="700" dirty="0"/>
              <a:t>대출신청금액 최소 </a:t>
            </a:r>
            <a:r>
              <a:rPr lang="en-US" altLang="ko-KR" sz="700" dirty="0"/>
              <a:t>100</a:t>
            </a:r>
            <a:r>
              <a:rPr lang="ko-KR" altLang="en-US" sz="700" dirty="0"/>
              <a:t>만원 이상이어야 진행 가능합니다</a:t>
            </a:r>
            <a:r>
              <a:rPr lang="en-US" altLang="ko-KR" sz="7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/>
              <a:t>대출신청은 증권계좌 </a:t>
            </a:r>
            <a:r>
              <a:rPr lang="en-US" altLang="ko-KR" sz="700" dirty="0"/>
              <a:t>1</a:t>
            </a:r>
            <a:r>
              <a:rPr lang="ko-KR" altLang="en-US" sz="700" dirty="0"/>
              <a:t>계좌당 </a:t>
            </a:r>
            <a:r>
              <a:rPr lang="en-US" altLang="ko-KR" sz="700" dirty="0"/>
              <a:t>1</a:t>
            </a:r>
            <a:r>
              <a:rPr lang="ko-KR" altLang="en-US" sz="700" dirty="0"/>
              <a:t>회에 한하여 </a:t>
            </a:r>
            <a:r>
              <a:rPr lang="ko-KR" altLang="en-US" sz="700" dirty="0" err="1"/>
              <a:t>가능하오니</a:t>
            </a:r>
            <a:r>
              <a:rPr lang="en-US" altLang="ko-KR" sz="700" dirty="0"/>
              <a:t>, </a:t>
            </a:r>
            <a:r>
              <a:rPr lang="ko-KR" altLang="en-US" sz="700" dirty="0"/>
              <a:t>참고하시기 바랍니다</a:t>
            </a:r>
            <a:r>
              <a:rPr lang="en-US" altLang="ko-KR" sz="700" dirty="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858E4C-F254-CCB7-7AE4-F441C82A393C}"/>
              </a:ext>
            </a:extLst>
          </p:cNvPr>
          <p:cNvSpPr/>
          <p:nvPr/>
        </p:nvSpPr>
        <p:spPr>
          <a:xfrm>
            <a:off x="2567082" y="4653136"/>
            <a:ext cx="2918030" cy="36655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/>
              <a:t>위탁계좌만 거래가 가능합니다</a:t>
            </a:r>
            <a:r>
              <a:rPr lang="en-US" altLang="ko-KR" sz="7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/>
              <a:t>계좌번호는 증권사 </a:t>
            </a:r>
            <a:r>
              <a:rPr lang="en-US" altLang="ko-KR" sz="700" dirty="0"/>
              <a:t>HTS</a:t>
            </a:r>
            <a:r>
              <a:rPr lang="ko-KR" altLang="en-US" sz="700" dirty="0"/>
              <a:t>에서 확인하실 수 있습니다</a:t>
            </a:r>
            <a:r>
              <a:rPr lang="en-US" altLang="ko-KR" sz="7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7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12EB925-C363-76B2-F873-E2A67446C112}"/>
              </a:ext>
            </a:extLst>
          </p:cNvPr>
          <p:cNvSpPr/>
          <p:nvPr/>
        </p:nvSpPr>
        <p:spPr>
          <a:xfrm>
            <a:off x="2694938" y="3187173"/>
            <a:ext cx="2790174" cy="246298"/>
          </a:xfrm>
          <a:prstGeom prst="roundRect">
            <a:avLst>
              <a:gd name="adj" fmla="val 0"/>
            </a:avLst>
          </a:prstGeom>
          <a:solidFill>
            <a:srgbClr val="26499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잔고현황 </a:t>
            </a:r>
            <a:r>
              <a:rPr lang="ko-KR" altLang="en-US" sz="800" dirty="0" err="1">
                <a:solidFill>
                  <a:schemeClr val="bg1"/>
                </a:solidFill>
                <a:latin typeface="+mj-ea"/>
                <a:ea typeface="+mj-ea"/>
              </a:rPr>
              <a:t>캡쳐화면</a:t>
            </a:r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 파일 첨부</a:t>
            </a:r>
            <a:endParaRPr lang="en-US" altLang="ko-KR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BFF9E7-5C64-2DB5-3D03-0A567DFCAF68}"/>
              </a:ext>
            </a:extLst>
          </p:cNvPr>
          <p:cNvSpPr/>
          <p:nvPr/>
        </p:nvSpPr>
        <p:spPr>
          <a:xfrm>
            <a:off x="2694937" y="3469596"/>
            <a:ext cx="2803649" cy="64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2A75F96-D3AE-40FD-C92F-5067ADC181BE}"/>
              </a:ext>
            </a:extLst>
          </p:cNvPr>
          <p:cNvSpPr/>
          <p:nvPr/>
        </p:nvSpPr>
        <p:spPr>
          <a:xfrm>
            <a:off x="2694938" y="3475610"/>
            <a:ext cx="2803648" cy="413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증권사 계좌번호가 확인 가능한 화면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(MTS,HTS)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을 </a:t>
            </a:r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</a:rPr>
              <a:t>캡쳐하여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 주십시오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JPG, JPEG, GIF, PNG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파일만 가능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파일제한크기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: 6.00MB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D776618-50F0-E7E7-D4D5-9757654D8871}"/>
              </a:ext>
            </a:extLst>
          </p:cNvPr>
          <p:cNvSpPr/>
          <p:nvPr/>
        </p:nvSpPr>
        <p:spPr>
          <a:xfrm>
            <a:off x="1805158" y="2461181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고객구분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A170223-610E-2F85-5C93-46268C116BBF}"/>
              </a:ext>
            </a:extLst>
          </p:cNvPr>
          <p:cNvGrpSpPr/>
          <p:nvPr/>
        </p:nvGrpSpPr>
        <p:grpSpPr>
          <a:xfrm>
            <a:off x="2694938" y="2450538"/>
            <a:ext cx="2772000" cy="211288"/>
            <a:chOff x="2694938" y="3225125"/>
            <a:chExt cx="2772000" cy="211288"/>
          </a:xfrm>
        </p:grpSpPr>
        <p:cxnSp>
          <p:nvCxnSpPr>
            <p:cNvPr id="55" name="Google Shape;222;p7">
              <a:extLst>
                <a:ext uri="{FF2B5EF4-FFF2-40B4-BE49-F238E27FC236}">
                  <a16:creationId xmlns:a16="http://schemas.microsoft.com/office/drawing/2014/main" id="{1E4C36BC-112D-1BBD-1E69-2CD6F96B6AA2}"/>
                </a:ext>
              </a:extLst>
            </p:cNvPr>
            <p:cNvCxnSpPr>
              <a:cxnSpLocks/>
            </p:cNvCxnSpPr>
            <p:nvPr/>
          </p:nvCxnSpPr>
          <p:spPr>
            <a:xfrm>
              <a:off x="2694938" y="3436413"/>
              <a:ext cx="2772000" cy="0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DE9EB6E-8D7D-0993-1069-BE378BE42F89}"/>
                </a:ext>
              </a:extLst>
            </p:cNvPr>
            <p:cNvSpPr/>
            <p:nvPr/>
          </p:nvSpPr>
          <p:spPr>
            <a:xfrm>
              <a:off x="5241032" y="3225125"/>
              <a:ext cx="217687" cy="198228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r>
                <a:rPr lang="en-US" altLang="ko-KR" sz="600" b="1" dirty="0">
                  <a:solidFill>
                    <a:srgbClr val="26499D"/>
                  </a:solidFill>
                  <a:latin typeface="+mj-lt"/>
                  <a:ea typeface="Malgun Gothic" panose="020B0503020000020004" pitchFamily="50" charset="-127"/>
                </a:rPr>
                <a:t>Ⅴ</a:t>
              </a:r>
              <a:endParaRPr lang="ko-KR" altLang="en-US" sz="600" b="1" dirty="0">
                <a:solidFill>
                  <a:srgbClr val="26499D"/>
                </a:solidFill>
                <a:latin typeface="+mj-lt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3A8A8DAE-4DD7-12BA-FA68-21C407F7CB45}"/>
              </a:ext>
            </a:extLst>
          </p:cNvPr>
          <p:cNvGrpSpPr/>
          <p:nvPr/>
        </p:nvGrpSpPr>
        <p:grpSpPr>
          <a:xfrm>
            <a:off x="1585605" y="2852936"/>
            <a:ext cx="3943459" cy="314888"/>
            <a:chOff x="1585605" y="2852936"/>
            <a:chExt cx="3943459" cy="31488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7B589B0-5870-9FD5-7130-B836D67A3F6D}"/>
                </a:ext>
              </a:extLst>
            </p:cNvPr>
            <p:cNvSpPr/>
            <p:nvPr/>
          </p:nvSpPr>
          <p:spPr>
            <a:xfrm>
              <a:off x="2694938" y="2855589"/>
              <a:ext cx="727457" cy="252306"/>
            </a:xfrm>
            <a:prstGeom prst="roundRect">
              <a:avLst>
                <a:gd name="adj" fmla="val 0"/>
              </a:avLst>
            </a:prstGeom>
            <a:noFill/>
            <a:ln w="2222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증권사 선택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" name="Google Shape;222;p7">
              <a:extLst>
                <a:ext uri="{FF2B5EF4-FFF2-40B4-BE49-F238E27FC236}">
                  <a16:creationId xmlns:a16="http://schemas.microsoft.com/office/drawing/2014/main" id="{61948CAA-C9E4-A3B0-3BC0-4C5127AF0D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4938" y="3060172"/>
              <a:ext cx="1080000" cy="0"/>
            </a:xfrm>
            <a:prstGeom prst="straightConnector1">
              <a:avLst/>
            </a:prstGeom>
            <a:noFill/>
            <a:ln w="12700" cap="flat" cmpd="sng">
              <a:solidFill>
                <a:srgbClr val="26499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5CAFC24-DE6D-575B-558D-62D545104484}"/>
                </a:ext>
              </a:extLst>
            </p:cNvPr>
            <p:cNvSpPr/>
            <p:nvPr/>
          </p:nvSpPr>
          <p:spPr>
            <a:xfrm>
              <a:off x="3583185" y="2867738"/>
              <a:ext cx="217687" cy="198228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r>
                <a:rPr lang="en-US" altLang="ko-KR" sz="600" b="1" dirty="0">
                  <a:solidFill>
                    <a:srgbClr val="26499D"/>
                  </a:solidFill>
                  <a:latin typeface="+mj-lt"/>
                  <a:ea typeface="Malgun Gothic" panose="020B0503020000020004" pitchFamily="50" charset="-127"/>
                </a:rPr>
                <a:t>Ⅴ</a:t>
              </a:r>
              <a:endParaRPr lang="ko-KR" altLang="en-US" sz="600" b="1" dirty="0">
                <a:solidFill>
                  <a:srgbClr val="26499D"/>
                </a:solidFill>
                <a:latin typeface="+mj-lt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256117C-B40D-967D-B3C0-7FF6F500F298}"/>
                </a:ext>
              </a:extLst>
            </p:cNvPr>
            <p:cNvSpPr/>
            <p:nvPr/>
          </p:nvSpPr>
          <p:spPr>
            <a:xfrm>
              <a:off x="3987467" y="2852936"/>
              <a:ext cx="1541597" cy="252306"/>
            </a:xfrm>
            <a:prstGeom prst="roundRect">
              <a:avLst>
                <a:gd name="adj" fmla="val 0"/>
              </a:avLst>
            </a:prstGeom>
            <a:noFill/>
            <a:ln w="2222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계좌번호를 입력하세요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29" name="Google Shape;222;p7">
              <a:extLst>
                <a:ext uri="{FF2B5EF4-FFF2-40B4-BE49-F238E27FC236}">
                  <a16:creationId xmlns:a16="http://schemas.microsoft.com/office/drawing/2014/main" id="{F7B89AF9-8C69-472F-6332-25B117E6D9F5}"/>
                </a:ext>
              </a:extLst>
            </p:cNvPr>
            <p:cNvCxnSpPr>
              <a:cxnSpLocks/>
            </p:cNvCxnSpPr>
            <p:nvPr/>
          </p:nvCxnSpPr>
          <p:spPr>
            <a:xfrm>
              <a:off x="3915458" y="3057519"/>
              <a:ext cx="1548000" cy="0"/>
            </a:xfrm>
            <a:prstGeom prst="straightConnector1">
              <a:avLst/>
            </a:prstGeom>
            <a:noFill/>
            <a:ln w="12700" cap="flat" cmpd="sng">
              <a:solidFill>
                <a:srgbClr val="26499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3D3F6A8-6F12-2879-6DC4-10AD572562E1}"/>
                </a:ext>
              </a:extLst>
            </p:cNvPr>
            <p:cNvSpPr/>
            <p:nvPr/>
          </p:nvSpPr>
          <p:spPr>
            <a:xfrm>
              <a:off x="1585605" y="2891510"/>
              <a:ext cx="1050284" cy="276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기존대출 계좌번호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      (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지급계좌</a:t>
              </a: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574FB97-F9EC-BD33-D1D0-735DD544959C}"/>
              </a:ext>
            </a:extLst>
          </p:cNvPr>
          <p:cNvSpPr/>
          <p:nvPr/>
        </p:nvSpPr>
        <p:spPr>
          <a:xfrm>
            <a:off x="5529064" y="4360912"/>
            <a:ext cx="439501" cy="2048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조회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CCD1507D-DED5-BB1E-94E7-F32EFD4733BB}"/>
              </a:ext>
            </a:extLst>
          </p:cNvPr>
          <p:cNvSpPr/>
          <p:nvPr/>
        </p:nvSpPr>
        <p:spPr>
          <a:xfrm>
            <a:off x="2713375" y="2445300"/>
            <a:ext cx="727457" cy="25230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개인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A2E16D46-A1E2-19FE-084E-23CE11C57F49}"/>
              </a:ext>
            </a:extLst>
          </p:cNvPr>
          <p:cNvGrpSpPr/>
          <p:nvPr/>
        </p:nvGrpSpPr>
        <p:grpSpPr>
          <a:xfrm>
            <a:off x="1585605" y="4359199"/>
            <a:ext cx="3943459" cy="314888"/>
            <a:chOff x="1585605" y="2852936"/>
            <a:chExt cx="3943459" cy="314888"/>
          </a:xfrm>
        </p:grpSpPr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E77D241D-9108-40A6-3C0E-FC0C2781485C}"/>
                </a:ext>
              </a:extLst>
            </p:cNvPr>
            <p:cNvSpPr/>
            <p:nvPr/>
          </p:nvSpPr>
          <p:spPr>
            <a:xfrm>
              <a:off x="2694938" y="2855589"/>
              <a:ext cx="727457" cy="252306"/>
            </a:xfrm>
            <a:prstGeom prst="roundRect">
              <a:avLst>
                <a:gd name="adj" fmla="val 0"/>
              </a:avLst>
            </a:prstGeom>
            <a:noFill/>
            <a:ln w="2222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증권사 선택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77" name="Google Shape;222;p7">
              <a:extLst>
                <a:ext uri="{FF2B5EF4-FFF2-40B4-BE49-F238E27FC236}">
                  <a16:creationId xmlns:a16="http://schemas.microsoft.com/office/drawing/2014/main" id="{0F9E3C87-9D3A-FF1A-1158-C1E276F4C738}"/>
                </a:ext>
              </a:extLst>
            </p:cNvPr>
            <p:cNvCxnSpPr>
              <a:cxnSpLocks/>
            </p:cNvCxnSpPr>
            <p:nvPr/>
          </p:nvCxnSpPr>
          <p:spPr>
            <a:xfrm>
              <a:off x="2694938" y="3060172"/>
              <a:ext cx="1080000" cy="0"/>
            </a:xfrm>
            <a:prstGeom prst="straightConnector1">
              <a:avLst/>
            </a:prstGeom>
            <a:noFill/>
            <a:ln w="12700" cap="flat" cmpd="sng">
              <a:solidFill>
                <a:srgbClr val="26499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777DB5E0-15CE-431A-7249-A58BC53A552B}"/>
                </a:ext>
              </a:extLst>
            </p:cNvPr>
            <p:cNvSpPr/>
            <p:nvPr/>
          </p:nvSpPr>
          <p:spPr>
            <a:xfrm>
              <a:off x="3583185" y="2867738"/>
              <a:ext cx="217687" cy="198228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r>
                <a:rPr lang="en-US" altLang="ko-KR" sz="600" b="1" dirty="0">
                  <a:solidFill>
                    <a:srgbClr val="26499D"/>
                  </a:solidFill>
                  <a:latin typeface="+mj-lt"/>
                  <a:ea typeface="Malgun Gothic" panose="020B0503020000020004" pitchFamily="50" charset="-127"/>
                </a:rPr>
                <a:t>Ⅴ</a:t>
              </a:r>
              <a:endParaRPr lang="ko-KR" altLang="en-US" sz="600" b="1" dirty="0">
                <a:solidFill>
                  <a:srgbClr val="26499D"/>
                </a:solidFill>
                <a:latin typeface="+mj-lt"/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241FFEC2-22FA-83EB-7C1E-710D713F8A2A}"/>
                </a:ext>
              </a:extLst>
            </p:cNvPr>
            <p:cNvSpPr/>
            <p:nvPr/>
          </p:nvSpPr>
          <p:spPr>
            <a:xfrm>
              <a:off x="3987467" y="2852936"/>
              <a:ext cx="1541597" cy="252306"/>
            </a:xfrm>
            <a:prstGeom prst="roundRect">
              <a:avLst>
                <a:gd name="adj" fmla="val 0"/>
              </a:avLst>
            </a:prstGeom>
            <a:noFill/>
            <a:ln w="22225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계좌번호를 입력하세요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80" name="Google Shape;222;p7">
              <a:extLst>
                <a:ext uri="{FF2B5EF4-FFF2-40B4-BE49-F238E27FC236}">
                  <a16:creationId xmlns:a16="http://schemas.microsoft.com/office/drawing/2014/main" id="{9E83A103-8DAB-5F84-4525-0FF15DB40033}"/>
                </a:ext>
              </a:extLst>
            </p:cNvPr>
            <p:cNvCxnSpPr>
              <a:cxnSpLocks/>
            </p:cNvCxnSpPr>
            <p:nvPr/>
          </p:nvCxnSpPr>
          <p:spPr>
            <a:xfrm>
              <a:off x="3915458" y="3057519"/>
              <a:ext cx="1548000" cy="0"/>
            </a:xfrm>
            <a:prstGeom prst="straightConnector1">
              <a:avLst/>
            </a:prstGeom>
            <a:noFill/>
            <a:ln w="12700" cap="flat" cmpd="sng">
              <a:solidFill>
                <a:srgbClr val="26499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56F3FE43-90CE-1723-6F21-A0B51115F4BE}"/>
                </a:ext>
              </a:extLst>
            </p:cNvPr>
            <p:cNvSpPr/>
            <p:nvPr/>
          </p:nvSpPr>
          <p:spPr>
            <a:xfrm>
              <a:off x="1585605" y="2891510"/>
              <a:ext cx="1050284" cy="276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대환대출 계좌번호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      (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질권계좌</a:t>
              </a: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)</a:t>
              </a:r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9C97F6E7-8142-0715-0980-5E346C7BE9FF}"/>
              </a:ext>
            </a:extLst>
          </p:cNvPr>
          <p:cNvGrpSpPr/>
          <p:nvPr/>
        </p:nvGrpSpPr>
        <p:grpSpPr>
          <a:xfrm>
            <a:off x="1805158" y="5022858"/>
            <a:ext cx="3661780" cy="710398"/>
            <a:chOff x="1805158" y="3960324"/>
            <a:chExt cx="3661780" cy="710398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C9E92A1-80D3-7CFB-49C1-D61645BF3F35}"/>
                </a:ext>
              </a:extLst>
            </p:cNvPr>
            <p:cNvSpPr/>
            <p:nvPr/>
          </p:nvSpPr>
          <p:spPr>
            <a:xfrm>
              <a:off x="1805158" y="3963628"/>
              <a:ext cx="808311" cy="276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상품선택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DD1545BD-7014-3F4E-A671-0E76D0A8C30C}"/>
                </a:ext>
              </a:extLst>
            </p:cNvPr>
            <p:cNvGrpSpPr/>
            <p:nvPr/>
          </p:nvGrpSpPr>
          <p:grpSpPr>
            <a:xfrm>
              <a:off x="2694938" y="3960324"/>
              <a:ext cx="2772000" cy="252306"/>
              <a:chOff x="2694938" y="3960324"/>
              <a:chExt cx="2772000" cy="252306"/>
            </a:xfrm>
          </p:grpSpPr>
          <p:sp>
            <p:nvSpPr>
              <p:cNvPr id="187" name="사각형: 둥근 모서리 186">
                <a:extLst>
                  <a:ext uri="{FF2B5EF4-FFF2-40B4-BE49-F238E27FC236}">
                    <a16:creationId xmlns:a16="http://schemas.microsoft.com/office/drawing/2014/main" id="{E72F15F8-5E6A-3070-F5F9-08EF2B501D7A}"/>
                  </a:ext>
                </a:extLst>
              </p:cNvPr>
              <p:cNvSpPr/>
              <p:nvPr/>
            </p:nvSpPr>
            <p:spPr>
              <a:xfrm>
                <a:off x="2694938" y="3960324"/>
                <a:ext cx="2210457" cy="252306"/>
              </a:xfrm>
              <a:prstGeom prst="roundRect">
                <a:avLst>
                  <a:gd name="adj" fmla="val 0"/>
                </a:avLst>
              </a:prstGeom>
              <a:noFill/>
              <a:ln w="22225"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ko-KR" altLang="en-US" sz="800" dirty="0">
                    <a:solidFill>
                      <a:schemeClr val="bg1">
                        <a:lumMod val="75000"/>
                      </a:schemeClr>
                    </a:solidFill>
                    <a:latin typeface="+mn-ea"/>
                  </a:rPr>
                  <a:t>상품을 선택하세요</a:t>
                </a:r>
                <a:endParaRPr lang="en-US" altLang="ko-KR" sz="80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188" name="Google Shape;222;p7">
                <a:extLst>
                  <a:ext uri="{FF2B5EF4-FFF2-40B4-BE49-F238E27FC236}">
                    <a16:creationId xmlns:a16="http://schemas.microsoft.com/office/drawing/2014/main" id="{8518D97A-20AB-B6EE-A191-A2789F29C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4938" y="4183761"/>
                <a:ext cx="277200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FE646C70-410B-F511-2DE6-2DF997820728}"/>
                  </a:ext>
                </a:extLst>
              </p:cNvPr>
              <p:cNvSpPr/>
              <p:nvPr/>
            </p:nvSpPr>
            <p:spPr>
              <a:xfrm>
                <a:off x="4905395" y="3972473"/>
                <a:ext cx="217687" cy="198228"/>
              </a:xfrm>
              <a:prstGeom prst="rect">
                <a:avLst/>
              </a:prstGeom>
            </p:spPr>
            <p:txBody>
              <a:bodyPr wrap="none" anchor="ctr">
                <a:noAutofit/>
              </a:bodyPr>
              <a:lstStyle/>
              <a:p>
                <a:r>
                  <a:rPr lang="en-US" altLang="ko-KR" sz="600" b="1" dirty="0">
                    <a:solidFill>
                      <a:srgbClr val="26499D"/>
                    </a:solidFill>
                    <a:latin typeface="+mj-lt"/>
                    <a:ea typeface="Malgun Gothic" panose="020B0503020000020004" pitchFamily="50" charset="-127"/>
                  </a:rPr>
                  <a:t>Ⅴ</a:t>
                </a:r>
                <a:endParaRPr lang="ko-KR" altLang="en-US" sz="600" b="1" dirty="0">
                  <a:solidFill>
                    <a:srgbClr val="26499D"/>
                  </a:solidFill>
                  <a:latin typeface="+mj-lt"/>
                </a:endParaRPr>
              </a:p>
            </p:txBody>
          </p:sp>
        </p:grpSp>
        <p:sp>
          <p:nvSpPr>
            <p:cNvPr id="185" name="Google Shape;470;p13">
              <a:extLst>
                <a:ext uri="{FF2B5EF4-FFF2-40B4-BE49-F238E27FC236}">
                  <a16:creationId xmlns:a16="http://schemas.microsoft.com/office/drawing/2014/main" id="{A0AC57D4-8CD3-B2D8-4369-BE7ACCE434FC}"/>
                </a:ext>
              </a:extLst>
            </p:cNvPr>
            <p:cNvSpPr txBox="1"/>
            <p:nvPr/>
          </p:nvSpPr>
          <p:spPr>
            <a:xfrm>
              <a:off x="2694938" y="4261825"/>
              <a:ext cx="1324800" cy="408897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FF0000"/>
                  </a:solidFill>
                  <a:latin typeface="+mj-ea"/>
                  <a:ea typeface="+mj-ea"/>
                  <a:cs typeface="Arial"/>
                  <a:sym typeface="Arial"/>
                </a:rPr>
                <a:t>선취수수료 </a:t>
              </a:r>
              <a:r>
                <a:rPr lang="en-US" altLang="ko-KR" sz="700" dirty="0">
                  <a:solidFill>
                    <a:srgbClr val="FF0000"/>
                  </a:solidFill>
                  <a:latin typeface="+mj-ea"/>
                  <a:ea typeface="+mj-ea"/>
                  <a:cs typeface="Arial"/>
                  <a:sym typeface="Arial"/>
                </a:rPr>
                <a:t>: 00.0%</a:t>
              </a:r>
            </a:p>
            <a:p>
              <a:pPr lvl="0"/>
              <a:r>
                <a:rPr lang="ko-KR" altLang="en-US" sz="700" dirty="0">
                  <a:solidFill>
                    <a:srgbClr val="FF0000"/>
                  </a:solidFill>
                  <a:latin typeface="+mj-ea"/>
                  <a:ea typeface="+mj-ea"/>
                  <a:cs typeface="Arial"/>
                  <a:sym typeface="Arial"/>
                </a:rPr>
                <a:t>대출금리</a:t>
              </a:r>
              <a:r>
                <a:rPr lang="en-US" altLang="ko-KR" sz="700" dirty="0">
                  <a:solidFill>
                    <a:srgbClr val="FF0000"/>
                  </a:solidFill>
                  <a:latin typeface="+mj-ea"/>
                  <a:ea typeface="+mj-ea"/>
                  <a:cs typeface="Arial"/>
                  <a:sym typeface="Arial"/>
                </a:rPr>
                <a:t>: 00.00%</a:t>
              </a:r>
              <a:endParaRPr lang="ko-KR" altLang="en-US" sz="700" dirty="0">
                <a:solidFill>
                  <a:srgbClr val="FF0000"/>
                </a:solidFill>
                <a:latin typeface="+mj-ea"/>
                <a:ea typeface="+mj-ea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FF0000"/>
                  </a:solidFill>
                  <a:latin typeface="+mj-ea"/>
                  <a:ea typeface="+mj-ea"/>
                  <a:cs typeface="Arial"/>
                  <a:sym typeface="Arial"/>
                </a:rPr>
                <a:t>연장금리</a:t>
              </a:r>
              <a:r>
                <a:rPr lang="en-US" altLang="ko-KR" sz="700" dirty="0">
                  <a:solidFill>
                    <a:srgbClr val="FF0000"/>
                  </a:solidFill>
                  <a:latin typeface="+mj-ea"/>
                  <a:ea typeface="+mj-ea"/>
                  <a:cs typeface="Arial"/>
                  <a:sym typeface="Arial"/>
                </a:rPr>
                <a:t>: </a:t>
              </a:r>
              <a:r>
                <a:rPr lang="ko-KR" altLang="en-US" sz="700" dirty="0">
                  <a:solidFill>
                    <a:srgbClr val="FF0000"/>
                  </a:solidFill>
                  <a:latin typeface="+mj-ea"/>
                  <a:ea typeface="+mj-ea"/>
                  <a:cs typeface="Arial"/>
                  <a:sym typeface="Arial"/>
                </a:rPr>
                <a:t>연장 시 변동</a:t>
              </a:r>
              <a:endParaRPr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endParaRPr>
            </a:p>
          </p:txBody>
        </p:sp>
        <p:sp>
          <p:nvSpPr>
            <p:cNvPr id="186" name="Google Shape;478;p13">
              <a:extLst>
                <a:ext uri="{FF2B5EF4-FFF2-40B4-BE49-F238E27FC236}">
                  <a16:creationId xmlns:a16="http://schemas.microsoft.com/office/drawing/2014/main" id="{CA5EAC00-EC8C-A5E9-F5F5-CBEB6DF8A973}"/>
                </a:ext>
              </a:extLst>
            </p:cNvPr>
            <p:cNvSpPr txBox="1"/>
            <p:nvPr/>
          </p:nvSpPr>
          <p:spPr>
            <a:xfrm>
              <a:off x="4131770" y="4255264"/>
              <a:ext cx="1325286" cy="415458"/>
            </a:xfrm>
            <a:prstGeom prst="rect">
              <a:avLst/>
            </a:prstGeom>
            <a:no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/>
              <a:r>
                <a:rPr lang="ko-KR" altLang="en-US" sz="700" dirty="0">
                  <a:solidFill>
                    <a:srgbClr val="FF0000"/>
                  </a:solidFill>
                  <a:latin typeface="+mj-ea"/>
                  <a:ea typeface="+mj-ea"/>
                  <a:cs typeface="Arial"/>
                  <a:sym typeface="Arial"/>
                </a:rPr>
                <a:t>집중투자율</a:t>
              </a:r>
              <a:r>
                <a:rPr lang="en-US" altLang="ko-KR" sz="700" dirty="0">
                  <a:solidFill>
                    <a:srgbClr val="FF0000"/>
                  </a:solidFill>
                  <a:latin typeface="+mj-ea"/>
                  <a:ea typeface="+mj-ea"/>
                  <a:cs typeface="Arial"/>
                  <a:sym typeface="Arial"/>
                </a:rPr>
                <a:t>: 00.00%</a:t>
              </a:r>
              <a:endParaRPr lang="ko-KR" altLang="en-US" sz="700" dirty="0">
                <a:solidFill>
                  <a:srgbClr val="FF0000"/>
                </a:solidFill>
                <a:latin typeface="+mj-ea"/>
                <a:ea typeface="+mj-ea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dirty="0">
                  <a:solidFill>
                    <a:srgbClr val="FF0000"/>
                  </a:solidFill>
                  <a:latin typeface="+mj-ea"/>
                  <a:ea typeface="+mj-ea"/>
                  <a:cs typeface="Arial"/>
                  <a:sym typeface="Arial"/>
                </a:rPr>
                <a:t>현금인출비율:00%</a:t>
              </a:r>
              <a:endParaRPr lang="en-US" altLang="ko-KR" sz="7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endParaRPr>
            </a:p>
            <a:p>
              <a:r>
                <a:rPr lang="ko-KR" altLang="en-US" sz="700" dirty="0" err="1">
                  <a:solidFill>
                    <a:srgbClr val="FF0000"/>
                  </a:solidFill>
                  <a:latin typeface="+mj-ea"/>
                  <a:ea typeface="+mj-ea"/>
                  <a:cs typeface="Arial"/>
                  <a:sym typeface="Arial"/>
                </a:rPr>
                <a:t>로스컷비율</a:t>
              </a:r>
              <a:r>
                <a:rPr lang="en-US" altLang="ko-KR" sz="700" dirty="0">
                  <a:solidFill>
                    <a:srgbClr val="FF0000"/>
                  </a:solidFill>
                  <a:latin typeface="+mj-ea"/>
                  <a:ea typeface="+mj-ea"/>
                  <a:cs typeface="Arial"/>
                  <a:sym typeface="Arial"/>
                </a:rPr>
                <a:t>: 00%</a:t>
              </a:r>
              <a:endParaRPr lang="ko-KR" altLang="en-US" sz="7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A8034A3-7A05-4C0E-CA3C-3861787AB2F0}"/>
              </a:ext>
            </a:extLst>
          </p:cNvPr>
          <p:cNvSpPr/>
          <p:nvPr/>
        </p:nvSpPr>
        <p:spPr>
          <a:xfrm>
            <a:off x="3452880" y="6019904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다음</a:t>
            </a: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9C4E3D51-4FCE-73B5-8A99-743808C16598}"/>
              </a:ext>
            </a:extLst>
          </p:cNvPr>
          <p:cNvGrpSpPr/>
          <p:nvPr/>
        </p:nvGrpSpPr>
        <p:grpSpPr>
          <a:xfrm>
            <a:off x="1172673" y="1845386"/>
            <a:ext cx="827999" cy="180000"/>
            <a:chOff x="334475" y="4293096"/>
            <a:chExt cx="827999" cy="180000"/>
          </a:xfrm>
        </p:grpSpPr>
        <p:sp>
          <p:nvSpPr>
            <p:cNvPr id="192" name="Google Shape;221;p7">
              <a:extLst>
                <a:ext uri="{FF2B5EF4-FFF2-40B4-BE49-F238E27FC236}">
                  <a16:creationId xmlns:a16="http://schemas.microsoft.com/office/drawing/2014/main" id="{E11119D8-4631-F51E-22A9-97F4BB2D1009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" name="Google Shape;222;p7">
              <a:extLst>
                <a:ext uri="{FF2B5EF4-FFF2-40B4-BE49-F238E27FC236}">
                  <a16:creationId xmlns:a16="http://schemas.microsoft.com/office/drawing/2014/main" id="{5281F4F6-18DA-D9D8-CD3B-2081E17F7F1C}"/>
                </a:ext>
              </a:extLst>
            </p:cNvPr>
            <p:cNvCxnSpPr>
              <a:cxnSpLocks/>
              <a:stCxn id="192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4" name="Google Shape;221;p7">
            <a:extLst>
              <a:ext uri="{FF2B5EF4-FFF2-40B4-BE49-F238E27FC236}">
                <a16:creationId xmlns:a16="http://schemas.microsoft.com/office/drawing/2014/main" id="{0FF91ED5-E2D0-B106-BC86-11893113A754}"/>
              </a:ext>
            </a:extLst>
          </p:cNvPr>
          <p:cNvSpPr/>
          <p:nvPr/>
        </p:nvSpPr>
        <p:spPr>
          <a:xfrm>
            <a:off x="2524681" y="248182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221;p7">
            <a:extLst>
              <a:ext uri="{FF2B5EF4-FFF2-40B4-BE49-F238E27FC236}">
                <a16:creationId xmlns:a16="http://schemas.microsoft.com/office/drawing/2014/main" id="{31BF2BE0-0BBF-C2B8-AF6F-169787E455D9}"/>
              </a:ext>
            </a:extLst>
          </p:cNvPr>
          <p:cNvSpPr/>
          <p:nvPr/>
        </p:nvSpPr>
        <p:spPr>
          <a:xfrm>
            <a:off x="2538290" y="28555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221;p7">
            <a:extLst>
              <a:ext uri="{FF2B5EF4-FFF2-40B4-BE49-F238E27FC236}">
                <a16:creationId xmlns:a16="http://schemas.microsoft.com/office/drawing/2014/main" id="{3EAE9D22-7B26-CF16-4B62-7BBCA384F769}"/>
              </a:ext>
            </a:extLst>
          </p:cNvPr>
          <p:cNvSpPr/>
          <p:nvPr/>
        </p:nvSpPr>
        <p:spPr>
          <a:xfrm>
            <a:off x="3818884" y="28435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221;p7">
            <a:extLst>
              <a:ext uri="{FF2B5EF4-FFF2-40B4-BE49-F238E27FC236}">
                <a16:creationId xmlns:a16="http://schemas.microsoft.com/office/drawing/2014/main" id="{ED455504-9A54-DFA0-47CB-65EE7680B137}"/>
              </a:ext>
            </a:extLst>
          </p:cNvPr>
          <p:cNvSpPr/>
          <p:nvPr/>
        </p:nvSpPr>
        <p:spPr>
          <a:xfrm>
            <a:off x="3194976" y="321809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44699D86-D13A-4ECD-D17F-112781A8DD80}"/>
              </a:ext>
            </a:extLst>
          </p:cNvPr>
          <p:cNvGrpSpPr/>
          <p:nvPr/>
        </p:nvGrpSpPr>
        <p:grpSpPr>
          <a:xfrm>
            <a:off x="1898233" y="3711636"/>
            <a:ext cx="827999" cy="180000"/>
            <a:chOff x="334475" y="4293096"/>
            <a:chExt cx="827999" cy="180000"/>
          </a:xfrm>
        </p:grpSpPr>
        <p:sp>
          <p:nvSpPr>
            <p:cNvPr id="200" name="Google Shape;221;p7">
              <a:extLst>
                <a:ext uri="{FF2B5EF4-FFF2-40B4-BE49-F238E27FC236}">
                  <a16:creationId xmlns:a16="http://schemas.microsoft.com/office/drawing/2014/main" id="{7BAE19E7-7573-3724-26B7-64AD7627E9A4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6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" name="Google Shape;222;p7">
              <a:extLst>
                <a:ext uri="{FF2B5EF4-FFF2-40B4-BE49-F238E27FC236}">
                  <a16:creationId xmlns:a16="http://schemas.microsoft.com/office/drawing/2014/main" id="{EFBBAFA9-4DD7-3884-7265-C05E7D4A52BA}"/>
                </a:ext>
              </a:extLst>
            </p:cNvPr>
            <p:cNvCxnSpPr>
              <a:cxnSpLocks/>
              <a:stCxn id="200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2" name="Google Shape;221;p7">
            <a:extLst>
              <a:ext uri="{FF2B5EF4-FFF2-40B4-BE49-F238E27FC236}">
                <a16:creationId xmlns:a16="http://schemas.microsoft.com/office/drawing/2014/main" id="{1E7B7D9D-48E2-7021-62AF-50FB44CB8823}"/>
              </a:ext>
            </a:extLst>
          </p:cNvPr>
          <p:cNvSpPr/>
          <p:nvPr/>
        </p:nvSpPr>
        <p:spPr>
          <a:xfrm>
            <a:off x="2524681" y="43731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21;p7">
            <a:extLst>
              <a:ext uri="{FF2B5EF4-FFF2-40B4-BE49-F238E27FC236}">
                <a16:creationId xmlns:a16="http://schemas.microsoft.com/office/drawing/2014/main" id="{41B3722A-5AAF-79F2-DFD3-2EC0621EEAF8}"/>
              </a:ext>
            </a:extLst>
          </p:cNvPr>
          <p:cNvSpPr/>
          <p:nvPr/>
        </p:nvSpPr>
        <p:spPr>
          <a:xfrm>
            <a:off x="5295048" y="434268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21;p7">
            <a:extLst>
              <a:ext uri="{FF2B5EF4-FFF2-40B4-BE49-F238E27FC236}">
                <a16:creationId xmlns:a16="http://schemas.microsoft.com/office/drawing/2014/main" id="{05A2780A-614A-2C20-BA8E-AB853A44E54C}"/>
              </a:ext>
            </a:extLst>
          </p:cNvPr>
          <p:cNvSpPr/>
          <p:nvPr/>
        </p:nvSpPr>
        <p:spPr>
          <a:xfrm>
            <a:off x="3832262" y="434916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21;p7">
            <a:extLst>
              <a:ext uri="{FF2B5EF4-FFF2-40B4-BE49-F238E27FC236}">
                <a16:creationId xmlns:a16="http://schemas.microsoft.com/office/drawing/2014/main" id="{E0CB37C7-7631-10D4-5D44-61E092D86C8A}"/>
              </a:ext>
            </a:extLst>
          </p:cNvPr>
          <p:cNvSpPr/>
          <p:nvPr/>
        </p:nvSpPr>
        <p:spPr>
          <a:xfrm>
            <a:off x="2495471" y="50635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7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6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Main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B_MA_01_02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962403D7-E31C-DCD7-5D1C-86A8B7EB0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84393"/>
              </p:ext>
            </p:extLst>
          </p:nvPr>
        </p:nvGraphicFramePr>
        <p:xfrm>
          <a:off x="7541937" y="408944"/>
          <a:ext cx="2253889" cy="58699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 시스템 로그인 후 현재 일시 기준으로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Summary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 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로그인정보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안녕하세요 문구는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Fixed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로그인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ID,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로그인명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노출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로그아웃 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 플렛폼 로그아웃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로그인 화면으로 이동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메뉴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Depth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화면의 메뉴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Depth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기준일시 자동 검색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로그인한 현재 일시를 자동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대출현황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신청현황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연체현황의 기준일시로 사용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5170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대출현황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누적대출액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채권에 대한 누적 대출금액 자동 계산 후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현재대출잔액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채권에 대한 대출잔액 자동계산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51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 신청 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신규대출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신규대출의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건수 합계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-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파라미터로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신규대출현황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(B_LO_01_01)’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이동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대환대출의의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건수 합계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-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파라미터로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대환대출현황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(B_LO_02_01)’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이동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428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 완료 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신규대출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신규대출의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심사완료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건수 합계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-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심사완료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파라미터로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신규대출현황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(B_LO_01_01)’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이동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대환대출의의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심사완료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건수 합계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-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심사완료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파라미터로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대환대출현황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(B_LO_02_01)’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이동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연체현황 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오늘날짜를 기준으로 전일자의 연체 정보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연체현황조회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(B_BD_07_01)’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확인되는 정보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-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연체체권수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미납이자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연체가산금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연체금합계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공지사항 정보 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최근에 게시한 상위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공지사항 정보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공지사항 제목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공지사항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(BO_13_01)’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페이지로 이동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81919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27041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74074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4" y="926650"/>
            <a:ext cx="109591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Main</a:t>
            </a:r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AD078D-FD48-8755-FDE8-85B457DF4AA7}"/>
              </a:ext>
            </a:extLst>
          </p:cNvPr>
          <p:cNvSpPr/>
          <p:nvPr/>
        </p:nvSpPr>
        <p:spPr>
          <a:xfrm>
            <a:off x="3008784" y="1429791"/>
            <a:ext cx="3096344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AT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CONNEC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Admin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사이트에 오신걸 환영 합니다</a:t>
            </a:r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</a:t>
            </a:r>
            <a:endParaRPr lang="ko-KR" altLang="en-US" sz="9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4"/>
            <a:ext cx="1162100" cy="4960955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1824463"/>
            <a:ext cx="6031555" cy="4006366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6E0030-E1FC-73A8-40DC-69A64F9FE6CA}"/>
              </a:ext>
            </a:extLst>
          </p:cNvPr>
          <p:cNvSpPr/>
          <p:nvPr/>
        </p:nvSpPr>
        <p:spPr>
          <a:xfrm>
            <a:off x="1372544" y="1826296"/>
            <a:ext cx="6031555" cy="247293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A0AB513-33F5-DA35-B423-186F1441A72F}"/>
              </a:ext>
            </a:extLst>
          </p:cNvPr>
          <p:cNvSpPr/>
          <p:nvPr/>
        </p:nvSpPr>
        <p:spPr>
          <a:xfrm>
            <a:off x="1642860" y="191796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Summary Information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1A70D9-6536-A5B7-A6C4-D5A358148E96}"/>
              </a:ext>
            </a:extLst>
          </p:cNvPr>
          <p:cNvSpPr/>
          <p:nvPr/>
        </p:nvSpPr>
        <p:spPr>
          <a:xfrm>
            <a:off x="1599202" y="2215099"/>
            <a:ext cx="189093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기준일시  </a:t>
            </a: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2024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년 </a:t>
            </a: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01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월 </a:t>
            </a: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01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일 </a:t>
            </a: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08:30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1A13792-D13A-51E9-5D0C-6477BB2C41C8}"/>
              </a:ext>
            </a:extLst>
          </p:cNvPr>
          <p:cNvGrpSpPr/>
          <p:nvPr/>
        </p:nvGrpSpPr>
        <p:grpSpPr>
          <a:xfrm>
            <a:off x="1608413" y="2564904"/>
            <a:ext cx="1544387" cy="1523176"/>
            <a:chOff x="2216695" y="1457307"/>
            <a:chExt cx="1907904" cy="2012884"/>
          </a:xfrm>
        </p:grpSpPr>
        <p:sp>
          <p:nvSpPr>
            <p:cNvPr id="58" name="모서리가 둥근 직사각형 97">
              <a:extLst>
                <a:ext uri="{FF2B5EF4-FFF2-40B4-BE49-F238E27FC236}">
                  <a16:creationId xmlns:a16="http://schemas.microsoft.com/office/drawing/2014/main" id="{B5DC71A8-1778-EEA0-7136-BA1DC9DBA5A7}"/>
                </a:ext>
              </a:extLst>
            </p:cNvPr>
            <p:cNvSpPr/>
            <p:nvPr/>
          </p:nvSpPr>
          <p:spPr bwMode="auto">
            <a:xfrm>
              <a:off x="2216696" y="1457307"/>
              <a:ext cx="1907903" cy="2012884"/>
            </a:xfrm>
            <a:prstGeom prst="roundRect">
              <a:avLst>
                <a:gd name="adj" fmla="val 1085"/>
              </a:avLst>
            </a:prstGeom>
            <a:gradFill flip="none" rotWithShape="1">
              <a:gsLst>
                <a:gs pos="100000">
                  <a:schemeClr val="bg1"/>
                </a:gs>
                <a:gs pos="5000">
                  <a:srgbClr val="FDFDFD"/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 defTabSz="95783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9" name="Rectangle 88">
              <a:extLst>
                <a:ext uri="{FF2B5EF4-FFF2-40B4-BE49-F238E27FC236}">
                  <a16:creationId xmlns:a16="http://schemas.microsoft.com/office/drawing/2014/main" id="{ACFA0F7D-86E0-88B3-5FB2-1BDCB9E80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695" y="1465734"/>
              <a:ext cx="1897799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prstDash val="solid"/>
              <a:tailEnd type="stealth" w="sm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anchor="ctr"/>
            <a:lstStyle/>
            <a:p>
              <a:pPr algn="ctr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6857" algn="l"/>
                </a:tabLst>
                <a:defRPr/>
              </a:pPr>
              <a:r>
                <a:rPr lang="ko-KR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대출 현황</a:t>
              </a:r>
              <a:endParaRPr kumimoji="0" lang="ko-KR" altLang="en-US" sz="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53EFD85-411C-B28E-1EF4-A96E2CCE670C}"/>
              </a:ext>
            </a:extLst>
          </p:cNvPr>
          <p:cNvGrpSpPr/>
          <p:nvPr/>
        </p:nvGrpSpPr>
        <p:grpSpPr>
          <a:xfrm>
            <a:off x="3608359" y="2564904"/>
            <a:ext cx="1544400" cy="1523176"/>
            <a:chOff x="2216696" y="1457307"/>
            <a:chExt cx="1907903" cy="2012341"/>
          </a:xfrm>
        </p:grpSpPr>
        <p:sp>
          <p:nvSpPr>
            <p:cNvPr id="61" name="모서리가 둥근 직사각형 100">
              <a:extLst>
                <a:ext uri="{FF2B5EF4-FFF2-40B4-BE49-F238E27FC236}">
                  <a16:creationId xmlns:a16="http://schemas.microsoft.com/office/drawing/2014/main" id="{597A5B5B-E84B-D5FD-491D-B6D116C2CD89}"/>
                </a:ext>
              </a:extLst>
            </p:cNvPr>
            <p:cNvSpPr/>
            <p:nvPr/>
          </p:nvSpPr>
          <p:spPr bwMode="auto">
            <a:xfrm>
              <a:off x="2216696" y="1457307"/>
              <a:ext cx="1907903" cy="2012341"/>
            </a:xfrm>
            <a:prstGeom prst="roundRect">
              <a:avLst>
                <a:gd name="adj" fmla="val 1085"/>
              </a:avLst>
            </a:prstGeom>
            <a:gradFill flip="none" rotWithShape="1">
              <a:gsLst>
                <a:gs pos="100000">
                  <a:schemeClr val="bg1"/>
                </a:gs>
                <a:gs pos="5000">
                  <a:srgbClr val="FDFDFD"/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 defTabSz="95783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2" name="Rectangle 88">
              <a:extLst>
                <a:ext uri="{FF2B5EF4-FFF2-40B4-BE49-F238E27FC236}">
                  <a16:creationId xmlns:a16="http://schemas.microsoft.com/office/drawing/2014/main" id="{B29E93AC-1C07-57BF-DD9F-AF28EDE7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839" y="1465734"/>
              <a:ext cx="1897799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prstDash val="solid"/>
              <a:tailEnd type="stealth" w="sm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anchor="ctr"/>
            <a:lstStyle/>
            <a:p>
              <a:pPr algn="ctr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6857" algn="l"/>
                </a:tabLst>
                <a:defRPr/>
              </a:pPr>
              <a:r>
                <a:rPr lang="ko-KR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신청</a:t>
              </a:r>
              <a:r>
                <a:rPr kumimoji="0" lang="ko-KR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 현황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D3BF7EF-8D33-0310-FB0B-43921BBC2688}"/>
              </a:ext>
            </a:extLst>
          </p:cNvPr>
          <p:cNvGrpSpPr/>
          <p:nvPr/>
        </p:nvGrpSpPr>
        <p:grpSpPr>
          <a:xfrm>
            <a:off x="5608319" y="2564904"/>
            <a:ext cx="1544400" cy="1523176"/>
            <a:chOff x="2216695" y="1457307"/>
            <a:chExt cx="1907904" cy="2012341"/>
          </a:xfrm>
        </p:grpSpPr>
        <p:sp>
          <p:nvSpPr>
            <p:cNvPr id="64" name="모서리가 둥근 직사각형 103">
              <a:extLst>
                <a:ext uri="{FF2B5EF4-FFF2-40B4-BE49-F238E27FC236}">
                  <a16:creationId xmlns:a16="http://schemas.microsoft.com/office/drawing/2014/main" id="{2365F737-3201-E32E-2211-438204AFC540}"/>
                </a:ext>
              </a:extLst>
            </p:cNvPr>
            <p:cNvSpPr/>
            <p:nvPr/>
          </p:nvSpPr>
          <p:spPr bwMode="auto">
            <a:xfrm>
              <a:off x="2216696" y="1457307"/>
              <a:ext cx="1907903" cy="2012341"/>
            </a:xfrm>
            <a:prstGeom prst="roundRect">
              <a:avLst>
                <a:gd name="adj" fmla="val 1085"/>
              </a:avLst>
            </a:prstGeom>
            <a:gradFill flip="none" rotWithShape="1">
              <a:gsLst>
                <a:gs pos="100000">
                  <a:schemeClr val="bg1"/>
                </a:gs>
                <a:gs pos="5000">
                  <a:srgbClr val="FDFDFD"/>
                </a:gs>
              </a:gsLst>
              <a:lin ang="16200000" scaled="1"/>
              <a:tileRect/>
            </a:gra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 defTabSz="957838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65" name="Rectangle 88">
              <a:extLst>
                <a:ext uri="{FF2B5EF4-FFF2-40B4-BE49-F238E27FC236}">
                  <a16:creationId xmlns:a16="http://schemas.microsoft.com/office/drawing/2014/main" id="{17117E54-F511-A39A-49D2-BBFE8AAD9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695" y="1465734"/>
              <a:ext cx="1897799" cy="2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  <a:prstDash val="solid"/>
              <a:tailEnd type="stealth" w="sm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0" rIns="0" bIns="0" anchor="ctr"/>
            <a:lstStyle/>
            <a:p>
              <a:pPr algn="ctr" fontAlgn="auto" latinLnBrk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ct val="140000"/>
                <a:tabLst>
                  <a:tab pos="5186857" algn="l"/>
                </a:tabLst>
                <a:defRPr/>
              </a:pPr>
              <a:r>
                <a:rPr kumimoji="0" lang="ko-KR" altLang="en-US" sz="7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연체 현황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F2C3E9E-3811-3394-D585-6290295537EB}"/>
              </a:ext>
            </a:extLst>
          </p:cNvPr>
          <p:cNvSpPr/>
          <p:nvPr/>
        </p:nvSpPr>
        <p:spPr>
          <a:xfrm>
            <a:off x="1712640" y="3007960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누적 </a:t>
            </a:r>
            <a:r>
              <a:rPr lang="ko-KR" altLang="en-US" sz="7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대출액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598E815-10A7-CBC5-4ACC-2958F6F3BCAC}"/>
              </a:ext>
            </a:extLst>
          </p:cNvPr>
          <p:cNvSpPr/>
          <p:nvPr/>
        </p:nvSpPr>
        <p:spPr>
          <a:xfrm>
            <a:off x="2475062" y="3015911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1,000,000,000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9940B9-3A0F-26FC-2B57-4E461ABE9798}"/>
              </a:ext>
            </a:extLst>
          </p:cNvPr>
          <p:cNvSpPr/>
          <p:nvPr/>
        </p:nvSpPr>
        <p:spPr>
          <a:xfrm>
            <a:off x="1712640" y="3329752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현재 대출잔액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6454F-5C0D-A829-8247-9AE414BEE9E2}"/>
              </a:ext>
            </a:extLst>
          </p:cNvPr>
          <p:cNvSpPr/>
          <p:nvPr/>
        </p:nvSpPr>
        <p:spPr>
          <a:xfrm>
            <a:off x="2485034" y="3337703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1,000,000,000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98AB532-A63A-C01B-A6FA-3CF1ED9B4EC5}"/>
              </a:ext>
            </a:extLst>
          </p:cNvPr>
          <p:cNvSpPr/>
          <p:nvPr/>
        </p:nvSpPr>
        <p:spPr>
          <a:xfrm>
            <a:off x="3736212" y="2791936"/>
            <a:ext cx="5098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심사신청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A9B3DC1-FB59-3F1B-6830-C1B873EA87A7}"/>
              </a:ext>
            </a:extLst>
          </p:cNvPr>
          <p:cNvSpPr/>
          <p:nvPr/>
        </p:nvSpPr>
        <p:spPr>
          <a:xfrm>
            <a:off x="3997202" y="2975148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신규 대출 </a:t>
            </a: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800F723-AA86-D81B-3C17-26B2EABAC41D}"/>
              </a:ext>
            </a:extLst>
          </p:cNvPr>
          <p:cNvSpPr/>
          <p:nvPr/>
        </p:nvSpPr>
        <p:spPr>
          <a:xfrm>
            <a:off x="4538272" y="2975148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090CD3A-9F8F-16A3-9E25-323CAA7E8083}"/>
              </a:ext>
            </a:extLst>
          </p:cNvPr>
          <p:cNvSpPr/>
          <p:nvPr/>
        </p:nvSpPr>
        <p:spPr>
          <a:xfrm>
            <a:off x="5726546" y="2909960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연체 </a:t>
            </a:r>
            <a:r>
              <a:rPr lang="ko-KR" altLang="en-US" sz="7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채권수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CFE388C-C4A7-DB6D-B4D2-FE5924200D91}"/>
              </a:ext>
            </a:extLst>
          </p:cNvPr>
          <p:cNvSpPr/>
          <p:nvPr/>
        </p:nvSpPr>
        <p:spPr>
          <a:xfrm>
            <a:off x="6446626" y="2909960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AE3092C-8B51-B84F-D58F-E81C266916C8}"/>
              </a:ext>
            </a:extLst>
          </p:cNvPr>
          <p:cNvSpPr/>
          <p:nvPr/>
        </p:nvSpPr>
        <p:spPr>
          <a:xfrm>
            <a:off x="5726546" y="3172554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미납이자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33CDFB6-88C3-F3E5-4C75-0AC70FBDA663}"/>
              </a:ext>
            </a:extLst>
          </p:cNvPr>
          <p:cNvSpPr/>
          <p:nvPr/>
        </p:nvSpPr>
        <p:spPr>
          <a:xfrm>
            <a:off x="6446626" y="3153023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1,000,000,000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6096EB2-2475-5DF7-FC38-C96C5DCCB1B2}"/>
              </a:ext>
            </a:extLst>
          </p:cNvPr>
          <p:cNvSpPr/>
          <p:nvPr/>
        </p:nvSpPr>
        <p:spPr>
          <a:xfrm>
            <a:off x="3997202" y="3127548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대환 대출 </a:t>
            </a: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F1ED146-BCCE-5953-CF4A-D8EDD0E1DF2E}"/>
              </a:ext>
            </a:extLst>
          </p:cNvPr>
          <p:cNvSpPr/>
          <p:nvPr/>
        </p:nvSpPr>
        <p:spPr>
          <a:xfrm>
            <a:off x="4542064" y="3127548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367CF2C-177D-D62E-080F-D4533BE7271B}"/>
              </a:ext>
            </a:extLst>
          </p:cNvPr>
          <p:cNvSpPr/>
          <p:nvPr/>
        </p:nvSpPr>
        <p:spPr>
          <a:xfrm>
            <a:off x="3736212" y="3380157"/>
            <a:ext cx="5098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심사완료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611063F-0356-F733-00F9-1AA68A2F6F4E}"/>
              </a:ext>
            </a:extLst>
          </p:cNvPr>
          <p:cNvSpPr/>
          <p:nvPr/>
        </p:nvSpPr>
        <p:spPr>
          <a:xfrm>
            <a:off x="3997202" y="3545343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신규 대출 </a:t>
            </a: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8C598C1-A0B1-3FEF-22B6-7C0284BF3D83}"/>
              </a:ext>
            </a:extLst>
          </p:cNvPr>
          <p:cNvSpPr/>
          <p:nvPr/>
        </p:nvSpPr>
        <p:spPr>
          <a:xfrm>
            <a:off x="4569474" y="3527918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4546031-636A-2E3B-431E-462531E6D7C7}"/>
              </a:ext>
            </a:extLst>
          </p:cNvPr>
          <p:cNvSpPr/>
          <p:nvPr/>
        </p:nvSpPr>
        <p:spPr>
          <a:xfrm>
            <a:off x="3997202" y="3697743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대환 대출 </a:t>
            </a:r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3C2E4A7-5742-34FC-8368-E9B0BA8B89C5}"/>
              </a:ext>
            </a:extLst>
          </p:cNvPr>
          <p:cNvSpPr/>
          <p:nvPr/>
        </p:nvSpPr>
        <p:spPr>
          <a:xfrm>
            <a:off x="4573266" y="3680318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D08C73D-F346-F3EB-0A9D-C7112154CDC2}"/>
              </a:ext>
            </a:extLst>
          </p:cNvPr>
          <p:cNvSpPr/>
          <p:nvPr/>
        </p:nvSpPr>
        <p:spPr>
          <a:xfrm>
            <a:off x="5726546" y="3435148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연체가산금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015AD2F-6318-191F-ED1D-C47F61F35654}"/>
              </a:ext>
            </a:extLst>
          </p:cNvPr>
          <p:cNvSpPr/>
          <p:nvPr/>
        </p:nvSpPr>
        <p:spPr>
          <a:xfrm>
            <a:off x="6446626" y="3427641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1,000,000,000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62F0A6E-6A23-30E9-C80C-26BD785DAD6F}"/>
              </a:ext>
            </a:extLst>
          </p:cNvPr>
          <p:cNvSpPr/>
          <p:nvPr/>
        </p:nvSpPr>
        <p:spPr>
          <a:xfrm>
            <a:off x="5726546" y="3697743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7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연체금합계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D698327-E34C-C394-6D36-66BEFC6C9EFF}"/>
              </a:ext>
            </a:extLst>
          </p:cNvPr>
          <p:cNvSpPr/>
          <p:nvPr/>
        </p:nvSpPr>
        <p:spPr>
          <a:xfrm>
            <a:off x="6446626" y="3697743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1,000,000,000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B15DB63-B992-4FC8-96AE-F14059C13F4F}"/>
              </a:ext>
            </a:extLst>
          </p:cNvPr>
          <p:cNvSpPr/>
          <p:nvPr/>
        </p:nvSpPr>
        <p:spPr>
          <a:xfrm>
            <a:off x="1691015" y="4374510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공지사항</a:t>
            </a: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63652002-BA16-0A9F-0DEB-C7E482259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907" y="4471085"/>
            <a:ext cx="251309" cy="139616"/>
          </a:xfrm>
          <a:prstGeom prst="rect">
            <a:avLst/>
          </a:prstGeom>
        </p:spPr>
      </p:pic>
      <p:pic>
        <p:nvPicPr>
          <p:cNvPr id="112" name="Picture 16" descr="노트 free interface icon">
            <a:extLst>
              <a:ext uri="{FF2B5EF4-FFF2-40B4-BE49-F238E27FC236}">
                <a16:creationId xmlns:a16="http://schemas.microsoft.com/office/drawing/2014/main" id="{CA2A5D75-3A46-2158-092C-1D174FBC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324" y="4458925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6CBF3D7-2A23-D2AA-6914-0694020C78B5}"/>
              </a:ext>
            </a:extLst>
          </p:cNvPr>
          <p:cNvSpPr/>
          <p:nvPr/>
        </p:nvSpPr>
        <p:spPr>
          <a:xfrm>
            <a:off x="1374265" y="4297464"/>
            <a:ext cx="6027006" cy="1523176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5" name="Picture 22" descr="추가하다 free interface icon">
            <a:extLst>
              <a:ext uri="{FF2B5EF4-FFF2-40B4-BE49-F238E27FC236}">
                <a16:creationId xmlns:a16="http://schemas.microsoft.com/office/drawing/2014/main" id="{C521BFD0-0CB4-E7F5-9875-5B4BBB1C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99" y="2005329"/>
            <a:ext cx="108000" cy="1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Google Shape;221;p7">
            <a:extLst>
              <a:ext uri="{FF2B5EF4-FFF2-40B4-BE49-F238E27FC236}">
                <a16:creationId xmlns:a16="http://schemas.microsoft.com/office/drawing/2014/main" id="{720C8590-D08D-8419-C9BC-C5FCAB09A952}"/>
              </a:ext>
            </a:extLst>
          </p:cNvPr>
          <p:cNvSpPr/>
          <p:nvPr/>
        </p:nvSpPr>
        <p:spPr>
          <a:xfrm>
            <a:off x="5133032" y="5846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221;p7">
            <a:extLst>
              <a:ext uri="{FF2B5EF4-FFF2-40B4-BE49-F238E27FC236}">
                <a16:creationId xmlns:a16="http://schemas.microsoft.com/office/drawing/2014/main" id="{36350B28-80F3-6E5B-9189-1075CA50B308}"/>
              </a:ext>
            </a:extLst>
          </p:cNvPr>
          <p:cNvSpPr/>
          <p:nvPr/>
        </p:nvSpPr>
        <p:spPr>
          <a:xfrm>
            <a:off x="1400530" y="102717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221;p7">
            <a:extLst>
              <a:ext uri="{FF2B5EF4-FFF2-40B4-BE49-F238E27FC236}">
                <a16:creationId xmlns:a16="http://schemas.microsoft.com/office/drawing/2014/main" id="{5A5BD297-6917-9F45-20DD-3DB036F8703E}"/>
              </a:ext>
            </a:extLst>
          </p:cNvPr>
          <p:cNvSpPr/>
          <p:nvPr/>
        </p:nvSpPr>
        <p:spPr>
          <a:xfrm>
            <a:off x="7039907" y="5024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221;p7">
            <a:extLst>
              <a:ext uri="{FF2B5EF4-FFF2-40B4-BE49-F238E27FC236}">
                <a16:creationId xmlns:a16="http://schemas.microsoft.com/office/drawing/2014/main" id="{4F494599-D4DE-1AEF-039E-28FBD620053F}"/>
              </a:ext>
            </a:extLst>
          </p:cNvPr>
          <p:cNvSpPr/>
          <p:nvPr/>
        </p:nvSpPr>
        <p:spPr>
          <a:xfrm>
            <a:off x="1660096" y="2215265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221;p7">
            <a:extLst>
              <a:ext uri="{FF2B5EF4-FFF2-40B4-BE49-F238E27FC236}">
                <a16:creationId xmlns:a16="http://schemas.microsoft.com/office/drawing/2014/main" id="{9884FC0B-69C6-640C-E9E4-C4F166166D17}"/>
              </a:ext>
            </a:extLst>
          </p:cNvPr>
          <p:cNvSpPr/>
          <p:nvPr/>
        </p:nvSpPr>
        <p:spPr>
          <a:xfrm>
            <a:off x="2023678" y="261554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221;p7">
            <a:extLst>
              <a:ext uri="{FF2B5EF4-FFF2-40B4-BE49-F238E27FC236}">
                <a16:creationId xmlns:a16="http://schemas.microsoft.com/office/drawing/2014/main" id="{96F642DC-1503-8FEF-E6D6-2129B34126F1}"/>
              </a:ext>
            </a:extLst>
          </p:cNvPr>
          <p:cNvSpPr/>
          <p:nvPr/>
        </p:nvSpPr>
        <p:spPr>
          <a:xfrm>
            <a:off x="3764880" y="283996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221;p7">
            <a:extLst>
              <a:ext uri="{FF2B5EF4-FFF2-40B4-BE49-F238E27FC236}">
                <a16:creationId xmlns:a16="http://schemas.microsoft.com/office/drawing/2014/main" id="{5988EB56-24E0-01A6-7185-319B4905FC89}"/>
              </a:ext>
            </a:extLst>
          </p:cNvPr>
          <p:cNvSpPr/>
          <p:nvPr/>
        </p:nvSpPr>
        <p:spPr>
          <a:xfrm>
            <a:off x="3776089" y="339019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221;p7">
            <a:extLst>
              <a:ext uri="{FF2B5EF4-FFF2-40B4-BE49-F238E27FC236}">
                <a16:creationId xmlns:a16="http://schemas.microsoft.com/office/drawing/2014/main" id="{B66295F6-50C6-24A3-97AB-D86BA011444D}"/>
              </a:ext>
            </a:extLst>
          </p:cNvPr>
          <p:cNvSpPr/>
          <p:nvPr/>
        </p:nvSpPr>
        <p:spPr>
          <a:xfrm>
            <a:off x="6051128" y="262897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221;p7">
            <a:extLst>
              <a:ext uri="{FF2B5EF4-FFF2-40B4-BE49-F238E27FC236}">
                <a16:creationId xmlns:a16="http://schemas.microsoft.com/office/drawing/2014/main" id="{41862460-8259-71A9-3223-1B22C384E3CB}"/>
              </a:ext>
            </a:extLst>
          </p:cNvPr>
          <p:cNvSpPr/>
          <p:nvPr/>
        </p:nvSpPr>
        <p:spPr>
          <a:xfrm>
            <a:off x="1636162" y="435305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E941CBE-8A63-C3A4-15F8-656E82588D05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D38F77F-B4C8-FAF8-EB22-285A4B782589}"/>
              </a:ext>
            </a:extLst>
          </p:cNvPr>
          <p:cNvSpPr/>
          <p:nvPr/>
        </p:nvSpPr>
        <p:spPr>
          <a:xfrm>
            <a:off x="512244" y="1976075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채권관리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E04A217C-25A0-4313-18AE-DC92377CE2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496" y="2077639"/>
            <a:ext cx="115200" cy="115200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1511CED1-0379-D691-1195-7501D91573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7384" y="2513131"/>
            <a:ext cx="61200" cy="61200"/>
          </a:xfrm>
          <a:prstGeom prst="rect">
            <a:avLst/>
          </a:prstGeom>
        </p:spPr>
      </p:pic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FD1BF761-FC68-F690-8DEA-473920A107C6}"/>
              </a:ext>
            </a:extLst>
          </p:cNvPr>
          <p:cNvGrpSpPr/>
          <p:nvPr/>
        </p:nvGrpSpPr>
        <p:grpSpPr>
          <a:xfrm>
            <a:off x="326496" y="3573016"/>
            <a:ext cx="1026104" cy="318329"/>
            <a:chOff x="326496" y="3573016"/>
            <a:chExt cx="1026104" cy="31832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41F94C2B-FF13-3242-BB62-096666B60A6E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80" name="Picture 12" descr="설정 free interface icon">
              <a:extLst>
                <a:ext uri="{FF2B5EF4-FFF2-40B4-BE49-F238E27FC236}">
                  <a16:creationId xmlns:a16="http://schemas.microsoft.com/office/drawing/2014/main" id="{4FA8410F-4E0E-F023-5905-977C24F5B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53E26E86-9227-3F38-E90E-BD4682C2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85BC307E-1F1E-6399-56BF-CC0C1A879C45}"/>
              </a:ext>
            </a:extLst>
          </p:cNvPr>
          <p:cNvGrpSpPr/>
          <p:nvPr/>
        </p:nvGrpSpPr>
        <p:grpSpPr>
          <a:xfrm>
            <a:off x="313796" y="2793033"/>
            <a:ext cx="1038804" cy="318329"/>
            <a:chOff x="313796" y="2793033"/>
            <a:chExt cx="1038804" cy="318329"/>
          </a:xfrm>
        </p:grpSpPr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0E1F7A73-77F5-00EE-AC3B-7971865F8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7384" y="2921597"/>
              <a:ext cx="61200" cy="61200"/>
            </a:xfrm>
            <a:prstGeom prst="rect">
              <a:avLst/>
            </a:prstGeom>
          </p:spPr>
        </p:pic>
        <p:pic>
          <p:nvPicPr>
            <p:cNvPr id="184" name="그림 183">
              <a:extLst>
                <a:ext uri="{FF2B5EF4-FFF2-40B4-BE49-F238E27FC236}">
                  <a16:creationId xmlns:a16="http://schemas.microsoft.com/office/drawing/2014/main" id="{EC07C1A1-65E2-A013-FCD3-80FBE1AC2F93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3796" y="2894597"/>
              <a:ext cx="144000" cy="115200"/>
            </a:xfrm>
            <a:prstGeom prst="rect">
              <a:avLst/>
            </a:prstGeom>
          </p:spPr>
        </p:pic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DEB4FC32-ECCF-B0F0-2A40-86AEF937DC90}"/>
                </a:ext>
              </a:extLst>
            </p:cNvPr>
            <p:cNvSpPr/>
            <p:nvPr/>
          </p:nvSpPr>
          <p:spPr>
            <a:xfrm>
              <a:off x="512244" y="2793033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약관관리        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1E57F6E6-A117-2BAF-34A7-8772C3F64137}"/>
              </a:ext>
            </a:extLst>
          </p:cNvPr>
          <p:cNvGrpSpPr/>
          <p:nvPr/>
        </p:nvGrpSpPr>
        <p:grpSpPr>
          <a:xfrm>
            <a:off x="332846" y="3201512"/>
            <a:ext cx="1018198" cy="316800"/>
            <a:chOff x="332846" y="3201512"/>
            <a:chExt cx="1018198" cy="316800"/>
          </a:xfrm>
        </p:grpSpPr>
        <p:pic>
          <p:nvPicPr>
            <p:cNvPr id="187" name="그림 186">
              <a:extLst>
                <a:ext uri="{FF2B5EF4-FFF2-40B4-BE49-F238E27FC236}">
                  <a16:creationId xmlns:a16="http://schemas.microsoft.com/office/drawing/2014/main" id="{7F74D1F0-4CE1-1DD7-3D34-47FC279BA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88" name="Picture 8" descr="edit">
              <a:extLst>
                <a:ext uri="{FF2B5EF4-FFF2-40B4-BE49-F238E27FC236}">
                  <a16:creationId xmlns:a16="http://schemas.microsoft.com/office/drawing/2014/main" id="{ECA27F03-AA75-D631-1536-D5737679FD7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F5EED8AA-09AC-F758-EEE8-976C95F731CB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26FE30E-331E-78F6-4BD0-0B516D1A0495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92" name="그림 191">
            <a:extLst>
              <a:ext uri="{FF2B5EF4-FFF2-40B4-BE49-F238E27FC236}">
                <a16:creationId xmlns:a16="http://schemas.microsoft.com/office/drawing/2014/main" id="{4982FA9A-9A8E-402F-7593-1D646435A9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7384" y="1696160"/>
            <a:ext cx="61200" cy="61200"/>
          </a:xfrm>
          <a:prstGeom prst="rect">
            <a:avLst/>
          </a:prstGeom>
        </p:spPr>
      </p:pic>
      <p:pic>
        <p:nvPicPr>
          <p:cNvPr id="193" name="그림 192">
            <a:extLst>
              <a:ext uri="{FF2B5EF4-FFF2-40B4-BE49-F238E27FC236}">
                <a16:creationId xmlns:a16="http://schemas.microsoft.com/office/drawing/2014/main" id="{D13EDC47-E84D-54B0-FC37-7F9BE4798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066A438-47A9-6A34-1DC9-5528F8F2E5B6}"/>
              </a:ext>
            </a:extLst>
          </p:cNvPr>
          <p:cNvSpPr/>
          <p:nvPr/>
        </p:nvSpPr>
        <p:spPr>
          <a:xfrm>
            <a:off x="512244" y="2384554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97" name="그림 196">
            <a:extLst>
              <a:ext uri="{FF2B5EF4-FFF2-40B4-BE49-F238E27FC236}">
                <a16:creationId xmlns:a16="http://schemas.microsoft.com/office/drawing/2014/main" id="{8FCC8FC0-714F-6DFF-D512-69788A0B4EF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496" y="2486118"/>
            <a:ext cx="115200" cy="115200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215CD562-5BF5-E9CE-2622-C56EBE1496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7384" y="2099651"/>
            <a:ext cx="61200" cy="612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24245A-63BF-2F39-7A12-130FCFA72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21899"/>
              </p:ext>
            </p:extLst>
          </p:nvPr>
        </p:nvGraphicFramePr>
        <p:xfrm>
          <a:off x="1712640" y="4713507"/>
          <a:ext cx="3482247" cy="916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2247">
                  <a:extLst>
                    <a:ext uri="{9D8B030D-6E8A-4147-A177-3AD203B41FA5}">
                      <a16:colId xmlns:a16="http://schemas.microsoft.com/office/drawing/2014/main" val="3462254413"/>
                    </a:ext>
                  </a:extLst>
                </a:gridCol>
              </a:tblGrid>
              <a:tr h="183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/>
                        <a:t>공지사항 테스트 입니다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1113572"/>
                  </a:ext>
                </a:extLst>
              </a:tr>
              <a:tr h="183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테스트로 공지사항을 전달 합니다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3651102"/>
                  </a:ext>
                </a:extLst>
              </a:tr>
              <a:tr h="183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테스트로 공지사항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449919"/>
                  </a:ext>
                </a:extLst>
              </a:tr>
              <a:tr h="183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테스트로 공지사항을 전달 합니다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.2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753330"/>
                  </a:ext>
                </a:extLst>
              </a:tr>
              <a:tr h="183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테스트로 공지사항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96072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3171A8-7CA4-8ABD-3A56-93E00EC59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99899"/>
              </p:ext>
            </p:extLst>
          </p:nvPr>
        </p:nvGraphicFramePr>
        <p:xfrm>
          <a:off x="5194888" y="4714721"/>
          <a:ext cx="970950" cy="916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0950">
                  <a:extLst>
                    <a:ext uri="{9D8B030D-6E8A-4147-A177-3AD203B41FA5}">
                      <a16:colId xmlns:a16="http://schemas.microsoft.com/office/drawing/2014/main" val="3462254413"/>
                    </a:ext>
                  </a:extLst>
                </a:gridCol>
              </a:tblGrid>
              <a:tr h="18330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2024.01.01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1113572"/>
                  </a:ext>
                </a:extLst>
              </a:tr>
              <a:tr h="18330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2024.01.01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3651102"/>
                  </a:ext>
                </a:extLst>
              </a:tr>
              <a:tr h="18330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2024.01.01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449919"/>
                  </a:ext>
                </a:extLst>
              </a:tr>
              <a:tr h="18330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2024.01.01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753330"/>
                  </a:ext>
                </a:extLst>
              </a:tr>
              <a:tr h="18330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2024.01.01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96072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A26F313-AB5C-1D9D-38C5-B5C6D1FBD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2012"/>
              </p:ext>
            </p:extLst>
          </p:nvPr>
        </p:nvGraphicFramePr>
        <p:xfrm>
          <a:off x="6168666" y="4714721"/>
          <a:ext cx="718642" cy="916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642">
                  <a:extLst>
                    <a:ext uri="{9D8B030D-6E8A-4147-A177-3AD203B41FA5}">
                      <a16:colId xmlns:a16="http://schemas.microsoft.com/office/drawing/2014/main" val="3462254413"/>
                    </a:ext>
                  </a:extLst>
                </a:gridCol>
              </a:tblGrid>
              <a:tr h="183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Admin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1113572"/>
                  </a:ext>
                </a:extLst>
              </a:tr>
              <a:tr h="18330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User1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3651102"/>
                  </a:ext>
                </a:extLst>
              </a:tr>
              <a:tr h="18330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User1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9449919"/>
                  </a:ext>
                </a:extLst>
              </a:tr>
              <a:tr h="18330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User2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753330"/>
                  </a:ext>
                </a:extLst>
              </a:tr>
              <a:tr h="18330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user2</a:t>
                      </a:r>
                      <a:endParaRPr lang="ko-KR" altLang="en-US" sz="600" dirty="0"/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3960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759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87389"/>
              </p:ext>
            </p:extLst>
          </p:nvPr>
        </p:nvGraphicFramePr>
        <p:xfrm>
          <a:off x="7541937" y="408944"/>
          <a:ext cx="2253889" cy="597082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대환 대출 시 대환 대출 신청 내용 입력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대출신청가능 금액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자사대환의 경우 </a:t>
                      </a:r>
                      <a:r>
                        <a:rPr kumimoji="1" lang="en-US" altLang="ko-KR" sz="600" b="0" kern="1200" spc="-3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Step3.</a:t>
                      </a:r>
                      <a:r>
                        <a:rPr kumimoji="1" lang="ko-KR" altLang="en-US" sz="600" b="0" kern="1200" spc="-30" baseline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걔좌조회</a:t>
                      </a:r>
                      <a:r>
                        <a:rPr kumimoji="1" lang="ko-KR" altLang="en-US" sz="600" b="0" kern="1200" spc="-3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b="0" kern="1200" spc="-3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</a:t>
                      </a:r>
                      <a:r>
                        <a:rPr kumimoji="1" lang="en-US" altLang="ko-KR" sz="600" b="0" kern="1200" spc="-3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b="0" kern="1200" spc="-3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버튼 클릭 후 </a:t>
                      </a:r>
                      <a:r>
                        <a:rPr kumimoji="1" lang="en-US" altLang="ko-KR" sz="600" b="0" kern="1200" spc="-3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RMS </a:t>
                      </a:r>
                      <a:r>
                        <a:rPr kumimoji="1" lang="ko-KR" altLang="en-US" sz="600" b="0" kern="1200" spc="-3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 결과 대출가능금액 값 노출</a:t>
                      </a:r>
                      <a:endParaRPr kumimoji="1" lang="en-US" altLang="ko-KR" sz="600" b="0" kern="1200" spc="-3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타사대환의 경우 대출가능 금액을 확인할 수 없기 때문에 해당 항목 표시 하지 않음</a:t>
                      </a:r>
                      <a:endParaRPr kumimoji="1" lang="en-US" altLang="ko-KR" sz="600" b="0" kern="1200" spc="-3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및 수정불가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대출신청금액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 입력 체크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 가능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최소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100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 입력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주소검색 버튼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주소 검색 팝업화면 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미입력시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대출 신청 불가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입력 </a:t>
                      </a:r>
                      <a:r>
                        <a:rPr kumimoji="1" lang="en-US" altLang="ko-KR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Vaildtion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체크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이메일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 입력 체크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대출 신청 불가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도메인 주소 콤보 박스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콤보리스트에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직접입력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포함 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도메인 주소 공통코드 관리 고려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대출약정서 동의 체크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전체동의 클릭 시 하단 항목 전체 동의 체크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상세보기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약관동의상세팝업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F_AL_01_05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최종완료 및 전자서명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대출신청완료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정보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알림 발송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신용조회 진행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F_AL_03_04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762DE16-8A97-29DE-900C-F5FA4A9D1A40}"/>
              </a:ext>
            </a:extLst>
          </p:cNvPr>
          <p:cNvSpPr/>
          <p:nvPr/>
        </p:nvSpPr>
        <p:spPr>
          <a:xfrm>
            <a:off x="2720752" y="2744904"/>
            <a:ext cx="2775854" cy="39533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latin typeface="+mn-ea"/>
              </a:rPr>
              <a:t>대환대출 신청금액 최소 </a:t>
            </a:r>
            <a:r>
              <a:rPr lang="en-US" altLang="ko-KR" sz="650" dirty="0">
                <a:latin typeface="+mn-ea"/>
              </a:rPr>
              <a:t>100</a:t>
            </a:r>
            <a:r>
              <a:rPr lang="ko-KR" altLang="en-US" sz="650" dirty="0">
                <a:latin typeface="+mn-ea"/>
              </a:rPr>
              <a:t>만원 이상이어야 진행 가능합니다</a:t>
            </a:r>
            <a:r>
              <a:rPr lang="en-US" altLang="ko-KR" sz="650" dirty="0">
                <a:latin typeface="+mn-ea"/>
              </a:rPr>
              <a:t>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latin typeface="+mn-ea"/>
              </a:rPr>
              <a:t>대출심사 결과에 따라 최종 대출금액은 변동될 수 있습니다</a:t>
            </a:r>
            <a:r>
              <a:rPr lang="en-US" altLang="ko-KR" sz="650" dirty="0">
                <a:latin typeface="+mn-ea"/>
              </a:rPr>
              <a:t>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latin typeface="+mn-ea"/>
              </a:rPr>
              <a:t>기존 </a:t>
            </a:r>
            <a:r>
              <a:rPr lang="ko-KR" altLang="en-US" sz="650" dirty="0" err="1">
                <a:latin typeface="+mn-ea"/>
              </a:rPr>
              <a:t>어쩌구</a:t>
            </a:r>
            <a:r>
              <a:rPr lang="ko-KR" altLang="en-US" sz="650" dirty="0">
                <a:latin typeface="+mn-ea"/>
              </a:rPr>
              <a:t> </a:t>
            </a:r>
            <a:r>
              <a:rPr lang="ko-KR" altLang="en-US" sz="650" dirty="0" err="1">
                <a:latin typeface="+mn-ea"/>
              </a:rPr>
              <a:t>저쩌구</a:t>
            </a:r>
            <a:r>
              <a:rPr lang="ko-KR" altLang="en-US" sz="650" dirty="0">
                <a:latin typeface="+mn-ea"/>
              </a:rPr>
              <a:t>  </a:t>
            </a:r>
            <a:r>
              <a:rPr lang="en-US" altLang="ko-KR" sz="650" dirty="0">
                <a:latin typeface="+mn-ea"/>
              </a:rPr>
              <a:t>…. #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766A54B-80CA-315C-982E-6DBF8600033C}"/>
              </a:ext>
            </a:extLst>
          </p:cNvPr>
          <p:cNvSpPr/>
          <p:nvPr/>
        </p:nvSpPr>
        <p:spPr>
          <a:xfrm>
            <a:off x="2755200" y="2499587"/>
            <a:ext cx="2413824" cy="180000"/>
          </a:xfrm>
          <a:prstGeom prst="roundRect">
            <a:avLst>
              <a:gd name="adj" fmla="val 0"/>
            </a:avLst>
          </a:prstGeom>
          <a:noFill/>
          <a:ln w="22225"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숫자만 입력하세요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C21979C-D9CA-6DC2-ED08-4C930A744ED9}"/>
              </a:ext>
            </a:extLst>
          </p:cNvPr>
          <p:cNvSpPr/>
          <p:nvPr/>
        </p:nvSpPr>
        <p:spPr>
          <a:xfrm>
            <a:off x="5111874" y="2492896"/>
            <a:ext cx="391615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4FC9573-3DEA-9714-9AE6-F7F24FF20A3D}"/>
              </a:ext>
            </a:extLst>
          </p:cNvPr>
          <p:cNvSpPr/>
          <p:nvPr/>
        </p:nvSpPr>
        <p:spPr>
          <a:xfrm>
            <a:off x="1808541" y="2528162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대출신청금액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5293FD-CCD2-C48A-8598-49BA279DCFDC}"/>
              </a:ext>
            </a:extLst>
          </p:cNvPr>
          <p:cNvSpPr/>
          <p:nvPr/>
        </p:nvSpPr>
        <p:spPr>
          <a:xfrm>
            <a:off x="1808541" y="3227389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개인정보입력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3652A1B-3AB9-223C-1548-5346D0B409F5}"/>
              </a:ext>
            </a:extLst>
          </p:cNvPr>
          <p:cNvSpPr/>
          <p:nvPr/>
        </p:nvSpPr>
        <p:spPr>
          <a:xfrm>
            <a:off x="4362397" y="3206639"/>
            <a:ext cx="817406" cy="180000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latin typeface="+mn-ea"/>
              </a:rPr>
              <a:t>주소검색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7F4F899-3FFA-8F42-DF0F-16C6E30C988F}"/>
              </a:ext>
            </a:extLst>
          </p:cNvPr>
          <p:cNvSpPr/>
          <p:nvPr/>
        </p:nvSpPr>
        <p:spPr>
          <a:xfrm>
            <a:off x="2769422" y="3428241"/>
            <a:ext cx="2408049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381360D-DC5B-3274-2BB2-6F8A59A07CB6}"/>
              </a:ext>
            </a:extLst>
          </p:cNvPr>
          <p:cNvSpPr/>
          <p:nvPr/>
        </p:nvSpPr>
        <p:spPr>
          <a:xfrm>
            <a:off x="2769422" y="3654006"/>
            <a:ext cx="2408049" cy="18000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상세주소를 입력해주세요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37E364F-4BE5-4A93-EEB4-DE748E5F4FA5}"/>
              </a:ext>
            </a:extLst>
          </p:cNvPr>
          <p:cNvSpPr/>
          <p:nvPr/>
        </p:nvSpPr>
        <p:spPr>
          <a:xfrm>
            <a:off x="2749327" y="3228875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주소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A798B8E-CA8B-67FF-F1A5-422B6F055BE6}"/>
              </a:ext>
            </a:extLst>
          </p:cNvPr>
          <p:cNvSpPr/>
          <p:nvPr/>
        </p:nvSpPr>
        <p:spPr>
          <a:xfrm>
            <a:off x="2749327" y="3899438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E-MAIL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622F83D6-2EE2-15F1-D557-89A55A483AFA}"/>
              </a:ext>
            </a:extLst>
          </p:cNvPr>
          <p:cNvSpPr/>
          <p:nvPr/>
        </p:nvSpPr>
        <p:spPr>
          <a:xfrm>
            <a:off x="2769423" y="4059233"/>
            <a:ext cx="1046908" cy="18000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이메일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ID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31BDE90-D010-96CB-5909-AD2B64D03DC2}"/>
              </a:ext>
            </a:extLst>
          </p:cNvPr>
          <p:cNvSpPr/>
          <p:nvPr/>
        </p:nvSpPr>
        <p:spPr>
          <a:xfrm>
            <a:off x="3816331" y="4059233"/>
            <a:ext cx="198380" cy="180000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@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6D2634C6-610B-61C7-6B6D-ACF6731C71EB}"/>
              </a:ext>
            </a:extLst>
          </p:cNvPr>
          <p:cNvSpPr/>
          <p:nvPr/>
        </p:nvSpPr>
        <p:spPr>
          <a:xfrm>
            <a:off x="4014711" y="4059233"/>
            <a:ext cx="1157253" cy="18000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선택해주세요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E7443C6-BC97-0582-9C56-FAB5C0109B94}"/>
              </a:ext>
            </a:extLst>
          </p:cNvPr>
          <p:cNvSpPr/>
          <p:nvPr/>
        </p:nvSpPr>
        <p:spPr>
          <a:xfrm>
            <a:off x="4013211" y="4056768"/>
            <a:ext cx="1157252" cy="198228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r"/>
            <a:r>
              <a:rPr lang="en-US" altLang="ko-KR" sz="800" b="1" dirty="0">
                <a:latin typeface="+mn-ea"/>
              </a:rPr>
              <a:t>Ⅴ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8CD0DA2-99CF-4074-F5EA-192CC271A2B0}"/>
              </a:ext>
            </a:extLst>
          </p:cNvPr>
          <p:cNvSpPr/>
          <p:nvPr/>
        </p:nvSpPr>
        <p:spPr>
          <a:xfrm>
            <a:off x="2720752" y="2137681"/>
            <a:ext cx="2952601" cy="218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solidFill>
                  <a:srgbClr val="FF0000"/>
                </a:solidFill>
                <a:latin typeface="+mn-ea"/>
              </a:rPr>
              <a:t>해당 대출가능금액은 현재 기준이며 향후 변동될 수 있습니다</a:t>
            </a:r>
            <a:r>
              <a:rPr lang="en-US" altLang="ko-KR" sz="650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5686F43-0841-7882-8AA4-B2CA04F15535}"/>
              </a:ext>
            </a:extLst>
          </p:cNvPr>
          <p:cNvSpPr/>
          <p:nvPr/>
        </p:nvSpPr>
        <p:spPr>
          <a:xfrm>
            <a:off x="3581186" y="1916832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D134155-BD2F-FFE9-D8CC-2FD506B85EAD}"/>
              </a:ext>
            </a:extLst>
          </p:cNvPr>
          <p:cNvSpPr/>
          <p:nvPr/>
        </p:nvSpPr>
        <p:spPr>
          <a:xfrm>
            <a:off x="1808541" y="1975651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대출가능금액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7" name="Google Shape;222;p7">
            <a:extLst>
              <a:ext uri="{FF2B5EF4-FFF2-40B4-BE49-F238E27FC236}">
                <a16:creationId xmlns:a16="http://schemas.microsoft.com/office/drawing/2014/main" id="{6B56ACE8-FFA9-DF09-AC3B-AD2DC5AB4C64}"/>
              </a:ext>
            </a:extLst>
          </p:cNvPr>
          <p:cNvCxnSpPr>
            <a:cxnSpLocks/>
          </p:cNvCxnSpPr>
          <p:nvPr/>
        </p:nvCxnSpPr>
        <p:spPr>
          <a:xfrm>
            <a:off x="2755200" y="2096832"/>
            <a:ext cx="241382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BF7ED8E2-049F-0948-BFBC-A528001992E7}"/>
              </a:ext>
            </a:extLst>
          </p:cNvPr>
          <p:cNvSpPr/>
          <p:nvPr/>
        </p:nvSpPr>
        <p:spPr>
          <a:xfrm>
            <a:off x="5333681" y="4716996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5C920A-CD0B-63F8-A799-99C7BE991819}"/>
              </a:ext>
            </a:extLst>
          </p:cNvPr>
          <p:cNvSpPr/>
          <p:nvPr/>
        </p:nvSpPr>
        <p:spPr>
          <a:xfrm>
            <a:off x="2765077" y="4710710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스탁론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약정서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A234266-1314-BFA1-3F8A-BFEACD8ADA2E}"/>
              </a:ext>
            </a:extLst>
          </p:cNvPr>
          <p:cNvSpPr/>
          <p:nvPr/>
        </p:nvSpPr>
        <p:spPr>
          <a:xfrm>
            <a:off x="4722110" y="4730028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AED64EA-7FDC-285C-4370-0D6FD110C974}"/>
              </a:ext>
            </a:extLst>
          </p:cNvPr>
          <p:cNvSpPr/>
          <p:nvPr/>
        </p:nvSpPr>
        <p:spPr>
          <a:xfrm>
            <a:off x="5472595" y="4725401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4870B8A-3C4B-1DD5-FD53-9A02177CC7B1}"/>
              </a:ext>
            </a:extLst>
          </p:cNvPr>
          <p:cNvSpPr/>
          <p:nvPr/>
        </p:nvSpPr>
        <p:spPr>
          <a:xfrm>
            <a:off x="2706583" y="4439748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3DC0D2B-BDC1-70F1-E8F9-0B091E7200F4}"/>
              </a:ext>
            </a:extLst>
          </p:cNvPr>
          <p:cNvSpPr/>
          <p:nvPr/>
        </p:nvSpPr>
        <p:spPr>
          <a:xfrm>
            <a:off x="1808541" y="4435510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대출약정서 동의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]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1A303CAB-9A33-7FE0-6D3B-3FBB0E9C72AD}"/>
              </a:ext>
            </a:extLst>
          </p:cNvPr>
          <p:cNvSpPr/>
          <p:nvPr/>
        </p:nvSpPr>
        <p:spPr>
          <a:xfrm>
            <a:off x="5333681" y="5214961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1666377-43A8-523F-B215-DF7E5C7943D9}"/>
              </a:ext>
            </a:extLst>
          </p:cNvPr>
          <p:cNvSpPr/>
          <p:nvPr/>
        </p:nvSpPr>
        <p:spPr>
          <a:xfrm>
            <a:off x="2765077" y="5208675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임의처분 및 금융거래정보제공 동의서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06C24C4-C8BC-9123-7729-418F22305E77}"/>
              </a:ext>
            </a:extLst>
          </p:cNvPr>
          <p:cNvSpPr/>
          <p:nvPr/>
        </p:nvSpPr>
        <p:spPr>
          <a:xfrm>
            <a:off x="4718378" y="5218200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6BD574-A3F9-DC71-10C9-096BFEF05682}"/>
              </a:ext>
            </a:extLst>
          </p:cNvPr>
          <p:cNvSpPr/>
          <p:nvPr/>
        </p:nvSpPr>
        <p:spPr>
          <a:xfrm>
            <a:off x="5472595" y="5223366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42CE381-9E7B-A024-39EB-26089DB101CE}"/>
              </a:ext>
            </a:extLst>
          </p:cNvPr>
          <p:cNvSpPr/>
          <p:nvPr/>
        </p:nvSpPr>
        <p:spPr>
          <a:xfrm>
            <a:off x="5333681" y="5470961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EF8A48E-E531-FCC1-AC31-824B62508423}"/>
              </a:ext>
            </a:extLst>
          </p:cNvPr>
          <p:cNvSpPr/>
          <p:nvPr/>
        </p:nvSpPr>
        <p:spPr>
          <a:xfrm>
            <a:off x="2765077" y="5464675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채권양도 및 양도담보 제공 승낙서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9C509F42-9A2D-EAC2-E48C-572E26C1E21F}"/>
              </a:ext>
            </a:extLst>
          </p:cNvPr>
          <p:cNvSpPr/>
          <p:nvPr/>
        </p:nvSpPr>
        <p:spPr>
          <a:xfrm>
            <a:off x="4722110" y="5483993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AF8F238-192C-F2FF-31F6-E7502CDD95CF}"/>
              </a:ext>
            </a:extLst>
          </p:cNvPr>
          <p:cNvSpPr/>
          <p:nvPr/>
        </p:nvSpPr>
        <p:spPr>
          <a:xfrm>
            <a:off x="5472595" y="5479366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196B6C40-11A6-24D0-588B-7F2DE7607E06}"/>
              </a:ext>
            </a:extLst>
          </p:cNvPr>
          <p:cNvSpPr/>
          <p:nvPr/>
        </p:nvSpPr>
        <p:spPr>
          <a:xfrm>
            <a:off x="5333681" y="5720571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A22E5B3-9EAC-EA7F-9242-1B4A90AC5A6A}"/>
              </a:ext>
            </a:extLst>
          </p:cNvPr>
          <p:cNvSpPr/>
          <p:nvPr/>
        </p:nvSpPr>
        <p:spPr>
          <a:xfrm>
            <a:off x="2765077" y="5714285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자동계좌이체약관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9B49EA5F-09D7-4ACC-1843-10C4918136E8}"/>
              </a:ext>
            </a:extLst>
          </p:cNvPr>
          <p:cNvSpPr/>
          <p:nvPr/>
        </p:nvSpPr>
        <p:spPr>
          <a:xfrm>
            <a:off x="4722110" y="5733603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2090C12-2F0B-02F5-0E82-73D2BC506A32}"/>
              </a:ext>
            </a:extLst>
          </p:cNvPr>
          <p:cNvSpPr/>
          <p:nvPr/>
        </p:nvSpPr>
        <p:spPr>
          <a:xfrm>
            <a:off x="5472595" y="5728976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F2A4B6CE-43BE-4B2A-E44F-E2E054E32A25}"/>
              </a:ext>
            </a:extLst>
          </p:cNvPr>
          <p:cNvSpPr/>
          <p:nvPr/>
        </p:nvSpPr>
        <p:spPr>
          <a:xfrm>
            <a:off x="3171541" y="4415002"/>
            <a:ext cx="153084" cy="15269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8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AFE8592-E1AB-E263-82F1-DA84E8497354}"/>
              </a:ext>
            </a:extLst>
          </p:cNvPr>
          <p:cNvSpPr/>
          <p:nvPr/>
        </p:nvSpPr>
        <p:spPr>
          <a:xfrm>
            <a:off x="3374351" y="4372244"/>
            <a:ext cx="579539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전체동의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FD25475F-22F5-2951-FBF3-AA8AB5CB3A41}"/>
              </a:ext>
            </a:extLst>
          </p:cNvPr>
          <p:cNvSpPr/>
          <p:nvPr/>
        </p:nvSpPr>
        <p:spPr>
          <a:xfrm>
            <a:off x="5333681" y="4966250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2726446-5905-E2B0-6B6F-8CB2A5876A44}"/>
              </a:ext>
            </a:extLst>
          </p:cNvPr>
          <p:cNvSpPr/>
          <p:nvPr/>
        </p:nvSpPr>
        <p:spPr>
          <a:xfrm>
            <a:off x="2765077" y="4959964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질권설정계약서 약관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C062044F-2CFD-F112-4C34-1817FDC4D1C3}"/>
              </a:ext>
            </a:extLst>
          </p:cNvPr>
          <p:cNvSpPr/>
          <p:nvPr/>
        </p:nvSpPr>
        <p:spPr>
          <a:xfrm>
            <a:off x="4722110" y="4979282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BC4D2E5-DCE3-10EB-C1CA-6766291B4E5D}"/>
              </a:ext>
            </a:extLst>
          </p:cNvPr>
          <p:cNvSpPr/>
          <p:nvPr/>
        </p:nvSpPr>
        <p:spPr>
          <a:xfrm>
            <a:off x="5472595" y="4974655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2" name="슬라이드 번호 개체 틀 1">
            <a:extLst>
              <a:ext uri="{FF2B5EF4-FFF2-40B4-BE49-F238E27FC236}">
                <a16:creationId xmlns:a16="http://schemas.microsoft.com/office/drawing/2014/main" id="{0A422895-A8B5-490B-4CC3-7F6FD01AD5FF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60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DBE2AB2A-E5D7-3E84-2ED1-54F73122A516}"/>
              </a:ext>
            </a:extLst>
          </p:cNvPr>
          <p:cNvGrpSpPr/>
          <p:nvPr/>
        </p:nvGrpSpPr>
        <p:grpSpPr>
          <a:xfrm>
            <a:off x="869239" y="1934908"/>
            <a:ext cx="827999" cy="180000"/>
            <a:chOff x="334475" y="4293096"/>
            <a:chExt cx="827999" cy="180000"/>
          </a:xfrm>
        </p:grpSpPr>
        <p:sp>
          <p:nvSpPr>
            <p:cNvPr id="174" name="Google Shape;221;p7">
              <a:extLst>
                <a:ext uri="{FF2B5EF4-FFF2-40B4-BE49-F238E27FC236}">
                  <a16:creationId xmlns:a16="http://schemas.microsoft.com/office/drawing/2014/main" id="{89A96E87-8CD8-4D70-60F7-724965A47DEF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Google Shape;222;p7">
              <a:extLst>
                <a:ext uri="{FF2B5EF4-FFF2-40B4-BE49-F238E27FC236}">
                  <a16:creationId xmlns:a16="http://schemas.microsoft.com/office/drawing/2014/main" id="{D500BB59-379E-79D6-136C-1AB3257B7EA6}"/>
                </a:ext>
              </a:extLst>
            </p:cNvPr>
            <p:cNvCxnSpPr>
              <a:cxnSpLocks/>
              <a:stCxn id="174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D2033EE-EC6D-C425-3BE2-E8642D46CD62}"/>
              </a:ext>
            </a:extLst>
          </p:cNvPr>
          <p:cNvGrpSpPr/>
          <p:nvPr/>
        </p:nvGrpSpPr>
        <p:grpSpPr>
          <a:xfrm>
            <a:off x="909432" y="2504031"/>
            <a:ext cx="827999" cy="180000"/>
            <a:chOff x="334475" y="4293096"/>
            <a:chExt cx="827999" cy="180000"/>
          </a:xfrm>
        </p:grpSpPr>
        <p:sp>
          <p:nvSpPr>
            <p:cNvPr id="177" name="Google Shape;221;p7">
              <a:extLst>
                <a:ext uri="{FF2B5EF4-FFF2-40B4-BE49-F238E27FC236}">
                  <a16:creationId xmlns:a16="http://schemas.microsoft.com/office/drawing/2014/main" id="{0C0DEFB3-BFBD-1034-BAB3-B04F60498972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222;p7">
              <a:extLst>
                <a:ext uri="{FF2B5EF4-FFF2-40B4-BE49-F238E27FC236}">
                  <a16:creationId xmlns:a16="http://schemas.microsoft.com/office/drawing/2014/main" id="{45C70C89-4847-633D-9C3B-95D7F93F2138}"/>
                </a:ext>
              </a:extLst>
            </p:cNvPr>
            <p:cNvCxnSpPr>
              <a:cxnSpLocks/>
              <a:stCxn id="177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2" name="Google Shape;221;p7">
            <a:extLst>
              <a:ext uri="{FF2B5EF4-FFF2-40B4-BE49-F238E27FC236}">
                <a16:creationId xmlns:a16="http://schemas.microsoft.com/office/drawing/2014/main" id="{B358F146-CF23-22A7-2763-2E3F66D6B9E1}"/>
              </a:ext>
            </a:extLst>
          </p:cNvPr>
          <p:cNvSpPr/>
          <p:nvPr/>
        </p:nvSpPr>
        <p:spPr>
          <a:xfrm>
            <a:off x="4159629" y="31004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221;p7">
            <a:extLst>
              <a:ext uri="{FF2B5EF4-FFF2-40B4-BE49-F238E27FC236}">
                <a16:creationId xmlns:a16="http://schemas.microsoft.com/office/drawing/2014/main" id="{BD3D4000-C104-AEEA-C772-1F29AA420ADA}"/>
              </a:ext>
            </a:extLst>
          </p:cNvPr>
          <p:cNvSpPr/>
          <p:nvPr/>
        </p:nvSpPr>
        <p:spPr>
          <a:xfrm>
            <a:off x="2612039" y="38846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E3BB28E7-84CE-78E3-3A26-1E0BD21B1D7E}"/>
              </a:ext>
            </a:extLst>
          </p:cNvPr>
          <p:cNvGrpSpPr/>
          <p:nvPr/>
        </p:nvGrpSpPr>
        <p:grpSpPr>
          <a:xfrm>
            <a:off x="945896" y="4383088"/>
            <a:ext cx="827999" cy="180000"/>
            <a:chOff x="334475" y="4293096"/>
            <a:chExt cx="827999" cy="180000"/>
          </a:xfrm>
        </p:grpSpPr>
        <p:sp>
          <p:nvSpPr>
            <p:cNvPr id="186" name="Google Shape;221;p7">
              <a:extLst>
                <a:ext uri="{FF2B5EF4-FFF2-40B4-BE49-F238E27FC236}">
                  <a16:creationId xmlns:a16="http://schemas.microsoft.com/office/drawing/2014/main" id="{93A9BCCB-6787-D6BB-2F55-E662A75B5345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5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222;p7">
              <a:extLst>
                <a:ext uri="{FF2B5EF4-FFF2-40B4-BE49-F238E27FC236}">
                  <a16:creationId xmlns:a16="http://schemas.microsoft.com/office/drawing/2014/main" id="{78F3EEA2-E00D-AD78-1B1F-02632D178765}"/>
                </a:ext>
              </a:extLst>
            </p:cNvPr>
            <p:cNvCxnSpPr>
              <a:cxnSpLocks/>
              <a:stCxn id="186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8" name="Google Shape;221;p7">
            <a:extLst>
              <a:ext uri="{FF2B5EF4-FFF2-40B4-BE49-F238E27FC236}">
                <a16:creationId xmlns:a16="http://schemas.microsoft.com/office/drawing/2014/main" id="{1DE70A49-6F49-506B-3077-968F88EA2161}"/>
              </a:ext>
            </a:extLst>
          </p:cNvPr>
          <p:cNvSpPr/>
          <p:nvPr/>
        </p:nvSpPr>
        <p:spPr>
          <a:xfrm>
            <a:off x="4588592" y="471071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70D2A2F-9C92-6834-119C-E6A228FAFA6C}"/>
              </a:ext>
            </a:extLst>
          </p:cNvPr>
          <p:cNvSpPr/>
          <p:nvPr/>
        </p:nvSpPr>
        <p:spPr>
          <a:xfrm>
            <a:off x="3631663" y="6093296"/>
            <a:ext cx="1344027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최종완료 및 전자서명</a:t>
            </a:r>
          </a:p>
        </p:txBody>
      </p:sp>
      <p:sp>
        <p:nvSpPr>
          <p:cNvPr id="190" name="Google Shape;221;p7">
            <a:extLst>
              <a:ext uri="{FF2B5EF4-FFF2-40B4-BE49-F238E27FC236}">
                <a16:creationId xmlns:a16="http://schemas.microsoft.com/office/drawing/2014/main" id="{5883FEDE-8CC1-AE6F-6179-482A9509610F}"/>
              </a:ext>
            </a:extLst>
          </p:cNvPr>
          <p:cNvSpPr/>
          <p:nvPr/>
        </p:nvSpPr>
        <p:spPr>
          <a:xfrm>
            <a:off x="3469359" y="600329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E698585-10F2-BDD9-BD4F-6B0DAB6F9F2C}"/>
              </a:ext>
            </a:extLst>
          </p:cNvPr>
          <p:cNvSpPr/>
          <p:nvPr/>
        </p:nvSpPr>
        <p:spPr>
          <a:xfrm>
            <a:off x="5266512" y="6081107"/>
            <a:ext cx="1344027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+mj-ea"/>
                <a:ea typeface="+mj-ea"/>
              </a:rPr>
              <a:t>다 음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 Box 58">
            <a:extLst>
              <a:ext uri="{FF2B5EF4-FFF2-40B4-BE49-F238E27FC236}">
                <a16:creationId xmlns:a16="http://schemas.microsoft.com/office/drawing/2014/main" id="{84899673-C062-F03D-C9BE-5E3E2D47D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A02845-8102-5BBC-C0B8-FF9445A41499}"/>
              </a:ext>
            </a:extLst>
          </p:cNvPr>
          <p:cNvGrpSpPr/>
          <p:nvPr/>
        </p:nvGrpSpPr>
        <p:grpSpPr>
          <a:xfrm>
            <a:off x="1136576" y="1052736"/>
            <a:ext cx="5424129" cy="600891"/>
            <a:chOff x="1136576" y="1052736"/>
            <a:chExt cx="5424129" cy="600891"/>
          </a:xfrm>
        </p:grpSpPr>
        <p:sp>
          <p:nvSpPr>
            <p:cNvPr id="9" name="화살표: 갈매기형 수장 8">
              <a:extLst>
                <a:ext uri="{FF2B5EF4-FFF2-40B4-BE49-F238E27FC236}">
                  <a16:creationId xmlns:a16="http://schemas.microsoft.com/office/drawing/2014/main" id="{E8E4524A-F01C-FF99-6D50-B779D874F42B}"/>
                </a:ext>
              </a:extLst>
            </p:cNvPr>
            <p:cNvSpPr/>
            <p:nvPr/>
          </p:nvSpPr>
          <p:spPr>
            <a:xfrm>
              <a:off x="1136576" y="1052736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824C4571-ECDD-05C5-B6EB-2177E6E3C2D8}"/>
                </a:ext>
              </a:extLst>
            </p:cNvPr>
            <p:cNvSpPr/>
            <p:nvPr/>
          </p:nvSpPr>
          <p:spPr>
            <a:xfrm>
              <a:off x="2198694" y="1052736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고객동의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86CED026-5EC3-F6DF-542C-CA90E723861B}"/>
                </a:ext>
              </a:extLst>
            </p:cNvPr>
            <p:cNvSpPr/>
            <p:nvPr/>
          </p:nvSpPr>
          <p:spPr>
            <a:xfrm>
              <a:off x="3260812" y="1052736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계좌조회</a:t>
              </a:r>
            </a:p>
          </p:txBody>
        </p:sp>
        <p:sp>
          <p:nvSpPr>
            <p:cNvPr id="13" name="화살표: 갈매기형 수장 12">
              <a:extLst>
                <a:ext uri="{FF2B5EF4-FFF2-40B4-BE49-F238E27FC236}">
                  <a16:creationId xmlns:a16="http://schemas.microsoft.com/office/drawing/2014/main" id="{03070E18-014F-2233-867B-22A5861DBBC7}"/>
                </a:ext>
              </a:extLst>
            </p:cNvPr>
            <p:cNvSpPr/>
            <p:nvPr/>
          </p:nvSpPr>
          <p:spPr>
            <a:xfrm>
              <a:off x="4322930" y="1052736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4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대환신청</a:t>
              </a:r>
            </a:p>
          </p:txBody>
        </p:sp>
        <p:sp>
          <p:nvSpPr>
            <p:cNvPr id="14" name="화살표: 갈매기형 수장 13">
              <a:extLst>
                <a:ext uri="{FF2B5EF4-FFF2-40B4-BE49-F238E27FC236}">
                  <a16:creationId xmlns:a16="http://schemas.microsoft.com/office/drawing/2014/main" id="{6996892B-5AC8-FE3E-1F71-806B83050718}"/>
                </a:ext>
              </a:extLst>
            </p:cNvPr>
            <p:cNvSpPr/>
            <p:nvPr/>
          </p:nvSpPr>
          <p:spPr>
            <a:xfrm>
              <a:off x="5385048" y="1052736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5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5557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61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74027"/>
              </p:ext>
            </p:extLst>
          </p:nvPr>
        </p:nvGraphicFramePr>
        <p:xfrm>
          <a:off x="7541937" y="408944"/>
          <a:ext cx="2253889" cy="499513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대환 대출 시 신청완료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 확인 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대환이면 기존대출계좌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기존증권사명 항목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기존 대출 계좌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신규대출과 다른 기존 대출계좌 정보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계좌운용규칙 </a:t>
                      </a:r>
                      <a:r>
                        <a:rPr kumimoji="1" lang="ko-KR" altLang="en-US" sz="600" b="1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다시보기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링크 이동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계좌운용규칙 링크 삽입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신청내역확인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화면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신청완료</a:t>
            </a: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F_AL_03_05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27581-0C77-FD57-11D7-32457858C05C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E78826-D93D-BA23-63E9-B65E17DEA133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A8A80-01E3-31C3-4B2F-3ED6B8446393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추가대출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BEDA753-B7BD-9927-3049-E7CB78070745}"/>
              </a:ext>
            </a:extLst>
          </p:cNvPr>
          <p:cNvSpPr/>
          <p:nvPr/>
        </p:nvSpPr>
        <p:spPr>
          <a:xfrm>
            <a:off x="3631664" y="6393825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94" name="Google Shape;221;p7">
            <a:extLst>
              <a:ext uri="{FF2B5EF4-FFF2-40B4-BE49-F238E27FC236}">
                <a16:creationId xmlns:a16="http://schemas.microsoft.com/office/drawing/2014/main" id="{2AA31121-3467-2F76-6EBD-AC0BC0FF20CF}"/>
              </a:ext>
            </a:extLst>
          </p:cNvPr>
          <p:cNvSpPr/>
          <p:nvPr/>
        </p:nvSpPr>
        <p:spPr>
          <a:xfrm>
            <a:off x="3440832" y="63415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CB236F-E632-2CC1-BDF2-1D4851309430}"/>
              </a:ext>
            </a:extLst>
          </p:cNvPr>
          <p:cNvSpPr/>
          <p:nvPr/>
        </p:nvSpPr>
        <p:spPr>
          <a:xfrm>
            <a:off x="2537378" y="2509065"/>
            <a:ext cx="2725205" cy="34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ea"/>
                <a:ea typeface="+mj-ea"/>
              </a:rPr>
              <a:t>대환 대출신청이 정상적으로 완료되었습니다</a:t>
            </a:r>
            <a:r>
              <a:rPr lang="en-US" altLang="ko-KR" sz="1000" dirty="0">
                <a:solidFill>
                  <a:srgbClr val="C00000"/>
                </a:solidFill>
                <a:latin typeface="+mj-ea"/>
                <a:ea typeface="+mj-ea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E13CA2-8539-E206-BCC3-26C155A378C9}"/>
              </a:ext>
            </a:extLst>
          </p:cNvPr>
          <p:cNvSpPr/>
          <p:nvPr/>
        </p:nvSpPr>
        <p:spPr>
          <a:xfrm>
            <a:off x="1496616" y="2858164"/>
            <a:ext cx="2918030" cy="210796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rPr lang="en-US" altLang="ko-KR" sz="750" dirty="0">
                <a:latin typeface="+mn-ea"/>
              </a:rPr>
              <a:t>OOO </a:t>
            </a:r>
            <a:r>
              <a:rPr lang="ko-KR" altLang="en-US" sz="750" dirty="0" err="1">
                <a:latin typeface="+mn-ea"/>
              </a:rPr>
              <a:t>님께서</a:t>
            </a:r>
            <a:r>
              <a:rPr lang="ko-KR" altLang="en-US" sz="750" dirty="0">
                <a:latin typeface="+mn-ea"/>
              </a:rPr>
              <a:t> 신청하신 내용입니다</a:t>
            </a:r>
            <a:r>
              <a:rPr lang="en-US" altLang="ko-KR" sz="750" dirty="0">
                <a:latin typeface="+mn-ea"/>
              </a:rPr>
              <a:t>.</a:t>
            </a:r>
          </a:p>
          <a:p>
            <a:endParaRPr lang="en-US" altLang="ko-KR" sz="750" dirty="0">
              <a:latin typeface="+mn-ea"/>
            </a:endParaRPr>
          </a:p>
        </p:txBody>
      </p:sp>
      <p:graphicFrame>
        <p:nvGraphicFramePr>
          <p:cNvPr id="4" name="Google Shape;702;p17">
            <a:extLst>
              <a:ext uri="{FF2B5EF4-FFF2-40B4-BE49-F238E27FC236}">
                <a16:creationId xmlns:a16="http://schemas.microsoft.com/office/drawing/2014/main" id="{37C868EE-E892-83C8-60FA-AC0C2EFD2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68537"/>
              </p:ext>
            </p:extLst>
          </p:nvPr>
        </p:nvGraphicFramePr>
        <p:xfrm>
          <a:off x="1496615" y="3101176"/>
          <a:ext cx="5185920" cy="1490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252566599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1609443548"/>
                    </a:ext>
                  </a:extLst>
                </a:gridCol>
              </a:tblGrid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대출상품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 err="1">
                          <a:latin typeface="+mn-ea"/>
                          <a:ea typeface="+mn-ea"/>
                        </a:rPr>
                        <a:t>코넥안심스탁론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여신기관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750" b="0" dirty="0" err="1">
                          <a:latin typeface="+mn-ea"/>
                          <a:ea typeface="+mn-ea"/>
                        </a:rPr>
                        <a:t>에이티코넥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기존대출계좌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latin typeface="+mn-ea"/>
                          <a:ea typeface="+mn-ea"/>
                        </a:rPr>
                        <a:t>00000000000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기존 증권사명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750" b="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투자증권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95425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대환대출계좌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dirty="0">
                          <a:latin typeface="+mn-ea"/>
                          <a:ea typeface="+mn-ea"/>
                        </a:rPr>
                        <a:t>00000000000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대환 </a:t>
                      </a: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증권사명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유진투자증권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희망 대출금액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000,000,000</a:t>
                      </a: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대출기간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00개월(연장가능)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대출신청일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2024-01-01 13:11:59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대출금리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 </a:t>
                      </a: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00.0%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연장금리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 </a:t>
                      </a: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00.0%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이자수취방식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후취</a:t>
                      </a:r>
                      <a:endParaRPr lang="en-US" altLang="ko-KR"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집중투자</a:t>
                      </a: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로스컷비율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현금인출비율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129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742AA29-2154-7DA0-6464-9511F28F6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98304"/>
              </p:ext>
            </p:extLst>
          </p:nvPr>
        </p:nvGraphicFramePr>
        <p:xfrm>
          <a:off x="1496617" y="4653136"/>
          <a:ext cx="5185922" cy="1287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85922">
                  <a:extLst>
                    <a:ext uri="{9D8B030D-6E8A-4147-A177-3AD203B41FA5}">
                      <a16:colId xmlns:a16="http://schemas.microsoft.com/office/drawing/2014/main" val="2351373945"/>
                    </a:ext>
                  </a:extLst>
                </a:gridCol>
              </a:tblGrid>
              <a:tr h="21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대출연장안내</a:t>
                      </a:r>
                      <a:endParaRPr lang="en-US" altLang="ko-KR"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상품은 별도의 대출연장신청 없이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연장되는 상품입니다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(대출만기일 당일에 대출연장심사) 대출연장시점에는 반드시 증권계좌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담보평가금액이 대출금의 12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%이상 유지</a:t>
                      </a: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하여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야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하며, 이자가 현금으로 예치되어 있어야 합니다.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 err="1">
                          <a:latin typeface="+mn-ea"/>
                          <a:ea typeface="+mn-ea"/>
                          <a:cs typeface="Arial"/>
                          <a:sym typeface="Arial"/>
                        </a:rPr>
                        <a:t>미연장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처리될 경우, 연장일 익일부터 고객님의 증권계좌로 청구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조치됩니다.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1238939"/>
                  </a:ext>
                </a:extLst>
              </a:tr>
              <a:tr h="21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유의사항</a:t>
                      </a:r>
                      <a:endParaRPr lang="en-US" altLang="ko-KR"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계좌평가금액이 대출금액의 120% 이하로 하락할 경우 자동반대매매를 통해 대출금을 회수합니다. 대출금 상환전까지 해당 증권계좌의 출고, 입고가 정지됩니다. 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일부종목매매(관리, 투자경고, 투자위험 종목 등)및 신용, 미수거래를 할 수 없습니다. 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자세한 사항은 계좌운용규칙을 참고하십시오 </a:t>
                      </a:r>
                      <a:r>
                        <a:rPr lang="ko-KR" sz="750" b="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[계좌운용규칙 </a:t>
                      </a:r>
                      <a:r>
                        <a:rPr lang="ko-KR" sz="750" b="0" u="none" strike="noStrike" cap="none" dirty="0" err="1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다시보기</a:t>
                      </a:r>
                      <a:r>
                        <a:rPr lang="ko-KR" sz="750" b="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]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42986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EE1B8FC-305A-A453-DD71-122C9EB7BDCB}"/>
              </a:ext>
            </a:extLst>
          </p:cNvPr>
          <p:cNvSpPr/>
          <p:nvPr/>
        </p:nvSpPr>
        <p:spPr>
          <a:xfrm>
            <a:off x="1810649" y="5999428"/>
            <a:ext cx="4580474" cy="34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신청내역 및 심사결과는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대출관리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대출내역확인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에서 확인하실 수 있습니다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7071B2-794C-AF41-FDCF-61329FBA786F}"/>
              </a:ext>
            </a:extLst>
          </p:cNvPr>
          <p:cNvGrpSpPr/>
          <p:nvPr/>
        </p:nvGrpSpPr>
        <p:grpSpPr>
          <a:xfrm>
            <a:off x="780538" y="3104984"/>
            <a:ext cx="827999" cy="180000"/>
            <a:chOff x="334475" y="4293096"/>
            <a:chExt cx="827999" cy="180000"/>
          </a:xfrm>
        </p:grpSpPr>
        <p:sp>
          <p:nvSpPr>
            <p:cNvPr id="12" name="Google Shape;221;p7">
              <a:extLst>
                <a:ext uri="{FF2B5EF4-FFF2-40B4-BE49-F238E27FC236}">
                  <a16:creationId xmlns:a16="http://schemas.microsoft.com/office/drawing/2014/main" id="{D9D99311-5E82-6335-E52D-9EE913CFF1C9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222;p7">
              <a:extLst>
                <a:ext uri="{FF2B5EF4-FFF2-40B4-BE49-F238E27FC236}">
                  <a16:creationId xmlns:a16="http://schemas.microsoft.com/office/drawing/2014/main" id="{BEAC178D-F2E8-95B6-BA09-7D54686D4912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" name="Google Shape;221;p7">
            <a:extLst>
              <a:ext uri="{FF2B5EF4-FFF2-40B4-BE49-F238E27FC236}">
                <a16:creationId xmlns:a16="http://schemas.microsoft.com/office/drawing/2014/main" id="{D9611E15-36EC-BF36-9180-0453A9512623}"/>
              </a:ext>
            </a:extLst>
          </p:cNvPr>
          <p:cNvSpPr/>
          <p:nvPr/>
        </p:nvSpPr>
        <p:spPr>
          <a:xfrm>
            <a:off x="5318587" y="578627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ECB0D5-105E-CAF4-26F6-3799F60AC4F2}"/>
              </a:ext>
            </a:extLst>
          </p:cNvPr>
          <p:cNvGrpSpPr/>
          <p:nvPr/>
        </p:nvGrpSpPr>
        <p:grpSpPr>
          <a:xfrm>
            <a:off x="1136576" y="1772816"/>
            <a:ext cx="5424129" cy="600891"/>
            <a:chOff x="1136576" y="1916832"/>
            <a:chExt cx="5424129" cy="600891"/>
          </a:xfrm>
        </p:grpSpPr>
        <p:sp>
          <p:nvSpPr>
            <p:cNvPr id="15" name="화살표: 갈매기형 수장 14">
              <a:extLst>
                <a:ext uri="{FF2B5EF4-FFF2-40B4-BE49-F238E27FC236}">
                  <a16:creationId xmlns:a16="http://schemas.microsoft.com/office/drawing/2014/main" id="{107DCEFD-E291-088A-243B-B4F355148C14}"/>
                </a:ext>
              </a:extLst>
            </p:cNvPr>
            <p:cNvSpPr/>
            <p:nvPr/>
          </p:nvSpPr>
          <p:spPr>
            <a:xfrm>
              <a:off x="1136576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17" name="화살표: 갈매기형 수장 16">
              <a:extLst>
                <a:ext uri="{FF2B5EF4-FFF2-40B4-BE49-F238E27FC236}">
                  <a16:creationId xmlns:a16="http://schemas.microsoft.com/office/drawing/2014/main" id="{CD3D2587-9C3C-810F-712C-4FCB211556E4}"/>
                </a:ext>
              </a:extLst>
            </p:cNvPr>
            <p:cNvSpPr/>
            <p:nvPr/>
          </p:nvSpPr>
          <p:spPr>
            <a:xfrm>
              <a:off x="2198694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고객동의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화살표: 갈매기형 수장 17">
              <a:extLst>
                <a:ext uri="{FF2B5EF4-FFF2-40B4-BE49-F238E27FC236}">
                  <a16:creationId xmlns:a16="http://schemas.microsoft.com/office/drawing/2014/main" id="{7D526A64-BE51-1E05-7A6F-36A3803BD79D}"/>
                </a:ext>
              </a:extLst>
            </p:cNvPr>
            <p:cNvSpPr/>
            <p:nvPr/>
          </p:nvSpPr>
          <p:spPr>
            <a:xfrm>
              <a:off x="3260812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계좌조회</a:t>
              </a:r>
            </a:p>
          </p:txBody>
        </p:sp>
        <p:sp>
          <p:nvSpPr>
            <p:cNvPr id="19" name="화살표: 갈매기형 수장 18">
              <a:extLst>
                <a:ext uri="{FF2B5EF4-FFF2-40B4-BE49-F238E27FC236}">
                  <a16:creationId xmlns:a16="http://schemas.microsoft.com/office/drawing/2014/main" id="{801F2F36-FADC-AE7D-0F76-45148E7E6714}"/>
                </a:ext>
              </a:extLst>
            </p:cNvPr>
            <p:cNvSpPr/>
            <p:nvPr/>
          </p:nvSpPr>
          <p:spPr>
            <a:xfrm>
              <a:off x="4322930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4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대환신청</a:t>
              </a:r>
            </a:p>
          </p:txBody>
        </p:sp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679A8910-C1CD-19C6-4D97-B196FF4675D2}"/>
                </a:ext>
              </a:extLst>
            </p:cNvPr>
            <p:cNvSpPr/>
            <p:nvPr/>
          </p:nvSpPr>
          <p:spPr>
            <a:xfrm>
              <a:off x="5385048" y="1916832"/>
              <a:ext cx="1175657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5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  <p:sp>
        <p:nvSpPr>
          <p:cNvPr id="23" name="Google Shape;221;p7">
            <a:extLst>
              <a:ext uri="{FF2B5EF4-FFF2-40B4-BE49-F238E27FC236}">
                <a16:creationId xmlns:a16="http://schemas.microsoft.com/office/drawing/2014/main" id="{88F3542B-06CA-7B3E-8877-4EA2D5C8FDB4}"/>
              </a:ext>
            </a:extLst>
          </p:cNvPr>
          <p:cNvSpPr/>
          <p:nvPr/>
        </p:nvSpPr>
        <p:spPr>
          <a:xfrm>
            <a:off x="1136576" y="3312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3E9EB7-9795-844A-25B9-3D212CBA5F52}"/>
              </a:ext>
            </a:extLst>
          </p:cNvPr>
          <p:cNvSpPr/>
          <p:nvPr/>
        </p:nvSpPr>
        <p:spPr>
          <a:xfrm>
            <a:off x="1393891" y="3284984"/>
            <a:ext cx="5362191" cy="214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04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Part04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추가대출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8622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63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16889"/>
              </p:ext>
            </p:extLst>
          </p:nvPr>
        </p:nvGraphicFramePr>
        <p:xfrm>
          <a:off x="7541937" y="408944"/>
          <a:ext cx="2253889" cy="57982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추가 대출 시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최조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본인인증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신청단계 표시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신청단계에 따라 강조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아이콘 모양 및 색상은 디자인 시 변경해도 무방함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본인인증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KCB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 휴대폰 본인인증 팝업 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회색 글씨로 예시 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입력가능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6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7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본인성명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본인인증 이후 자동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번호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본인인증 이후 자동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주민번호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필수기재 사항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회색 글씨로 예시 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입력가능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6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7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화면 이동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주민번호 진위여부 연동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(KCB),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유효하지 않을 경우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호출 후 주민번호 항목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Clear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 본인인증 연동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(KCB),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일치하지 않을 경우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호출 후 휴대폰번호 항목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Clear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Step2.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상품선택 화면으로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휴대폰번호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주민번호 크로스 체크는 개발 시 고려하여 적용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비적용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대출신청 유의사항 안내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Area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27581-0C77-FD57-11D7-32457858C05C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E78826-D93D-BA23-63E9-B65E17DEA133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A8A80-01E3-31C3-4B2F-3ED6B8446393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rgbClr val="C00000"/>
                </a:solidFill>
                <a:latin typeface="+mj-ea"/>
                <a:ea typeface="+mj-ea"/>
              </a:rPr>
              <a:t>추가대출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26A08B59-0C5C-877B-8671-65D71BCF3BF7}"/>
              </a:ext>
            </a:extLst>
          </p:cNvPr>
          <p:cNvSpPr/>
          <p:nvPr/>
        </p:nvSpPr>
        <p:spPr>
          <a:xfrm>
            <a:off x="1478758" y="1916832"/>
            <a:ext cx="1296000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1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본인인증</a:t>
            </a:r>
          </a:p>
        </p:txBody>
      </p:sp>
      <p:sp>
        <p:nvSpPr>
          <p:cNvPr id="60" name="화살표: 갈매기형 수장 59">
            <a:extLst>
              <a:ext uri="{FF2B5EF4-FFF2-40B4-BE49-F238E27FC236}">
                <a16:creationId xmlns:a16="http://schemas.microsoft.com/office/drawing/2014/main" id="{7D2ABB93-F80B-9B22-B87D-E7D62A823555}"/>
              </a:ext>
            </a:extLst>
          </p:cNvPr>
          <p:cNvSpPr/>
          <p:nvPr/>
        </p:nvSpPr>
        <p:spPr>
          <a:xfrm>
            <a:off x="2660889" y="1916832"/>
            <a:ext cx="1296000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2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대출가능금액확인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화살표: 갈매기형 수장 60">
            <a:extLst>
              <a:ext uri="{FF2B5EF4-FFF2-40B4-BE49-F238E27FC236}">
                <a16:creationId xmlns:a16="http://schemas.microsoft.com/office/drawing/2014/main" id="{A6612EDF-A7AF-81BF-C887-D53B52DDCD05}"/>
              </a:ext>
            </a:extLst>
          </p:cNvPr>
          <p:cNvSpPr/>
          <p:nvPr/>
        </p:nvSpPr>
        <p:spPr>
          <a:xfrm>
            <a:off x="3843020" y="1916832"/>
            <a:ext cx="1296000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3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추가대출신청</a:t>
            </a:r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EF38BAD0-E0BB-C18E-772D-04E67F199F59}"/>
              </a:ext>
            </a:extLst>
          </p:cNvPr>
          <p:cNvSpPr/>
          <p:nvPr/>
        </p:nvSpPr>
        <p:spPr>
          <a:xfrm>
            <a:off x="5025152" y="1916832"/>
            <a:ext cx="1296000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4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신청완료</a:t>
            </a:r>
          </a:p>
        </p:txBody>
      </p:sp>
      <p:sp>
        <p:nvSpPr>
          <p:cNvPr id="10" name="Text Box 58">
            <a:extLst>
              <a:ext uri="{FF2B5EF4-FFF2-40B4-BE49-F238E27FC236}">
                <a16:creationId xmlns:a16="http://schemas.microsoft.com/office/drawing/2014/main" id="{3419A4AD-B3DB-48A4-2F78-135D68F7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</a:p>
        </p:txBody>
      </p:sp>
      <p:sp>
        <p:nvSpPr>
          <p:cNvPr id="38" name="Text Box 58">
            <a:extLst>
              <a:ext uri="{FF2B5EF4-FFF2-40B4-BE49-F238E27FC236}">
                <a16:creationId xmlns:a16="http://schemas.microsoft.com/office/drawing/2014/main" id="{BBB54A54-80C3-E052-FC9D-8750EEE7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F_AL_04_01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1A2A3D3-A52B-8205-DE98-A44063A0B5A7}"/>
              </a:ext>
            </a:extLst>
          </p:cNvPr>
          <p:cNvGrpSpPr/>
          <p:nvPr/>
        </p:nvGrpSpPr>
        <p:grpSpPr>
          <a:xfrm>
            <a:off x="882783" y="2024864"/>
            <a:ext cx="541825" cy="180000"/>
            <a:chOff x="334475" y="4293096"/>
            <a:chExt cx="541825" cy="180000"/>
          </a:xfrm>
        </p:grpSpPr>
        <p:sp>
          <p:nvSpPr>
            <p:cNvPr id="65" name="Google Shape;221;p7">
              <a:extLst>
                <a:ext uri="{FF2B5EF4-FFF2-40B4-BE49-F238E27FC236}">
                  <a16:creationId xmlns:a16="http://schemas.microsoft.com/office/drawing/2014/main" id="{7CBBCD5B-3623-7D81-AFA7-AB1AEB9AEA24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" name="Google Shape;222;p7">
              <a:extLst>
                <a:ext uri="{FF2B5EF4-FFF2-40B4-BE49-F238E27FC236}">
                  <a16:creationId xmlns:a16="http://schemas.microsoft.com/office/drawing/2014/main" id="{BE40B438-1DF2-17D0-009F-183003EE3CAC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>
              <a:off x="514475" y="4383096"/>
              <a:ext cx="3618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1BE730-B71C-606D-7C88-880A15AFF167}"/>
              </a:ext>
            </a:extLst>
          </p:cNvPr>
          <p:cNvSpPr/>
          <p:nvPr/>
        </p:nvSpPr>
        <p:spPr>
          <a:xfrm>
            <a:off x="3631664" y="5214623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E2B372-E80C-9040-2E27-C95373D984AF}"/>
              </a:ext>
            </a:extLst>
          </p:cNvPr>
          <p:cNvSpPr/>
          <p:nvPr/>
        </p:nvSpPr>
        <p:spPr>
          <a:xfrm>
            <a:off x="2220865" y="5597089"/>
            <a:ext cx="3831791" cy="7660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대출신청 시간은 증권사영업일 </a:t>
            </a:r>
            <a:r>
              <a:rPr lang="en-US" altLang="ko-KR" sz="700" dirty="0">
                <a:latin typeface="+mn-ea"/>
              </a:rPr>
              <a:t>08:30 ~ 16:00(</a:t>
            </a:r>
            <a:r>
              <a:rPr lang="ko-KR" altLang="en-US" sz="700" dirty="0">
                <a:latin typeface="+mn-ea"/>
              </a:rPr>
              <a:t>토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일요일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공휴일 제외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입니다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증권계좌의 담보평가액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예수금</a:t>
            </a:r>
            <a:r>
              <a:rPr lang="en-US" altLang="ko-KR" sz="700" dirty="0">
                <a:latin typeface="+mn-ea"/>
              </a:rPr>
              <a:t>+</a:t>
            </a:r>
            <a:r>
              <a:rPr lang="ko-KR" altLang="en-US" sz="700" dirty="0">
                <a:latin typeface="+mn-ea"/>
              </a:rPr>
              <a:t>주식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이 </a:t>
            </a:r>
            <a:r>
              <a:rPr lang="en-US" altLang="ko-KR" sz="700" dirty="0">
                <a:latin typeface="+mn-ea"/>
              </a:rPr>
              <a:t>100</a:t>
            </a:r>
            <a:r>
              <a:rPr lang="ko-KR" altLang="en-US" sz="700" dirty="0">
                <a:latin typeface="+mn-ea"/>
              </a:rPr>
              <a:t>만원 이상 보유중이어야 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대출신청금액 최소 </a:t>
            </a:r>
            <a:r>
              <a:rPr lang="en-US" altLang="ko-KR" sz="700" dirty="0">
                <a:latin typeface="+mn-ea"/>
              </a:rPr>
              <a:t>100</a:t>
            </a:r>
            <a:r>
              <a:rPr lang="ko-KR" altLang="en-US" sz="700" dirty="0">
                <a:latin typeface="+mn-ea"/>
              </a:rPr>
              <a:t>만원 이상이어야 진행 가능합니다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휴대폰 본인인증을 통하여 가능합니다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sp>
        <p:nvSpPr>
          <p:cNvPr id="45" name="Rectangle 88">
            <a:extLst>
              <a:ext uri="{FF2B5EF4-FFF2-40B4-BE49-F238E27FC236}">
                <a16:creationId xmlns:a16="http://schemas.microsoft.com/office/drawing/2014/main" id="{C52F9EC0-B00F-C259-DEB8-C3ACBFCD0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4550832"/>
            <a:ext cx="3054349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kumimoji="0"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           </a:t>
            </a: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주민번호 앞자리</a:t>
            </a:r>
            <a:r>
              <a:rPr kumimoji="0"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      -    </a:t>
            </a: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주민번호 뒷자리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06C82A-1A51-5A82-4250-6BCE6A81FF12}"/>
              </a:ext>
            </a:extLst>
          </p:cNvPr>
          <p:cNvSpPr/>
          <p:nvPr/>
        </p:nvSpPr>
        <p:spPr>
          <a:xfrm>
            <a:off x="1805158" y="4575345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주민등록번호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Rectangle 88">
            <a:extLst>
              <a:ext uri="{FF2B5EF4-FFF2-40B4-BE49-F238E27FC236}">
                <a16:creationId xmlns:a16="http://schemas.microsoft.com/office/drawing/2014/main" id="{48E2FCB1-4C53-3CAD-FB41-9D26100C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3456145"/>
            <a:ext cx="3054349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본인성명</a:t>
            </a:r>
            <a:endParaRPr kumimoji="0" lang="ko-KR" altLang="en-US" sz="8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4E3E993-2845-0336-EC35-9633E09B6246}"/>
              </a:ext>
            </a:extLst>
          </p:cNvPr>
          <p:cNvSpPr/>
          <p:nvPr/>
        </p:nvSpPr>
        <p:spPr>
          <a:xfrm>
            <a:off x="1805158" y="3429000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성명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A5BCB6-ABE7-15E6-58A4-9825FC8158D0}"/>
              </a:ext>
            </a:extLst>
          </p:cNvPr>
          <p:cNvSpPr/>
          <p:nvPr/>
        </p:nvSpPr>
        <p:spPr>
          <a:xfrm>
            <a:off x="1812141" y="3880943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휴대폰번호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Rectangle 88">
            <a:extLst>
              <a:ext uri="{FF2B5EF4-FFF2-40B4-BE49-F238E27FC236}">
                <a16:creationId xmlns:a16="http://schemas.microsoft.com/office/drawing/2014/main" id="{39D39F6C-6739-8D58-6BF1-5D05D1E11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3845808"/>
            <a:ext cx="3054349" cy="32246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휴대폰번호</a:t>
            </a: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FB251A24-7D4D-9306-821E-9BDCD43AA07E}"/>
              </a:ext>
            </a:extLst>
          </p:cNvPr>
          <p:cNvSpPr/>
          <p:nvPr/>
        </p:nvSpPr>
        <p:spPr>
          <a:xfrm>
            <a:off x="2477463" y="34168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21;p7">
            <a:extLst>
              <a:ext uri="{FF2B5EF4-FFF2-40B4-BE49-F238E27FC236}">
                <a16:creationId xmlns:a16="http://schemas.microsoft.com/office/drawing/2014/main" id="{138356A4-DC64-B8D1-8A48-3F9321A3D659}"/>
              </a:ext>
            </a:extLst>
          </p:cNvPr>
          <p:cNvSpPr/>
          <p:nvPr/>
        </p:nvSpPr>
        <p:spPr>
          <a:xfrm>
            <a:off x="2477463" y="39002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21;p7">
            <a:extLst>
              <a:ext uri="{FF2B5EF4-FFF2-40B4-BE49-F238E27FC236}">
                <a16:creationId xmlns:a16="http://schemas.microsoft.com/office/drawing/2014/main" id="{1148DA96-FB0E-0B08-45A6-6864064E68AA}"/>
              </a:ext>
            </a:extLst>
          </p:cNvPr>
          <p:cNvSpPr/>
          <p:nvPr/>
        </p:nvSpPr>
        <p:spPr>
          <a:xfrm>
            <a:off x="2477463" y="44906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21;p7">
            <a:extLst>
              <a:ext uri="{FF2B5EF4-FFF2-40B4-BE49-F238E27FC236}">
                <a16:creationId xmlns:a16="http://schemas.microsoft.com/office/drawing/2014/main" id="{9A3B25A7-2C0B-D023-7610-DFE19C558189}"/>
              </a:ext>
            </a:extLst>
          </p:cNvPr>
          <p:cNvSpPr/>
          <p:nvPr/>
        </p:nvSpPr>
        <p:spPr>
          <a:xfrm>
            <a:off x="3492480" y="51571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21;p7">
            <a:extLst>
              <a:ext uri="{FF2B5EF4-FFF2-40B4-BE49-F238E27FC236}">
                <a16:creationId xmlns:a16="http://schemas.microsoft.com/office/drawing/2014/main" id="{7C5C53EB-8275-4A4E-4462-2A2DE1AD83C3}"/>
              </a:ext>
            </a:extLst>
          </p:cNvPr>
          <p:cNvSpPr/>
          <p:nvPr/>
        </p:nvSpPr>
        <p:spPr>
          <a:xfrm>
            <a:off x="2132233" y="55897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FBC8727-E586-931E-BFA5-55884C9827EE}"/>
              </a:ext>
            </a:extLst>
          </p:cNvPr>
          <p:cNvSpPr/>
          <p:nvPr/>
        </p:nvSpPr>
        <p:spPr>
          <a:xfrm>
            <a:off x="2690739" y="3080624"/>
            <a:ext cx="3060000" cy="3153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본인인증</a:t>
            </a:r>
          </a:p>
        </p:txBody>
      </p:sp>
      <p:sp>
        <p:nvSpPr>
          <p:cNvPr id="78" name="Google Shape;221;p7">
            <a:extLst>
              <a:ext uri="{FF2B5EF4-FFF2-40B4-BE49-F238E27FC236}">
                <a16:creationId xmlns:a16="http://schemas.microsoft.com/office/drawing/2014/main" id="{9AF32036-3AF3-C9F4-EAC8-F13AAE31B84E}"/>
              </a:ext>
            </a:extLst>
          </p:cNvPr>
          <p:cNvSpPr/>
          <p:nvPr/>
        </p:nvSpPr>
        <p:spPr>
          <a:xfrm>
            <a:off x="2477463" y="30056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2235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64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73876"/>
              </p:ext>
            </p:extLst>
          </p:nvPr>
        </p:nvGraphicFramePr>
        <p:xfrm>
          <a:off x="7541937" y="408944"/>
          <a:ext cx="2253889" cy="572585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추가 대출 시 대출가능 금액 확인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채권 선택 콤보 박스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 채권이 없을 경우</a:t>
                      </a: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페이지로 진입 불가</a:t>
                      </a: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6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메인페이지로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강제 이동</a:t>
                      </a:r>
                      <a:endParaRPr kumimoji="1" lang="en-US" altLang="ko-KR" sz="65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진행건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중 유효 채권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RMS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연동하여 계좌 유효성 및 담보평가 진행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RMS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연동 이후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버튼 변경하고 비 활성화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대출금액 자동 노출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 후 자동으로 표시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대출가능금액 자동 노출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완료 후 자동으로 표시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화면 이동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Step3.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추가대출신청 화면으로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채권 선택 후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하지 않은 경우 버튼 비 활성화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27581-0C77-FD57-11D7-32457858C05C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E78826-D93D-BA23-63E9-B65E17DEA133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A8A80-01E3-31C3-4B2F-3ED6B8446393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rgbClr val="C00000"/>
                </a:solidFill>
                <a:latin typeface="+mj-ea"/>
                <a:ea typeface="+mj-ea"/>
              </a:rPr>
              <a:t>추가대출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26A08B59-0C5C-877B-8671-65D71BCF3BF7}"/>
              </a:ext>
            </a:extLst>
          </p:cNvPr>
          <p:cNvSpPr/>
          <p:nvPr/>
        </p:nvSpPr>
        <p:spPr>
          <a:xfrm>
            <a:off x="1478758" y="1916832"/>
            <a:ext cx="1296000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1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본인인증</a:t>
            </a:r>
          </a:p>
        </p:txBody>
      </p:sp>
      <p:sp>
        <p:nvSpPr>
          <p:cNvPr id="60" name="화살표: 갈매기형 수장 59">
            <a:extLst>
              <a:ext uri="{FF2B5EF4-FFF2-40B4-BE49-F238E27FC236}">
                <a16:creationId xmlns:a16="http://schemas.microsoft.com/office/drawing/2014/main" id="{7D2ABB93-F80B-9B22-B87D-E7D62A823555}"/>
              </a:ext>
            </a:extLst>
          </p:cNvPr>
          <p:cNvSpPr/>
          <p:nvPr/>
        </p:nvSpPr>
        <p:spPr>
          <a:xfrm>
            <a:off x="2660889" y="1916832"/>
            <a:ext cx="1296000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2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대출가능금액확인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1" name="화살표: 갈매기형 수장 60">
            <a:extLst>
              <a:ext uri="{FF2B5EF4-FFF2-40B4-BE49-F238E27FC236}">
                <a16:creationId xmlns:a16="http://schemas.microsoft.com/office/drawing/2014/main" id="{A6612EDF-A7AF-81BF-C887-D53B52DDCD05}"/>
              </a:ext>
            </a:extLst>
          </p:cNvPr>
          <p:cNvSpPr/>
          <p:nvPr/>
        </p:nvSpPr>
        <p:spPr>
          <a:xfrm>
            <a:off x="3843020" y="1916832"/>
            <a:ext cx="1296000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3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추가대출신청</a:t>
            </a:r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EF38BAD0-E0BB-C18E-772D-04E67F199F59}"/>
              </a:ext>
            </a:extLst>
          </p:cNvPr>
          <p:cNvSpPr/>
          <p:nvPr/>
        </p:nvSpPr>
        <p:spPr>
          <a:xfrm>
            <a:off x="5025152" y="1916832"/>
            <a:ext cx="1296000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4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신청완료</a:t>
            </a:r>
          </a:p>
        </p:txBody>
      </p:sp>
      <p:sp>
        <p:nvSpPr>
          <p:cNvPr id="10" name="Text Box 58">
            <a:extLst>
              <a:ext uri="{FF2B5EF4-FFF2-40B4-BE49-F238E27FC236}">
                <a16:creationId xmlns:a16="http://schemas.microsoft.com/office/drawing/2014/main" id="{3419A4AD-B3DB-48A4-2F78-135D68F7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대출가능금액확인</a:t>
            </a:r>
          </a:p>
        </p:txBody>
      </p:sp>
      <p:sp>
        <p:nvSpPr>
          <p:cNvPr id="38" name="Text Box 58">
            <a:extLst>
              <a:ext uri="{FF2B5EF4-FFF2-40B4-BE49-F238E27FC236}">
                <a16:creationId xmlns:a16="http://schemas.microsoft.com/office/drawing/2014/main" id="{BBB54A54-80C3-E052-FC9D-8750EEE7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F_AL_04_02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A38729-D7AE-C2E4-3DDC-D54516C355E2}"/>
              </a:ext>
            </a:extLst>
          </p:cNvPr>
          <p:cNvSpPr/>
          <p:nvPr/>
        </p:nvSpPr>
        <p:spPr>
          <a:xfrm>
            <a:off x="1805158" y="2802073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채권선택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8B35164-68C1-BD7C-24BD-10DE77CD4C89}"/>
              </a:ext>
            </a:extLst>
          </p:cNvPr>
          <p:cNvGrpSpPr/>
          <p:nvPr/>
        </p:nvGrpSpPr>
        <p:grpSpPr>
          <a:xfrm>
            <a:off x="2792760" y="2782271"/>
            <a:ext cx="1908000" cy="211020"/>
            <a:chOff x="2694938" y="3225393"/>
            <a:chExt cx="1908000" cy="211020"/>
          </a:xfrm>
        </p:grpSpPr>
        <p:cxnSp>
          <p:nvCxnSpPr>
            <p:cNvPr id="45" name="Google Shape;222;p7">
              <a:extLst>
                <a:ext uri="{FF2B5EF4-FFF2-40B4-BE49-F238E27FC236}">
                  <a16:creationId xmlns:a16="http://schemas.microsoft.com/office/drawing/2014/main" id="{67B71588-C3EE-CF60-AA64-193B5540852E}"/>
                </a:ext>
              </a:extLst>
            </p:cNvPr>
            <p:cNvCxnSpPr>
              <a:cxnSpLocks/>
            </p:cNvCxnSpPr>
            <p:nvPr/>
          </p:nvCxnSpPr>
          <p:spPr>
            <a:xfrm>
              <a:off x="2694938" y="3436413"/>
              <a:ext cx="1908000" cy="0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AC6BB24-9620-5098-C128-C164AC832582}"/>
                </a:ext>
              </a:extLst>
            </p:cNvPr>
            <p:cNvSpPr/>
            <p:nvPr/>
          </p:nvSpPr>
          <p:spPr>
            <a:xfrm>
              <a:off x="4349459" y="3225393"/>
              <a:ext cx="217687" cy="198228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r>
                <a:rPr lang="en-US" altLang="ko-KR" sz="600" b="1" dirty="0">
                  <a:solidFill>
                    <a:srgbClr val="26499D"/>
                  </a:solidFill>
                  <a:latin typeface="+mj-lt"/>
                  <a:ea typeface="Malgun Gothic" panose="020B0503020000020004" pitchFamily="50" charset="-127"/>
                </a:rPr>
                <a:t>Ⅴ</a:t>
              </a:r>
              <a:endParaRPr lang="ko-KR" altLang="en-US" sz="600" b="1" dirty="0">
                <a:solidFill>
                  <a:srgbClr val="26499D"/>
                </a:solidFill>
                <a:latin typeface="+mj-lt"/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8A6F937-AF11-9BA3-274E-8C206ACE9768}"/>
              </a:ext>
            </a:extLst>
          </p:cNvPr>
          <p:cNvSpPr/>
          <p:nvPr/>
        </p:nvSpPr>
        <p:spPr>
          <a:xfrm>
            <a:off x="2792760" y="2776765"/>
            <a:ext cx="1296000" cy="25230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대출 채권을 선택하세요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Google Shape;221;p7">
            <a:extLst>
              <a:ext uri="{FF2B5EF4-FFF2-40B4-BE49-F238E27FC236}">
                <a16:creationId xmlns:a16="http://schemas.microsoft.com/office/drawing/2014/main" id="{7FA45D35-EA9F-DDDA-F3E9-24275D122A71}"/>
              </a:ext>
            </a:extLst>
          </p:cNvPr>
          <p:cNvSpPr/>
          <p:nvPr/>
        </p:nvSpPr>
        <p:spPr>
          <a:xfrm>
            <a:off x="2524681" y="281329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7AC56BB-9512-55F5-EC09-7F4C09BA435D}"/>
              </a:ext>
            </a:extLst>
          </p:cNvPr>
          <p:cNvSpPr/>
          <p:nvPr/>
        </p:nvSpPr>
        <p:spPr>
          <a:xfrm>
            <a:off x="2720752" y="3579859"/>
            <a:ext cx="2952601" cy="218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대출잔액은 이자를 제외한 현재 기준 대출 원금입니다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6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6251C5BE-03E1-7910-A6BF-5534A2D9D53F}"/>
              </a:ext>
            </a:extLst>
          </p:cNvPr>
          <p:cNvSpPr/>
          <p:nvPr/>
        </p:nvSpPr>
        <p:spPr>
          <a:xfrm>
            <a:off x="3581186" y="3359010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E63EF05-22B9-75C1-3EB6-431F12A38713}"/>
              </a:ext>
            </a:extLst>
          </p:cNvPr>
          <p:cNvSpPr/>
          <p:nvPr/>
        </p:nvSpPr>
        <p:spPr>
          <a:xfrm>
            <a:off x="1805158" y="3429000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대출금액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3" name="Google Shape;222;p7">
            <a:extLst>
              <a:ext uri="{FF2B5EF4-FFF2-40B4-BE49-F238E27FC236}">
                <a16:creationId xmlns:a16="http://schemas.microsoft.com/office/drawing/2014/main" id="{03E7159B-FC57-7B11-4AB1-795DB75AD6D4}"/>
              </a:ext>
            </a:extLst>
          </p:cNvPr>
          <p:cNvCxnSpPr>
            <a:cxnSpLocks/>
          </p:cNvCxnSpPr>
          <p:nvPr/>
        </p:nvCxnSpPr>
        <p:spPr>
          <a:xfrm>
            <a:off x="2755200" y="3539010"/>
            <a:ext cx="241382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91AD516-024A-8CAE-C80E-6606B215C229}"/>
              </a:ext>
            </a:extLst>
          </p:cNvPr>
          <p:cNvSpPr/>
          <p:nvPr/>
        </p:nvSpPr>
        <p:spPr>
          <a:xfrm>
            <a:off x="2720752" y="4146496"/>
            <a:ext cx="2952601" cy="218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solidFill>
                  <a:srgbClr val="FF0000"/>
                </a:solidFill>
                <a:latin typeface="+mn-ea"/>
              </a:rPr>
              <a:t>해당 대출가능금액은 현재 기준이며 향후 변동될 수 있습니다</a:t>
            </a:r>
            <a:r>
              <a:rPr lang="en-US" altLang="ko-KR" sz="650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0298553-1ECF-1E71-8107-D78CF5BBCFA1}"/>
              </a:ext>
            </a:extLst>
          </p:cNvPr>
          <p:cNvSpPr/>
          <p:nvPr/>
        </p:nvSpPr>
        <p:spPr>
          <a:xfrm>
            <a:off x="3581186" y="3925647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58517CC-B280-5359-5AEA-E76468B895D3}"/>
              </a:ext>
            </a:extLst>
          </p:cNvPr>
          <p:cNvSpPr/>
          <p:nvPr/>
        </p:nvSpPr>
        <p:spPr>
          <a:xfrm>
            <a:off x="1805158" y="4005064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대출가능금액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7" name="Google Shape;222;p7">
            <a:extLst>
              <a:ext uri="{FF2B5EF4-FFF2-40B4-BE49-F238E27FC236}">
                <a16:creationId xmlns:a16="http://schemas.microsoft.com/office/drawing/2014/main" id="{4B52373E-BF2C-E702-39CE-44977FA0313F}"/>
              </a:ext>
            </a:extLst>
          </p:cNvPr>
          <p:cNvCxnSpPr>
            <a:cxnSpLocks/>
          </p:cNvCxnSpPr>
          <p:nvPr/>
        </p:nvCxnSpPr>
        <p:spPr>
          <a:xfrm>
            <a:off x="2755200" y="4105647"/>
            <a:ext cx="241382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6CD6415-8C32-0926-A645-1AD15663E478}"/>
              </a:ext>
            </a:extLst>
          </p:cNvPr>
          <p:cNvSpPr/>
          <p:nvPr/>
        </p:nvSpPr>
        <p:spPr>
          <a:xfrm>
            <a:off x="4764581" y="2804064"/>
            <a:ext cx="439501" cy="2048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조회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73FA5D2-A91D-4FC4-38F3-3D364FE20A49}"/>
              </a:ext>
            </a:extLst>
          </p:cNvPr>
          <p:cNvSpPr/>
          <p:nvPr/>
        </p:nvSpPr>
        <p:spPr>
          <a:xfrm>
            <a:off x="3283238" y="5105562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80" name="Google Shape;221;p7">
            <a:extLst>
              <a:ext uri="{FF2B5EF4-FFF2-40B4-BE49-F238E27FC236}">
                <a16:creationId xmlns:a16="http://schemas.microsoft.com/office/drawing/2014/main" id="{F605138A-80B8-4014-DA05-41122F8FAFA2}"/>
              </a:ext>
            </a:extLst>
          </p:cNvPr>
          <p:cNvSpPr/>
          <p:nvPr/>
        </p:nvSpPr>
        <p:spPr>
          <a:xfrm>
            <a:off x="3144054" y="504813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1" name="Google Shape;221;p7">
            <a:extLst>
              <a:ext uri="{FF2B5EF4-FFF2-40B4-BE49-F238E27FC236}">
                <a16:creationId xmlns:a16="http://schemas.microsoft.com/office/drawing/2014/main" id="{00E1C84D-7AF0-2CE3-0465-3D8DC116129C}"/>
              </a:ext>
            </a:extLst>
          </p:cNvPr>
          <p:cNvSpPr/>
          <p:nvPr/>
        </p:nvSpPr>
        <p:spPr>
          <a:xfrm>
            <a:off x="5151034" y="270795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21;p7">
            <a:extLst>
              <a:ext uri="{FF2B5EF4-FFF2-40B4-BE49-F238E27FC236}">
                <a16:creationId xmlns:a16="http://schemas.microsoft.com/office/drawing/2014/main" id="{3BDD24B2-F9C2-4B65-348E-43429CDB248B}"/>
              </a:ext>
            </a:extLst>
          </p:cNvPr>
          <p:cNvSpPr/>
          <p:nvPr/>
        </p:nvSpPr>
        <p:spPr>
          <a:xfrm>
            <a:off x="2751694" y="334144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21;p7">
            <a:extLst>
              <a:ext uri="{FF2B5EF4-FFF2-40B4-BE49-F238E27FC236}">
                <a16:creationId xmlns:a16="http://schemas.microsoft.com/office/drawing/2014/main" id="{5E1C3A59-4781-FB1C-6E48-4405DFDAA4D7}"/>
              </a:ext>
            </a:extLst>
          </p:cNvPr>
          <p:cNvSpPr/>
          <p:nvPr/>
        </p:nvSpPr>
        <p:spPr>
          <a:xfrm>
            <a:off x="2751694" y="39052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920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65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354377"/>
              </p:ext>
            </p:extLst>
          </p:nvPr>
        </p:nvGraphicFramePr>
        <p:xfrm>
          <a:off x="7541937" y="408944"/>
          <a:ext cx="2253889" cy="581458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추가 대출 시 추가대출 신청 금액 입력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대출가능금액 자동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Step2.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대출가능금액확인 에서 </a:t>
                      </a: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조회</a:t>
                      </a: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클릭 후  </a:t>
                      </a:r>
                      <a:r>
                        <a:rPr lang="en-US" altLang="ko-KR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RMS </a:t>
                      </a:r>
                      <a:r>
                        <a:rPr lang="ko-KR" altLang="en-US" sz="6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연동시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5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리턴된</a:t>
                      </a: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대출 가능금액 노출</a:t>
                      </a:r>
                      <a:endParaRPr lang="en-US" altLang="ko-KR" sz="65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5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및 수정 불가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추가대출 신청금액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숫자만 입력 가능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이상 입력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총대출금액 자동 노출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대출 잔액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+ 2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추가대출신청금액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계산하여  자동으로 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대출약정서 동의 체크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전체동의 클릭 시 하단 항목 전체 동의 체크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상세보기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약관동의상세팝업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+mn-ea"/>
                        </a:rPr>
                        <a:t>F_AL_01_05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최종완료 및 전자서명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대출신청완료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정보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알림 발송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신용조회 진행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79560C2-6FD3-F018-EA79-17705EA1D0AC}"/>
              </a:ext>
            </a:extLst>
          </p:cNvPr>
          <p:cNvGrpSpPr/>
          <p:nvPr/>
        </p:nvGrpSpPr>
        <p:grpSpPr>
          <a:xfrm>
            <a:off x="1478758" y="1052736"/>
            <a:ext cx="4842394" cy="600891"/>
            <a:chOff x="1478758" y="1916832"/>
            <a:chExt cx="4842394" cy="600891"/>
          </a:xfrm>
        </p:grpSpPr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26A08B59-0C5C-877B-8671-65D71BCF3BF7}"/>
                </a:ext>
              </a:extLst>
            </p:cNvPr>
            <p:cNvSpPr/>
            <p:nvPr/>
          </p:nvSpPr>
          <p:spPr>
            <a:xfrm>
              <a:off x="1478758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60" name="화살표: 갈매기형 수장 59">
              <a:extLst>
                <a:ext uri="{FF2B5EF4-FFF2-40B4-BE49-F238E27FC236}">
                  <a16:creationId xmlns:a16="http://schemas.microsoft.com/office/drawing/2014/main" id="{7D2ABB93-F80B-9B22-B87D-E7D62A823555}"/>
                </a:ext>
              </a:extLst>
            </p:cNvPr>
            <p:cNvSpPr/>
            <p:nvPr/>
          </p:nvSpPr>
          <p:spPr>
            <a:xfrm>
              <a:off x="2660889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대출가능금액확인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화살표: 갈매기형 수장 60">
              <a:extLst>
                <a:ext uri="{FF2B5EF4-FFF2-40B4-BE49-F238E27FC236}">
                  <a16:creationId xmlns:a16="http://schemas.microsoft.com/office/drawing/2014/main" id="{A6612EDF-A7AF-81BF-C887-D53B52DDCD05}"/>
                </a:ext>
              </a:extLst>
            </p:cNvPr>
            <p:cNvSpPr/>
            <p:nvPr/>
          </p:nvSpPr>
          <p:spPr>
            <a:xfrm>
              <a:off x="3843020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추가대출신청</a:t>
              </a:r>
            </a:p>
          </p:txBody>
        </p:sp>
        <p:sp>
          <p:nvSpPr>
            <p:cNvPr id="63" name="화살표: 갈매기형 수장 62">
              <a:extLst>
                <a:ext uri="{FF2B5EF4-FFF2-40B4-BE49-F238E27FC236}">
                  <a16:creationId xmlns:a16="http://schemas.microsoft.com/office/drawing/2014/main" id="{EF38BAD0-E0BB-C18E-772D-04E67F199F59}"/>
                </a:ext>
              </a:extLst>
            </p:cNvPr>
            <p:cNvSpPr/>
            <p:nvPr/>
          </p:nvSpPr>
          <p:spPr>
            <a:xfrm>
              <a:off x="5025152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4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  <p:sp>
        <p:nvSpPr>
          <p:cNvPr id="10" name="Text Box 58">
            <a:extLst>
              <a:ext uri="{FF2B5EF4-FFF2-40B4-BE49-F238E27FC236}">
                <a16:creationId xmlns:a16="http://schemas.microsoft.com/office/drawing/2014/main" id="{3419A4AD-B3DB-48A4-2F78-135D68F7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추가대출신청</a:t>
            </a:r>
          </a:p>
        </p:txBody>
      </p:sp>
      <p:sp>
        <p:nvSpPr>
          <p:cNvPr id="38" name="Text Box 58">
            <a:extLst>
              <a:ext uri="{FF2B5EF4-FFF2-40B4-BE49-F238E27FC236}">
                <a16:creationId xmlns:a16="http://schemas.microsoft.com/office/drawing/2014/main" id="{BBB54A54-80C3-E052-FC9D-8750EEE7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F_AL_04_03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D31BCA-71B1-8407-88D1-AA4EBAD923F1}"/>
              </a:ext>
            </a:extLst>
          </p:cNvPr>
          <p:cNvSpPr/>
          <p:nvPr/>
        </p:nvSpPr>
        <p:spPr>
          <a:xfrm>
            <a:off x="1732767" y="2600170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추가대출신청금액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AC8425-7B94-7804-08D0-3910508AFF37}"/>
              </a:ext>
            </a:extLst>
          </p:cNvPr>
          <p:cNvSpPr/>
          <p:nvPr/>
        </p:nvSpPr>
        <p:spPr>
          <a:xfrm>
            <a:off x="2720752" y="2137681"/>
            <a:ext cx="2952601" cy="218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solidFill>
                  <a:srgbClr val="FF0000"/>
                </a:solidFill>
                <a:latin typeface="+mn-ea"/>
              </a:rPr>
              <a:t>해당 대출가능금액은 현재 기준이며 향후 변동될 수 있습니다</a:t>
            </a:r>
            <a:r>
              <a:rPr lang="en-US" altLang="ko-KR" sz="650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D9A7E6F-BAC8-2ACC-5DF3-2CA5F394F13A}"/>
              </a:ext>
            </a:extLst>
          </p:cNvPr>
          <p:cNvSpPr/>
          <p:nvPr/>
        </p:nvSpPr>
        <p:spPr>
          <a:xfrm>
            <a:off x="3513113" y="1916832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A341DB-39BB-5C99-506C-62609EB3B84B}"/>
              </a:ext>
            </a:extLst>
          </p:cNvPr>
          <p:cNvSpPr/>
          <p:nvPr/>
        </p:nvSpPr>
        <p:spPr>
          <a:xfrm>
            <a:off x="1732767" y="1975651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대출가능금액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Google Shape;222;p7">
            <a:extLst>
              <a:ext uri="{FF2B5EF4-FFF2-40B4-BE49-F238E27FC236}">
                <a16:creationId xmlns:a16="http://schemas.microsoft.com/office/drawing/2014/main" id="{F779C205-EED8-31FB-402A-FE65705C62C5}"/>
              </a:ext>
            </a:extLst>
          </p:cNvPr>
          <p:cNvCxnSpPr>
            <a:cxnSpLocks/>
          </p:cNvCxnSpPr>
          <p:nvPr/>
        </p:nvCxnSpPr>
        <p:spPr>
          <a:xfrm>
            <a:off x="2755200" y="2096832"/>
            <a:ext cx="23400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AD4D7DC-6340-2BD9-C864-8AA14D3BA456}"/>
              </a:ext>
            </a:extLst>
          </p:cNvPr>
          <p:cNvSpPr/>
          <p:nvPr/>
        </p:nvSpPr>
        <p:spPr>
          <a:xfrm>
            <a:off x="5333681" y="4527186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C70E0AC-211A-C97A-74A0-43B17B658C9E}"/>
              </a:ext>
            </a:extLst>
          </p:cNvPr>
          <p:cNvSpPr/>
          <p:nvPr/>
        </p:nvSpPr>
        <p:spPr>
          <a:xfrm>
            <a:off x="2765077" y="4520900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스탁론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 약정서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9F841-83F3-B651-3CE7-12E2C909A943}"/>
              </a:ext>
            </a:extLst>
          </p:cNvPr>
          <p:cNvSpPr/>
          <p:nvPr/>
        </p:nvSpPr>
        <p:spPr>
          <a:xfrm>
            <a:off x="4722110" y="4540218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AEC918-3AEF-9F88-451C-A6FB6463E590}"/>
              </a:ext>
            </a:extLst>
          </p:cNvPr>
          <p:cNvSpPr/>
          <p:nvPr/>
        </p:nvSpPr>
        <p:spPr>
          <a:xfrm>
            <a:off x="5472595" y="4535591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20230A6-87CA-7800-9A1F-32C60262309E}"/>
              </a:ext>
            </a:extLst>
          </p:cNvPr>
          <p:cNvSpPr/>
          <p:nvPr/>
        </p:nvSpPr>
        <p:spPr>
          <a:xfrm>
            <a:off x="2706583" y="4249938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50A5890-03DE-C0F3-9955-43F0F4E525B1}"/>
              </a:ext>
            </a:extLst>
          </p:cNvPr>
          <p:cNvSpPr/>
          <p:nvPr/>
        </p:nvSpPr>
        <p:spPr>
          <a:xfrm>
            <a:off x="1732494" y="4245700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대출약정서 동의 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필수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]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56F5BA5-BEF7-13CB-2DF8-8CF0530EF0E5}"/>
              </a:ext>
            </a:extLst>
          </p:cNvPr>
          <p:cNvSpPr/>
          <p:nvPr/>
        </p:nvSpPr>
        <p:spPr>
          <a:xfrm>
            <a:off x="5333681" y="5025151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AC0F4E-13D5-8AAF-C6AE-00004FD6513B}"/>
              </a:ext>
            </a:extLst>
          </p:cNvPr>
          <p:cNvSpPr/>
          <p:nvPr/>
        </p:nvSpPr>
        <p:spPr>
          <a:xfrm>
            <a:off x="2765077" y="5018865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임의처분 및 금융거래정보제공 동의서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8543CE1-9967-0B49-046E-58262164063E}"/>
              </a:ext>
            </a:extLst>
          </p:cNvPr>
          <p:cNvSpPr/>
          <p:nvPr/>
        </p:nvSpPr>
        <p:spPr>
          <a:xfrm>
            <a:off x="4718378" y="5028390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D93D5A2-B56A-E4B4-9EB5-64F05F7D3604}"/>
              </a:ext>
            </a:extLst>
          </p:cNvPr>
          <p:cNvSpPr/>
          <p:nvPr/>
        </p:nvSpPr>
        <p:spPr>
          <a:xfrm>
            <a:off x="5472595" y="5033556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059CC56-20DF-2DD5-6FA3-0BF8CC961EAF}"/>
              </a:ext>
            </a:extLst>
          </p:cNvPr>
          <p:cNvSpPr/>
          <p:nvPr/>
        </p:nvSpPr>
        <p:spPr>
          <a:xfrm>
            <a:off x="5333681" y="5281151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C84ADD-E401-DFFD-0F7F-6B96BCCCCD06}"/>
              </a:ext>
            </a:extLst>
          </p:cNvPr>
          <p:cNvSpPr/>
          <p:nvPr/>
        </p:nvSpPr>
        <p:spPr>
          <a:xfrm>
            <a:off x="2765077" y="5274865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채권양도 및 양도담보 제공 승낙서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5D58DFF-BE39-D818-4440-AE7270E515FB}"/>
              </a:ext>
            </a:extLst>
          </p:cNvPr>
          <p:cNvSpPr/>
          <p:nvPr/>
        </p:nvSpPr>
        <p:spPr>
          <a:xfrm>
            <a:off x="4722110" y="5294183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1172FB4-BCD5-6EA7-03AB-5E60C71D8BB1}"/>
              </a:ext>
            </a:extLst>
          </p:cNvPr>
          <p:cNvSpPr/>
          <p:nvPr/>
        </p:nvSpPr>
        <p:spPr>
          <a:xfrm>
            <a:off x="5472595" y="5289556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5BB4DC5-3587-FB17-F1E4-C80A4FB0F74D}"/>
              </a:ext>
            </a:extLst>
          </p:cNvPr>
          <p:cNvSpPr/>
          <p:nvPr/>
        </p:nvSpPr>
        <p:spPr>
          <a:xfrm>
            <a:off x="5333681" y="5530761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4A8846D-16EB-94FE-EDE2-C771D7AA2F4B}"/>
              </a:ext>
            </a:extLst>
          </p:cNvPr>
          <p:cNvSpPr/>
          <p:nvPr/>
        </p:nvSpPr>
        <p:spPr>
          <a:xfrm>
            <a:off x="2765077" y="5524475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 err="1">
                <a:solidFill>
                  <a:schemeClr val="tx1"/>
                </a:solidFill>
                <a:latin typeface="+mn-ea"/>
              </a:rPr>
              <a:t>자동계좌이체약관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791E6F2-19F7-1060-0D53-28EDD77350A8}"/>
              </a:ext>
            </a:extLst>
          </p:cNvPr>
          <p:cNvSpPr/>
          <p:nvPr/>
        </p:nvSpPr>
        <p:spPr>
          <a:xfrm>
            <a:off x="4722110" y="5543793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3688DE2-3009-56E5-9415-BCD4A3C455D8}"/>
              </a:ext>
            </a:extLst>
          </p:cNvPr>
          <p:cNvSpPr/>
          <p:nvPr/>
        </p:nvSpPr>
        <p:spPr>
          <a:xfrm>
            <a:off x="5472595" y="5539166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252C2F3-888D-CB45-65FF-8865B20C80E6}"/>
              </a:ext>
            </a:extLst>
          </p:cNvPr>
          <p:cNvSpPr/>
          <p:nvPr/>
        </p:nvSpPr>
        <p:spPr>
          <a:xfrm>
            <a:off x="3171541" y="4225192"/>
            <a:ext cx="153084" cy="15269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8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55FB3EF-A4BD-5A3F-DFCF-CB0A3651E00E}"/>
              </a:ext>
            </a:extLst>
          </p:cNvPr>
          <p:cNvSpPr/>
          <p:nvPr/>
        </p:nvSpPr>
        <p:spPr>
          <a:xfrm>
            <a:off x="3374351" y="4182434"/>
            <a:ext cx="579539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전체동의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EB4D5CB-DF6F-143E-8D75-22CEE647574B}"/>
              </a:ext>
            </a:extLst>
          </p:cNvPr>
          <p:cNvSpPr/>
          <p:nvPr/>
        </p:nvSpPr>
        <p:spPr>
          <a:xfrm>
            <a:off x="5333681" y="4776440"/>
            <a:ext cx="127901" cy="127578"/>
          </a:xfrm>
          <a:prstGeom prst="roundRect">
            <a:avLst>
              <a:gd name="adj" fmla="val 0"/>
            </a:avLst>
          </a:prstGeom>
          <a:noFill/>
          <a:ln>
            <a:solidFill>
              <a:srgbClr val="26499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endParaRPr lang="en-US" altLang="ko-KR" sz="700" dirty="0">
              <a:solidFill>
                <a:schemeClr val="bg2">
                  <a:lumMod val="90000"/>
                </a:schemeClr>
              </a:solidFill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E5389D9-C567-53E7-FC09-6D0245DDA06D}"/>
              </a:ext>
            </a:extLst>
          </p:cNvPr>
          <p:cNvSpPr/>
          <p:nvPr/>
        </p:nvSpPr>
        <p:spPr>
          <a:xfrm>
            <a:off x="2765077" y="4770154"/>
            <a:ext cx="2664000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질권설정계약서 약관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BBC6921-6186-3B2A-C471-548AD0211100}"/>
              </a:ext>
            </a:extLst>
          </p:cNvPr>
          <p:cNvSpPr/>
          <p:nvPr/>
        </p:nvSpPr>
        <p:spPr>
          <a:xfrm>
            <a:off x="4722110" y="4789472"/>
            <a:ext cx="504000" cy="101514"/>
          </a:xfrm>
          <a:prstGeom prst="roundRect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상세보기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6D899CA-9908-917B-BA86-31CE402CA307}"/>
              </a:ext>
            </a:extLst>
          </p:cNvPr>
          <p:cNvSpPr/>
          <p:nvPr/>
        </p:nvSpPr>
        <p:spPr>
          <a:xfrm>
            <a:off x="5472595" y="4754763"/>
            <a:ext cx="488517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동의함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4727907-00AC-01BD-B73F-E59CFD5AFE75}"/>
              </a:ext>
            </a:extLst>
          </p:cNvPr>
          <p:cNvGrpSpPr/>
          <p:nvPr/>
        </p:nvGrpSpPr>
        <p:grpSpPr>
          <a:xfrm>
            <a:off x="869239" y="1934908"/>
            <a:ext cx="827999" cy="180000"/>
            <a:chOff x="334475" y="4293096"/>
            <a:chExt cx="827999" cy="180000"/>
          </a:xfrm>
        </p:grpSpPr>
        <p:sp>
          <p:nvSpPr>
            <p:cNvPr id="90" name="Google Shape;221;p7">
              <a:extLst>
                <a:ext uri="{FF2B5EF4-FFF2-40B4-BE49-F238E27FC236}">
                  <a16:creationId xmlns:a16="http://schemas.microsoft.com/office/drawing/2014/main" id="{95168796-8412-F02D-3B3C-456953C1E94E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222;p7">
              <a:extLst>
                <a:ext uri="{FF2B5EF4-FFF2-40B4-BE49-F238E27FC236}">
                  <a16:creationId xmlns:a16="http://schemas.microsoft.com/office/drawing/2014/main" id="{2CB786AC-A0F6-8AA8-6A06-C7A8F3C5A27D}"/>
                </a:ext>
              </a:extLst>
            </p:cNvPr>
            <p:cNvCxnSpPr>
              <a:cxnSpLocks/>
              <a:stCxn id="90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A170ABF-9945-6205-FA53-418532223138}"/>
              </a:ext>
            </a:extLst>
          </p:cNvPr>
          <p:cNvGrpSpPr/>
          <p:nvPr/>
        </p:nvGrpSpPr>
        <p:grpSpPr>
          <a:xfrm>
            <a:off x="909432" y="2576039"/>
            <a:ext cx="827999" cy="180000"/>
            <a:chOff x="334475" y="4293096"/>
            <a:chExt cx="827999" cy="180000"/>
          </a:xfrm>
        </p:grpSpPr>
        <p:sp>
          <p:nvSpPr>
            <p:cNvPr id="93" name="Google Shape;221;p7">
              <a:extLst>
                <a:ext uri="{FF2B5EF4-FFF2-40B4-BE49-F238E27FC236}">
                  <a16:creationId xmlns:a16="http://schemas.microsoft.com/office/drawing/2014/main" id="{AA500706-4B8A-DE55-15D6-0627C51454AC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222;p7">
              <a:extLst>
                <a:ext uri="{FF2B5EF4-FFF2-40B4-BE49-F238E27FC236}">
                  <a16:creationId xmlns:a16="http://schemas.microsoft.com/office/drawing/2014/main" id="{D98B432A-AB0A-E211-DC84-B1B47B80499F}"/>
                </a:ext>
              </a:extLst>
            </p:cNvPr>
            <p:cNvCxnSpPr>
              <a:cxnSpLocks/>
              <a:stCxn id="93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4E288A5-73C1-70C3-B20B-C428E509A3A8}"/>
              </a:ext>
            </a:extLst>
          </p:cNvPr>
          <p:cNvGrpSpPr/>
          <p:nvPr/>
        </p:nvGrpSpPr>
        <p:grpSpPr>
          <a:xfrm>
            <a:off x="945896" y="4193278"/>
            <a:ext cx="827999" cy="180000"/>
            <a:chOff x="334475" y="4293096"/>
            <a:chExt cx="827999" cy="180000"/>
          </a:xfrm>
        </p:grpSpPr>
        <p:sp>
          <p:nvSpPr>
            <p:cNvPr id="98" name="Google Shape;221;p7">
              <a:extLst>
                <a:ext uri="{FF2B5EF4-FFF2-40B4-BE49-F238E27FC236}">
                  <a16:creationId xmlns:a16="http://schemas.microsoft.com/office/drawing/2014/main" id="{878761BC-C587-740D-5ACE-11E0FDAE2EF5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4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222;p7">
              <a:extLst>
                <a:ext uri="{FF2B5EF4-FFF2-40B4-BE49-F238E27FC236}">
                  <a16:creationId xmlns:a16="http://schemas.microsoft.com/office/drawing/2014/main" id="{389411C2-5BFF-CD74-4F8D-A781E4F3B7A9}"/>
                </a:ext>
              </a:extLst>
            </p:cNvPr>
            <p:cNvCxnSpPr>
              <a:cxnSpLocks/>
              <a:stCxn id="98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0" name="Google Shape;221;p7">
            <a:extLst>
              <a:ext uri="{FF2B5EF4-FFF2-40B4-BE49-F238E27FC236}">
                <a16:creationId xmlns:a16="http://schemas.microsoft.com/office/drawing/2014/main" id="{2BEF4365-433F-220C-3CBE-C1D9317BFBBC}"/>
              </a:ext>
            </a:extLst>
          </p:cNvPr>
          <p:cNvSpPr/>
          <p:nvPr/>
        </p:nvSpPr>
        <p:spPr>
          <a:xfrm>
            <a:off x="4588592" y="45209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7E50624-A13F-D7AE-E280-9F9A03527F0F}"/>
              </a:ext>
            </a:extLst>
          </p:cNvPr>
          <p:cNvSpPr/>
          <p:nvPr/>
        </p:nvSpPr>
        <p:spPr>
          <a:xfrm>
            <a:off x="3631663" y="5903486"/>
            <a:ext cx="1344027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최종완료 및 전자서명</a:t>
            </a:r>
          </a:p>
        </p:txBody>
      </p:sp>
      <p:sp>
        <p:nvSpPr>
          <p:cNvPr id="102" name="Google Shape;221;p7">
            <a:extLst>
              <a:ext uri="{FF2B5EF4-FFF2-40B4-BE49-F238E27FC236}">
                <a16:creationId xmlns:a16="http://schemas.microsoft.com/office/drawing/2014/main" id="{05547859-4D1E-1DDC-7439-7414603460E4}"/>
              </a:ext>
            </a:extLst>
          </p:cNvPr>
          <p:cNvSpPr/>
          <p:nvPr/>
        </p:nvSpPr>
        <p:spPr>
          <a:xfrm>
            <a:off x="3469359" y="58134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4511914-F12E-A3E6-F342-61035C9FFA8C}"/>
              </a:ext>
            </a:extLst>
          </p:cNvPr>
          <p:cNvSpPr/>
          <p:nvPr/>
        </p:nvSpPr>
        <p:spPr>
          <a:xfrm>
            <a:off x="5266512" y="5891297"/>
            <a:ext cx="1344027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+mj-ea"/>
                <a:ea typeface="+mj-ea"/>
              </a:rPr>
              <a:t>다 음</a:t>
            </a:r>
            <a:endParaRPr lang="ko-KR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BA72F2-420C-9954-E907-30005C8D9F25}"/>
              </a:ext>
            </a:extLst>
          </p:cNvPr>
          <p:cNvSpPr/>
          <p:nvPr/>
        </p:nvSpPr>
        <p:spPr>
          <a:xfrm>
            <a:off x="2720752" y="2780928"/>
            <a:ext cx="3024336" cy="39533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추가대출 신청금액 최소 </a:t>
            </a:r>
            <a:r>
              <a:rPr lang="en-US" altLang="ko-KR" sz="700" dirty="0">
                <a:latin typeface="+mn-ea"/>
              </a:rPr>
              <a:t>100</a:t>
            </a:r>
            <a:r>
              <a:rPr lang="ko-KR" altLang="en-US" sz="700" dirty="0">
                <a:latin typeface="+mn-ea"/>
              </a:rPr>
              <a:t>만원 이상이어야 진행 가능합니다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담보평가 등 대출심사 후 대출가능금액을 확인할 수 있습니다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대출심사 결과에 따라 최종 대출금액은 변동될 수 있습니다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944E073-C7BB-1EA0-3A2B-22BEB628EB39}"/>
              </a:ext>
            </a:extLst>
          </p:cNvPr>
          <p:cNvSpPr/>
          <p:nvPr/>
        </p:nvSpPr>
        <p:spPr>
          <a:xfrm>
            <a:off x="3512840" y="3429000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34726BB-C112-A6A9-D69C-BEE0D3219FEC}"/>
              </a:ext>
            </a:extLst>
          </p:cNvPr>
          <p:cNvSpPr/>
          <p:nvPr/>
        </p:nvSpPr>
        <p:spPr>
          <a:xfrm>
            <a:off x="1732494" y="3487819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총 대출금액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8" name="Google Shape;222;p7">
            <a:extLst>
              <a:ext uri="{FF2B5EF4-FFF2-40B4-BE49-F238E27FC236}">
                <a16:creationId xmlns:a16="http://schemas.microsoft.com/office/drawing/2014/main" id="{66CBED3E-8297-7492-20AB-20015C361F20}"/>
              </a:ext>
            </a:extLst>
          </p:cNvPr>
          <p:cNvCxnSpPr>
            <a:cxnSpLocks/>
          </p:cNvCxnSpPr>
          <p:nvPr/>
        </p:nvCxnSpPr>
        <p:spPr>
          <a:xfrm>
            <a:off x="2754927" y="3609000"/>
            <a:ext cx="23400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D0FE0BF-B8B2-C1EF-81EF-5CB21C1D0633}"/>
              </a:ext>
            </a:extLst>
          </p:cNvPr>
          <p:cNvSpPr/>
          <p:nvPr/>
        </p:nvSpPr>
        <p:spPr>
          <a:xfrm>
            <a:off x="3513114" y="2528920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0" name="Google Shape;222;p7">
            <a:extLst>
              <a:ext uri="{FF2B5EF4-FFF2-40B4-BE49-F238E27FC236}">
                <a16:creationId xmlns:a16="http://schemas.microsoft.com/office/drawing/2014/main" id="{94C8D0DA-074C-1171-D673-861DCF12C2D6}"/>
              </a:ext>
            </a:extLst>
          </p:cNvPr>
          <p:cNvCxnSpPr>
            <a:cxnSpLocks/>
          </p:cNvCxnSpPr>
          <p:nvPr/>
        </p:nvCxnSpPr>
        <p:spPr>
          <a:xfrm>
            <a:off x="2755201" y="2708920"/>
            <a:ext cx="23400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268B536-3329-60DB-EBBC-382114C76784}"/>
              </a:ext>
            </a:extLst>
          </p:cNvPr>
          <p:cNvGrpSpPr/>
          <p:nvPr/>
        </p:nvGrpSpPr>
        <p:grpSpPr>
          <a:xfrm>
            <a:off x="898745" y="3435397"/>
            <a:ext cx="827999" cy="180000"/>
            <a:chOff x="334475" y="4293096"/>
            <a:chExt cx="827999" cy="180000"/>
          </a:xfrm>
        </p:grpSpPr>
        <p:sp>
          <p:nvSpPr>
            <p:cNvPr id="112" name="Google Shape;221;p7">
              <a:extLst>
                <a:ext uri="{FF2B5EF4-FFF2-40B4-BE49-F238E27FC236}">
                  <a16:creationId xmlns:a16="http://schemas.microsoft.com/office/drawing/2014/main" id="{17641131-228A-7E35-F38B-340C766356EC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3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222;p7">
              <a:extLst>
                <a:ext uri="{FF2B5EF4-FFF2-40B4-BE49-F238E27FC236}">
                  <a16:creationId xmlns:a16="http://schemas.microsoft.com/office/drawing/2014/main" id="{C82874B1-90E7-2B5E-5181-8018F4EE4B15}"/>
                </a:ext>
              </a:extLst>
            </p:cNvPr>
            <p:cNvCxnSpPr>
              <a:cxnSpLocks/>
              <a:stCxn id="112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711651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66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78384"/>
              </p:ext>
            </p:extLst>
          </p:nvPr>
        </p:nvGraphicFramePr>
        <p:xfrm>
          <a:off x="7541937" y="408944"/>
          <a:ext cx="2253889" cy="507870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추가 대출 시 신청완료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 확인 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추가대출 금액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추가대출금액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추가대출금액을 포함한 총대출금액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계좌운용규칙 </a:t>
                      </a:r>
                      <a:r>
                        <a:rPr kumimoji="1" lang="ko-KR" altLang="en-US" sz="600" b="1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다시보기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링크 이동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계좌운용규칙 링크 삽입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신청내역확인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화면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신청완료</a:t>
            </a: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F_AL_04_04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6D8B094-7156-7356-CE2F-BB4A620248B3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632520" y="1178687"/>
            <a:chExt cx="6481024" cy="60918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8203C-5E12-C602-76FF-DF1905D18B14}"/>
                </a:ext>
              </a:extLst>
            </p:cNvPr>
            <p:cNvSpPr/>
            <p:nvPr/>
          </p:nvSpPr>
          <p:spPr>
            <a:xfrm>
              <a:off x="632520" y="1423736"/>
              <a:ext cx="6481024" cy="36413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9D5C62B-7BB5-79CC-1925-6F5B5D1F8BFE}"/>
                </a:ext>
              </a:extLst>
            </p:cNvPr>
            <p:cNvSpPr/>
            <p:nvPr/>
          </p:nvSpPr>
          <p:spPr>
            <a:xfrm>
              <a:off x="632520" y="1178687"/>
              <a:ext cx="6481024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CA6FC7-6121-6B72-CAB6-88F7C40F8844}"/>
                </a:ext>
              </a:extLst>
            </p:cNvPr>
            <p:cNvSpPr/>
            <p:nvPr/>
          </p:nvSpPr>
          <p:spPr>
            <a:xfrm>
              <a:off x="135260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대출신청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F7C05C-3B7E-AC67-F69B-9FF95D15A85E}"/>
                </a:ext>
              </a:extLst>
            </p:cNvPr>
            <p:cNvSpPr/>
            <p:nvPr/>
          </p:nvSpPr>
          <p:spPr>
            <a:xfrm>
              <a:off x="2762747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대출관리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1FA6D1-3042-BBD6-738F-34787867B9AA}"/>
                </a:ext>
              </a:extLst>
            </p:cNvPr>
            <p:cNvSpPr/>
            <p:nvPr/>
          </p:nvSpPr>
          <p:spPr>
            <a:xfrm>
              <a:off x="4172894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고객센터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6571FD-740A-CAFF-5834-1BBD27E91640}"/>
                </a:ext>
              </a:extLst>
            </p:cNvPr>
            <p:cNvSpPr/>
            <p:nvPr/>
          </p:nvSpPr>
          <p:spPr>
            <a:xfrm>
              <a:off x="5583040" y="1178687"/>
              <a:ext cx="821838" cy="2450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j-ea"/>
                  <a:ea typeface="+mj-ea"/>
                </a:rPr>
                <a:t>나의업무</a:t>
              </a: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C27581-0C77-FD57-11D7-32457858C05C}"/>
              </a:ext>
            </a:extLst>
          </p:cNvPr>
          <p:cNvSpPr/>
          <p:nvPr/>
        </p:nvSpPr>
        <p:spPr>
          <a:xfrm>
            <a:off x="1568624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신규대출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E78826-D93D-BA23-63E9-B65E17DEA133}"/>
              </a:ext>
            </a:extLst>
          </p:cNvPr>
          <p:cNvSpPr/>
          <p:nvPr/>
        </p:nvSpPr>
        <p:spPr>
          <a:xfrm>
            <a:off x="2537378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대환대출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BA8A80-01E3-31C3-4B2F-3ED6B8446393}"/>
              </a:ext>
            </a:extLst>
          </p:cNvPr>
          <p:cNvSpPr/>
          <p:nvPr/>
        </p:nvSpPr>
        <p:spPr>
          <a:xfrm>
            <a:off x="3506131" y="1361608"/>
            <a:ext cx="821838" cy="268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추가대출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BEDA753-B7BD-9927-3049-E7CB78070745}"/>
              </a:ext>
            </a:extLst>
          </p:cNvPr>
          <p:cNvSpPr/>
          <p:nvPr/>
        </p:nvSpPr>
        <p:spPr>
          <a:xfrm>
            <a:off x="3631664" y="6263526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94" name="Google Shape;221;p7">
            <a:extLst>
              <a:ext uri="{FF2B5EF4-FFF2-40B4-BE49-F238E27FC236}">
                <a16:creationId xmlns:a16="http://schemas.microsoft.com/office/drawing/2014/main" id="{2AA31121-3467-2F76-6EBD-AC0BC0FF20CF}"/>
              </a:ext>
            </a:extLst>
          </p:cNvPr>
          <p:cNvSpPr/>
          <p:nvPr/>
        </p:nvSpPr>
        <p:spPr>
          <a:xfrm>
            <a:off x="3440832" y="621124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CB236F-E632-2CC1-BDF2-1D4851309430}"/>
              </a:ext>
            </a:extLst>
          </p:cNvPr>
          <p:cNvSpPr/>
          <p:nvPr/>
        </p:nvSpPr>
        <p:spPr>
          <a:xfrm>
            <a:off x="2537378" y="2509065"/>
            <a:ext cx="2725205" cy="34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ea"/>
                <a:ea typeface="+mj-ea"/>
              </a:rPr>
              <a:t>추가 대출신청이 정상적으로 완료되었습니다</a:t>
            </a:r>
            <a:r>
              <a:rPr lang="en-US" altLang="ko-KR" sz="1000" dirty="0">
                <a:solidFill>
                  <a:srgbClr val="C00000"/>
                </a:solidFill>
                <a:latin typeface="+mj-ea"/>
                <a:ea typeface="+mj-ea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E13CA2-8539-E206-BCC3-26C155A378C9}"/>
              </a:ext>
            </a:extLst>
          </p:cNvPr>
          <p:cNvSpPr/>
          <p:nvPr/>
        </p:nvSpPr>
        <p:spPr>
          <a:xfrm>
            <a:off x="1496616" y="2858164"/>
            <a:ext cx="2918030" cy="210796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rPr lang="en-US" altLang="ko-KR" sz="750" dirty="0">
                <a:latin typeface="+mn-ea"/>
              </a:rPr>
              <a:t>OOO </a:t>
            </a:r>
            <a:r>
              <a:rPr lang="ko-KR" altLang="en-US" sz="750" dirty="0" err="1">
                <a:latin typeface="+mn-ea"/>
              </a:rPr>
              <a:t>님께서</a:t>
            </a:r>
            <a:r>
              <a:rPr lang="ko-KR" altLang="en-US" sz="750" dirty="0">
                <a:latin typeface="+mn-ea"/>
              </a:rPr>
              <a:t> 신청하신 내용입니다</a:t>
            </a:r>
            <a:r>
              <a:rPr lang="en-US" altLang="ko-KR" sz="750" dirty="0">
                <a:latin typeface="+mn-ea"/>
              </a:rPr>
              <a:t>.</a:t>
            </a:r>
          </a:p>
          <a:p>
            <a:endParaRPr lang="en-US" altLang="ko-KR" sz="750" dirty="0">
              <a:latin typeface="+mn-ea"/>
            </a:endParaRPr>
          </a:p>
        </p:txBody>
      </p:sp>
      <p:graphicFrame>
        <p:nvGraphicFramePr>
          <p:cNvPr id="4" name="Google Shape;702;p17">
            <a:extLst>
              <a:ext uri="{FF2B5EF4-FFF2-40B4-BE49-F238E27FC236}">
                <a16:creationId xmlns:a16="http://schemas.microsoft.com/office/drawing/2014/main" id="{37C868EE-E892-83C8-60FA-AC0C2EFD2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677534"/>
              </p:ext>
            </p:extLst>
          </p:nvPr>
        </p:nvGraphicFramePr>
        <p:xfrm>
          <a:off x="1496615" y="3101176"/>
          <a:ext cx="5185920" cy="1304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252566599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1609443548"/>
                    </a:ext>
                  </a:extLst>
                </a:gridCol>
              </a:tblGrid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대출상품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 err="1">
                          <a:latin typeface="+mn-ea"/>
                          <a:ea typeface="+mn-ea"/>
                        </a:rPr>
                        <a:t>코넥안심스탁론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여신기관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750" b="0" dirty="0" err="1">
                          <a:latin typeface="+mn-ea"/>
                          <a:ea typeface="+mn-ea"/>
                        </a:rPr>
                        <a:t>에이티코넥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증권계좌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latin typeface="+mn-ea"/>
                          <a:ea typeface="+mn-ea"/>
                        </a:rPr>
                        <a:t>00000000000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증권사명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유진투자증권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95425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추가대출금액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0,000,000</a:t>
                      </a: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대출기간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lang="ko-KR" altLang="en-US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연장가능</a:t>
                      </a: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총</a:t>
                      </a: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대출금액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000,000,000</a:t>
                      </a: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대출금리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 </a:t>
                      </a: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00.0%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대출신청일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2024-01-01 13:11:59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이자수취방식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후취</a:t>
                      </a:r>
                      <a:endParaRPr lang="en-US" altLang="ko-KR"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연장금리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 </a:t>
                      </a: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00.0%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집중투자비율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로스컷비율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현금인출비율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742AA29-2154-7DA0-6464-9511F28F630D}"/>
              </a:ext>
            </a:extLst>
          </p:cNvPr>
          <p:cNvGraphicFramePr>
            <a:graphicFrameLocks noGrp="1"/>
          </p:cNvGraphicFramePr>
          <p:nvPr/>
        </p:nvGraphicFramePr>
        <p:xfrm>
          <a:off x="1496617" y="4522837"/>
          <a:ext cx="5185922" cy="1287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85922">
                  <a:extLst>
                    <a:ext uri="{9D8B030D-6E8A-4147-A177-3AD203B41FA5}">
                      <a16:colId xmlns:a16="http://schemas.microsoft.com/office/drawing/2014/main" val="2351373945"/>
                    </a:ext>
                  </a:extLst>
                </a:gridCol>
              </a:tblGrid>
              <a:tr h="21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대출연장안내</a:t>
                      </a:r>
                      <a:endParaRPr lang="en-US" altLang="ko-KR"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상품은 별도의 대출연장신청 없이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연장되는 상품입니다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(대출만기일 당일에 대출연장심사) 대출연장시점에는 반드시 증권계좌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담보평가금액이 대출금의 12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%이상 유지</a:t>
                      </a: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하여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야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하며, 이자가 현금으로 예치되어 있어야 합니다.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 err="1">
                          <a:latin typeface="+mn-ea"/>
                          <a:ea typeface="+mn-ea"/>
                          <a:cs typeface="Arial"/>
                          <a:sym typeface="Arial"/>
                        </a:rPr>
                        <a:t>미연장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처리될 경우, 연장일 익일부터 고객님의 증권계좌로 청구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조치됩니다.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1238939"/>
                  </a:ext>
                </a:extLst>
              </a:tr>
              <a:tr h="21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유의사항</a:t>
                      </a:r>
                      <a:endParaRPr lang="en-US" altLang="ko-KR"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계좌평가금액이 대출금액의 120% 이하로 하락할 경우 자동반대매매를 통해 대출금을 회수합니다. 대출금 상환전까지 해당 증권계좌의 출고, 입고가 정지됩니다. 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일부종목매매(관리, 투자경고, 투자위험 종목 등)및 신용, 미수거래를 할 수 없습니다. 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자세한 사항은 계좌운용규칙을 참고하십시오 </a:t>
                      </a:r>
                      <a:r>
                        <a:rPr lang="ko-KR" sz="750" b="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[계좌운용규칙 </a:t>
                      </a:r>
                      <a:r>
                        <a:rPr lang="ko-KR" sz="750" b="0" u="none" strike="noStrike" cap="none" dirty="0" err="1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다시보기</a:t>
                      </a:r>
                      <a:r>
                        <a:rPr lang="ko-KR" sz="750" b="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]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42986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EEE1B8FC-305A-A453-DD71-122C9EB7BDCB}"/>
              </a:ext>
            </a:extLst>
          </p:cNvPr>
          <p:cNvSpPr/>
          <p:nvPr/>
        </p:nvSpPr>
        <p:spPr>
          <a:xfrm>
            <a:off x="1810649" y="5869129"/>
            <a:ext cx="4580474" cy="34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신청내역 및 심사결과는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‘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대출관리 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&gt; 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대출내역확인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’</a:t>
            </a:r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에서 확인하실 수 있습니다</a:t>
            </a:r>
            <a:r>
              <a:rPr lang="en-US" altLang="ko-KR" sz="8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7071B2-794C-AF41-FDCF-61329FBA786F}"/>
              </a:ext>
            </a:extLst>
          </p:cNvPr>
          <p:cNvGrpSpPr/>
          <p:nvPr/>
        </p:nvGrpSpPr>
        <p:grpSpPr>
          <a:xfrm>
            <a:off x="780538" y="3104984"/>
            <a:ext cx="827999" cy="180000"/>
            <a:chOff x="334475" y="4293096"/>
            <a:chExt cx="827999" cy="180000"/>
          </a:xfrm>
        </p:grpSpPr>
        <p:sp>
          <p:nvSpPr>
            <p:cNvPr id="12" name="Google Shape;221;p7">
              <a:extLst>
                <a:ext uri="{FF2B5EF4-FFF2-40B4-BE49-F238E27FC236}">
                  <a16:creationId xmlns:a16="http://schemas.microsoft.com/office/drawing/2014/main" id="{D9D99311-5E82-6335-E52D-9EE913CFF1C9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222;p7">
              <a:extLst>
                <a:ext uri="{FF2B5EF4-FFF2-40B4-BE49-F238E27FC236}">
                  <a16:creationId xmlns:a16="http://schemas.microsoft.com/office/drawing/2014/main" id="{BEAC178D-F2E8-95B6-BA09-7D54686D4912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" name="Google Shape;221;p7">
            <a:extLst>
              <a:ext uri="{FF2B5EF4-FFF2-40B4-BE49-F238E27FC236}">
                <a16:creationId xmlns:a16="http://schemas.microsoft.com/office/drawing/2014/main" id="{D9611E15-36EC-BF36-9180-0453A9512623}"/>
              </a:ext>
            </a:extLst>
          </p:cNvPr>
          <p:cNvSpPr/>
          <p:nvPr/>
        </p:nvSpPr>
        <p:spPr>
          <a:xfrm>
            <a:off x="5318587" y="565597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21;p7">
            <a:extLst>
              <a:ext uri="{FF2B5EF4-FFF2-40B4-BE49-F238E27FC236}">
                <a16:creationId xmlns:a16="http://schemas.microsoft.com/office/drawing/2014/main" id="{88F3542B-06CA-7B3E-8877-4EA2D5C8FDB4}"/>
              </a:ext>
            </a:extLst>
          </p:cNvPr>
          <p:cNvSpPr/>
          <p:nvPr/>
        </p:nvSpPr>
        <p:spPr>
          <a:xfrm>
            <a:off x="1136576" y="331254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3E9EB7-9795-844A-25B9-3D212CBA5F52}"/>
              </a:ext>
            </a:extLst>
          </p:cNvPr>
          <p:cNvSpPr/>
          <p:nvPr/>
        </p:nvSpPr>
        <p:spPr>
          <a:xfrm>
            <a:off x="1393891" y="3284983"/>
            <a:ext cx="2839029" cy="37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7E46648B-0B83-A4A0-393B-E43D74FE2288}"/>
              </a:ext>
            </a:extLst>
          </p:cNvPr>
          <p:cNvSpPr/>
          <p:nvPr/>
        </p:nvSpPr>
        <p:spPr>
          <a:xfrm>
            <a:off x="1478758" y="1819997"/>
            <a:ext cx="1296000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1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본인인증</a:t>
            </a: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939722EC-7555-6B43-0946-58C61106CDE1}"/>
              </a:ext>
            </a:extLst>
          </p:cNvPr>
          <p:cNvSpPr/>
          <p:nvPr/>
        </p:nvSpPr>
        <p:spPr>
          <a:xfrm>
            <a:off x="2660889" y="1819997"/>
            <a:ext cx="1296000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2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대출가능금액확인</a:t>
            </a:r>
            <a:endParaRPr lang="en-US" altLang="ko-KR" sz="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6" name="화살표: 갈매기형 수장 25">
            <a:extLst>
              <a:ext uri="{FF2B5EF4-FFF2-40B4-BE49-F238E27FC236}">
                <a16:creationId xmlns:a16="http://schemas.microsoft.com/office/drawing/2014/main" id="{569F9029-9401-CE01-7B92-AF3AF9D711A8}"/>
              </a:ext>
            </a:extLst>
          </p:cNvPr>
          <p:cNvSpPr/>
          <p:nvPr/>
        </p:nvSpPr>
        <p:spPr>
          <a:xfrm>
            <a:off x="3843020" y="1819997"/>
            <a:ext cx="1296000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20000"/>
              <a:lumOff val="80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3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추가대출신청</a:t>
            </a:r>
          </a:p>
        </p:txBody>
      </p:sp>
      <p:sp>
        <p:nvSpPr>
          <p:cNvPr id="36" name="화살표: 갈매기형 수장 35">
            <a:extLst>
              <a:ext uri="{FF2B5EF4-FFF2-40B4-BE49-F238E27FC236}">
                <a16:creationId xmlns:a16="http://schemas.microsoft.com/office/drawing/2014/main" id="{BE99CF5C-756B-4B38-9D60-7164C6646BD4}"/>
              </a:ext>
            </a:extLst>
          </p:cNvPr>
          <p:cNvSpPr/>
          <p:nvPr/>
        </p:nvSpPr>
        <p:spPr>
          <a:xfrm>
            <a:off x="5025152" y="1819997"/>
            <a:ext cx="1296000" cy="600891"/>
          </a:xfrm>
          <a:prstGeom prst="chevron">
            <a:avLst>
              <a:gd name="adj" fmla="val 24899"/>
            </a:avLst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Step 4</a:t>
            </a: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ea"/>
                <a:ea typeface="+mj-ea"/>
              </a:rPr>
              <a:t>신청완료</a:t>
            </a:r>
          </a:p>
        </p:txBody>
      </p:sp>
    </p:spTree>
    <p:extLst>
      <p:ext uri="{BB962C8B-B14F-4D97-AF65-F5344CB8AC3E}">
        <p14:creationId xmlns:p14="http://schemas.microsoft.com/office/powerpoint/2010/main" val="1384782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182868"/>
            <a:ext cx="6142866" cy="19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Part05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대출관리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endParaRPr lang="en-US" altLang="ko-KR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협의 필요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나의업무  내용 정의 </a:t>
            </a:r>
            <a:r>
              <a:rPr lang="ko-KR" altLang="en-US" sz="2769" b="1" spc="-55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어떤게</a:t>
            </a: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769" b="1" spc="-55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나은건지</a:t>
            </a: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32238428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68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65608"/>
              </p:ext>
            </p:extLst>
          </p:nvPr>
        </p:nvGraphicFramePr>
        <p:xfrm>
          <a:off x="7541937" y="408944"/>
          <a:ext cx="2253889" cy="543956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대출 신청 후 대출내역을 조회 하는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대출 신청 내역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차주 기준 전체 대출 신청 확인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Row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클릭 시 아래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계약내용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색깔로 강조 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화면에서는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심사진행중이므로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계약내용이 노출되지 않은 상태 임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계약상세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내역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번에서 클릭 시 상세 내용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대출신청 상태 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 신청 상태에 따라 해당 정보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심사진행중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입금대기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실행일자표기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프로세스 및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코드관련하여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협의 필요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</a:tbl>
          </a:graphicData>
        </a:graphic>
      </p:graphicFrame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대출내역확인</a:t>
            </a: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F_LM_05_01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1A037EA1-193A-381B-0F69-152F83EB2B8E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560512" y="1064176"/>
            <a:chExt cx="6481024" cy="60918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6D8B094-7156-7356-CE2F-BB4A620248B3}"/>
                </a:ext>
              </a:extLst>
            </p:cNvPr>
            <p:cNvGrpSpPr/>
            <p:nvPr/>
          </p:nvGrpSpPr>
          <p:grpSpPr>
            <a:xfrm>
              <a:off x="560512" y="1064176"/>
              <a:ext cx="6481024" cy="609188"/>
              <a:chOff x="632520" y="1178687"/>
              <a:chExt cx="6481024" cy="60918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B98203C-5E12-C602-76FF-DF1905D18B14}"/>
                  </a:ext>
                </a:extLst>
              </p:cNvPr>
              <p:cNvSpPr/>
              <p:nvPr/>
            </p:nvSpPr>
            <p:spPr>
              <a:xfrm>
                <a:off x="632520" y="1423736"/>
                <a:ext cx="6481024" cy="3641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9D5C62B-7BB5-79CC-1925-6F5B5D1F8BFE}"/>
                  </a:ext>
                </a:extLst>
              </p:cNvPr>
              <p:cNvSpPr/>
              <p:nvPr/>
            </p:nvSpPr>
            <p:spPr>
              <a:xfrm>
                <a:off x="632520" y="1178687"/>
                <a:ext cx="6481024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0CA6FC7-6121-6B72-CAB6-88F7C40F8844}"/>
                  </a:ext>
                </a:extLst>
              </p:cNvPr>
              <p:cNvSpPr/>
              <p:nvPr/>
            </p:nvSpPr>
            <p:spPr>
              <a:xfrm>
                <a:off x="135260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대출신청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0F7C05C-3B7E-AC67-F69B-9FF95D15A85E}"/>
                  </a:ext>
                </a:extLst>
              </p:cNvPr>
              <p:cNvSpPr/>
              <p:nvPr/>
            </p:nvSpPr>
            <p:spPr>
              <a:xfrm>
                <a:off x="2762747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rgbClr val="FF6600"/>
                    </a:solidFill>
                    <a:latin typeface="+mj-ea"/>
                    <a:ea typeface="+mj-ea"/>
                  </a:rPr>
                  <a:t>대출관리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C1FA6D1-3042-BBD6-738F-34787867B9AA}"/>
                  </a:ext>
                </a:extLst>
              </p:cNvPr>
              <p:cNvSpPr/>
              <p:nvPr/>
            </p:nvSpPr>
            <p:spPr>
              <a:xfrm>
                <a:off x="4172894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고객센터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6571FD-740A-CAFF-5834-1BBD27E91640}"/>
                  </a:ext>
                </a:extLst>
              </p:cNvPr>
              <p:cNvSpPr/>
              <p:nvPr/>
            </p:nvSpPr>
            <p:spPr>
              <a:xfrm>
                <a:off x="558304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나의업무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C27581-0C77-FD57-11D7-32457858C05C}"/>
                </a:ext>
              </a:extLst>
            </p:cNvPr>
            <p:cNvSpPr/>
            <p:nvPr/>
          </p:nvSpPr>
          <p:spPr>
            <a:xfrm>
              <a:off x="1568624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rgbClr val="FF6600"/>
                  </a:solidFill>
                  <a:latin typeface="+mj-ea"/>
                  <a:ea typeface="+mj-ea"/>
                </a:rPr>
                <a:t>대출내역확인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9E78826-D93D-BA23-63E9-B65E17DEA133}"/>
                </a:ext>
              </a:extLst>
            </p:cNvPr>
            <p:cNvSpPr/>
            <p:nvPr/>
          </p:nvSpPr>
          <p:spPr>
            <a:xfrm>
              <a:off x="2537378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일부상환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BA8A80-01E3-31C3-4B2F-3ED6B8446393}"/>
                </a:ext>
              </a:extLst>
            </p:cNvPr>
            <p:cNvSpPr/>
            <p:nvPr/>
          </p:nvSpPr>
          <p:spPr>
            <a:xfrm>
              <a:off x="3506131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해지신청</a:t>
              </a:r>
            </a:p>
          </p:txBody>
        </p:sp>
      </p:grpSp>
      <p:graphicFrame>
        <p:nvGraphicFramePr>
          <p:cNvPr id="46" name="Google Shape;702;p17">
            <a:extLst>
              <a:ext uri="{FF2B5EF4-FFF2-40B4-BE49-F238E27FC236}">
                <a16:creationId xmlns:a16="http://schemas.microsoft.com/office/drawing/2014/main" id="{5C6F0E8F-6569-29CA-FF52-D3D8B270B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557931"/>
              </p:ext>
            </p:extLst>
          </p:nvPr>
        </p:nvGraphicFramePr>
        <p:xfrm>
          <a:off x="1317936" y="3723770"/>
          <a:ext cx="5008368" cy="2282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5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092">
                  <a:extLst>
                    <a:ext uri="{9D8B030D-6E8A-4147-A177-3AD203B41FA5}">
                      <a16:colId xmlns:a16="http://schemas.microsoft.com/office/drawing/2014/main" val="252566599"/>
                    </a:ext>
                  </a:extLst>
                </a:gridCol>
                <a:gridCol w="125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092">
                  <a:extLst>
                    <a:ext uri="{9D8B030D-6E8A-4147-A177-3AD203B41FA5}">
                      <a16:colId xmlns:a16="http://schemas.microsoft.com/office/drawing/2014/main" val="1609443548"/>
                    </a:ext>
                  </a:extLst>
                </a:gridCol>
              </a:tblGrid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대출상품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코넥안심스탁론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여신기관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에이티코넥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증권계좌번호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00000000000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증권사명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유진투자증권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대출금액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000,000,000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대출기간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00개월(연장가능)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대출신청일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2024-01-01 13:11:59</a:t>
                      </a:r>
                      <a:endParaRPr lang="ko-KR" altLang="en-US" sz="70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대출금리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 </a:t>
                      </a:r>
                      <a:r>
                        <a:rPr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00.0%</a:t>
                      </a:r>
                      <a:endParaRPr lang="ko-KR" altLang="en-US" sz="70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연장금리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00.0%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집중투자율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로스컷비율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현금인출비율</a:t>
                      </a: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  <a:endParaRPr lang="ko-KR" altLang="en-US" sz="70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394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대출연장안내</a:t>
                      </a:r>
                      <a:endParaRPr lang="en-US" altLang="ko-KR" sz="70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상품은 별도의 대출연장신청 없이 자동 연장되는 상품입니다</a:t>
                      </a:r>
                      <a:r>
                        <a:rPr lang="en-US" alt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대출만기일 당일에 대출연장심사</a:t>
                      </a:r>
                      <a:r>
                        <a:rPr lang="en-US" alt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대출연장시점에는 반드시 증권계좌 담보평가금액이 대출금의 </a:t>
                      </a:r>
                      <a:r>
                        <a:rPr lang="en-US" alt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120%</a:t>
                      </a:r>
                      <a:r>
                        <a:rPr lang="ko-KR" altLang="en-US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이상 유지하여야 하며</a:t>
                      </a:r>
                      <a:r>
                        <a:rPr lang="en-US" alt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이자가 현금으로 예치되어 있어야 합니다</a:t>
                      </a:r>
                      <a:r>
                        <a:rPr lang="en-US" alt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u="none" strike="noStrike" cap="none" dirty="0" err="1">
                          <a:latin typeface="+mn-ea"/>
                          <a:ea typeface="+mn-ea"/>
                          <a:cs typeface="Arial"/>
                          <a:sym typeface="Arial"/>
                        </a:rPr>
                        <a:t>미연장</a:t>
                      </a:r>
                      <a:r>
                        <a:rPr lang="ko-KR" altLang="en-US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처리될 경우</a:t>
                      </a:r>
                      <a:r>
                        <a:rPr lang="en-US" alt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연장일 익일부터 고객님의 증권계좌로 청구 조치됩니다</a:t>
                      </a:r>
                      <a:r>
                        <a:rPr lang="en-US" alt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089104"/>
                  </a:ext>
                </a:extLst>
              </a:tr>
              <a:tr h="131394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유의사항</a:t>
                      </a:r>
                      <a:endParaRPr lang="en-US" altLang="ko-KR" sz="70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계좌평가금액이 대출금액의 120% 이하로 하락할 경우 자동반대매매를 통해 대출금을 회수합니다. 대출금 상환전까지 해당 증권계좌의 출고, 입고가 정지됩니다. </a:t>
                      </a:r>
                      <a:r>
                        <a:rPr lang="en-US" alt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일부종목매매(관리, 투자경고, 투자위험 종목 등)및 신용, 미수거래를 할 수 없습니다. </a:t>
                      </a:r>
                      <a:r>
                        <a:rPr lang="en-US" alt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자세한 사항은 계좌운용규칙을 참고하십시오 </a:t>
                      </a:r>
                      <a:r>
                        <a:rPr lang="ko-KR" sz="700" b="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[계좌운용규칙 </a:t>
                      </a:r>
                      <a:r>
                        <a:rPr lang="ko-KR" sz="700" b="0" u="none" strike="noStrike" cap="none" dirty="0" err="1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다시보기</a:t>
                      </a:r>
                      <a:r>
                        <a:rPr lang="ko-KR" sz="700" b="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]</a:t>
                      </a:r>
                      <a:r>
                        <a:rPr lang="ko-KR" sz="70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522356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4C2CEF1-576A-83D9-F8A1-960115B7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51353"/>
              </p:ext>
            </p:extLst>
          </p:nvPr>
        </p:nvGraphicFramePr>
        <p:xfrm>
          <a:off x="1317935" y="2417762"/>
          <a:ext cx="5023616" cy="89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697">
                  <a:extLst>
                    <a:ext uri="{9D8B030D-6E8A-4147-A177-3AD203B41FA5}">
                      <a16:colId xmlns:a16="http://schemas.microsoft.com/office/drawing/2014/main" val="312108846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741752741"/>
                    </a:ext>
                  </a:extLst>
                </a:gridCol>
                <a:gridCol w="1116640">
                  <a:extLst>
                    <a:ext uri="{9D8B030D-6E8A-4147-A177-3AD203B41FA5}">
                      <a16:colId xmlns:a16="http://schemas.microsoft.com/office/drawing/2014/main" val="2880267374"/>
                    </a:ext>
                  </a:extLst>
                </a:gridCol>
                <a:gridCol w="1034411">
                  <a:extLst>
                    <a:ext uri="{9D8B030D-6E8A-4147-A177-3AD203B41FA5}">
                      <a16:colId xmlns:a16="http://schemas.microsoft.com/office/drawing/2014/main" val="1172150044"/>
                    </a:ext>
                  </a:extLst>
                </a:gridCol>
                <a:gridCol w="892484">
                  <a:extLst>
                    <a:ext uri="{9D8B030D-6E8A-4147-A177-3AD203B41FA5}">
                      <a16:colId xmlns:a16="http://schemas.microsoft.com/office/drawing/2014/main" val="2335250814"/>
                    </a:ext>
                  </a:extLst>
                </a:gridCol>
                <a:gridCol w="1009312">
                  <a:extLst>
                    <a:ext uri="{9D8B030D-6E8A-4147-A177-3AD203B41FA5}">
                      <a16:colId xmlns:a16="http://schemas.microsoft.com/office/drawing/2014/main" val="2478415554"/>
                    </a:ext>
                  </a:extLst>
                </a:gridCol>
              </a:tblGrid>
              <a:tr h="98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신청구분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증권사명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증권계좌번호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대출실행일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대출금액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50025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유진투자증권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00000000000000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2024-01-01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143016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하나증권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00000000000000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2024-03-01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50,000,000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951052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대환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유진투자증권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00000000000000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심사진행중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100,000,000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464679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1611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A4BA7CCF-BB64-F9B9-056C-0CABCA72A491}"/>
              </a:ext>
            </a:extLst>
          </p:cNvPr>
          <p:cNvSpPr/>
          <p:nvPr/>
        </p:nvSpPr>
        <p:spPr>
          <a:xfrm>
            <a:off x="1310788" y="2212331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OOO 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님의 대출 내역입니다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37A40C9-8E5A-D104-D8D5-EA73F2D16D0E}"/>
              </a:ext>
            </a:extLst>
          </p:cNvPr>
          <p:cNvSpPr/>
          <p:nvPr/>
        </p:nvSpPr>
        <p:spPr>
          <a:xfrm>
            <a:off x="1310788" y="3501008"/>
            <a:ext cx="2556000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계약내용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화살표: 갈매기형 수장 53">
            <a:extLst>
              <a:ext uri="{FF2B5EF4-FFF2-40B4-BE49-F238E27FC236}">
                <a16:creationId xmlns:a16="http://schemas.microsoft.com/office/drawing/2014/main" id="{CBDB4B4A-F0F0-8204-4BCF-DDD80321A159}"/>
              </a:ext>
            </a:extLst>
          </p:cNvPr>
          <p:cNvSpPr/>
          <p:nvPr/>
        </p:nvSpPr>
        <p:spPr>
          <a:xfrm>
            <a:off x="1302687" y="1844824"/>
            <a:ext cx="5023617" cy="312870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prstClr val="black"/>
                </a:solidFill>
                <a:latin typeface="+mn-ea"/>
              </a:rPr>
              <a:t>대출내역확인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A8E1EAA-62D2-FC8C-105A-9D6479E51B23}"/>
              </a:ext>
            </a:extLst>
          </p:cNvPr>
          <p:cNvGrpSpPr/>
          <p:nvPr/>
        </p:nvGrpSpPr>
        <p:grpSpPr>
          <a:xfrm>
            <a:off x="502944" y="2197728"/>
            <a:ext cx="827999" cy="180000"/>
            <a:chOff x="334475" y="4293096"/>
            <a:chExt cx="827999" cy="180000"/>
          </a:xfrm>
        </p:grpSpPr>
        <p:sp>
          <p:nvSpPr>
            <p:cNvPr id="56" name="Google Shape;221;p7">
              <a:extLst>
                <a:ext uri="{FF2B5EF4-FFF2-40B4-BE49-F238E27FC236}">
                  <a16:creationId xmlns:a16="http://schemas.microsoft.com/office/drawing/2014/main" id="{6088DCA1-36A1-6539-1F14-DF0C237DD01B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222;p7">
              <a:extLst>
                <a:ext uri="{FF2B5EF4-FFF2-40B4-BE49-F238E27FC236}">
                  <a16:creationId xmlns:a16="http://schemas.microsoft.com/office/drawing/2014/main" id="{BBFABD00-5487-6688-2F47-3004022C6554}"/>
                </a:ext>
              </a:extLst>
            </p:cNvPr>
            <p:cNvCxnSpPr>
              <a:cxnSpLocks/>
              <a:stCxn id="56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5E5E75F-5D90-A7F5-53AB-2CDC80B7D1B2}"/>
              </a:ext>
            </a:extLst>
          </p:cNvPr>
          <p:cNvGrpSpPr/>
          <p:nvPr/>
        </p:nvGrpSpPr>
        <p:grpSpPr>
          <a:xfrm>
            <a:off x="482789" y="2952447"/>
            <a:ext cx="827999" cy="180000"/>
            <a:chOff x="334475" y="4293096"/>
            <a:chExt cx="827999" cy="180000"/>
          </a:xfrm>
        </p:grpSpPr>
        <p:sp>
          <p:nvSpPr>
            <p:cNvPr id="59" name="Google Shape;221;p7">
              <a:extLst>
                <a:ext uri="{FF2B5EF4-FFF2-40B4-BE49-F238E27FC236}">
                  <a16:creationId xmlns:a16="http://schemas.microsoft.com/office/drawing/2014/main" id="{1386B6B5-4766-43F4-6A92-047BBF5E0C4C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222;p7">
              <a:extLst>
                <a:ext uri="{FF2B5EF4-FFF2-40B4-BE49-F238E27FC236}">
                  <a16:creationId xmlns:a16="http://schemas.microsoft.com/office/drawing/2014/main" id="{6D51824C-6540-4C6A-6E9F-A61E4D8A1831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F90C079-7B28-B04D-FD8A-67D8EF4E46E0}"/>
              </a:ext>
            </a:extLst>
          </p:cNvPr>
          <p:cNvGrpSpPr/>
          <p:nvPr/>
        </p:nvGrpSpPr>
        <p:grpSpPr>
          <a:xfrm>
            <a:off x="572789" y="3484045"/>
            <a:ext cx="827999" cy="180000"/>
            <a:chOff x="334475" y="4293096"/>
            <a:chExt cx="827999" cy="180000"/>
          </a:xfrm>
        </p:grpSpPr>
        <p:sp>
          <p:nvSpPr>
            <p:cNvPr id="62" name="Google Shape;221;p7">
              <a:extLst>
                <a:ext uri="{FF2B5EF4-FFF2-40B4-BE49-F238E27FC236}">
                  <a16:creationId xmlns:a16="http://schemas.microsoft.com/office/drawing/2014/main" id="{662B240C-6197-97AB-F75E-3293AF2EB362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3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" name="Google Shape;222;p7">
              <a:extLst>
                <a:ext uri="{FF2B5EF4-FFF2-40B4-BE49-F238E27FC236}">
                  <a16:creationId xmlns:a16="http://schemas.microsoft.com/office/drawing/2014/main" id="{4CB403E2-118B-011D-44AE-95A225D77319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" name="Google Shape;221;p7">
            <a:extLst>
              <a:ext uri="{FF2B5EF4-FFF2-40B4-BE49-F238E27FC236}">
                <a16:creationId xmlns:a16="http://schemas.microsoft.com/office/drawing/2014/main" id="{C3DE0819-AEF6-FDEE-FDA6-9FFF8BAEEA9F}"/>
              </a:ext>
            </a:extLst>
          </p:cNvPr>
          <p:cNvSpPr/>
          <p:nvPr/>
        </p:nvSpPr>
        <p:spPr>
          <a:xfrm>
            <a:off x="4421805" y="29524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46918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Part06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일부상환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58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Part02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대출심사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1636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70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81119"/>
              </p:ext>
            </p:extLst>
          </p:nvPr>
        </p:nvGraphicFramePr>
        <p:xfrm>
          <a:off x="7541937" y="408944"/>
          <a:ext cx="2253889" cy="57982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일부상환 시 해당 페이지 접근을 위한 본인인증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신청단계 표시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신청단계에 따라 강조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아이콘 모양 및 색상은 디자인 시 변경해도 무방함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본인인증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KCB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 휴대폰 본인인증 팝업 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회색 글씨로 예시 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입력가능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6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7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본인성명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본인인증 이후 자동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번호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본인인증 이후 자동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주민번호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필수기재 사항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회색 글씨로 예시 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입력가능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6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7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화면 이동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주민번호 진위여부 연동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(KCB),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유효하지 않을 경우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호출 후 주민번호 항목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Clear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 본인인증 연동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(KCB),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일치하지 않을 경우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호출 후 휴대폰번호 항목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Clear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Step2.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상품선택 화면으로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휴대폰번호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주민번호 크로스 체크는 개발 시 고려하여 적용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비적용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대출신청 유의사항 안내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Area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D2D15AC-9A8B-F197-B6B6-9F98015F88DA}"/>
              </a:ext>
            </a:extLst>
          </p:cNvPr>
          <p:cNvGrpSpPr/>
          <p:nvPr/>
        </p:nvGrpSpPr>
        <p:grpSpPr>
          <a:xfrm>
            <a:off x="2164599" y="1916832"/>
            <a:ext cx="3660262" cy="600891"/>
            <a:chOff x="2164599" y="1916832"/>
            <a:chExt cx="3660262" cy="600891"/>
          </a:xfrm>
        </p:grpSpPr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26A08B59-0C5C-877B-8671-65D71BCF3BF7}"/>
                </a:ext>
              </a:extLst>
            </p:cNvPr>
            <p:cNvSpPr/>
            <p:nvPr/>
          </p:nvSpPr>
          <p:spPr>
            <a:xfrm>
              <a:off x="2164599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60" name="화살표: 갈매기형 수장 59">
              <a:extLst>
                <a:ext uri="{FF2B5EF4-FFF2-40B4-BE49-F238E27FC236}">
                  <a16:creationId xmlns:a16="http://schemas.microsoft.com/office/drawing/2014/main" id="{7D2ABB93-F80B-9B22-B87D-E7D62A823555}"/>
                </a:ext>
              </a:extLst>
            </p:cNvPr>
            <p:cNvSpPr/>
            <p:nvPr/>
          </p:nvSpPr>
          <p:spPr>
            <a:xfrm>
              <a:off x="3346730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일부상환신청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화살표: 갈매기형 수장 60">
              <a:extLst>
                <a:ext uri="{FF2B5EF4-FFF2-40B4-BE49-F238E27FC236}">
                  <a16:creationId xmlns:a16="http://schemas.microsoft.com/office/drawing/2014/main" id="{A6612EDF-A7AF-81BF-C887-D53B52DDCD05}"/>
                </a:ext>
              </a:extLst>
            </p:cNvPr>
            <p:cNvSpPr/>
            <p:nvPr/>
          </p:nvSpPr>
          <p:spPr>
            <a:xfrm>
              <a:off x="4528861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1A2A3D3-A52B-8205-DE98-A44063A0B5A7}"/>
              </a:ext>
            </a:extLst>
          </p:cNvPr>
          <p:cNvGrpSpPr/>
          <p:nvPr/>
        </p:nvGrpSpPr>
        <p:grpSpPr>
          <a:xfrm>
            <a:off x="1568624" y="2024864"/>
            <a:ext cx="541825" cy="180000"/>
            <a:chOff x="334475" y="4293096"/>
            <a:chExt cx="541825" cy="180000"/>
          </a:xfrm>
        </p:grpSpPr>
        <p:sp>
          <p:nvSpPr>
            <p:cNvPr id="65" name="Google Shape;221;p7">
              <a:extLst>
                <a:ext uri="{FF2B5EF4-FFF2-40B4-BE49-F238E27FC236}">
                  <a16:creationId xmlns:a16="http://schemas.microsoft.com/office/drawing/2014/main" id="{7CBBCD5B-3623-7D81-AFA7-AB1AEB9AEA24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" name="Google Shape;222;p7">
              <a:extLst>
                <a:ext uri="{FF2B5EF4-FFF2-40B4-BE49-F238E27FC236}">
                  <a16:creationId xmlns:a16="http://schemas.microsoft.com/office/drawing/2014/main" id="{BE40B438-1DF2-17D0-009F-183003EE3CAC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>
              <a:off x="514475" y="4383096"/>
              <a:ext cx="3618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" name="Text Box 58">
            <a:extLst>
              <a:ext uri="{FF2B5EF4-FFF2-40B4-BE49-F238E27FC236}">
                <a16:creationId xmlns:a16="http://schemas.microsoft.com/office/drawing/2014/main" id="{2C6E905A-AA70-BC89-9CBF-D6DBC59A0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일부상환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</a:p>
        </p:txBody>
      </p:sp>
      <p:sp>
        <p:nvSpPr>
          <p:cNvPr id="40" name="Text Box 58">
            <a:extLst>
              <a:ext uri="{FF2B5EF4-FFF2-40B4-BE49-F238E27FC236}">
                <a16:creationId xmlns:a16="http://schemas.microsoft.com/office/drawing/2014/main" id="{FAEC512E-8607-BE46-C206-864E4889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F_LM_06_01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366894-3B89-269F-17BE-93DB561B1048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560512" y="1064176"/>
            <a:chExt cx="6481024" cy="60918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350C697-E9C7-F17D-2166-DF1637998B4B}"/>
                </a:ext>
              </a:extLst>
            </p:cNvPr>
            <p:cNvGrpSpPr/>
            <p:nvPr/>
          </p:nvGrpSpPr>
          <p:grpSpPr>
            <a:xfrm>
              <a:off x="560512" y="1064176"/>
              <a:ext cx="6481024" cy="609188"/>
              <a:chOff x="632520" y="1178687"/>
              <a:chExt cx="6481024" cy="6091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8CC149E-7C97-5A75-B698-41AA2C67E595}"/>
                  </a:ext>
                </a:extLst>
              </p:cNvPr>
              <p:cNvSpPr/>
              <p:nvPr/>
            </p:nvSpPr>
            <p:spPr>
              <a:xfrm>
                <a:off x="632520" y="1423736"/>
                <a:ext cx="6481024" cy="3641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F63D8F8-243E-5A54-2610-605A03D39EAF}"/>
                  </a:ext>
                </a:extLst>
              </p:cNvPr>
              <p:cNvSpPr/>
              <p:nvPr/>
            </p:nvSpPr>
            <p:spPr>
              <a:xfrm>
                <a:off x="632520" y="1178687"/>
                <a:ext cx="6481024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BA5517B-5F2B-D781-2D3F-C585C292470F}"/>
                  </a:ext>
                </a:extLst>
              </p:cNvPr>
              <p:cNvSpPr/>
              <p:nvPr/>
            </p:nvSpPr>
            <p:spPr>
              <a:xfrm>
                <a:off x="135260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대출신청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F4A72F2-F90F-7DFC-71F9-E49909241BD3}"/>
                  </a:ext>
                </a:extLst>
              </p:cNvPr>
              <p:cNvSpPr/>
              <p:nvPr/>
            </p:nvSpPr>
            <p:spPr>
              <a:xfrm>
                <a:off x="2762747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rgbClr val="FF6600"/>
                    </a:solidFill>
                    <a:latin typeface="+mj-ea"/>
                    <a:ea typeface="+mj-ea"/>
                  </a:rPr>
                  <a:t>대출관리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CC45E74-DC47-0DF7-2BEC-B76934F3EDFC}"/>
                  </a:ext>
                </a:extLst>
              </p:cNvPr>
              <p:cNvSpPr/>
              <p:nvPr/>
            </p:nvSpPr>
            <p:spPr>
              <a:xfrm>
                <a:off x="4172894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고객센터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D3B9C38-10E3-540E-C956-2030C71A02C1}"/>
                  </a:ext>
                </a:extLst>
              </p:cNvPr>
              <p:cNvSpPr/>
              <p:nvPr/>
            </p:nvSpPr>
            <p:spPr>
              <a:xfrm>
                <a:off x="558304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나의업무</a:t>
                </a: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67426FB-369F-D65D-6951-F1FDFEAF49BD}"/>
                </a:ext>
              </a:extLst>
            </p:cNvPr>
            <p:cNvSpPr/>
            <p:nvPr/>
          </p:nvSpPr>
          <p:spPr>
            <a:xfrm>
              <a:off x="1568624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+mj-ea"/>
                  <a:ea typeface="+mj-ea"/>
                </a:rPr>
                <a:t>대출내역확인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832167-AE16-41E6-7376-FE86B891CBFA}"/>
                </a:ext>
              </a:extLst>
            </p:cNvPr>
            <p:cNvSpPr/>
            <p:nvPr/>
          </p:nvSpPr>
          <p:spPr>
            <a:xfrm>
              <a:off x="2537378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rgbClr val="FF6600"/>
                  </a:solidFill>
                  <a:latin typeface="+mj-ea"/>
                  <a:ea typeface="+mj-ea"/>
                </a:rPr>
                <a:t>일부상환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FD5BC6A-3DEB-7F0F-1BD6-34BAA2D8A521}"/>
                </a:ext>
              </a:extLst>
            </p:cNvPr>
            <p:cNvSpPr/>
            <p:nvPr/>
          </p:nvSpPr>
          <p:spPr>
            <a:xfrm>
              <a:off x="3506131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해지신청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F3356C-455D-6BB7-C070-4611E440CF38}"/>
              </a:ext>
            </a:extLst>
          </p:cNvPr>
          <p:cNvSpPr/>
          <p:nvPr/>
        </p:nvSpPr>
        <p:spPr>
          <a:xfrm>
            <a:off x="3631664" y="5214623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2339C9-E67A-E5A8-C6A0-9333E568735E}"/>
              </a:ext>
            </a:extLst>
          </p:cNvPr>
          <p:cNvSpPr/>
          <p:nvPr/>
        </p:nvSpPr>
        <p:spPr>
          <a:xfrm>
            <a:off x="2220865" y="5597089"/>
            <a:ext cx="3831791" cy="7660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대출신청 시간은 증권사영업일 </a:t>
            </a:r>
            <a:r>
              <a:rPr lang="en-US" altLang="ko-KR" sz="700" dirty="0">
                <a:latin typeface="+mn-ea"/>
              </a:rPr>
              <a:t>08:30 ~ 16:00(</a:t>
            </a:r>
            <a:r>
              <a:rPr lang="ko-KR" altLang="en-US" sz="700" dirty="0">
                <a:latin typeface="+mn-ea"/>
              </a:rPr>
              <a:t>토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일요일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공휴일 제외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입니다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증권계좌의 담보평가액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예수금</a:t>
            </a:r>
            <a:r>
              <a:rPr lang="en-US" altLang="ko-KR" sz="700" dirty="0">
                <a:latin typeface="+mn-ea"/>
              </a:rPr>
              <a:t>+</a:t>
            </a:r>
            <a:r>
              <a:rPr lang="ko-KR" altLang="en-US" sz="700" dirty="0">
                <a:latin typeface="+mn-ea"/>
              </a:rPr>
              <a:t>주식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이 </a:t>
            </a:r>
            <a:r>
              <a:rPr lang="en-US" altLang="ko-KR" sz="700" dirty="0">
                <a:latin typeface="+mn-ea"/>
              </a:rPr>
              <a:t>100</a:t>
            </a:r>
            <a:r>
              <a:rPr lang="ko-KR" altLang="en-US" sz="700" dirty="0">
                <a:latin typeface="+mn-ea"/>
              </a:rPr>
              <a:t>만원 이상 보유중이어야 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대출신청금액 최소 </a:t>
            </a:r>
            <a:r>
              <a:rPr lang="en-US" altLang="ko-KR" sz="700" dirty="0">
                <a:latin typeface="+mn-ea"/>
              </a:rPr>
              <a:t>100</a:t>
            </a:r>
            <a:r>
              <a:rPr lang="ko-KR" altLang="en-US" sz="700" dirty="0">
                <a:latin typeface="+mn-ea"/>
              </a:rPr>
              <a:t>만원 이상이어야 진행 가능합니다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휴대폰 본인인증을 통하여 가능합니다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sp>
        <p:nvSpPr>
          <p:cNvPr id="24" name="Rectangle 88">
            <a:extLst>
              <a:ext uri="{FF2B5EF4-FFF2-40B4-BE49-F238E27FC236}">
                <a16:creationId xmlns:a16="http://schemas.microsoft.com/office/drawing/2014/main" id="{A1ED4FB5-2A20-D3CD-8875-85DECF3D1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4550832"/>
            <a:ext cx="3054349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kumimoji="0"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           </a:t>
            </a: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주민번호 앞자리</a:t>
            </a:r>
            <a:r>
              <a:rPr kumimoji="0"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      -    </a:t>
            </a: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주민번호 뒷자리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2F4D99-7502-E1B5-434F-F4C770FEAB7B}"/>
              </a:ext>
            </a:extLst>
          </p:cNvPr>
          <p:cNvSpPr/>
          <p:nvPr/>
        </p:nvSpPr>
        <p:spPr>
          <a:xfrm>
            <a:off x="1805158" y="4575345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주민등록번호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Rectangle 88">
            <a:extLst>
              <a:ext uri="{FF2B5EF4-FFF2-40B4-BE49-F238E27FC236}">
                <a16:creationId xmlns:a16="http://schemas.microsoft.com/office/drawing/2014/main" id="{CF03B95D-2CFB-1234-2736-3553E1C5D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3456145"/>
            <a:ext cx="3054349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본인성명</a:t>
            </a:r>
            <a:endParaRPr kumimoji="0" lang="ko-KR" altLang="en-US" sz="8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447B98-0334-24BF-8901-6634ADE5E30A}"/>
              </a:ext>
            </a:extLst>
          </p:cNvPr>
          <p:cNvSpPr/>
          <p:nvPr/>
        </p:nvSpPr>
        <p:spPr>
          <a:xfrm>
            <a:off x="1805158" y="3429000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성명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D28B2D-22A8-03E7-8DCD-EFB5DE357B12}"/>
              </a:ext>
            </a:extLst>
          </p:cNvPr>
          <p:cNvSpPr/>
          <p:nvPr/>
        </p:nvSpPr>
        <p:spPr>
          <a:xfrm>
            <a:off x="1812141" y="3880943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휴대폰번호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Rectangle 88">
            <a:extLst>
              <a:ext uri="{FF2B5EF4-FFF2-40B4-BE49-F238E27FC236}">
                <a16:creationId xmlns:a16="http://schemas.microsoft.com/office/drawing/2014/main" id="{AA2995A6-B479-A63D-1171-E824F8140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3845808"/>
            <a:ext cx="3054349" cy="32246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휴대폰번호</a:t>
            </a:r>
          </a:p>
        </p:txBody>
      </p:sp>
      <p:sp>
        <p:nvSpPr>
          <p:cNvPr id="34" name="Google Shape;221;p7">
            <a:extLst>
              <a:ext uri="{FF2B5EF4-FFF2-40B4-BE49-F238E27FC236}">
                <a16:creationId xmlns:a16="http://schemas.microsoft.com/office/drawing/2014/main" id="{61D569F8-E257-91B7-8E44-1958D4214027}"/>
              </a:ext>
            </a:extLst>
          </p:cNvPr>
          <p:cNvSpPr/>
          <p:nvPr/>
        </p:nvSpPr>
        <p:spPr>
          <a:xfrm>
            <a:off x="2477463" y="34168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5" name="Google Shape;221;p7">
            <a:extLst>
              <a:ext uri="{FF2B5EF4-FFF2-40B4-BE49-F238E27FC236}">
                <a16:creationId xmlns:a16="http://schemas.microsoft.com/office/drawing/2014/main" id="{DD19BCDF-5C2E-F362-4243-FCCB88B3DB5D}"/>
              </a:ext>
            </a:extLst>
          </p:cNvPr>
          <p:cNvSpPr/>
          <p:nvPr/>
        </p:nvSpPr>
        <p:spPr>
          <a:xfrm>
            <a:off x="2477463" y="39002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21;p7">
            <a:extLst>
              <a:ext uri="{FF2B5EF4-FFF2-40B4-BE49-F238E27FC236}">
                <a16:creationId xmlns:a16="http://schemas.microsoft.com/office/drawing/2014/main" id="{105E3C3B-CE49-2452-B185-684E1E65F374}"/>
              </a:ext>
            </a:extLst>
          </p:cNvPr>
          <p:cNvSpPr/>
          <p:nvPr/>
        </p:nvSpPr>
        <p:spPr>
          <a:xfrm>
            <a:off x="2477463" y="44906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21;p7">
            <a:extLst>
              <a:ext uri="{FF2B5EF4-FFF2-40B4-BE49-F238E27FC236}">
                <a16:creationId xmlns:a16="http://schemas.microsoft.com/office/drawing/2014/main" id="{A3F226ED-61CF-0EDD-65AB-F66D95D40CD3}"/>
              </a:ext>
            </a:extLst>
          </p:cNvPr>
          <p:cNvSpPr/>
          <p:nvPr/>
        </p:nvSpPr>
        <p:spPr>
          <a:xfrm>
            <a:off x="3492480" y="51571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21;p7">
            <a:extLst>
              <a:ext uri="{FF2B5EF4-FFF2-40B4-BE49-F238E27FC236}">
                <a16:creationId xmlns:a16="http://schemas.microsoft.com/office/drawing/2014/main" id="{D3286F5F-8115-811C-78B5-D34155A4DDA0}"/>
              </a:ext>
            </a:extLst>
          </p:cNvPr>
          <p:cNvSpPr/>
          <p:nvPr/>
        </p:nvSpPr>
        <p:spPr>
          <a:xfrm>
            <a:off x="2132233" y="55897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BA0523D-63A8-3668-A0B2-633685F217B2}"/>
              </a:ext>
            </a:extLst>
          </p:cNvPr>
          <p:cNvSpPr/>
          <p:nvPr/>
        </p:nvSpPr>
        <p:spPr>
          <a:xfrm>
            <a:off x="2690739" y="3080624"/>
            <a:ext cx="3060000" cy="3153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본인인증</a:t>
            </a:r>
          </a:p>
        </p:txBody>
      </p:sp>
      <p:sp>
        <p:nvSpPr>
          <p:cNvPr id="79" name="Google Shape;221;p7">
            <a:extLst>
              <a:ext uri="{FF2B5EF4-FFF2-40B4-BE49-F238E27FC236}">
                <a16:creationId xmlns:a16="http://schemas.microsoft.com/office/drawing/2014/main" id="{F0818AD5-BFC1-B7FE-3563-851EDFDC0F24}"/>
              </a:ext>
            </a:extLst>
          </p:cNvPr>
          <p:cNvSpPr/>
          <p:nvPr/>
        </p:nvSpPr>
        <p:spPr>
          <a:xfrm>
            <a:off x="2477463" y="30056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982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71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8025"/>
              </p:ext>
            </p:extLst>
          </p:nvPr>
        </p:nvGraphicFramePr>
        <p:xfrm>
          <a:off x="7541937" y="408944"/>
          <a:ext cx="2253889" cy="587529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일부상환 시 상환 금액을 입력 및 신청하는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채권 선택 콤보 박스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 채권이 없을 경우</a:t>
                      </a: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페이지로 진입 불가</a:t>
                      </a: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6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메인페이지로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강제 이동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진행건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중 유효 채권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대출잔액 자동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선택 시 자동 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대출이자 자동 노출</a:t>
                      </a: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선택 시 자동 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상환희망금액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숫자만 입력 가능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상환금액은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보다 크고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대출잔액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만원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보다 작아야 함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총납입금액 자동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번에서 입력한 상환희망금액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+ 3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대출이자를 계산하여 자동 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신청완료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신청완료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 부족일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미출금되며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협의필요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문구내용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sp>
        <p:nvSpPr>
          <p:cNvPr id="10" name="Text Box 58">
            <a:extLst>
              <a:ext uri="{FF2B5EF4-FFF2-40B4-BE49-F238E27FC236}">
                <a16:creationId xmlns:a16="http://schemas.microsoft.com/office/drawing/2014/main" id="{3419A4AD-B3DB-48A4-2F78-135D68F7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일부상환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일부상환신청</a:t>
            </a:r>
          </a:p>
        </p:txBody>
      </p:sp>
      <p:sp>
        <p:nvSpPr>
          <p:cNvPr id="38" name="Text Box 58">
            <a:extLst>
              <a:ext uri="{FF2B5EF4-FFF2-40B4-BE49-F238E27FC236}">
                <a16:creationId xmlns:a16="http://schemas.microsoft.com/office/drawing/2014/main" id="{BBB54A54-80C3-E052-FC9D-8750EEE7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F_LM_06_02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D31BCA-71B1-8407-88D1-AA4EBAD923F1}"/>
              </a:ext>
            </a:extLst>
          </p:cNvPr>
          <p:cNvSpPr/>
          <p:nvPr/>
        </p:nvSpPr>
        <p:spPr>
          <a:xfrm>
            <a:off x="1732767" y="4869128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총 납입금액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D9A7E6F-BAC8-2ACC-5DF3-2CA5F394F13A}"/>
              </a:ext>
            </a:extLst>
          </p:cNvPr>
          <p:cNvSpPr/>
          <p:nvPr/>
        </p:nvSpPr>
        <p:spPr>
          <a:xfrm>
            <a:off x="3513113" y="3999454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A341DB-39BB-5C99-506C-62609EB3B84B}"/>
              </a:ext>
            </a:extLst>
          </p:cNvPr>
          <p:cNvSpPr/>
          <p:nvPr/>
        </p:nvSpPr>
        <p:spPr>
          <a:xfrm>
            <a:off x="1732767" y="4058273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상환희망금액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Google Shape;222;p7">
            <a:extLst>
              <a:ext uri="{FF2B5EF4-FFF2-40B4-BE49-F238E27FC236}">
                <a16:creationId xmlns:a16="http://schemas.microsoft.com/office/drawing/2014/main" id="{F779C205-EED8-31FB-402A-FE65705C62C5}"/>
              </a:ext>
            </a:extLst>
          </p:cNvPr>
          <p:cNvCxnSpPr>
            <a:cxnSpLocks/>
          </p:cNvCxnSpPr>
          <p:nvPr/>
        </p:nvCxnSpPr>
        <p:spPr>
          <a:xfrm>
            <a:off x="2755200" y="4179454"/>
            <a:ext cx="23400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4727907-00AC-01BD-B73F-E59CFD5AFE75}"/>
              </a:ext>
            </a:extLst>
          </p:cNvPr>
          <p:cNvGrpSpPr/>
          <p:nvPr/>
        </p:nvGrpSpPr>
        <p:grpSpPr>
          <a:xfrm>
            <a:off x="869239" y="4017530"/>
            <a:ext cx="827999" cy="180000"/>
            <a:chOff x="334475" y="4293096"/>
            <a:chExt cx="827999" cy="180000"/>
          </a:xfrm>
        </p:grpSpPr>
        <p:sp>
          <p:nvSpPr>
            <p:cNvPr id="90" name="Google Shape;221;p7">
              <a:extLst>
                <a:ext uri="{FF2B5EF4-FFF2-40B4-BE49-F238E27FC236}">
                  <a16:creationId xmlns:a16="http://schemas.microsoft.com/office/drawing/2014/main" id="{95168796-8412-F02D-3B3C-456953C1E94E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4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222;p7">
              <a:extLst>
                <a:ext uri="{FF2B5EF4-FFF2-40B4-BE49-F238E27FC236}">
                  <a16:creationId xmlns:a16="http://schemas.microsoft.com/office/drawing/2014/main" id="{2CB786AC-A0F6-8AA8-6A06-C7A8F3C5A27D}"/>
                </a:ext>
              </a:extLst>
            </p:cNvPr>
            <p:cNvCxnSpPr>
              <a:cxnSpLocks/>
              <a:stCxn id="90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A170ABF-9945-6205-FA53-418532223138}"/>
              </a:ext>
            </a:extLst>
          </p:cNvPr>
          <p:cNvGrpSpPr/>
          <p:nvPr/>
        </p:nvGrpSpPr>
        <p:grpSpPr>
          <a:xfrm>
            <a:off x="909432" y="4844997"/>
            <a:ext cx="827999" cy="180000"/>
            <a:chOff x="334475" y="4293096"/>
            <a:chExt cx="827999" cy="180000"/>
          </a:xfrm>
        </p:grpSpPr>
        <p:sp>
          <p:nvSpPr>
            <p:cNvPr id="93" name="Google Shape;221;p7">
              <a:extLst>
                <a:ext uri="{FF2B5EF4-FFF2-40B4-BE49-F238E27FC236}">
                  <a16:creationId xmlns:a16="http://schemas.microsoft.com/office/drawing/2014/main" id="{AA500706-4B8A-DE55-15D6-0627C51454AC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5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222;p7">
              <a:extLst>
                <a:ext uri="{FF2B5EF4-FFF2-40B4-BE49-F238E27FC236}">
                  <a16:creationId xmlns:a16="http://schemas.microsoft.com/office/drawing/2014/main" id="{D98B432A-AB0A-E211-DC84-B1B47B80499F}"/>
                </a:ext>
              </a:extLst>
            </p:cNvPr>
            <p:cNvCxnSpPr>
              <a:cxnSpLocks/>
              <a:stCxn id="93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7E50624-A13F-D7AE-E280-9F9A03527F0F}"/>
              </a:ext>
            </a:extLst>
          </p:cNvPr>
          <p:cNvSpPr/>
          <p:nvPr/>
        </p:nvSpPr>
        <p:spPr>
          <a:xfrm>
            <a:off x="3315104" y="5903486"/>
            <a:ext cx="1344027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신청완료</a:t>
            </a:r>
          </a:p>
        </p:txBody>
      </p:sp>
      <p:sp>
        <p:nvSpPr>
          <p:cNvPr id="102" name="Google Shape;221;p7">
            <a:extLst>
              <a:ext uri="{FF2B5EF4-FFF2-40B4-BE49-F238E27FC236}">
                <a16:creationId xmlns:a16="http://schemas.microsoft.com/office/drawing/2014/main" id="{05547859-4D1E-1DDC-7439-7414603460E4}"/>
              </a:ext>
            </a:extLst>
          </p:cNvPr>
          <p:cNvSpPr/>
          <p:nvPr/>
        </p:nvSpPr>
        <p:spPr>
          <a:xfrm>
            <a:off x="3152800" y="58134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D0FE0BF-B8B2-C1EF-81EF-5CB21C1D0633}"/>
              </a:ext>
            </a:extLst>
          </p:cNvPr>
          <p:cNvSpPr/>
          <p:nvPr/>
        </p:nvSpPr>
        <p:spPr>
          <a:xfrm>
            <a:off x="3513114" y="4797878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0" name="Google Shape;222;p7">
            <a:extLst>
              <a:ext uri="{FF2B5EF4-FFF2-40B4-BE49-F238E27FC236}">
                <a16:creationId xmlns:a16="http://schemas.microsoft.com/office/drawing/2014/main" id="{94C8D0DA-074C-1171-D673-861DCF12C2D6}"/>
              </a:ext>
            </a:extLst>
          </p:cNvPr>
          <p:cNvCxnSpPr>
            <a:cxnSpLocks/>
          </p:cNvCxnSpPr>
          <p:nvPr/>
        </p:nvCxnSpPr>
        <p:spPr>
          <a:xfrm>
            <a:off x="2755201" y="4977878"/>
            <a:ext cx="23400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947DA8-B9A2-1DDA-2187-CEE788EB2C57}"/>
              </a:ext>
            </a:extLst>
          </p:cNvPr>
          <p:cNvGrpSpPr/>
          <p:nvPr/>
        </p:nvGrpSpPr>
        <p:grpSpPr>
          <a:xfrm>
            <a:off x="2164599" y="1052736"/>
            <a:ext cx="3660262" cy="600891"/>
            <a:chOff x="2164599" y="1916832"/>
            <a:chExt cx="3660262" cy="600891"/>
          </a:xfrm>
        </p:grpSpPr>
        <p:sp>
          <p:nvSpPr>
            <p:cNvPr id="4" name="화살표: 갈매기형 수장 3">
              <a:extLst>
                <a:ext uri="{FF2B5EF4-FFF2-40B4-BE49-F238E27FC236}">
                  <a16:creationId xmlns:a16="http://schemas.microsoft.com/office/drawing/2014/main" id="{279F246B-9C66-C24D-E170-8095025897A1}"/>
                </a:ext>
              </a:extLst>
            </p:cNvPr>
            <p:cNvSpPr/>
            <p:nvPr/>
          </p:nvSpPr>
          <p:spPr>
            <a:xfrm>
              <a:off x="2164599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DA4CC004-93A4-B452-4CF3-25CA6C3C44F2}"/>
                </a:ext>
              </a:extLst>
            </p:cNvPr>
            <p:cNvSpPr/>
            <p:nvPr/>
          </p:nvSpPr>
          <p:spPr>
            <a:xfrm>
              <a:off x="3346730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일부상환신청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05741F77-0957-655A-DD9D-C0513839936C}"/>
                </a:ext>
              </a:extLst>
            </p:cNvPr>
            <p:cNvSpPr/>
            <p:nvPr/>
          </p:nvSpPr>
          <p:spPr>
            <a:xfrm>
              <a:off x="4528861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D7E36E-C736-145D-8DEC-6CF79EE66A6B}"/>
              </a:ext>
            </a:extLst>
          </p:cNvPr>
          <p:cNvSpPr/>
          <p:nvPr/>
        </p:nvSpPr>
        <p:spPr>
          <a:xfrm>
            <a:off x="1805158" y="2010953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채권선택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CFEBF89-EB9D-F926-961C-27BC77908677}"/>
              </a:ext>
            </a:extLst>
          </p:cNvPr>
          <p:cNvGrpSpPr/>
          <p:nvPr/>
        </p:nvGrpSpPr>
        <p:grpSpPr>
          <a:xfrm>
            <a:off x="2756968" y="1991151"/>
            <a:ext cx="2376000" cy="211020"/>
            <a:chOff x="2659146" y="3225393"/>
            <a:chExt cx="2376000" cy="211020"/>
          </a:xfrm>
        </p:grpSpPr>
        <p:cxnSp>
          <p:nvCxnSpPr>
            <p:cNvPr id="45" name="Google Shape;222;p7">
              <a:extLst>
                <a:ext uri="{FF2B5EF4-FFF2-40B4-BE49-F238E27FC236}">
                  <a16:creationId xmlns:a16="http://schemas.microsoft.com/office/drawing/2014/main" id="{8FD98C3C-FCB9-5974-FEF9-7EE4F70CF28F}"/>
                </a:ext>
              </a:extLst>
            </p:cNvPr>
            <p:cNvCxnSpPr>
              <a:cxnSpLocks/>
            </p:cNvCxnSpPr>
            <p:nvPr/>
          </p:nvCxnSpPr>
          <p:spPr>
            <a:xfrm>
              <a:off x="2659146" y="3436413"/>
              <a:ext cx="2376000" cy="0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5D2941-8889-17E4-B456-5340623574F9}"/>
                </a:ext>
              </a:extLst>
            </p:cNvPr>
            <p:cNvSpPr/>
            <p:nvPr/>
          </p:nvSpPr>
          <p:spPr>
            <a:xfrm>
              <a:off x="4781507" y="3225393"/>
              <a:ext cx="217687" cy="198228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r>
                <a:rPr lang="en-US" altLang="ko-KR" sz="600" b="1" dirty="0">
                  <a:solidFill>
                    <a:srgbClr val="26499D"/>
                  </a:solidFill>
                  <a:latin typeface="+mj-lt"/>
                  <a:ea typeface="Malgun Gothic" panose="020B0503020000020004" pitchFamily="50" charset="-127"/>
                </a:rPr>
                <a:t>Ⅴ</a:t>
              </a:r>
              <a:endParaRPr lang="ko-KR" altLang="en-US" sz="600" b="1" dirty="0">
                <a:solidFill>
                  <a:srgbClr val="26499D"/>
                </a:solidFill>
                <a:latin typeface="+mj-lt"/>
              </a:endParaRP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197BEB4-CC1C-6530-DE61-4D66BF90DB63}"/>
              </a:ext>
            </a:extLst>
          </p:cNvPr>
          <p:cNvSpPr/>
          <p:nvPr/>
        </p:nvSpPr>
        <p:spPr>
          <a:xfrm>
            <a:off x="2792760" y="1985645"/>
            <a:ext cx="1296000" cy="25230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대출 채권을 선택하세요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Google Shape;221;p7">
            <a:extLst>
              <a:ext uri="{FF2B5EF4-FFF2-40B4-BE49-F238E27FC236}">
                <a16:creationId xmlns:a16="http://schemas.microsoft.com/office/drawing/2014/main" id="{6EE76212-494E-ABC8-7B00-4376DBF51B24}"/>
              </a:ext>
            </a:extLst>
          </p:cNvPr>
          <p:cNvSpPr/>
          <p:nvPr/>
        </p:nvSpPr>
        <p:spPr>
          <a:xfrm>
            <a:off x="2524681" y="202217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AF048EB-2D76-A516-ACF2-A3890FE11194}"/>
              </a:ext>
            </a:extLst>
          </p:cNvPr>
          <p:cNvSpPr/>
          <p:nvPr/>
        </p:nvSpPr>
        <p:spPr>
          <a:xfrm>
            <a:off x="2720752" y="2636912"/>
            <a:ext cx="2952601" cy="218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대출잔액은 이자를 제외한 현재 기준 대출 원금입니다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6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07C7B83-88A8-494F-F1D2-1632E7A082B5}"/>
              </a:ext>
            </a:extLst>
          </p:cNvPr>
          <p:cNvSpPr/>
          <p:nvPr/>
        </p:nvSpPr>
        <p:spPr>
          <a:xfrm>
            <a:off x="3581186" y="2438455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03B6D9-FA43-5282-3887-763E8901ADE9}"/>
              </a:ext>
            </a:extLst>
          </p:cNvPr>
          <p:cNvSpPr/>
          <p:nvPr/>
        </p:nvSpPr>
        <p:spPr>
          <a:xfrm>
            <a:off x="1805158" y="2508445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대출잔액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2" name="Google Shape;222;p7">
            <a:extLst>
              <a:ext uri="{FF2B5EF4-FFF2-40B4-BE49-F238E27FC236}">
                <a16:creationId xmlns:a16="http://schemas.microsoft.com/office/drawing/2014/main" id="{B9EDF1A9-460F-F22E-1D1F-13F5E54ACDFC}"/>
              </a:ext>
            </a:extLst>
          </p:cNvPr>
          <p:cNvCxnSpPr>
            <a:cxnSpLocks/>
          </p:cNvCxnSpPr>
          <p:nvPr/>
        </p:nvCxnSpPr>
        <p:spPr>
          <a:xfrm>
            <a:off x="2755200" y="2618455"/>
            <a:ext cx="241382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C7BC8F0-C8C0-B593-0A2B-2B19D2ACAF6C}"/>
              </a:ext>
            </a:extLst>
          </p:cNvPr>
          <p:cNvSpPr/>
          <p:nvPr/>
        </p:nvSpPr>
        <p:spPr>
          <a:xfrm>
            <a:off x="2720752" y="3094209"/>
            <a:ext cx="2952601" cy="218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오늘까지 발생한 이자입니다</a:t>
            </a:r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E666A7F-B713-7A55-1AA4-825986175C80}"/>
              </a:ext>
            </a:extLst>
          </p:cNvPr>
          <p:cNvSpPr/>
          <p:nvPr/>
        </p:nvSpPr>
        <p:spPr>
          <a:xfrm>
            <a:off x="3581186" y="2873360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5FF018D-37E9-1FFB-0A15-F317AE0F0624}"/>
              </a:ext>
            </a:extLst>
          </p:cNvPr>
          <p:cNvSpPr/>
          <p:nvPr/>
        </p:nvSpPr>
        <p:spPr>
          <a:xfrm>
            <a:off x="1805158" y="2952777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대출이자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Google Shape;222;p7">
            <a:extLst>
              <a:ext uri="{FF2B5EF4-FFF2-40B4-BE49-F238E27FC236}">
                <a16:creationId xmlns:a16="http://schemas.microsoft.com/office/drawing/2014/main" id="{533D8B8B-5331-8195-9E75-0B95F6BF668C}"/>
              </a:ext>
            </a:extLst>
          </p:cNvPr>
          <p:cNvCxnSpPr>
            <a:cxnSpLocks/>
          </p:cNvCxnSpPr>
          <p:nvPr/>
        </p:nvCxnSpPr>
        <p:spPr>
          <a:xfrm>
            <a:off x="2755200" y="3053360"/>
            <a:ext cx="241382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221;p7">
            <a:extLst>
              <a:ext uri="{FF2B5EF4-FFF2-40B4-BE49-F238E27FC236}">
                <a16:creationId xmlns:a16="http://schemas.microsoft.com/office/drawing/2014/main" id="{BAC16DF4-8345-8D32-581B-C29E359FD655}"/>
              </a:ext>
            </a:extLst>
          </p:cNvPr>
          <p:cNvSpPr/>
          <p:nvPr/>
        </p:nvSpPr>
        <p:spPr>
          <a:xfrm>
            <a:off x="2524681" y="24208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0" name="Google Shape;221;p7">
            <a:extLst>
              <a:ext uri="{FF2B5EF4-FFF2-40B4-BE49-F238E27FC236}">
                <a16:creationId xmlns:a16="http://schemas.microsoft.com/office/drawing/2014/main" id="{D1E6BEE0-0B23-4824-E0E3-C6F0AC6E2ECE}"/>
              </a:ext>
            </a:extLst>
          </p:cNvPr>
          <p:cNvSpPr/>
          <p:nvPr/>
        </p:nvSpPr>
        <p:spPr>
          <a:xfrm>
            <a:off x="2524681" y="285293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525CB69-3407-75F2-6A4A-C7B4CDA4D428}"/>
              </a:ext>
            </a:extLst>
          </p:cNvPr>
          <p:cNvSpPr/>
          <p:nvPr/>
        </p:nvSpPr>
        <p:spPr>
          <a:xfrm>
            <a:off x="1337261" y="1738115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900" b="1">
                <a:solidFill>
                  <a:schemeClr val="tx1"/>
                </a:solidFill>
                <a:latin typeface="+mn-ea"/>
              </a:rPr>
              <a:t>채권정보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A3B8842-7DA7-BFAA-5C3D-430A2FA4CE64}"/>
              </a:ext>
            </a:extLst>
          </p:cNvPr>
          <p:cNvSpPr/>
          <p:nvPr/>
        </p:nvSpPr>
        <p:spPr>
          <a:xfrm>
            <a:off x="1337261" y="3645024"/>
            <a:ext cx="1095459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일부상환 정보 입력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DA2D8F5-2F3D-19F7-743B-4280A2FBF6B5}"/>
              </a:ext>
            </a:extLst>
          </p:cNvPr>
          <p:cNvSpPr/>
          <p:nvPr/>
        </p:nvSpPr>
        <p:spPr>
          <a:xfrm>
            <a:off x="2720752" y="4257859"/>
            <a:ext cx="2910649" cy="25126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대출잔액 내에서 일부상환을 희망하는 금액을 입력하시기 바랍니다</a:t>
            </a:r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최소 대출잔액 </a:t>
            </a:r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ko-KR" altLang="en-US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만원입니다</a:t>
            </a:r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ko-KR" altLang="en-US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전액 상황을 원하실 경우 해지신청 메뉴를 이용 하시기 바랍니다</a:t>
            </a:r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D010B92-D5CD-2246-813F-DBFCCCA9CDCF}"/>
              </a:ext>
            </a:extLst>
          </p:cNvPr>
          <p:cNvSpPr/>
          <p:nvPr/>
        </p:nvSpPr>
        <p:spPr>
          <a:xfrm>
            <a:off x="2705786" y="5013176"/>
            <a:ext cx="2444816" cy="25126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solidFill>
                  <a:srgbClr val="FF0000"/>
                </a:solidFill>
                <a:latin typeface="+mn-ea"/>
              </a:rPr>
              <a:t>일부상환은 오늘까지 발생한 이자를 포함하여 상환하여야 진행이 가능합니다</a:t>
            </a:r>
            <a:r>
              <a:rPr lang="en-US" altLang="ko-KR" sz="650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48631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712970"/>
              </p:ext>
            </p:extLst>
          </p:nvPr>
        </p:nvGraphicFramePr>
        <p:xfrm>
          <a:off x="7541937" y="408944"/>
          <a:ext cx="2253889" cy="499513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일부상환 시 신청완료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 확인 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일부 상환 신청 최종 완료 문구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대출금액 노출 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읿상환금액이</a:t>
                      </a:r>
                      <a:r>
                        <a:rPr kumimoji="1" lang="ko-KR" altLang="en-US" sz="600" b="0" kern="1200" spc="-3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반영된 대출잔액 표시</a:t>
                      </a:r>
                      <a:endParaRPr kumimoji="1" lang="en-US" altLang="ko-KR" sz="600" b="0" kern="1200" spc="-3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계좌운용규칙 </a:t>
                      </a:r>
                      <a:r>
                        <a:rPr kumimoji="1" lang="ko-KR" altLang="en-US" sz="600" b="1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다시보기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링크 이동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계좌운용규칙 링크 삽입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신청내역확인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화면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1A037EA1-193A-381B-0F69-152F83EB2B8E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560512" y="1064176"/>
            <a:chExt cx="6481024" cy="60918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6D8B094-7156-7356-CE2F-BB4A620248B3}"/>
                </a:ext>
              </a:extLst>
            </p:cNvPr>
            <p:cNvGrpSpPr/>
            <p:nvPr/>
          </p:nvGrpSpPr>
          <p:grpSpPr>
            <a:xfrm>
              <a:off x="560512" y="1064176"/>
              <a:ext cx="6481024" cy="609188"/>
              <a:chOff x="632520" y="1178687"/>
              <a:chExt cx="6481024" cy="60918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B98203C-5E12-C602-76FF-DF1905D18B14}"/>
                  </a:ext>
                </a:extLst>
              </p:cNvPr>
              <p:cNvSpPr/>
              <p:nvPr/>
            </p:nvSpPr>
            <p:spPr>
              <a:xfrm>
                <a:off x="632520" y="1423736"/>
                <a:ext cx="6481024" cy="3641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9D5C62B-7BB5-79CC-1925-6F5B5D1F8BFE}"/>
                  </a:ext>
                </a:extLst>
              </p:cNvPr>
              <p:cNvSpPr/>
              <p:nvPr/>
            </p:nvSpPr>
            <p:spPr>
              <a:xfrm>
                <a:off x="632520" y="1178687"/>
                <a:ext cx="6481024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0CA6FC7-6121-6B72-CAB6-88F7C40F8844}"/>
                  </a:ext>
                </a:extLst>
              </p:cNvPr>
              <p:cNvSpPr/>
              <p:nvPr/>
            </p:nvSpPr>
            <p:spPr>
              <a:xfrm>
                <a:off x="135260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대출신청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0F7C05C-3B7E-AC67-F69B-9FF95D15A85E}"/>
                  </a:ext>
                </a:extLst>
              </p:cNvPr>
              <p:cNvSpPr/>
              <p:nvPr/>
            </p:nvSpPr>
            <p:spPr>
              <a:xfrm>
                <a:off x="2762747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rgbClr val="FF6600"/>
                    </a:solidFill>
                    <a:latin typeface="+mj-ea"/>
                    <a:ea typeface="+mj-ea"/>
                  </a:rPr>
                  <a:t>대출관리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C1FA6D1-3042-BBD6-738F-34787867B9AA}"/>
                  </a:ext>
                </a:extLst>
              </p:cNvPr>
              <p:cNvSpPr/>
              <p:nvPr/>
            </p:nvSpPr>
            <p:spPr>
              <a:xfrm>
                <a:off x="4172894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고객센터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6571FD-740A-CAFF-5834-1BBD27E91640}"/>
                  </a:ext>
                </a:extLst>
              </p:cNvPr>
              <p:cNvSpPr/>
              <p:nvPr/>
            </p:nvSpPr>
            <p:spPr>
              <a:xfrm>
                <a:off x="558304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나의업무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C27581-0C77-FD57-11D7-32457858C05C}"/>
                </a:ext>
              </a:extLst>
            </p:cNvPr>
            <p:cNvSpPr/>
            <p:nvPr/>
          </p:nvSpPr>
          <p:spPr>
            <a:xfrm>
              <a:off x="1568624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+mj-ea"/>
                  <a:ea typeface="+mj-ea"/>
                </a:rPr>
                <a:t>대출내역확인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9E78826-D93D-BA23-63E9-B65E17DEA133}"/>
                </a:ext>
              </a:extLst>
            </p:cNvPr>
            <p:cNvSpPr/>
            <p:nvPr/>
          </p:nvSpPr>
          <p:spPr>
            <a:xfrm>
              <a:off x="2537378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rgbClr val="FF6600"/>
                  </a:solidFill>
                  <a:latin typeface="+mj-ea"/>
                  <a:ea typeface="+mj-ea"/>
                </a:rPr>
                <a:t>일부상환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BA8A80-01E3-31C3-4B2F-3ED6B8446393}"/>
                </a:ext>
              </a:extLst>
            </p:cNvPr>
            <p:cNvSpPr/>
            <p:nvPr/>
          </p:nvSpPr>
          <p:spPr>
            <a:xfrm>
              <a:off x="3506131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해지신청</a:t>
              </a:r>
            </a:p>
          </p:txBody>
        </p:sp>
      </p:grpSp>
      <p:sp>
        <p:nvSpPr>
          <p:cNvPr id="2" name="Text Box 58">
            <a:extLst>
              <a:ext uri="{FF2B5EF4-FFF2-40B4-BE49-F238E27FC236}">
                <a16:creationId xmlns:a16="http://schemas.microsoft.com/office/drawing/2014/main" id="{CF224F06-3B71-8F8A-0376-F1C8AFEC1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일부상환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신청완료</a:t>
            </a:r>
          </a:p>
        </p:txBody>
      </p:sp>
      <p:sp>
        <p:nvSpPr>
          <p:cNvPr id="3" name="Text Box 58">
            <a:extLst>
              <a:ext uri="{FF2B5EF4-FFF2-40B4-BE49-F238E27FC236}">
                <a16:creationId xmlns:a16="http://schemas.microsoft.com/office/drawing/2014/main" id="{D86F3A27-3F2D-DEEA-657F-AD54C4903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F_LM_06_03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94C9F9CD-1C38-550B-0A53-358EF6425E64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72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7B8989-6D8E-61E0-7492-D089B3F8CDA1}"/>
              </a:ext>
            </a:extLst>
          </p:cNvPr>
          <p:cNvSpPr/>
          <p:nvPr/>
        </p:nvSpPr>
        <p:spPr>
          <a:xfrm>
            <a:off x="3631664" y="6001558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7" name="Google Shape;221;p7">
            <a:extLst>
              <a:ext uri="{FF2B5EF4-FFF2-40B4-BE49-F238E27FC236}">
                <a16:creationId xmlns:a16="http://schemas.microsoft.com/office/drawing/2014/main" id="{D5C7B235-D671-4744-C54B-98FB13397070}"/>
              </a:ext>
            </a:extLst>
          </p:cNvPr>
          <p:cNvSpPr/>
          <p:nvPr/>
        </p:nvSpPr>
        <p:spPr>
          <a:xfrm>
            <a:off x="3440832" y="5949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81E40C-F298-FA25-B195-E50AB7694440}"/>
              </a:ext>
            </a:extLst>
          </p:cNvPr>
          <p:cNvSpPr/>
          <p:nvPr/>
        </p:nvSpPr>
        <p:spPr>
          <a:xfrm>
            <a:off x="2537378" y="2509065"/>
            <a:ext cx="2725205" cy="34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ea"/>
                <a:ea typeface="+mj-ea"/>
              </a:rPr>
              <a:t>일부상환 신청이 정상적으로 완료되었습니다</a:t>
            </a:r>
            <a:r>
              <a:rPr lang="en-US" altLang="ko-KR" sz="1000" dirty="0">
                <a:solidFill>
                  <a:srgbClr val="C00000"/>
                </a:solidFill>
                <a:latin typeface="+mj-ea"/>
                <a:ea typeface="+mj-ea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AB60A4-E289-FE37-9075-124E86A38632}"/>
              </a:ext>
            </a:extLst>
          </p:cNvPr>
          <p:cNvSpPr/>
          <p:nvPr/>
        </p:nvSpPr>
        <p:spPr>
          <a:xfrm>
            <a:off x="1496616" y="2858164"/>
            <a:ext cx="2918030" cy="210796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rPr lang="en-US" altLang="ko-KR" sz="750" dirty="0">
                <a:latin typeface="+mn-ea"/>
              </a:rPr>
              <a:t>OOO </a:t>
            </a:r>
            <a:r>
              <a:rPr lang="ko-KR" altLang="en-US" sz="750" dirty="0">
                <a:latin typeface="+mn-ea"/>
              </a:rPr>
              <a:t>님의 대출 현황 입니다</a:t>
            </a:r>
            <a:r>
              <a:rPr lang="en-US" altLang="ko-KR" sz="750" dirty="0">
                <a:latin typeface="+mn-ea"/>
              </a:rPr>
              <a:t>.</a:t>
            </a:r>
          </a:p>
        </p:txBody>
      </p:sp>
      <p:graphicFrame>
        <p:nvGraphicFramePr>
          <p:cNvPr id="11" name="Google Shape;702;p17">
            <a:extLst>
              <a:ext uri="{FF2B5EF4-FFF2-40B4-BE49-F238E27FC236}">
                <a16:creationId xmlns:a16="http://schemas.microsoft.com/office/drawing/2014/main" id="{9937B134-B03C-E4CD-0BD8-95214D79E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401557"/>
              </p:ext>
            </p:extLst>
          </p:nvPr>
        </p:nvGraphicFramePr>
        <p:xfrm>
          <a:off x="1496615" y="3101176"/>
          <a:ext cx="5185920" cy="111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252566599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1609443548"/>
                    </a:ext>
                  </a:extLst>
                </a:gridCol>
              </a:tblGrid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대출상품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 err="1">
                          <a:latin typeface="+mn-ea"/>
                          <a:ea typeface="+mn-ea"/>
                        </a:rPr>
                        <a:t>코넥안심스탁론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여신기관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750" b="0" dirty="0" err="1">
                          <a:latin typeface="+mn-ea"/>
                          <a:ea typeface="+mn-ea"/>
                        </a:rPr>
                        <a:t>에이티코넥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증권계좌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latin typeface="+mn-ea"/>
                          <a:ea typeface="+mn-ea"/>
                        </a:rPr>
                        <a:t>00000000000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증권사명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유진투자증권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95425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대출금액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000,000,000</a:t>
                      </a: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대출기간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lang="ko-KR" altLang="en-US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연장가능</a:t>
                      </a: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대출신청일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2024-01-01 13:11:59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대출금리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 </a:t>
                      </a: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00.0%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연장금리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 </a:t>
                      </a: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00.0%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이자수취방식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후취</a:t>
                      </a:r>
                      <a:endParaRPr lang="en-US" altLang="ko-KR"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로스컷비율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현금인출비율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B379B97-6104-5251-4670-20E7966FD4E6}"/>
              </a:ext>
            </a:extLst>
          </p:cNvPr>
          <p:cNvGraphicFramePr>
            <a:graphicFrameLocks noGrp="1"/>
          </p:cNvGraphicFramePr>
          <p:nvPr/>
        </p:nvGraphicFramePr>
        <p:xfrm>
          <a:off x="1496617" y="4522837"/>
          <a:ext cx="5185922" cy="1287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85922">
                  <a:extLst>
                    <a:ext uri="{9D8B030D-6E8A-4147-A177-3AD203B41FA5}">
                      <a16:colId xmlns:a16="http://schemas.microsoft.com/office/drawing/2014/main" val="2351373945"/>
                    </a:ext>
                  </a:extLst>
                </a:gridCol>
              </a:tblGrid>
              <a:tr h="21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대출연장안내</a:t>
                      </a:r>
                      <a:endParaRPr lang="en-US" altLang="ko-KR"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상품은 별도의 대출연장신청 없이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연장되는 상품입니다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(대출만기일 당일에 대출연장심사) 대출연장시점에는 반드시 증권계좌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담보평가금액이 대출금의 12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%이상 유지</a:t>
                      </a: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하여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야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하며, 이자가 현금으로 예치되어 있어야 합니다.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 err="1">
                          <a:latin typeface="+mn-ea"/>
                          <a:ea typeface="+mn-ea"/>
                          <a:cs typeface="Arial"/>
                          <a:sym typeface="Arial"/>
                        </a:rPr>
                        <a:t>미연장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처리될 경우, 연장일 익일부터 고객님의 증권계좌로 청구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조치됩니다.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1238939"/>
                  </a:ext>
                </a:extLst>
              </a:tr>
              <a:tr h="21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유의사항</a:t>
                      </a:r>
                      <a:endParaRPr lang="en-US" altLang="ko-KR"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계좌평가금액이 대출금액의 120% 이하로 하락할 경우 자동반대매매를 통해 대출금을 회수합니다. 대출금 상환전까지 해당 증권계좌의 출고, 입고가 정지됩니다. 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일부종목매매(관리, 투자경고, 투자위험 종목 등)및 신용, 미수거래를 할 수 없습니다. 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자세한 사항은 계좌운용규칙을 참고하십시오 </a:t>
                      </a:r>
                      <a:r>
                        <a:rPr lang="ko-KR" sz="750" b="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[계좌운용규칙 </a:t>
                      </a:r>
                      <a:r>
                        <a:rPr lang="ko-KR" sz="750" b="0" u="none" strike="noStrike" cap="none" dirty="0" err="1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다시보기</a:t>
                      </a:r>
                      <a:r>
                        <a:rPr lang="ko-KR" sz="750" b="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]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429866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EBA6C0-45E5-27C6-6B61-7BA6E251D65F}"/>
              </a:ext>
            </a:extLst>
          </p:cNvPr>
          <p:cNvGrpSpPr/>
          <p:nvPr/>
        </p:nvGrpSpPr>
        <p:grpSpPr>
          <a:xfrm>
            <a:off x="856549" y="2557038"/>
            <a:ext cx="1655999" cy="180000"/>
            <a:chOff x="334475" y="4293096"/>
            <a:chExt cx="1655999" cy="180000"/>
          </a:xfrm>
        </p:grpSpPr>
        <p:sp>
          <p:nvSpPr>
            <p:cNvPr id="15" name="Google Shape;221;p7">
              <a:extLst>
                <a:ext uri="{FF2B5EF4-FFF2-40B4-BE49-F238E27FC236}">
                  <a16:creationId xmlns:a16="http://schemas.microsoft.com/office/drawing/2014/main" id="{F84E4D1B-805A-34C3-540A-BE1408EF5847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222;p7">
              <a:extLst>
                <a:ext uri="{FF2B5EF4-FFF2-40B4-BE49-F238E27FC236}">
                  <a16:creationId xmlns:a16="http://schemas.microsoft.com/office/drawing/2014/main" id="{275ACE38-D34F-E8E5-95E3-BE140A55C5AA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14474" y="4383096"/>
              <a:ext cx="1476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38A53D5-FA3E-CA0B-B46B-0B5588E05258}"/>
              </a:ext>
            </a:extLst>
          </p:cNvPr>
          <p:cNvGrpSpPr/>
          <p:nvPr/>
        </p:nvGrpSpPr>
        <p:grpSpPr>
          <a:xfrm>
            <a:off x="2164599" y="1844824"/>
            <a:ext cx="3660262" cy="600891"/>
            <a:chOff x="2164599" y="1916832"/>
            <a:chExt cx="3660262" cy="600891"/>
          </a:xfrm>
        </p:grpSpPr>
        <p:sp>
          <p:nvSpPr>
            <p:cNvPr id="23" name="화살표: 갈매기형 수장 22">
              <a:extLst>
                <a:ext uri="{FF2B5EF4-FFF2-40B4-BE49-F238E27FC236}">
                  <a16:creationId xmlns:a16="http://schemas.microsoft.com/office/drawing/2014/main" id="{D6AB00DA-476A-97C2-BC07-B87A5CB14F17}"/>
                </a:ext>
              </a:extLst>
            </p:cNvPr>
            <p:cNvSpPr/>
            <p:nvPr/>
          </p:nvSpPr>
          <p:spPr>
            <a:xfrm>
              <a:off x="2164599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3281DE8D-FE69-6768-6227-6AAC524710E0}"/>
                </a:ext>
              </a:extLst>
            </p:cNvPr>
            <p:cNvSpPr/>
            <p:nvPr/>
          </p:nvSpPr>
          <p:spPr>
            <a:xfrm>
              <a:off x="3346730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일부상환신청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9D9BF192-14AC-87A9-72DC-01A53543D5B2}"/>
                </a:ext>
              </a:extLst>
            </p:cNvPr>
            <p:cNvSpPr/>
            <p:nvPr/>
          </p:nvSpPr>
          <p:spPr>
            <a:xfrm>
              <a:off x="4528861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619310D-16DF-3EA6-115A-0B853C1FA7CF}"/>
              </a:ext>
            </a:extLst>
          </p:cNvPr>
          <p:cNvGrpSpPr/>
          <p:nvPr/>
        </p:nvGrpSpPr>
        <p:grpSpPr>
          <a:xfrm>
            <a:off x="946549" y="3501092"/>
            <a:ext cx="2411999" cy="180000"/>
            <a:chOff x="334475" y="4293096"/>
            <a:chExt cx="2411999" cy="180000"/>
          </a:xfrm>
        </p:grpSpPr>
        <p:sp>
          <p:nvSpPr>
            <p:cNvPr id="37" name="Google Shape;221;p7">
              <a:extLst>
                <a:ext uri="{FF2B5EF4-FFF2-40B4-BE49-F238E27FC236}">
                  <a16:creationId xmlns:a16="http://schemas.microsoft.com/office/drawing/2014/main" id="{59687EFD-84FF-799F-AC02-E7FD7B4C800E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222;p7">
              <a:extLst>
                <a:ext uri="{FF2B5EF4-FFF2-40B4-BE49-F238E27FC236}">
                  <a16:creationId xmlns:a16="http://schemas.microsoft.com/office/drawing/2014/main" id="{B5D12983-C280-F851-707D-6160561958B6}"/>
                </a:ext>
              </a:extLst>
            </p:cNvPr>
            <p:cNvCxnSpPr>
              <a:cxnSpLocks/>
              <a:stCxn id="37" idx="6"/>
            </p:cNvCxnSpPr>
            <p:nvPr/>
          </p:nvCxnSpPr>
          <p:spPr>
            <a:xfrm>
              <a:off x="514474" y="4383096"/>
              <a:ext cx="2232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5146276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Part07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해지신청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69543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74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74915"/>
              </p:ext>
            </p:extLst>
          </p:nvPr>
        </p:nvGraphicFramePr>
        <p:xfrm>
          <a:off x="7541937" y="408944"/>
          <a:ext cx="2253889" cy="57982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해지신청 시 해당 페이지 접근을 위한 본인인증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신청단계 표시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신청단계에 따라 강조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아이콘 모양 및 색상은 디자인 시 변경해도 무방함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본인인증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KCB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연동 휴대폰 본인인증 팝업 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회색 글씨로 예시 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입력가능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6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7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본인성명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본인인증 이후 자동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휴대폰 번호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본인인증 이후 자동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주민번호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필수기재 사항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회색 글씨로 예시 표시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숫자만 입력가능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6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뒤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7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자리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다음 화면 이동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주민번호 진위여부 연동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(KCB),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유효하지 않을 경우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호출 후 주민번호 항목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Clear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 본인인증 연동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(KCB),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본인 일치하지 않을 경우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호출 후 휴대폰번호 항목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Clear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Step2.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상품선택 화면으로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휴대폰번호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주민번호 크로스 체크는 개발 시 고려하여 적용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비적용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대출신청 유의사항 안내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Area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D2D15AC-9A8B-F197-B6B6-9F98015F88DA}"/>
              </a:ext>
            </a:extLst>
          </p:cNvPr>
          <p:cNvGrpSpPr/>
          <p:nvPr/>
        </p:nvGrpSpPr>
        <p:grpSpPr>
          <a:xfrm>
            <a:off x="2164599" y="1916832"/>
            <a:ext cx="3660262" cy="600891"/>
            <a:chOff x="2164599" y="1916832"/>
            <a:chExt cx="3660262" cy="600891"/>
          </a:xfrm>
        </p:grpSpPr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26A08B59-0C5C-877B-8671-65D71BCF3BF7}"/>
                </a:ext>
              </a:extLst>
            </p:cNvPr>
            <p:cNvSpPr/>
            <p:nvPr/>
          </p:nvSpPr>
          <p:spPr>
            <a:xfrm>
              <a:off x="2164599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60" name="화살표: 갈매기형 수장 59">
              <a:extLst>
                <a:ext uri="{FF2B5EF4-FFF2-40B4-BE49-F238E27FC236}">
                  <a16:creationId xmlns:a16="http://schemas.microsoft.com/office/drawing/2014/main" id="{7D2ABB93-F80B-9B22-B87D-E7D62A823555}"/>
                </a:ext>
              </a:extLst>
            </p:cNvPr>
            <p:cNvSpPr/>
            <p:nvPr/>
          </p:nvSpPr>
          <p:spPr>
            <a:xfrm>
              <a:off x="3346730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대출해지신청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1" name="화살표: 갈매기형 수장 60">
              <a:extLst>
                <a:ext uri="{FF2B5EF4-FFF2-40B4-BE49-F238E27FC236}">
                  <a16:creationId xmlns:a16="http://schemas.microsoft.com/office/drawing/2014/main" id="{A6612EDF-A7AF-81BF-C887-D53B52DDCD05}"/>
                </a:ext>
              </a:extLst>
            </p:cNvPr>
            <p:cNvSpPr/>
            <p:nvPr/>
          </p:nvSpPr>
          <p:spPr>
            <a:xfrm>
              <a:off x="4528861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1A2A3D3-A52B-8205-DE98-A44063A0B5A7}"/>
              </a:ext>
            </a:extLst>
          </p:cNvPr>
          <p:cNvGrpSpPr/>
          <p:nvPr/>
        </p:nvGrpSpPr>
        <p:grpSpPr>
          <a:xfrm>
            <a:off x="1568624" y="2024864"/>
            <a:ext cx="541825" cy="180000"/>
            <a:chOff x="334475" y="4293096"/>
            <a:chExt cx="541825" cy="180000"/>
          </a:xfrm>
        </p:grpSpPr>
        <p:sp>
          <p:nvSpPr>
            <p:cNvPr id="65" name="Google Shape;221;p7">
              <a:extLst>
                <a:ext uri="{FF2B5EF4-FFF2-40B4-BE49-F238E27FC236}">
                  <a16:creationId xmlns:a16="http://schemas.microsoft.com/office/drawing/2014/main" id="{7CBBCD5B-3623-7D81-AFA7-AB1AEB9AEA24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7" name="Google Shape;222;p7">
              <a:extLst>
                <a:ext uri="{FF2B5EF4-FFF2-40B4-BE49-F238E27FC236}">
                  <a16:creationId xmlns:a16="http://schemas.microsoft.com/office/drawing/2014/main" id="{BE40B438-1DF2-17D0-009F-183003EE3CAC}"/>
                </a:ext>
              </a:extLst>
            </p:cNvPr>
            <p:cNvCxnSpPr>
              <a:cxnSpLocks/>
              <a:stCxn id="65" idx="6"/>
            </p:cNvCxnSpPr>
            <p:nvPr/>
          </p:nvCxnSpPr>
          <p:spPr>
            <a:xfrm>
              <a:off x="514475" y="4383096"/>
              <a:ext cx="361825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" name="Text Box 58">
            <a:extLst>
              <a:ext uri="{FF2B5EF4-FFF2-40B4-BE49-F238E27FC236}">
                <a16:creationId xmlns:a16="http://schemas.microsoft.com/office/drawing/2014/main" id="{2C6E905A-AA70-BC89-9CBF-D6DBC59A0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해지신청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</a:p>
        </p:txBody>
      </p:sp>
      <p:sp>
        <p:nvSpPr>
          <p:cNvPr id="40" name="Text Box 58">
            <a:extLst>
              <a:ext uri="{FF2B5EF4-FFF2-40B4-BE49-F238E27FC236}">
                <a16:creationId xmlns:a16="http://schemas.microsoft.com/office/drawing/2014/main" id="{FAEC512E-8607-BE46-C206-864E4889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F_LM_07_01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366894-3B89-269F-17BE-93DB561B1048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560512" y="1064176"/>
            <a:chExt cx="6481024" cy="60918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350C697-E9C7-F17D-2166-DF1637998B4B}"/>
                </a:ext>
              </a:extLst>
            </p:cNvPr>
            <p:cNvGrpSpPr/>
            <p:nvPr/>
          </p:nvGrpSpPr>
          <p:grpSpPr>
            <a:xfrm>
              <a:off x="560512" y="1064176"/>
              <a:ext cx="6481024" cy="609188"/>
              <a:chOff x="632520" y="1178687"/>
              <a:chExt cx="6481024" cy="6091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8CC149E-7C97-5A75-B698-41AA2C67E595}"/>
                  </a:ext>
                </a:extLst>
              </p:cNvPr>
              <p:cNvSpPr/>
              <p:nvPr/>
            </p:nvSpPr>
            <p:spPr>
              <a:xfrm>
                <a:off x="632520" y="1423736"/>
                <a:ext cx="6481024" cy="3641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F63D8F8-243E-5A54-2610-605A03D39EAF}"/>
                  </a:ext>
                </a:extLst>
              </p:cNvPr>
              <p:cNvSpPr/>
              <p:nvPr/>
            </p:nvSpPr>
            <p:spPr>
              <a:xfrm>
                <a:off x="632520" y="1178687"/>
                <a:ext cx="6481024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BA5517B-5F2B-D781-2D3F-C585C292470F}"/>
                  </a:ext>
                </a:extLst>
              </p:cNvPr>
              <p:cNvSpPr/>
              <p:nvPr/>
            </p:nvSpPr>
            <p:spPr>
              <a:xfrm>
                <a:off x="135260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대출신청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F4A72F2-F90F-7DFC-71F9-E49909241BD3}"/>
                  </a:ext>
                </a:extLst>
              </p:cNvPr>
              <p:cNvSpPr/>
              <p:nvPr/>
            </p:nvSpPr>
            <p:spPr>
              <a:xfrm>
                <a:off x="2762747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rgbClr val="FF6600"/>
                    </a:solidFill>
                    <a:latin typeface="+mj-ea"/>
                    <a:ea typeface="+mj-ea"/>
                  </a:rPr>
                  <a:t>대출관리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CC45E74-DC47-0DF7-2BEC-B76934F3EDFC}"/>
                  </a:ext>
                </a:extLst>
              </p:cNvPr>
              <p:cNvSpPr/>
              <p:nvPr/>
            </p:nvSpPr>
            <p:spPr>
              <a:xfrm>
                <a:off x="4172894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고객센터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D3B9C38-10E3-540E-C956-2030C71A02C1}"/>
                  </a:ext>
                </a:extLst>
              </p:cNvPr>
              <p:cNvSpPr/>
              <p:nvPr/>
            </p:nvSpPr>
            <p:spPr>
              <a:xfrm>
                <a:off x="558304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나의업무</a:t>
                </a: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67426FB-369F-D65D-6951-F1FDFEAF49BD}"/>
                </a:ext>
              </a:extLst>
            </p:cNvPr>
            <p:cNvSpPr/>
            <p:nvPr/>
          </p:nvSpPr>
          <p:spPr>
            <a:xfrm>
              <a:off x="1568624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+mj-ea"/>
                  <a:ea typeface="+mj-ea"/>
                </a:rPr>
                <a:t>대출내역확인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3832167-AE16-41E6-7376-FE86B891CBFA}"/>
                </a:ext>
              </a:extLst>
            </p:cNvPr>
            <p:cNvSpPr/>
            <p:nvPr/>
          </p:nvSpPr>
          <p:spPr>
            <a:xfrm>
              <a:off x="2537378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+mj-ea"/>
                  <a:ea typeface="+mj-ea"/>
                </a:rPr>
                <a:t>일부상환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FD5BC6A-3DEB-7F0F-1BD6-34BAA2D8A521}"/>
                </a:ext>
              </a:extLst>
            </p:cNvPr>
            <p:cNvSpPr/>
            <p:nvPr/>
          </p:nvSpPr>
          <p:spPr>
            <a:xfrm>
              <a:off x="3506131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rgbClr val="FF6600"/>
                  </a:solidFill>
                  <a:latin typeface="+mj-ea"/>
                  <a:ea typeface="+mj-ea"/>
                </a:rPr>
                <a:t>해지신청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19459-F02E-DF50-CE32-DBCDB3E860E9}"/>
              </a:ext>
            </a:extLst>
          </p:cNvPr>
          <p:cNvSpPr/>
          <p:nvPr/>
        </p:nvSpPr>
        <p:spPr>
          <a:xfrm>
            <a:off x="3631664" y="5214623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다음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54557F-CFB9-F56B-CF46-02D12E01496C}"/>
              </a:ext>
            </a:extLst>
          </p:cNvPr>
          <p:cNvSpPr/>
          <p:nvPr/>
        </p:nvSpPr>
        <p:spPr>
          <a:xfrm>
            <a:off x="2220865" y="5597089"/>
            <a:ext cx="3831791" cy="7660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대출신청 시간은 증권사영업일 </a:t>
            </a:r>
            <a:r>
              <a:rPr lang="en-US" altLang="ko-KR" sz="700" dirty="0">
                <a:latin typeface="+mn-ea"/>
              </a:rPr>
              <a:t>08:30 ~ 16:00(</a:t>
            </a:r>
            <a:r>
              <a:rPr lang="ko-KR" altLang="en-US" sz="700" dirty="0">
                <a:latin typeface="+mn-ea"/>
              </a:rPr>
              <a:t>토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일요일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공휴일 제외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입니다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증권계좌의 담보평가액</a:t>
            </a:r>
            <a:r>
              <a:rPr lang="en-US" altLang="ko-KR" sz="700" dirty="0">
                <a:latin typeface="+mn-ea"/>
              </a:rPr>
              <a:t>(</a:t>
            </a:r>
            <a:r>
              <a:rPr lang="ko-KR" altLang="en-US" sz="700" dirty="0">
                <a:latin typeface="+mn-ea"/>
              </a:rPr>
              <a:t>예수금</a:t>
            </a:r>
            <a:r>
              <a:rPr lang="en-US" altLang="ko-KR" sz="700" dirty="0">
                <a:latin typeface="+mn-ea"/>
              </a:rPr>
              <a:t>+</a:t>
            </a:r>
            <a:r>
              <a:rPr lang="ko-KR" altLang="en-US" sz="700" dirty="0">
                <a:latin typeface="+mn-ea"/>
              </a:rPr>
              <a:t>주식</a:t>
            </a:r>
            <a:r>
              <a:rPr lang="en-US" altLang="ko-KR" sz="700" dirty="0">
                <a:latin typeface="+mn-ea"/>
              </a:rPr>
              <a:t>)</a:t>
            </a:r>
            <a:r>
              <a:rPr lang="ko-KR" altLang="en-US" sz="700" dirty="0">
                <a:latin typeface="+mn-ea"/>
              </a:rPr>
              <a:t>이 </a:t>
            </a:r>
            <a:r>
              <a:rPr lang="en-US" altLang="ko-KR" sz="700" dirty="0">
                <a:latin typeface="+mn-ea"/>
              </a:rPr>
              <a:t>100</a:t>
            </a:r>
            <a:r>
              <a:rPr lang="ko-KR" altLang="en-US" sz="700" dirty="0">
                <a:latin typeface="+mn-ea"/>
              </a:rPr>
              <a:t>만원 이상 보유중이어야 하며</a:t>
            </a:r>
            <a:r>
              <a:rPr lang="en-US" altLang="ko-KR" sz="700" dirty="0">
                <a:latin typeface="+mn-ea"/>
              </a:rPr>
              <a:t>, </a:t>
            </a:r>
            <a:r>
              <a:rPr lang="ko-KR" altLang="en-US" sz="700" dirty="0">
                <a:latin typeface="+mn-ea"/>
              </a:rPr>
              <a:t>대출신청금액 최소 </a:t>
            </a:r>
            <a:r>
              <a:rPr lang="en-US" altLang="ko-KR" sz="700" dirty="0">
                <a:latin typeface="+mn-ea"/>
              </a:rPr>
              <a:t>100</a:t>
            </a:r>
            <a:r>
              <a:rPr lang="ko-KR" altLang="en-US" sz="700" dirty="0">
                <a:latin typeface="+mn-ea"/>
              </a:rPr>
              <a:t>만원 이상이어야 진행 가능합니다</a:t>
            </a:r>
            <a:r>
              <a:rPr lang="en-US" altLang="ko-KR" sz="7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</a:rPr>
              <a:t>휴대폰 본인인증을 통하여 가능합니다</a:t>
            </a:r>
            <a:r>
              <a:rPr lang="en-US" altLang="ko-KR" sz="700" dirty="0">
                <a:latin typeface="+mn-ea"/>
              </a:rPr>
              <a:t>.</a:t>
            </a:r>
          </a:p>
        </p:txBody>
      </p:sp>
      <p:sp>
        <p:nvSpPr>
          <p:cNvPr id="24" name="Rectangle 88">
            <a:extLst>
              <a:ext uri="{FF2B5EF4-FFF2-40B4-BE49-F238E27FC236}">
                <a16:creationId xmlns:a16="http://schemas.microsoft.com/office/drawing/2014/main" id="{946947C8-6D82-E57D-2C23-E35A5389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4550832"/>
            <a:ext cx="3054349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kumimoji="0"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           </a:t>
            </a: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주민번호 앞자리</a:t>
            </a:r>
            <a:r>
              <a:rPr kumimoji="0"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       -    </a:t>
            </a: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주민번호 뒷자리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209A5C-A28C-0DBE-BA6C-8FFDB9982F3B}"/>
              </a:ext>
            </a:extLst>
          </p:cNvPr>
          <p:cNvSpPr/>
          <p:nvPr/>
        </p:nvSpPr>
        <p:spPr>
          <a:xfrm>
            <a:off x="1805158" y="4575345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주민등록번호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Rectangle 88">
            <a:extLst>
              <a:ext uri="{FF2B5EF4-FFF2-40B4-BE49-F238E27FC236}">
                <a16:creationId xmlns:a16="http://schemas.microsoft.com/office/drawing/2014/main" id="{CD114261-9ACD-4F4D-D829-FB12B837F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3456145"/>
            <a:ext cx="3054349" cy="31832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본인성명</a:t>
            </a:r>
            <a:endParaRPr kumimoji="0" lang="ko-KR" altLang="en-US" sz="8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EF526F-0B74-994E-0583-E0919722B0DE}"/>
              </a:ext>
            </a:extLst>
          </p:cNvPr>
          <p:cNvSpPr/>
          <p:nvPr/>
        </p:nvSpPr>
        <p:spPr>
          <a:xfrm>
            <a:off x="1805158" y="3429000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성명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2CA728-C207-CC10-4696-E2D28A48E583}"/>
              </a:ext>
            </a:extLst>
          </p:cNvPr>
          <p:cNvSpPr/>
          <p:nvPr/>
        </p:nvSpPr>
        <p:spPr>
          <a:xfrm>
            <a:off x="1812141" y="3880943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휴대폰번호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Rectangle 88">
            <a:extLst>
              <a:ext uri="{FF2B5EF4-FFF2-40B4-BE49-F238E27FC236}">
                <a16:creationId xmlns:a16="http://schemas.microsoft.com/office/drawing/2014/main" id="{7F2AA579-379E-E703-C7EA-2FDA392A1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739" y="3845808"/>
            <a:ext cx="3054349" cy="32246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fontAlgn="auto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40000"/>
              <a:tabLst>
                <a:tab pos="5186857" algn="l"/>
              </a:tabLst>
              <a:defRPr/>
            </a:pPr>
            <a:r>
              <a:rPr kumimoji="0"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휴대폰번호</a:t>
            </a:r>
          </a:p>
        </p:txBody>
      </p:sp>
      <p:sp>
        <p:nvSpPr>
          <p:cNvPr id="34" name="Google Shape;221;p7">
            <a:extLst>
              <a:ext uri="{FF2B5EF4-FFF2-40B4-BE49-F238E27FC236}">
                <a16:creationId xmlns:a16="http://schemas.microsoft.com/office/drawing/2014/main" id="{46A11911-E06B-6F3D-6DA0-D84001200AE8}"/>
              </a:ext>
            </a:extLst>
          </p:cNvPr>
          <p:cNvSpPr/>
          <p:nvPr/>
        </p:nvSpPr>
        <p:spPr>
          <a:xfrm>
            <a:off x="2477463" y="341682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5" name="Google Shape;221;p7">
            <a:extLst>
              <a:ext uri="{FF2B5EF4-FFF2-40B4-BE49-F238E27FC236}">
                <a16:creationId xmlns:a16="http://schemas.microsoft.com/office/drawing/2014/main" id="{B55367AA-ECA1-58EE-C56A-12CD81D73391}"/>
              </a:ext>
            </a:extLst>
          </p:cNvPr>
          <p:cNvSpPr/>
          <p:nvPr/>
        </p:nvSpPr>
        <p:spPr>
          <a:xfrm>
            <a:off x="2477463" y="39002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21;p7">
            <a:extLst>
              <a:ext uri="{FF2B5EF4-FFF2-40B4-BE49-F238E27FC236}">
                <a16:creationId xmlns:a16="http://schemas.microsoft.com/office/drawing/2014/main" id="{693DF176-4388-D797-055E-464B04F9F4F5}"/>
              </a:ext>
            </a:extLst>
          </p:cNvPr>
          <p:cNvSpPr/>
          <p:nvPr/>
        </p:nvSpPr>
        <p:spPr>
          <a:xfrm>
            <a:off x="2477463" y="44906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21;p7">
            <a:extLst>
              <a:ext uri="{FF2B5EF4-FFF2-40B4-BE49-F238E27FC236}">
                <a16:creationId xmlns:a16="http://schemas.microsoft.com/office/drawing/2014/main" id="{7C79176A-4FA7-A947-B156-FD802FB0EC49}"/>
              </a:ext>
            </a:extLst>
          </p:cNvPr>
          <p:cNvSpPr/>
          <p:nvPr/>
        </p:nvSpPr>
        <p:spPr>
          <a:xfrm>
            <a:off x="3492480" y="515719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21;p7">
            <a:extLst>
              <a:ext uri="{FF2B5EF4-FFF2-40B4-BE49-F238E27FC236}">
                <a16:creationId xmlns:a16="http://schemas.microsoft.com/office/drawing/2014/main" id="{435F2634-26D4-90C1-D40B-CCE5CA0060D4}"/>
              </a:ext>
            </a:extLst>
          </p:cNvPr>
          <p:cNvSpPr/>
          <p:nvPr/>
        </p:nvSpPr>
        <p:spPr>
          <a:xfrm>
            <a:off x="2132233" y="558970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E860D3A-5422-A6B0-5471-B440798F0FA7}"/>
              </a:ext>
            </a:extLst>
          </p:cNvPr>
          <p:cNvSpPr/>
          <p:nvPr/>
        </p:nvSpPr>
        <p:spPr>
          <a:xfrm>
            <a:off x="2690739" y="3080624"/>
            <a:ext cx="3060000" cy="3153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+mj-ea"/>
                <a:ea typeface="+mj-ea"/>
              </a:rPr>
              <a:t>본인인증</a:t>
            </a:r>
          </a:p>
        </p:txBody>
      </p:sp>
      <p:sp>
        <p:nvSpPr>
          <p:cNvPr id="79" name="Google Shape;221;p7">
            <a:extLst>
              <a:ext uri="{FF2B5EF4-FFF2-40B4-BE49-F238E27FC236}">
                <a16:creationId xmlns:a16="http://schemas.microsoft.com/office/drawing/2014/main" id="{822BA1A0-8BE0-398D-7DAF-87A2D7838F0A}"/>
              </a:ext>
            </a:extLst>
          </p:cNvPr>
          <p:cNvSpPr/>
          <p:nvPr/>
        </p:nvSpPr>
        <p:spPr>
          <a:xfrm>
            <a:off x="2477463" y="30056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1330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75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70323"/>
              </p:ext>
            </p:extLst>
          </p:nvPr>
        </p:nvGraphicFramePr>
        <p:xfrm>
          <a:off x="7541937" y="408944"/>
          <a:ext cx="2253889" cy="570273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일부상환 시 상환 금액을 입력 및 신청하는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채권 선택 콤보 박스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유효 채권이 없을 경우</a:t>
                      </a: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페이지로 진입 불가</a:t>
                      </a: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6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메인페이지로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강제 이동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 </a:t>
                      </a: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진행건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중 유효 채권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대출잔액 자동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선택 시 자동 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대출이자 자동 노출</a:t>
                      </a: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선택 시 자동 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총납입금액 자동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번에서 입력한 상환희망금액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+ 3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대출이자를 계산하여 자동 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신청완료 버튼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신청완료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현금 부족일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미출금되며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협의필요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문구내용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sp>
        <p:nvSpPr>
          <p:cNvPr id="10" name="Text Box 58">
            <a:extLst>
              <a:ext uri="{FF2B5EF4-FFF2-40B4-BE49-F238E27FC236}">
                <a16:creationId xmlns:a16="http://schemas.microsoft.com/office/drawing/2014/main" id="{3419A4AD-B3DB-48A4-2F78-135D68F7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해지신청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대출해지신청</a:t>
            </a:r>
          </a:p>
        </p:txBody>
      </p:sp>
      <p:sp>
        <p:nvSpPr>
          <p:cNvPr id="38" name="Text Box 58">
            <a:extLst>
              <a:ext uri="{FF2B5EF4-FFF2-40B4-BE49-F238E27FC236}">
                <a16:creationId xmlns:a16="http://schemas.microsoft.com/office/drawing/2014/main" id="{BBB54A54-80C3-E052-FC9D-8750EEE7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F_LM_07_02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D31BCA-71B1-8407-88D1-AA4EBAD923F1}"/>
              </a:ext>
            </a:extLst>
          </p:cNvPr>
          <p:cNvSpPr/>
          <p:nvPr/>
        </p:nvSpPr>
        <p:spPr>
          <a:xfrm>
            <a:off x="1660759" y="4767511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총 납입금액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A170ABF-9945-6205-FA53-418532223138}"/>
              </a:ext>
            </a:extLst>
          </p:cNvPr>
          <p:cNvGrpSpPr/>
          <p:nvPr/>
        </p:nvGrpSpPr>
        <p:grpSpPr>
          <a:xfrm>
            <a:off x="794272" y="4731372"/>
            <a:ext cx="827999" cy="180000"/>
            <a:chOff x="334475" y="4293096"/>
            <a:chExt cx="827999" cy="180000"/>
          </a:xfrm>
        </p:grpSpPr>
        <p:sp>
          <p:nvSpPr>
            <p:cNvPr id="93" name="Google Shape;221;p7">
              <a:extLst>
                <a:ext uri="{FF2B5EF4-FFF2-40B4-BE49-F238E27FC236}">
                  <a16:creationId xmlns:a16="http://schemas.microsoft.com/office/drawing/2014/main" id="{AA500706-4B8A-DE55-15D6-0627C51454AC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4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222;p7">
              <a:extLst>
                <a:ext uri="{FF2B5EF4-FFF2-40B4-BE49-F238E27FC236}">
                  <a16:creationId xmlns:a16="http://schemas.microsoft.com/office/drawing/2014/main" id="{D98B432A-AB0A-E211-DC84-B1B47B80499F}"/>
                </a:ext>
              </a:extLst>
            </p:cNvPr>
            <p:cNvCxnSpPr>
              <a:cxnSpLocks/>
              <a:stCxn id="93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7E50624-A13F-D7AE-E280-9F9A03527F0F}"/>
              </a:ext>
            </a:extLst>
          </p:cNvPr>
          <p:cNvSpPr/>
          <p:nvPr/>
        </p:nvSpPr>
        <p:spPr>
          <a:xfrm>
            <a:off x="3315104" y="5903486"/>
            <a:ext cx="1344027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+mj-ea"/>
                <a:ea typeface="+mj-ea"/>
              </a:rPr>
              <a:t>신청완료</a:t>
            </a:r>
          </a:p>
        </p:txBody>
      </p:sp>
      <p:sp>
        <p:nvSpPr>
          <p:cNvPr id="102" name="Google Shape;221;p7">
            <a:extLst>
              <a:ext uri="{FF2B5EF4-FFF2-40B4-BE49-F238E27FC236}">
                <a16:creationId xmlns:a16="http://schemas.microsoft.com/office/drawing/2014/main" id="{05547859-4D1E-1DDC-7439-7414603460E4}"/>
              </a:ext>
            </a:extLst>
          </p:cNvPr>
          <p:cNvSpPr/>
          <p:nvPr/>
        </p:nvSpPr>
        <p:spPr>
          <a:xfrm>
            <a:off x="3152800" y="581348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D0FE0BF-B8B2-C1EF-81EF-5CB21C1D0633}"/>
              </a:ext>
            </a:extLst>
          </p:cNvPr>
          <p:cNvSpPr/>
          <p:nvPr/>
        </p:nvSpPr>
        <p:spPr>
          <a:xfrm>
            <a:off x="3581186" y="4686834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947DA8-B9A2-1DDA-2187-CEE788EB2C57}"/>
              </a:ext>
            </a:extLst>
          </p:cNvPr>
          <p:cNvGrpSpPr/>
          <p:nvPr/>
        </p:nvGrpSpPr>
        <p:grpSpPr>
          <a:xfrm>
            <a:off x="2164599" y="1988840"/>
            <a:ext cx="3660262" cy="600891"/>
            <a:chOff x="2164599" y="1916832"/>
            <a:chExt cx="3660262" cy="600891"/>
          </a:xfrm>
        </p:grpSpPr>
        <p:sp>
          <p:nvSpPr>
            <p:cNvPr id="4" name="화살표: 갈매기형 수장 3">
              <a:extLst>
                <a:ext uri="{FF2B5EF4-FFF2-40B4-BE49-F238E27FC236}">
                  <a16:creationId xmlns:a16="http://schemas.microsoft.com/office/drawing/2014/main" id="{279F246B-9C66-C24D-E170-8095025897A1}"/>
                </a:ext>
              </a:extLst>
            </p:cNvPr>
            <p:cNvSpPr/>
            <p:nvPr/>
          </p:nvSpPr>
          <p:spPr>
            <a:xfrm>
              <a:off x="2164599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DA4CC004-93A4-B452-4CF3-25CA6C3C44F2}"/>
                </a:ext>
              </a:extLst>
            </p:cNvPr>
            <p:cNvSpPr/>
            <p:nvPr/>
          </p:nvSpPr>
          <p:spPr>
            <a:xfrm>
              <a:off x="3346730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대출해지신청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05741F77-0957-655A-DD9D-C0513839936C}"/>
                </a:ext>
              </a:extLst>
            </p:cNvPr>
            <p:cNvSpPr/>
            <p:nvPr/>
          </p:nvSpPr>
          <p:spPr>
            <a:xfrm>
              <a:off x="4528861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D7E36E-C736-145D-8DEC-6CF79EE66A6B}"/>
              </a:ext>
            </a:extLst>
          </p:cNvPr>
          <p:cNvSpPr/>
          <p:nvPr/>
        </p:nvSpPr>
        <p:spPr>
          <a:xfrm>
            <a:off x="1805158" y="3091073"/>
            <a:ext cx="808311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채권선택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CFEBF89-EB9D-F926-961C-27BC77908677}"/>
              </a:ext>
            </a:extLst>
          </p:cNvPr>
          <p:cNvGrpSpPr/>
          <p:nvPr/>
        </p:nvGrpSpPr>
        <p:grpSpPr>
          <a:xfrm>
            <a:off x="2756968" y="3071271"/>
            <a:ext cx="2376000" cy="211020"/>
            <a:chOff x="2659146" y="3225393"/>
            <a:chExt cx="2376000" cy="211020"/>
          </a:xfrm>
        </p:grpSpPr>
        <p:cxnSp>
          <p:nvCxnSpPr>
            <p:cNvPr id="45" name="Google Shape;222;p7">
              <a:extLst>
                <a:ext uri="{FF2B5EF4-FFF2-40B4-BE49-F238E27FC236}">
                  <a16:creationId xmlns:a16="http://schemas.microsoft.com/office/drawing/2014/main" id="{8FD98C3C-FCB9-5974-FEF9-7EE4F70CF28F}"/>
                </a:ext>
              </a:extLst>
            </p:cNvPr>
            <p:cNvCxnSpPr>
              <a:cxnSpLocks/>
            </p:cNvCxnSpPr>
            <p:nvPr/>
          </p:nvCxnSpPr>
          <p:spPr>
            <a:xfrm>
              <a:off x="2659146" y="3436413"/>
              <a:ext cx="2376000" cy="0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5D2941-8889-17E4-B456-5340623574F9}"/>
                </a:ext>
              </a:extLst>
            </p:cNvPr>
            <p:cNvSpPr/>
            <p:nvPr/>
          </p:nvSpPr>
          <p:spPr>
            <a:xfrm>
              <a:off x="4781507" y="3225393"/>
              <a:ext cx="217687" cy="198228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r>
                <a:rPr lang="en-US" altLang="ko-KR" sz="600" b="1" dirty="0">
                  <a:solidFill>
                    <a:srgbClr val="26499D"/>
                  </a:solidFill>
                  <a:latin typeface="+mj-lt"/>
                  <a:ea typeface="Malgun Gothic" panose="020B0503020000020004" pitchFamily="50" charset="-127"/>
                </a:rPr>
                <a:t>Ⅴ</a:t>
              </a:r>
              <a:endParaRPr lang="ko-KR" altLang="en-US" sz="600" b="1" dirty="0">
                <a:solidFill>
                  <a:srgbClr val="26499D"/>
                </a:solidFill>
                <a:latin typeface="+mj-lt"/>
              </a:endParaRP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197BEB4-CC1C-6530-DE61-4D66BF90DB63}"/>
              </a:ext>
            </a:extLst>
          </p:cNvPr>
          <p:cNvSpPr/>
          <p:nvPr/>
        </p:nvSpPr>
        <p:spPr>
          <a:xfrm>
            <a:off x="2792760" y="3065765"/>
            <a:ext cx="1296000" cy="25230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대출 채권을 선택하세요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AF048EB-2D76-A516-ACF2-A3890FE11194}"/>
              </a:ext>
            </a:extLst>
          </p:cNvPr>
          <p:cNvSpPr/>
          <p:nvPr/>
        </p:nvSpPr>
        <p:spPr>
          <a:xfrm>
            <a:off x="2720752" y="3789040"/>
            <a:ext cx="2952601" cy="218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대출잔액은 이자를 제외한 현재 기준 대출 원금입니다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6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07C7B83-88A8-494F-F1D2-1632E7A082B5}"/>
              </a:ext>
            </a:extLst>
          </p:cNvPr>
          <p:cNvSpPr/>
          <p:nvPr/>
        </p:nvSpPr>
        <p:spPr>
          <a:xfrm>
            <a:off x="3581186" y="3590583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만원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503B6D9-FA43-5282-3887-763E8901ADE9}"/>
              </a:ext>
            </a:extLst>
          </p:cNvPr>
          <p:cNvSpPr/>
          <p:nvPr/>
        </p:nvSpPr>
        <p:spPr>
          <a:xfrm>
            <a:off x="1805158" y="3660573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대출잔액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2" name="Google Shape;222;p7">
            <a:extLst>
              <a:ext uri="{FF2B5EF4-FFF2-40B4-BE49-F238E27FC236}">
                <a16:creationId xmlns:a16="http://schemas.microsoft.com/office/drawing/2014/main" id="{B9EDF1A9-460F-F22E-1D1F-13F5E54ACDFC}"/>
              </a:ext>
            </a:extLst>
          </p:cNvPr>
          <p:cNvCxnSpPr>
            <a:cxnSpLocks/>
          </p:cNvCxnSpPr>
          <p:nvPr/>
        </p:nvCxnSpPr>
        <p:spPr>
          <a:xfrm>
            <a:off x="2755200" y="3770583"/>
            <a:ext cx="241382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C7BC8F0-C8C0-B593-0A2B-2B19D2ACAF6C}"/>
              </a:ext>
            </a:extLst>
          </p:cNvPr>
          <p:cNvSpPr/>
          <p:nvPr/>
        </p:nvSpPr>
        <p:spPr>
          <a:xfrm>
            <a:off x="2720752" y="4352043"/>
            <a:ext cx="2952601" cy="218608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오늘까지 발생한 이자입니다</a:t>
            </a:r>
            <a:r>
              <a:rPr lang="en-US" altLang="ko-KR" sz="6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E666A7F-B713-7A55-1AA4-825986175C80}"/>
              </a:ext>
            </a:extLst>
          </p:cNvPr>
          <p:cNvSpPr/>
          <p:nvPr/>
        </p:nvSpPr>
        <p:spPr>
          <a:xfrm>
            <a:off x="3581186" y="4131194"/>
            <a:ext cx="1587837" cy="180000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00,000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원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5FF018D-37E9-1FFB-0A15-F317AE0F0624}"/>
              </a:ext>
            </a:extLst>
          </p:cNvPr>
          <p:cNvSpPr/>
          <p:nvPr/>
        </p:nvSpPr>
        <p:spPr>
          <a:xfrm>
            <a:off x="1805158" y="4210611"/>
            <a:ext cx="2428145" cy="127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대출이자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Google Shape;222;p7">
            <a:extLst>
              <a:ext uri="{FF2B5EF4-FFF2-40B4-BE49-F238E27FC236}">
                <a16:creationId xmlns:a16="http://schemas.microsoft.com/office/drawing/2014/main" id="{533D8B8B-5331-8195-9E75-0B95F6BF668C}"/>
              </a:ext>
            </a:extLst>
          </p:cNvPr>
          <p:cNvCxnSpPr>
            <a:cxnSpLocks/>
          </p:cNvCxnSpPr>
          <p:nvPr/>
        </p:nvCxnSpPr>
        <p:spPr>
          <a:xfrm>
            <a:off x="2755200" y="4311194"/>
            <a:ext cx="241382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" name="Google Shape;222;p7">
            <a:extLst>
              <a:ext uri="{FF2B5EF4-FFF2-40B4-BE49-F238E27FC236}">
                <a16:creationId xmlns:a16="http://schemas.microsoft.com/office/drawing/2014/main" id="{F97FE3C8-7CE9-ECA0-BC67-BF324C3C606D}"/>
              </a:ext>
            </a:extLst>
          </p:cNvPr>
          <p:cNvCxnSpPr>
            <a:cxnSpLocks/>
          </p:cNvCxnSpPr>
          <p:nvPr/>
        </p:nvCxnSpPr>
        <p:spPr>
          <a:xfrm>
            <a:off x="2755200" y="4884004"/>
            <a:ext cx="241382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CF2A8E-A3B4-B1E1-8EF6-CC117261A0CD}"/>
              </a:ext>
            </a:extLst>
          </p:cNvPr>
          <p:cNvSpPr/>
          <p:nvPr/>
        </p:nvSpPr>
        <p:spPr>
          <a:xfrm>
            <a:off x="2720752" y="4977939"/>
            <a:ext cx="2570803" cy="251261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ko-KR" altLang="en-US" sz="700" dirty="0">
                <a:solidFill>
                  <a:srgbClr val="FF0000"/>
                </a:solidFill>
                <a:latin typeface="+mn-ea"/>
              </a:rPr>
              <a:t>대출해지는 오늘까지 발생한 이자를 포함하여 상환하여야 진행이 가능합니다</a:t>
            </a:r>
            <a:r>
              <a:rPr lang="en-US" altLang="ko-KR" sz="700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7D409E-D359-E93A-4122-06FD7BA388A5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560512" y="1064176"/>
            <a:chExt cx="6481024" cy="60918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AE65A68-2588-3350-602F-599A7BD8C37F}"/>
                </a:ext>
              </a:extLst>
            </p:cNvPr>
            <p:cNvGrpSpPr/>
            <p:nvPr/>
          </p:nvGrpSpPr>
          <p:grpSpPr>
            <a:xfrm>
              <a:off x="560512" y="1064176"/>
              <a:ext cx="6481024" cy="609188"/>
              <a:chOff x="632520" y="1178687"/>
              <a:chExt cx="6481024" cy="60918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D2B772C-D6A4-0A47-5862-37BCC0C3E04B}"/>
                  </a:ext>
                </a:extLst>
              </p:cNvPr>
              <p:cNvSpPr/>
              <p:nvPr/>
            </p:nvSpPr>
            <p:spPr>
              <a:xfrm>
                <a:off x="632520" y="1423736"/>
                <a:ext cx="6481024" cy="3641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8992DD2-38DD-C71C-1CA7-B87CB1C605FC}"/>
                  </a:ext>
                </a:extLst>
              </p:cNvPr>
              <p:cNvSpPr/>
              <p:nvPr/>
            </p:nvSpPr>
            <p:spPr>
              <a:xfrm>
                <a:off x="632520" y="1178687"/>
                <a:ext cx="6481024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F246443-5D1D-69E3-8228-82B5BDB96A15}"/>
                  </a:ext>
                </a:extLst>
              </p:cNvPr>
              <p:cNvSpPr/>
              <p:nvPr/>
            </p:nvSpPr>
            <p:spPr>
              <a:xfrm>
                <a:off x="135260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대출신청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131A012-2924-0178-CEA4-9BC383BF18BF}"/>
                  </a:ext>
                </a:extLst>
              </p:cNvPr>
              <p:cNvSpPr/>
              <p:nvPr/>
            </p:nvSpPr>
            <p:spPr>
              <a:xfrm>
                <a:off x="2762747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rgbClr val="FF6600"/>
                    </a:solidFill>
                    <a:latin typeface="+mj-ea"/>
                    <a:ea typeface="+mj-ea"/>
                  </a:rPr>
                  <a:t>대출관리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29F0A8C-D252-EE4F-43C1-0A8F6A0BB872}"/>
                  </a:ext>
                </a:extLst>
              </p:cNvPr>
              <p:cNvSpPr/>
              <p:nvPr/>
            </p:nvSpPr>
            <p:spPr>
              <a:xfrm>
                <a:off x="4172894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고객센터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488F584-A440-5068-A1CD-AD8954157931}"/>
                  </a:ext>
                </a:extLst>
              </p:cNvPr>
              <p:cNvSpPr/>
              <p:nvPr/>
            </p:nvSpPr>
            <p:spPr>
              <a:xfrm>
                <a:off x="558304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나의업무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B54587-C1FD-39F6-CF33-EE2FEE9D4019}"/>
                </a:ext>
              </a:extLst>
            </p:cNvPr>
            <p:cNvSpPr/>
            <p:nvPr/>
          </p:nvSpPr>
          <p:spPr>
            <a:xfrm>
              <a:off x="1568624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+mj-ea"/>
                  <a:ea typeface="+mj-ea"/>
                </a:rPr>
                <a:t>대출내역확인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2F890E-086F-79B9-B85C-3FB19A26A7F4}"/>
                </a:ext>
              </a:extLst>
            </p:cNvPr>
            <p:cNvSpPr/>
            <p:nvPr/>
          </p:nvSpPr>
          <p:spPr>
            <a:xfrm>
              <a:off x="2537378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+mj-ea"/>
                  <a:ea typeface="+mj-ea"/>
                </a:rPr>
                <a:t>일부상환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A8E598-4D05-93D9-C735-63F890E667C1}"/>
                </a:ext>
              </a:extLst>
            </p:cNvPr>
            <p:cNvSpPr/>
            <p:nvPr/>
          </p:nvSpPr>
          <p:spPr>
            <a:xfrm>
              <a:off x="3506131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rgbClr val="FF6600"/>
                  </a:solidFill>
                  <a:latin typeface="+mj-ea"/>
                  <a:ea typeface="+mj-ea"/>
                </a:rPr>
                <a:t>해지신청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8ABD20-5D8A-3CCC-0DB3-E0597867A6B7}"/>
              </a:ext>
            </a:extLst>
          </p:cNvPr>
          <p:cNvGrpSpPr/>
          <p:nvPr/>
        </p:nvGrpSpPr>
        <p:grpSpPr>
          <a:xfrm>
            <a:off x="742300" y="3091073"/>
            <a:ext cx="827999" cy="180000"/>
            <a:chOff x="334475" y="4293096"/>
            <a:chExt cx="827999" cy="180000"/>
          </a:xfrm>
        </p:grpSpPr>
        <p:sp>
          <p:nvSpPr>
            <p:cNvPr id="27" name="Google Shape;221;p7">
              <a:extLst>
                <a:ext uri="{FF2B5EF4-FFF2-40B4-BE49-F238E27FC236}">
                  <a16:creationId xmlns:a16="http://schemas.microsoft.com/office/drawing/2014/main" id="{4DBD3D54-EEAC-43EB-56C0-5E1B9731D2AA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" name="Google Shape;222;p7">
              <a:extLst>
                <a:ext uri="{FF2B5EF4-FFF2-40B4-BE49-F238E27FC236}">
                  <a16:creationId xmlns:a16="http://schemas.microsoft.com/office/drawing/2014/main" id="{E53B9C24-9255-BD4A-2932-7E737B3A2C0B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BF2206D-9502-D1B0-82E2-97B0ED0D6E7E}"/>
              </a:ext>
            </a:extLst>
          </p:cNvPr>
          <p:cNvGrpSpPr/>
          <p:nvPr/>
        </p:nvGrpSpPr>
        <p:grpSpPr>
          <a:xfrm>
            <a:off x="794272" y="3656024"/>
            <a:ext cx="827999" cy="180000"/>
            <a:chOff x="334475" y="4293096"/>
            <a:chExt cx="827999" cy="180000"/>
          </a:xfrm>
        </p:grpSpPr>
        <p:sp>
          <p:nvSpPr>
            <p:cNvPr id="32" name="Google Shape;221;p7">
              <a:extLst>
                <a:ext uri="{FF2B5EF4-FFF2-40B4-BE49-F238E27FC236}">
                  <a16:creationId xmlns:a16="http://schemas.microsoft.com/office/drawing/2014/main" id="{A44E211F-502F-3345-CA02-B2D00C236291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" name="Google Shape;222;p7">
              <a:extLst>
                <a:ext uri="{FF2B5EF4-FFF2-40B4-BE49-F238E27FC236}">
                  <a16:creationId xmlns:a16="http://schemas.microsoft.com/office/drawing/2014/main" id="{72D2046D-91F8-3F0A-B1DF-D71EEC37042A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C41A974-9D2C-62E9-7B4B-2968555825B5}"/>
              </a:ext>
            </a:extLst>
          </p:cNvPr>
          <p:cNvGrpSpPr/>
          <p:nvPr/>
        </p:nvGrpSpPr>
        <p:grpSpPr>
          <a:xfrm>
            <a:off x="794272" y="4176377"/>
            <a:ext cx="827999" cy="180000"/>
            <a:chOff x="334475" y="4293096"/>
            <a:chExt cx="827999" cy="180000"/>
          </a:xfrm>
        </p:grpSpPr>
        <p:sp>
          <p:nvSpPr>
            <p:cNvPr id="35" name="Google Shape;221;p7">
              <a:extLst>
                <a:ext uri="{FF2B5EF4-FFF2-40B4-BE49-F238E27FC236}">
                  <a16:creationId xmlns:a16="http://schemas.microsoft.com/office/drawing/2014/main" id="{34B51A8E-75B6-EE5C-4785-B0AB1C407461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3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" name="Google Shape;222;p7">
              <a:extLst>
                <a:ext uri="{FF2B5EF4-FFF2-40B4-BE49-F238E27FC236}">
                  <a16:creationId xmlns:a16="http://schemas.microsoft.com/office/drawing/2014/main" id="{EB2AE044-3E00-BE20-A898-19F934C0EFD8}"/>
                </a:ext>
              </a:extLst>
            </p:cNvPr>
            <p:cNvCxnSpPr>
              <a:cxnSpLocks/>
              <a:stCxn id="35" idx="6"/>
            </p:cNvCxnSpPr>
            <p:nvPr/>
          </p:nvCxnSpPr>
          <p:spPr>
            <a:xfrm>
              <a:off x="514474" y="4383096"/>
              <a:ext cx="64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641337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68842"/>
              </p:ext>
            </p:extLst>
          </p:nvPr>
        </p:nvGraphicFramePr>
        <p:xfrm>
          <a:off x="7541937" y="408944"/>
          <a:ext cx="2253889" cy="499513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해지신청 시 신청완료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신청내역 확인 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해지 신청 최종 완료 문구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대출잔액 노출 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 해지이 경우 </a:t>
                      </a:r>
                      <a:r>
                        <a:rPr kumimoji="1" lang="en-US" altLang="ko-KR" sz="600" b="0" kern="1200" spc="-3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kumimoji="1" lang="ko-KR" altLang="en-US" sz="600" b="0" kern="1200" spc="-3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원으로 노출</a:t>
                      </a:r>
                      <a:endParaRPr kumimoji="1" lang="en-US" altLang="ko-KR" sz="600" b="0" kern="1200" spc="-3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대출해지일 노출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연장금리 대신 대출해지일시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신청내역확인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화면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0824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1A037EA1-193A-381B-0F69-152F83EB2B8E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560512" y="1064176"/>
            <a:chExt cx="6481024" cy="609188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F6D8B094-7156-7356-CE2F-BB4A620248B3}"/>
                </a:ext>
              </a:extLst>
            </p:cNvPr>
            <p:cNvGrpSpPr/>
            <p:nvPr/>
          </p:nvGrpSpPr>
          <p:grpSpPr>
            <a:xfrm>
              <a:off x="560512" y="1064176"/>
              <a:ext cx="6481024" cy="609188"/>
              <a:chOff x="632520" y="1178687"/>
              <a:chExt cx="6481024" cy="609188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B98203C-5E12-C602-76FF-DF1905D18B14}"/>
                  </a:ext>
                </a:extLst>
              </p:cNvPr>
              <p:cNvSpPr/>
              <p:nvPr/>
            </p:nvSpPr>
            <p:spPr>
              <a:xfrm>
                <a:off x="632520" y="1423736"/>
                <a:ext cx="6481024" cy="3641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9D5C62B-7BB5-79CC-1925-6F5B5D1F8BFE}"/>
                  </a:ext>
                </a:extLst>
              </p:cNvPr>
              <p:cNvSpPr/>
              <p:nvPr/>
            </p:nvSpPr>
            <p:spPr>
              <a:xfrm>
                <a:off x="632520" y="1178687"/>
                <a:ext cx="6481024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0CA6FC7-6121-6B72-CAB6-88F7C40F8844}"/>
                  </a:ext>
                </a:extLst>
              </p:cNvPr>
              <p:cNvSpPr/>
              <p:nvPr/>
            </p:nvSpPr>
            <p:spPr>
              <a:xfrm>
                <a:off x="135260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대출신청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0F7C05C-3B7E-AC67-F69B-9FF95D15A85E}"/>
                  </a:ext>
                </a:extLst>
              </p:cNvPr>
              <p:cNvSpPr/>
              <p:nvPr/>
            </p:nvSpPr>
            <p:spPr>
              <a:xfrm>
                <a:off x="2762747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rgbClr val="FF6600"/>
                    </a:solidFill>
                    <a:latin typeface="+mj-ea"/>
                    <a:ea typeface="+mj-ea"/>
                  </a:rPr>
                  <a:t>대출관리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C1FA6D1-3042-BBD6-738F-34787867B9AA}"/>
                  </a:ext>
                </a:extLst>
              </p:cNvPr>
              <p:cNvSpPr/>
              <p:nvPr/>
            </p:nvSpPr>
            <p:spPr>
              <a:xfrm>
                <a:off x="4172894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고객센터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C6571FD-740A-CAFF-5834-1BBD27E91640}"/>
                  </a:ext>
                </a:extLst>
              </p:cNvPr>
              <p:cNvSpPr/>
              <p:nvPr/>
            </p:nvSpPr>
            <p:spPr>
              <a:xfrm>
                <a:off x="558304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나의업무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C27581-0C77-FD57-11D7-32457858C05C}"/>
                </a:ext>
              </a:extLst>
            </p:cNvPr>
            <p:cNvSpPr/>
            <p:nvPr/>
          </p:nvSpPr>
          <p:spPr>
            <a:xfrm>
              <a:off x="1568624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+mj-ea"/>
                  <a:ea typeface="+mj-ea"/>
                </a:rPr>
                <a:t>대출내역확인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9E78826-D93D-BA23-63E9-B65E17DEA133}"/>
                </a:ext>
              </a:extLst>
            </p:cNvPr>
            <p:cNvSpPr/>
            <p:nvPr/>
          </p:nvSpPr>
          <p:spPr>
            <a:xfrm>
              <a:off x="2537378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+mj-ea"/>
                  <a:ea typeface="+mj-ea"/>
                </a:rPr>
                <a:t>일부상환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BA8A80-01E3-31C3-4B2F-3ED6B8446393}"/>
                </a:ext>
              </a:extLst>
            </p:cNvPr>
            <p:cNvSpPr/>
            <p:nvPr/>
          </p:nvSpPr>
          <p:spPr>
            <a:xfrm>
              <a:off x="3506131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rgbClr val="FF6600"/>
                  </a:solidFill>
                  <a:latin typeface="+mj-ea"/>
                  <a:ea typeface="+mj-ea"/>
                </a:rPr>
                <a:t>해지신청</a:t>
              </a:r>
            </a:p>
          </p:txBody>
        </p:sp>
      </p:grp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94C9F9CD-1C38-550B-0A53-358EF6425E64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76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7B8989-6D8E-61E0-7492-D089B3F8CDA1}"/>
              </a:ext>
            </a:extLst>
          </p:cNvPr>
          <p:cNvSpPr/>
          <p:nvPr/>
        </p:nvSpPr>
        <p:spPr>
          <a:xfrm>
            <a:off x="3631664" y="6001558"/>
            <a:ext cx="1105312" cy="2618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</a:p>
        </p:txBody>
      </p:sp>
      <p:sp>
        <p:nvSpPr>
          <p:cNvPr id="7" name="Google Shape;221;p7">
            <a:extLst>
              <a:ext uri="{FF2B5EF4-FFF2-40B4-BE49-F238E27FC236}">
                <a16:creationId xmlns:a16="http://schemas.microsoft.com/office/drawing/2014/main" id="{D5C7B235-D671-4744-C54B-98FB13397070}"/>
              </a:ext>
            </a:extLst>
          </p:cNvPr>
          <p:cNvSpPr/>
          <p:nvPr/>
        </p:nvSpPr>
        <p:spPr>
          <a:xfrm>
            <a:off x="3440832" y="594928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81E40C-F298-FA25-B195-E50AB7694440}"/>
              </a:ext>
            </a:extLst>
          </p:cNvPr>
          <p:cNvSpPr/>
          <p:nvPr/>
        </p:nvSpPr>
        <p:spPr>
          <a:xfrm>
            <a:off x="2537378" y="2509065"/>
            <a:ext cx="2725205" cy="3421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1000" dirty="0">
                <a:solidFill>
                  <a:srgbClr val="C00000"/>
                </a:solidFill>
                <a:latin typeface="+mj-ea"/>
                <a:ea typeface="+mj-ea"/>
              </a:rPr>
              <a:t>해지 신청이 정상적으로 완료되었습니다</a:t>
            </a:r>
            <a:r>
              <a:rPr lang="en-US" altLang="ko-KR" sz="1000" dirty="0">
                <a:solidFill>
                  <a:srgbClr val="C00000"/>
                </a:solidFill>
                <a:latin typeface="+mj-ea"/>
                <a:ea typeface="+mj-ea"/>
              </a:rPr>
              <a:t>!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AB60A4-E289-FE37-9075-124E86A38632}"/>
              </a:ext>
            </a:extLst>
          </p:cNvPr>
          <p:cNvSpPr/>
          <p:nvPr/>
        </p:nvSpPr>
        <p:spPr>
          <a:xfrm>
            <a:off x="1496616" y="2858164"/>
            <a:ext cx="2918030" cy="210796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rPr lang="en-US" altLang="ko-KR" sz="750" dirty="0">
                <a:latin typeface="+mn-ea"/>
              </a:rPr>
              <a:t>OOO </a:t>
            </a:r>
            <a:r>
              <a:rPr lang="ko-KR" altLang="en-US" sz="750" dirty="0">
                <a:latin typeface="+mn-ea"/>
              </a:rPr>
              <a:t>님의 대출 현황 입니다</a:t>
            </a:r>
            <a:r>
              <a:rPr lang="en-US" altLang="ko-KR" sz="750" dirty="0">
                <a:latin typeface="+mn-ea"/>
              </a:rPr>
              <a:t>.</a:t>
            </a:r>
          </a:p>
        </p:txBody>
      </p:sp>
      <p:graphicFrame>
        <p:nvGraphicFramePr>
          <p:cNvPr id="11" name="Google Shape;702;p17">
            <a:extLst>
              <a:ext uri="{FF2B5EF4-FFF2-40B4-BE49-F238E27FC236}">
                <a16:creationId xmlns:a16="http://schemas.microsoft.com/office/drawing/2014/main" id="{9937B134-B03C-E4CD-0BD8-95214D79E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98522"/>
              </p:ext>
            </p:extLst>
          </p:nvPr>
        </p:nvGraphicFramePr>
        <p:xfrm>
          <a:off x="1496615" y="3101176"/>
          <a:ext cx="5185920" cy="111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252566599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480">
                  <a:extLst>
                    <a:ext uri="{9D8B030D-6E8A-4147-A177-3AD203B41FA5}">
                      <a16:colId xmlns:a16="http://schemas.microsoft.com/office/drawing/2014/main" val="1609443548"/>
                    </a:ext>
                  </a:extLst>
                </a:gridCol>
              </a:tblGrid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대출상품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 err="1">
                          <a:latin typeface="+mn-ea"/>
                          <a:ea typeface="+mn-ea"/>
                        </a:rPr>
                        <a:t>코넥안심스탁론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여신기관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주식회사 </a:t>
                      </a:r>
                      <a:r>
                        <a:rPr lang="ko-KR" altLang="en-US" sz="750" b="0" dirty="0" err="1">
                          <a:latin typeface="+mn-ea"/>
                          <a:ea typeface="+mn-ea"/>
                        </a:rPr>
                        <a:t>에이티코넥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증권계좌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dirty="0">
                          <a:latin typeface="+mn-ea"/>
                          <a:ea typeface="+mn-ea"/>
                        </a:rPr>
                        <a:t>00000000000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증권사명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dirty="0">
                          <a:latin typeface="+mn-ea"/>
                          <a:ea typeface="+mn-ea"/>
                        </a:rPr>
                        <a:t>유진투자증권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195425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대출금액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대출기간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lang="ko-KR" altLang="en-US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연장가능</a:t>
                      </a: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대출신청일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2024-01-01 13:11:59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대출금리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연 </a:t>
                      </a: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00.0%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대출해지일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2024-03-01 15:20:59</a:t>
                      </a:r>
                      <a:endParaRPr lang="en-US" altLang="ko-KR"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이자수취방식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후취</a:t>
                      </a:r>
                      <a:endParaRPr lang="en-US" altLang="ko-KR"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3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로스컷비율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75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현금인출비율</a:t>
                      </a:r>
                      <a:endParaRPr sz="75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5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000%</a:t>
                      </a:r>
                      <a:endParaRPr lang="ko-KR" altLang="en-US" sz="75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B379B97-6104-5251-4670-20E7966FD4E6}"/>
              </a:ext>
            </a:extLst>
          </p:cNvPr>
          <p:cNvGraphicFramePr>
            <a:graphicFrameLocks noGrp="1"/>
          </p:cNvGraphicFramePr>
          <p:nvPr/>
        </p:nvGraphicFramePr>
        <p:xfrm>
          <a:off x="1496617" y="4522837"/>
          <a:ext cx="5185922" cy="1287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85922">
                  <a:extLst>
                    <a:ext uri="{9D8B030D-6E8A-4147-A177-3AD203B41FA5}">
                      <a16:colId xmlns:a16="http://schemas.microsoft.com/office/drawing/2014/main" val="2351373945"/>
                    </a:ext>
                  </a:extLst>
                </a:gridCol>
              </a:tblGrid>
              <a:tr h="21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대출연장안내</a:t>
                      </a:r>
                      <a:endParaRPr lang="en-US" altLang="ko-KR"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상품은 별도의 대출연장신청 없이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연장되는 상품입니다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(대출만기일 당일에 대출연장심사) 대출연장시점에는 반드시 증권계좌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담보평가금액이 대출금의 12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%이상 유지</a:t>
                      </a:r>
                      <a:r>
                        <a:rPr lang="ko-KR" altLang="en-US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하여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야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하며, 이자가 현금으로 예치되어 있어야 합니다.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 err="1">
                          <a:latin typeface="+mn-ea"/>
                          <a:ea typeface="+mn-ea"/>
                          <a:cs typeface="Arial"/>
                          <a:sym typeface="Arial"/>
                        </a:rPr>
                        <a:t>미연장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처리될 경우, 연장일 익일부터 고객님의 증권계좌로 청구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조치됩니다.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1238939"/>
                  </a:ext>
                </a:extLst>
              </a:tr>
              <a:tr h="215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유의사항</a:t>
                      </a:r>
                      <a:endParaRPr lang="en-US" altLang="ko-KR"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50" b="0" u="none" strike="noStrike" cap="none" dirty="0"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계좌평가금액이 대출금액의 120% 이하로 하락할 경우 자동반대매매를 통해 대출금을 회수합니다. 대출금 상환전까지 해당 증권계좌의 출고, 입고가 정지됩니다. 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일부종목매매(관리, 투자경고, 투자위험 종목 등)및 신용, 미수거래를 할 수 없습니다. </a:t>
                      </a:r>
                      <a:r>
                        <a:rPr lang="en-US" alt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자세한 사항은 계좌운용규칙을 참고하십시오 </a:t>
                      </a:r>
                      <a:r>
                        <a:rPr lang="ko-KR" sz="750" b="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[계좌운용규칙 </a:t>
                      </a:r>
                      <a:r>
                        <a:rPr lang="ko-KR" sz="750" b="0" u="none" strike="noStrike" cap="none" dirty="0" err="1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다시보기</a:t>
                      </a:r>
                      <a:r>
                        <a:rPr lang="ko-KR" sz="750" b="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  <a:cs typeface="Arial"/>
                          <a:sym typeface="Arial"/>
                        </a:rPr>
                        <a:t>]</a:t>
                      </a:r>
                      <a:r>
                        <a:rPr lang="ko-KR" sz="750" b="0" u="none" strike="noStrike" cap="none" dirty="0"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sz="750" b="0" dirty="0">
                        <a:latin typeface="+mn-ea"/>
                        <a:ea typeface="+mn-ea"/>
                      </a:endParaRPr>
                    </a:p>
                  </a:txBody>
                  <a:tcPr marL="91450" marR="9145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3429866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84EBA6C0-45E5-27C6-6B61-7BA6E251D65F}"/>
              </a:ext>
            </a:extLst>
          </p:cNvPr>
          <p:cNvGrpSpPr/>
          <p:nvPr/>
        </p:nvGrpSpPr>
        <p:grpSpPr>
          <a:xfrm>
            <a:off x="856549" y="2557038"/>
            <a:ext cx="1655999" cy="180000"/>
            <a:chOff x="334475" y="4293096"/>
            <a:chExt cx="1655999" cy="180000"/>
          </a:xfrm>
        </p:grpSpPr>
        <p:sp>
          <p:nvSpPr>
            <p:cNvPr id="15" name="Google Shape;221;p7">
              <a:extLst>
                <a:ext uri="{FF2B5EF4-FFF2-40B4-BE49-F238E27FC236}">
                  <a16:creationId xmlns:a16="http://schemas.microsoft.com/office/drawing/2014/main" id="{F84E4D1B-805A-34C3-540A-BE1408EF5847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222;p7">
              <a:extLst>
                <a:ext uri="{FF2B5EF4-FFF2-40B4-BE49-F238E27FC236}">
                  <a16:creationId xmlns:a16="http://schemas.microsoft.com/office/drawing/2014/main" id="{275ACE38-D34F-E8E5-95E3-BE140A55C5AA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14474" y="4383096"/>
              <a:ext cx="1476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38A53D5-FA3E-CA0B-B46B-0B5588E05258}"/>
              </a:ext>
            </a:extLst>
          </p:cNvPr>
          <p:cNvGrpSpPr/>
          <p:nvPr/>
        </p:nvGrpSpPr>
        <p:grpSpPr>
          <a:xfrm>
            <a:off x="2164599" y="1844824"/>
            <a:ext cx="3660262" cy="600891"/>
            <a:chOff x="2164599" y="1916832"/>
            <a:chExt cx="3660262" cy="600891"/>
          </a:xfrm>
        </p:grpSpPr>
        <p:sp>
          <p:nvSpPr>
            <p:cNvPr id="23" name="화살표: 갈매기형 수장 22">
              <a:extLst>
                <a:ext uri="{FF2B5EF4-FFF2-40B4-BE49-F238E27FC236}">
                  <a16:creationId xmlns:a16="http://schemas.microsoft.com/office/drawing/2014/main" id="{D6AB00DA-476A-97C2-BC07-B87A5CB14F17}"/>
                </a:ext>
              </a:extLst>
            </p:cNvPr>
            <p:cNvSpPr/>
            <p:nvPr/>
          </p:nvSpPr>
          <p:spPr>
            <a:xfrm>
              <a:off x="2164599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1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본인인증</a:t>
              </a:r>
            </a:p>
          </p:txBody>
        </p: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3281DE8D-FE69-6768-6227-6AAC524710E0}"/>
                </a:ext>
              </a:extLst>
            </p:cNvPr>
            <p:cNvSpPr/>
            <p:nvPr/>
          </p:nvSpPr>
          <p:spPr>
            <a:xfrm>
              <a:off x="3346730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2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대출해지신청</a:t>
              </a:r>
              <a:endParaRPr lang="en-US" altLang="ko-KR" sz="9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9D9BF192-14AC-87A9-72DC-01A53543D5B2}"/>
                </a:ext>
              </a:extLst>
            </p:cNvPr>
            <p:cNvSpPr/>
            <p:nvPr/>
          </p:nvSpPr>
          <p:spPr>
            <a:xfrm>
              <a:off x="4528861" y="1916832"/>
              <a:ext cx="1296000" cy="600891"/>
            </a:xfrm>
            <a:prstGeom prst="chevron">
              <a:avLst>
                <a:gd name="adj" fmla="val 2489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49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+mj-ea"/>
                  <a:ea typeface="+mj-ea"/>
                </a:rPr>
                <a:t>Step 3</a:t>
              </a:r>
            </a:p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+mj-ea"/>
                  <a:ea typeface="+mj-ea"/>
                </a:rPr>
                <a:t>신청완료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619310D-16DF-3EA6-115A-0B853C1FA7CF}"/>
              </a:ext>
            </a:extLst>
          </p:cNvPr>
          <p:cNvGrpSpPr/>
          <p:nvPr/>
        </p:nvGrpSpPr>
        <p:grpSpPr>
          <a:xfrm>
            <a:off x="946549" y="3463384"/>
            <a:ext cx="2807999" cy="180000"/>
            <a:chOff x="334475" y="4255388"/>
            <a:chExt cx="2807999" cy="180000"/>
          </a:xfrm>
        </p:grpSpPr>
        <p:sp>
          <p:nvSpPr>
            <p:cNvPr id="37" name="Google Shape;221;p7">
              <a:extLst>
                <a:ext uri="{FF2B5EF4-FFF2-40B4-BE49-F238E27FC236}">
                  <a16:creationId xmlns:a16="http://schemas.microsoft.com/office/drawing/2014/main" id="{59687EFD-84FF-799F-AC02-E7FD7B4C800E}"/>
                </a:ext>
              </a:extLst>
            </p:cNvPr>
            <p:cNvSpPr/>
            <p:nvPr/>
          </p:nvSpPr>
          <p:spPr>
            <a:xfrm>
              <a:off x="334475" y="4255388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2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222;p7">
              <a:extLst>
                <a:ext uri="{FF2B5EF4-FFF2-40B4-BE49-F238E27FC236}">
                  <a16:creationId xmlns:a16="http://schemas.microsoft.com/office/drawing/2014/main" id="{B5D12983-C280-F851-707D-6160561958B6}"/>
                </a:ext>
              </a:extLst>
            </p:cNvPr>
            <p:cNvCxnSpPr>
              <a:cxnSpLocks/>
            </p:cNvCxnSpPr>
            <p:nvPr/>
          </p:nvCxnSpPr>
          <p:spPr>
            <a:xfrm>
              <a:off x="514474" y="4354815"/>
              <a:ext cx="2628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" name="Text Box 58">
            <a:extLst>
              <a:ext uri="{FF2B5EF4-FFF2-40B4-BE49-F238E27FC236}">
                <a16:creationId xmlns:a16="http://schemas.microsoft.com/office/drawing/2014/main" id="{4BF8455C-AFAB-0442-4478-EF4C333C6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대출관리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해지신청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대출해지신청</a:t>
            </a:r>
          </a:p>
        </p:txBody>
      </p:sp>
      <p:sp>
        <p:nvSpPr>
          <p:cNvPr id="18" name="Text Box 58">
            <a:extLst>
              <a:ext uri="{FF2B5EF4-FFF2-40B4-BE49-F238E27FC236}">
                <a16:creationId xmlns:a16="http://schemas.microsoft.com/office/drawing/2014/main" id="{7B44C2E5-1580-8E93-6D77-1B67AA965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F_LM_07_03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8FA0B-C916-C6ED-56BF-A041A1F52CCA}"/>
              </a:ext>
            </a:extLst>
          </p:cNvPr>
          <p:cNvGrpSpPr/>
          <p:nvPr/>
        </p:nvGrpSpPr>
        <p:grpSpPr>
          <a:xfrm>
            <a:off x="946549" y="3841085"/>
            <a:ext cx="2123999" cy="180000"/>
            <a:chOff x="334475" y="4293096"/>
            <a:chExt cx="2123999" cy="180000"/>
          </a:xfrm>
        </p:grpSpPr>
        <p:sp>
          <p:nvSpPr>
            <p:cNvPr id="20" name="Google Shape;221;p7">
              <a:extLst>
                <a:ext uri="{FF2B5EF4-FFF2-40B4-BE49-F238E27FC236}">
                  <a16:creationId xmlns:a16="http://schemas.microsoft.com/office/drawing/2014/main" id="{13C206DB-C967-EFC0-701C-26573642B1A3}"/>
                </a:ext>
              </a:extLst>
            </p:cNvPr>
            <p:cNvSpPr/>
            <p:nvPr/>
          </p:nvSpPr>
          <p:spPr>
            <a:xfrm>
              <a:off x="334475" y="4293096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dirty="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3</a:t>
              </a:r>
              <a:endParaRPr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222;p7">
              <a:extLst>
                <a:ext uri="{FF2B5EF4-FFF2-40B4-BE49-F238E27FC236}">
                  <a16:creationId xmlns:a16="http://schemas.microsoft.com/office/drawing/2014/main" id="{88C73EB4-ED88-7E06-66C4-2B55DA5FCE3A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>
              <a:off x="514474" y="4383096"/>
              <a:ext cx="1944000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0596735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Part08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ko-KR" altLang="en-US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1437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78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64644"/>
              </p:ext>
            </p:extLst>
          </p:nvPr>
        </p:nvGraphicFramePr>
        <p:xfrm>
          <a:off x="7541937" y="408944"/>
          <a:ext cx="2253889" cy="549745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해지신청 시 해당 페이지 접근을 위한 본인인증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 선택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초성검색 협의필요 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검색어 입력</a:t>
                      </a:r>
                      <a:endParaRPr kumimoji="1" lang="en-US" altLang="ko-KR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글자 이상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엔터또는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돋보기 클릭 시 검색 노출</a:t>
                      </a:r>
                      <a:endParaRPr kumimoji="1" lang="en-US" altLang="ko-KR" sz="600" b="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공지사항 내용 노출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관리자시스템에서 등록된 내용 노출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등록일은 날짜만 표시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5015B-9D02-1361-D8C1-D2CE3E3E4CB8}"/>
              </a:ext>
            </a:extLst>
          </p:cNvPr>
          <p:cNvGrpSpPr/>
          <p:nvPr/>
        </p:nvGrpSpPr>
        <p:grpSpPr>
          <a:xfrm>
            <a:off x="252413" y="617680"/>
            <a:ext cx="7076763" cy="264825"/>
            <a:chOff x="258021" y="684923"/>
            <a:chExt cx="7506964" cy="291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4E22AE-1D56-1246-9CFE-C3C4C54C00DE}"/>
                </a:ext>
              </a:extLst>
            </p:cNvPr>
            <p:cNvSpPr/>
            <p:nvPr/>
          </p:nvSpPr>
          <p:spPr>
            <a:xfrm>
              <a:off x="258021" y="688231"/>
              <a:ext cx="749652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txBody>
            <a:bodyPr wrap="none" rtlCol="0" anchor="ctr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21">
              <a:extLst>
                <a:ext uri="{FF2B5EF4-FFF2-40B4-BE49-F238E27FC236}">
                  <a16:creationId xmlns:a16="http://schemas.microsoft.com/office/drawing/2014/main" id="{50654B28-FA97-B571-8D3B-E28912BCE7C1}"/>
                </a:ext>
              </a:extLst>
            </p:cNvPr>
            <p:cNvSpPr txBox="1"/>
            <p:nvPr/>
          </p:nvSpPr>
          <p:spPr>
            <a:xfrm>
              <a:off x="6785050" y="684923"/>
              <a:ext cx="979935" cy="289080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tIns="0" bIns="0" rtlCol="0" anchor="ctr" anchorCtr="0">
              <a:noAutofit/>
            </a:bodyPr>
            <a:lstStyle>
              <a:defPPr>
                <a:defRPr lang="ko-KR"/>
              </a:defPPr>
              <a:lvl1pPr marL="0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35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2716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072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5431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6788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8147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49504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0863" algn="l" defTabSz="1042716" rtl="0" eaLnBrk="1" latinLnBrk="1" hangingPunct="1">
                <a:defRPr sz="20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104271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1660-0218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B80F8A4E-58BC-A3DA-205B-C019A342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11" y="677207"/>
            <a:ext cx="504000" cy="13973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4D5B649-640F-811B-429A-45686D7B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39" y="677080"/>
            <a:ext cx="144000" cy="144000"/>
          </a:xfrm>
          <a:prstGeom prst="rect">
            <a:avLst/>
          </a:prstGeom>
        </p:spPr>
      </p:pic>
      <p:sp>
        <p:nvSpPr>
          <p:cNvPr id="39" name="Text Box 58">
            <a:extLst>
              <a:ext uri="{FF2B5EF4-FFF2-40B4-BE49-F238E27FC236}">
                <a16:creationId xmlns:a16="http://schemas.microsoft.com/office/drawing/2014/main" id="{2C6E905A-AA70-BC89-9CBF-D6DBC59A0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40" name="Text Box 58">
            <a:extLst>
              <a:ext uri="{FF2B5EF4-FFF2-40B4-BE49-F238E27FC236}">
                <a16:creationId xmlns:a16="http://schemas.microsoft.com/office/drawing/2014/main" id="{FAEC512E-8607-BE46-C206-864E4889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F_CS_08_01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366894-3B89-269F-17BE-93DB561B1048}"/>
              </a:ext>
            </a:extLst>
          </p:cNvPr>
          <p:cNvGrpSpPr/>
          <p:nvPr/>
        </p:nvGrpSpPr>
        <p:grpSpPr>
          <a:xfrm>
            <a:off x="560512" y="1064176"/>
            <a:ext cx="6481024" cy="609188"/>
            <a:chOff x="560512" y="1064176"/>
            <a:chExt cx="6481024" cy="609188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350C697-E9C7-F17D-2166-DF1637998B4B}"/>
                </a:ext>
              </a:extLst>
            </p:cNvPr>
            <p:cNvGrpSpPr/>
            <p:nvPr/>
          </p:nvGrpSpPr>
          <p:grpSpPr>
            <a:xfrm>
              <a:off x="560512" y="1064176"/>
              <a:ext cx="6481024" cy="609188"/>
              <a:chOff x="632520" y="1178687"/>
              <a:chExt cx="6481024" cy="609188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8CC149E-7C97-5A75-B698-41AA2C67E595}"/>
                  </a:ext>
                </a:extLst>
              </p:cNvPr>
              <p:cNvSpPr/>
              <p:nvPr/>
            </p:nvSpPr>
            <p:spPr>
              <a:xfrm>
                <a:off x="632520" y="1423736"/>
                <a:ext cx="6481024" cy="364139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F63D8F8-243E-5A54-2610-605A03D39EAF}"/>
                  </a:ext>
                </a:extLst>
              </p:cNvPr>
              <p:cNvSpPr/>
              <p:nvPr/>
            </p:nvSpPr>
            <p:spPr>
              <a:xfrm>
                <a:off x="632520" y="1178687"/>
                <a:ext cx="6481024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BA5517B-5F2B-D781-2D3F-C585C292470F}"/>
                  </a:ext>
                </a:extLst>
              </p:cNvPr>
              <p:cNvSpPr/>
              <p:nvPr/>
            </p:nvSpPr>
            <p:spPr>
              <a:xfrm>
                <a:off x="135260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대출신청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F4A72F2-F90F-7DFC-71F9-E49909241BD3}"/>
                  </a:ext>
                </a:extLst>
              </p:cNvPr>
              <p:cNvSpPr/>
              <p:nvPr/>
            </p:nvSpPr>
            <p:spPr>
              <a:xfrm>
                <a:off x="2762747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대출관리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CC45E74-DC47-0DF7-2BEC-B76934F3EDFC}"/>
                  </a:ext>
                </a:extLst>
              </p:cNvPr>
              <p:cNvSpPr/>
              <p:nvPr/>
            </p:nvSpPr>
            <p:spPr>
              <a:xfrm>
                <a:off x="4172894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rgbClr val="FF6600"/>
                    </a:solidFill>
                    <a:latin typeface="+mj-ea"/>
                    <a:ea typeface="+mj-ea"/>
                  </a:rPr>
                  <a:t>고객센터</a:t>
                </a: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D3B9C38-10E3-540E-C956-2030C71A02C1}"/>
                  </a:ext>
                </a:extLst>
              </p:cNvPr>
              <p:cNvSpPr/>
              <p:nvPr/>
            </p:nvSpPr>
            <p:spPr>
              <a:xfrm>
                <a:off x="5583040" y="1178687"/>
                <a:ext cx="821838" cy="24505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나의업무</a:t>
                </a: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67426FB-369F-D65D-6951-F1FDFEAF49BD}"/>
                </a:ext>
              </a:extLst>
            </p:cNvPr>
            <p:cNvSpPr/>
            <p:nvPr/>
          </p:nvSpPr>
          <p:spPr>
            <a:xfrm>
              <a:off x="4131162" y="1361608"/>
              <a:ext cx="821838" cy="268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rgbClr val="FF6600"/>
                  </a:solidFill>
                  <a:latin typeface="+mj-ea"/>
                  <a:ea typeface="+mj-ea"/>
                </a:rPr>
                <a:t>공지사항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3BDA50-C338-5F84-9897-63886EB1D790}"/>
              </a:ext>
            </a:extLst>
          </p:cNvPr>
          <p:cNvSpPr/>
          <p:nvPr/>
        </p:nvSpPr>
        <p:spPr>
          <a:xfrm>
            <a:off x="819937" y="2074422"/>
            <a:ext cx="2919944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공지사항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6B65E6A-3F5E-CDB3-F7B5-6849CA7B7E8F}"/>
              </a:ext>
            </a:extLst>
          </p:cNvPr>
          <p:cNvSpPr/>
          <p:nvPr/>
        </p:nvSpPr>
        <p:spPr>
          <a:xfrm>
            <a:off x="5125491" y="2361072"/>
            <a:ext cx="1339677" cy="25230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검색어를 입력해주세요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7" name="Google Shape;222;p7">
            <a:extLst>
              <a:ext uri="{FF2B5EF4-FFF2-40B4-BE49-F238E27FC236}">
                <a16:creationId xmlns:a16="http://schemas.microsoft.com/office/drawing/2014/main" id="{088E4FD1-1E8D-DA32-D422-80AC091C7055}"/>
              </a:ext>
            </a:extLst>
          </p:cNvPr>
          <p:cNvCxnSpPr>
            <a:cxnSpLocks/>
          </p:cNvCxnSpPr>
          <p:nvPr/>
        </p:nvCxnSpPr>
        <p:spPr>
          <a:xfrm>
            <a:off x="5040454" y="2584509"/>
            <a:ext cx="1620000" cy="0"/>
          </a:xfrm>
          <a:prstGeom prst="straightConnector1">
            <a:avLst/>
          </a:prstGeom>
          <a:noFill/>
          <a:ln w="12700" cap="flat" cmpd="sng">
            <a:solidFill>
              <a:srgbClr val="26499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B0DE5D4-892D-6E88-4A25-A02D56110D33}"/>
              </a:ext>
            </a:extLst>
          </p:cNvPr>
          <p:cNvSpPr/>
          <p:nvPr/>
        </p:nvSpPr>
        <p:spPr>
          <a:xfrm>
            <a:off x="3872880" y="2361072"/>
            <a:ext cx="511670" cy="252306"/>
          </a:xfrm>
          <a:prstGeom prst="roundRect">
            <a:avLst>
              <a:gd name="adj" fmla="val 0"/>
            </a:avLst>
          </a:prstGeom>
          <a:noFill/>
          <a:ln w="2222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제목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1" name="Google Shape;222;p7">
            <a:extLst>
              <a:ext uri="{FF2B5EF4-FFF2-40B4-BE49-F238E27FC236}">
                <a16:creationId xmlns:a16="http://schemas.microsoft.com/office/drawing/2014/main" id="{7C296F13-53F0-5946-0DDE-F70251640976}"/>
              </a:ext>
            </a:extLst>
          </p:cNvPr>
          <p:cNvCxnSpPr>
            <a:cxnSpLocks/>
          </p:cNvCxnSpPr>
          <p:nvPr/>
        </p:nvCxnSpPr>
        <p:spPr>
          <a:xfrm>
            <a:off x="3829830" y="2584509"/>
            <a:ext cx="1080000" cy="0"/>
          </a:xfrm>
          <a:prstGeom prst="straightConnector1">
            <a:avLst/>
          </a:prstGeom>
          <a:noFill/>
          <a:ln w="12700" cap="flat" cmpd="sng">
            <a:solidFill>
              <a:srgbClr val="26499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4A1F01-0BAA-F37A-9CF3-D5841FFE9374}"/>
              </a:ext>
            </a:extLst>
          </p:cNvPr>
          <p:cNvSpPr/>
          <p:nvPr/>
        </p:nvSpPr>
        <p:spPr>
          <a:xfrm>
            <a:off x="4664968" y="2392075"/>
            <a:ext cx="217687" cy="198228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600" b="1" dirty="0">
                <a:solidFill>
                  <a:srgbClr val="26499D"/>
                </a:solidFill>
                <a:latin typeface="+mj-lt"/>
                <a:ea typeface="Malgun Gothic" panose="020B0503020000020004" pitchFamily="50" charset="-127"/>
              </a:rPr>
              <a:t>Ⅴ</a:t>
            </a:r>
            <a:endParaRPr lang="ko-KR" altLang="en-US" sz="600" b="1" dirty="0">
              <a:solidFill>
                <a:srgbClr val="26499D"/>
              </a:solidFill>
              <a:latin typeface="+mj-lt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304C97F-6072-E4A5-6380-DFB20A5FA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1948"/>
              </p:ext>
            </p:extLst>
          </p:nvPr>
        </p:nvGraphicFramePr>
        <p:xfrm>
          <a:off x="883611" y="2768572"/>
          <a:ext cx="5802759" cy="287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7341">
                  <a:extLst>
                    <a:ext uri="{9D8B030D-6E8A-4147-A177-3AD203B41FA5}">
                      <a16:colId xmlns:a16="http://schemas.microsoft.com/office/drawing/2014/main" val="253358434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37335009"/>
                    </a:ext>
                  </a:extLst>
                </a:gridCol>
                <a:gridCol w="1157306">
                  <a:extLst>
                    <a:ext uri="{9D8B030D-6E8A-4147-A177-3AD203B41FA5}">
                      <a16:colId xmlns:a16="http://schemas.microsoft.com/office/drawing/2014/main" val="1639005796"/>
                    </a:ext>
                  </a:extLst>
                </a:gridCol>
              </a:tblGrid>
              <a:tr h="98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제목</a:t>
                      </a: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등록일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30703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공지사항 테스트 입니다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2024-03-01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827224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758180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90436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580769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037885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867792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884197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702162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723263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890894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048237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18268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237303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812944"/>
                  </a:ext>
                </a:extLst>
              </a:tr>
              <a:tr h="982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862324"/>
                  </a:ext>
                </a:extLst>
              </a:tr>
            </a:tbl>
          </a:graphicData>
        </a:graphic>
      </p:graphicFrame>
      <p:pic>
        <p:nvPicPr>
          <p:cNvPr id="38" name="그래픽 37" descr="돋보기">
            <a:extLst>
              <a:ext uri="{FF2B5EF4-FFF2-40B4-BE49-F238E27FC236}">
                <a16:creationId xmlns:a16="http://schemas.microsoft.com/office/drawing/2014/main" id="{29745AE6-DE33-A984-E392-6D3DC5BD33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2255" y="2419725"/>
            <a:ext cx="146980" cy="146980"/>
          </a:xfrm>
          <a:prstGeom prst="rect">
            <a:avLst/>
          </a:prstGeom>
        </p:spPr>
      </p:pic>
      <p:sp>
        <p:nvSpPr>
          <p:cNvPr id="80" name="Google Shape;221;p7">
            <a:extLst>
              <a:ext uri="{FF2B5EF4-FFF2-40B4-BE49-F238E27FC236}">
                <a16:creationId xmlns:a16="http://schemas.microsoft.com/office/drawing/2014/main" id="{59D5CE0F-78EC-B4AD-AD4C-3CB2F66A74DC}"/>
              </a:ext>
            </a:extLst>
          </p:cNvPr>
          <p:cNvSpPr/>
          <p:nvPr/>
        </p:nvSpPr>
        <p:spPr>
          <a:xfrm>
            <a:off x="3665705" y="223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1" name="Google Shape;221;p7">
            <a:extLst>
              <a:ext uri="{FF2B5EF4-FFF2-40B4-BE49-F238E27FC236}">
                <a16:creationId xmlns:a16="http://schemas.microsoft.com/office/drawing/2014/main" id="{369178C9-1DB9-F8BC-55F8-D96A3CA2CAD8}"/>
              </a:ext>
            </a:extLst>
          </p:cNvPr>
          <p:cNvSpPr/>
          <p:nvPr/>
        </p:nvSpPr>
        <p:spPr>
          <a:xfrm>
            <a:off x="5015261" y="223691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21;p7">
            <a:extLst>
              <a:ext uri="{FF2B5EF4-FFF2-40B4-BE49-F238E27FC236}">
                <a16:creationId xmlns:a16="http://schemas.microsoft.com/office/drawing/2014/main" id="{52698F13-9FF7-5A8F-84CE-ED237E8C2706}"/>
              </a:ext>
            </a:extLst>
          </p:cNvPr>
          <p:cNvSpPr/>
          <p:nvPr/>
        </p:nvSpPr>
        <p:spPr>
          <a:xfrm>
            <a:off x="6935794" y="342900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222;p7">
            <a:extLst>
              <a:ext uri="{FF2B5EF4-FFF2-40B4-BE49-F238E27FC236}">
                <a16:creationId xmlns:a16="http://schemas.microsoft.com/office/drawing/2014/main" id="{594F03A2-E089-3637-F587-827800B9EDC9}"/>
              </a:ext>
            </a:extLst>
          </p:cNvPr>
          <p:cNvCxnSpPr>
            <a:cxnSpLocks/>
          </p:cNvCxnSpPr>
          <p:nvPr/>
        </p:nvCxnSpPr>
        <p:spPr>
          <a:xfrm>
            <a:off x="6717224" y="3523868"/>
            <a:ext cx="252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47104A4F-EC31-ED9F-E359-842439B26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2976651"/>
            <a:ext cx="179271" cy="1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853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8">
            <a:extLst>
              <a:ext uri="{FF2B5EF4-FFF2-40B4-BE49-F238E27FC236}">
                <a16:creationId xmlns:a16="http://schemas.microsoft.com/office/drawing/2014/main" id="{BD012C69-4790-4B4D-B489-CB8AEC23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8" y="2822081"/>
            <a:ext cx="6142866" cy="624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1292" spc="-55" dirty="0">
                <a:solidFill>
                  <a:schemeClr val="bg1"/>
                </a:solidFill>
                <a:latin typeface="Verdana" pitchFamily="34" charset="0"/>
                <a:ea typeface="맑은 고딕" panose="020B0503020000020004" pitchFamily="50" charset="-127"/>
              </a:rPr>
              <a:t>Part09</a:t>
            </a:r>
          </a:p>
          <a:p>
            <a:pPr fontAlgn="ctr">
              <a:lnSpc>
                <a:spcPct val="100000"/>
              </a:lnSpc>
              <a:buFont typeface="Symbol" panose="05050102010706020507" pitchFamily="18" charset="2"/>
              <a:buNone/>
              <a:defRPr/>
            </a:pPr>
            <a:r>
              <a:rPr lang="en-US" altLang="ko-KR" sz="2769" b="1" spc="-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Alert  Layout</a:t>
            </a:r>
            <a:endParaRPr lang="ko-KR" altLang="en-US" sz="2769" b="1" spc="-5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53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8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대출심사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신규대출 현황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B_LO_01_01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73239" y="875393"/>
            <a:ext cx="6042541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4390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962403D7-E31C-DCD7-5D1C-86A8B7EB0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60783"/>
              </p:ext>
            </p:extLst>
          </p:nvPr>
        </p:nvGraphicFramePr>
        <p:xfrm>
          <a:off x="7541937" y="408944"/>
          <a:ext cx="2253889" cy="590822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신규대출 정보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정렬기준은 최근 여신번호 기준 내림차순 정렬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신규대출상세내역 팝업 호출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하위메뉴 펼침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화면 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신청구분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대기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입금완료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거절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조회기간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기간선택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최근한달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신청일자 기준 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검색조건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여신번호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고객명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검색조건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대상 내용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초성검색 가능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조건 검색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조회 조건 모두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조회건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건수 자동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신청금액 합계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대출신청금액 합계 자동 계산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엑셀다운로드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현재화면 엑셀로 다운로드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페이지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수 기준으로 분배하여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출력 목록 수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개수 선택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30 (default), 50, 100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신규대출상세내역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(B_LO_01_02)’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281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2856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9557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16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5587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대출심사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신규대출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67780" y="2508136"/>
            <a:ext cx="6048000" cy="387996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6E0030-E1FC-73A8-40DC-69A64F9FE6CA}"/>
              </a:ext>
            </a:extLst>
          </p:cNvPr>
          <p:cNvSpPr/>
          <p:nvPr/>
        </p:nvSpPr>
        <p:spPr>
          <a:xfrm>
            <a:off x="1371303" y="1268760"/>
            <a:ext cx="6044477" cy="122072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Google Shape;221;p7">
            <a:extLst>
              <a:ext uri="{FF2B5EF4-FFF2-40B4-BE49-F238E27FC236}">
                <a16:creationId xmlns:a16="http://schemas.microsoft.com/office/drawing/2014/main" id="{36350B28-80F3-6E5B-9189-1075CA50B308}"/>
              </a:ext>
            </a:extLst>
          </p:cNvPr>
          <p:cNvSpPr/>
          <p:nvPr/>
        </p:nvSpPr>
        <p:spPr>
          <a:xfrm>
            <a:off x="2092101" y="15675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517790" y="134738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신규대출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792F4E-950A-4BFC-076B-587ABE62769E}"/>
              </a:ext>
            </a:extLst>
          </p:cNvPr>
          <p:cNvGrpSpPr/>
          <p:nvPr/>
        </p:nvGrpSpPr>
        <p:grpSpPr>
          <a:xfrm>
            <a:off x="2172878" y="1664823"/>
            <a:ext cx="1006636" cy="162209"/>
            <a:chOff x="428694" y="4670319"/>
            <a:chExt cx="1006636" cy="215900"/>
          </a:xfrm>
        </p:grpSpPr>
        <p:sp>
          <p:nvSpPr>
            <p:cNvPr id="13" name="Rectangle 122">
              <a:extLst>
                <a:ext uri="{FF2B5EF4-FFF2-40B4-BE49-F238E27FC236}">
                  <a16:creationId xmlns:a16="http://schemas.microsoft.com/office/drawing/2014/main" id="{FF16C916-A9E4-E7E3-E9C0-2279153C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14" name="AutoShape 89">
              <a:extLst>
                <a:ext uri="{FF2B5EF4-FFF2-40B4-BE49-F238E27FC236}">
                  <a16:creationId xmlns:a16="http://schemas.microsoft.com/office/drawing/2014/main" id="{9E3D76EA-BF66-5524-D3DF-806432AA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E165AB-A29B-245B-5BB8-F23E52483A12}"/>
              </a:ext>
            </a:extLst>
          </p:cNvPr>
          <p:cNvGrpSpPr/>
          <p:nvPr/>
        </p:nvGrpSpPr>
        <p:grpSpPr>
          <a:xfrm>
            <a:off x="3307928" y="1626190"/>
            <a:ext cx="1697524" cy="215444"/>
            <a:chOff x="2156514" y="4875402"/>
            <a:chExt cx="1957678" cy="224654"/>
          </a:xfrm>
        </p:grpSpPr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DBA2F5A0-1F63-96B5-044F-0251CC34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4" y="4921356"/>
              <a:ext cx="70230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205">
              <a:extLst>
                <a:ext uri="{FF2B5EF4-FFF2-40B4-BE49-F238E27FC236}">
                  <a16:creationId xmlns:a16="http://schemas.microsoft.com/office/drawing/2014/main" id="{F520A89B-38AF-454E-CD95-E458B0489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04160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35">
              <a:extLst>
                <a:ext uri="{FF2B5EF4-FFF2-40B4-BE49-F238E27FC236}">
                  <a16:creationId xmlns:a16="http://schemas.microsoft.com/office/drawing/2014/main" id="{54DA7A4C-1923-3EB0-83E6-85DE3D970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6" y="4875402"/>
              <a:ext cx="250881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~</a:t>
              </a: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30">
              <a:extLst>
                <a:ext uri="{FF2B5EF4-FFF2-40B4-BE49-F238E27FC236}">
                  <a16:creationId xmlns:a16="http://schemas.microsoft.com/office/drawing/2014/main" id="{CE31DF4C-EA5D-4FFE-380F-2E9796F3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562" y="4921357"/>
              <a:ext cx="701640" cy="16892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2024/07/30</a:t>
              </a:r>
              <a:endParaRPr kumimoji="0"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Picture 205">
              <a:extLst>
                <a:ext uri="{FF2B5EF4-FFF2-40B4-BE49-F238E27FC236}">
                  <a16:creationId xmlns:a16="http://schemas.microsoft.com/office/drawing/2014/main" id="{5F0A58E3-9147-1020-157B-92B50E2C1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6049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68A080-7449-951F-492F-00C989ED624E}"/>
              </a:ext>
            </a:extLst>
          </p:cNvPr>
          <p:cNvGrpSpPr/>
          <p:nvPr/>
        </p:nvGrpSpPr>
        <p:grpSpPr>
          <a:xfrm>
            <a:off x="5096751" y="1663604"/>
            <a:ext cx="1006636" cy="162209"/>
            <a:chOff x="428694" y="4670319"/>
            <a:chExt cx="1006636" cy="215900"/>
          </a:xfrm>
        </p:grpSpPr>
        <p:sp>
          <p:nvSpPr>
            <p:cNvPr id="55" name="Rectangle 122">
              <a:extLst>
                <a:ext uri="{FF2B5EF4-FFF2-40B4-BE49-F238E27FC236}">
                  <a16:creationId xmlns:a16="http://schemas.microsoft.com/office/drawing/2014/main" id="{8AD4A5CE-363D-4B34-2164-D72140E2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kern="0" dirty="0" err="1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최근한달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AutoShape 89">
              <a:extLst>
                <a:ext uri="{FF2B5EF4-FFF2-40B4-BE49-F238E27FC236}">
                  <a16:creationId xmlns:a16="http://schemas.microsoft.com/office/drawing/2014/main" id="{B48A8000-3CC6-361D-F248-F9606543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58AF95-E6AF-BD26-0DB2-029F1E41E089}"/>
              </a:ext>
            </a:extLst>
          </p:cNvPr>
          <p:cNvSpPr/>
          <p:nvPr/>
        </p:nvSpPr>
        <p:spPr>
          <a:xfrm>
            <a:off x="1588782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신청일자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3E9E3D-028D-84A0-FB2D-50767FE15707}"/>
              </a:ext>
            </a:extLst>
          </p:cNvPr>
          <p:cNvSpPr/>
          <p:nvPr/>
        </p:nvSpPr>
        <p:spPr>
          <a:xfrm>
            <a:off x="1588782" y="1881749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검색조건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8CB054D-FDF7-1610-2F8E-F42BBEE603C8}"/>
              </a:ext>
            </a:extLst>
          </p:cNvPr>
          <p:cNvGrpSpPr/>
          <p:nvPr/>
        </p:nvGrpSpPr>
        <p:grpSpPr>
          <a:xfrm>
            <a:off x="2172878" y="1901061"/>
            <a:ext cx="1006636" cy="162209"/>
            <a:chOff x="428694" y="4670319"/>
            <a:chExt cx="1006636" cy="215900"/>
          </a:xfrm>
        </p:grpSpPr>
        <p:sp>
          <p:nvSpPr>
            <p:cNvPr id="61" name="Rectangle 122">
              <a:extLst>
                <a:ext uri="{FF2B5EF4-FFF2-40B4-BE49-F238E27FC236}">
                  <a16:creationId xmlns:a16="http://schemas.microsoft.com/office/drawing/2014/main" id="{38D4398E-8A12-0E87-18AA-E753805D6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여신번호</a:t>
              </a:r>
            </a:p>
          </p:txBody>
        </p:sp>
        <p:sp>
          <p:nvSpPr>
            <p:cNvPr id="62" name="AutoShape 89">
              <a:extLst>
                <a:ext uri="{FF2B5EF4-FFF2-40B4-BE49-F238E27FC236}">
                  <a16:creationId xmlns:a16="http://schemas.microsoft.com/office/drawing/2014/main" id="{9F85C56C-1B97-88D4-1E93-C4BDA1FEE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63" name="직사각형 126">
            <a:extLst>
              <a:ext uri="{FF2B5EF4-FFF2-40B4-BE49-F238E27FC236}">
                <a16:creationId xmlns:a16="http://schemas.microsoft.com/office/drawing/2014/main" id="{3FA574D4-D547-DA36-D946-66E3C70B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28" y="1907717"/>
            <a:ext cx="2797200" cy="149394"/>
          </a:xfrm>
          <a:prstGeom prst="rect">
            <a:avLst/>
          </a:prstGeom>
          <a:solidFill>
            <a:sysClr val="window" lastClr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123456789012</a:t>
            </a: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E59FB19-7A2B-9A53-9AE8-8AAF72B87D27}"/>
              </a:ext>
            </a:extLst>
          </p:cNvPr>
          <p:cNvGrpSpPr/>
          <p:nvPr/>
        </p:nvGrpSpPr>
        <p:grpSpPr>
          <a:xfrm>
            <a:off x="3495052" y="2189728"/>
            <a:ext cx="1286208" cy="187962"/>
            <a:chOff x="4932718" y="5299998"/>
            <a:chExt cx="1024312" cy="184939"/>
          </a:xfrm>
        </p:grpSpPr>
        <p:sp>
          <p:nvSpPr>
            <p:cNvPr id="68" name="모서리가 둥근 직사각형 47">
              <a:extLst>
                <a:ext uri="{FF2B5EF4-FFF2-40B4-BE49-F238E27FC236}">
                  <a16:creationId xmlns:a16="http://schemas.microsoft.com/office/drawing/2014/main" id="{0FA0F037-6D6A-E2C7-4D97-B46C2550CF96}"/>
                </a:ext>
              </a:extLst>
            </p:cNvPr>
            <p:cNvSpPr/>
            <p:nvPr/>
          </p:nvSpPr>
          <p:spPr>
            <a:xfrm>
              <a:off x="5478818" y="5299999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</a:p>
          </p:txBody>
        </p:sp>
        <p:sp>
          <p:nvSpPr>
            <p:cNvPr id="69" name="모서리가 둥근 직사각형 59">
              <a:extLst>
                <a:ext uri="{FF2B5EF4-FFF2-40B4-BE49-F238E27FC236}">
                  <a16:creationId xmlns:a16="http://schemas.microsoft.com/office/drawing/2014/main" id="{70052B5C-FE76-2C73-CEA7-C5C0B2479F4C}"/>
                </a:ext>
              </a:extLst>
            </p:cNvPr>
            <p:cNvSpPr/>
            <p:nvPr/>
          </p:nvSpPr>
          <p:spPr>
            <a:xfrm>
              <a:off x="4932718" y="5299998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70" name="Google Shape;221;p7">
            <a:extLst>
              <a:ext uri="{FF2B5EF4-FFF2-40B4-BE49-F238E27FC236}">
                <a16:creationId xmlns:a16="http://schemas.microsoft.com/office/drawing/2014/main" id="{99BE3612-7D33-B6F8-ADDB-88101B1334E5}"/>
              </a:ext>
            </a:extLst>
          </p:cNvPr>
          <p:cNvSpPr/>
          <p:nvPr/>
        </p:nvSpPr>
        <p:spPr>
          <a:xfrm>
            <a:off x="3253446" y="156190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21;p7">
            <a:extLst>
              <a:ext uri="{FF2B5EF4-FFF2-40B4-BE49-F238E27FC236}">
                <a16:creationId xmlns:a16="http://schemas.microsoft.com/office/drawing/2014/main" id="{96DC0003-B69A-2CDE-72EA-07368C977A4A}"/>
              </a:ext>
            </a:extLst>
          </p:cNvPr>
          <p:cNvSpPr/>
          <p:nvPr/>
        </p:nvSpPr>
        <p:spPr>
          <a:xfrm>
            <a:off x="2064878" y="1885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1F190120-462D-9FC6-3E30-D0A9D66858E4}"/>
              </a:ext>
            </a:extLst>
          </p:cNvPr>
          <p:cNvSpPr/>
          <p:nvPr/>
        </p:nvSpPr>
        <p:spPr>
          <a:xfrm>
            <a:off x="3233378" y="187108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21;p7">
            <a:extLst>
              <a:ext uri="{FF2B5EF4-FFF2-40B4-BE49-F238E27FC236}">
                <a16:creationId xmlns:a16="http://schemas.microsoft.com/office/drawing/2014/main" id="{B0DC3663-D384-DA52-994A-8B6063A1E5D0}"/>
              </a:ext>
            </a:extLst>
          </p:cNvPr>
          <p:cNvSpPr/>
          <p:nvPr/>
        </p:nvSpPr>
        <p:spPr>
          <a:xfrm>
            <a:off x="3409806" y="212627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21;p7">
            <a:extLst>
              <a:ext uri="{FF2B5EF4-FFF2-40B4-BE49-F238E27FC236}">
                <a16:creationId xmlns:a16="http://schemas.microsoft.com/office/drawing/2014/main" id="{7EE12C4D-3FDF-0327-438C-87C3747A189B}"/>
              </a:ext>
            </a:extLst>
          </p:cNvPr>
          <p:cNvSpPr/>
          <p:nvPr/>
        </p:nvSpPr>
        <p:spPr>
          <a:xfrm>
            <a:off x="4180779" y="211883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6" name="Text Box 6">
            <a:extLst>
              <a:ext uri="{FF2B5EF4-FFF2-40B4-BE49-F238E27FC236}">
                <a16:creationId xmlns:a16="http://schemas.microsoft.com/office/drawing/2014/main" id="{29AD0B13-E81D-A5F2-0D29-029C2DDD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26" y="2574137"/>
            <a:ext cx="1750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■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00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건이 조회 되었습니다</a:t>
            </a:r>
            <a:r>
              <a:rPr lang="en-US" altLang="ko-KR" sz="7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645DE625-0DC5-5615-C4EE-3A1A1BAF7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42110"/>
              </p:ext>
            </p:extLst>
          </p:nvPr>
        </p:nvGraphicFramePr>
        <p:xfrm>
          <a:off x="1498825" y="2821236"/>
          <a:ext cx="5821473" cy="33453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2017">
                  <a:extLst>
                    <a:ext uri="{9D8B030D-6E8A-4147-A177-3AD203B41FA5}">
                      <a16:colId xmlns:a16="http://schemas.microsoft.com/office/drawing/2014/main" val="1562343651"/>
                    </a:ext>
                  </a:extLst>
                </a:gridCol>
                <a:gridCol w="541843">
                  <a:extLst>
                    <a:ext uri="{9D8B030D-6E8A-4147-A177-3AD203B41FA5}">
                      <a16:colId xmlns:a16="http://schemas.microsoft.com/office/drawing/2014/main" val="297217208"/>
                    </a:ext>
                  </a:extLst>
                </a:gridCol>
                <a:gridCol w="271989">
                  <a:extLst>
                    <a:ext uri="{9D8B030D-6E8A-4147-A177-3AD203B41FA5}">
                      <a16:colId xmlns:a16="http://schemas.microsoft.com/office/drawing/2014/main" val="3568895488"/>
                    </a:ext>
                  </a:extLst>
                </a:gridCol>
                <a:gridCol w="349285">
                  <a:extLst>
                    <a:ext uri="{9D8B030D-6E8A-4147-A177-3AD203B41FA5}">
                      <a16:colId xmlns:a16="http://schemas.microsoft.com/office/drawing/2014/main" val="1411681993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2347291604"/>
                    </a:ext>
                  </a:extLst>
                </a:gridCol>
                <a:gridCol w="683714">
                  <a:extLst>
                    <a:ext uri="{9D8B030D-6E8A-4147-A177-3AD203B41FA5}">
                      <a16:colId xmlns:a16="http://schemas.microsoft.com/office/drawing/2014/main" val="1166901325"/>
                    </a:ext>
                  </a:extLst>
                </a:gridCol>
                <a:gridCol w="393878">
                  <a:extLst>
                    <a:ext uri="{9D8B030D-6E8A-4147-A177-3AD203B41FA5}">
                      <a16:colId xmlns:a16="http://schemas.microsoft.com/office/drawing/2014/main" val="3344230729"/>
                    </a:ext>
                  </a:extLst>
                </a:gridCol>
                <a:gridCol w="564808">
                  <a:extLst>
                    <a:ext uri="{9D8B030D-6E8A-4147-A177-3AD203B41FA5}">
                      <a16:colId xmlns:a16="http://schemas.microsoft.com/office/drawing/2014/main" val="3914431539"/>
                    </a:ext>
                  </a:extLst>
                </a:gridCol>
                <a:gridCol w="372391">
                  <a:extLst>
                    <a:ext uri="{9D8B030D-6E8A-4147-A177-3AD203B41FA5}">
                      <a16:colId xmlns:a16="http://schemas.microsoft.com/office/drawing/2014/main" val="1469661210"/>
                    </a:ext>
                  </a:extLst>
                </a:gridCol>
                <a:gridCol w="571430">
                  <a:extLst>
                    <a:ext uri="{9D8B030D-6E8A-4147-A177-3AD203B41FA5}">
                      <a16:colId xmlns:a16="http://schemas.microsoft.com/office/drawing/2014/main" val="3943761658"/>
                    </a:ext>
                  </a:extLst>
                </a:gridCol>
                <a:gridCol w="393878">
                  <a:extLst>
                    <a:ext uri="{9D8B030D-6E8A-4147-A177-3AD203B41FA5}">
                      <a16:colId xmlns:a16="http://schemas.microsoft.com/office/drawing/2014/main" val="3752841814"/>
                    </a:ext>
                  </a:extLst>
                </a:gridCol>
                <a:gridCol w="393878">
                  <a:extLst>
                    <a:ext uri="{9D8B030D-6E8A-4147-A177-3AD203B41FA5}">
                      <a16:colId xmlns:a16="http://schemas.microsoft.com/office/drawing/2014/main" val="90396381"/>
                    </a:ext>
                  </a:extLst>
                </a:gridCol>
              </a:tblGrid>
              <a:tr h="9927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여신번호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고객명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증권사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증권계좌번호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적용금리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대출신청금액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신용점수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신청상태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3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2024-03-25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김뚝배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880101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58,000,000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389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거절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44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2024-03-22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이콩심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920515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33,000,000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793</a:t>
                      </a:r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︎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입금완료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78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2024-03-21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박땡전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891224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72,000,000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82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2024-03-20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최플레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910807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12,000,000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13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2024-03-19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정징탕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870312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87,000,000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753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2024-03-18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윤짜장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900621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45,000,000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352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거절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33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2024-03-15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안깡아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860929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60,000,000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576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260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2024-03-14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김찐만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931104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12,000,000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734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77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2024-03-13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이붕어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850218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21,000,000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764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250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2024-03-12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박꼬막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940427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78,000,000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677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6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2024-03-11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최닭똥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900708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36,000,000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859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2024-03-08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정짜파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940112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51,000,000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866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787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2024-03-07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윤햄버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880520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84,000,000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678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2024-03-06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안피자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920926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15,000,000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60387"/>
                  </a:ext>
                </a:extLst>
              </a:tr>
            </a:tbl>
          </a:graphicData>
        </a:graphic>
      </p:graphicFrame>
      <p:sp>
        <p:nvSpPr>
          <p:cNvPr id="78" name="모서리가 둥근 직사각형 164">
            <a:extLst>
              <a:ext uri="{FF2B5EF4-FFF2-40B4-BE49-F238E27FC236}">
                <a16:creationId xmlns:a16="http://schemas.microsoft.com/office/drawing/2014/main" id="{43A597C3-CB4C-27FB-73D2-3ABE432483DB}"/>
              </a:ext>
            </a:extLst>
          </p:cNvPr>
          <p:cNvSpPr/>
          <p:nvPr/>
        </p:nvSpPr>
        <p:spPr>
          <a:xfrm>
            <a:off x="6708299" y="2614327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엑셀다운로드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1760FD1-BA5F-7C9A-0C86-A6C75BA5F445}"/>
              </a:ext>
            </a:extLst>
          </p:cNvPr>
          <p:cNvSpPr/>
          <p:nvPr/>
        </p:nvSpPr>
        <p:spPr>
          <a:xfrm>
            <a:off x="3942561" y="6198191"/>
            <a:ext cx="1164155" cy="144000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   </a:t>
            </a:r>
            <a:r>
              <a:rPr lang="en-US" altLang="ko-KR" sz="600" b="1" dirty="0">
                <a:solidFill>
                  <a:srgbClr val="26499D"/>
                </a:solidFill>
                <a:latin typeface="+mj-lt"/>
              </a:rPr>
              <a:t>1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2   3   4   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3521EC8-1714-31F9-019E-3E6DE77A1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962" y="6182171"/>
            <a:ext cx="269749" cy="160020"/>
          </a:xfrm>
          <a:prstGeom prst="rect">
            <a:avLst/>
          </a:prstGeom>
        </p:spPr>
      </p:pic>
      <p:sp>
        <p:nvSpPr>
          <p:cNvPr id="82" name="Text Box 6">
            <a:extLst>
              <a:ext uri="{FF2B5EF4-FFF2-40B4-BE49-F238E27FC236}">
                <a16:creationId xmlns:a16="http://schemas.microsoft.com/office/drawing/2014/main" id="{42761E5B-0AAB-CE60-0B5B-201F2D8C8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620" y="2589526"/>
            <a:ext cx="175085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■ 신청금액합계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1,234,567,890</a:t>
            </a:r>
            <a:endParaRPr lang="ko-KR" altLang="en-US" sz="7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4" name="Google Shape;221;p7">
            <a:extLst>
              <a:ext uri="{FF2B5EF4-FFF2-40B4-BE49-F238E27FC236}">
                <a16:creationId xmlns:a16="http://schemas.microsoft.com/office/drawing/2014/main" id="{47E6C57F-F858-1153-2B74-0A46E45BFC64}"/>
              </a:ext>
            </a:extLst>
          </p:cNvPr>
          <p:cNvSpPr/>
          <p:nvPr/>
        </p:nvSpPr>
        <p:spPr>
          <a:xfrm>
            <a:off x="1576548" y="2556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5" name="Google Shape;221;p7">
            <a:extLst>
              <a:ext uri="{FF2B5EF4-FFF2-40B4-BE49-F238E27FC236}">
                <a16:creationId xmlns:a16="http://schemas.microsoft.com/office/drawing/2014/main" id="{C8A73718-9231-FEB2-2071-320D405B4D77}"/>
              </a:ext>
            </a:extLst>
          </p:cNvPr>
          <p:cNvSpPr/>
          <p:nvPr/>
        </p:nvSpPr>
        <p:spPr>
          <a:xfrm>
            <a:off x="5313040" y="256183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21;p7">
            <a:extLst>
              <a:ext uri="{FF2B5EF4-FFF2-40B4-BE49-F238E27FC236}">
                <a16:creationId xmlns:a16="http://schemas.microsoft.com/office/drawing/2014/main" id="{4AB8F51C-A5C6-31A2-1765-A6B174A377B2}"/>
              </a:ext>
            </a:extLst>
          </p:cNvPr>
          <p:cNvSpPr/>
          <p:nvPr/>
        </p:nvSpPr>
        <p:spPr>
          <a:xfrm>
            <a:off x="6649313" y="253164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21;p7">
            <a:extLst>
              <a:ext uri="{FF2B5EF4-FFF2-40B4-BE49-F238E27FC236}">
                <a16:creationId xmlns:a16="http://schemas.microsoft.com/office/drawing/2014/main" id="{72DDCBB3-237D-A7B6-6725-FE0D33A85E17}"/>
              </a:ext>
            </a:extLst>
          </p:cNvPr>
          <p:cNvSpPr/>
          <p:nvPr/>
        </p:nvSpPr>
        <p:spPr>
          <a:xfrm>
            <a:off x="3888561" y="62081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21;p7">
            <a:extLst>
              <a:ext uri="{FF2B5EF4-FFF2-40B4-BE49-F238E27FC236}">
                <a16:creationId xmlns:a16="http://schemas.microsoft.com/office/drawing/2014/main" id="{0DFBDF52-C90A-9030-DF5B-571B0642D0F4}"/>
              </a:ext>
            </a:extLst>
          </p:cNvPr>
          <p:cNvSpPr/>
          <p:nvPr/>
        </p:nvSpPr>
        <p:spPr>
          <a:xfrm>
            <a:off x="4733176" y="62959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21;p7">
            <a:extLst>
              <a:ext uri="{FF2B5EF4-FFF2-40B4-BE49-F238E27FC236}">
                <a16:creationId xmlns:a16="http://schemas.microsoft.com/office/drawing/2014/main" id="{4EC889E4-EB5A-B13B-D1F2-04EB63C09259}"/>
              </a:ext>
            </a:extLst>
          </p:cNvPr>
          <p:cNvSpPr/>
          <p:nvPr/>
        </p:nvSpPr>
        <p:spPr>
          <a:xfrm>
            <a:off x="1439840" y="326463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DAA5B0F-6736-0D1C-EF15-CA77956991C3}"/>
              </a:ext>
            </a:extLst>
          </p:cNvPr>
          <p:cNvSpPr/>
          <p:nvPr/>
        </p:nvSpPr>
        <p:spPr>
          <a:xfrm>
            <a:off x="1399235" y="3200711"/>
            <a:ext cx="5996147" cy="2619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4A0D41-0A8D-EB65-5F01-4AC62AD24522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3990441-2BF3-332A-3DF7-228ABE11CC52}"/>
              </a:ext>
            </a:extLst>
          </p:cNvPr>
          <p:cNvGrpSpPr/>
          <p:nvPr/>
        </p:nvGrpSpPr>
        <p:grpSpPr>
          <a:xfrm>
            <a:off x="326496" y="2593850"/>
            <a:ext cx="925523" cy="318329"/>
            <a:chOff x="326496" y="1976075"/>
            <a:chExt cx="925523" cy="318329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C43DFA5-5441-50BD-97D9-2EA8610BFA19}"/>
                </a:ext>
              </a:extLst>
            </p:cNvPr>
            <p:cNvSpPr/>
            <p:nvPr/>
          </p:nvSpPr>
          <p:spPr>
            <a:xfrm>
              <a:off x="512244" y="1976075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78B0570E-4D0A-DF43-0652-F66B34590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6496" y="2077639"/>
              <a:ext cx="115200" cy="115200"/>
            </a:xfrm>
            <a:prstGeom prst="rect">
              <a:avLst/>
            </a:prstGeom>
          </p:spPr>
        </p:pic>
        <p:pic>
          <p:nvPicPr>
            <p:cNvPr id="141" name="그림 140">
              <a:extLst>
                <a:ext uri="{FF2B5EF4-FFF2-40B4-BE49-F238E27FC236}">
                  <a16:creationId xmlns:a16="http://schemas.microsoft.com/office/drawing/2014/main" id="{6954512B-92CE-CB0F-D2AA-1CE55F685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2104639"/>
              <a:ext cx="61200" cy="61200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45560156-9D47-31C9-11AF-DFD2119F2320}"/>
              </a:ext>
            </a:extLst>
          </p:cNvPr>
          <p:cNvGrpSpPr/>
          <p:nvPr/>
        </p:nvGrpSpPr>
        <p:grpSpPr>
          <a:xfrm>
            <a:off x="326496" y="4190791"/>
            <a:ext cx="1026104" cy="318329"/>
            <a:chOff x="326496" y="3573016"/>
            <a:chExt cx="1026104" cy="318329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4F96CCF-A020-81BB-BE6F-D3B8EAB586B4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44" name="Picture 12" descr="설정 free interface icon">
              <a:extLst>
                <a:ext uri="{FF2B5EF4-FFF2-40B4-BE49-F238E27FC236}">
                  <a16:creationId xmlns:a16="http://schemas.microsoft.com/office/drawing/2014/main" id="{50FD5D63-2CA0-ED53-8FE4-48CFEDF5B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FF3F3EBA-CF20-0B35-993D-145772BE8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pic>
        <p:nvPicPr>
          <p:cNvPr id="147" name="그림 146">
            <a:extLst>
              <a:ext uri="{FF2B5EF4-FFF2-40B4-BE49-F238E27FC236}">
                <a16:creationId xmlns:a16="http://schemas.microsoft.com/office/drawing/2014/main" id="{702B069B-5DCD-06FE-FCF6-FDE6324CC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3539372"/>
            <a:ext cx="61200" cy="61200"/>
          </a:xfrm>
          <a:prstGeom prst="rect">
            <a:avLst/>
          </a:prstGeom>
        </p:spPr>
      </p:pic>
      <p:pic>
        <p:nvPicPr>
          <p:cNvPr id="148" name="그림 147">
            <a:extLst>
              <a:ext uri="{FF2B5EF4-FFF2-40B4-BE49-F238E27FC236}">
                <a16:creationId xmlns:a16="http://schemas.microsoft.com/office/drawing/2014/main" id="{CA1E24C7-CDF8-7203-BA26-CDE6FD4DF792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13796" y="3512372"/>
            <a:ext cx="144000" cy="115200"/>
          </a:xfrm>
          <a:prstGeom prst="rect">
            <a:avLst/>
          </a:prstGeom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46E450E-0B9D-2595-011F-AA4DCF900044}"/>
              </a:ext>
            </a:extLst>
          </p:cNvPr>
          <p:cNvSpPr/>
          <p:nvPr/>
        </p:nvSpPr>
        <p:spPr>
          <a:xfrm>
            <a:off x="512244" y="3410808"/>
            <a:ext cx="840356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약관관리        </a:t>
            </a: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282C0B8-820B-E021-447A-938ADBAE30B3}"/>
              </a:ext>
            </a:extLst>
          </p:cNvPr>
          <p:cNvGrpSpPr/>
          <p:nvPr/>
        </p:nvGrpSpPr>
        <p:grpSpPr>
          <a:xfrm>
            <a:off x="332846" y="3819287"/>
            <a:ext cx="1018198" cy="316800"/>
            <a:chOff x="332846" y="3201512"/>
            <a:chExt cx="1018198" cy="316800"/>
          </a:xfrm>
        </p:grpSpPr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EB1D40A9-6F5C-A290-9FCD-C64E88EFD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52" name="Picture 8" descr="edit">
              <a:extLst>
                <a:ext uri="{FF2B5EF4-FFF2-40B4-BE49-F238E27FC236}">
                  <a16:creationId xmlns:a16="http://schemas.microsoft.com/office/drawing/2014/main" id="{E6A06947-CE9D-2B5A-C4BE-C14F6B8BCA3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023B3BE-1440-15EA-D726-21A98E703CB1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7CCE8C7-CF81-6126-23BA-BC6D7527C9C2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6F459E02-EF0E-9A35-95AA-4079F5B986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3130527"/>
            <a:ext cx="61200" cy="61200"/>
          </a:xfrm>
          <a:prstGeom prst="rect">
            <a:avLst/>
          </a:prstGeom>
        </p:spPr>
      </p:pic>
      <p:pic>
        <p:nvPicPr>
          <p:cNvPr id="156" name="그림 155">
            <a:extLst>
              <a:ext uri="{FF2B5EF4-FFF2-40B4-BE49-F238E27FC236}">
                <a16:creationId xmlns:a16="http://schemas.microsoft.com/office/drawing/2014/main" id="{9BE17920-FD6C-086E-5599-488C43003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147E49FD-BB70-6808-A29F-57D1D32AE4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7384" y="1700808"/>
            <a:ext cx="64800" cy="64800"/>
          </a:xfrm>
          <a:prstGeom prst="rect">
            <a:avLst/>
          </a:prstGeom>
        </p:spPr>
      </p:pic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2F22CCE-CFAA-8CF3-686D-ED83A4861A93}"/>
              </a:ext>
            </a:extLst>
          </p:cNvPr>
          <p:cNvSpPr/>
          <p:nvPr/>
        </p:nvSpPr>
        <p:spPr>
          <a:xfrm>
            <a:off x="512244" y="3002329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A748C117-A19A-3230-F253-73403D41D9E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496" y="3103893"/>
            <a:ext cx="115200" cy="115200"/>
          </a:xfrm>
          <a:prstGeom prst="rect">
            <a:avLst/>
          </a:prstGeom>
        </p:spPr>
      </p:pic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A0A22320-5610-1649-6ED7-71B34DE601D6}"/>
              </a:ext>
            </a:extLst>
          </p:cNvPr>
          <p:cNvGrpSpPr/>
          <p:nvPr/>
        </p:nvGrpSpPr>
        <p:grpSpPr>
          <a:xfrm>
            <a:off x="552587" y="1844824"/>
            <a:ext cx="648000" cy="663312"/>
            <a:chOff x="552587" y="1844824"/>
            <a:chExt cx="648000" cy="663312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EE579CF-EFA7-F9AC-3B43-24890003A9AF}"/>
                </a:ext>
              </a:extLst>
            </p:cNvPr>
            <p:cNvSpPr/>
            <p:nvPr/>
          </p:nvSpPr>
          <p:spPr>
            <a:xfrm>
              <a:off x="552587" y="1844824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신규대출</a:t>
              </a: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F5D5733-1F6D-106C-3376-9BB83C83D4B6}"/>
                </a:ext>
              </a:extLst>
            </p:cNvPr>
            <p:cNvSpPr/>
            <p:nvPr/>
          </p:nvSpPr>
          <p:spPr>
            <a:xfrm>
              <a:off x="552587" y="2005328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대환대출</a:t>
              </a: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32B8714-962A-9D99-7CE5-F5F7C1C6E057}"/>
                </a:ext>
              </a:extLst>
            </p:cNvPr>
            <p:cNvSpPr/>
            <p:nvPr/>
          </p:nvSpPr>
          <p:spPr>
            <a:xfrm>
              <a:off x="552587" y="2165832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추가대출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B695242E-A93B-BEAF-9CF9-17C65FE52CEC}"/>
                </a:ext>
              </a:extLst>
            </p:cNvPr>
            <p:cNvSpPr/>
            <p:nvPr/>
          </p:nvSpPr>
          <p:spPr>
            <a:xfrm>
              <a:off x="552587" y="2326336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연장심사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sp>
        <p:nvSpPr>
          <p:cNvPr id="165" name="Google Shape;221;p7">
            <a:extLst>
              <a:ext uri="{FF2B5EF4-FFF2-40B4-BE49-F238E27FC236}">
                <a16:creationId xmlns:a16="http://schemas.microsoft.com/office/drawing/2014/main" id="{B6A04F98-F066-AD74-6833-D3A4FB0EEC5F}"/>
              </a:ext>
            </a:extLst>
          </p:cNvPr>
          <p:cNvSpPr/>
          <p:nvPr/>
        </p:nvSpPr>
        <p:spPr>
          <a:xfrm>
            <a:off x="200472" y="166481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221;p7">
            <a:extLst>
              <a:ext uri="{FF2B5EF4-FFF2-40B4-BE49-F238E27FC236}">
                <a16:creationId xmlns:a16="http://schemas.microsoft.com/office/drawing/2014/main" id="{3C25EF36-ED8F-F06C-DC5A-6677BDF6070E}"/>
              </a:ext>
            </a:extLst>
          </p:cNvPr>
          <p:cNvSpPr/>
          <p:nvPr/>
        </p:nvSpPr>
        <p:spPr>
          <a:xfrm>
            <a:off x="416496" y="188084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62125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80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43286"/>
              </p:ext>
            </p:extLst>
          </p:nvPr>
        </p:nvGraphicFramePr>
        <p:xfrm>
          <a:off x="7541937" y="408944"/>
          <a:ext cx="2253889" cy="613238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해지신청 시 해당 페이지 접근을 위한 본인인증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페이지 에러 팝업</a:t>
                      </a:r>
                      <a:endParaRPr lang="en-US" altLang="ko-KR" sz="600" dirty="0"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요청하는 페이지가 없을 경우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잘못된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진입했을 경우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업무시간 종료 팝업</a:t>
                      </a:r>
                      <a:endParaRPr lang="en-US" altLang="ko-KR" sz="600" dirty="0"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계좌운영거래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시간 외 서비스에 접속할 경우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신규대출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대환대출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추가대출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일부상환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해지신청 해당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대출내역확인은 정상 접속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세션 만료 팝업</a:t>
                      </a:r>
                      <a:endParaRPr kumimoji="1" lang="ko-KR" altLang="en-US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신청내역확인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화면 이동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본인인증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후 일정 시간 동안 입력이 없을 경우 자동 로그아웃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+mn-ea"/>
                          <a:ea typeface="+mn-ea"/>
                        </a:rPr>
                        <a:t>뒤로가기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 경고 팝업</a:t>
                      </a:r>
                      <a:endParaRPr kumimoji="1" lang="ko-KR" altLang="en-US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RMS 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전문 전송 계좌유효성 조회 시 유효하지 않을 경우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신규대출 </a:t>
                      </a: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Step3 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상품선택</a:t>
                      </a:r>
                      <a:endParaRPr lang="en-US" altLang="ko-KR" sz="600" dirty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   - 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대환대출 </a:t>
                      </a: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Step3 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계좌조회</a:t>
                      </a:r>
                      <a:endParaRPr lang="en-US" altLang="ko-KR" sz="600" dirty="0"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6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취소</a:t>
                      </a:r>
                      <a:endParaRPr lang="en-US" altLang="ko-KR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</a:t>
                      </a:r>
                      <a:r>
                        <a:rPr lang="en-US" altLang="ko-KR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6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실행</a:t>
                      </a:r>
                      <a:endParaRPr lang="en-US" altLang="ko-KR" sz="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유효채권 없음 팝업</a:t>
                      </a:r>
                      <a:endParaRPr kumimoji="1" lang="ko-KR" altLang="en-US" sz="600" b="1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본인인증</a:t>
                      </a: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 완료 후 추가대출</a:t>
                      </a: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일부상환</a:t>
                      </a: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해지할 대출채권이 없을 경우</a:t>
                      </a:r>
                      <a:endParaRPr lang="en-US" altLang="ko-KR" sz="600" dirty="0"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600" dirty="0" err="1">
                          <a:latin typeface="+mn-ea"/>
                          <a:ea typeface="+mn-ea"/>
                        </a:rPr>
                        <a:t>메인페이지로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 강제 이동</a:t>
                      </a:r>
                      <a:endParaRPr lang="en-US" altLang="ko-KR" sz="600" dirty="0">
                        <a:latin typeface="+mn-ea"/>
                        <a:ea typeface="+mn-ea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600" dirty="0">
                        <a:latin typeface="+mn-ea"/>
                        <a:ea typeface="+mn-ea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600" dirty="0">
                        <a:latin typeface="+mn-ea"/>
                        <a:ea typeface="+mn-ea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600" dirty="0">
                        <a:latin typeface="+mn-ea"/>
                        <a:ea typeface="+mn-ea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600" dirty="0">
                        <a:latin typeface="+mn-ea"/>
                        <a:ea typeface="+mn-ea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600" dirty="0">
                        <a:latin typeface="+mn-ea"/>
                        <a:ea typeface="+mn-ea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600" dirty="0">
                        <a:latin typeface="+mn-ea"/>
                        <a:ea typeface="+mn-ea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Text Box 58">
            <a:extLst>
              <a:ext uri="{FF2B5EF4-FFF2-40B4-BE49-F238E27FC236}">
                <a16:creationId xmlns:a16="http://schemas.microsoft.com/office/drawing/2014/main" id="{2C6E905A-AA70-BC89-9CBF-D6DBC59A0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Popupo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전체페이지</a:t>
            </a:r>
          </a:p>
        </p:txBody>
      </p:sp>
      <p:sp>
        <p:nvSpPr>
          <p:cNvPr id="40" name="Text Box 58">
            <a:extLst>
              <a:ext uri="{FF2B5EF4-FFF2-40B4-BE49-F238E27FC236}">
                <a16:creationId xmlns:a16="http://schemas.microsoft.com/office/drawing/2014/main" id="{FAEC512E-8607-BE46-C206-864E4889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Alert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F7FFDF-FA78-1760-3D9C-532E2532AF35}"/>
              </a:ext>
            </a:extLst>
          </p:cNvPr>
          <p:cNvSpPr/>
          <p:nvPr/>
        </p:nvSpPr>
        <p:spPr>
          <a:xfrm>
            <a:off x="513611" y="884495"/>
            <a:ext cx="2700497" cy="1704136"/>
          </a:xfrm>
          <a:prstGeom prst="rect">
            <a:avLst/>
          </a:prstGeom>
          <a:noFill/>
          <a:ln w="15875">
            <a:solidFill>
              <a:srgbClr val="26499D"/>
            </a:solidFill>
          </a:ln>
        </p:spPr>
        <p:txBody>
          <a:bodyPr wrap="square">
            <a:noAutofit/>
          </a:bodyPr>
          <a:lstStyle/>
          <a:p>
            <a:endParaRPr lang="en-US" altLang="ko-KR" sz="600" dirty="0">
              <a:latin typeface="+mn-ea"/>
            </a:endParaRPr>
          </a:p>
        </p:txBody>
      </p:sp>
      <p:sp>
        <p:nvSpPr>
          <p:cNvPr id="47" name="Google Shape;221;p7">
            <a:extLst>
              <a:ext uri="{FF2B5EF4-FFF2-40B4-BE49-F238E27FC236}">
                <a16:creationId xmlns:a16="http://schemas.microsoft.com/office/drawing/2014/main" id="{EA14EE5E-B802-5389-DA46-41D7AC7789F6}"/>
              </a:ext>
            </a:extLst>
          </p:cNvPr>
          <p:cNvSpPr/>
          <p:nvPr/>
        </p:nvSpPr>
        <p:spPr>
          <a:xfrm>
            <a:off x="209957" y="6525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n-ea"/>
                <a:cs typeface="Arial"/>
                <a:sym typeface="Arial"/>
              </a:rPr>
              <a:t>1</a:t>
            </a:r>
            <a:endParaRPr sz="1000" dirty="0">
              <a:solidFill>
                <a:schemeClr val="lt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F1A1B9C-C0EE-46AA-7FC9-C2E68F48E55E}"/>
              </a:ext>
            </a:extLst>
          </p:cNvPr>
          <p:cNvSpPr/>
          <p:nvPr/>
        </p:nvSpPr>
        <p:spPr>
          <a:xfrm>
            <a:off x="1632962" y="2304871"/>
            <a:ext cx="461794" cy="180138"/>
          </a:xfrm>
          <a:prstGeom prst="rect">
            <a:avLst/>
          </a:prstGeom>
          <a:solidFill>
            <a:srgbClr val="26499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확인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1" name="Google Shape;900;p22">
            <a:extLst>
              <a:ext uri="{FF2B5EF4-FFF2-40B4-BE49-F238E27FC236}">
                <a16:creationId xmlns:a16="http://schemas.microsoft.com/office/drawing/2014/main" id="{800A37E5-7C3E-93A7-DF01-3EEA4BD502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8177" y="983430"/>
            <a:ext cx="831364" cy="6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E4616EF6-93AE-BFFE-EB02-775979C02D10}"/>
              </a:ext>
            </a:extLst>
          </p:cNvPr>
          <p:cNvSpPr/>
          <p:nvPr/>
        </p:nvSpPr>
        <p:spPr>
          <a:xfrm>
            <a:off x="513612" y="1550019"/>
            <a:ext cx="2700496" cy="747907"/>
          </a:xfrm>
          <a:prstGeom prst="rect">
            <a:avLst/>
          </a:prstGeom>
          <a:noFill/>
        </p:spPr>
        <p:txBody>
          <a:bodyPr wrap="square" lIns="72000" tIns="36000" rIns="72000" bIns="36000" anchor="ctr">
            <a:no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요청하신 페이지를 찾을 수 없습니다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algn="ctr"/>
            <a:r>
              <a:rPr lang="ko-KR" altLang="en-US" sz="800" dirty="0">
                <a:latin typeface="+mn-ea"/>
              </a:rPr>
              <a:t>찾으시는 페이지는 링크가 잘못되었거나 삭제된 페이지입니다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algn="ctr"/>
            <a:r>
              <a:rPr lang="ko-KR" altLang="en-US" sz="800" dirty="0">
                <a:latin typeface="+mn-ea"/>
              </a:rPr>
              <a:t>이전페이지 또는 </a:t>
            </a:r>
            <a:r>
              <a:rPr lang="ko-KR" altLang="en-US" sz="800" dirty="0" err="1">
                <a:latin typeface="+mn-ea"/>
              </a:rPr>
              <a:t>메인페이지를</a:t>
            </a:r>
            <a:r>
              <a:rPr lang="ko-KR" altLang="en-US" sz="800" dirty="0">
                <a:latin typeface="+mn-ea"/>
              </a:rPr>
              <a:t> 이용하시기 바랍니다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algn="ctr"/>
            <a:r>
              <a:rPr lang="ko-KR" altLang="en-US" sz="800" dirty="0">
                <a:latin typeface="+mn-ea"/>
              </a:rPr>
              <a:t>이용에 불편을 드려 죄송합니다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8ECC54-5A25-6D7B-304C-C067B8D1F07D}"/>
              </a:ext>
            </a:extLst>
          </p:cNvPr>
          <p:cNvSpPr/>
          <p:nvPr/>
        </p:nvSpPr>
        <p:spPr>
          <a:xfrm>
            <a:off x="449006" y="601236"/>
            <a:ext cx="3629584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[501]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페이지 에러 팝업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72B156-AD2A-BE57-4CCB-F493516380E0}"/>
              </a:ext>
            </a:extLst>
          </p:cNvPr>
          <p:cNvSpPr/>
          <p:nvPr/>
        </p:nvSpPr>
        <p:spPr>
          <a:xfrm>
            <a:off x="513611" y="2951059"/>
            <a:ext cx="2700497" cy="1704136"/>
          </a:xfrm>
          <a:prstGeom prst="rect">
            <a:avLst/>
          </a:prstGeom>
          <a:noFill/>
          <a:ln w="15875">
            <a:solidFill>
              <a:srgbClr val="26499D"/>
            </a:solidFill>
          </a:ln>
        </p:spPr>
        <p:txBody>
          <a:bodyPr wrap="square">
            <a:noAutofit/>
          </a:bodyPr>
          <a:lstStyle/>
          <a:p>
            <a:endParaRPr lang="en-US" altLang="ko-KR" sz="600" dirty="0">
              <a:latin typeface="+mn-ea"/>
            </a:endParaRPr>
          </a:p>
        </p:txBody>
      </p:sp>
      <p:sp>
        <p:nvSpPr>
          <p:cNvPr id="55" name="Google Shape;221;p7">
            <a:extLst>
              <a:ext uri="{FF2B5EF4-FFF2-40B4-BE49-F238E27FC236}">
                <a16:creationId xmlns:a16="http://schemas.microsoft.com/office/drawing/2014/main" id="{1307C573-D7DA-DA1F-D25D-042A65569C20}"/>
              </a:ext>
            </a:extLst>
          </p:cNvPr>
          <p:cNvSpPr/>
          <p:nvPr/>
        </p:nvSpPr>
        <p:spPr>
          <a:xfrm>
            <a:off x="209957" y="27190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n-ea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26C1B1C-FEC9-3F49-389C-FAAFD1673AF2}"/>
              </a:ext>
            </a:extLst>
          </p:cNvPr>
          <p:cNvSpPr/>
          <p:nvPr/>
        </p:nvSpPr>
        <p:spPr>
          <a:xfrm>
            <a:off x="1632962" y="4371435"/>
            <a:ext cx="461794" cy="180138"/>
          </a:xfrm>
          <a:prstGeom prst="rect">
            <a:avLst/>
          </a:prstGeom>
          <a:solidFill>
            <a:srgbClr val="26499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확인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7" name="Google Shape;900;p22">
            <a:extLst>
              <a:ext uri="{FF2B5EF4-FFF2-40B4-BE49-F238E27FC236}">
                <a16:creationId xmlns:a16="http://schemas.microsoft.com/office/drawing/2014/main" id="{637A25F3-D4B7-E702-954D-175D8B6A45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8177" y="3049994"/>
            <a:ext cx="831364" cy="6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83844ACD-9573-637E-6D8B-A7CFEB24E3BE}"/>
              </a:ext>
            </a:extLst>
          </p:cNvPr>
          <p:cNvSpPr/>
          <p:nvPr/>
        </p:nvSpPr>
        <p:spPr>
          <a:xfrm>
            <a:off x="513612" y="3616583"/>
            <a:ext cx="2700496" cy="754852"/>
          </a:xfrm>
          <a:prstGeom prst="rect">
            <a:avLst/>
          </a:prstGeom>
          <a:noFill/>
        </p:spPr>
        <p:txBody>
          <a:bodyPr wrap="square" lIns="72000" tIns="36000" rIns="72000" bIns="36000" anchor="ctr">
            <a:no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세션이 만료되었습니다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algn="ctr"/>
            <a:r>
              <a:rPr lang="ko-KR" altLang="en-US" sz="800" dirty="0">
                <a:latin typeface="+mn-ea"/>
              </a:rPr>
              <a:t>다시 시도하시기 바랍니다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0081E4F-2944-B6A6-4AA8-C7A129BD7E74}"/>
              </a:ext>
            </a:extLst>
          </p:cNvPr>
          <p:cNvSpPr/>
          <p:nvPr/>
        </p:nvSpPr>
        <p:spPr>
          <a:xfrm>
            <a:off x="449006" y="2667800"/>
            <a:ext cx="2919944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[503]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세션 만료 팝업</a:t>
            </a:r>
          </a:p>
        </p:txBody>
      </p:sp>
      <p:sp>
        <p:nvSpPr>
          <p:cNvPr id="60" name="Google Shape;221;p7">
            <a:extLst>
              <a:ext uri="{FF2B5EF4-FFF2-40B4-BE49-F238E27FC236}">
                <a16:creationId xmlns:a16="http://schemas.microsoft.com/office/drawing/2014/main" id="{81A57BA3-7CB8-8B20-22F2-5A53B9D20613}"/>
              </a:ext>
            </a:extLst>
          </p:cNvPr>
          <p:cNvSpPr/>
          <p:nvPr/>
        </p:nvSpPr>
        <p:spPr>
          <a:xfrm>
            <a:off x="209957" y="47428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n-ea"/>
                <a:cs typeface="Arial"/>
                <a:sym typeface="Arial"/>
              </a:rPr>
              <a:t>5</a:t>
            </a:r>
            <a:endParaRPr sz="1000" dirty="0">
              <a:solidFill>
                <a:schemeClr val="lt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9254D91-C004-1A85-73AF-8983B53B5CBE}"/>
              </a:ext>
            </a:extLst>
          </p:cNvPr>
          <p:cNvSpPr/>
          <p:nvPr/>
        </p:nvSpPr>
        <p:spPr>
          <a:xfrm>
            <a:off x="1632962" y="6462452"/>
            <a:ext cx="461794" cy="180138"/>
          </a:xfrm>
          <a:prstGeom prst="rect">
            <a:avLst/>
          </a:prstGeom>
          <a:solidFill>
            <a:srgbClr val="26499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확인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2" name="Google Shape;900;p22">
            <a:extLst>
              <a:ext uri="{FF2B5EF4-FFF2-40B4-BE49-F238E27FC236}">
                <a16:creationId xmlns:a16="http://schemas.microsoft.com/office/drawing/2014/main" id="{CD57F2A1-E55B-E00E-8FE5-26AF41AED2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8177" y="5141011"/>
            <a:ext cx="831364" cy="6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1E54D7F-7B38-2632-85A9-E631D0B220AF}"/>
              </a:ext>
            </a:extLst>
          </p:cNvPr>
          <p:cNvSpPr/>
          <p:nvPr/>
        </p:nvSpPr>
        <p:spPr>
          <a:xfrm>
            <a:off x="513612" y="5707600"/>
            <a:ext cx="2700496" cy="754852"/>
          </a:xfrm>
          <a:prstGeom prst="rect">
            <a:avLst/>
          </a:prstGeom>
          <a:noFill/>
        </p:spPr>
        <p:txBody>
          <a:bodyPr wrap="square" lIns="72000" tIns="36000" rIns="72000" bIns="36000" anchor="ctr">
            <a:noAutofit/>
          </a:bodyPr>
          <a:lstStyle/>
          <a:p>
            <a:pPr algn="ctr"/>
            <a:r>
              <a:rPr lang="ko-KR" altLang="en-US" sz="800" dirty="0">
                <a:latin typeface="+mn-ea"/>
              </a:rPr>
              <a:t>대출 내역이 없습니다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6B6F7AA-79EB-FD57-A142-DA033C879EED}"/>
              </a:ext>
            </a:extLst>
          </p:cNvPr>
          <p:cNvSpPr/>
          <p:nvPr/>
        </p:nvSpPr>
        <p:spPr>
          <a:xfrm>
            <a:off x="449006" y="4662140"/>
            <a:ext cx="3566734" cy="372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[505]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유효채권 없음 팝업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F4EDAF4-2891-CDA4-EFE5-03C256A2B8FD}"/>
              </a:ext>
            </a:extLst>
          </p:cNvPr>
          <p:cNvSpPr/>
          <p:nvPr/>
        </p:nvSpPr>
        <p:spPr>
          <a:xfrm>
            <a:off x="4253307" y="884495"/>
            <a:ext cx="2700497" cy="1704136"/>
          </a:xfrm>
          <a:prstGeom prst="rect">
            <a:avLst/>
          </a:prstGeom>
          <a:noFill/>
          <a:ln w="15875">
            <a:solidFill>
              <a:srgbClr val="26499D"/>
            </a:solidFill>
          </a:ln>
        </p:spPr>
        <p:txBody>
          <a:bodyPr wrap="square">
            <a:noAutofit/>
          </a:bodyPr>
          <a:lstStyle/>
          <a:p>
            <a:endParaRPr lang="en-US" altLang="ko-KR" sz="600" dirty="0">
              <a:latin typeface="+mn-ea"/>
            </a:endParaRPr>
          </a:p>
        </p:txBody>
      </p:sp>
      <p:sp>
        <p:nvSpPr>
          <p:cNvPr id="69" name="Google Shape;221;p7">
            <a:extLst>
              <a:ext uri="{FF2B5EF4-FFF2-40B4-BE49-F238E27FC236}">
                <a16:creationId xmlns:a16="http://schemas.microsoft.com/office/drawing/2014/main" id="{04275318-579A-D5D9-111D-F78D7EEF2781}"/>
              </a:ext>
            </a:extLst>
          </p:cNvPr>
          <p:cNvSpPr/>
          <p:nvPr/>
        </p:nvSpPr>
        <p:spPr>
          <a:xfrm>
            <a:off x="3949653" y="6525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n-ea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07DF8BB-F4A1-F968-86A8-BDB07A02355C}"/>
              </a:ext>
            </a:extLst>
          </p:cNvPr>
          <p:cNvSpPr/>
          <p:nvPr/>
        </p:nvSpPr>
        <p:spPr>
          <a:xfrm>
            <a:off x="5372658" y="2304871"/>
            <a:ext cx="461794" cy="180138"/>
          </a:xfrm>
          <a:prstGeom prst="rect">
            <a:avLst/>
          </a:prstGeom>
          <a:solidFill>
            <a:srgbClr val="26499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확인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Google Shape;900;p22">
            <a:extLst>
              <a:ext uri="{FF2B5EF4-FFF2-40B4-BE49-F238E27FC236}">
                <a16:creationId xmlns:a16="http://schemas.microsoft.com/office/drawing/2014/main" id="{E37BC869-19F7-DC22-5150-8504143989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873" y="983430"/>
            <a:ext cx="831364" cy="6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1B4BC13D-A3C3-EA6F-F68A-052421846AE9}"/>
              </a:ext>
            </a:extLst>
          </p:cNvPr>
          <p:cNvSpPr/>
          <p:nvPr/>
        </p:nvSpPr>
        <p:spPr>
          <a:xfrm>
            <a:off x="4253308" y="1550019"/>
            <a:ext cx="2700496" cy="754852"/>
          </a:xfrm>
          <a:prstGeom prst="rect">
            <a:avLst/>
          </a:prstGeom>
          <a:noFill/>
        </p:spPr>
        <p:txBody>
          <a:bodyPr wrap="square" lIns="72000" tIns="36000" rIns="72000" bIns="36000" anchor="ctr">
            <a:no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영업 시간 외 신청이 불가능합니다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algn="ctr"/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서비스 가능 시간</a:t>
            </a:r>
            <a:r>
              <a:rPr lang="en-US" altLang="ko-KR" sz="800" dirty="0">
                <a:latin typeface="+mn-ea"/>
              </a:rPr>
              <a:t>: 08:30~16:30, </a:t>
            </a:r>
            <a:r>
              <a:rPr lang="ko-KR" altLang="en-US" sz="800" dirty="0">
                <a:latin typeface="+mn-ea"/>
              </a:rPr>
              <a:t>영업일 기준</a:t>
            </a:r>
            <a:r>
              <a:rPr lang="en-US" altLang="ko-KR" sz="800" dirty="0">
                <a:latin typeface="+mn-ea"/>
              </a:rPr>
              <a:t>)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B934E4F-586A-C611-FC2F-F6E20FB50583}"/>
              </a:ext>
            </a:extLst>
          </p:cNvPr>
          <p:cNvSpPr/>
          <p:nvPr/>
        </p:nvSpPr>
        <p:spPr>
          <a:xfrm>
            <a:off x="4253307" y="2951059"/>
            <a:ext cx="2700497" cy="1704136"/>
          </a:xfrm>
          <a:prstGeom prst="rect">
            <a:avLst/>
          </a:prstGeom>
          <a:noFill/>
          <a:ln w="15875">
            <a:solidFill>
              <a:srgbClr val="26499D"/>
            </a:solidFill>
          </a:ln>
        </p:spPr>
        <p:txBody>
          <a:bodyPr wrap="square">
            <a:noAutofit/>
          </a:bodyPr>
          <a:lstStyle/>
          <a:p>
            <a:endParaRPr lang="en-US" altLang="ko-KR" sz="600" dirty="0">
              <a:latin typeface="+mn-ea"/>
            </a:endParaRPr>
          </a:p>
        </p:txBody>
      </p:sp>
      <p:sp>
        <p:nvSpPr>
          <p:cNvPr id="84" name="Google Shape;221;p7">
            <a:extLst>
              <a:ext uri="{FF2B5EF4-FFF2-40B4-BE49-F238E27FC236}">
                <a16:creationId xmlns:a16="http://schemas.microsoft.com/office/drawing/2014/main" id="{51709040-6AB6-5958-8547-37E7C7B69530}"/>
              </a:ext>
            </a:extLst>
          </p:cNvPr>
          <p:cNvSpPr/>
          <p:nvPr/>
        </p:nvSpPr>
        <p:spPr>
          <a:xfrm>
            <a:off x="3949653" y="27190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n-ea"/>
                <a:cs typeface="Arial"/>
                <a:sym typeface="Arial"/>
              </a:rPr>
              <a:t>4</a:t>
            </a:r>
            <a:endParaRPr sz="1000" dirty="0">
              <a:solidFill>
                <a:schemeClr val="lt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FE68EC0-F117-2B9B-93AF-62F9460347F7}"/>
              </a:ext>
            </a:extLst>
          </p:cNvPr>
          <p:cNvSpPr/>
          <p:nvPr/>
        </p:nvSpPr>
        <p:spPr>
          <a:xfrm>
            <a:off x="5083734" y="4371435"/>
            <a:ext cx="461794" cy="1801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취소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6" name="Google Shape;900;p22">
            <a:extLst>
              <a:ext uri="{FF2B5EF4-FFF2-40B4-BE49-F238E27FC236}">
                <a16:creationId xmlns:a16="http://schemas.microsoft.com/office/drawing/2014/main" id="{2EA4EF4C-81C6-6539-0C80-FB3A22BA15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873" y="3049994"/>
            <a:ext cx="831364" cy="6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4C95EE-1944-B838-CD30-E5E3A6CB816F}"/>
              </a:ext>
            </a:extLst>
          </p:cNvPr>
          <p:cNvSpPr/>
          <p:nvPr/>
        </p:nvSpPr>
        <p:spPr>
          <a:xfrm>
            <a:off x="4253308" y="3616583"/>
            <a:ext cx="2700496" cy="754852"/>
          </a:xfrm>
          <a:prstGeom prst="rect">
            <a:avLst/>
          </a:prstGeom>
          <a:noFill/>
        </p:spPr>
        <p:txBody>
          <a:bodyPr wrap="square" lIns="72000" tIns="36000" rIns="72000" bIns="36000" anchor="ctr">
            <a:noAutofit/>
          </a:bodyPr>
          <a:lstStyle/>
          <a:p>
            <a:pPr algn="ctr"/>
            <a:r>
              <a:rPr lang="ko-KR" altLang="en-US" sz="800" dirty="0">
                <a:latin typeface="+mn-ea"/>
              </a:rPr>
              <a:t>이전 메뉴로 돌아갈 경우</a:t>
            </a:r>
            <a:endParaRPr lang="en-US" altLang="ko-KR" sz="800" dirty="0">
              <a:latin typeface="+mn-ea"/>
            </a:endParaRPr>
          </a:p>
          <a:p>
            <a:pPr algn="ctr"/>
            <a:r>
              <a:rPr lang="ko-KR" altLang="en-US" sz="800" dirty="0">
                <a:latin typeface="+mn-ea"/>
              </a:rPr>
              <a:t>입력했던 정보가 초기화됩니다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87C75F2-C0F0-6B30-B23C-662D0517FCF6}"/>
              </a:ext>
            </a:extLst>
          </p:cNvPr>
          <p:cNvSpPr/>
          <p:nvPr/>
        </p:nvSpPr>
        <p:spPr>
          <a:xfrm>
            <a:off x="5662217" y="4371435"/>
            <a:ext cx="461794" cy="180138"/>
          </a:xfrm>
          <a:prstGeom prst="rect">
            <a:avLst/>
          </a:prstGeom>
          <a:solidFill>
            <a:srgbClr val="26499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확인</a:t>
            </a:r>
            <a:endParaRPr lang="en-US" altLang="ko-KR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8CD2388-8E5C-8AC5-477C-AD8916570A49}"/>
              </a:ext>
            </a:extLst>
          </p:cNvPr>
          <p:cNvSpPr/>
          <p:nvPr/>
        </p:nvSpPr>
        <p:spPr>
          <a:xfrm>
            <a:off x="513611" y="5042076"/>
            <a:ext cx="2700497" cy="1704136"/>
          </a:xfrm>
          <a:prstGeom prst="rect">
            <a:avLst/>
          </a:prstGeom>
          <a:noFill/>
          <a:ln w="15875">
            <a:solidFill>
              <a:srgbClr val="26499D"/>
            </a:solidFill>
          </a:ln>
        </p:spPr>
        <p:txBody>
          <a:bodyPr wrap="square">
            <a:noAutofit/>
          </a:bodyPr>
          <a:lstStyle/>
          <a:p>
            <a:endParaRPr lang="en-US" altLang="ko-KR" sz="600" dirty="0">
              <a:latin typeface="+mn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3F0D523-25A3-BE3C-658A-E6D42BF47963}"/>
              </a:ext>
            </a:extLst>
          </p:cNvPr>
          <p:cNvSpPr/>
          <p:nvPr/>
        </p:nvSpPr>
        <p:spPr>
          <a:xfrm>
            <a:off x="4188701" y="601236"/>
            <a:ext cx="3629585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[502]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업무시간 종료 팝업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C8C48AC-53B4-9744-5714-FD1A7751CFA6}"/>
              </a:ext>
            </a:extLst>
          </p:cNvPr>
          <p:cNvSpPr/>
          <p:nvPr/>
        </p:nvSpPr>
        <p:spPr>
          <a:xfrm>
            <a:off x="4188701" y="2667800"/>
            <a:ext cx="3629197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[504] </a:t>
            </a:r>
            <a:r>
              <a:rPr lang="ko-KR" altLang="en-US" sz="900" dirty="0" err="1">
                <a:solidFill>
                  <a:schemeClr val="tx1"/>
                </a:solidFill>
                <a:latin typeface="+mn-ea"/>
              </a:rPr>
              <a:t>뒤로가기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 경고 팝업</a:t>
            </a:r>
          </a:p>
        </p:txBody>
      </p:sp>
    </p:spTree>
    <p:extLst>
      <p:ext uri="{BB962C8B-B14F-4D97-AF65-F5344CB8AC3E}">
        <p14:creationId xmlns:p14="http://schemas.microsoft.com/office/powerpoint/2010/main" val="6143271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44705"/>
              </p:ext>
            </p:extLst>
          </p:nvPr>
        </p:nvGraphicFramePr>
        <p:xfrm>
          <a:off x="7541937" y="408944"/>
          <a:ext cx="2253889" cy="526076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해지신청 시 해당 페이지 접근을 위한 본인인증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개인정보 </a:t>
                      </a:r>
                      <a:r>
                        <a:rPr lang="ko-KR" altLang="en-US" sz="600" dirty="0" err="1">
                          <a:latin typeface="+mn-ea"/>
                          <a:ea typeface="+mn-ea"/>
                        </a:rPr>
                        <a:t>오입력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 팝업</a:t>
                      </a:r>
                      <a:endParaRPr lang="en-US" altLang="ko-KR" sz="600" dirty="0"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주민번호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연락처 정보를 </a:t>
                      </a:r>
                      <a:r>
                        <a:rPr kumimoji="1" lang="ko-KR" altLang="en-US" sz="600" kern="1200" spc="-3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오입력하였을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경우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본인인증 실패 팝업</a:t>
                      </a:r>
                      <a:endParaRPr lang="en-US" altLang="ko-KR" sz="600" dirty="0"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본인인증에 실패하였을 경우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Text Box 58">
            <a:extLst>
              <a:ext uri="{FF2B5EF4-FFF2-40B4-BE49-F238E27FC236}">
                <a16:creationId xmlns:a16="http://schemas.microsoft.com/office/drawing/2014/main" id="{2C6E905A-AA70-BC89-9CBF-D6DBC59A0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Popupo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전체페이지</a:t>
            </a:r>
          </a:p>
        </p:txBody>
      </p:sp>
      <p:sp>
        <p:nvSpPr>
          <p:cNvPr id="40" name="Text Box 58">
            <a:extLst>
              <a:ext uri="{FF2B5EF4-FFF2-40B4-BE49-F238E27FC236}">
                <a16:creationId xmlns:a16="http://schemas.microsoft.com/office/drawing/2014/main" id="{FAEC512E-8607-BE46-C206-864E4889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Alert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E0C54B-FF42-F941-B651-586749153244}"/>
              </a:ext>
            </a:extLst>
          </p:cNvPr>
          <p:cNvSpPr/>
          <p:nvPr/>
        </p:nvSpPr>
        <p:spPr>
          <a:xfrm>
            <a:off x="513611" y="1004784"/>
            <a:ext cx="2700497" cy="1704136"/>
          </a:xfrm>
          <a:prstGeom prst="rect">
            <a:avLst/>
          </a:prstGeom>
          <a:noFill/>
          <a:ln w="15875">
            <a:solidFill>
              <a:srgbClr val="26499D"/>
            </a:solidFill>
          </a:ln>
        </p:spPr>
        <p:txBody>
          <a:bodyPr wrap="square">
            <a:noAutofit/>
          </a:bodyPr>
          <a:lstStyle/>
          <a:p>
            <a:endParaRPr lang="en-US" altLang="ko-KR" sz="600" dirty="0">
              <a:latin typeface="+mn-ea"/>
            </a:endParaRPr>
          </a:p>
        </p:txBody>
      </p:sp>
      <p:sp>
        <p:nvSpPr>
          <p:cNvPr id="3" name="Google Shape;221;p7">
            <a:extLst>
              <a:ext uri="{FF2B5EF4-FFF2-40B4-BE49-F238E27FC236}">
                <a16:creationId xmlns:a16="http://schemas.microsoft.com/office/drawing/2014/main" id="{DCEBDF42-1088-F753-C5C1-25803715A914}"/>
              </a:ext>
            </a:extLst>
          </p:cNvPr>
          <p:cNvSpPr/>
          <p:nvPr/>
        </p:nvSpPr>
        <p:spPr>
          <a:xfrm>
            <a:off x="209957" y="7728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AC9B25-80BA-7F66-862B-A6B93D7FAD31}"/>
              </a:ext>
            </a:extLst>
          </p:cNvPr>
          <p:cNvSpPr/>
          <p:nvPr/>
        </p:nvSpPr>
        <p:spPr>
          <a:xfrm>
            <a:off x="1632962" y="2425160"/>
            <a:ext cx="461794" cy="180138"/>
          </a:xfrm>
          <a:prstGeom prst="rect">
            <a:avLst/>
          </a:prstGeom>
          <a:solidFill>
            <a:srgbClr val="26499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en-US" altLang="ko-KR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Google Shape;900;p22">
            <a:extLst>
              <a:ext uri="{FF2B5EF4-FFF2-40B4-BE49-F238E27FC236}">
                <a16:creationId xmlns:a16="http://schemas.microsoft.com/office/drawing/2014/main" id="{DBB26F51-0A81-7401-35A2-59877B82AD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8177" y="1103719"/>
            <a:ext cx="831364" cy="6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54F480-55ED-0855-EA45-DFA541669AD4}"/>
              </a:ext>
            </a:extLst>
          </p:cNvPr>
          <p:cNvSpPr/>
          <p:nvPr/>
        </p:nvSpPr>
        <p:spPr>
          <a:xfrm>
            <a:off x="513612" y="1670308"/>
            <a:ext cx="2700496" cy="747907"/>
          </a:xfrm>
          <a:prstGeom prst="rect">
            <a:avLst/>
          </a:prstGeom>
          <a:noFill/>
        </p:spPr>
        <p:txBody>
          <a:bodyPr wrap="square" lIns="72000" tIns="36000" rIns="72000" bIns="36000" anchor="ctr">
            <a:noAutofit/>
          </a:bodyPr>
          <a:lstStyle/>
          <a:p>
            <a:pPr algn="ctr"/>
            <a:r>
              <a:rPr lang="ko-KR" altLang="en-US" sz="800" dirty="0"/>
              <a:t>개인정보가 잘못 입력되었습니다</a:t>
            </a:r>
            <a:r>
              <a:rPr lang="en-US" altLang="ko-KR" sz="800" dirty="0"/>
              <a:t>.</a:t>
            </a:r>
          </a:p>
          <a:p>
            <a:pPr algn="ctr"/>
            <a:r>
              <a:rPr lang="ko-KR" altLang="en-US" sz="800" dirty="0"/>
              <a:t>다시 입력하시기 바랍니다</a:t>
            </a:r>
            <a:r>
              <a:rPr lang="en-US" altLang="ko-KR" sz="8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D07997-1826-7AE7-7FAC-BE8F7DDF2AFF}"/>
              </a:ext>
            </a:extLst>
          </p:cNvPr>
          <p:cNvSpPr/>
          <p:nvPr/>
        </p:nvSpPr>
        <p:spPr>
          <a:xfrm>
            <a:off x="449006" y="721525"/>
            <a:ext cx="3629584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[511]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개인정보 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오입력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팝업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366579-D6DD-69AE-9A21-E25FD6A6CEA6}"/>
              </a:ext>
            </a:extLst>
          </p:cNvPr>
          <p:cNvSpPr/>
          <p:nvPr/>
        </p:nvSpPr>
        <p:spPr>
          <a:xfrm>
            <a:off x="4253307" y="1004784"/>
            <a:ext cx="2700497" cy="1704136"/>
          </a:xfrm>
          <a:prstGeom prst="rect">
            <a:avLst/>
          </a:prstGeom>
          <a:noFill/>
          <a:ln w="15875">
            <a:solidFill>
              <a:srgbClr val="26499D"/>
            </a:solidFill>
          </a:ln>
        </p:spPr>
        <p:txBody>
          <a:bodyPr wrap="square">
            <a:noAutofit/>
          </a:bodyPr>
          <a:lstStyle/>
          <a:p>
            <a:endParaRPr lang="en-US" altLang="ko-KR" sz="600" dirty="0">
              <a:latin typeface="+mn-ea"/>
            </a:endParaRPr>
          </a:p>
        </p:txBody>
      </p:sp>
      <p:sp>
        <p:nvSpPr>
          <p:cNvPr id="9" name="Google Shape;221;p7">
            <a:extLst>
              <a:ext uri="{FF2B5EF4-FFF2-40B4-BE49-F238E27FC236}">
                <a16:creationId xmlns:a16="http://schemas.microsoft.com/office/drawing/2014/main" id="{43F3E89B-F235-F93F-0F72-A2098657B731}"/>
              </a:ext>
            </a:extLst>
          </p:cNvPr>
          <p:cNvSpPr/>
          <p:nvPr/>
        </p:nvSpPr>
        <p:spPr>
          <a:xfrm>
            <a:off x="3949653" y="77281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F21350-0D30-69A5-C618-C4949AD43930}"/>
              </a:ext>
            </a:extLst>
          </p:cNvPr>
          <p:cNvSpPr/>
          <p:nvPr/>
        </p:nvSpPr>
        <p:spPr>
          <a:xfrm>
            <a:off x="5372658" y="2425160"/>
            <a:ext cx="461794" cy="180138"/>
          </a:xfrm>
          <a:prstGeom prst="rect">
            <a:avLst/>
          </a:prstGeom>
          <a:solidFill>
            <a:srgbClr val="26499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en-US" altLang="ko-KR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Google Shape;900;p22">
            <a:extLst>
              <a:ext uri="{FF2B5EF4-FFF2-40B4-BE49-F238E27FC236}">
                <a16:creationId xmlns:a16="http://schemas.microsoft.com/office/drawing/2014/main" id="{0BD66A42-DDA7-449E-4EA7-10ECFB7CA2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873" y="1103719"/>
            <a:ext cx="831364" cy="6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DB3FE1-C89C-A553-DBE3-ECA7262F2803}"/>
              </a:ext>
            </a:extLst>
          </p:cNvPr>
          <p:cNvSpPr/>
          <p:nvPr/>
        </p:nvSpPr>
        <p:spPr>
          <a:xfrm>
            <a:off x="4253308" y="1670308"/>
            <a:ext cx="2700496" cy="754852"/>
          </a:xfrm>
          <a:prstGeom prst="rect">
            <a:avLst/>
          </a:prstGeom>
          <a:noFill/>
        </p:spPr>
        <p:txBody>
          <a:bodyPr wrap="square" lIns="72000" tIns="36000" rIns="72000" bIns="36000" anchor="ctr">
            <a:noAutofit/>
          </a:bodyPr>
          <a:lstStyle/>
          <a:p>
            <a:pPr algn="ctr"/>
            <a:r>
              <a:rPr lang="ko-KR" altLang="en-US" sz="800" dirty="0">
                <a:latin typeface="+mn-ea"/>
              </a:rPr>
              <a:t>본인인증에 실패하였습니다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algn="ctr"/>
            <a:r>
              <a:rPr lang="ko-KR" altLang="en-US" sz="800" dirty="0">
                <a:latin typeface="+mn-ea"/>
              </a:rPr>
              <a:t>다시 시도하시기 바랍니다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D2E286-BF4B-D6CA-08A5-465804D2650E}"/>
              </a:ext>
            </a:extLst>
          </p:cNvPr>
          <p:cNvSpPr/>
          <p:nvPr/>
        </p:nvSpPr>
        <p:spPr>
          <a:xfrm>
            <a:off x="4188701" y="721525"/>
            <a:ext cx="2924539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[512]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본인인증 실패 팝업</a:t>
            </a:r>
          </a:p>
        </p:txBody>
      </p:sp>
    </p:spTree>
    <p:extLst>
      <p:ext uri="{BB962C8B-B14F-4D97-AF65-F5344CB8AC3E}">
        <p14:creationId xmlns:p14="http://schemas.microsoft.com/office/powerpoint/2010/main" val="3328940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roup 57">
            <a:extLst>
              <a:ext uri="{FF2B5EF4-FFF2-40B4-BE49-F238E27FC236}">
                <a16:creationId xmlns:a16="http://schemas.microsoft.com/office/drawing/2014/main" id="{265F5A53-F6A6-44A7-887D-20CA7D25C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22337"/>
              </p:ext>
            </p:extLst>
          </p:nvPr>
        </p:nvGraphicFramePr>
        <p:xfrm>
          <a:off x="7541937" y="408944"/>
          <a:ext cx="2253889" cy="536292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해지신청 시 해당 페이지 접근을 위한 본인인증 화면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600" dirty="0">
                          <a:latin typeface="+mn-ea"/>
                          <a:ea typeface="+mn-ea"/>
                        </a:rPr>
                        <a:t>RMS</a:t>
                      </a: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 통신오류 팝업</a:t>
                      </a:r>
                      <a:endParaRPr lang="en-US" altLang="ko-KR" sz="600" dirty="0"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RMS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전문 통신 오류가 발생했을 경우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지속 발생 시 고객센터로 연락 안내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631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유효하지 않은 계좌 팝업</a:t>
                      </a:r>
                      <a:endParaRPr lang="en-US" altLang="ko-KR" sz="600" dirty="0"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RMS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전문 전송 계좌유효성 조회 시 유효하지 않은 계좌일 경우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dirty="0">
                          <a:latin typeface="+mn-ea"/>
                          <a:ea typeface="+mn-ea"/>
                        </a:rPr>
                        <a:t>잔고 부족 팝업</a:t>
                      </a:r>
                      <a:endParaRPr lang="en-US" altLang="ko-KR" sz="600" dirty="0">
                        <a:latin typeface="+mn-ea"/>
                        <a:ea typeface="+mn-ea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일부상환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·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대출해지 신청 시 계좌 잔고가 부족할 경우</a:t>
                      </a: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6194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8000" marB="18000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95119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456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87431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76283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967558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37077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76594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4821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129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44330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00691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42192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4727"/>
                  </a:ext>
                </a:extLst>
              </a:tr>
            </a:tbl>
          </a:graphicData>
        </a:graphic>
      </p:graphicFrame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2020-07-19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Text Box 58">
            <a:extLst>
              <a:ext uri="{FF2B5EF4-FFF2-40B4-BE49-F238E27FC236}">
                <a16:creationId xmlns:a16="http://schemas.microsoft.com/office/drawing/2014/main" id="{2C6E905A-AA70-BC89-9CBF-D6DBC59A0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Popupo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전체페이지</a:t>
            </a:r>
          </a:p>
        </p:txBody>
      </p:sp>
      <p:sp>
        <p:nvSpPr>
          <p:cNvPr id="40" name="Text Box 58">
            <a:extLst>
              <a:ext uri="{FF2B5EF4-FFF2-40B4-BE49-F238E27FC236}">
                <a16:creationId xmlns:a16="http://schemas.microsoft.com/office/drawing/2014/main" id="{FAEC512E-8607-BE46-C206-864E48893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Alert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5D9DF1-A682-1FBD-E8DF-60E501D26133}"/>
              </a:ext>
            </a:extLst>
          </p:cNvPr>
          <p:cNvSpPr/>
          <p:nvPr/>
        </p:nvSpPr>
        <p:spPr>
          <a:xfrm>
            <a:off x="513611" y="884495"/>
            <a:ext cx="2700497" cy="1704136"/>
          </a:xfrm>
          <a:prstGeom prst="rect">
            <a:avLst/>
          </a:prstGeom>
          <a:noFill/>
          <a:ln w="15875">
            <a:solidFill>
              <a:srgbClr val="26499D"/>
            </a:solidFill>
          </a:ln>
        </p:spPr>
        <p:txBody>
          <a:bodyPr wrap="square">
            <a:noAutofit/>
          </a:bodyPr>
          <a:lstStyle/>
          <a:p>
            <a:endParaRPr lang="en-US" altLang="ko-KR" sz="600" dirty="0">
              <a:latin typeface="+mn-ea"/>
            </a:endParaRPr>
          </a:p>
        </p:txBody>
      </p:sp>
      <p:sp>
        <p:nvSpPr>
          <p:cNvPr id="15" name="Google Shape;221;p7">
            <a:extLst>
              <a:ext uri="{FF2B5EF4-FFF2-40B4-BE49-F238E27FC236}">
                <a16:creationId xmlns:a16="http://schemas.microsoft.com/office/drawing/2014/main" id="{3AD1859A-640C-8D49-6D6F-B1BE3C80CA17}"/>
              </a:ext>
            </a:extLst>
          </p:cNvPr>
          <p:cNvSpPr/>
          <p:nvPr/>
        </p:nvSpPr>
        <p:spPr>
          <a:xfrm>
            <a:off x="209957" y="6525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A4F2D0-BA37-986D-D5EE-17C20ED22437}"/>
              </a:ext>
            </a:extLst>
          </p:cNvPr>
          <p:cNvSpPr/>
          <p:nvPr/>
        </p:nvSpPr>
        <p:spPr>
          <a:xfrm>
            <a:off x="1632962" y="2304871"/>
            <a:ext cx="461794" cy="180138"/>
          </a:xfrm>
          <a:prstGeom prst="rect">
            <a:avLst/>
          </a:prstGeom>
          <a:solidFill>
            <a:srgbClr val="26499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en-US" altLang="ko-KR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7" name="Google Shape;900;p22">
            <a:extLst>
              <a:ext uri="{FF2B5EF4-FFF2-40B4-BE49-F238E27FC236}">
                <a16:creationId xmlns:a16="http://schemas.microsoft.com/office/drawing/2014/main" id="{1181D70C-6AE2-6A06-A627-A6BDA0803B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8177" y="983430"/>
            <a:ext cx="831364" cy="6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882F77-42B5-6221-56B1-223B47951502}"/>
              </a:ext>
            </a:extLst>
          </p:cNvPr>
          <p:cNvSpPr/>
          <p:nvPr/>
        </p:nvSpPr>
        <p:spPr>
          <a:xfrm>
            <a:off x="513612" y="1550019"/>
            <a:ext cx="2700496" cy="747907"/>
          </a:xfrm>
          <a:prstGeom prst="rect">
            <a:avLst/>
          </a:prstGeom>
          <a:noFill/>
        </p:spPr>
        <p:txBody>
          <a:bodyPr wrap="square" lIns="72000" tIns="36000" rIns="72000" bIns="36000" anchor="ctr">
            <a:noAutofit/>
          </a:bodyPr>
          <a:lstStyle/>
          <a:p>
            <a:pPr algn="ctr"/>
            <a:r>
              <a:rPr lang="ko-KR" altLang="en-US" sz="800" dirty="0"/>
              <a:t>통신 오류가 발생하였습니다</a:t>
            </a:r>
            <a:r>
              <a:rPr lang="en-US" altLang="ko-KR" sz="800" dirty="0"/>
              <a:t>.</a:t>
            </a:r>
          </a:p>
          <a:p>
            <a:pPr algn="ctr"/>
            <a:r>
              <a:rPr lang="ko-KR" altLang="en-US" sz="800" dirty="0"/>
              <a:t>다시 시도해주시기 바랍니다</a:t>
            </a:r>
            <a:r>
              <a:rPr lang="en-US" altLang="ko-KR" sz="800" dirty="0"/>
              <a:t>.</a:t>
            </a:r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지속 발생 시 고객센터로 연락 바랍니다</a:t>
            </a:r>
            <a:r>
              <a:rPr lang="en-US" altLang="ko-KR" sz="800" dirty="0"/>
              <a:t>.)</a:t>
            </a:r>
          </a:p>
          <a:p>
            <a:pPr algn="ctr"/>
            <a:r>
              <a:rPr lang="en-US" altLang="ko-KR" sz="800" dirty="0"/>
              <a:t>- 1660-0218 -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CABF27-102A-D602-83BE-B9D7565A7C38}"/>
              </a:ext>
            </a:extLst>
          </p:cNvPr>
          <p:cNvSpPr/>
          <p:nvPr/>
        </p:nvSpPr>
        <p:spPr>
          <a:xfrm>
            <a:off x="449006" y="601236"/>
            <a:ext cx="3629584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[531] RMS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통신오류 팝업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7C3113-6535-DA6C-25AC-8239D141FF31}"/>
              </a:ext>
            </a:extLst>
          </p:cNvPr>
          <p:cNvSpPr/>
          <p:nvPr/>
        </p:nvSpPr>
        <p:spPr>
          <a:xfrm>
            <a:off x="513611" y="2951059"/>
            <a:ext cx="2700497" cy="1704136"/>
          </a:xfrm>
          <a:prstGeom prst="rect">
            <a:avLst/>
          </a:prstGeom>
          <a:noFill/>
          <a:ln w="15875">
            <a:solidFill>
              <a:srgbClr val="26499D"/>
            </a:solidFill>
          </a:ln>
        </p:spPr>
        <p:txBody>
          <a:bodyPr wrap="square">
            <a:noAutofit/>
          </a:bodyPr>
          <a:lstStyle/>
          <a:p>
            <a:endParaRPr lang="en-US" altLang="ko-KR" sz="600" dirty="0">
              <a:latin typeface="+mn-ea"/>
            </a:endParaRPr>
          </a:p>
        </p:txBody>
      </p:sp>
      <p:sp>
        <p:nvSpPr>
          <p:cNvPr id="21" name="Google Shape;221;p7">
            <a:extLst>
              <a:ext uri="{FF2B5EF4-FFF2-40B4-BE49-F238E27FC236}">
                <a16:creationId xmlns:a16="http://schemas.microsoft.com/office/drawing/2014/main" id="{728A8E54-DAB6-DEF6-F416-C935AEEDA5F1}"/>
              </a:ext>
            </a:extLst>
          </p:cNvPr>
          <p:cNvSpPr/>
          <p:nvPr/>
        </p:nvSpPr>
        <p:spPr>
          <a:xfrm>
            <a:off x="209957" y="271908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992CF7-7BDC-7DD3-6F2D-31853D146100}"/>
              </a:ext>
            </a:extLst>
          </p:cNvPr>
          <p:cNvSpPr/>
          <p:nvPr/>
        </p:nvSpPr>
        <p:spPr>
          <a:xfrm>
            <a:off x="1632962" y="4371435"/>
            <a:ext cx="461794" cy="180138"/>
          </a:xfrm>
          <a:prstGeom prst="rect">
            <a:avLst/>
          </a:prstGeom>
          <a:solidFill>
            <a:srgbClr val="26499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en-US" altLang="ko-KR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3" name="Google Shape;900;p22">
            <a:extLst>
              <a:ext uri="{FF2B5EF4-FFF2-40B4-BE49-F238E27FC236}">
                <a16:creationId xmlns:a16="http://schemas.microsoft.com/office/drawing/2014/main" id="{E5587893-238A-1E38-D6ED-3B9574CE2A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8177" y="3049994"/>
            <a:ext cx="831364" cy="6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3E801A-A0EA-5256-C753-1B4F050CA98A}"/>
              </a:ext>
            </a:extLst>
          </p:cNvPr>
          <p:cNvSpPr/>
          <p:nvPr/>
        </p:nvSpPr>
        <p:spPr>
          <a:xfrm>
            <a:off x="513612" y="3616583"/>
            <a:ext cx="2700496" cy="754852"/>
          </a:xfrm>
          <a:prstGeom prst="rect">
            <a:avLst/>
          </a:prstGeom>
          <a:noFill/>
        </p:spPr>
        <p:txBody>
          <a:bodyPr wrap="square" lIns="72000" tIns="36000" rIns="72000" bIns="36000" anchor="ctr">
            <a:noAutofit/>
          </a:bodyPr>
          <a:lstStyle/>
          <a:p>
            <a:pPr algn="ctr"/>
            <a:r>
              <a:rPr lang="ko-KR" altLang="en-US" sz="800" dirty="0"/>
              <a:t>해당 계좌에 잔고가 부족합니다</a:t>
            </a:r>
            <a:r>
              <a:rPr lang="en-US" altLang="ko-KR" sz="800" dirty="0"/>
              <a:t>.</a:t>
            </a:r>
          </a:p>
          <a:p>
            <a:pPr algn="ctr"/>
            <a:r>
              <a:rPr lang="ko-KR" altLang="en-US" sz="800" dirty="0"/>
              <a:t>계좌 잔고를 확인해주시기 바랍니다</a:t>
            </a:r>
            <a:r>
              <a:rPr lang="en-US" altLang="ko-KR" sz="800" dirty="0"/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EF236B-7D02-0065-7B37-C7182BAC9ECD}"/>
              </a:ext>
            </a:extLst>
          </p:cNvPr>
          <p:cNvSpPr/>
          <p:nvPr/>
        </p:nvSpPr>
        <p:spPr>
          <a:xfrm>
            <a:off x="449006" y="2667800"/>
            <a:ext cx="2919944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[533]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잔고 부족 팝업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C86417-4E22-900A-F966-2795C2296C84}"/>
              </a:ext>
            </a:extLst>
          </p:cNvPr>
          <p:cNvSpPr/>
          <p:nvPr/>
        </p:nvSpPr>
        <p:spPr>
          <a:xfrm>
            <a:off x="4253307" y="884495"/>
            <a:ext cx="2700497" cy="1704136"/>
          </a:xfrm>
          <a:prstGeom prst="rect">
            <a:avLst/>
          </a:prstGeom>
          <a:noFill/>
          <a:ln w="15875">
            <a:solidFill>
              <a:srgbClr val="26499D"/>
            </a:solidFill>
          </a:ln>
        </p:spPr>
        <p:txBody>
          <a:bodyPr wrap="square">
            <a:noAutofit/>
          </a:bodyPr>
          <a:lstStyle/>
          <a:p>
            <a:endParaRPr lang="en-US" altLang="ko-KR" sz="600" dirty="0">
              <a:latin typeface="+mn-ea"/>
            </a:endParaRPr>
          </a:p>
        </p:txBody>
      </p:sp>
      <p:sp>
        <p:nvSpPr>
          <p:cNvPr id="27" name="Google Shape;221;p7">
            <a:extLst>
              <a:ext uri="{FF2B5EF4-FFF2-40B4-BE49-F238E27FC236}">
                <a16:creationId xmlns:a16="http://schemas.microsoft.com/office/drawing/2014/main" id="{485ABEF0-7C4F-87EE-4BD1-7156662DD3D3}"/>
              </a:ext>
            </a:extLst>
          </p:cNvPr>
          <p:cNvSpPr/>
          <p:nvPr/>
        </p:nvSpPr>
        <p:spPr>
          <a:xfrm>
            <a:off x="3949653" y="6525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10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34FAA9-FBFD-899E-704D-771EBB74E36E}"/>
              </a:ext>
            </a:extLst>
          </p:cNvPr>
          <p:cNvSpPr/>
          <p:nvPr/>
        </p:nvSpPr>
        <p:spPr>
          <a:xfrm>
            <a:off x="5372658" y="2304871"/>
            <a:ext cx="461794" cy="180138"/>
          </a:xfrm>
          <a:prstGeom prst="rect">
            <a:avLst/>
          </a:prstGeom>
          <a:solidFill>
            <a:srgbClr val="26499D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j-ea"/>
                <a:ea typeface="+mj-ea"/>
              </a:rPr>
              <a:t>확인</a:t>
            </a:r>
            <a:endParaRPr lang="en-US" altLang="ko-KR" sz="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9" name="Google Shape;900;p22">
            <a:extLst>
              <a:ext uri="{FF2B5EF4-FFF2-40B4-BE49-F238E27FC236}">
                <a16:creationId xmlns:a16="http://schemas.microsoft.com/office/drawing/2014/main" id="{2219F1DC-35C8-69A5-7E0A-8A05E34409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7873" y="983430"/>
            <a:ext cx="831364" cy="6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6C572D-832F-D556-83F3-06C0FE8AAF8E}"/>
              </a:ext>
            </a:extLst>
          </p:cNvPr>
          <p:cNvSpPr/>
          <p:nvPr/>
        </p:nvSpPr>
        <p:spPr>
          <a:xfrm>
            <a:off x="4253308" y="1550019"/>
            <a:ext cx="2700496" cy="754852"/>
          </a:xfrm>
          <a:prstGeom prst="rect">
            <a:avLst/>
          </a:prstGeom>
          <a:noFill/>
        </p:spPr>
        <p:txBody>
          <a:bodyPr wrap="square" lIns="72000" tIns="36000" rIns="72000" bIns="36000" anchor="ctr">
            <a:noAutofit/>
          </a:bodyPr>
          <a:lstStyle/>
          <a:p>
            <a:pPr algn="ctr"/>
            <a:r>
              <a:rPr lang="ko-KR" altLang="en-US" sz="800" dirty="0"/>
              <a:t>유효하지 않은 계좌번호입니다</a:t>
            </a:r>
            <a:r>
              <a:rPr lang="en-US" altLang="ko-KR" sz="800" dirty="0"/>
              <a:t>.</a:t>
            </a:r>
          </a:p>
          <a:p>
            <a:pPr algn="ctr"/>
            <a:r>
              <a:rPr lang="ko-KR" altLang="en-US" sz="800" dirty="0"/>
              <a:t>다시 입력하시기 바랍니다</a:t>
            </a:r>
            <a:r>
              <a:rPr lang="en-US" altLang="ko-KR" sz="800" dirty="0"/>
              <a:t>.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0A63D3-AD7D-C2AA-EF69-4644B2104234}"/>
              </a:ext>
            </a:extLst>
          </p:cNvPr>
          <p:cNvSpPr/>
          <p:nvPr/>
        </p:nvSpPr>
        <p:spPr>
          <a:xfrm>
            <a:off x="4188701" y="601236"/>
            <a:ext cx="3629585" cy="276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[532]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유효하지 않은 계좌 팝업</a:t>
            </a:r>
          </a:p>
        </p:txBody>
      </p:sp>
    </p:spTree>
    <p:extLst>
      <p:ext uri="{BB962C8B-B14F-4D97-AF65-F5344CB8AC3E}">
        <p14:creationId xmlns:p14="http://schemas.microsoft.com/office/powerpoint/2010/main" val="122110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슬라이드 번호 개체 틀 1">
            <a:extLst>
              <a:ext uri="{FF2B5EF4-FFF2-40B4-BE49-F238E27FC236}">
                <a16:creationId xmlns:a16="http://schemas.microsoft.com/office/drawing/2014/main" id="{B732C8B2-AA24-4E6F-A044-B84DFB049CE1}"/>
              </a:ext>
            </a:extLst>
          </p:cNvPr>
          <p:cNvSpPr txBox="1">
            <a:spLocks/>
          </p:cNvSpPr>
          <p:nvPr/>
        </p:nvSpPr>
        <p:spPr>
          <a:xfrm>
            <a:off x="4762979" y="6638047"/>
            <a:ext cx="294195" cy="19171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r">
              <a:defRPr/>
            </a:pPr>
            <a:fld id="{1569DD2F-94EB-48D3-A0A6-9DE3148788A7}" type="slidenum">
              <a:rPr lang="en-US" altLang="ko-KR" sz="646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 algn="r">
                <a:defRPr/>
              </a:pPr>
              <a:t>9</a:t>
            </a:fld>
            <a:endParaRPr lang="en-US" altLang="ko-KR" sz="646" dirty="0">
              <a:solidFill>
                <a:schemeClr val="tx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Text Box 58">
            <a:extLst>
              <a:ext uri="{FF2B5EF4-FFF2-40B4-BE49-F238E27FC236}">
                <a16:creationId xmlns:a16="http://schemas.microsoft.com/office/drawing/2014/main" id="{9948A13E-510C-4D8D-8B6D-E9F6A04F3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728" y="107488"/>
            <a:ext cx="4431066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Home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대출심사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 </a:t>
            </a:r>
            <a:r>
              <a:rPr lang="en-US" altLang="ko-KR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spc="-5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대환대출 현황</a:t>
            </a:r>
            <a:endParaRPr lang="ko-KR" altLang="en-US" sz="700" b="1" spc="-55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 Box 58">
            <a:extLst>
              <a:ext uri="{FF2B5EF4-FFF2-40B4-BE49-F238E27FC236}">
                <a16:creationId xmlns:a16="http://schemas.microsoft.com/office/drawing/2014/main" id="{AAC50C20-2D02-4FCA-80D8-6B67314BB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28" y="107488"/>
            <a:ext cx="980020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B_LO_02_01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9" name="Text Box 58">
            <a:extLst>
              <a:ext uri="{FF2B5EF4-FFF2-40B4-BE49-F238E27FC236}">
                <a16:creationId xmlns:a16="http://schemas.microsoft.com/office/drawing/2014/main" id="{801DE782-6CC0-4005-8F3D-EEECEE7DE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312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신준철</a:t>
            </a:r>
          </a:p>
        </p:txBody>
      </p:sp>
      <p:sp>
        <p:nvSpPr>
          <p:cNvPr id="50" name="Text Box 58">
            <a:extLst>
              <a:ext uri="{FF2B5EF4-FFF2-40B4-BE49-F238E27FC236}">
                <a16:creationId xmlns:a16="http://schemas.microsoft.com/office/drawing/2014/main" id="{5B9F07B9-78AE-4C0D-A1A7-C2E642F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613" y="107488"/>
            <a:ext cx="636882" cy="2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0"/>
              </a:spcBef>
              <a:spcAft>
                <a:spcPct val="0"/>
              </a:spcAft>
              <a:buClr>
                <a:srgbClr val="000066"/>
              </a:buClr>
              <a:buSzPct val="120000"/>
              <a:buFont typeface="Wingdings 2" panose="05020102010507070707" pitchFamily="18" charset="2"/>
              <a:defRPr kumimoji="1" sz="1200">
                <a:solidFill>
                  <a:srgbClr val="000066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4994" fontAlgn="ctr">
              <a:defRPr/>
            </a:pP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맑은 고딕" panose="020B0503020000020004" pitchFamily="50" charset="-127"/>
              </a:rPr>
              <a:t>2020-07-12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A6F26-A594-2120-965D-84212D11F240}"/>
              </a:ext>
            </a:extLst>
          </p:cNvPr>
          <p:cNvSpPr/>
          <p:nvPr/>
        </p:nvSpPr>
        <p:spPr>
          <a:xfrm>
            <a:off x="1354534" y="875393"/>
            <a:ext cx="6046737" cy="39342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B0D83F-110F-17C9-C670-346255A20654}"/>
              </a:ext>
            </a:extLst>
          </p:cNvPr>
          <p:cNvSpPr/>
          <p:nvPr/>
        </p:nvSpPr>
        <p:spPr>
          <a:xfrm>
            <a:off x="200472" y="482076"/>
            <a:ext cx="1162100" cy="387798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962403D7-E31C-DCD7-5D1C-86A8B7EB0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82706"/>
              </p:ext>
            </p:extLst>
          </p:nvPr>
        </p:nvGraphicFramePr>
        <p:xfrm>
          <a:off x="7541937" y="408944"/>
          <a:ext cx="2253889" cy="590822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Description</a:t>
                      </a:r>
                    </a:p>
                  </a:txBody>
                  <a:tcPr marL="66462" marR="18001" marT="16607" marB="1660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대환대출 정보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Display,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정렬기준은 최근 여신번호 기준 내림차순 정렬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Row </a:t>
                      </a:r>
                      <a:r>
                        <a:rPr lang="ko-KR" altLang="en-US" sz="600" b="0" kern="12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클릭시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대환대출상세내역 팝업 호출</a:t>
                      </a:r>
                      <a:endParaRPr lang="en-US" altLang="ko-KR" sz="600" b="0" kern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하위메뉴 펼침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52397"/>
                  </a:ext>
                </a:extLst>
              </a:tr>
              <a:tr h="2106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화면 호출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lvl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강조 및 색상 변경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231187"/>
                  </a:ext>
                </a:extLst>
              </a:tr>
              <a:tr h="27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신청상태 선택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대출실행상태 명칭변경 협의필요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대기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입금완료</a:t>
                      </a:r>
                      <a:r>
                        <a:rPr kumimoji="1" lang="en-US" altLang="ko-KR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kumimoji="1" lang="ko-KR" altLang="en-US" sz="600" b="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거절</a:t>
                      </a:r>
                      <a:endParaRPr kumimoji="1" lang="en-US" altLang="ko-KR" sz="600" b="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26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조회기간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기간선택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최근한달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1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신청일자 기준 임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042175"/>
                  </a:ext>
                </a:extLst>
              </a:tr>
              <a:tr h="2627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검색조건 선택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(default),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여신번호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고객명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증권계좌번호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8234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검색조건 입력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대상 내용 입력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초성검색 가능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협의필요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43345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해당 조건 검색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15752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조회 조건 모두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Clear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040566"/>
                  </a:ext>
                </a:extLst>
              </a:tr>
              <a:tr h="220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조회건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건수 자동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98433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신청금액 합계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조건에 해당되는 전체 대출신청금액 합계 자동 계산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1908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엑셀다운로드 버튼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현재화면 엑셀로 다운로드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422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페이지 수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Count</a:t>
                      </a: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수 기준으로 분배하여 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8471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그리드 출력 목록 수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 페이지 출력할 목록 개수 선택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선택값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30 (default), 50, 100</a:t>
                      </a: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3475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해당 </a:t>
                      </a:r>
                      <a:r>
                        <a:rPr kumimoji="1" lang="en-US" altLang="ko-KR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Row </a:t>
                      </a:r>
                      <a:r>
                        <a:rPr kumimoji="1" lang="ko-KR" altLang="en-US" sz="600" b="1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</a:t>
                      </a:r>
                      <a:endParaRPr kumimoji="1" lang="en-US" altLang="ko-KR" sz="600" b="1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600" kern="1200" spc="-3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더블클릭시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대환대출상세내역</a:t>
                      </a:r>
                      <a:r>
                        <a:rPr kumimoji="1" lang="en-US" altLang="ko-KR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(B_LO_02_02)’ </a:t>
                      </a:r>
                      <a:r>
                        <a:rPr kumimoji="1" lang="ko-KR" altLang="en-US" sz="600" kern="1200" spc="-3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팝업 호출</a:t>
                      </a: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63240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4281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028566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95577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164"/>
                  </a:ext>
                </a:extLst>
              </a:tr>
              <a:tr h="25193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Verdan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14" marR="36014" marT="42161" marB="42161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1" lang="en-US" altLang="ko-KR" sz="600" kern="1200" spc="-3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66462" marR="66462" marT="38923" marB="38923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45587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58ADF8-83BC-9D8B-27CD-0F73FEB2795E}"/>
              </a:ext>
            </a:extLst>
          </p:cNvPr>
          <p:cNvSpPr/>
          <p:nvPr/>
        </p:nvSpPr>
        <p:spPr>
          <a:xfrm>
            <a:off x="5093666" y="1454487"/>
            <a:ext cx="1207972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ko-KR" altLang="en-US" sz="65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82D0395-45E7-D2A8-4F58-890FE52FBEDF}"/>
              </a:ext>
            </a:extLst>
          </p:cNvPr>
          <p:cNvGrpSpPr/>
          <p:nvPr/>
        </p:nvGrpSpPr>
        <p:grpSpPr>
          <a:xfrm>
            <a:off x="5278046" y="485349"/>
            <a:ext cx="2267242" cy="318330"/>
            <a:chOff x="3621862" y="1535171"/>
            <a:chExt cx="2267242" cy="31833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F7E2CD-BE60-34CF-0BA6-5665240C27AB}"/>
                </a:ext>
              </a:extLst>
            </p:cNvPr>
            <p:cNvSpPr/>
            <p:nvPr/>
          </p:nvSpPr>
          <p:spPr>
            <a:xfrm>
              <a:off x="3621862" y="1535172"/>
              <a:ext cx="1386982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안녕하세요  </a:t>
              </a:r>
              <a:r>
                <a:rPr lang="en-US" altLang="ko-KR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Admin / </a:t>
              </a:r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슈퍼관리자 님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4187CE7-7289-DF30-FB65-0FB0065F516D}"/>
                </a:ext>
              </a:extLst>
            </p:cNvPr>
            <p:cNvGrpSpPr/>
            <p:nvPr/>
          </p:nvGrpSpPr>
          <p:grpSpPr>
            <a:xfrm>
              <a:off x="5141291" y="1535171"/>
              <a:ext cx="747813" cy="318329"/>
              <a:chOff x="5141291" y="1535171"/>
              <a:chExt cx="747813" cy="31832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D63B86D6-BCC9-2676-587F-BBB641ADEE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291" y="1613861"/>
                <a:ext cx="168000" cy="180000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CD1F9F7-DE3F-8762-84D8-8A90F8A282E9}"/>
                  </a:ext>
                </a:extLst>
              </p:cNvPr>
              <p:cNvSpPr/>
              <p:nvPr/>
            </p:nvSpPr>
            <p:spPr>
              <a:xfrm>
                <a:off x="5333674" y="1535171"/>
                <a:ext cx="555430" cy="31832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5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로그아웃</a:t>
                </a: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D559C97F-8605-323E-DDA1-46CCB1F39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790" y="1008065"/>
            <a:ext cx="141984" cy="1224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237217B-60D1-32BB-0F3F-2FF112CCEB1D}"/>
              </a:ext>
            </a:extLst>
          </p:cNvPr>
          <p:cNvSpPr/>
          <p:nvPr/>
        </p:nvSpPr>
        <p:spPr>
          <a:xfrm>
            <a:off x="1714773" y="926650"/>
            <a:ext cx="1394715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Home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대출심사 </a:t>
            </a:r>
            <a:r>
              <a:rPr lang="en-US" altLang="ko-KR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  <a:r>
              <a:rPr lang="ko-KR" altLang="en-US" sz="6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대환대출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EB90217-5559-B776-4227-3F98264EFA5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2" y="578419"/>
            <a:ext cx="767980" cy="19525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670174-1F0B-EC60-2D3A-CC78F62ECC9E}"/>
              </a:ext>
            </a:extLst>
          </p:cNvPr>
          <p:cNvSpPr/>
          <p:nvPr/>
        </p:nvSpPr>
        <p:spPr>
          <a:xfrm>
            <a:off x="200472" y="869874"/>
            <a:ext cx="1162100" cy="55182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C7F40-27D3-C263-EFAF-479D69D8C7C5}"/>
              </a:ext>
            </a:extLst>
          </p:cNvPr>
          <p:cNvSpPr/>
          <p:nvPr/>
        </p:nvSpPr>
        <p:spPr>
          <a:xfrm>
            <a:off x="1372544" y="2508136"/>
            <a:ext cx="6031555" cy="3879962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6E0030-E1FC-73A8-40DC-69A64F9FE6CA}"/>
              </a:ext>
            </a:extLst>
          </p:cNvPr>
          <p:cNvSpPr/>
          <p:nvPr/>
        </p:nvSpPr>
        <p:spPr>
          <a:xfrm>
            <a:off x="1372544" y="1294992"/>
            <a:ext cx="6031555" cy="1220724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Google Shape;221;p7">
            <a:extLst>
              <a:ext uri="{FF2B5EF4-FFF2-40B4-BE49-F238E27FC236}">
                <a16:creationId xmlns:a16="http://schemas.microsoft.com/office/drawing/2014/main" id="{36350B28-80F3-6E5B-9189-1075CA50B308}"/>
              </a:ext>
            </a:extLst>
          </p:cNvPr>
          <p:cNvSpPr/>
          <p:nvPr/>
        </p:nvSpPr>
        <p:spPr>
          <a:xfrm>
            <a:off x="2092101" y="156759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618AC-A1CE-2BEF-E791-9433E2B3316D}"/>
              </a:ext>
            </a:extLst>
          </p:cNvPr>
          <p:cNvSpPr/>
          <p:nvPr/>
        </p:nvSpPr>
        <p:spPr>
          <a:xfrm>
            <a:off x="1517790" y="1347388"/>
            <a:ext cx="1653956" cy="27101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대환대출 현황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792F4E-950A-4BFC-076B-587ABE62769E}"/>
              </a:ext>
            </a:extLst>
          </p:cNvPr>
          <p:cNvGrpSpPr/>
          <p:nvPr/>
        </p:nvGrpSpPr>
        <p:grpSpPr>
          <a:xfrm>
            <a:off x="2172878" y="1664823"/>
            <a:ext cx="1006636" cy="162209"/>
            <a:chOff x="428694" y="4670319"/>
            <a:chExt cx="1006636" cy="215900"/>
          </a:xfrm>
        </p:grpSpPr>
        <p:sp>
          <p:nvSpPr>
            <p:cNvPr id="13" name="Rectangle 122">
              <a:extLst>
                <a:ext uri="{FF2B5EF4-FFF2-40B4-BE49-F238E27FC236}">
                  <a16:creationId xmlns:a16="http://schemas.microsoft.com/office/drawing/2014/main" id="{FF16C916-A9E4-E7E3-E9C0-2279153C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전체</a:t>
              </a:r>
            </a:p>
          </p:txBody>
        </p:sp>
        <p:sp>
          <p:nvSpPr>
            <p:cNvPr id="14" name="AutoShape 89">
              <a:extLst>
                <a:ext uri="{FF2B5EF4-FFF2-40B4-BE49-F238E27FC236}">
                  <a16:creationId xmlns:a16="http://schemas.microsoft.com/office/drawing/2014/main" id="{9E3D76EA-BF66-5524-D3DF-806432AA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0E165AB-A29B-245B-5BB8-F23E52483A12}"/>
              </a:ext>
            </a:extLst>
          </p:cNvPr>
          <p:cNvGrpSpPr/>
          <p:nvPr/>
        </p:nvGrpSpPr>
        <p:grpSpPr>
          <a:xfrm>
            <a:off x="3307928" y="1626190"/>
            <a:ext cx="1697524" cy="215444"/>
            <a:chOff x="2156514" y="4875402"/>
            <a:chExt cx="1957678" cy="224654"/>
          </a:xfrm>
        </p:grpSpPr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DBA2F5A0-1F63-96B5-044F-0251CC342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514" y="4921356"/>
              <a:ext cx="702300" cy="15578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2024/07/01</a:t>
              </a:r>
              <a:endParaRPr kumimoji="0" lang="ko-KR" altLang="en-US" sz="6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7" name="Picture 205">
              <a:extLst>
                <a:ext uri="{FF2B5EF4-FFF2-40B4-BE49-F238E27FC236}">
                  <a16:creationId xmlns:a16="http://schemas.microsoft.com/office/drawing/2014/main" id="{F520A89B-38AF-454E-CD95-E458B0489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904160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35">
              <a:extLst>
                <a:ext uri="{FF2B5EF4-FFF2-40B4-BE49-F238E27FC236}">
                  <a16:creationId xmlns:a16="http://schemas.microsoft.com/office/drawing/2014/main" id="{54DA7A4C-1923-3EB0-83E6-85DE3D970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346" y="4875402"/>
              <a:ext cx="250881" cy="224654"/>
            </a:xfrm>
            <a:prstGeom prst="rect">
              <a:avLst/>
            </a:prstGeom>
            <a:noFill/>
            <a:ln w="9525">
              <a:noFill/>
              <a:prstDash val="sysDash"/>
              <a:miter lim="800000"/>
              <a:headEnd/>
              <a:tailEnd/>
            </a:ln>
          </p:spPr>
          <p:txBody>
            <a:bodyPr wrap="none" lIns="72000" rIns="72000" anchor="ctr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8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~</a:t>
              </a:r>
              <a:endParaRPr kumimoji="0" lang="ko-KR" altLang="en-US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30">
              <a:extLst>
                <a:ext uri="{FF2B5EF4-FFF2-40B4-BE49-F238E27FC236}">
                  <a16:creationId xmlns:a16="http://schemas.microsoft.com/office/drawing/2014/main" id="{CE31DF4C-EA5D-4FFE-380F-2E9796F3A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562" y="4921357"/>
              <a:ext cx="701640" cy="168925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 lIns="72000" tIns="0" rIns="72000" bIns="0" anchor="ctr">
              <a:no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700" kern="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2024/07/30</a:t>
              </a:r>
              <a:endParaRPr kumimoji="0" lang="ko-KR" altLang="en-US" sz="7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0" name="Picture 205">
              <a:extLst>
                <a:ext uri="{FF2B5EF4-FFF2-40B4-BE49-F238E27FC236}">
                  <a16:creationId xmlns:a16="http://schemas.microsoft.com/office/drawing/2014/main" id="{5F0A58E3-9147-1020-157B-92B50E2C10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6049" y="4930246"/>
              <a:ext cx="138143" cy="150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68A080-7449-951F-492F-00C989ED624E}"/>
              </a:ext>
            </a:extLst>
          </p:cNvPr>
          <p:cNvGrpSpPr/>
          <p:nvPr/>
        </p:nvGrpSpPr>
        <p:grpSpPr>
          <a:xfrm>
            <a:off x="5096751" y="1663604"/>
            <a:ext cx="1006636" cy="162209"/>
            <a:chOff x="428694" y="4670319"/>
            <a:chExt cx="1006636" cy="215900"/>
          </a:xfrm>
        </p:grpSpPr>
        <p:sp>
          <p:nvSpPr>
            <p:cNvPr id="55" name="Rectangle 122">
              <a:extLst>
                <a:ext uri="{FF2B5EF4-FFF2-40B4-BE49-F238E27FC236}">
                  <a16:creationId xmlns:a16="http://schemas.microsoft.com/office/drawing/2014/main" id="{8AD4A5CE-363D-4B34-2164-D72140E2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700" kern="0" dirty="0" err="1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최근한달</a:t>
              </a:r>
              <a:endParaRPr kumimoji="0" lang="ko-KR" altLang="en-US" sz="7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6" name="AutoShape 89">
              <a:extLst>
                <a:ext uri="{FF2B5EF4-FFF2-40B4-BE49-F238E27FC236}">
                  <a16:creationId xmlns:a16="http://schemas.microsoft.com/office/drawing/2014/main" id="{B48A8000-3CC6-361D-F248-F96065438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58AF95-E6AF-BD26-0DB2-029F1E41E089}"/>
              </a:ext>
            </a:extLst>
          </p:cNvPr>
          <p:cNvSpPr/>
          <p:nvPr/>
        </p:nvSpPr>
        <p:spPr>
          <a:xfrm>
            <a:off x="1588782" y="1662648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신청일자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C3E9E3D-028D-84A0-FB2D-50767FE15707}"/>
              </a:ext>
            </a:extLst>
          </p:cNvPr>
          <p:cNvSpPr/>
          <p:nvPr/>
        </p:nvSpPr>
        <p:spPr>
          <a:xfrm>
            <a:off x="1588782" y="1881749"/>
            <a:ext cx="739774" cy="1818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검색조건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8CB054D-FDF7-1610-2F8E-F42BBEE603C8}"/>
              </a:ext>
            </a:extLst>
          </p:cNvPr>
          <p:cNvGrpSpPr/>
          <p:nvPr/>
        </p:nvGrpSpPr>
        <p:grpSpPr>
          <a:xfrm>
            <a:off x="2172878" y="1898327"/>
            <a:ext cx="1006636" cy="164944"/>
            <a:chOff x="428694" y="4670319"/>
            <a:chExt cx="1006636" cy="215900"/>
          </a:xfrm>
        </p:grpSpPr>
        <p:sp>
          <p:nvSpPr>
            <p:cNvPr id="61" name="Rectangle 122">
              <a:extLst>
                <a:ext uri="{FF2B5EF4-FFF2-40B4-BE49-F238E27FC236}">
                  <a16:creationId xmlns:a16="http://schemas.microsoft.com/office/drawing/2014/main" id="{38D4398E-8A12-0E87-18AA-E753805D6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4" y="4670319"/>
              <a:ext cx="1006636" cy="21590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65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선택</a:t>
              </a:r>
            </a:p>
          </p:txBody>
        </p:sp>
        <p:sp>
          <p:nvSpPr>
            <p:cNvPr id="62" name="AutoShape 89">
              <a:extLst>
                <a:ext uri="{FF2B5EF4-FFF2-40B4-BE49-F238E27FC236}">
                  <a16:creationId xmlns:a16="http://schemas.microsoft.com/office/drawing/2014/main" id="{9F85C56C-1B97-88D4-1E93-C4BDA1FEE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003" y="4670319"/>
              <a:ext cx="187327" cy="20770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50000">
                  <a:schemeClr val="dk1">
                    <a:lumMod val="105000"/>
                    <a:satMod val="103000"/>
                    <a:tint val="73000"/>
                  </a:schemeClr>
                </a:gs>
                <a:gs pos="100000">
                  <a:schemeClr val="dk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94273" tIns="49022" rIns="94273" bIns="49022" anchor="ctr"/>
            <a:lstStyle/>
            <a:p>
              <a:pPr algn="ctr" defTabSz="715742" latinLnBrk="1"/>
              <a:r>
                <a:rPr lang="en-US" altLang="ko-KR" sz="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</a:p>
          </p:txBody>
        </p:sp>
      </p:grpSp>
      <p:sp>
        <p:nvSpPr>
          <p:cNvPr id="63" name="직사각형 126">
            <a:extLst>
              <a:ext uri="{FF2B5EF4-FFF2-40B4-BE49-F238E27FC236}">
                <a16:creationId xmlns:a16="http://schemas.microsoft.com/office/drawing/2014/main" id="{3FA574D4-D547-DA36-D946-66E3C70B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28" y="1907717"/>
            <a:ext cx="2797200" cy="149394"/>
          </a:xfrm>
          <a:prstGeom prst="rect">
            <a:avLst/>
          </a:prstGeom>
          <a:solidFill>
            <a:sysClr val="window" lastClr="FFFFFF"/>
          </a:solidFill>
          <a:ln w="6350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72000" tIns="0" rIns="72000" bIns="0" anchor="ctr">
            <a:no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E59FB19-7A2B-9A53-9AE8-8AAF72B87D27}"/>
              </a:ext>
            </a:extLst>
          </p:cNvPr>
          <p:cNvGrpSpPr/>
          <p:nvPr/>
        </p:nvGrpSpPr>
        <p:grpSpPr>
          <a:xfrm>
            <a:off x="3495052" y="2189728"/>
            <a:ext cx="1286208" cy="187962"/>
            <a:chOff x="4932718" y="5299998"/>
            <a:chExt cx="1024312" cy="184939"/>
          </a:xfrm>
        </p:grpSpPr>
        <p:sp>
          <p:nvSpPr>
            <p:cNvPr id="68" name="모서리가 둥근 직사각형 47">
              <a:extLst>
                <a:ext uri="{FF2B5EF4-FFF2-40B4-BE49-F238E27FC236}">
                  <a16:creationId xmlns:a16="http://schemas.microsoft.com/office/drawing/2014/main" id="{0FA0F037-6D6A-E2C7-4D97-B46C2550CF96}"/>
                </a:ext>
              </a:extLst>
            </p:cNvPr>
            <p:cNvSpPr/>
            <p:nvPr/>
          </p:nvSpPr>
          <p:spPr>
            <a:xfrm>
              <a:off x="5478818" y="5299999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초기화</a:t>
              </a:r>
            </a:p>
          </p:txBody>
        </p:sp>
        <p:sp>
          <p:nvSpPr>
            <p:cNvPr id="69" name="모서리가 둥근 직사각형 59">
              <a:extLst>
                <a:ext uri="{FF2B5EF4-FFF2-40B4-BE49-F238E27FC236}">
                  <a16:creationId xmlns:a16="http://schemas.microsoft.com/office/drawing/2014/main" id="{70052B5C-FE76-2C73-CEA7-C5C0B2479F4C}"/>
                </a:ext>
              </a:extLst>
            </p:cNvPr>
            <p:cNvSpPr/>
            <p:nvPr/>
          </p:nvSpPr>
          <p:spPr>
            <a:xfrm>
              <a:off x="4932718" y="5299998"/>
              <a:ext cx="478212" cy="1849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검색</a:t>
              </a:r>
            </a:p>
          </p:txBody>
        </p:sp>
      </p:grpSp>
      <p:sp>
        <p:nvSpPr>
          <p:cNvPr id="70" name="Google Shape;221;p7">
            <a:extLst>
              <a:ext uri="{FF2B5EF4-FFF2-40B4-BE49-F238E27FC236}">
                <a16:creationId xmlns:a16="http://schemas.microsoft.com/office/drawing/2014/main" id="{99BE3612-7D33-B6F8-ADDB-88101B1334E5}"/>
              </a:ext>
            </a:extLst>
          </p:cNvPr>
          <p:cNvSpPr/>
          <p:nvPr/>
        </p:nvSpPr>
        <p:spPr>
          <a:xfrm>
            <a:off x="3253446" y="156190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21;p7">
            <a:extLst>
              <a:ext uri="{FF2B5EF4-FFF2-40B4-BE49-F238E27FC236}">
                <a16:creationId xmlns:a16="http://schemas.microsoft.com/office/drawing/2014/main" id="{96DC0003-B69A-2CDE-72EA-07368C977A4A}"/>
              </a:ext>
            </a:extLst>
          </p:cNvPr>
          <p:cNvSpPr/>
          <p:nvPr/>
        </p:nvSpPr>
        <p:spPr>
          <a:xfrm>
            <a:off x="2064878" y="1885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5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21;p7">
            <a:extLst>
              <a:ext uri="{FF2B5EF4-FFF2-40B4-BE49-F238E27FC236}">
                <a16:creationId xmlns:a16="http://schemas.microsoft.com/office/drawing/2014/main" id="{1F190120-462D-9FC6-3E30-D0A9D66858E4}"/>
              </a:ext>
            </a:extLst>
          </p:cNvPr>
          <p:cNvSpPr/>
          <p:nvPr/>
        </p:nvSpPr>
        <p:spPr>
          <a:xfrm>
            <a:off x="3233378" y="187108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6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21;p7">
            <a:extLst>
              <a:ext uri="{FF2B5EF4-FFF2-40B4-BE49-F238E27FC236}">
                <a16:creationId xmlns:a16="http://schemas.microsoft.com/office/drawing/2014/main" id="{B0DC3663-D384-DA52-994A-8B6063A1E5D0}"/>
              </a:ext>
            </a:extLst>
          </p:cNvPr>
          <p:cNvSpPr/>
          <p:nvPr/>
        </p:nvSpPr>
        <p:spPr>
          <a:xfrm>
            <a:off x="3409806" y="212627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7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21;p7">
            <a:extLst>
              <a:ext uri="{FF2B5EF4-FFF2-40B4-BE49-F238E27FC236}">
                <a16:creationId xmlns:a16="http://schemas.microsoft.com/office/drawing/2014/main" id="{7EE12C4D-3FDF-0327-438C-87C3747A189B}"/>
              </a:ext>
            </a:extLst>
          </p:cNvPr>
          <p:cNvSpPr/>
          <p:nvPr/>
        </p:nvSpPr>
        <p:spPr>
          <a:xfrm>
            <a:off x="4180779" y="211883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8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6" name="Text Box 6">
            <a:extLst>
              <a:ext uri="{FF2B5EF4-FFF2-40B4-BE49-F238E27FC236}">
                <a16:creationId xmlns:a16="http://schemas.microsoft.com/office/drawing/2014/main" id="{29AD0B13-E81D-A5F2-0D29-029C2DDD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926" y="2574137"/>
            <a:ext cx="1750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800" b="0" dirty="0">
                <a:solidFill>
                  <a:schemeClr val="tx1"/>
                </a:solidFill>
                <a:latin typeface="+mn-ea"/>
                <a:ea typeface="+mn-ea"/>
              </a:rPr>
              <a:t>■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총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00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건이 조회 되었습니다</a:t>
            </a:r>
            <a:r>
              <a:rPr lang="en-US" altLang="ko-KR" sz="700" b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8" name="모서리가 둥근 직사각형 164">
            <a:extLst>
              <a:ext uri="{FF2B5EF4-FFF2-40B4-BE49-F238E27FC236}">
                <a16:creationId xmlns:a16="http://schemas.microsoft.com/office/drawing/2014/main" id="{43A597C3-CB4C-27FB-73D2-3ABE432483DB}"/>
              </a:ext>
            </a:extLst>
          </p:cNvPr>
          <p:cNvSpPr/>
          <p:nvPr/>
        </p:nvSpPr>
        <p:spPr>
          <a:xfrm>
            <a:off x="6708299" y="2614327"/>
            <a:ext cx="612000" cy="149542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50" b="1" dirty="0">
                <a:solidFill>
                  <a:schemeClr val="bg1"/>
                </a:solidFill>
              </a:rPr>
              <a:t>엑셀다운로드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1760FD1-BA5F-7C9A-0C86-A6C75BA5F445}"/>
              </a:ext>
            </a:extLst>
          </p:cNvPr>
          <p:cNvSpPr/>
          <p:nvPr/>
        </p:nvSpPr>
        <p:spPr>
          <a:xfrm>
            <a:off x="3942561" y="6198191"/>
            <a:ext cx="1164155" cy="144000"/>
          </a:xfrm>
          <a:prstGeom prst="rect">
            <a:avLst/>
          </a:prstGeom>
        </p:spPr>
        <p:txBody>
          <a:bodyPr wrap="none" lIns="36000" rIns="36000" anchor="ctr">
            <a:noAutofit/>
          </a:bodyPr>
          <a:lstStyle/>
          <a:p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   </a:t>
            </a:r>
            <a:r>
              <a:rPr lang="en-US" altLang="ko-KR" sz="600" b="1" dirty="0">
                <a:solidFill>
                  <a:srgbClr val="26499D"/>
                </a:solidFill>
                <a:latin typeface="+mj-lt"/>
              </a:rPr>
              <a:t>1</a:t>
            </a:r>
            <a:r>
              <a:rPr lang="en-US" altLang="ko-KR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  2   3   4   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D3521EC8-1714-31F9-019E-3E6DE77A1D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7962" y="6182171"/>
            <a:ext cx="269749" cy="160020"/>
          </a:xfrm>
          <a:prstGeom prst="rect">
            <a:avLst/>
          </a:prstGeom>
        </p:spPr>
      </p:pic>
      <p:sp>
        <p:nvSpPr>
          <p:cNvPr id="82" name="Text Box 6">
            <a:extLst>
              <a:ext uri="{FF2B5EF4-FFF2-40B4-BE49-F238E27FC236}">
                <a16:creationId xmlns:a16="http://schemas.microsoft.com/office/drawing/2014/main" id="{42761E5B-0AAB-CE60-0B5B-201F2D8C8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620" y="2589526"/>
            <a:ext cx="175085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hlink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/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■ 신청금액합계 </a:t>
            </a:r>
            <a:r>
              <a:rPr lang="en-US" altLang="ko-KR" sz="700" b="0" dirty="0">
                <a:solidFill>
                  <a:srgbClr val="FF0000"/>
                </a:solidFill>
                <a:latin typeface="+mn-ea"/>
                <a:ea typeface="+mn-ea"/>
              </a:rPr>
              <a:t>1,234,567,890</a:t>
            </a:r>
            <a:endParaRPr lang="ko-KR" altLang="en-US" sz="7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4" name="Google Shape;221;p7">
            <a:extLst>
              <a:ext uri="{FF2B5EF4-FFF2-40B4-BE49-F238E27FC236}">
                <a16:creationId xmlns:a16="http://schemas.microsoft.com/office/drawing/2014/main" id="{47E6C57F-F858-1153-2B74-0A46E45BFC64}"/>
              </a:ext>
            </a:extLst>
          </p:cNvPr>
          <p:cNvSpPr/>
          <p:nvPr/>
        </p:nvSpPr>
        <p:spPr>
          <a:xfrm>
            <a:off x="1576548" y="2556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9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5" name="Google Shape;221;p7">
            <a:extLst>
              <a:ext uri="{FF2B5EF4-FFF2-40B4-BE49-F238E27FC236}">
                <a16:creationId xmlns:a16="http://schemas.microsoft.com/office/drawing/2014/main" id="{C8A73718-9231-FEB2-2071-320D405B4D77}"/>
              </a:ext>
            </a:extLst>
          </p:cNvPr>
          <p:cNvSpPr/>
          <p:nvPr/>
        </p:nvSpPr>
        <p:spPr>
          <a:xfrm>
            <a:off x="5313040" y="256183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10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21;p7">
            <a:extLst>
              <a:ext uri="{FF2B5EF4-FFF2-40B4-BE49-F238E27FC236}">
                <a16:creationId xmlns:a16="http://schemas.microsoft.com/office/drawing/2014/main" id="{4AB8F51C-A5C6-31A2-1765-A6B174A377B2}"/>
              </a:ext>
            </a:extLst>
          </p:cNvPr>
          <p:cNvSpPr/>
          <p:nvPr/>
        </p:nvSpPr>
        <p:spPr>
          <a:xfrm>
            <a:off x="6649313" y="253164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11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21;p7">
            <a:extLst>
              <a:ext uri="{FF2B5EF4-FFF2-40B4-BE49-F238E27FC236}">
                <a16:creationId xmlns:a16="http://schemas.microsoft.com/office/drawing/2014/main" id="{72DDCBB3-237D-A7B6-6725-FE0D33A85E17}"/>
              </a:ext>
            </a:extLst>
          </p:cNvPr>
          <p:cNvSpPr/>
          <p:nvPr/>
        </p:nvSpPr>
        <p:spPr>
          <a:xfrm>
            <a:off x="3888561" y="620818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12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21;p7">
            <a:extLst>
              <a:ext uri="{FF2B5EF4-FFF2-40B4-BE49-F238E27FC236}">
                <a16:creationId xmlns:a16="http://schemas.microsoft.com/office/drawing/2014/main" id="{0DFBDF52-C90A-9030-DF5B-571B0642D0F4}"/>
              </a:ext>
            </a:extLst>
          </p:cNvPr>
          <p:cNvSpPr/>
          <p:nvPr/>
        </p:nvSpPr>
        <p:spPr>
          <a:xfrm>
            <a:off x="4733176" y="629592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13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AB07AD0-F25B-EAE6-9A0E-7D8E3A66540E}"/>
              </a:ext>
            </a:extLst>
          </p:cNvPr>
          <p:cNvSpPr/>
          <p:nvPr/>
        </p:nvSpPr>
        <p:spPr>
          <a:xfrm>
            <a:off x="272480" y="1071068"/>
            <a:ext cx="969518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i="1" dirty="0">
                <a:solidFill>
                  <a:schemeClr val="tx1"/>
                </a:solidFill>
                <a:latin typeface="+mn-ea"/>
              </a:rPr>
              <a:t>Loan Platform</a:t>
            </a:r>
            <a:endParaRPr lang="ko-KR" altLang="en-US" sz="800" b="1" i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1D4CC96-99D1-2E16-D941-DC0E87433534}"/>
              </a:ext>
            </a:extLst>
          </p:cNvPr>
          <p:cNvGrpSpPr/>
          <p:nvPr/>
        </p:nvGrpSpPr>
        <p:grpSpPr>
          <a:xfrm>
            <a:off x="326496" y="2593850"/>
            <a:ext cx="925523" cy="318329"/>
            <a:chOff x="326496" y="1976075"/>
            <a:chExt cx="925523" cy="31832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5E6F4F2-4B8D-035F-4A66-E6361B827A54}"/>
                </a:ext>
              </a:extLst>
            </p:cNvPr>
            <p:cNvSpPr/>
            <p:nvPr/>
          </p:nvSpPr>
          <p:spPr>
            <a:xfrm>
              <a:off x="512244" y="1976075"/>
              <a:ext cx="739775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채권관리</a:t>
              </a:r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B6FBA8DC-B217-B5FA-9534-D316276B7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6496" y="2077639"/>
              <a:ext cx="115200" cy="115200"/>
            </a:xfrm>
            <a:prstGeom prst="rect">
              <a:avLst/>
            </a:prstGeom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CE190140-6174-150E-F6F5-891C86D51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2104639"/>
              <a:ext cx="61200" cy="61200"/>
            </a:xfrm>
            <a:prstGeom prst="rect">
              <a:avLst/>
            </a:prstGeom>
          </p:spPr>
        </p:pic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A6744FF-6883-6BD9-BB61-6BCDEC7F9805}"/>
              </a:ext>
            </a:extLst>
          </p:cNvPr>
          <p:cNvGrpSpPr/>
          <p:nvPr/>
        </p:nvGrpSpPr>
        <p:grpSpPr>
          <a:xfrm>
            <a:off x="326496" y="4190791"/>
            <a:ext cx="1026104" cy="318329"/>
            <a:chOff x="326496" y="3573016"/>
            <a:chExt cx="1026104" cy="318329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8AEE7A4-0946-7E8E-B7D7-363874EE4A41}"/>
                </a:ext>
              </a:extLst>
            </p:cNvPr>
            <p:cNvSpPr/>
            <p:nvPr/>
          </p:nvSpPr>
          <p:spPr>
            <a:xfrm>
              <a:off x="512244" y="3573016"/>
              <a:ext cx="840356" cy="31832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시스템관리      </a:t>
              </a:r>
            </a:p>
          </p:txBody>
        </p:sp>
        <p:pic>
          <p:nvPicPr>
            <p:cNvPr id="127" name="Picture 12" descr="설정 free interface icon">
              <a:extLst>
                <a:ext uri="{FF2B5EF4-FFF2-40B4-BE49-F238E27FC236}">
                  <a16:creationId xmlns:a16="http://schemas.microsoft.com/office/drawing/2014/main" id="{23F8FC03-A3B4-31A9-BF8A-8400DC38F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96" y="3674580"/>
              <a:ext cx="1152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F4B06228-9EE8-28E2-FD4C-74DCFE44D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701580"/>
              <a:ext cx="61200" cy="61200"/>
            </a:xfrm>
            <a:prstGeom prst="rect">
              <a:avLst/>
            </a:prstGeom>
          </p:spPr>
        </p:pic>
      </p:grpSp>
      <p:pic>
        <p:nvPicPr>
          <p:cNvPr id="129" name="그림 128">
            <a:extLst>
              <a:ext uri="{FF2B5EF4-FFF2-40B4-BE49-F238E27FC236}">
                <a16:creationId xmlns:a16="http://schemas.microsoft.com/office/drawing/2014/main" id="{4505058B-9ACC-C612-84DA-558D80BAD7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3539372"/>
            <a:ext cx="61200" cy="6120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EF9644B7-3B17-79EF-C7E0-3205A22262D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13796" y="3512372"/>
            <a:ext cx="144000" cy="115200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42FEE2C-DF88-24C2-6D52-0079A4D48D65}"/>
              </a:ext>
            </a:extLst>
          </p:cNvPr>
          <p:cNvSpPr/>
          <p:nvPr/>
        </p:nvSpPr>
        <p:spPr>
          <a:xfrm>
            <a:off x="512244" y="3410808"/>
            <a:ext cx="840356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약관관리        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E2A6DD7-45FC-8D6C-B086-0FD91E353909}"/>
              </a:ext>
            </a:extLst>
          </p:cNvPr>
          <p:cNvGrpSpPr/>
          <p:nvPr/>
        </p:nvGrpSpPr>
        <p:grpSpPr>
          <a:xfrm>
            <a:off x="332846" y="3819287"/>
            <a:ext cx="1018198" cy="316800"/>
            <a:chOff x="332846" y="3201512"/>
            <a:chExt cx="1018198" cy="316800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14660E14-0F54-9A6C-91AF-1F8680BF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7384" y="3329312"/>
              <a:ext cx="61200" cy="61200"/>
            </a:xfrm>
            <a:prstGeom prst="rect">
              <a:avLst/>
            </a:prstGeom>
          </p:spPr>
        </p:pic>
        <p:pic>
          <p:nvPicPr>
            <p:cNvPr id="134" name="Picture 8" descr="edit">
              <a:extLst>
                <a:ext uri="{FF2B5EF4-FFF2-40B4-BE49-F238E27FC236}">
                  <a16:creationId xmlns:a16="http://schemas.microsoft.com/office/drawing/2014/main" id="{50B2540E-CA04-13F0-FD54-F7B44D1F0A0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46" y="3284590"/>
              <a:ext cx="108000" cy="1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B23BBC4-F219-D7BA-FAEC-5093778BD2E4}"/>
                </a:ext>
              </a:extLst>
            </p:cNvPr>
            <p:cNvSpPr/>
            <p:nvPr/>
          </p:nvSpPr>
          <p:spPr>
            <a:xfrm>
              <a:off x="512244" y="3201512"/>
              <a:ext cx="838800" cy="316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7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게시판관리   </a:t>
              </a: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A68BB21-72EE-69AC-FE5C-8A090ABA014F}"/>
              </a:ext>
            </a:extLst>
          </p:cNvPr>
          <p:cNvSpPr/>
          <p:nvPr/>
        </p:nvSpPr>
        <p:spPr>
          <a:xfrm>
            <a:off x="512244" y="1567596"/>
            <a:ext cx="739774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rgbClr val="FF6600"/>
                </a:solidFill>
                <a:latin typeface="+mn-ea"/>
              </a:rPr>
              <a:t>대출심사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        </a:t>
            </a: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FC5FC447-5832-0E8A-1BB8-7591DBA9D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384" y="3130527"/>
            <a:ext cx="61200" cy="61200"/>
          </a:xfrm>
          <a:prstGeom prst="rect">
            <a:avLst/>
          </a:prstGeom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C16C1D7E-21E8-88FE-EC2A-60124B6165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6496" y="1669160"/>
            <a:ext cx="115200" cy="1152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14181B74-2FDF-88C8-1705-40142DC1BA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7384" y="1700808"/>
            <a:ext cx="64800" cy="64800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B624ACD-5B42-E3C4-6AE3-5E86C4F1444D}"/>
              </a:ext>
            </a:extLst>
          </p:cNvPr>
          <p:cNvSpPr/>
          <p:nvPr/>
        </p:nvSpPr>
        <p:spPr>
          <a:xfrm>
            <a:off x="512244" y="3002329"/>
            <a:ext cx="739775" cy="31832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75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상품관리</a:t>
            </a:r>
            <a:r>
              <a:rPr lang="ko-KR" altLang="en-US" sz="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EF2BBAFE-E947-A875-1F59-EE27437C8F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496" y="3103893"/>
            <a:ext cx="115200" cy="115200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A0AAEF1C-6B66-A43A-959A-A438A4B4E0C3}"/>
              </a:ext>
            </a:extLst>
          </p:cNvPr>
          <p:cNvGrpSpPr/>
          <p:nvPr/>
        </p:nvGrpSpPr>
        <p:grpSpPr>
          <a:xfrm>
            <a:off x="552587" y="1844824"/>
            <a:ext cx="648000" cy="663312"/>
            <a:chOff x="552587" y="1844824"/>
            <a:chExt cx="648000" cy="663312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579C425-12D5-1684-1DB4-3A7244773D47}"/>
                </a:ext>
              </a:extLst>
            </p:cNvPr>
            <p:cNvSpPr/>
            <p:nvPr/>
          </p:nvSpPr>
          <p:spPr>
            <a:xfrm>
              <a:off x="552587" y="1844824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신규대출</a:t>
              </a: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ABC4FD9-1571-FE0C-BECC-E4D82F18FF24}"/>
                </a:ext>
              </a:extLst>
            </p:cNvPr>
            <p:cNvSpPr/>
            <p:nvPr/>
          </p:nvSpPr>
          <p:spPr>
            <a:xfrm>
              <a:off x="552587" y="2005328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rgbClr val="FF6600"/>
                  </a:solidFill>
                  <a:latin typeface="+mn-ea"/>
                </a:rPr>
                <a:t>대환대출</a:t>
              </a: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85A7E15-606B-327A-AEC0-1C97FD29FA4D}"/>
                </a:ext>
              </a:extLst>
            </p:cNvPr>
            <p:cNvSpPr/>
            <p:nvPr/>
          </p:nvSpPr>
          <p:spPr>
            <a:xfrm>
              <a:off x="552587" y="2165832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추가대출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FC91E512-BB62-0037-E6CE-CD650553FA66}"/>
                </a:ext>
              </a:extLst>
            </p:cNvPr>
            <p:cNvSpPr/>
            <p:nvPr/>
          </p:nvSpPr>
          <p:spPr>
            <a:xfrm>
              <a:off x="552587" y="2326336"/>
              <a:ext cx="648000" cy="1818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50" b="1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연장심사</a:t>
              </a:r>
              <a:r>
                <a:rPr lang="ko-KR" altLang="en-US" sz="6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        </a:t>
              </a:r>
            </a:p>
          </p:txBody>
        </p:sp>
      </p:grpSp>
      <p:sp>
        <p:nvSpPr>
          <p:cNvPr id="148" name="Google Shape;221;p7">
            <a:extLst>
              <a:ext uri="{FF2B5EF4-FFF2-40B4-BE49-F238E27FC236}">
                <a16:creationId xmlns:a16="http://schemas.microsoft.com/office/drawing/2014/main" id="{EE1B6588-4F4F-AA0F-CF74-003ED8D9E9BF}"/>
              </a:ext>
            </a:extLst>
          </p:cNvPr>
          <p:cNvSpPr/>
          <p:nvPr/>
        </p:nvSpPr>
        <p:spPr>
          <a:xfrm>
            <a:off x="200472" y="166481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221;p7">
            <a:extLst>
              <a:ext uri="{FF2B5EF4-FFF2-40B4-BE49-F238E27FC236}">
                <a16:creationId xmlns:a16="http://schemas.microsoft.com/office/drawing/2014/main" id="{80AB7BCF-64A2-16CD-A4D5-CD0FA0FCC14B}"/>
              </a:ext>
            </a:extLst>
          </p:cNvPr>
          <p:cNvSpPr/>
          <p:nvPr/>
        </p:nvSpPr>
        <p:spPr>
          <a:xfrm>
            <a:off x="416496" y="206084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2</a:t>
            </a:r>
            <a:endParaRPr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8BF80B9-CE8D-DC59-9AA7-B9BCD95E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58874"/>
              </p:ext>
            </p:extLst>
          </p:nvPr>
        </p:nvGraphicFramePr>
        <p:xfrm>
          <a:off x="1498825" y="2821236"/>
          <a:ext cx="5821473" cy="33453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92017">
                  <a:extLst>
                    <a:ext uri="{9D8B030D-6E8A-4147-A177-3AD203B41FA5}">
                      <a16:colId xmlns:a16="http://schemas.microsoft.com/office/drawing/2014/main" val="1562343651"/>
                    </a:ext>
                  </a:extLst>
                </a:gridCol>
                <a:gridCol w="541843">
                  <a:extLst>
                    <a:ext uri="{9D8B030D-6E8A-4147-A177-3AD203B41FA5}">
                      <a16:colId xmlns:a16="http://schemas.microsoft.com/office/drawing/2014/main" val="297217208"/>
                    </a:ext>
                  </a:extLst>
                </a:gridCol>
                <a:gridCol w="271989">
                  <a:extLst>
                    <a:ext uri="{9D8B030D-6E8A-4147-A177-3AD203B41FA5}">
                      <a16:colId xmlns:a16="http://schemas.microsoft.com/office/drawing/2014/main" val="3568895488"/>
                    </a:ext>
                  </a:extLst>
                </a:gridCol>
                <a:gridCol w="349285">
                  <a:extLst>
                    <a:ext uri="{9D8B030D-6E8A-4147-A177-3AD203B41FA5}">
                      <a16:colId xmlns:a16="http://schemas.microsoft.com/office/drawing/2014/main" val="1411681993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2347291604"/>
                    </a:ext>
                  </a:extLst>
                </a:gridCol>
                <a:gridCol w="683714">
                  <a:extLst>
                    <a:ext uri="{9D8B030D-6E8A-4147-A177-3AD203B41FA5}">
                      <a16:colId xmlns:a16="http://schemas.microsoft.com/office/drawing/2014/main" val="1166901325"/>
                    </a:ext>
                  </a:extLst>
                </a:gridCol>
                <a:gridCol w="393878">
                  <a:extLst>
                    <a:ext uri="{9D8B030D-6E8A-4147-A177-3AD203B41FA5}">
                      <a16:colId xmlns:a16="http://schemas.microsoft.com/office/drawing/2014/main" val="3344230729"/>
                    </a:ext>
                  </a:extLst>
                </a:gridCol>
                <a:gridCol w="564808">
                  <a:extLst>
                    <a:ext uri="{9D8B030D-6E8A-4147-A177-3AD203B41FA5}">
                      <a16:colId xmlns:a16="http://schemas.microsoft.com/office/drawing/2014/main" val="3914431539"/>
                    </a:ext>
                  </a:extLst>
                </a:gridCol>
                <a:gridCol w="372391">
                  <a:extLst>
                    <a:ext uri="{9D8B030D-6E8A-4147-A177-3AD203B41FA5}">
                      <a16:colId xmlns:a16="http://schemas.microsoft.com/office/drawing/2014/main" val="1469661210"/>
                    </a:ext>
                  </a:extLst>
                </a:gridCol>
                <a:gridCol w="571430">
                  <a:extLst>
                    <a:ext uri="{9D8B030D-6E8A-4147-A177-3AD203B41FA5}">
                      <a16:colId xmlns:a16="http://schemas.microsoft.com/office/drawing/2014/main" val="3943761658"/>
                    </a:ext>
                  </a:extLst>
                </a:gridCol>
                <a:gridCol w="393878">
                  <a:extLst>
                    <a:ext uri="{9D8B030D-6E8A-4147-A177-3AD203B41FA5}">
                      <a16:colId xmlns:a16="http://schemas.microsoft.com/office/drawing/2014/main" val="3752841814"/>
                    </a:ext>
                  </a:extLst>
                </a:gridCol>
                <a:gridCol w="393878">
                  <a:extLst>
                    <a:ext uri="{9D8B030D-6E8A-4147-A177-3AD203B41FA5}">
                      <a16:colId xmlns:a16="http://schemas.microsoft.com/office/drawing/2014/main" val="90396381"/>
                    </a:ext>
                  </a:extLst>
                </a:gridCol>
              </a:tblGrid>
              <a:tr h="9927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여신번호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고객명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생년월일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전화번호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증권사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증권계좌번호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적용금리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대출신청금액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신용점수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신청상태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3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2024-03-25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김뚝배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880101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58,000,000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389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거절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44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2024-03-22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이콩심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920515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33,000,000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793</a:t>
                      </a:r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︎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786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2024-03-21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박땡전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891224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72,000,000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820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82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2024-03-20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최플레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910807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12,000,000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13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2024-03-19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정징탕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870312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87,000,000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753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50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2024-03-18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윤짜장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900621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45,000,000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352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거절</a:t>
                      </a: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33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2024-03-15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안깡아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860929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60,000,000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576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260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2024-03-14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김찐만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931104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12,000,000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734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774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2024-03-13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이붕어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850218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21,000,000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764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250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2024-03-12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박꼬막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940427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78,000,000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677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6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2024-03-11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최닭똥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900708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36,000,000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859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2024-03-08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정짜파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940112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51,000,000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866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787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2024-03-07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윤햄버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880520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50%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9.70%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84,000,000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678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7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1010010007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2024-03-06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 err="1">
                          <a:effectLst/>
                          <a:latin typeface="+mn-ea"/>
                          <a:ea typeface="+mn-ea"/>
                        </a:rPr>
                        <a:t>안피자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920926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 dirty="0">
                          <a:effectLst/>
                          <a:latin typeface="+mn-ea"/>
                          <a:ea typeface="+mn-ea"/>
                        </a:rPr>
                        <a:t>010-0000-0000</a:t>
                      </a:r>
                      <a:endParaRPr lang="en-US" altLang="ko-KR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>
                          <a:effectLst/>
                          <a:latin typeface="+mn-ea"/>
                          <a:ea typeface="+mn-ea"/>
                        </a:rPr>
                        <a:t>코넥스탁론</a:t>
                      </a:r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50" u="none" strike="noStrike" dirty="0">
                          <a:effectLst/>
                          <a:latin typeface="+mn-ea"/>
                          <a:ea typeface="+mn-ea"/>
                        </a:rPr>
                        <a:t>유진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00000000000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10.70%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u="none" strike="noStrike">
                          <a:effectLst/>
                          <a:latin typeface="+mn-ea"/>
                          <a:ea typeface="+mn-ea"/>
                        </a:rPr>
                        <a:t>15,000,000</a:t>
                      </a:r>
                      <a:endParaRPr lang="en-US" altLang="ko-KR" sz="55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5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853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ko-KR" altLang="en-US" sz="5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입금완료</a:t>
                      </a:r>
                      <a:endParaRPr lang="ko-KR" altLang="en-US" sz="5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220" marR="522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60387"/>
                  </a:ext>
                </a:extLst>
              </a:tr>
            </a:tbl>
          </a:graphicData>
        </a:graphic>
      </p:graphicFrame>
      <p:sp>
        <p:nvSpPr>
          <p:cNvPr id="91" name="직사각형 90">
            <a:extLst>
              <a:ext uri="{FF2B5EF4-FFF2-40B4-BE49-F238E27FC236}">
                <a16:creationId xmlns:a16="http://schemas.microsoft.com/office/drawing/2014/main" id="{8DAA5B0F-6736-0D1C-EF15-CA77956991C3}"/>
              </a:ext>
            </a:extLst>
          </p:cNvPr>
          <p:cNvSpPr/>
          <p:nvPr/>
        </p:nvSpPr>
        <p:spPr>
          <a:xfrm>
            <a:off x="1433970" y="3878647"/>
            <a:ext cx="5931759" cy="2619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90" name="Google Shape;221;p7">
            <a:extLst>
              <a:ext uri="{FF2B5EF4-FFF2-40B4-BE49-F238E27FC236}">
                <a16:creationId xmlns:a16="http://schemas.microsoft.com/office/drawing/2014/main" id="{4EC889E4-EB5A-B13B-D1F2-04EB63C09259}"/>
              </a:ext>
            </a:extLst>
          </p:cNvPr>
          <p:cNvSpPr/>
          <p:nvPr/>
        </p:nvSpPr>
        <p:spPr>
          <a:xfrm>
            <a:off x="1367151" y="382103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non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14</a:t>
            </a:r>
            <a:endParaRPr lang="en-US" sz="600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374987"/>
      </p:ext>
    </p:extLst>
  </p:cSld>
  <p:clrMapOvr>
    <a:masterClrMapping/>
  </p:clrMapOvr>
</p:sld>
</file>

<file path=ppt/theme/theme1.xml><?xml version="1.0" encoding="utf-8"?>
<a:theme xmlns:a="http://schemas.openxmlformats.org/drawingml/2006/main" name="2_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lnDef>
      <a:spPr>
        <a:ln w="28575">
          <a:solidFill>
            <a:srgbClr val="FFFFF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42443</TotalTime>
  <Words>17799</Words>
  <Application>Microsoft Office PowerPoint</Application>
  <PresentationFormat>A4 용지(210x297mm)</PresentationFormat>
  <Paragraphs>6924</Paragraphs>
  <Slides>82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82</vt:i4>
      </vt:variant>
    </vt:vector>
  </HeadingPairs>
  <TitlesOfParts>
    <vt:vector size="101" baseType="lpstr">
      <vt:lpstr>HY중고딕</vt:lpstr>
      <vt:lpstr>나눔바른고딕OTF</vt:lpstr>
      <vt:lpstr>돋움</vt:lpstr>
      <vt:lpstr>맑은 고딕</vt:lpstr>
      <vt:lpstr>맑은 고딕</vt:lpstr>
      <vt:lpstr>Arial</vt:lpstr>
      <vt:lpstr>Calibri</vt:lpstr>
      <vt:lpstr>Calibri Light</vt:lpstr>
      <vt:lpstr>Century Gothic</vt:lpstr>
      <vt:lpstr>Symbol</vt:lpstr>
      <vt:lpstr>Verdana</vt:lpstr>
      <vt:lpstr>Wingdings</vt:lpstr>
      <vt:lpstr>Wingdings 3</vt:lpstr>
      <vt:lpstr>2_표지</vt:lpstr>
      <vt:lpstr>표지</vt:lpstr>
      <vt:lpstr>슬라이스</vt:lpstr>
      <vt:lpstr>Office 테마</vt:lpstr>
      <vt:lpstr>1_Office 테마</vt:lpstr>
      <vt:lpstr>1_표지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ATON</cp:lastModifiedBy>
  <cp:revision>2759</cp:revision>
  <dcterms:created xsi:type="dcterms:W3CDTF">2014-08-25T00:30:22Z</dcterms:created>
  <dcterms:modified xsi:type="dcterms:W3CDTF">2024-09-10T13:03:40Z</dcterms:modified>
</cp:coreProperties>
</file>