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79" r:id="rId4"/>
    <p:sldId id="285" r:id="rId5"/>
    <p:sldId id="281" r:id="rId6"/>
    <p:sldId id="282" r:id="rId7"/>
    <p:sldId id="283" r:id="rId8"/>
    <p:sldId id="284" r:id="rId9"/>
    <p:sldId id="280" r:id="rId10"/>
    <p:sldId id="286" r:id="rId11"/>
    <p:sldId id="289" r:id="rId12"/>
    <p:sldId id="288" r:id="rId13"/>
    <p:sldId id="287" r:id="rId14"/>
    <p:sldId id="290" r:id="rId15"/>
    <p:sldId id="291" r:id="rId16"/>
    <p:sldId id="292" r:id="rId17"/>
    <p:sldId id="278" r:id="rId18"/>
  </p:sldIdLst>
  <p:sldSz cx="9144000" cy="5143500" type="screen16x9"/>
  <p:notesSz cx="6858000" cy="9144000"/>
  <p:embeddedFontLst>
    <p:embeddedFont>
      <p:font typeface="Montserrat" panose="02000505000000020004" pitchFamily="2" charset="0"/>
      <p:regular r:id="rId20"/>
    </p:embeddedFont>
    <p:embeddedFont>
      <p:font typeface="Roboto Condensed"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H5uVs5kH2By5uPzgKC9IaeeR7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F8D"/>
    <a:srgbClr val="FA7C1E"/>
    <a:srgbClr val="E785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254414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400" b="1" dirty="0">
                <a:solidFill>
                  <a:schemeClr val="dk1"/>
                </a:solidFill>
                <a:latin typeface="Montserrat"/>
                <a:ea typeface="Montserrat"/>
                <a:cs typeface="Montserrat"/>
                <a:sym typeface="Montserrat"/>
              </a:rPr>
              <a:t>Welcome to the Workshop template!</a:t>
            </a:r>
            <a:endParaRPr sz="1400" b="1" dirty="0">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Clr>
                <a:schemeClr val="dk1"/>
              </a:buClr>
              <a:buSzPts val="1100"/>
              <a:buFont typeface="Arial"/>
              <a:buNone/>
            </a:pPr>
            <a:r>
              <a:rPr lang="en-US" sz="1400" b="1" dirty="0">
                <a:solidFill>
                  <a:schemeClr val="dk1"/>
                </a:solidFill>
                <a:latin typeface="Montserrat"/>
                <a:ea typeface="Montserrat"/>
                <a:cs typeface="Montserrat"/>
                <a:sym typeface="Montserrat"/>
              </a:rPr>
              <a:t>Please make a copy of this before you start creating your workshop,</a:t>
            </a:r>
            <a:endParaRPr sz="1400" b="1" dirty="0">
              <a:solidFill>
                <a:schemeClr val="dk1"/>
              </a:solidFill>
              <a:latin typeface="Montserrat"/>
              <a:ea typeface="Montserrat"/>
              <a:cs typeface="Montserrat"/>
              <a:sym typeface="Montserrat"/>
            </a:endParaRPr>
          </a:p>
          <a:p>
            <a:pPr marL="0" lvl="0" indent="0" algn="ctr" rtl="0">
              <a:lnSpc>
                <a:spcPct val="100000"/>
              </a:lnSpc>
              <a:spcBef>
                <a:spcPts val="0"/>
              </a:spcBef>
              <a:spcAft>
                <a:spcPts val="0"/>
              </a:spcAft>
              <a:buClr>
                <a:schemeClr val="dk1"/>
              </a:buClr>
              <a:buSzPts val="1100"/>
              <a:buFont typeface="Arial"/>
              <a:buNone/>
            </a:pPr>
            <a:r>
              <a:rPr lang="en-US" sz="1400" b="1" dirty="0">
                <a:solidFill>
                  <a:schemeClr val="dk1"/>
                </a:solidFill>
                <a:latin typeface="Montserrat"/>
                <a:ea typeface="Montserrat"/>
                <a:cs typeface="Montserrat"/>
                <a:sym typeface="Montserrat"/>
              </a:rPr>
              <a:t>Thank you and good luck!</a:t>
            </a:r>
            <a:endParaRPr dirty="0"/>
          </a:p>
        </p:txBody>
      </p:sp>
    </p:spTree>
    <p:extLst>
      <p:ext uri="{BB962C8B-B14F-4D97-AF65-F5344CB8AC3E}">
        <p14:creationId xmlns:p14="http://schemas.microsoft.com/office/powerpoint/2010/main" val="2406977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6528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824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23184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914080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18068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9455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9267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100"/>
              <a:buNone/>
            </a:pPr>
            <a:r>
              <a:rPr lang="en-US" sz="1300" b="1">
                <a:latin typeface="Montserrat"/>
                <a:ea typeface="Montserrat"/>
                <a:cs typeface="Montserrat"/>
                <a:sym typeface="Montserrat"/>
              </a:rPr>
              <a:t>Thank you for following the workshop template!</a:t>
            </a:r>
            <a:endParaRPr sz="1300" b="1">
              <a:latin typeface="Montserrat"/>
              <a:ea typeface="Montserrat"/>
              <a:cs typeface="Montserrat"/>
              <a:sym typeface="Montserrat"/>
            </a:endParaRPr>
          </a:p>
          <a:p>
            <a:pPr marL="0" lvl="0" indent="0" algn="ctr" rtl="0">
              <a:lnSpc>
                <a:spcPct val="100000"/>
              </a:lnSpc>
              <a:spcBef>
                <a:spcPts val="0"/>
              </a:spcBef>
              <a:spcAft>
                <a:spcPts val="0"/>
              </a:spcAft>
              <a:buSzPts val="1100"/>
              <a:buNone/>
            </a:pPr>
            <a:r>
              <a:rPr lang="en-US" sz="1300" b="1">
                <a:latin typeface="Montserrat"/>
                <a:ea typeface="Montserrat"/>
                <a:cs typeface="Montserrat"/>
                <a:sym typeface="Montserrat"/>
              </a:rPr>
              <a:t>you’ve successfully finished creating your workshop out of many more. We try our best to improve courses and standardise them in a similar format to better the experience of the platform for everyone using it, thank you for helping us reach a greater education.</a:t>
            </a:r>
            <a:endParaRPr sz="1300" b="1">
              <a:latin typeface="Montserrat"/>
              <a:ea typeface="Montserrat"/>
              <a:cs typeface="Montserrat"/>
              <a:sym typeface="Montserrat"/>
            </a:endParaRPr>
          </a:p>
        </p:txBody>
      </p:sp>
    </p:spTree>
    <p:extLst>
      <p:ext uri="{BB962C8B-B14F-4D97-AF65-F5344CB8AC3E}">
        <p14:creationId xmlns:p14="http://schemas.microsoft.com/office/powerpoint/2010/main" val="58288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72483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3594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2154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0633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9853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40623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9896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1834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gif"/><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gif"/><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5.gif"/><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gi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5.gif"/><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gi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5.gif"/><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0.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6.jp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5.gi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gi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5.gi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gif"/><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gif"/><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5.gif"/><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39662" y="-19750"/>
            <a:ext cx="9223324" cy="5182975"/>
          </a:xfrm>
          <a:prstGeom prst="rect">
            <a:avLst/>
          </a:prstGeom>
          <a:noFill/>
          <a:ln>
            <a:noFill/>
          </a:ln>
        </p:spPr>
      </p:pic>
      <p:pic>
        <p:nvPicPr>
          <p:cNvPr id="55" name="Google Shape;55;p1"/>
          <p:cNvPicPr preferRelativeResize="0"/>
          <p:nvPr/>
        </p:nvPicPr>
        <p:blipFill rotWithShape="1">
          <a:blip r:embed="rId4">
            <a:alphaModFix/>
          </a:blip>
          <a:srcRect/>
          <a:stretch/>
        </p:blipFill>
        <p:spPr>
          <a:xfrm>
            <a:off x="5802651" y="-1"/>
            <a:ext cx="3341350" cy="1119274"/>
          </a:xfrm>
          <a:prstGeom prst="rect">
            <a:avLst/>
          </a:prstGeom>
          <a:noFill/>
          <a:ln>
            <a:noFill/>
          </a:ln>
        </p:spPr>
      </p:pic>
      <p:sp>
        <p:nvSpPr>
          <p:cNvPr id="56" name="Google Shape;56;p1"/>
          <p:cNvSpPr txBox="1"/>
          <p:nvPr/>
        </p:nvSpPr>
        <p:spPr>
          <a:xfrm>
            <a:off x="647272" y="1139022"/>
            <a:ext cx="8242744" cy="237571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7200" b="1" i="0" u="none" strike="noStrike" cap="none" dirty="0" smtClean="0">
                <a:solidFill>
                  <a:srgbClr val="FFFFFF"/>
                </a:solidFill>
                <a:latin typeface="Montserrat"/>
                <a:ea typeface="Montserrat"/>
                <a:cs typeface="Montserrat"/>
                <a:sym typeface="Montserrat"/>
              </a:rPr>
              <a:t>DATABASE INTRODUCTION</a:t>
            </a:r>
            <a:endParaRPr sz="7200" b="1" i="0" u="none" strike="noStrike" cap="none" dirty="0">
              <a:solidFill>
                <a:srgbClr val="FFFFFF"/>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6000"/>
              <a:buFont typeface="Arial"/>
              <a:buNone/>
            </a:pPr>
            <a:endParaRPr sz="6000" b="1" i="0" u="none" strike="noStrike" cap="none" dirty="0">
              <a:solidFill>
                <a:srgbClr val="000000"/>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dirty="0" smtClean="0">
                <a:solidFill>
                  <a:srgbClr val="FF0000"/>
                </a:solidFill>
                <a:latin typeface="Montserrat"/>
                <a:ea typeface="Montserrat"/>
                <a:cs typeface="Montserrat"/>
                <a:sym typeface="Montserrat"/>
              </a:rPr>
              <a:t>File system drawbacks</a:t>
            </a:r>
            <a:r>
              <a:rPr lang="en-US" sz="2400" b="0" i="0" u="none" strike="noStrike" cap="none" dirty="0" smtClean="0">
                <a:solidFill>
                  <a:srgbClr val="FF0000"/>
                </a:solidFill>
                <a:latin typeface="Montserrat"/>
                <a:ea typeface="Montserrat"/>
                <a:cs typeface="Montserrat"/>
                <a:sym typeface="Montserrat"/>
              </a:rPr>
              <a:t>?</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164387" y="585627"/>
            <a:ext cx="8887146" cy="43018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rgbClr val="000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sp>
        <p:nvSpPr>
          <p:cNvPr id="64" name="Google Shape;64;p3"/>
          <p:cNvSpPr txBox="1"/>
          <p:nvPr/>
        </p:nvSpPr>
        <p:spPr>
          <a:xfrm>
            <a:off x="339048" y="678481"/>
            <a:ext cx="8804952" cy="1065585"/>
          </a:xfrm>
          <a:prstGeom prst="rect">
            <a:avLst/>
          </a:prstGeom>
          <a:noFill/>
          <a:ln>
            <a:noFill/>
          </a:ln>
        </p:spPr>
        <p:txBody>
          <a:bodyPr spcFirstLastPara="1" wrap="square" lIns="91425" tIns="91425" rIns="91425" bIns="91425" anchor="t" anchorCtr="0">
            <a:noAutofit/>
          </a:bodyPr>
          <a:lstStyle/>
          <a:p>
            <a:pPr marL="285750" indent="-285750">
              <a:lnSpc>
                <a:spcPct val="150000"/>
              </a:lnSpc>
              <a:spcBef>
                <a:spcPts val="100"/>
              </a:spcBef>
              <a:buClr>
                <a:schemeClr val="bg1"/>
              </a:buClr>
              <a:buSzPts val="1600"/>
              <a:buFont typeface="Arial" panose="020B0604020202020204" pitchFamily="34" charset="0"/>
              <a:buChar char="•"/>
            </a:pPr>
            <a:r>
              <a:rPr lang="fr-FR" sz="2000" b="1" dirty="0" smtClean="0">
                <a:solidFill>
                  <a:srgbClr val="FFC000"/>
                </a:solidFill>
                <a:latin typeface="Montserrat"/>
                <a:ea typeface="Montserrat"/>
                <a:cs typeface="Montserrat"/>
              </a:rPr>
              <a:t>Data </a:t>
            </a:r>
            <a:r>
              <a:rPr lang="fr-FR" sz="2000" b="1" dirty="0" err="1" smtClean="0">
                <a:solidFill>
                  <a:srgbClr val="FFC000"/>
                </a:solidFill>
                <a:latin typeface="Montserrat"/>
                <a:ea typeface="Montserrat"/>
                <a:cs typeface="Montserrat"/>
              </a:rPr>
              <a:t>Redundancy</a:t>
            </a:r>
            <a:r>
              <a:rPr lang="fr-FR" sz="2000" b="1" dirty="0" smtClean="0">
                <a:solidFill>
                  <a:srgbClr val="FFC000"/>
                </a:solidFill>
                <a:latin typeface="Montserrat"/>
                <a:ea typeface="Montserrat"/>
                <a:cs typeface="Montserrat"/>
              </a:rPr>
              <a:t>: </a:t>
            </a:r>
            <a:r>
              <a:rPr lang="en-US" sz="1600" b="1" dirty="0">
                <a:solidFill>
                  <a:schemeClr val="bg1"/>
                </a:solidFill>
                <a:latin typeface="Montserrat"/>
                <a:ea typeface="Montserrat"/>
                <a:cs typeface="Montserrat"/>
              </a:rPr>
              <a:t>Data redundancy occurs when the same piece of data exists in multiple </a:t>
            </a:r>
            <a:r>
              <a:rPr lang="en-US" sz="1600" b="1" dirty="0" smtClean="0">
                <a:solidFill>
                  <a:schemeClr val="bg1"/>
                </a:solidFill>
                <a:latin typeface="Montserrat"/>
                <a:ea typeface="Montserrat"/>
                <a:cs typeface="Montserrat"/>
              </a:rPr>
              <a:t>places.</a:t>
            </a:r>
          </a:p>
          <a:p>
            <a:pPr marL="0" marR="0" lvl="0" indent="0" algn="l" rtl="0">
              <a:lnSpc>
                <a:spcPct val="115000"/>
              </a:lnSpc>
              <a:spcBef>
                <a:spcPts val="100"/>
              </a:spcBef>
              <a:spcAft>
                <a:spcPts val="1600"/>
              </a:spcAft>
              <a:buClr>
                <a:srgbClr val="000000"/>
              </a:buClr>
              <a:buSzPts val="1600"/>
              <a:buFont typeface="Arial"/>
              <a:buNone/>
            </a:pPr>
            <a:endParaRPr sz="1600" b="0" i="0" u="none" strike="noStrike" cap="none" dirty="0">
              <a:solidFill>
                <a:srgbClr val="00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7336" y="1744066"/>
            <a:ext cx="4686954" cy="3296110"/>
          </a:xfrm>
          <a:prstGeom prst="rect">
            <a:avLst/>
          </a:prstGeom>
        </p:spPr>
      </p:pic>
    </p:spTree>
    <p:extLst>
      <p:ext uri="{BB962C8B-B14F-4D97-AF65-F5344CB8AC3E}">
        <p14:creationId xmlns:p14="http://schemas.microsoft.com/office/powerpoint/2010/main" val="6604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dirty="0" smtClean="0">
                <a:solidFill>
                  <a:srgbClr val="FF0000"/>
                </a:solidFill>
                <a:latin typeface="Montserrat"/>
                <a:ea typeface="Montserrat"/>
                <a:cs typeface="Montserrat"/>
                <a:sym typeface="Montserrat"/>
              </a:rPr>
              <a:t>File system drawbacks</a:t>
            </a:r>
            <a:r>
              <a:rPr lang="en-US" sz="2400" b="0" i="0" u="none" strike="noStrike" cap="none" dirty="0" smtClean="0">
                <a:solidFill>
                  <a:srgbClr val="FF0000"/>
                </a:solidFill>
                <a:latin typeface="Montserrat"/>
                <a:ea typeface="Montserrat"/>
                <a:cs typeface="Montserrat"/>
                <a:sym typeface="Montserrat"/>
              </a:rPr>
              <a:t>?</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164387" y="585627"/>
            <a:ext cx="8887146" cy="43018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rgbClr val="000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sp>
        <p:nvSpPr>
          <p:cNvPr id="64" name="Google Shape;64;p3"/>
          <p:cNvSpPr txBox="1"/>
          <p:nvPr/>
        </p:nvSpPr>
        <p:spPr>
          <a:xfrm>
            <a:off x="339048" y="678480"/>
            <a:ext cx="8342615" cy="3472279"/>
          </a:xfrm>
          <a:prstGeom prst="rect">
            <a:avLst/>
          </a:prstGeom>
          <a:noFill/>
          <a:ln>
            <a:noFill/>
          </a:ln>
        </p:spPr>
        <p:txBody>
          <a:bodyPr spcFirstLastPara="1" wrap="square" lIns="91425" tIns="91425" rIns="91425" bIns="91425" anchor="t" anchorCtr="0">
            <a:noAutofit/>
          </a:bodyPr>
          <a:lstStyle/>
          <a:p>
            <a:pPr marL="285750" indent="-285750">
              <a:lnSpc>
                <a:spcPct val="150000"/>
              </a:lnSpc>
              <a:spcBef>
                <a:spcPts val="100"/>
              </a:spcBef>
              <a:buClr>
                <a:schemeClr val="bg1"/>
              </a:buClr>
              <a:buSzPts val="1600"/>
              <a:buFont typeface="Arial" panose="020B0604020202020204" pitchFamily="34" charset="0"/>
              <a:buChar char="•"/>
            </a:pPr>
            <a:r>
              <a:rPr lang="fr-FR" sz="2000" b="1" dirty="0">
                <a:solidFill>
                  <a:srgbClr val="FFC000"/>
                </a:solidFill>
                <a:latin typeface="Montserrat"/>
                <a:ea typeface="Montserrat"/>
                <a:cs typeface="Montserrat"/>
              </a:rPr>
              <a:t>Data </a:t>
            </a:r>
            <a:r>
              <a:rPr lang="fr-FR" sz="2000" b="1" dirty="0" err="1">
                <a:solidFill>
                  <a:srgbClr val="FFC000"/>
                </a:solidFill>
                <a:latin typeface="Montserrat"/>
                <a:ea typeface="Montserrat"/>
                <a:cs typeface="Montserrat"/>
              </a:rPr>
              <a:t>Inconsistency</a:t>
            </a:r>
            <a:r>
              <a:rPr lang="fr-FR" sz="2000" b="1" dirty="0">
                <a:solidFill>
                  <a:srgbClr val="FFC000"/>
                </a:solidFill>
                <a:latin typeface="Montserrat"/>
                <a:ea typeface="Montserrat"/>
                <a:cs typeface="Montserrat"/>
              </a:rPr>
              <a:t> : </a:t>
            </a:r>
            <a:r>
              <a:rPr lang="en-US" sz="1600" b="1" dirty="0">
                <a:solidFill>
                  <a:schemeClr val="bg1"/>
                </a:solidFill>
                <a:latin typeface="Montserrat"/>
                <a:ea typeface="Montserrat"/>
                <a:cs typeface="Montserrat"/>
              </a:rPr>
              <a:t>It means that different files contain different information about a particular object or person</a:t>
            </a:r>
            <a:r>
              <a:rPr lang="en-US" sz="1600" b="1" dirty="0" smtClean="0">
                <a:solidFill>
                  <a:schemeClr val="bg1"/>
                </a:solidFill>
                <a:latin typeface="Montserrat"/>
                <a:ea typeface="Montserrat"/>
                <a:cs typeface="Montserrat"/>
              </a:rPr>
              <a:t>.</a:t>
            </a:r>
          </a:p>
          <a:p>
            <a:pPr>
              <a:lnSpc>
                <a:spcPct val="150000"/>
              </a:lnSpc>
              <a:spcBef>
                <a:spcPts val="100"/>
              </a:spcBef>
              <a:buClr>
                <a:schemeClr val="bg1"/>
              </a:buClr>
              <a:buSzPts val="1600"/>
            </a:pPr>
            <a:r>
              <a:rPr lang="en-US" sz="1600" b="1" dirty="0" err="1" smtClean="0">
                <a:solidFill>
                  <a:srgbClr val="00B0F0"/>
                </a:solidFill>
                <a:latin typeface="Montserrat"/>
                <a:ea typeface="Montserrat"/>
                <a:cs typeface="Montserrat"/>
                <a:sym typeface="Montserrat"/>
              </a:rPr>
              <a:t>Exemple</a:t>
            </a:r>
            <a:r>
              <a:rPr lang="en-US" sz="1600" b="1" dirty="0" smtClean="0">
                <a:solidFill>
                  <a:srgbClr val="00B0F0"/>
                </a:solidFill>
                <a:latin typeface="Montserrat"/>
                <a:ea typeface="Montserrat"/>
                <a:cs typeface="Montserrat"/>
                <a:sym typeface="Montserrat"/>
              </a:rPr>
              <a:t> : </a:t>
            </a:r>
            <a:r>
              <a:rPr lang="en-US" b="1" dirty="0" smtClean="0">
                <a:solidFill>
                  <a:srgbClr val="00B0F0"/>
                </a:solidFill>
                <a:latin typeface="Montserrat"/>
                <a:ea typeface="Montserrat"/>
                <a:cs typeface="Montserrat"/>
                <a:sym typeface="Montserrat"/>
              </a:rPr>
              <a:t>If </a:t>
            </a:r>
            <a:r>
              <a:rPr lang="en-US" b="1" dirty="0">
                <a:solidFill>
                  <a:srgbClr val="00B0F0"/>
                </a:solidFill>
                <a:latin typeface="Montserrat"/>
                <a:ea typeface="Montserrat"/>
                <a:cs typeface="Montserrat"/>
                <a:sym typeface="Montserrat"/>
              </a:rPr>
              <a:t>we have an address of someone in many tables and when we change it in only one table and in another table it may not be updated so there is the problem of data inconsistency may occur</a:t>
            </a:r>
            <a:r>
              <a:rPr lang="en-US" b="1" dirty="0" smtClean="0">
                <a:solidFill>
                  <a:srgbClr val="00B0F0"/>
                </a:solidFill>
                <a:latin typeface="Montserrat"/>
                <a:ea typeface="Montserrat"/>
                <a:cs typeface="Montserrat"/>
                <a:sym typeface="Montserrat"/>
              </a:rPr>
              <a:t>.</a:t>
            </a:r>
            <a:endParaRPr lang="en-US" sz="1600" dirty="0">
              <a:solidFill>
                <a:srgbClr val="00B0F0"/>
              </a:solidFill>
              <a:latin typeface="Montserrat"/>
              <a:ea typeface="Montserrat"/>
              <a:cs typeface="Montserrat"/>
              <a:sym typeface="Montserrat"/>
            </a:endParaRPr>
          </a:p>
          <a:p>
            <a:pPr marL="285750" indent="-285750">
              <a:lnSpc>
                <a:spcPct val="150000"/>
              </a:lnSpc>
              <a:spcBef>
                <a:spcPts val="100"/>
              </a:spcBef>
              <a:buClr>
                <a:schemeClr val="bg1"/>
              </a:buClr>
              <a:buSzPts val="1600"/>
              <a:buFont typeface="Arial" panose="020B0604020202020204" pitchFamily="34" charset="0"/>
              <a:buChar char="•"/>
            </a:pPr>
            <a:r>
              <a:rPr lang="en-US" sz="2000" b="1" dirty="0" smtClean="0">
                <a:solidFill>
                  <a:srgbClr val="FFC000"/>
                </a:solidFill>
                <a:latin typeface="Montserrat"/>
                <a:ea typeface="Montserrat"/>
                <a:cs typeface="Montserrat"/>
                <a:sym typeface="Montserrat"/>
              </a:rPr>
              <a:t>Data Isolation</a:t>
            </a:r>
            <a:r>
              <a:rPr lang="en-US" sz="2000" b="1" dirty="0" smtClean="0">
                <a:solidFill>
                  <a:srgbClr val="FFC000"/>
                </a:solidFill>
                <a:latin typeface="Montserrat"/>
                <a:ea typeface="Montserrat"/>
                <a:cs typeface="Montserrat"/>
                <a:sym typeface="Montserrat"/>
              </a:rPr>
              <a:t>:</a:t>
            </a:r>
            <a:r>
              <a:rPr lang="en-US" sz="1600" b="1" dirty="0" smtClean="0">
                <a:solidFill>
                  <a:schemeClr val="bg1"/>
                </a:solidFill>
                <a:latin typeface="Montserrat"/>
                <a:ea typeface="Montserrat"/>
                <a:cs typeface="Montserrat"/>
                <a:sym typeface="Montserrat"/>
              </a:rPr>
              <a:t> </a:t>
            </a:r>
            <a:r>
              <a:rPr lang="en-US" sz="1600" b="1" dirty="0">
                <a:solidFill>
                  <a:schemeClr val="bg1"/>
                </a:solidFill>
                <a:latin typeface="Montserrat"/>
                <a:ea typeface="Montserrat"/>
                <a:cs typeface="Montserrat"/>
                <a:sym typeface="Montserrat"/>
              </a:rPr>
              <a:t>Data isolation occurs in writing new applications when retrieving data which can be stored in different format and files</a:t>
            </a: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spTree>
    <p:extLst>
      <p:ext uri="{BB962C8B-B14F-4D97-AF65-F5344CB8AC3E}">
        <p14:creationId xmlns:p14="http://schemas.microsoft.com/office/powerpoint/2010/main" val="16789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319862" y="1140431"/>
            <a:ext cx="8435084" cy="89385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600" dirty="0" smtClean="0">
                <a:solidFill>
                  <a:srgbClr val="00B050"/>
                </a:solidFill>
                <a:latin typeface="Montserrat"/>
                <a:ea typeface="Montserrat"/>
                <a:cs typeface="Montserrat"/>
                <a:sym typeface="Montserrat"/>
              </a:rPr>
              <a:t>How to prevent these drawbacks</a:t>
            </a:r>
            <a:r>
              <a:rPr lang="en-US" sz="3600" b="0" i="0" u="none" strike="noStrike" cap="none" dirty="0" smtClean="0">
                <a:solidFill>
                  <a:srgbClr val="00B050"/>
                </a:solidFill>
                <a:latin typeface="Montserrat"/>
                <a:ea typeface="Montserrat"/>
                <a:cs typeface="Montserrat"/>
                <a:sym typeface="Montserrat"/>
              </a:rPr>
              <a:t>?</a:t>
            </a:r>
            <a:endParaRPr sz="3600" b="0" i="0" u="none" strike="noStrike" cap="none" dirty="0">
              <a:solidFill>
                <a:srgbClr val="00B05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529" y="2177900"/>
            <a:ext cx="2571750" cy="2571750"/>
          </a:xfrm>
          <a:prstGeom prst="rect">
            <a:avLst/>
          </a:prstGeom>
        </p:spPr>
      </p:pic>
    </p:spTree>
    <p:extLst>
      <p:ext uri="{BB962C8B-B14F-4D97-AF65-F5344CB8AC3E}">
        <p14:creationId xmlns:p14="http://schemas.microsoft.com/office/powerpoint/2010/main" val="38774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lvl="0" algn="ctr">
              <a:buSzPts val="2400"/>
            </a:pPr>
            <a:r>
              <a:rPr lang="en-US" sz="2400" dirty="0">
                <a:solidFill>
                  <a:srgbClr val="FF0000"/>
                </a:solidFill>
                <a:latin typeface="Montserrat"/>
                <a:ea typeface="Montserrat"/>
                <a:cs typeface="Montserrat"/>
                <a:sym typeface="Montserrat"/>
              </a:rPr>
              <a:t>Database design</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164387" y="585627"/>
            <a:ext cx="8887146" cy="43018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rgbClr val="000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882" y="1249594"/>
            <a:ext cx="7584236" cy="2644312"/>
          </a:xfrm>
          <a:prstGeom prst="rect">
            <a:avLst/>
          </a:prstGeom>
        </p:spPr>
      </p:pic>
    </p:spTree>
    <p:extLst>
      <p:ext uri="{BB962C8B-B14F-4D97-AF65-F5344CB8AC3E}">
        <p14:creationId xmlns:p14="http://schemas.microsoft.com/office/powerpoint/2010/main" val="375502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lvl="0" algn="ctr">
              <a:buSzPts val="2400"/>
            </a:pPr>
            <a:r>
              <a:rPr lang="en-US" sz="2400" dirty="0">
                <a:solidFill>
                  <a:srgbClr val="FF0000"/>
                </a:solidFill>
                <a:latin typeface="Montserrat"/>
                <a:ea typeface="Montserrat"/>
                <a:cs typeface="Montserrat"/>
                <a:sym typeface="Montserrat"/>
              </a:rPr>
              <a:t>Database design</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1175775" y="763383"/>
            <a:ext cx="5568593" cy="63783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fr-FR" sz="2400" b="1" dirty="0" err="1">
                <a:solidFill>
                  <a:srgbClr val="FFC000"/>
                </a:solidFill>
                <a:latin typeface="Montserrat"/>
                <a:ea typeface="Montserrat"/>
                <a:cs typeface="Montserrat"/>
                <a:sym typeface="Roboto Condensed"/>
              </a:rPr>
              <a:t>Conceptual</a:t>
            </a:r>
            <a:r>
              <a:rPr lang="fr-FR" sz="2400" b="1" dirty="0">
                <a:solidFill>
                  <a:srgbClr val="FFC000"/>
                </a:solidFill>
                <a:latin typeface="Montserrat"/>
                <a:ea typeface="Montserrat"/>
                <a:cs typeface="Montserrat"/>
                <a:sym typeface="Roboto Condensed"/>
              </a:rPr>
              <a:t> model</a:t>
            </a:r>
            <a:r>
              <a:rPr lang="fr-FR" sz="2800" b="0" i="0" u="none" strike="noStrike" cap="none" dirty="0" smtClean="0">
                <a:solidFill>
                  <a:srgbClr val="FFC000"/>
                </a:solidFill>
                <a:latin typeface="Roboto Condensed"/>
                <a:ea typeface="Roboto Condensed"/>
                <a:cs typeface="Roboto Condensed"/>
                <a:sym typeface="Roboto Condensed"/>
              </a:rPr>
              <a:t>:</a:t>
            </a:r>
            <a:endParaRPr sz="2800" b="0" i="0" u="none" strike="noStrike" cap="none" dirty="0">
              <a:solidFill>
                <a:srgbClr val="FFC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6463" y="1403419"/>
            <a:ext cx="6256961" cy="2859626"/>
          </a:xfrm>
          <a:prstGeom prst="rect">
            <a:avLst/>
          </a:prstGeom>
        </p:spPr>
      </p:pic>
    </p:spTree>
    <p:extLst>
      <p:ext uri="{BB962C8B-B14F-4D97-AF65-F5344CB8AC3E}">
        <p14:creationId xmlns:p14="http://schemas.microsoft.com/office/powerpoint/2010/main" val="24369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lvl="0" algn="ctr">
              <a:buSzPts val="2400"/>
            </a:pPr>
            <a:r>
              <a:rPr lang="en-US" sz="2400" dirty="0">
                <a:solidFill>
                  <a:srgbClr val="FF0000"/>
                </a:solidFill>
                <a:latin typeface="Montserrat"/>
                <a:ea typeface="Montserrat"/>
                <a:cs typeface="Montserrat"/>
                <a:sym typeface="Montserrat"/>
              </a:rPr>
              <a:t>Database design</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246580" y="554353"/>
            <a:ext cx="5568593" cy="63783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r>
              <a:rPr lang="fr-FR" sz="2400" b="1" dirty="0" err="1" smtClean="0">
                <a:solidFill>
                  <a:srgbClr val="FFC000"/>
                </a:solidFill>
                <a:latin typeface="Montserrat"/>
                <a:ea typeface="Montserrat"/>
                <a:cs typeface="Montserrat"/>
                <a:sym typeface="Roboto Condensed"/>
              </a:rPr>
              <a:t>Logical</a:t>
            </a:r>
            <a:r>
              <a:rPr lang="fr-FR" sz="2400" b="1" dirty="0" smtClean="0">
                <a:solidFill>
                  <a:srgbClr val="FFC000"/>
                </a:solidFill>
                <a:latin typeface="Montserrat"/>
                <a:ea typeface="Montserrat"/>
                <a:cs typeface="Montserrat"/>
                <a:sym typeface="Roboto Condensed"/>
              </a:rPr>
              <a:t> </a:t>
            </a:r>
            <a:r>
              <a:rPr lang="fr-FR" sz="2400" b="1" dirty="0">
                <a:solidFill>
                  <a:srgbClr val="FFC000"/>
                </a:solidFill>
                <a:latin typeface="Montserrat"/>
                <a:ea typeface="Montserrat"/>
                <a:cs typeface="Montserrat"/>
                <a:sym typeface="Roboto Condensed"/>
              </a:rPr>
              <a:t>model</a:t>
            </a:r>
            <a:r>
              <a:rPr lang="fr-FR" sz="2800" b="0" i="0" u="none" strike="noStrike" cap="none" dirty="0" smtClean="0">
                <a:solidFill>
                  <a:srgbClr val="FFC000"/>
                </a:solidFill>
                <a:latin typeface="Roboto Condensed"/>
                <a:ea typeface="Roboto Condensed"/>
                <a:cs typeface="Roboto Condensed"/>
                <a:sym typeface="Roboto Condensed"/>
              </a:rPr>
              <a:t>:</a:t>
            </a:r>
            <a:endParaRPr sz="2800" b="0" i="0" u="none" strike="noStrike" cap="none" dirty="0">
              <a:solidFill>
                <a:srgbClr val="FFC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6663" y="1192190"/>
            <a:ext cx="7601109" cy="3557460"/>
          </a:xfrm>
          <a:prstGeom prst="rect">
            <a:avLst/>
          </a:prstGeom>
        </p:spPr>
      </p:pic>
    </p:spTree>
    <p:extLst>
      <p:ext uri="{BB962C8B-B14F-4D97-AF65-F5344CB8AC3E}">
        <p14:creationId xmlns:p14="http://schemas.microsoft.com/office/powerpoint/2010/main" val="4224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lvl="0" algn="ctr">
              <a:buSzPts val="2400"/>
            </a:pPr>
            <a:r>
              <a:rPr lang="en-US" sz="2400" dirty="0">
                <a:solidFill>
                  <a:srgbClr val="FF0000"/>
                </a:solidFill>
                <a:latin typeface="Montserrat"/>
                <a:ea typeface="Montserrat"/>
                <a:cs typeface="Montserrat"/>
                <a:sym typeface="Montserrat"/>
              </a:rPr>
              <a:t>Database design</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246580" y="554353"/>
            <a:ext cx="8070729" cy="1099786"/>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buSzPts val="1800"/>
            </a:pPr>
            <a:r>
              <a:rPr lang="fr-FR" sz="2400" b="1" dirty="0" err="1" smtClean="0">
                <a:solidFill>
                  <a:srgbClr val="FFC000"/>
                </a:solidFill>
                <a:latin typeface="Montserrat"/>
                <a:ea typeface="Montserrat"/>
                <a:cs typeface="Montserrat"/>
                <a:sym typeface="Roboto Condensed"/>
              </a:rPr>
              <a:t>Physical</a:t>
            </a:r>
            <a:r>
              <a:rPr lang="fr-FR" sz="2400" b="1" dirty="0" smtClean="0">
                <a:solidFill>
                  <a:srgbClr val="FFC000"/>
                </a:solidFill>
                <a:latin typeface="Montserrat"/>
                <a:ea typeface="Montserrat"/>
                <a:cs typeface="Montserrat"/>
                <a:sym typeface="Roboto Condensed"/>
              </a:rPr>
              <a:t> </a:t>
            </a:r>
            <a:r>
              <a:rPr lang="fr-FR" sz="2400" b="1" dirty="0">
                <a:solidFill>
                  <a:srgbClr val="FFC000"/>
                </a:solidFill>
                <a:latin typeface="Montserrat"/>
                <a:ea typeface="Montserrat"/>
                <a:cs typeface="Montserrat"/>
                <a:sym typeface="Roboto Condensed"/>
              </a:rPr>
              <a:t>model</a:t>
            </a:r>
            <a:r>
              <a:rPr lang="fr-FR" sz="2800" b="0" i="0" u="none" strike="noStrike" cap="none" dirty="0" smtClean="0">
                <a:solidFill>
                  <a:srgbClr val="FFC000"/>
                </a:solidFill>
                <a:latin typeface="Roboto Condensed"/>
                <a:ea typeface="Roboto Condensed"/>
                <a:cs typeface="Roboto Condensed"/>
                <a:sym typeface="Roboto Condensed"/>
              </a:rPr>
              <a:t>: </a:t>
            </a:r>
            <a:r>
              <a:rPr lang="en-US" sz="2400" dirty="0">
                <a:solidFill>
                  <a:schemeClr val="bg1"/>
                </a:solidFill>
                <a:latin typeface="Montserrat" panose="02000505000000020004" pitchFamily="2" charset="0"/>
                <a:ea typeface="Roboto Condensed"/>
                <a:cs typeface="Roboto Condensed"/>
                <a:sym typeface="Roboto Condensed"/>
              </a:rPr>
              <a:t>It is an implementation of the logical data model in a specific RDBMS.</a:t>
            </a:r>
            <a:endParaRPr sz="2400" b="0" i="0" u="none" strike="noStrike" cap="none" dirty="0">
              <a:solidFill>
                <a:schemeClr val="bg1"/>
              </a:solidFill>
              <a:latin typeface="Montserrat" panose="02000505000000020004" pitchFamily="2" charset="0"/>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4653" y="1975692"/>
            <a:ext cx="6036514" cy="2773958"/>
          </a:xfrm>
          <a:prstGeom prst="rect">
            <a:avLst/>
          </a:prstGeom>
        </p:spPr>
      </p:pic>
    </p:spTree>
    <p:extLst>
      <p:ext uri="{BB962C8B-B14F-4D97-AF65-F5344CB8AC3E}">
        <p14:creationId xmlns:p14="http://schemas.microsoft.com/office/powerpoint/2010/main" val="31466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22"/>
          <p:cNvPicPr preferRelativeResize="0"/>
          <p:nvPr/>
        </p:nvPicPr>
        <p:blipFill rotWithShape="1">
          <a:blip r:embed="rId3">
            <a:alphaModFix/>
          </a:blip>
          <a:srcRect/>
          <a:stretch/>
        </p:blipFill>
        <p:spPr>
          <a:xfrm>
            <a:off x="-39662" y="-19737"/>
            <a:ext cx="9223324" cy="5182975"/>
          </a:xfrm>
          <a:prstGeom prst="rect">
            <a:avLst/>
          </a:prstGeom>
          <a:noFill/>
          <a:ln>
            <a:noFill/>
          </a:ln>
        </p:spPr>
      </p:pic>
      <p:pic>
        <p:nvPicPr>
          <p:cNvPr id="254" name="Google Shape;254;p22"/>
          <p:cNvPicPr preferRelativeResize="0"/>
          <p:nvPr/>
        </p:nvPicPr>
        <p:blipFill rotWithShape="1">
          <a:blip r:embed="rId4">
            <a:alphaModFix/>
          </a:blip>
          <a:srcRect/>
          <a:stretch/>
        </p:blipFill>
        <p:spPr>
          <a:xfrm>
            <a:off x="1241539" y="192434"/>
            <a:ext cx="6660922" cy="2231249"/>
          </a:xfrm>
          <a:prstGeom prst="rect">
            <a:avLst/>
          </a:prstGeom>
          <a:noFill/>
          <a:ln>
            <a:noFill/>
          </a:ln>
        </p:spPr>
      </p:pic>
      <p:pic>
        <p:nvPicPr>
          <p:cNvPr id="2" name="Image 1"/>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59965" y="577378"/>
            <a:ext cx="4572000" cy="479803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0000"/>
                </a:solidFill>
                <a:latin typeface="Montserrat"/>
                <a:ea typeface="Montserrat"/>
                <a:cs typeface="Montserrat"/>
                <a:sym typeface="Montserrat"/>
              </a:rPr>
              <a:t>What is </a:t>
            </a:r>
            <a:r>
              <a:rPr lang="en-US" sz="2400" b="1" dirty="0" smtClean="0">
                <a:solidFill>
                  <a:srgbClr val="FF0000"/>
                </a:solidFill>
                <a:latin typeface="Montserrat"/>
                <a:ea typeface="Montserrat"/>
                <a:cs typeface="Montserrat"/>
                <a:sym typeface="Montserrat"/>
              </a:rPr>
              <a:t>a Database</a:t>
            </a:r>
            <a:r>
              <a:rPr lang="en-US" sz="2400" b="1" i="0" u="none" strike="noStrike" cap="none" dirty="0" smtClean="0">
                <a:solidFill>
                  <a:srgbClr val="FF0000"/>
                </a:solidFill>
                <a:latin typeface="Montserrat"/>
                <a:ea typeface="Montserrat"/>
                <a:cs typeface="Montserrat"/>
                <a:sym typeface="Montserrat"/>
              </a:rPr>
              <a:t> </a:t>
            </a:r>
            <a:r>
              <a:rPr lang="en-US" sz="2400" b="0" i="0" u="none" strike="noStrike" cap="none" dirty="0">
                <a:solidFill>
                  <a:srgbClr val="FF0000"/>
                </a:solidFill>
                <a:latin typeface="Montserrat"/>
                <a:ea typeface="Montserrat"/>
                <a:cs typeface="Montserrat"/>
                <a:sym typeface="Montserrat"/>
              </a:rPr>
              <a:t>?</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164387" y="585627"/>
            <a:ext cx="8887146" cy="43018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rgbClr val="000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sp>
        <p:nvSpPr>
          <p:cNvPr id="64" name="Google Shape;64;p3"/>
          <p:cNvSpPr txBox="1"/>
          <p:nvPr/>
        </p:nvSpPr>
        <p:spPr>
          <a:xfrm>
            <a:off x="107880" y="2197073"/>
            <a:ext cx="8804952" cy="2583975"/>
          </a:xfrm>
          <a:prstGeom prst="rect">
            <a:avLst/>
          </a:prstGeom>
          <a:noFill/>
          <a:ln>
            <a:noFill/>
          </a:ln>
        </p:spPr>
        <p:txBody>
          <a:bodyPr spcFirstLastPara="1" wrap="square" lIns="91425" tIns="91425" rIns="91425" bIns="91425" anchor="t" anchorCtr="0">
            <a:noAutofit/>
          </a:bodyPr>
          <a:lstStyle/>
          <a:p>
            <a:pPr marL="285750" lvl="0" indent="-285750">
              <a:lnSpc>
                <a:spcPct val="150000"/>
              </a:lnSpc>
              <a:spcBef>
                <a:spcPts val="100"/>
              </a:spcBef>
              <a:buSzPts val="1600"/>
              <a:buFont typeface="Arial"/>
              <a:buChar char="•"/>
            </a:pPr>
            <a:r>
              <a:rPr lang="en-US" sz="1600" b="1" dirty="0">
                <a:solidFill>
                  <a:schemeClr val="bg1"/>
                </a:solidFill>
                <a:latin typeface="Montserrat"/>
                <a:ea typeface="Montserrat"/>
                <a:cs typeface="Montserrat"/>
                <a:sym typeface="Montserrat"/>
              </a:rPr>
              <a:t>Structured set of </a:t>
            </a:r>
            <a:r>
              <a:rPr lang="en-US" sz="1600" b="1" dirty="0" err="1" smtClean="0">
                <a:solidFill>
                  <a:srgbClr val="FF0000"/>
                </a:solidFill>
                <a:latin typeface="Montserrat"/>
                <a:ea typeface="Montserrat"/>
                <a:cs typeface="Montserrat"/>
                <a:sym typeface="Montserrat"/>
              </a:rPr>
              <a:t>informations</a:t>
            </a:r>
            <a:r>
              <a:rPr lang="en-US" sz="1600" b="1" dirty="0" smtClean="0">
                <a:solidFill>
                  <a:schemeClr val="bg1"/>
                </a:solidFill>
                <a:latin typeface="Montserrat"/>
                <a:ea typeface="Montserrat"/>
                <a:cs typeface="Montserrat"/>
                <a:sym typeface="Montserrat"/>
              </a:rPr>
              <a:t> </a:t>
            </a:r>
            <a:r>
              <a:rPr lang="en-US" sz="1600" b="1" dirty="0">
                <a:solidFill>
                  <a:schemeClr val="bg1"/>
                </a:solidFill>
                <a:latin typeface="Montserrat"/>
                <a:ea typeface="Montserrat"/>
                <a:cs typeface="Montserrat"/>
                <a:sym typeface="Montserrat"/>
              </a:rPr>
              <a:t>designed and produced to be easily </a:t>
            </a:r>
            <a:r>
              <a:rPr lang="en-US" sz="1600" b="1" dirty="0">
                <a:solidFill>
                  <a:srgbClr val="FF0000"/>
                </a:solidFill>
                <a:latin typeface="Montserrat"/>
                <a:ea typeface="Montserrat"/>
                <a:cs typeface="Montserrat"/>
                <a:sym typeface="Montserrat"/>
              </a:rPr>
              <a:t>accessed</a:t>
            </a:r>
            <a:r>
              <a:rPr lang="en-US" sz="1600" b="1" dirty="0">
                <a:solidFill>
                  <a:schemeClr val="bg1"/>
                </a:solidFill>
                <a:latin typeface="Montserrat"/>
                <a:ea typeface="Montserrat"/>
                <a:cs typeface="Montserrat"/>
                <a:sym typeface="Montserrat"/>
              </a:rPr>
              <a:t>, </a:t>
            </a:r>
            <a:r>
              <a:rPr lang="en-US" sz="1600" b="1" dirty="0">
                <a:solidFill>
                  <a:srgbClr val="FF0000"/>
                </a:solidFill>
                <a:latin typeface="Montserrat"/>
                <a:ea typeface="Montserrat"/>
                <a:cs typeface="Montserrat"/>
                <a:sym typeface="Montserrat"/>
              </a:rPr>
              <a:t>managed</a:t>
            </a:r>
            <a:r>
              <a:rPr lang="en-US" sz="1600" b="1" dirty="0">
                <a:solidFill>
                  <a:schemeClr val="bg1"/>
                </a:solidFill>
                <a:latin typeface="Montserrat"/>
                <a:ea typeface="Montserrat"/>
                <a:cs typeface="Montserrat"/>
                <a:sym typeface="Montserrat"/>
              </a:rPr>
              <a:t> and </a:t>
            </a:r>
            <a:r>
              <a:rPr lang="en-US" sz="1600" b="1" dirty="0">
                <a:solidFill>
                  <a:srgbClr val="FF0000"/>
                </a:solidFill>
                <a:latin typeface="Montserrat"/>
                <a:ea typeface="Montserrat"/>
                <a:cs typeface="Montserrat"/>
                <a:sym typeface="Montserrat"/>
              </a:rPr>
              <a:t>modified</a:t>
            </a:r>
            <a:r>
              <a:rPr lang="en-US" sz="1600" b="1" dirty="0">
                <a:solidFill>
                  <a:schemeClr val="bg1"/>
                </a:solidFill>
                <a:latin typeface="Montserrat"/>
                <a:ea typeface="Montserrat"/>
                <a:cs typeface="Montserrat"/>
                <a:sym typeface="Montserrat"/>
              </a:rPr>
              <a:t> by several users</a:t>
            </a:r>
            <a:r>
              <a:rPr lang="en-US" sz="1600" b="1" dirty="0" smtClean="0">
                <a:solidFill>
                  <a:schemeClr val="bg1"/>
                </a:solidFill>
                <a:latin typeface="Montserrat"/>
                <a:ea typeface="Montserrat"/>
                <a:cs typeface="Montserrat"/>
                <a:sym typeface="Montserrat"/>
              </a:rPr>
              <a:t>.</a:t>
            </a:r>
          </a:p>
          <a:p>
            <a:pPr marL="285750" indent="-285750">
              <a:lnSpc>
                <a:spcPct val="150000"/>
              </a:lnSpc>
              <a:spcBef>
                <a:spcPts val="100"/>
              </a:spcBef>
              <a:buSzPts val="1600"/>
              <a:buFont typeface="Arial"/>
              <a:buChar char="•"/>
            </a:pPr>
            <a:r>
              <a:rPr lang="en-US" sz="1600" b="1" dirty="0">
                <a:solidFill>
                  <a:srgbClr val="FFC000"/>
                </a:solidFill>
                <a:latin typeface="Montserrat"/>
                <a:ea typeface="Montserrat"/>
                <a:cs typeface="Montserrat"/>
              </a:rPr>
              <a:t>Databases</a:t>
            </a:r>
            <a:r>
              <a:rPr lang="en-US" sz="1600" b="1" dirty="0">
                <a:solidFill>
                  <a:schemeClr val="bg1"/>
                </a:solidFill>
                <a:latin typeface="Montserrat"/>
                <a:ea typeface="Montserrat"/>
                <a:cs typeface="Montserrat"/>
              </a:rPr>
              <a:t> are used for </a:t>
            </a:r>
            <a:r>
              <a:rPr lang="en-US" sz="1600" b="1" dirty="0">
                <a:solidFill>
                  <a:srgbClr val="FF0000"/>
                </a:solidFill>
                <a:latin typeface="Montserrat"/>
                <a:ea typeface="Montserrat"/>
                <a:cs typeface="Montserrat"/>
              </a:rPr>
              <a:t>storing</a:t>
            </a:r>
            <a:r>
              <a:rPr lang="en-US" sz="1600" b="1" dirty="0">
                <a:solidFill>
                  <a:schemeClr val="bg1"/>
                </a:solidFill>
                <a:latin typeface="Montserrat"/>
                <a:ea typeface="Montserrat"/>
                <a:cs typeface="Montserrat"/>
              </a:rPr>
              <a:t>, </a:t>
            </a:r>
            <a:r>
              <a:rPr lang="en-US" sz="1600" b="1" dirty="0">
                <a:solidFill>
                  <a:srgbClr val="FF0000"/>
                </a:solidFill>
                <a:latin typeface="Montserrat"/>
                <a:ea typeface="Montserrat"/>
                <a:cs typeface="Montserrat"/>
              </a:rPr>
              <a:t>maintaining</a:t>
            </a:r>
            <a:r>
              <a:rPr lang="en-US" sz="1600" b="1" dirty="0">
                <a:solidFill>
                  <a:schemeClr val="bg1"/>
                </a:solidFill>
                <a:latin typeface="Montserrat"/>
                <a:ea typeface="Montserrat"/>
                <a:cs typeface="Montserrat"/>
              </a:rPr>
              <a:t> and </a:t>
            </a:r>
            <a:r>
              <a:rPr lang="en-US" sz="1600" b="1" dirty="0">
                <a:solidFill>
                  <a:srgbClr val="FF0000"/>
                </a:solidFill>
                <a:latin typeface="Montserrat"/>
                <a:ea typeface="Montserrat"/>
                <a:cs typeface="Montserrat"/>
              </a:rPr>
              <a:t>accessing</a:t>
            </a:r>
            <a:r>
              <a:rPr lang="en-US" sz="1600" b="1" dirty="0">
                <a:solidFill>
                  <a:schemeClr val="bg1"/>
                </a:solidFill>
                <a:latin typeface="Montserrat"/>
                <a:ea typeface="Montserrat"/>
                <a:cs typeface="Montserrat"/>
              </a:rPr>
              <a:t> any sort of data. </a:t>
            </a:r>
            <a:endParaRPr lang="en-US" sz="1600" b="1" dirty="0" smtClean="0">
              <a:solidFill>
                <a:schemeClr val="bg1"/>
              </a:solidFill>
              <a:latin typeface="Montserrat"/>
              <a:ea typeface="Montserrat"/>
              <a:cs typeface="Montserrat"/>
            </a:endParaRPr>
          </a:p>
          <a:p>
            <a:pPr marL="285750" indent="-285750">
              <a:lnSpc>
                <a:spcPct val="150000"/>
              </a:lnSpc>
              <a:spcBef>
                <a:spcPts val="100"/>
              </a:spcBef>
              <a:buSzPts val="1600"/>
              <a:buFont typeface="Arial"/>
              <a:buChar char="•"/>
            </a:pPr>
            <a:r>
              <a:rPr lang="en-US" sz="1600" b="1" dirty="0" smtClean="0">
                <a:solidFill>
                  <a:schemeClr val="bg1"/>
                </a:solidFill>
                <a:latin typeface="Montserrat"/>
                <a:ea typeface="Montserrat"/>
                <a:cs typeface="Montserrat"/>
              </a:rPr>
              <a:t>They </a:t>
            </a:r>
            <a:r>
              <a:rPr lang="en-US" sz="1600" b="1" dirty="0">
                <a:solidFill>
                  <a:schemeClr val="bg1"/>
                </a:solidFill>
                <a:latin typeface="Montserrat"/>
                <a:ea typeface="Montserrat"/>
                <a:cs typeface="Montserrat"/>
              </a:rPr>
              <a:t>collect information on </a:t>
            </a:r>
            <a:r>
              <a:rPr lang="en-US" sz="1600" b="1" dirty="0">
                <a:solidFill>
                  <a:srgbClr val="FF0000"/>
                </a:solidFill>
                <a:latin typeface="Montserrat"/>
                <a:ea typeface="Montserrat"/>
                <a:cs typeface="Montserrat"/>
              </a:rPr>
              <a:t>people</a:t>
            </a:r>
            <a:r>
              <a:rPr lang="en-US" sz="1600" b="1" dirty="0">
                <a:solidFill>
                  <a:schemeClr val="bg1"/>
                </a:solidFill>
                <a:latin typeface="Montserrat"/>
                <a:ea typeface="Montserrat"/>
                <a:cs typeface="Montserrat"/>
              </a:rPr>
              <a:t>, </a:t>
            </a:r>
            <a:r>
              <a:rPr lang="en-US" sz="1600" b="1" dirty="0">
                <a:solidFill>
                  <a:srgbClr val="FF0000"/>
                </a:solidFill>
                <a:latin typeface="Montserrat"/>
                <a:ea typeface="Montserrat"/>
                <a:cs typeface="Montserrat"/>
              </a:rPr>
              <a:t>places</a:t>
            </a:r>
            <a:r>
              <a:rPr lang="en-US" sz="1600" b="1" dirty="0">
                <a:solidFill>
                  <a:schemeClr val="bg1"/>
                </a:solidFill>
                <a:latin typeface="Montserrat"/>
                <a:ea typeface="Montserrat"/>
                <a:cs typeface="Montserrat"/>
              </a:rPr>
              <a:t> or </a:t>
            </a:r>
            <a:r>
              <a:rPr lang="en-US" sz="1600" b="1" dirty="0">
                <a:solidFill>
                  <a:srgbClr val="FF0000"/>
                </a:solidFill>
                <a:latin typeface="Montserrat"/>
                <a:ea typeface="Montserrat"/>
                <a:cs typeface="Montserrat"/>
              </a:rPr>
              <a:t>things</a:t>
            </a:r>
            <a:r>
              <a:rPr lang="en-US" sz="1600" b="1" dirty="0">
                <a:solidFill>
                  <a:schemeClr val="bg1"/>
                </a:solidFill>
                <a:latin typeface="Montserrat"/>
                <a:ea typeface="Montserrat"/>
                <a:cs typeface="Montserrat"/>
              </a:rPr>
              <a:t>. That information is gathered in one place so that it can be observed and analyzed. </a:t>
            </a:r>
            <a:endParaRPr lang="en-US" sz="1600" b="1" dirty="0" smtClean="0">
              <a:solidFill>
                <a:schemeClr val="bg1"/>
              </a:solidFill>
              <a:latin typeface="Montserrat"/>
              <a:ea typeface="Montserrat"/>
              <a:cs typeface="Montserrat"/>
            </a:endParaRPr>
          </a:p>
          <a:p>
            <a:pPr marL="285750" indent="-285750">
              <a:lnSpc>
                <a:spcPct val="150000"/>
              </a:lnSpc>
              <a:spcBef>
                <a:spcPts val="100"/>
              </a:spcBef>
              <a:buSzPts val="1600"/>
              <a:buFont typeface="Arial"/>
              <a:buChar char="•"/>
            </a:pPr>
            <a:r>
              <a:rPr lang="en-US" sz="1600" b="1" dirty="0" smtClean="0">
                <a:solidFill>
                  <a:srgbClr val="FFC000"/>
                </a:solidFill>
                <a:latin typeface="Montserrat"/>
                <a:ea typeface="Montserrat"/>
                <a:cs typeface="Montserrat"/>
              </a:rPr>
              <a:t>Databases</a:t>
            </a:r>
            <a:r>
              <a:rPr lang="en-US" sz="1600" b="1" dirty="0" smtClean="0">
                <a:solidFill>
                  <a:schemeClr val="bg1"/>
                </a:solidFill>
                <a:latin typeface="Montserrat"/>
                <a:ea typeface="Montserrat"/>
                <a:cs typeface="Montserrat"/>
              </a:rPr>
              <a:t> </a:t>
            </a:r>
            <a:r>
              <a:rPr lang="en-US" sz="1600" b="1" dirty="0">
                <a:solidFill>
                  <a:schemeClr val="bg1"/>
                </a:solidFill>
                <a:latin typeface="Montserrat"/>
                <a:ea typeface="Montserrat"/>
                <a:cs typeface="Montserrat"/>
              </a:rPr>
              <a:t>can be thought of as an organized collection of </a:t>
            </a:r>
            <a:r>
              <a:rPr lang="en-US" sz="1600" b="1" dirty="0" smtClean="0">
                <a:solidFill>
                  <a:schemeClr val="bg1"/>
                </a:solidFill>
                <a:latin typeface="Montserrat"/>
                <a:ea typeface="Montserrat"/>
                <a:cs typeface="Montserrat"/>
              </a:rPr>
              <a:t>information.</a:t>
            </a:r>
            <a:endParaRPr sz="1600" b="1" dirty="0">
              <a:solidFill>
                <a:schemeClr val="bg1"/>
              </a:solidFill>
              <a:latin typeface="Montserrat"/>
              <a:ea typeface="Montserrat"/>
              <a:cs typeface="Montserrat"/>
              <a:sym typeface="Montserrat"/>
            </a:endParaRPr>
          </a:p>
          <a:p>
            <a:pPr marL="0" marR="0" lvl="0" indent="0" algn="l" rtl="0">
              <a:lnSpc>
                <a:spcPct val="100000"/>
              </a:lnSpc>
              <a:spcBef>
                <a:spcPts val="100"/>
              </a:spcBef>
              <a:spcAft>
                <a:spcPts val="0"/>
              </a:spcAft>
              <a:buClr>
                <a:srgbClr val="000000"/>
              </a:buClr>
              <a:buSzPts val="1600"/>
              <a:buFont typeface="Arial"/>
              <a:buNone/>
            </a:pPr>
            <a:endParaRPr sz="1600" b="0" i="0" u="none" strike="noStrike" cap="none" dirty="0">
              <a:solidFill>
                <a:srgbClr val="666666"/>
              </a:solidFill>
              <a:latin typeface="Montserrat"/>
              <a:ea typeface="Montserrat"/>
              <a:cs typeface="Montserrat"/>
              <a:sym typeface="Montserrat"/>
            </a:endParaRPr>
          </a:p>
          <a:p>
            <a:pPr marL="0" marR="0" lvl="0" indent="0" algn="l" rtl="0">
              <a:lnSpc>
                <a:spcPct val="115000"/>
              </a:lnSpc>
              <a:spcBef>
                <a:spcPts val="100"/>
              </a:spcBef>
              <a:spcAft>
                <a:spcPts val="1600"/>
              </a:spcAft>
              <a:buClr>
                <a:srgbClr val="000000"/>
              </a:buClr>
              <a:buSzPts val="1600"/>
              <a:buFont typeface="Arial"/>
              <a:buNone/>
            </a:pPr>
            <a:endParaRPr sz="1600" b="0" i="0" u="none" strike="noStrike" cap="none" dirty="0">
              <a:solidFill>
                <a:srgbClr val="00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66" name="Google Shape;66;p3"/>
          <p:cNvPicPr preferRelativeResize="0"/>
          <p:nvPr/>
        </p:nvPicPr>
        <p:blipFill>
          <a:blip r:embed="rId5">
            <a:extLst>
              <a:ext uri="{28A0092B-C50C-407E-A947-70E740481C1C}">
                <a14:useLocalDpi xmlns:a14="http://schemas.microsoft.com/office/drawing/2010/main" val="0"/>
              </a:ext>
            </a:extLst>
          </a:blip>
          <a:stretch>
            <a:fillRect/>
          </a:stretch>
        </p:blipFill>
        <p:spPr>
          <a:xfrm>
            <a:off x="3898352" y="725650"/>
            <a:ext cx="1347295" cy="1347295"/>
          </a:xfrm>
          <a:prstGeom prst="rect">
            <a:avLst/>
          </a:prstGeom>
          <a:noFill/>
          <a:ln>
            <a:noFill/>
          </a:ln>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0" y="0"/>
            <a:ext cx="914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0000"/>
                </a:solidFill>
                <a:latin typeface="Montserrat"/>
                <a:ea typeface="Montserrat"/>
                <a:cs typeface="Montserrat"/>
                <a:sym typeface="Montserrat"/>
              </a:rPr>
              <a:t>What is </a:t>
            </a:r>
            <a:r>
              <a:rPr lang="en-US" sz="2400" b="1" dirty="0" smtClean="0">
                <a:solidFill>
                  <a:srgbClr val="FF0000"/>
                </a:solidFill>
                <a:latin typeface="Montserrat"/>
                <a:ea typeface="Montserrat"/>
                <a:cs typeface="Montserrat"/>
                <a:sym typeface="Montserrat"/>
              </a:rPr>
              <a:t>a Database</a:t>
            </a:r>
            <a:r>
              <a:rPr lang="en-US" sz="2400" b="1" i="0" u="none" strike="noStrike" cap="none" dirty="0" smtClean="0">
                <a:solidFill>
                  <a:srgbClr val="FF0000"/>
                </a:solidFill>
                <a:latin typeface="Montserrat"/>
                <a:ea typeface="Montserrat"/>
                <a:cs typeface="Montserrat"/>
                <a:sym typeface="Montserrat"/>
              </a:rPr>
              <a:t> </a:t>
            </a:r>
            <a:r>
              <a:rPr lang="en-US" sz="2400" b="0" i="0" u="none" strike="noStrike" cap="none" dirty="0">
                <a:solidFill>
                  <a:srgbClr val="FF0000"/>
                </a:solidFill>
                <a:latin typeface="Montserrat"/>
                <a:ea typeface="Montserrat"/>
                <a:cs typeface="Montserrat"/>
                <a:sym typeface="Montserrat"/>
              </a:rPr>
              <a:t>?</a:t>
            </a:r>
            <a:endParaRPr sz="2400" b="0" i="0" u="none" strike="noStrike" cap="none" dirty="0">
              <a:solidFill>
                <a:srgbClr val="FF0000"/>
              </a:solidFill>
              <a:latin typeface="Montserrat"/>
              <a:ea typeface="Montserrat"/>
              <a:cs typeface="Montserrat"/>
              <a:sym typeface="Montserrat"/>
            </a:endParaRPr>
          </a:p>
        </p:txBody>
      </p:sp>
      <p:sp>
        <p:nvSpPr>
          <p:cNvPr id="62" name="Google Shape;62;p3"/>
          <p:cNvSpPr txBox="1"/>
          <p:nvPr/>
        </p:nvSpPr>
        <p:spPr>
          <a:xfrm>
            <a:off x="164387" y="585627"/>
            <a:ext cx="8887146" cy="43018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rgbClr val="000000"/>
              </a:solidFill>
              <a:latin typeface="Roboto Condensed"/>
              <a:ea typeface="Roboto Condensed"/>
              <a:cs typeface="Roboto Condensed"/>
              <a:sym typeface="Roboto Condensed"/>
            </a:endParaRPr>
          </a:p>
        </p:txBody>
      </p:sp>
      <p:cxnSp>
        <p:nvCxnSpPr>
          <p:cNvPr id="63" name="Google Shape;63;p3"/>
          <p:cNvCxnSpPr/>
          <p:nvPr/>
        </p:nvCxnSpPr>
        <p:spPr>
          <a:xfrm>
            <a:off x="2876765" y="461498"/>
            <a:ext cx="3267182" cy="0"/>
          </a:xfrm>
          <a:prstGeom prst="straightConnector1">
            <a:avLst/>
          </a:prstGeom>
          <a:noFill/>
          <a:ln w="9525" cap="flat" cmpd="sng">
            <a:solidFill>
              <a:schemeClr val="bg1"/>
            </a:solidFill>
            <a:prstDash val="solid"/>
            <a:round/>
            <a:headEnd type="none" w="sm" len="sm"/>
            <a:tailEnd type="none" w="sm" len="sm"/>
          </a:ln>
        </p:spPr>
      </p:cxnSp>
      <p:sp>
        <p:nvSpPr>
          <p:cNvPr id="64" name="Google Shape;64;p3"/>
          <p:cNvSpPr txBox="1"/>
          <p:nvPr/>
        </p:nvSpPr>
        <p:spPr>
          <a:xfrm>
            <a:off x="164387" y="3945228"/>
            <a:ext cx="8804952" cy="678095"/>
          </a:xfrm>
          <a:prstGeom prst="rect">
            <a:avLst/>
          </a:prstGeom>
          <a:noFill/>
          <a:ln>
            <a:noFill/>
          </a:ln>
        </p:spPr>
        <p:txBody>
          <a:bodyPr spcFirstLastPara="1" wrap="square" lIns="91425" tIns="91425" rIns="91425" bIns="91425" anchor="t" anchorCtr="0">
            <a:noAutofit/>
          </a:bodyPr>
          <a:lstStyle/>
          <a:p>
            <a:pPr marL="285750" indent="-285750">
              <a:lnSpc>
                <a:spcPct val="150000"/>
              </a:lnSpc>
              <a:spcBef>
                <a:spcPts val="100"/>
              </a:spcBef>
              <a:buSzPts val="1600"/>
              <a:buFont typeface="Arial"/>
              <a:buChar char="•"/>
            </a:pPr>
            <a:r>
              <a:rPr lang="en-US" sz="1600" b="1" dirty="0" smtClean="0">
                <a:solidFill>
                  <a:srgbClr val="FFC000"/>
                </a:solidFill>
                <a:latin typeface="Montserrat"/>
                <a:ea typeface="Montserrat"/>
                <a:cs typeface="Montserrat"/>
              </a:rPr>
              <a:t>Databases</a:t>
            </a:r>
            <a:r>
              <a:rPr lang="en-US" sz="1600" b="1" dirty="0" smtClean="0">
                <a:solidFill>
                  <a:schemeClr val="bg1"/>
                </a:solidFill>
                <a:latin typeface="Montserrat"/>
                <a:ea typeface="Montserrat"/>
                <a:cs typeface="Montserrat"/>
              </a:rPr>
              <a:t> are regrouped in a big place or hall called Datacenters. </a:t>
            </a:r>
          </a:p>
          <a:p>
            <a:pPr marL="0" marR="0" lvl="0" indent="0" algn="l" rtl="0">
              <a:lnSpc>
                <a:spcPct val="100000"/>
              </a:lnSpc>
              <a:spcBef>
                <a:spcPts val="100"/>
              </a:spcBef>
              <a:spcAft>
                <a:spcPts val="0"/>
              </a:spcAft>
              <a:buClr>
                <a:srgbClr val="000000"/>
              </a:buClr>
              <a:buSzPts val="1600"/>
              <a:buFont typeface="Arial"/>
              <a:buNone/>
            </a:pPr>
            <a:endParaRPr sz="1600" b="0" i="0" u="none" strike="noStrike" cap="none" dirty="0">
              <a:solidFill>
                <a:srgbClr val="666666"/>
              </a:solidFill>
              <a:latin typeface="Montserrat"/>
              <a:ea typeface="Montserrat"/>
              <a:cs typeface="Montserrat"/>
              <a:sym typeface="Montserrat"/>
            </a:endParaRPr>
          </a:p>
          <a:p>
            <a:pPr marL="0" marR="0" lvl="0" indent="0" algn="l" rtl="0">
              <a:lnSpc>
                <a:spcPct val="115000"/>
              </a:lnSpc>
              <a:spcBef>
                <a:spcPts val="100"/>
              </a:spcBef>
              <a:spcAft>
                <a:spcPts val="1600"/>
              </a:spcAft>
              <a:buClr>
                <a:srgbClr val="000000"/>
              </a:buClr>
              <a:buSzPts val="1600"/>
              <a:buFont typeface="Arial"/>
              <a:buNone/>
            </a:pPr>
            <a:endParaRPr sz="1600" b="0" i="0" u="none" strike="noStrike" cap="none" dirty="0">
              <a:solidFill>
                <a:srgbClr val="00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66" name="Google Shape;66;p3"/>
          <p:cNvPicPr preferRelativeResize="0"/>
          <p:nvPr/>
        </p:nvPicPr>
        <p:blipFill>
          <a:blip r:embed="rId5">
            <a:extLst>
              <a:ext uri="{28A0092B-C50C-407E-A947-70E740481C1C}">
                <a14:useLocalDpi xmlns:a14="http://schemas.microsoft.com/office/drawing/2010/main" val="0"/>
              </a:ext>
            </a:extLst>
          </a:blip>
          <a:stretch>
            <a:fillRect/>
          </a:stretch>
        </p:blipFill>
        <p:spPr>
          <a:xfrm>
            <a:off x="1175775" y="585627"/>
            <a:ext cx="6362302" cy="3233274"/>
          </a:xfrm>
          <a:prstGeom prst="rect">
            <a:avLst/>
          </a:prstGeom>
          <a:noFill/>
          <a:ln>
            <a:noFill/>
          </a:ln>
        </p:spPr>
      </p:pic>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sp>
        <p:nvSpPr>
          <p:cNvPr id="9" name="Google Shape;62;p3"/>
          <p:cNvSpPr txBox="1"/>
          <p:nvPr/>
        </p:nvSpPr>
        <p:spPr>
          <a:xfrm>
            <a:off x="316787" y="738027"/>
            <a:ext cx="8887146" cy="43018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rgbClr val="000000"/>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442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319862" y="1140431"/>
            <a:ext cx="8435084" cy="89385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600" b="0" i="0" u="none" strike="noStrike" cap="none" dirty="0">
                <a:solidFill>
                  <a:srgbClr val="00B050"/>
                </a:solidFill>
                <a:latin typeface="Montserrat"/>
                <a:ea typeface="Montserrat"/>
                <a:cs typeface="Montserrat"/>
                <a:sym typeface="Montserrat"/>
              </a:rPr>
              <a:t>What </a:t>
            </a:r>
            <a:r>
              <a:rPr lang="en-US" sz="3600" dirty="0" smtClean="0">
                <a:solidFill>
                  <a:srgbClr val="00B050"/>
                </a:solidFill>
                <a:latin typeface="Montserrat"/>
                <a:ea typeface="Montserrat"/>
                <a:cs typeface="Montserrat"/>
                <a:sym typeface="Montserrat"/>
              </a:rPr>
              <a:t>are the types of Databases</a:t>
            </a:r>
            <a:r>
              <a:rPr lang="en-US" sz="3600" b="0" i="0" u="none" strike="noStrike" cap="none" dirty="0" smtClean="0">
                <a:solidFill>
                  <a:srgbClr val="00B050"/>
                </a:solidFill>
                <a:latin typeface="Montserrat"/>
                <a:ea typeface="Montserrat"/>
                <a:cs typeface="Montserrat"/>
                <a:sym typeface="Montserrat"/>
              </a:rPr>
              <a:t>?</a:t>
            </a:r>
            <a:endParaRPr sz="3600" b="0" i="0" u="none" strike="noStrike" cap="none" dirty="0">
              <a:solidFill>
                <a:srgbClr val="00B05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1404" y="2177900"/>
            <a:ext cx="4572000" cy="2571750"/>
          </a:xfrm>
          <a:prstGeom prst="rect">
            <a:avLst/>
          </a:prstGeom>
        </p:spPr>
      </p:pic>
    </p:spTree>
    <p:extLst>
      <p:ext uri="{BB962C8B-B14F-4D97-AF65-F5344CB8AC3E}">
        <p14:creationId xmlns:p14="http://schemas.microsoft.com/office/powerpoint/2010/main" val="21356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587888" y="117801"/>
            <a:ext cx="7551506" cy="554353"/>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smtClean="0">
                <a:solidFill>
                  <a:srgbClr val="FF0000"/>
                </a:solidFill>
                <a:latin typeface="Montserrat"/>
                <a:ea typeface="Montserrat"/>
                <a:cs typeface="Montserrat"/>
                <a:sym typeface="Montserrat"/>
              </a:rPr>
              <a:t>SQL DATABASES </a:t>
            </a:r>
            <a:endParaRPr sz="2400" b="0" i="0" u="none" strike="noStrike" cap="none" dirty="0">
              <a:solidFill>
                <a:srgbClr val="FF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88" y="1726299"/>
            <a:ext cx="1558240" cy="1558240"/>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4432" y="1717238"/>
            <a:ext cx="2802420" cy="1576362"/>
          </a:xfrm>
          <a:prstGeom prst="rect">
            <a:avLst/>
          </a:prstGeom>
        </p:spPr>
      </p:pic>
      <p:pic>
        <p:nvPicPr>
          <p:cNvPr id="5" name="Imag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79719" y="1947894"/>
            <a:ext cx="2158338" cy="1115050"/>
          </a:xfrm>
          <a:prstGeom prst="rect">
            <a:avLst/>
          </a:prstGeom>
        </p:spPr>
      </p:pic>
      <p:sp>
        <p:nvSpPr>
          <p:cNvPr id="6" name="ZoneTexte 5"/>
          <p:cNvSpPr txBox="1"/>
          <p:nvPr/>
        </p:nvSpPr>
        <p:spPr>
          <a:xfrm>
            <a:off x="587888" y="738774"/>
            <a:ext cx="7551506" cy="789319"/>
          </a:xfrm>
          <a:prstGeom prst="rect">
            <a:avLst/>
          </a:prstGeom>
          <a:noFill/>
        </p:spPr>
        <p:txBody>
          <a:bodyPr wrap="square" rtlCol="0">
            <a:spAutoFit/>
          </a:bodyPr>
          <a:lstStyle/>
          <a:p>
            <a:pPr>
              <a:lnSpc>
                <a:spcPct val="150000"/>
              </a:lnSpc>
              <a:spcBef>
                <a:spcPts val="100"/>
              </a:spcBef>
              <a:buSzPts val="1600"/>
            </a:pPr>
            <a:r>
              <a:rPr lang="fr-FR" sz="1600" b="1" dirty="0" smtClean="0">
                <a:solidFill>
                  <a:schemeClr val="bg1"/>
                </a:solidFill>
                <a:latin typeface="Montserrat"/>
                <a:ea typeface="Montserrat"/>
                <a:cs typeface="Montserrat"/>
              </a:rPr>
              <a:t>This </a:t>
            </a:r>
            <a:r>
              <a:rPr lang="fr-FR" sz="1600" b="1" dirty="0">
                <a:solidFill>
                  <a:schemeClr val="bg1"/>
                </a:solidFill>
                <a:latin typeface="Montserrat"/>
                <a:ea typeface="Montserrat"/>
                <a:cs typeface="Montserrat"/>
              </a:rPr>
              <a:t>type of </a:t>
            </a:r>
            <a:r>
              <a:rPr lang="fr-FR" sz="1600" b="1" dirty="0" err="1">
                <a:solidFill>
                  <a:srgbClr val="FFC000"/>
                </a:solidFill>
                <a:latin typeface="Montserrat"/>
                <a:ea typeface="Montserrat"/>
                <a:cs typeface="Montserrat"/>
              </a:rPr>
              <a:t>databases</a:t>
            </a:r>
            <a:r>
              <a:rPr lang="fr-FR" sz="1600" b="1" dirty="0">
                <a:solidFill>
                  <a:srgbClr val="FFC000"/>
                </a:solidFill>
                <a:latin typeface="Montserrat"/>
                <a:ea typeface="Montserrat"/>
                <a:cs typeface="Montserrat"/>
              </a:rPr>
              <a:t> </a:t>
            </a:r>
            <a:r>
              <a:rPr lang="fr-FR" sz="1600" b="1" dirty="0" smtClean="0">
                <a:solidFill>
                  <a:schemeClr val="bg1"/>
                </a:solidFill>
                <a:latin typeface="Montserrat"/>
                <a:ea typeface="Montserrat"/>
                <a:cs typeface="Montserrat"/>
              </a:rPr>
              <a:t>use </a:t>
            </a:r>
            <a:r>
              <a:rPr lang="fr-FR" sz="1600" b="1" dirty="0" err="1">
                <a:solidFill>
                  <a:schemeClr val="bg1"/>
                </a:solidFill>
                <a:latin typeface="Montserrat"/>
                <a:ea typeface="Montserrat"/>
                <a:cs typeface="Montserrat"/>
              </a:rPr>
              <a:t>Database</a:t>
            </a:r>
            <a:r>
              <a:rPr lang="fr-FR" sz="1600" b="1" dirty="0">
                <a:solidFill>
                  <a:schemeClr val="bg1"/>
                </a:solidFill>
                <a:latin typeface="Montserrat"/>
                <a:ea typeface="Montserrat"/>
                <a:cs typeface="Montserrat"/>
              </a:rPr>
              <a:t> Management </a:t>
            </a:r>
            <a:r>
              <a:rPr lang="fr-FR" sz="1600" b="1" dirty="0" err="1">
                <a:solidFill>
                  <a:schemeClr val="bg1"/>
                </a:solidFill>
                <a:latin typeface="Montserrat"/>
                <a:ea typeface="Montserrat"/>
                <a:cs typeface="Montserrat"/>
              </a:rPr>
              <a:t>Systems</a:t>
            </a:r>
            <a:r>
              <a:rPr lang="fr-FR" sz="1600" b="1" dirty="0">
                <a:solidFill>
                  <a:schemeClr val="bg1"/>
                </a:solidFill>
                <a:latin typeface="Montserrat"/>
                <a:ea typeface="Montserrat"/>
                <a:cs typeface="Montserrat"/>
              </a:rPr>
              <a:t> (</a:t>
            </a:r>
            <a:r>
              <a:rPr lang="fr-FR" sz="1600" b="1" dirty="0">
                <a:solidFill>
                  <a:srgbClr val="FF0000"/>
                </a:solidFill>
                <a:latin typeface="Montserrat"/>
                <a:ea typeface="Montserrat"/>
                <a:cs typeface="Montserrat"/>
              </a:rPr>
              <a:t>DBMS</a:t>
            </a:r>
            <a:r>
              <a:rPr lang="fr-FR" sz="1600" b="1" dirty="0">
                <a:solidFill>
                  <a:schemeClr val="bg1"/>
                </a:solidFill>
                <a:latin typeface="Montserrat"/>
                <a:ea typeface="Montserrat"/>
                <a:cs typeface="Montserrat"/>
              </a:rPr>
              <a:t>) or  </a:t>
            </a:r>
            <a:r>
              <a:rPr lang="fr-FR" sz="1600" b="1" dirty="0" err="1">
                <a:solidFill>
                  <a:schemeClr val="bg1"/>
                </a:solidFill>
                <a:latin typeface="Montserrat"/>
                <a:ea typeface="Montserrat"/>
                <a:cs typeface="Montserrat"/>
              </a:rPr>
              <a:t>Relational</a:t>
            </a:r>
            <a:r>
              <a:rPr lang="fr-FR" sz="1600" b="1" dirty="0">
                <a:solidFill>
                  <a:schemeClr val="bg1"/>
                </a:solidFill>
                <a:latin typeface="Montserrat"/>
                <a:ea typeface="Montserrat"/>
                <a:cs typeface="Montserrat"/>
              </a:rPr>
              <a:t> </a:t>
            </a:r>
            <a:r>
              <a:rPr lang="fr-FR" sz="1600" b="1" dirty="0" err="1">
                <a:solidFill>
                  <a:schemeClr val="bg1"/>
                </a:solidFill>
                <a:latin typeface="Montserrat"/>
                <a:ea typeface="Montserrat"/>
                <a:cs typeface="Montserrat"/>
              </a:rPr>
              <a:t>database</a:t>
            </a:r>
            <a:r>
              <a:rPr lang="fr-FR" sz="1600" b="1" dirty="0">
                <a:solidFill>
                  <a:schemeClr val="bg1"/>
                </a:solidFill>
                <a:latin typeface="Montserrat"/>
                <a:ea typeface="Montserrat"/>
                <a:cs typeface="Montserrat"/>
              </a:rPr>
              <a:t> management </a:t>
            </a:r>
            <a:r>
              <a:rPr lang="fr-FR" sz="1600" b="1" dirty="0" err="1">
                <a:solidFill>
                  <a:schemeClr val="bg1"/>
                </a:solidFill>
                <a:latin typeface="Montserrat"/>
                <a:ea typeface="Montserrat"/>
                <a:cs typeface="Montserrat"/>
              </a:rPr>
              <a:t>systems</a:t>
            </a:r>
            <a:r>
              <a:rPr lang="fr-FR" sz="1600" b="1" dirty="0">
                <a:solidFill>
                  <a:schemeClr val="bg1"/>
                </a:solidFill>
                <a:latin typeface="Montserrat"/>
                <a:ea typeface="Montserrat"/>
                <a:cs typeface="Montserrat"/>
              </a:rPr>
              <a:t> (</a:t>
            </a:r>
            <a:r>
              <a:rPr lang="fr-FR" sz="1600" b="1" dirty="0">
                <a:solidFill>
                  <a:srgbClr val="FF0000"/>
                </a:solidFill>
                <a:latin typeface="Montserrat"/>
                <a:ea typeface="Montserrat"/>
                <a:cs typeface="Montserrat"/>
              </a:rPr>
              <a:t>RDBMS</a:t>
            </a:r>
            <a:r>
              <a:rPr lang="fr-FR" sz="1600" b="1" dirty="0" smtClean="0">
                <a:solidFill>
                  <a:schemeClr val="bg1"/>
                </a:solidFill>
                <a:latin typeface="Montserrat"/>
                <a:ea typeface="Montserrat"/>
                <a:cs typeface="Montserrat"/>
              </a:rPr>
              <a:t>)</a:t>
            </a:r>
          </a:p>
        </p:txBody>
      </p:sp>
      <p:sp>
        <p:nvSpPr>
          <p:cNvPr id="7" name="Rectangle 6"/>
          <p:cNvSpPr/>
          <p:nvPr/>
        </p:nvSpPr>
        <p:spPr>
          <a:xfrm>
            <a:off x="389652" y="3524379"/>
            <a:ext cx="8488584" cy="1074653"/>
          </a:xfrm>
          <a:prstGeom prst="rect">
            <a:avLst/>
          </a:prstGeom>
        </p:spPr>
        <p:txBody>
          <a:bodyPr wrap="square">
            <a:spAutoFit/>
          </a:bodyPr>
          <a:lstStyle/>
          <a:p>
            <a:pPr>
              <a:lnSpc>
                <a:spcPct val="150000"/>
              </a:lnSpc>
              <a:spcBef>
                <a:spcPts val="100"/>
              </a:spcBef>
              <a:buSzPts val="1600"/>
            </a:pPr>
            <a:r>
              <a:rPr lang="en-US" b="1" dirty="0">
                <a:solidFill>
                  <a:schemeClr val="bg1"/>
                </a:solidFill>
                <a:latin typeface="Montserrat"/>
                <a:ea typeface="Montserrat"/>
                <a:cs typeface="Montserrat"/>
              </a:rPr>
              <a:t>These systems serve as an </a:t>
            </a:r>
            <a:r>
              <a:rPr lang="en-US" b="1" dirty="0">
                <a:solidFill>
                  <a:srgbClr val="FF0000"/>
                </a:solidFill>
                <a:latin typeface="Montserrat"/>
                <a:ea typeface="Montserrat"/>
                <a:cs typeface="Montserrat"/>
              </a:rPr>
              <a:t>interface</a:t>
            </a:r>
            <a:r>
              <a:rPr lang="en-US" b="1" dirty="0">
                <a:solidFill>
                  <a:schemeClr val="bg1"/>
                </a:solidFill>
                <a:latin typeface="Montserrat"/>
                <a:ea typeface="Montserrat"/>
                <a:cs typeface="Montserrat"/>
              </a:rPr>
              <a:t> between an </a:t>
            </a:r>
            <a:r>
              <a:rPr lang="en-US" b="1" dirty="0">
                <a:solidFill>
                  <a:srgbClr val="FF0000"/>
                </a:solidFill>
                <a:latin typeface="Montserrat"/>
                <a:ea typeface="Montserrat"/>
                <a:cs typeface="Montserrat"/>
              </a:rPr>
              <a:t>end-user</a:t>
            </a:r>
            <a:r>
              <a:rPr lang="en-US" b="1" dirty="0">
                <a:solidFill>
                  <a:schemeClr val="bg1"/>
                </a:solidFill>
                <a:latin typeface="Montserrat"/>
                <a:ea typeface="Montserrat"/>
                <a:cs typeface="Montserrat"/>
              </a:rPr>
              <a:t> and a </a:t>
            </a:r>
            <a:r>
              <a:rPr lang="en-US" b="1" dirty="0">
                <a:solidFill>
                  <a:srgbClr val="FF0000"/>
                </a:solidFill>
                <a:latin typeface="Montserrat"/>
                <a:ea typeface="Montserrat"/>
                <a:cs typeface="Montserrat"/>
              </a:rPr>
              <a:t>database</a:t>
            </a:r>
            <a:r>
              <a:rPr lang="en-US" b="1" dirty="0">
                <a:solidFill>
                  <a:schemeClr val="bg1"/>
                </a:solidFill>
                <a:latin typeface="Montserrat"/>
                <a:ea typeface="Montserrat"/>
                <a:cs typeface="Montserrat"/>
              </a:rPr>
              <a:t>, allowing users to </a:t>
            </a:r>
            <a:r>
              <a:rPr lang="en-US" b="1" dirty="0">
                <a:solidFill>
                  <a:srgbClr val="FF0000"/>
                </a:solidFill>
                <a:latin typeface="Montserrat"/>
                <a:ea typeface="Montserrat"/>
                <a:cs typeface="Montserrat"/>
              </a:rPr>
              <a:t>create</a:t>
            </a:r>
            <a:r>
              <a:rPr lang="en-US" b="1" dirty="0">
                <a:solidFill>
                  <a:schemeClr val="bg1"/>
                </a:solidFill>
                <a:latin typeface="Montserrat"/>
                <a:ea typeface="Montserrat"/>
                <a:cs typeface="Montserrat"/>
              </a:rPr>
              <a:t>, </a:t>
            </a:r>
            <a:r>
              <a:rPr lang="en-US" b="1" dirty="0">
                <a:solidFill>
                  <a:srgbClr val="FF0000"/>
                </a:solidFill>
                <a:latin typeface="Montserrat"/>
                <a:ea typeface="Montserrat"/>
                <a:cs typeface="Montserrat"/>
              </a:rPr>
              <a:t>read</a:t>
            </a:r>
            <a:r>
              <a:rPr lang="en-US" b="1" dirty="0">
                <a:solidFill>
                  <a:schemeClr val="bg1"/>
                </a:solidFill>
                <a:latin typeface="Montserrat"/>
                <a:ea typeface="Montserrat"/>
                <a:cs typeface="Montserrat"/>
              </a:rPr>
              <a:t>, </a:t>
            </a:r>
            <a:r>
              <a:rPr lang="en-US" b="1" dirty="0">
                <a:solidFill>
                  <a:srgbClr val="FF0000"/>
                </a:solidFill>
                <a:latin typeface="Montserrat"/>
                <a:ea typeface="Montserrat"/>
                <a:cs typeface="Montserrat"/>
              </a:rPr>
              <a:t>update</a:t>
            </a:r>
            <a:r>
              <a:rPr lang="en-US" b="1" dirty="0">
                <a:solidFill>
                  <a:schemeClr val="bg1"/>
                </a:solidFill>
                <a:latin typeface="Montserrat"/>
                <a:ea typeface="Montserrat"/>
                <a:cs typeface="Montserrat"/>
              </a:rPr>
              <a:t>, and </a:t>
            </a:r>
            <a:r>
              <a:rPr lang="en-US" b="1" dirty="0">
                <a:solidFill>
                  <a:srgbClr val="FF0000"/>
                </a:solidFill>
                <a:latin typeface="Montserrat"/>
                <a:ea typeface="Montserrat"/>
                <a:cs typeface="Montserrat"/>
              </a:rPr>
              <a:t>delete</a:t>
            </a:r>
            <a:r>
              <a:rPr lang="en-US" b="1" dirty="0">
                <a:solidFill>
                  <a:schemeClr val="bg1"/>
                </a:solidFill>
                <a:latin typeface="Montserrat"/>
                <a:ea typeface="Montserrat"/>
                <a:cs typeface="Montserrat"/>
              </a:rPr>
              <a:t> data in the </a:t>
            </a:r>
            <a:r>
              <a:rPr lang="en-US" b="1" dirty="0" smtClean="0">
                <a:solidFill>
                  <a:schemeClr val="bg1"/>
                </a:solidFill>
                <a:latin typeface="Montserrat"/>
                <a:ea typeface="Montserrat"/>
                <a:cs typeface="Montserrat"/>
              </a:rPr>
              <a:t>database</a:t>
            </a:r>
          </a:p>
          <a:p>
            <a:pPr>
              <a:lnSpc>
                <a:spcPct val="150000"/>
              </a:lnSpc>
              <a:spcBef>
                <a:spcPts val="100"/>
              </a:spcBef>
              <a:buSzPts val="1600"/>
            </a:pPr>
            <a:r>
              <a:rPr lang="en-US" b="1" dirty="0">
                <a:solidFill>
                  <a:schemeClr val="bg1"/>
                </a:solidFill>
                <a:latin typeface="Montserrat"/>
                <a:ea typeface="Montserrat"/>
                <a:cs typeface="Montserrat"/>
              </a:rPr>
              <a:t>It is based on normalizing data in the </a:t>
            </a:r>
            <a:r>
              <a:rPr lang="en-US" b="1" dirty="0">
                <a:solidFill>
                  <a:srgbClr val="FF0000"/>
                </a:solidFill>
                <a:latin typeface="Montserrat"/>
                <a:ea typeface="Montserrat"/>
                <a:cs typeface="Montserrat"/>
              </a:rPr>
              <a:t>rows</a:t>
            </a:r>
            <a:r>
              <a:rPr lang="en-US" b="1" dirty="0">
                <a:solidFill>
                  <a:schemeClr val="bg1"/>
                </a:solidFill>
                <a:latin typeface="Montserrat"/>
                <a:ea typeface="Montserrat"/>
                <a:cs typeface="Montserrat"/>
              </a:rPr>
              <a:t> and </a:t>
            </a:r>
            <a:r>
              <a:rPr lang="en-US" b="1" dirty="0">
                <a:solidFill>
                  <a:srgbClr val="FF0000"/>
                </a:solidFill>
                <a:latin typeface="Montserrat"/>
                <a:ea typeface="Montserrat"/>
                <a:cs typeface="Montserrat"/>
              </a:rPr>
              <a:t>columns</a:t>
            </a:r>
            <a:r>
              <a:rPr lang="en-US" b="1" dirty="0">
                <a:solidFill>
                  <a:schemeClr val="bg1"/>
                </a:solidFill>
                <a:latin typeface="Montserrat"/>
                <a:ea typeface="Montserrat"/>
                <a:cs typeface="Montserrat"/>
              </a:rPr>
              <a:t> of the </a:t>
            </a:r>
            <a:r>
              <a:rPr lang="en-US" b="1" dirty="0">
                <a:solidFill>
                  <a:srgbClr val="FF0000"/>
                </a:solidFill>
                <a:latin typeface="Montserrat"/>
                <a:ea typeface="Montserrat"/>
                <a:cs typeface="Montserrat"/>
              </a:rPr>
              <a:t>tables</a:t>
            </a:r>
            <a:r>
              <a:rPr lang="en-US" b="1" dirty="0">
                <a:solidFill>
                  <a:schemeClr val="bg1"/>
                </a:solidFill>
                <a:latin typeface="Montserrat"/>
                <a:ea typeface="Montserrat"/>
                <a:cs typeface="Montserrat"/>
              </a:rPr>
              <a:t>.</a:t>
            </a:r>
            <a:endParaRPr lang="fr-FR" b="1" dirty="0">
              <a:solidFill>
                <a:schemeClr val="bg1"/>
              </a:solidFill>
              <a:latin typeface="Montserrat"/>
              <a:ea typeface="Montserrat"/>
              <a:cs typeface="Montserrat"/>
            </a:endParaRPr>
          </a:p>
        </p:txBody>
      </p:sp>
    </p:spTree>
    <p:extLst>
      <p:ext uri="{BB962C8B-B14F-4D97-AF65-F5344CB8AC3E}">
        <p14:creationId xmlns:p14="http://schemas.microsoft.com/office/powerpoint/2010/main" val="11074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587888" y="117801"/>
            <a:ext cx="7551506" cy="554353"/>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smtClean="0">
                <a:solidFill>
                  <a:srgbClr val="FF0000"/>
                </a:solidFill>
                <a:latin typeface="Montserrat"/>
                <a:ea typeface="Montserrat"/>
                <a:cs typeface="Montserrat"/>
                <a:sym typeface="Montserrat"/>
              </a:rPr>
              <a:t>SQL DATABASES </a:t>
            </a:r>
            <a:endParaRPr sz="2400" b="0" i="0" u="none" strike="noStrike" cap="none" dirty="0">
              <a:solidFill>
                <a:srgbClr val="FF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744" y="1090730"/>
            <a:ext cx="7294650" cy="3240344"/>
          </a:xfrm>
          <a:prstGeom prst="rect">
            <a:avLst/>
          </a:prstGeom>
        </p:spPr>
      </p:pic>
    </p:spTree>
    <p:extLst>
      <p:ext uri="{BB962C8B-B14F-4D97-AF65-F5344CB8AC3E}">
        <p14:creationId xmlns:p14="http://schemas.microsoft.com/office/powerpoint/2010/main" val="23023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587888" y="117801"/>
            <a:ext cx="7551506" cy="554353"/>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err="1" smtClean="0">
                <a:solidFill>
                  <a:srgbClr val="FF0000"/>
                </a:solidFill>
                <a:latin typeface="Montserrat"/>
                <a:ea typeface="Montserrat"/>
                <a:cs typeface="Montserrat"/>
                <a:sym typeface="Montserrat"/>
              </a:rPr>
              <a:t>NoSQL</a:t>
            </a:r>
            <a:r>
              <a:rPr lang="en-US" sz="2400" b="0" i="0" u="none" strike="noStrike" cap="none" dirty="0" smtClean="0">
                <a:solidFill>
                  <a:srgbClr val="FF0000"/>
                </a:solidFill>
                <a:latin typeface="Montserrat"/>
                <a:ea typeface="Montserrat"/>
                <a:cs typeface="Montserrat"/>
                <a:sym typeface="Montserrat"/>
              </a:rPr>
              <a:t> DATABASES </a:t>
            </a:r>
            <a:endParaRPr sz="2400" b="0" i="0" u="none" strike="noStrike" cap="none" dirty="0">
              <a:solidFill>
                <a:srgbClr val="FF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sp>
        <p:nvSpPr>
          <p:cNvPr id="6" name="ZoneTexte 5"/>
          <p:cNvSpPr txBox="1"/>
          <p:nvPr/>
        </p:nvSpPr>
        <p:spPr>
          <a:xfrm>
            <a:off x="587888" y="1074763"/>
            <a:ext cx="7551506" cy="1582484"/>
          </a:xfrm>
          <a:prstGeom prst="rect">
            <a:avLst/>
          </a:prstGeom>
          <a:noFill/>
        </p:spPr>
        <p:txBody>
          <a:bodyPr wrap="square" rtlCol="0">
            <a:spAutoFit/>
          </a:bodyPr>
          <a:lstStyle/>
          <a:p>
            <a:pPr>
              <a:lnSpc>
                <a:spcPct val="150000"/>
              </a:lnSpc>
              <a:spcBef>
                <a:spcPts val="100"/>
              </a:spcBef>
              <a:buSzPts val="1600"/>
            </a:pPr>
            <a:r>
              <a:rPr lang="en-US" sz="1600" b="1" dirty="0" err="1">
                <a:solidFill>
                  <a:srgbClr val="FF0000"/>
                </a:solidFill>
                <a:latin typeface="Montserrat"/>
                <a:ea typeface="Montserrat"/>
                <a:cs typeface="Montserrat"/>
              </a:rPr>
              <a:t>NoSQL</a:t>
            </a:r>
            <a:r>
              <a:rPr lang="en-US" sz="1600" b="1" dirty="0">
                <a:solidFill>
                  <a:srgbClr val="FF0000"/>
                </a:solidFill>
                <a:latin typeface="Montserrat"/>
                <a:ea typeface="Montserrat"/>
                <a:cs typeface="Montserrat"/>
              </a:rPr>
              <a:t> </a:t>
            </a:r>
            <a:r>
              <a:rPr lang="en-US" sz="1600" b="1" dirty="0">
                <a:solidFill>
                  <a:schemeClr val="bg1"/>
                </a:solidFill>
                <a:latin typeface="Montserrat"/>
                <a:ea typeface="Montserrat"/>
                <a:cs typeface="Montserrat"/>
              </a:rPr>
              <a:t>databases (aka "not only SQL") are </a:t>
            </a:r>
            <a:r>
              <a:rPr lang="en-US" sz="1600" b="1" dirty="0">
                <a:solidFill>
                  <a:srgbClr val="FF0000"/>
                </a:solidFill>
                <a:latin typeface="Montserrat"/>
                <a:ea typeface="Montserrat"/>
                <a:cs typeface="Montserrat"/>
              </a:rPr>
              <a:t>non-tabular</a:t>
            </a:r>
            <a:r>
              <a:rPr lang="en-US" sz="1600" b="1" dirty="0">
                <a:solidFill>
                  <a:schemeClr val="bg1"/>
                </a:solidFill>
                <a:latin typeface="Montserrat"/>
                <a:ea typeface="Montserrat"/>
                <a:cs typeface="Montserrat"/>
              </a:rPr>
              <a:t> databases and store data differently than relational tables. </a:t>
            </a:r>
            <a:endParaRPr lang="en-US" sz="1600" b="1" dirty="0" smtClean="0">
              <a:solidFill>
                <a:schemeClr val="bg1"/>
              </a:solidFill>
              <a:latin typeface="Montserrat"/>
              <a:ea typeface="Montserrat"/>
              <a:cs typeface="Montserrat"/>
            </a:endParaRPr>
          </a:p>
          <a:p>
            <a:pPr>
              <a:lnSpc>
                <a:spcPct val="150000"/>
              </a:lnSpc>
              <a:spcBef>
                <a:spcPts val="100"/>
              </a:spcBef>
              <a:buSzPts val="1600"/>
            </a:pPr>
            <a:r>
              <a:rPr lang="en-US" sz="1600" b="1" dirty="0" err="1" smtClean="0">
                <a:solidFill>
                  <a:srgbClr val="FF0000"/>
                </a:solidFill>
                <a:latin typeface="Montserrat"/>
                <a:ea typeface="Montserrat"/>
                <a:cs typeface="Montserrat"/>
              </a:rPr>
              <a:t>NoSQL</a:t>
            </a:r>
            <a:r>
              <a:rPr lang="en-US" sz="1600" b="1" dirty="0" smtClean="0">
                <a:solidFill>
                  <a:srgbClr val="FF0000"/>
                </a:solidFill>
                <a:latin typeface="Montserrat"/>
                <a:ea typeface="Montserrat"/>
                <a:cs typeface="Montserrat"/>
              </a:rPr>
              <a:t> </a:t>
            </a:r>
            <a:r>
              <a:rPr lang="en-US" sz="1600" b="1" dirty="0">
                <a:solidFill>
                  <a:schemeClr val="bg1"/>
                </a:solidFill>
                <a:latin typeface="Montserrat"/>
                <a:ea typeface="Montserrat"/>
                <a:cs typeface="Montserrat"/>
              </a:rPr>
              <a:t>databases come in a variety of types based on their data </a:t>
            </a:r>
            <a:r>
              <a:rPr lang="en-US" sz="1600" b="1" dirty="0">
                <a:solidFill>
                  <a:srgbClr val="FF0000"/>
                </a:solidFill>
                <a:latin typeface="Montserrat"/>
                <a:ea typeface="Montserrat"/>
                <a:cs typeface="Montserrat"/>
              </a:rPr>
              <a:t>model</a:t>
            </a:r>
            <a:r>
              <a:rPr lang="en-US" sz="1600" b="1" dirty="0">
                <a:solidFill>
                  <a:schemeClr val="bg1"/>
                </a:solidFill>
                <a:latin typeface="Montserrat"/>
                <a:ea typeface="Montserrat"/>
                <a:cs typeface="Montserrat"/>
              </a:rPr>
              <a:t>. The main types are document, </a:t>
            </a:r>
            <a:r>
              <a:rPr lang="en-US" sz="1600" b="1" dirty="0" smtClean="0">
                <a:solidFill>
                  <a:schemeClr val="bg1"/>
                </a:solidFill>
                <a:latin typeface="Montserrat"/>
                <a:ea typeface="Montserrat"/>
                <a:cs typeface="Montserrat"/>
              </a:rPr>
              <a:t>key-value,  </a:t>
            </a:r>
            <a:r>
              <a:rPr lang="en-US" sz="1600" b="1" dirty="0">
                <a:solidFill>
                  <a:schemeClr val="bg1"/>
                </a:solidFill>
                <a:latin typeface="Montserrat"/>
                <a:ea typeface="Montserrat"/>
                <a:cs typeface="Montserrat"/>
              </a:rPr>
              <a:t>and graph. </a:t>
            </a:r>
            <a:endParaRPr lang="en-US" sz="1600" b="1" dirty="0" smtClean="0">
              <a:solidFill>
                <a:schemeClr val="bg1"/>
              </a:solidFill>
              <a:latin typeface="Montserrat"/>
              <a:ea typeface="Montserrat"/>
              <a:cs typeface="Montserrat"/>
            </a:endParaRPr>
          </a:p>
        </p:txBody>
      </p:sp>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2231" y="3096991"/>
            <a:ext cx="4500084" cy="1212914"/>
          </a:xfrm>
          <a:prstGeom prst="rect">
            <a:avLst/>
          </a:prstGeom>
        </p:spPr>
      </p:pic>
    </p:spTree>
    <p:extLst>
      <p:ext uri="{BB962C8B-B14F-4D97-AF65-F5344CB8AC3E}">
        <p14:creationId xmlns:p14="http://schemas.microsoft.com/office/powerpoint/2010/main" val="265794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587888" y="117801"/>
            <a:ext cx="7551506" cy="554353"/>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err="1" smtClean="0">
                <a:solidFill>
                  <a:srgbClr val="FF0000"/>
                </a:solidFill>
                <a:latin typeface="Montserrat"/>
                <a:ea typeface="Montserrat"/>
                <a:cs typeface="Montserrat"/>
                <a:sym typeface="Montserrat"/>
              </a:rPr>
              <a:t>NoSQL</a:t>
            </a:r>
            <a:r>
              <a:rPr lang="en-US" sz="2400" b="0" i="0" u="none" strike="noStrike" cap="none" dirty="0" smtClean="0">
                <a:solidFill>
                  <a:srgbClr val="FF0000"/>
                </a:solidFill>
                <a:latin typeface="Montserrat"/>
                <a:ea typeface="Montserrat"/>
                <a:cs typeface="Montserrat"/>
                <a:sym typeface="Montserrat"/>
              </a:rPr>
              <a:t> DATABASES </a:t>
            </a:r>
            <a:endParaRPr sz="2400" b="0" i="0" u="none" strike="noStrike" cap="none" dirty="0">
              <a:solidFill>
                <a:srgbClr val="FF000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sp>
        <p:nvSpPr>
          <p:cNvPr id="6" name="ZoneTexte 5"/>
          <p:cNvSpPr txBox="1"/>
          <p:nvPr/>
        </p:nvSpPr>
        <p:spPr>
          <a:xfrm>
            <a:off x="1175775" y="1301057"/>
            <a:ext cx="6986427" cy="2585323"/>
          </a:xfrm>
          <a:prstGeom prst="rect">
            <a:avLst/>
          </a:prstGeom>
          <a:noFill/>
        </p:spPr>
        <p:txBody>
          <a:bodyPr wrap="square" rtlCol="0">
            <a:spAutoFit/>
          </a:bodyPr>
          <a:lstStyle/>
          <a:p>
            <a:r>
              <a:rPr lang="en-US" sz="1800" b="1" dirty="0">
                <a:solidFill>
                  <a:srgbClr val="FFFF00"/>
                </a:solidFill>
                <a:latin typeface="Courier New" panose="02070309020205020404" pitchFamily="49" charset="0"/>
                <a:cs typeface="Courier New" panose="02070309020205020404" pitchFamily="49" charset="0"/>
              </a:rPr>
              <a:t>{</a:t>
            </a:r>
          </a:p>
          <a:p>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"_id": </a:t>
            </a:r>
            <a:r>
              <a:rPr lang="en-US" sz="1800" b="1" dirty="0">
                <a:solidFill>
                  <a:schemeClr val="bg1"/>
                </a:solidFill>
                <a:latin typeface="Courier New" panose="02070309020205020404" pitchFamily="49" charset="0"/>
                <a:cs typeface="Courier New" panose="02070309020205020404" pitchFamily="49" charset="0"/>
              </a:rPr>
              <a:t>1,</a:t>
            </a:r>
          </a:p>
          <a:p>
            <a:r>
              <a:rPr lang="en-US" sz="1800" b="1" dirty="0">
                <a:solidFill>
                  <a:srgbClr val="00B050"/>
                </a:solidFill>
                <a:latin typeface="Courier New" panose="02070309020205020404" pitchFamily="49" charset="0"/>
                <a:cs typeface="Courier New" panose="02070309020205020404" pitchFamily="49" charset="0"/>
              </a:rPr>
              <a:t>   "</a:t>
            </a:r>
            <a:r>
              <a:rPr lang="en-US" sz="1800" b="1" dirty="0" err="1">
                <a:solidFill>
                  <a:srgbClr val="00B050"/>
                </a:solidFill>
                <a:latin typeface="Courier New" panose="02070309020205020404" pitchFamily="49" charset="0"/>
                <a:cs typeface="Courier New" panose="02070309020205020404" pitchFamily="49" charset="0"/>
              </a:rPr>
              <a:t>first_name</a:t>
            </a:r>
            <a:r>
              <a:rPr lang="en-US" sz="1800" b="1" dirty="0">
                <a:solidFill>
                  <a:srgbClr val="00B050"/>
                </a:solidFill>
                <a:latin typeface="Courier New" panose="02070309020205020404" pitchFamily="49" charset="0"/>
                <a:cs typeface="Courier New" panose="02070309020205020404" pitchFamily="49" charset="0"/>
              </a:rPr>
              <a:t>": </a:t>
            </a:r>
            <a:r>
              <a:rPr lang="en-US" sz="1800" b="1" dirty="0">
                <a:solidFill>
                  <a:schemeClr val="bg1"/>
                </a:solidFill>
                <a:latin typeface="Courier New" panose="02070309020205020404" pitchFamily="49" charset="0"/>
                <a:cs typeface="Courier New" panose="02070309020205020404" pitchFamily="49" charset="0"/>
              </a:rPr>
              <a:t>"Leslie",</a:t>
            </a:r>
          </a:p>
          <a:p>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a:t>
            </a:r>
            <a:r>
              <a:rPr lang="en-US" sz="1800" b="1" dirty="0" err="1">
                <a:solidFill>
                  <a:srgbClr val="00B050"/>
                </a:solidFill>
                <a:latin typeface="Courier New" panose="02070309020205020404" pitchFamily="49" charset="0"/>
                <a:cs typeface="Courier New" panose="02070309020205020404" pitchFamily="49" charset="0"/>
              </a:rPr>
              <a:t>last_name</a:t>
            </a:r>
            <a:r>
              <a:rPr lang="en-US" sz="1800" b="1" dirty="0">
                <a:solidFill>
                  <a:srgbClr val="00B050"/>
                </a:solidFill>
                <a:latin typeface="Courier New" panose="02070309020205020404" pitchFamily="49" charset="0"/>
                <a:cs typeface="Courier New" panose="02070309020205020404" pitchFamily="49" charset="0"/>
              </a:rPr>
              <a:t>": </a:t>
            </a:r>
            <a:r>
              <a:rPr lang="en-US" sz="1800" b="1" dirty="0">
                <a:solidFill>
                  <a:schemeClr val="bg1"/>
                </a:solidFill>
                <a:latin typeface="Courier New" panose="02070309020205020404" pitchFamily="49" charset="0"/>
                <a:cs typeface="Courier New" panose="02070309020205020404" pitchFamily="49" charset="0"/>
              </a:rPr>
              <a:t>"</a:t>
            </a:r>
            <a:r>
              <a:rPr lang="en-US" sz="1800" b="1" dirty="0" err="1">
                <a:solidFill>
                  <a:schemeClr val="bg1"/>
                </a:solidFill>
                <a:latin typeface="Courier New" panose="02070309020205020404" pitchFamily="49" charset="0"/>
                <a:cs typeface="Courier New" panose="02070309020205020404" pitchFamily="49" charset="0"/>
              </a:rPr>
              <a:t>Yepp</a:t>
            </a:r>
            <a:r>
              <a:rPr lang="en-US" sz="1800" b="1" dirty="0">
                <a:solidFill>
                  <a:schemeClr val="bg1"/>
                </a:solidFill>
                <a:latin typeface="Courier New" panose="02070309020205020404" pitchFamily="49" charset="0"/>
                <a:cs typeface="Courier New" panose="02070309020205020404" pitchFamily="49" charset="0"/>
              </a:rPr>
              <a:t>",</a:t>
            </a:r>
          </a:p>
          <a:p>
            <a:r>
              <a:rPr lang="en-US" sz="1800" b="1" dirty="0">
                <a:solidFill>
                  <a:srgbClr val="00B050"/>
                </a:solidFill>
                <a:latin typeface="Courier New" panose="02070309020205020404" pitchFamily="49" charset="0"/>
                <a:cs typeface="Courier New" panose="02070309020205020404" pitchFamily="49" charset="0"/>
              </a:rPr>
              <a:t>   "cell": </a:t>
            </a:r>
            <a:r>
              <a:rPr lang="en-US" sz="1800" b="1" dirty="0">
                <a:solidFill>
                  <a:schemeClr val="bg1"/>
                </a:solidFill>
                <a:latin typeface="Courier New" panose="02070309020205020404" pitchFamily="49" charset="0"/>
                <a:cs typeface="Courier New" panose="02070309020205020404" pitchFamily="49" charset="0"/>
              </a:rPr>
              <a:t>"8125552344",</a:t>
            </a:r>
          </a:p>
          <a:p>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"city": </a:t>
            </a:r>
            <a:r>
              <a:rPr lang="en-US" sz="1800" b="1" dirty="0">
                <a:solidFill>
                  <a:schemeClr val="bg1"/>
                </a:solidFill>
                <a:latin typeface="Courier New" panose="02070309020205020404" pitchFamily="49" charset="0"/>
                <a:cs typeface="Courier New" panose="02070309020205020404" pitchFamily="49" charset="0"/>
              </a:rPr>
              <a:t>"Pawnee",</a:t>
            </a:r>
          </a:p>
          <a:p>
            <a:r>
              <a:rPr lang="en-US" sz="1800" b="1" dirty="0">
                <a:solidFill>
                  <a:schemeClr val="bg1"/>
                </a:solidFill>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"hobbies": </a:t>
            </a:r>
            <a:r>
              <a:rPr lang="en-US" sz="1800" b="1" dirty="0">
                <a:solidFill>
                  <a:schemeClr val="bg1"/>
                </a:solidFill>
                <a:latin typeface="Courier New" panose="02070309020205020404" pitchFamily="49" charset="0"/>
                <a:cs typeface="Courier New" panose="02070309020205020404" pitchFamily="49" charset="0"/>
              </a:rPr>
              <a:t>["scrapbooking", "eating waffles", "working"]</a:t>
            </a:r>
          </a:p>
          <a:p>
            <a:r>
              <a:rPr lang="en-US" sz="1800" b="1" dirty="0">
                <a:solidFill>
                  <a:srgbClr val="FFFF00"/>
                </a:solidFill>
                <a:latin typeface="Courier New" panose="02070309020205020404" pitchFamily="49" charset="0"/>
                <a:cs typeface="Courier New" panose="02070309020205020404" pitchFamily="49" charset="0"/>
              </a:rPr>
              <a:t>}</a:t>
            </a:r>
            <a:endParaRPr lang="fr-FR" sz="18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28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0"/>
        <p:cNvGrpSpPr/>
        <p:nvPr/>
      </p:nvGrpSpPr>
      <p:grpSpPr>
        <a:xfrm>
          <a:off x="0" y="0"/>
          <a:ext cx="0" cy="0"/>
          <a:chOff x="0" y="0"/>
          <a:chExt cx="0" cy="0"/>
        </a:xfrm>
      </p:grpSpPr>
      <p:sp>
        <p:nvSpPr>
          <p:cNvPr id="61" name="Google Shape;61;p3"/>
          <p:cNvSpPr txBox="1"/>
          <p:nvPr/>
        </p:nvSpPr>
        <p:spPr>
          <a:xfrm>
            <a:off x="319862" y="1140431"/>
            <a:ext cx="8435084" cy="89385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600" dirty="0" smtClean="0">
                <a:solidFill>
                  <a:srgbClr val="00B050"/>
                </a:solidFill>
                <a:latin typeface="Montserrat"/>
                <a:ea typeface="Montserrat"/>
                <a:cs typeface="Montserrat"/>
                <a:sym typeface="Montserrat"/>
              </a:rPr>
              <a:t>Databases (file system) drawbacks</a:t>
            </a:r>
            <a:r>
              <a:rPr lang="en-US" sz="3600" b="0" i="0" u="none" strike="noStrike" cap="none" dirty="0" smtClean="0">
                <a:solidFill>
                  <a:srgbClr val="00B050"/>
                </a:solidFill>
                <a:latin typeface="Montserrat"/>
                <a:ea typeface="Montserrat"/>
                <a:cs typeface="Montserrat"/>
                <a:sym typeface="Montserrat"/>
              </a:rPr>
              <a:t>?</a:t>
            </a:r>
            <a:endParaRPr sz="3600" b="0" i="0" u="none" strike="noStrike" cap="none" dirty="0">
              <a:solidFill>
                <a:srgbClr val="00B050"/>
              </a:solidFill>
              <a:latin typeface="Montserrat"/>
              <a:ea typeface="Montserrat"/>
              <a:cs typeface="Montserrat"/>
              <a:sym typeface="Montserrat"/>
            </a:endParaRPr>
          </a:p>
        </p:txBody>
      </p:sp>
      <p:pic>
        <p:nvPicPr>
          <p:cNvPr id="65" name="Google Shape;65;p3"/>
          <p:cNvPicPr preferRelativeResize="0"/>
          <p:nvPr/>
        </p:nvPicPr>
        <p:blipFill rotWithShape="1">
          <a:blip r:embed="rId3">
            <a:alphaModFix amt="45000"/>
            <a:extLst>
              <a:ext uri="{BEBA8EAE-BF5A-486C-A8C5-ECC9F3942E4B}">
                <a14:imgProps xmlns:a14="http://schemas.microsoft.com/office/drawing/2010/main">
                  <a14:imgLayer r:embed="rId4">
                    <a14:imgEffect>
                      <a14:brightnessContrast bright="40000" contrast="40000"/>
                    </a14:imgEffect>
                  </a14:imgLayer>
                </a14:imgProps>
              </a:ext>
            </a:extLst>
          </a:blip>
          <a:srcRect/>
          <a:stretch/>
        </p:blipFill>
        <p:spPr>
          <a:xfrm>
            <a:off x="2" y="4749650"/>
            <a:ext cx="1175773" cy="393851"/>
          </a:xfrm>
          <a:prstGeom prst="rect">
            <a:avLst/>
          </a:prstGeom>
          <a:noFill/>
          <a:ln>
            <a:noFill/>
          </a:ln>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309" y="141838"/>
            <a:ext cx="560927" cy="41251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529" y="2177900"/>
            <a:ext cx="2571750" cy="2571750"/>
          </a:xfrm>
          <a:prstGeom prst="rect">
            <a:avLst/>
          </a:prstGeom>
        </p:spPr>
      </p:pic>
    </p:spTree>
    <p:extLst>
      <p:ext uri="{BB962C8B-B14F-4D97-AF65-F5344CB8AC3E}">
        <p14:creationId xmlns:p14="http://schemas.microsoft.com/office/powerpoint/2010/main" val="21718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2114</TotalTime>
  <Words>497</Words>
  <Application>Microsoft Office PowerPoint</Application>
  <PresentationFormat>Affichage à l'écran (16:9)</PresentationFormat>
  <Paragraphs>46</Paragraphs>
  <Slides>17</Slides>
  <Notes>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Montserrat</vt:lpstr>
      <vt:lpstr>Arial</vt:lpstr>
      <vt:lpstr>Courier New</vt:lpstr>
      <vt:lpstr>Roboto Condensed</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MOHAMED ANWAR</cp:lastModifiedBy>
  <cp:revision>44</cp:revision>
  <dcterms:modified xsi:type="dcterms:W3CDTF">2024-05-23T15:39:35Z</dcterms:modified>
</cp:coreProperties>
</file>