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4"/>
  </p:sldMasterIdLst>
  <p:notesMasterIdLst>
    <p:notesMasterId r:id="rId32"/>
  </p:notesMasterIdLst>
  <p:handoutMasterIdLst>
    <p:handoutMasterId r:id="rId33"/>
  </p:handoutMasterIdLst>
  <p:sldIdLst>
    <p:sldId id="410" r:id="rId5"/>
    <p:sldId id="398" r:id="rId6"/>
    <p:sldId id="383" r:id="rId7"/>
    <p:sldId id="389" r:id="rId8"/>
    <p:sldId id="391" r:id="rId9"/>
    <p:sldId id="424" r:id="rId10"/>
    <p:sldId id="421" r:id="rId11"/>
    <p:sldId id="414" r:id="rId12"/>
    <p:sldId id="428" r:id="rId13"/>
    <p:sldId id="416" r:id="rId14"/>
    <p:sldId id="397" r:id="rId15"/>
    <p:sldId id="413" r:id="rId16"/>
    <p:sldId id="412" r:id="rId17"/>
    <p:sldId id="411" r:id="rId18"/>
    <p:sldId id="427" r:id="rId19"/>
    <p:sldId id="415" r:id="rId20"/>
    <p:sldId id="425" r:id="rId21"/>
    <p:sldId id="434" r:id="rId22"/>
    <p:sldId id="417" r:id="rId23"/>
    <p:sldId id="418" r:id="rId24"/>
    <p:sldId id="419" r:id="rId25"/>
    <p:sldId id="403" r:id="rId26"/>
    <p:sldId id="429" r:id="rId27"/>
    <p:sldId id="430" r:id="rId28"/>
    <p:sldId id="431" r:id="rId29"/>
    <p:sldId id="432" r:id="rId30"/>
    <p:sldId id="43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98" autoAdjust="0"/>
    <p:restoredTop sz="96327" autoAdjust="0"/>
  </p:normalViewPr>
  <p:slideViewPr>
    <p:cSldViewPr snapToGrid="0">
      <p:cViewPr varScale="1">
        <p:scale>
          <a:sx n="80" d="100"/>
          <a:sy n="80" d="100"/>
        </p:scale>
        <p:origin x="672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8/10/relationships/authors" Target="authors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AF4D30-A865-4AEE-8423-FE509309EEFE}" type="doc">
      <dgm:prSet loTypeId="urn:microsoft.com/office/officeart/2005/8/layout/vList3" loCatId="list" qsTypeId="urn:microsoft.com/office/officeart/2005/8/quickstyle/simple1" qsCatId="simple" csTypeId="urn:microsoft.com/office/officeart/2005/8/colors/colorful3" csCatId="colorful" phldr="1"/>
      <dgm:spPr/>
    </dgm:pt>
    <dgm:pt modelId="{4B9E4015-A0E1-4958-8BBF-6E5FC9E1C552}">
      <dgm:prSet phldrT="[Text]" custT="1"/>
      <dgm:spPr/>
      <dgm:t>
        <a:bodyPr/>
        <a:lstStyle/>
        <a:p>
          <a:pPr algn="l"/>
          <a:r>
            <a:rPr lang="en-US" sz="3200" b="1"/>
            <a:t>Takrim-Ul-Alam</a:t>
          </a:r>
        </a:p>
        <a:p>
          <a:pPr algn="l"/>
          <a:r>
            <a:rPr lang="en-US" sz="3200" b="1"/>
            <a:t>ID: 1911177149</a:t>
          </a:r>
        </a:p>
        <a:p>
          <a:pPr algn="l"/>
          <a:r>
            <a:rPr lang="en-US" sz="3200" b="1"/>
            <a:t>Session-2018-19</a:t>
          </a:r>
          <a:endParaRPr lang="en-US" sz="3200" b="1" dirty="0"/>
        </a:p>
      </dgm:t>
    </dgm:pt>
    <dgm:pt modelId="{F3C15EEA-884F-457D-8262-D0F20A8AF55F}" type="parTrans" cxnId="{A1415F0D-7F66-46F0-8AAE-7AC609EB597E}">
      <dgm:prSet/>
      <dgm:spPr/>
      <dgm:t>
        <a:bodyPr/>
        <a:lstStyle/>
        <a:p>
          <a:endParaRPr lang="en-US"/>
        </a:p>
      </dgm:t>
    </dgm:pt>
    <dgm:pt modelId="{202E4CF9-6905-4358-8A02-3B422BDAE11D}" type="sibTrans" cxnId="{A1415F0D-7F66-46F0-8AAE-7AC609EB597E}">
      <dgm:prSet/>
      <dgm:spPr/>
      <dgm:t>
        <a:bodyPr/>
        <a:lstStyle/>
        <a:p>
          <a:endParaRPr lang="en-US"/>
        </a:p>
      </dgm:t>
    </dgm:pt>
    <dgm:pt modelId="{4A4C3203-D2F5-4D03-BDE4-996D34DA5149}">
      <dgm:prSet phldrT="[Text]" custT="1"/>
      <dgm:spPr/>
      <dgm:t>
        <a:bodyPr/>
        <a:lstStyle/>
        <a:p>
          <a:endParaRPr lang="en-US" sz="3200" b="1" dirty="0"/>
        </a:p>
        <a:p>
          <a:r>
            <a:rPr lang="en-US" sz="3200" b="1" dirty="0" err="1"/>
            <a:t>Samiul</a:t>
          </a:r>
          <a:r>
            <a:rPr lang="en-US" sz="3200" b="1" dirty="0"/>
            <a:t> Bashir</a:t>
          </a:r>
        </a:p>
        <a:p>
          <a:r>
            <a:rPr lang="en-US" sz="3200" b="1" dirty="0"/>
            <a:t>ID: 2010277105</a:t>
          </a:r>
        </a:p>
        <a:p>
          <a:r>
            <a:rPr lang="en-US" sz="3200" b="1" dirty="0"/>
            <a:t>Session-2019-20</a:t>
          </a:r>
        </a:p>
        <a:p>
          <a:endParaRPr lang="en-US" sz="3200" b="1" dirty="0"/>
        </a:p>
      </dgm:t>
    </dgm:pt>
    <dgm:pt modelId="{B5D79A37-B483-4F2D-9192-F220FB49DD90}" type="parTrans" cxnId="{820FE721-6FE1-4308-AAEC-8A93DC23FDE7}">
      <dgm:prSet/>
      <dgm:spPr/>
      <dgm:t>
        <a:bodyPr/>
        <a:lstStyle/>
        <a:p>
          <a:endParaRPr lang="en-US"/>
        </a:p>
      </dgm:t>
    </dgm:pt>
    <dgm:pt modelId="{A4B2623F-BA5F-445F-8459-92252062E679}" type="sibTrans" cxnId="{820FE721-6FE1-4308-AAEC-8A93DC23FDE7}">
      <dgm:prSet/>
      <dgm:spPr/>
      <dgm:t>
        <a:bodyPr/>
        <a:lstStyle/>
        <a:p>
          <a:endParaRPr lang="en-US"/>
        </a:p>
      </dgm:t>
    </dgm:pt>
    <dgm:pt modelId="{B7BC2430-B589-43EE-AD0A-3D0E263DC588}" type="pres">
      <dgm:prSet presAssocID="{CFAF4D30-A865-4AEE-8423-FE509309EEFE}" presName="linearFlow" presStyleCnt="0">
        <dgm:presLayoutVars>
          <dgm:dir/>
          <dgm:resizeHandles val="exact"/>
        </dgm:presLayoutVars>
      </dgm:prSet>
      <dgm:spPr/>
    </dgm:pt>
    <dgm:pt modelId="{F124CD21-0194-4AB8-9130-0F73EC7D8DAD}" type="pres">
      <dgm:prSet presAssocID="{4B9E4015-A0E1-4958-8BBF-6E5FC9E1C552}" presName="composite" presStyleCnt="0"/>
      <dgm:spPr/>
    </dgm:pt>
    <dgm:pt modelId="{C580B10F-2AD3-423A-A792-D4A3749383EE}" type="pres">
      <dgm:prSet presAssocID="{4B9E4015-A0E1-4958-8BBF-6E5FC9E1C552}" presName="imgShp" presStyleLbl="fgImgPlace1" presStyleIdx="0" presStyleCnt="2" custLinFactNeighborX="-30847" custLinFactNeighborY="-722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  <dgm:pt modelId="{FF9D20BA-0CDA-4F91-95FD-0FD37B3306ED}" type="pres">
      <dgm:prSet presAssocID="{4B9E4015-A0E1-4958-8BBF-6E5FC9E1C552}" presName="txShp" presStyleLbl="node1" presStyleIdx="0" presStyleCnt="2">
        <dgm:presLayoutVars>
          <dgm:bulletEnabled val="1"/>
        </dgm:presLayoutVars>
      </dgm:prSet>
      <dgm:spPr/>
    </dgm:pt>
    <dgm:pt modelId="{42C94BFB-15F3-464F-B4E0-5F3769AD4B45}" type="pres">
      <dgm:prSet presAssocID="{202E4CF9-6905-4358-8A02-3B422BDAE11D}" presName="spacing" presStyleCnt="0"/>
      <dgm:spPr/>
    </dgm:pt>
    <dgm:pt modelId="{462CA4C0-7B60-4253-A19E-3E35EDDAB69B}" type="pres">
      <dgm:prSet presAssocID="{4A4C3203-D2F5-4D03-BDE4-996D34DA5149}" presName="composite" presStyleCnt="0"/>
      <dgm:spPr/>
    </dgm:pt>
    <dgm:pt modelId="{9FEE9E89-2D18-494A-B7B1-57972A1FF891}" type="pres">
      <dgm:prSet presAssocID="{4A4C3203-D2F5-4D03-BDE4-996D34DA5149}" presName="imgShp" presStyleLbl="fgImgPlace1" presStyleIdx="1" presStyleCnt="2" custLinFactNeighborX="-31494" custLinFactNeighborY="75"/>
      <dgm:spPr>
        <a:blipFill>
          <a:blip xmlns:r="http://schemas.openxmlformats.org/officeDocument/2006/relationships" r:embed="rId2"/>
          <a:srcRect/>
          <a:stretch>
            <a:fillRect l="-3000" r="-3000"/>
          </a:stretch>
        </a:blipFill>
      </dgm:spPr>
    </dgm:pt>
    <dgm:pt modelId="{949F6189-4503-454B-BF45-DE088A50270B}" type="pres">
      <dgm:prSet presAssocID="{4A4C3203-D2F5-4D03-BDE4-996D34DA5149}" presName="txShp" presStyleLbl="node1" presStyleIdx="1" presStyleCnt="2">
        <dgm:presLayoutVars>
          <dgm:bulletEnabled val="1"/>
        </dgm:presLayoutVars>
      </dgm:prSet>
      <dgm:spPr/>
    </dgm:pt>
  </dgm:ptLst>
  <dgm:cxnLst>
    <dgm:cxn modelId="{A1415F0D-7F66-46F0-8AAE-7AC609EB597E}" srcId="{CFAF4D30-A865-4AEE-8423-FE509309EEFE}" destId="{4B9E4015-A0E1-4958-8BBF-6E5FC9E1C552}" srcOrd="0" destOrd="0" parTransId="{F3C15EEA-884F-457D-8262-D0F20A8AF55F}" sibTransId="{202E4CF9-6905-4358-8A02-3B422BDAE11D}"/>
    <dgm:cxn modelId="{820FE721-6FE1-4308-AAEC-8A93DC23FDE7}" srcId="{CFAF4D30-A865-4AEE-8423-FE509309EEFE}" destId="{4A4C3203-D2F5-4D03-BDE4-996D34DA5149}" srcOrd="1" destOrd="0" parTransId="{B5D79A37-B483-4F2D-9192-F220FB49DD90}" sibTransId="{A4B2623F-BA5F-445F-8459-92252062E679}"/>
    <dgm:cxn modelId="{5F320B9B-07C8-4E24-B624-99D145987448}" type="presOf" srcId="{CFAF4D30-A865-4AEE-8423-FE509309EEFE}" destId="{B7BC2430-B589-43EE-AD0A-3D0E263DC588}" srcOrd="0" destOrd="0" presId="urn:microsoft.com/office/officeart/2005/8/layout/vList3"/>
    <dgm:cxn modelId="{A5AA0AD1-A4B5-4CF0-BA18-8A8D144A5E83}" type="presOf" srcId="{4A4C3203-D2F5-4D03-BDE4-996D34DA5149}" destId="{949F6189-4503-454B-BF45-DE088A50270B}" srcOrd="0" destOrd="0" presId="urn:microsoft.com/office/officeart/2005/8/layout/vList3"/>
    <dgm:cxn modelId="{22770BD8-5D79-4C0C-893E-8253F887EE8F}" type="presOf" srcId="{4B9E4015-A0E1-4958-8BBF-6E5FC9E1C552}" destId="{FF9D20BA-0CDA-4F91-95FD-0FD37B3306ED}" srcOrd="0" destOrd="0" presId="urn:microsoft.com/office/officeart/2005/8/layout/vList3"/>
    <dgm:cxn modelId="{6488CE6F-BC40-4071-821A-585C4F7FEC95}" type="presParOf" srcId="{B7BC2430-B589-43EE-AD0A-3D0E263DC588}" destId="{F124CD21-0194-4AB8-9130-0F73EC7D8DAD}" srcOrd="0" destOrd="0" presId="urn:microsoft.com/office/officeart/2005/8/layout/vList3"/>
    <dgm:cxn modelId="{6C3C7C8B-07C7-4773-8D0E-67BB3E4BF8C2}" type="presParOf" srcId="{F124CD21-0194-4AB8-9130-0F73EC7D8DAD}" destId="{C580B10F-2AD3-423A-A792-D4A3749383EE}" srcOrd="0" destOrd="0" presId="urn:microsoft.com/office/officeart/2005/8/layout/vList3"/>
    <dgm:cxn modelId="{F7635030-1D5F-4B96-9621-ECE1BB017B9E}" type="presParOf" srcId="{F124CD21-0194-4AB8-9130-0F73EC7D8DAD}" destId="{FF9D20BA-0CDA-4F91-95FD-0FD37B3306ED}" srcOrd="1" destOrd="0" presId="urn:microsoft.com/office/officeart/2005/8/layout/vList3"/>
    <dgm:cxn modelId="{F65BA301-EE35-4859-ACD8-98BD8D0AE89C}" type="presParOf" srcId="{B7BC2430-B589-43EE-AD0A-3D0E263DC588}" destId="{42C94BFB-15F3-464F-B4E0-5F3769AD4B45}" srcOrd="1" destOrd="0" presId="urn:microsoft.com/office/officeart/2005/8/layout/vList3"/>
    <dgm:cxn modelId="{CD8DE5AE-DCB9-49E6-8E7A-2CA5DD88A966}" type="presParOf" srcId="{B7BC2430-B589-43EE-AD0A-3D0E263DC588}" destId="{462CA4C0-7B60-4253-A19E-3E35EDDAB69B}" srcOrd="2" destOrd="0" presId="urn:microsoft.com/office/officeart/2005/8/layout/vList3"/>
    <dgm:cxn modelId="{5AEE7450-005F-4380-B013-FC41B8590F16}" type="presParOf" srcId="{462CA4C0-7B60-4253-A19E-3E35EDDAB69B}" destId="{9FEE9E89-2D18-494A-B7B1-57972A1FF891}" srcOrd="0" destOrd="0" presId="urn:microsoft.com/office/officeart/2005/8/layout/vList3"/>
    <dgm:cxn modelId="{88E5F8E1-435B-40F3-A65C-AD755C5B24D4}" type="presParOf" srcId="{462CA4C0-7B60-4253-A19E-3E35EDDAB69B}" destId="{949F6189-4503-454B-BF45-DE088A50270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9D20BA-0CDA-4F91-95FD-0FD37B3306ED}">
      <dsp:nvSpPr>
        <dsp:cNvPr id="0" name=""/>
        <dsp:cNvSpPr/>
      </dsp:nvSpPr>
      <dsp:spPr>
        <a:xfrm rot="10800000">
          <a:off x="1950422" y="1772"/>
          <a:ext cx="5405120" cy="2355929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8899" tIns="121920" rIns="227584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Takrim-Ul-Alam</a:t>
          </a:r>
        </a:p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ID: 1911177149</a:t>
          </a:r>
        </a:p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Session-2018-19</a:t>
          </a:r>
          <a:endParaRPr lang="en-US" sz="3200" b="1" kern="1200" dirty="0"/>
        </a:p>
      </dsp:txBody>
      <dsp:txXfrm rot="10800000">
        <a:off x="2539404" y="1772"/>
        <a:ext cx="4816138" cy="2355929"/>
      </dsp:txXfrm>
    </dsp:sp>
    <dsp:sp modelId="{C580B10F-2AD3-423A-A792-D4A3749383EE}">
      <dsp:nvSpPr>
        <dsp:cNvPr id="0" name=""/>
        <dsp:cNvSpPr/>
      </dsp:nvSpPr>
      <dsp:spPr>
        <a:xfrm>
          <a:off x="45724" y="0"/>
          <a:ext cx="2355929" cy="2355929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9F6189-4503-454B-BF45-DE088A50270B}">
      <dsp:nvSpPr>
        <dsp:cNvPr id="0" name=""/>
        <dsp:cNvSpPr/>
      </dsp:nvSpPr>
      <dsp:spPr>
        <a:xfrm rot="10800000">
          <a:off x="1950422" y="3060964"/>
          <a:ext cx="5405120" cy="2355929"/>
        </a:xfrm>
        <a:prstGeom prst="homePlate">
          <a:avLst/>
        </a:prstGeom>
        <a:solidFill>
          <a:schemeClr val="accent3">
            <a:hueOff val="8502047"/>
            <a:satOff val="-8328"/>
            <a:lumOff val="5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8899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b="1" kern="1200" dirty="0"/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 err="1"/>
            <a:t>Samiul</a:t>
          </a:r>
          <a:r>
            <a:rPr lang="en-US" sz="3200" b="1" kern="1200" dirty="0"/>
            <a:t> Bashir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ID: 2010277105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Session-2019-20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b="1" kern="1200" dirty="0"/>
        </a:p>
      </dsp:txBody>
      <dsp:txXfrm rot="10800000">
        <a:off x="2539404" y="3060964"/>
        <a:ext cx="4816138" cy="2355929"/>
      </dsp:txXfrm>
    </dsp:sp>
    <dsp:sp modelId="{9FEE9E89-2D18-494A-B7B1-57972A1FF891}">
      <dsp:nvSpPr>
        <dsp:cNvPr id="0" name=""/>
        <dsp:cNvSpPr/>
      </dsp:nvSpPr>
      <dsp:spPr>
        <a:xfrm>
          <a:off x="30481" y="3062731"/>
          <a:ext cx="2355929" cy="2355929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3000" r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10/21/2025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10/21/2025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0990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487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780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8782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881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646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48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178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702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719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894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viso.ai/wp-content/uploads/2024/03/EfficientNet-Architecture-diagram.png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mspress.com/article/doi/10.3934/mbe.2024104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aimspress.com/article/doi/10.3934/mbe.2024104" TargetMode="Externa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3771" y="257175"/>
            <a:ext cx="8737600" cy="2414906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400" dirty="0" err="1"/>
              <a:t>EfficientNet</a:t>
            </a:r>
            <a:r>
              <a:rPr lang="en-US" sz="4400" dirty="0"/>
              <a:t> vs. CBAM : </a:t>
            </a:r>
            <a:br>
              <a:rPr lang="en-US" sz="4400" dirty="0"/>
            </a:br>
            <a:r>
              <a:rPr lang="en-US" sz="4400" dirty="0"/>
              <a:t>Benchmarking attention for </a:t>
            </a:r>
            <a:br>
              <a:rPr lang="en-US" sz="4400" dirty="0"/>
            </a:br>
            <a:r>
              <a:rPr lang="en-US" sz="4400" dirty="0"/>
              <a:t>Ocular Disease Classification</a:t>
            </a:r>
            <a:endParaRPr lang="en-US" sz="48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2ADA71E-6A84-48C9-8984-D5D01CD74742}"/>
              </a:ext>
            </a:extLst>
          </p:cNvPr>
          <p:cNvGrpSpPr/>
          <p:nvPr/>
        </p:nvGrpSpPr>
        <p:grpSpPr>
          <a:xfrm>
            <a:off x="6310176" y="3192234"/>
            <a:ext cx="2275024" cy="1340272"/>
            <a:chOff x="6391275" y="4281894"/>
            <a:chExt cx="2114550" cy="134027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29EDE1A-9A20-42B3-9A9B-9C4AB26FBEBD}"/>
                </a:ext>
              </a:extLst>
            </p:cNvPr>
            <p:cNvGrpSpPr/>
            <p:nvPr/>
          </p:nvGrpSpPr>
          <p:grpSpPr>
            <a:xfrm>
              <a:off x="6391275" y="4769822"/>
              <a:ext cx="2114550" cy="852344"/>
              <a:chOff x="6734609" y="4590869"/>
              <a:chExt cx="2340618" cy="1374197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B02DF50E-5CF5-4921-8A03-5BBFF64D8C8D}"/>
                  </a:ext>
                </a:extLst>
              </p:cNvPr>
              <p:cNvSpPr/>
              <p:nvPr/>
            </p:nvSpPr>
            <p:spPr>
              <a:xfrm>
                <a:off x="6734609" y="4590869"/>
                <a:ext cx="2340618" cy="610087"/>
              </a:xfrm>
              <a:custGeom>
                <a:avLst/>
                <a:gdLst>
                  <a:gd name="connsiteX0" fmla="*/ 0 w 3453182"/>
                  <a:gd name="connsiteY0" fmla="*/ 0 h 610087"/>
                  <a:gd name="connsiteX1" fmla="*/ 3453182 w 3453182"/>
                  <a:gd name="connsiteY1" fmla="*/ 0 h 610087"/>
                  <a:gd name="connsiteX2" fmla="*/ 3453182 w 3453182"/>
                  <a:gd name="connsiteY2" fmla="*/ 610087 h 610087"/>
                  <a:gd name="connsiteX3" fmla="*/ 0 w 3453182"/>
                  <a:gd name="connsiteY3" fmla="*/ 610087 h 610087"/>
                  <a:gd name="connsiteX4" fmla="*/ 0 w 3453182"/>
                  <a:gd name="connsiteY4" fmla="*/ 0 h 610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53182" h="610087">
                    <a:moveTo>
                      <a:pt x="0" y="0"/>
                    </a:moveTo>
                    <a:lnTo>
                      <a:pt x="3453182" y="0"/>
                    </a:lnTo>
                    <a:lnTo>
                      <a:pt x="3453182" y="610087"/>
                    </a:lnTo>
                    <a:lnTo>
                      <a:pt x="0" y="610087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marL="0" lvl="1" algn="ctr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2200" b="1" kern="1200" dirty="0" err="1"/>
                  <a:t>Samiul</a:t>
                </a:r>
                <a:r>
                  <a:rPr lang="en-US" sz="2200" b="1" kern="1200" dirty="0"/>
                  <a:t> Bashir</a:t>
                </a: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BE7F636A-EB6A-492B-8DB0-2E0BC6FAF15B}"/>
                  </a:ext>
                </a:extLst>
              </p:cNvPr>
              <p:cNvSpPr/>
              <p:nvPr/>
            </p:nvSpPr>
            <p:spPr>
              <a:xfrm>
                <a:off x="6734609" y="5354978"/>
                <a:ext cx="2340618" cy="610088"/>
              </a:xfrm>
              <a:custGeom>
                <a:avLst/>
                <a:gdLst>
                  <a:gd name="connsiteX0" fmla="*/ 0 w 3453182"/>
                  <a:gd name="connsiteY0" fmla="*/ 0 h 610087"/>
                  <a:gd name="connsiteX1" fmla="*/ 3453182 w 3453182"/>
                  <a:gd name="connsiteY1" fmla="*/ 0 h 610087"/>
                  <a:gd name="connsiteX2" fmla="*/ 3453182 w 3453182"/>
                  <a:gd name="connsiteY2" fmla="*/ 610087 h 610087"/>
                  <a:gd name="connsiteX3" fmla="*/ 0 w 3453182"/>
                  <a:gd name="connsiteY3" fmla="*/ 610087 h 610087"/>
                  <a:gd name="connsiteX4" fmla="*/ 0 w 3453182"/>
                  <a:gd name="connsiteY4" fmla="*/ 0 h 610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53182" h="610087">
                    <a:moveTo>
                      <a:pt x="0" y="0"/>
                    </a:moveTo>
                    <a:lnTo>
                      <a:pt x="3453182" y="0"/>
                    </a:lnTo>
                    <a:lnTo>
                      <a:pt x="3453182" y="610087"/>
                    </a:lnTo>
                    <a:lnTo>
                      <a:pt x="0" y="610087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marL="0" lvl="1" algn="ctr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2200" b="1" kern="1200" dirty="0" err="1"/>
                  <a:t>Takrim</a:t>
                </a:r>
                <a:r>
                  <a:rPr lang="en-US" sz="2200" b="1" kern="1200" dirty="0"/>
                  <a:t>-Ul-</a:t>
                </a:r>
                <a:r>
                  <a:rPr lang="en-US" sz="2200" b="1" kern="1200" dirty="0" err="1"/>
                  <a:t>Alam</a:t>
                </a:r>
                <a:endParaRPr lang="en-US" sz="2200" b="1" kern="1200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07E5A7C-AF81-4CEB-9703-DF2BC67F3164}"/>
                </a:ext>
              </a:extLst>
            </p:cNvPr>
            <p:cNvSpPr txBox="1"/>
            <p:nvPr/>
          </p:nvSpPr>
          <p:spPr>
            <a:xfrm>
              <a:off x="7223712" y="4281894"/>
              <a:ext cx="44967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solidFill>
                    <a:schemeClr val="bg1"/>
                  </a:solidFill>
                </a:rPr>
                <a:t>by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85A19B3-1A48-45BF-B827-64AB5BA42F79}"/>
              </a:ext>
            </a:extLst>
          </p:cNvPr>
          <p:cNvSpPr txBox="1"/>
          <p:nvPr/>
        </p:nvSpPr>
        <p:spPr>
          <a:xfrm>
            <a:off x="6461760" y="5503529"/>
            <a:ext cx="5425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Supervised By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 Dr. Md. </a:t>
            </a:r>
            <a:r>
              <a:rPr lang="en-US" b="1" dirty="0" err="1">
                <a:solidFill>
                  <a:schemeClr val="bg1"/>
                </a:solidFill>
              </a:rPr>
              <a:t>Matiqul</a:t>
            </a:r>
            <a:r>
              <a:rPr lang="en-US" b="1" dirty="0">
                <a:solidFill>
                  <a:schemeClr val="bg1"/>
                </a:solidFill>
              </a:rPr>
              <a:t> Islam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Associate professor, 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Information and Communication Engineering 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F75AC-959D-4618-A1E6-783F69B66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47649"/>
            <a:ext cx="9778365" cy="1494596"/>
          </a:xfrm>
        </p:spPr>
        <p:txBody>
          <a:bodyPr/>
          <a:lstStyle/>
          <a:p>
            <a:r>
              <a:rPr lang="en-US" dirty="0"/>
              <a:t>Methodologies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3251E-1635-4EEF-87CE-815FA3CE6023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sz="2600" b="1" i="1" u="sng" dirty="0"/>
              <a:t>Traditional Approach: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600" b="1" dirty="0"/>
              <a:t>EfficientNet-B0 backbone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600" b="1" dirty="0"/>
              <a:t>Standard classification head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600" b="1" dirty="0"/>
              <a:t>Serves as the reference model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F8C5D-9BAD-4B0F-99A5-6F6BD7796B7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76525"/>
            <a:ext cx="4918182" cy="2769235"/>
          </a:xfrm>
        </p:spPr>
        <p:txBody>
          <a:bodyPr>
            <a:normAutofit/>
          </a:bodyPr>
          <a:lstStyle/>
          <a:p>
            <a:r>
              <a:rPr lang="en-US" sz="2600" b="1" i="1" u="sng" dirty="0"/>
              <a:t>Proposed Approach: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600" b="1" dirty="0"/>
              <a:t>EfficientNet-B0 backbone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600" b="1" dirty="0"/>
              <a:t>CBAM (Convolutional Block Attention Module) integrated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600" b="1" dirty="0"/>
              <a:t>Classification head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AE0501-7919-4FB2-8EFF-D9E3BCCF14E5}"/>
              </a:ext>
            </a:extLst>
          </p:cNvPr>
          <p:cNvSpPr txBox="1"/>
          <p:nvPr/>
        </p:nvSpPr>
        <p:spPr>
          <a:xfrm>
            <a:off x="1799463" y="5624334"/>
            <a:ext cx="73681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chemeClr val="bg1"/>
                </a:solidFill>
              </a:rPr>
              <a:t>Our proposed models enhances focus on critical regions for better performance in ocular disease classification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01DBF-630E-4633-A511-6144E6C26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9498281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320" y="518160"/>
            <a:ext cx="11470640" cy="1214120"/>
          </a:xfrm>
        </p:spPr>
        <p:txBody>
          <a:bodyPr/>
          <a:lstStyle/>
          <a:p>
            <a:pPr algn="ctr"/>
            <a:r>
              <a:rPr lang="en-US" dirty="0"/>
              <a:t>Building Model From Scratch – A nightmare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442CD-A26D-1761-8CE7-8BC3075BB4E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72080" y="2495368"/>
            <a:ext cx="8735060" cy="3699328"/>
          </a:xfrm>
          <a:solidFill>
            <a:schemeClr val="tx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b="1" dirty="0"/>
              <a:t>Requires vast labeled data and heavy computation.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b="1" dirty="0"/>
              <a:t>Large models require long GPU training.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b="1" dirty="0"/>
              <a:t>Medical image labeling by experts is costly.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9EC38B-0005-486F-A07F-9BC0C864BC2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130" y="314960"/>
            <a:ext cx="10873740" cy="1442720"/>
          </a:xfrm>
        </p:spPr>
        <p:txBody>
          <a:bodyPr/>
          <a:lstStyle/>
          <a:p>
            <a:r>
              <a:rPr lang="en-US" sz="4400" dirty="0"/>
              <a:t>Selecting Pretrained Models –</a:t>
            </a:r>
            <a:r>
              <a:rPr lang="en-US" dirty="0"/>
              <a:t> </a:t>
            </a:r>
            <a:br>
              <a:rPr lang="en-US" dirty="0"/>
            </a:br>
            <a:r>
              <a:rPr lang="en-US" sz="4400" dirty="0"/>
              <a:t>A Smart Choice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D9443C7-FFCF-43BF-AA1F-D2942FA2276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33040" y="2383608"/>
            <a:ext cx="9202420" cy="3699328"/>
          </a:xfrm>
          <a:solidFill>
            <a:schemeClr val="tx1"/>
          </a:solidFill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sz="2600" b="1" dirty="0"/>
              <a:t>Pretrained architectures are already trained on large datasets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sz="2600" b="1" dirty="0"/>
              <a:t>Reduces computation and training time while maintaining accuracy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sz="2600" b="1" dirty="0"/>
              <a:t>Performs effectively with limited medical data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A26AEC-FD96-4091-B23B-5B710CAF67D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74055324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040" y="0"/>
            <a:ext cx="10873740" cy="1680205"/>
          </a:xfrm>
        </p:spPr>
        <p:txBody>
          <a:bodyPr/>
          <a:lstStyle/>
          <a:p>
            <a:r>
              <a:rPr lang="en-US" sz="4400" dirty="0"/>
              <a:t>Choosing The Right Model – </a:t>
            </a:r>
            <a:br>
              <a:rPr lang="en-US" sz="4400" dirty="0"/>
            </a:br>
            <a:r>
              <a:rPr lang="en-US" sz="4400" dirty="0"/>
              <a:t>Why </a:t>
            </a:r>
            <a:r>
              <a:rPr lang="en-US" sz="4400" dirty="0" err="1"/>
              <a:t>EfficientNet</a:t>
            </a:r>
            <a:r>
              <a:rPr lang="en-US" sz="4400" dirty="0"/>
              <a:t>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0D6CA0-BA19-4710-B8F3-125615A7788D}"/>
              </a:ext>
            </a:extLst>
          </p:cNvPr>
          <p:cNvSpPr/>
          <p:nvPr/>
        </p:nvSpPr>
        <p:spPr>
          <a:xfrm>
            <a:off x="5770880" y="3647440"/>
            <a:ext cx="3515360" cy="670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A973B68-931E-4D7D-B21C-780EEFB566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45740" y="2282008"/>
            <a:ext cx="9446260" cy="3699328"/>
          </a:xfrm>
          <a:noFill/>
        </p:spPr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2600" b="1" dirty="0"/>
              <a:t>Introduced by Google AI Research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2600" b="1" dirty="0"/>
              <a:t>State-of-the-art CNN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2600" b="1" dirty="0"/>
              <a:t>Higher accuracy and lower computational Cost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2600" b="1" dirty="0"/>
              <a:t>Uses compound scaling to balance depth, width and resolution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2600" b="1" dirty="0"/>
              <a:t>Primarily trained on the ImageNet dataset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09E853-94ED-4F96-A17E-D92406E78AE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366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2581"/>
            <a:ext cx="10972800" cy="1570325"/>
          </a:xfrm>
        </p:spPr>
        <p:txBody>
          <a:bodyPr/>
          <a:lstStyle/>
          <a:p>
            <a:r>
              <a:rPr lang="en-US" dirty="0" err="1"/>
              <a:t>EfficientNet</a:t>
            </a:r>
            <a:r>
              <a:rPr lang="en-US" dirty="0"/>
              <a:t>: Optimizing Efficiency &amp; Accuracy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A65EE84-5E7B-4009-BCDA-07A570D8E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120" y="2078826"/>
            <a:ext cx="6969760" cy="34445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AEA7A5A-6BCB-47A9-981E-F5CE47753E79}"/>
              </a:ext>
            </a:extLst>
          </p:cNvPr>
          <p:cNvSpPr txBox="1"/>
          <p:nvPr/>
        </p:nvSpPr>
        <p:spPr>
          <a:xfrm>
            <a:off x="2611120" y="5742430"/>
            <a:ext cx="9169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Figure 2: Layers and dimension of an </a:t>
            </a:r>
            <a:r>
              <a:rPr lang="en-US" b="1" dirty="0" err="1">
                <a:solidFill>
                  <a:schemeClr val="bg1"/>
                </a:solidFill>
              </a:rPr>
              <a:t>EfficinetNet</a:t>
            </a:r>
            <a:r>
              <a:rPr lang="en-US" b="1" dirty="0">
                <a:solidFill>
                  <a:schemeClr val="bg1"/>
                </a:solidFill>
              </a:rPr>
              <a:t> Model</a:t>
            </a:r>
          </a:p>
          <a:p>
            <a:r>
              <a:rPr lang="en-US" dirty="0">
                <a:solidFill>
                  <a:schemeClr val="bg1"/>
                </a:solidFill>
              </a:rPr>
              <a:t>Source: </a:t>
            </a:r>
            <a:r>
              <a:rPr lang="en-US" dirty="0">
                <a:solidFill>
                  <a:schemeClr val="bg1"/>
                </a:solidFill>
                <a:hlinkClick r:id="rId4"/>
              </a:rPr>
              <a:t>https://viso.ai/wp-content/uploads/2024/03/EfficientNet-Architecture-diagram.png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19BD5C-DF36-4E6C-914D-0B7F286C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4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BB7B-0FB1-4A2E-AFC4-16FD22D0C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64160"/>
            <a:ext cx="10873740" cy="1416045"/>
          </a:xfrm>
        </p:spPr>
        <p:txBody>
          <a:bodyPr/>
          <a:lstStyle/>
          <a:p>
            <a:r>
              <a:rPr lang="en-US" dirty="0"/>
              <a:t>Attention Mechanisms: Focusing on What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D343C-5DFD-487E-97DF-925F2AC2C86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60" y="2174240"/>
            <a:ext cx="10873740" cy="4419600"/>
          </a:xfrm>
        </p:spPr>
        <p:txBody>
          <a:bodyPr>
            <a:noAutofit/>
          </a:bodyPr>
          <a:lstStyle/>
          <a:p>
            <a:pPr lvl="4">
              <a:buFont typeface="Wingdings" panose="05000000000000000000" pitchFamily="2" charset="2"/>
              <a:buChar char="q"/>
            </a:pPr>
            <a:r>
              <a:rPr lang="en-US" sz="2600" b="1" dirty="0"/>
              <a:t>The Challenge</a:t>
            </a:r>
          </a:p>
          <a:p>
            <a:pPr marL="2286000" lvl="5" indent="0">
              <a:buNone/>
            </a:pPr>
            <a:r>
              <a:rPr lang="en-US" sz="2600" b="1" dirty="0">
                <a:solidFill>
                  <a:schemeClr val="bg1"/>
                </a:solidFill>
              </a:rPr>
              <a:t>Equal weighting treats lesions and background as equally important, degrading diagnostic accuracy.</a:t>
            </a:r>
          </a:p>
          <a:p>
            <a:pPr lvl="4">
              <a:buFont typeface="Wingdings" panose="05000000000000000000" pitchFamily="2" charset="2"/>
              <a:buChar char="q"/>
            </a:pPr>
            <a:r>
              <a:rPr lang="en-US" sz="2600" b="1" dirty="0"/>
              <a:t>The Solution</a:t>
            </a:r>
          </a:p>
          <a:p>
            <a:pPr marL="2286000" lvl="5" indent="0">
              <a:buNone/>
            </a:pPr>
            <a:r>
              <a:rPr lang="en-US" sz="2600" b="1" dirty="0">
                <a:solidFill>
                  <a:schemeClr val="bg1"/>
                </a:solidFill>
              </a:rPr>
              <a:t>Attention learns spatial and channel importance, directing computation to pathologically relevant regions.</a:t>
            </a:r>
          </a:p>
          <a:p>
            <a:pPr lvl="4">
              <a:buFont typeface="Wingdings" panose="05000000000000000000" pitchFamily="2" charset="2"/>
              <a:buChar char="q"/>
            </a:pPr>
            <a:r>
              <a:rPr lang="en-US" sz="2600" b="1" dirty="0"/>
              <a:t>The Impact</a:t>
            </a:r>
          </a:p>
          <a:p>
            <a:pPr marL="2286000" lvl="5" indent="0">
              <a:buNone/>
            </a:pPr>
            <a:r>
              <a:rPr lang="en-US" sz="2600" b="1" dirty="0">
                <a:solidFill>
                  <a:schemeClr val="bg1"/>
                </a:solidFill>
              </a:rPr>
              <a:t>Interpretable predictions aligned with clinical practice and improved classification performance.</a:t>
            </a:r>
          </a:p>
          <a:p>
            <a:pPr lvl="5">
              <a:buFont typeface="Wingdings" panose="05000000000000000000" pitchFamily="2" charset="2"/>
              <a:buChar char="q"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B8BD4-17DA-49F7-BE51-9E8FD4B0091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04149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FA5E03-BAE8-4121-92BD-515BCF1FB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34609"/>
            <a:ext cx="10972800" cy="848601"/>
          </a:xfrm>
        </p:spPr>
        <p:txBody>
          <a:bodyPr/>
          <a:lstStyle/>
          <a:p>
            <a:r>
              <a:rPr lang="en-US" dirty="0"/>
              <a:t>Convolutional Block Attention Module</a:t>
            </a:r>
          </a:p>
        </p:txBody>
      </p:sp>
      <p:pic>
        <p:nvPicPr>
          <p:cNvPr id="10" name="Content Placeholder 9" descr="Figure 2. The architecture of CBAM. CBAM is composed of CAM and SAM&#10;">
            <a:extLst>
              <a:ext uri="{FF2B5EF4-FFF2-40B4-BE49-F238E27FC236}">
                <a16:creationId xmlns:a16="http://schemas.microsoft.com/office/drawing/2014/main" id="{236B83B2-15A4-4B1A-8B73-8C85A62DE863}"/>
              </a:ext>
            </a:extLst>
          </p:cNvPr>
          <p:cNvPicPr>
            <a:picLocks noGrp="1" noChangeAspect="1"/>
          </p:cNvPicPr>
          <p:nvPr>
            <p:ph type="tbl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599" y="2194560"/>
            <a:ext cx="5828802" cy="377698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201635-DD55-4A76-9F7D-61E0080F0C56}"/>
              </a:ext>
            </a:extLst>
          </p:cNvPr>
          <p:cNvSpPr txBox="1"/>
          <p:nvPr/>
        </p:nvSpPr>
        <p:spPr>
          <a:xfrm>
            <a:off x="2427099" y="5934670"/>
            <a:ext cx="7307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Figure 3: The architecture of CBAM. CBAM is composed of CAM and SAM.</a:t>
            </a:r>
          </a:p>
          <a:p>
            <a:r>
              <a:rPr lang="en-US" dirty="0">
                <a:solidFill>
                  <a:schemeClr val="bg1"/>
                </a:solidFill>
              </a:rPr>
              <a:t>Source: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https://www.aimspress.com/article/doi/10.3934/mbe.2024104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E19F8C-8BDC-430E-A445-84AA1052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5983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FA5E03-BAE8-4121-92BD-515BCF1FB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Architecture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201635-DD55-4A76-9F7D-61E0080F0C56}"/>
              </a:ext>
            </a:extLst>
          </p:cNvPr>
          <p:cNvSpPr txBox="1"/>
          <p:nvPr/>
        </p:nvSpPr>
        <p:spPr>
          <a:xfrm>
            <a:off x="2437259" y="5934670"/>
            <a:ext cx="7986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Figure 4: </a:t>
            </a:r>
            <a:r>
              <a:rPr lang="en-US" b="1" dirty="0" err="1">
                <a:solidFill>
                  <a:schemeClr val="bg1"/>
                </a:solidFill>
              </a:rPr>
              <a:t>EfficientNet</a:t>
            </a:r>
            <a:r>
              <a:rPr lang="en-US" b="1" dirty="0">
                <a:solidFill>
                  <a:schemeClr val="bg1"/>
                </a:solidFill>
              </a:rPr>
              <a:t> placement with CBAM architecture (proposed architecture)</a:t>
            </a:r>
          </a:p>
          <a:p>
            <a:r>
              <a:rPr lang="en-US" dirty="0">
                <a:solidFill>
                  <a:schemeClr val="bg1"/>
                </a:solidFill>
              </a:rPr>
              <a:t>Source: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https://www.aimspress.com/article/doi/10.3934/mbe.2024104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997C9B-581B-41CF-945C-FEF68ACD20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82" r="3666" b="14689"/>
          <a:stretch/>
        </p:blipFill>
        <p:spPr>
          <a:xfrm>
            <a:off x="487680" y="2426216"/>
            <a:ext cx="10972800" cy="326338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B0E112-C16E-4554-B2BA-F440732E2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136649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CE60-587E-1D5C-8B50-ED3441BA4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8560" y="430529"/>
            <a:ext cx="5791200" cy="3291840"/>
          </a:xfrm>
        </p:spPr>
        <p:txBody>
          <a:bodyPr/>
          <a:lstStyle/>
          <a:p>
            <a:r>
              <a:rPr lang="en-US" dirty="0"/>
              <a:t>Result and Discussion</a:t>
            </a:r>
          </a:p>
        </p:txBody>
      </p:sp>
      <p:pic>
        <p:nvPicPr>
          <p:cNvPr id="12" name="Picture Placeholder 4" descr="A close-up of a wood grain">
            <a:extLst>
              <a:ext uri="{FF2B5EF4-FFF2-40B4-BE49-F238E27FC236}">
                <a16:creationId xmlns:a16="http://schemas.microsoft.com/office/drawing/2014/main" id="{7D5BDB53-9169-3BBC-9362-0539514AC7D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1113"/>
            <a:ext cx="5791200" cy="6880226"/>
          </a:xfrm>
        </p:spPr>
      </p:pic>
    </p:spTree>
    <p:extLst>
      <p:ext uri="{BB962C8B-B14F-4D97-AF65-F5344CB8AC3E}">
        <p14:creationId xmlns:p14="http://schemas.microsoft.com/office/powerpoint/2010/main" val="41903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381B-5C64-4A60-A94F-40D0397C4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And Discussion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ED2FFA-959E-4550-B26F-F1861BE4ADA5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4415" y="2206170"/>
            <a:ext cx="4611985" cy="3953131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CA967AE-3F39-4EA2-AC16-2EE803239340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62378" y="2206170"/>
            <a:ext cx="4611986" cy="3953131"/>
          </a:xfr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0BDF46F-48D8-43D9-8168-EEBD0C6A314A}"/>
              </a:ext>
            </a:extLst>
          </p:cNvPr>
          <p:cNvGrpSpPr/>
          <p:nvPr/>
        </p:nvGrpSpPr>
        <p:grpSpPr>
          <a:xfrm>
            <a:off x="1544363" y="6099493"/>
            <a:ext cx="9235070" cy="665044"/>
            <a:chOff x="1544363" y="6099493"/>
            <a:chExt cx="9235070" cy="66504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57AA4A9-0618-419C-97C9-31D168068476}"/>
                </a:ext>
              </a:extLst>
            </p:cNvPr>
            <p:cNvSpPr txBox="1"/>
            <p:nvPr/>
          </p:nvSpPr>
          <p:spPr>
            <a:xfrm flipH="1">
              <a:off x="3875712" y="6395205"/>
              <a:ext cx="69037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Figure 6: Confusion Matrices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2B2C009-40BD-453E-90BD-48406D863BE3}"/>
                </a:ext>
              </a:extLst>
            </p:cNvPr>
            <p:cNvSpPr txBox="1"/>
            <p:nvPr/>
          </p:nvSpPr>
          <p:spPr>
            <a:xfrm>
              <a:off x="1544363" y="6129973"/>
              <a:ext cx="2853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a) Without CBAM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6EB5B8-C7D4-4A93-A4F2-E2239F4C891C}"/>
                </a:ext>
              </a:extLst>
            </p:cNvPr>
            <p:cNvSpPr txBox="1"/>
            <p:nvPr/>
          </p:nvSpPr>
          <p:spPr>
            <a:xfrm>
              <a:off x="7437447" y="6099493"/>
              <a:ext cx="2853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b) With CBAM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DABA80-C43F-4337-8B10-A8D84E5CD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5331500"/>
      </p:ext>
    </p:extLst>
  </p:cSld>
  <p:clrMapOvr>
    <a:masterClrMapping/>
  </p:clrMapOvr>
  <p:transition spd="slow">
    <p:wheel spokes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AA05131-E096-4E48-8413-9C985B01EE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2143388"/>
              </p:ext>
            </p:extLst>
          </p:nvPr>
        </p:nvGraphicFramePr>
        <p:xfrm>
          <a:off x="4455160" y="109602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410375F-8A1A-4B86-A987-A76E6DC53121}"/>
              </a:ext>
            </a:extLst>
          </p:cNvPr>
          <p:cNvSpPr txBox="1"/>
          <p:nvPr/>
        </p:nvSpPr>
        <p:spPr>
          <a:xfrm>
            <a:off x="1087120" y="711300"/>
            <a:ext cx="33680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Presenters 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381B-5C64-4A60-A94F-40D0397C4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And Discussion Cont’d…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ED2FFA-959E-4550-B26F-F1861BE4ADA5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2399826"/>
            <a:ext cx="4491038" cy="3368278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2E3770F-8CE6-407F-A513-D4710B27A06C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40" y="2399826"/>
            <a:ext cx="4491037" cy="3368277"/>
          </a:xfr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B88C6EA-54F5-4433-AFCA-04FDFBCF15B4}"/>
              </a:ext>
            </a:extLst>
          </p:cNvPr>
          <p:cNvGrpSpPr/>
          <p:nvPr/>
        </p:nvGrpSpPr>
        <p:grpSpPr>
          <a:xfrm>
            <a:off x="1666567" y="5768103"/>
            <a:ext cx="9366866" cy="665044"/>
            <a:chOff x="1412567" y="6099493"/>
            <a:chExt cx="9366866" cy="66504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7B8D00D-0082-4AFF-A8DF-53A5CACA35D7}"/>
                </a:ext>
              </a:extLst>
            </p:cNvPr>
            <p:cNvSpPr txBox="1"/>
            <p:nvPr/>
          </p:nvSpPr>
          <p:spPr>
            <a:xfrm flipH="1">
              <a:off x="3875712" y="6395205"/>
              <a:ext cx="69037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Figure 7: Accuracy vs Epochs Curves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2C56B90-AB49-49BD-85E3-8544E4D1CDD1}"/>
                </a:ext>
              </a:extLst>
            </p:cNvPr>
            <p:cNvSpPr txBox="1"/>
            <p:nvPr/>
          </p:nvSpPr>
          <p:spPr>
            <a:xfrm>
              <a:off x="1412567" y="6099493"/>
              <a:ext cx="2853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a) Without CBAM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C39CE04-AF8B-4BBE-9F6A-B42847247244}"/>
                </a:ext>
              </a:extLst>
            </p:cNvPr>
            <p:cNvSpPr txBox="1"/>
            <p:nvPr/>
          </p:nvSpPr>
          <p:spPr>
            <a:xfrm>
              <a:off x="6878647" y="6099493"/>
              <a:ext cx="2853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b) With CBAM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4DB522-3688-4692-B100-FE358D23C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729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381B-5C64-4A60-A94F-40D0397C4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And Discussion Cont’d…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ED2FFA-959E-4550-B26F-F1861BE4ADA5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4360" y="2415103"/>
            <a:ext cx="4491037" cy="3368278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2E3770F-8CE6-407F-A513-D4710B27A06C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81689" y="2415104"/>
            <a:ext cx="4491036" cy="3368277"/>
          </a:xfr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6640441-3E20-4C9B-8BE1-01761FC56C89}"/>
              </a:ext>
            </a:extLst>
          </p:cNvPr>
          <p:cNvGrpSpPr/>
          <p:nvPr/>
        </p:nvGrpSpPr>
        <p:grpSpPr>
          <a:xfrm>
            <a:off x="1666567" y="5768103"/>
            <a:ext cx="9366866" cy="665044"/>
            <a:chOff x="1412567" y="6099493"/>
            <a:chExt cx="9366866" cy="66504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B56C7E7-4E90-442B-88FF-1D6D208B5619}"/>
                </a:ext>
              </a:extLst>
            </p:cNvPr>
            <p:cNvSpPr txBox="1"/>
            <p:nvPr/>
          </p:nvSpPr>
          <p:spPr>
            <a:xfrm flipH="1">
              <a:off x="3875712" y="6395205"/>
              <a:ext cx="69037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Figure 8: Loss vs Epochs Curves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F788B8A-DA52-4115-B089-440CA5A2C946}"/>
                </a:ext>
              </a:extLst>
            </p:cNvPr>
            <p:cNvSpPr txBox="1"/>
            <p:nvPr/>
          </p:nvSpPr>
          <p:spPr>
            <a:xfrm>
              <a:off x="1412567" y="6099493"/>
              <a:ext cx="2853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a) Without CBAM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B6A7BC-E2A2-44BE-A45C-8869F32BD49A}"/>
                </a:ext>
              </a:extLst>
            </p:cNvPr>
            <p:cNvSpPr txBox="1"/>
            <p:nvPr/>
          </p:nvSpPr>
          <p:spPr>
            <a:xfrm>
              <a:off x="6878647" y="6099493"/>
              <a:ext cx="2853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b) With CBAM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794A70-FFF1-4C31-9DF7-776F889A3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21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8345057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AB9C34-2B13-E66F-1053-2BA156F8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84005"/>
            <a:ext cx="10972800" cy="1188720"/>
          </a:xfrm>
        </p:spPr>
        <p:txBody>
          <a:bodyPr/>
          <a:lstStyle/>
          <a:p>
            <a:r>
              <a:rPr lang="en-US" dirty="0"/>
              <a:t>Result and Discussion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4D1FB21E-CCFB-8E64-064C-DB8195F86847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3890764356"/>
              </p:ext>
            </p:extLst>
          </p:nvPr>
        </p:nvGraphicFramePr>
        <p:xfrm>
          <a:off x="599440" y="2628900"/>
          <a:ext cx="10985365" cy="251492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27720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1831529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1831529">
                  <a:extLst>
                    <a:ext uri="{9D8B030D-6E8A-4147-A177-3AD203B41FA5}">
                      <a16:colId xmlns:a16="http://schemas.microsoft.com/office/drawing/2014/main" val="1343223907"/>
                    </a:ext>
                  </a:extLst>
                </a:gridCol>
                <a:gridCol w="1831529">
                  <a:extLst>
                    <a:ext uri="{9D8B030D-6E8A-4147-A177-3AD203B41FA5}">
                      <a16:colId xmlns:a16="http://schemas.microsoft.com/office/drawing/2014/main" val="3630788625"/>
                    </a:ext>
                  </a:extLst>
                </a:gridCol>
                <a:gridCol w="1831529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1831529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Macro 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Weighted 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ROC – AUC (macro)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PR – AUC (macro)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EffiecientNet</a:t>
                      </a:r>
                      <a:r>
                        <a:rPr lang="en-US" dirty="0"/>
                        <a:t> (Baseline)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EfficientNet</a:t>
                      </a:r>
                      <a:r>
                        <a:rPr lang="en-US" dirty="0"/>
                        <a:t> With CBAM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∆(CBAM – Base)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+0.015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+0.019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+0.017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+0.004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+0.016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E296E64-5EF8-406C-B242-981586520EA7}"/>
              </a:ext>
            </a:extLst>
          </p:cNvPr>
          <p:cNvSpPr txBox="1"/>
          <p:nvPr/>
        </p:nvSpPr>
        <p:spPr>
          <a:xfrm flipH="1">
            <a:off x="2868861" y="5405120"/>
            <a:ext cx="644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Table 1: Performance comparison between two approaches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1A994-33D0-43CE-9F2F-D6A98D070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22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52428618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CE60-587E-1D5C-8B50-ED3441BA4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8560" y="430529"/>
            <a:ext cx="5791200" cy="3291840"/>
          </a:xfrm>
        </p:spPr>
        <p:txBody>
          <a:bodyPr/>
          <a:lstStyle/>
          <a:p>
            <a:r>
              <a:rPr lang="en-US" dirty="0"/>
              <a:t>Conclusion</a:t>
            </a:r>
            <a:br>
              <a:rPr lang="en-US" dirty="0"/>
            </a:br>
            <a:r>
              <a:rPr lang="en-US" dirty="0"/>
              <a:t> 	   &amp; </a:t>
            </a:r>
            <a:br>
              <a:rPr lang="en-US" dirty="0"/>
            </a:br>
            <a:r>
              <a:rPr lang="en-US" dirty="0"/>
              <a:t>Future Work</a:t>
            </a:r>
          </a:p>
        </p:txBody>
      </p:sp>
      <p:pic>
        <p:nvPicPr>
          <p:cNvPr id="12" name="Picture Placeholder 4" descr="A close-up of a wood grain">
            <a:extLst>
              <a:ext uri="{FF2B5EF4-FFF2-40B4-BE49-F238E27FC236}">
                <a16:creationId xmlns:a16="http://schemas.microsoft.com/office/drawing/2014/main" id="{7D5BDB53-9169-3BBC-9362-0539514AC7D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1113"/>
            <a:ext cx="5791200" cy="6880226"/>
          </a:xfrm>
        </p:spPr>
      </p:pic>
    </p:spTree>
    <p:extLst>
      <p:ext uri="{BB962C8B-B14F-4D97-AF65-F5344CB8AC3E}">
        <p14:creationId xmlns:p14="http://schemas.microsoft.com/office/powerpoint/2010/main" val="188538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BB7B-0FB1-4A2E-AFC4-16FD22D0C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64160"/>
            <a:ext cx="10873740" cy="1416045"/>
          </a:xfrm>
        </p:spPr>
        <p:txBody>
          <a:bodyPr/>
          <a:lstStyle/>
          <a:p>
            <a:r>
              <a:rPr lang="en-US" dirty="0"/>
              <a:t>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D343C-5DFD-487E-97DF-925F2AC2C86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62828" y="2174240"/>
            <a:ext cx="10873740" cy="4419600"/>
          </a:xfrm>
        </p:spPr>
        <p:txBody>
          <a:bodyPr>
            <a:noAutofit/>
          </a:bodyPr>
          <a:lstStyle/>
          <a:p>
            <a:pPr marL="283464" lvl="4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b="1" dirty="0" err="1"/>
              <a:t>EfficientNet</a:t>
            </a:r>
            <a:r>
              <a:rPr lang="en-US" sz="2600" b="1" dirty="0"/>
              <a:t> with CBAM outperforms baseline </a:t>
            </a:r>
            <a:r>
              <a:rPr lang="en-US" sz="2600" b="1" dirty="0" err="1"/>
              <a:t>EfficientNet</a:t>
            </a:r>
            <a:endParaRPr lang="en-US" sz="2600" b="1" dirty="0"/>
          </a:p>
          <a:p>
            <a:pPr marL="283464" lvl="4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b="1" dirty="0"/>
              <a:t>Higher accuracy, macro F1, and ROC–AUC</a:t>
            </a:r>
          </a:p>
          <a:p>
            <a:pPr marL="283464" lvl="4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b="1" dirty="0"/>
              <a:t>Big recall gain for Hypertension (+20%)</a:t>
            </a:r>
          </a:p>
          <a:p>
            <a:pPr marL="283464" lvl="4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b="1" dirty="0"/>
              <a:t>More interpretable, reliable, and clinically meaningful predictions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1639A-F93E-43E4-A0FF-00B8D7E25869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24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708231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BB7B-0FB1-4A2E-AFC4-16FD22D0C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64160"/>
            <a:ext cx="10873740" cy="1416045"/>
          </a:xfrm>
        </p:spPr>
        <p:txBody>
          <a:bodyPr/>
          <a:lstStyle/>
          <a:p>
            <a:r>
              <a:rPr lang="en-US" dirty="0"/>
              <a:t>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D343C-5DFD-487E-97DF-925F2AC2C86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62828" y="2174240"/>
            <a:ext cx="10873740" cy="4419600"/>
          </a:xfrm>
        </p:spPr>
        <p:txBody>
          <a:bodyPr>
            <a:noAutofit/>
          </a:bodyPr>
          <a:lstStyle/>
          <a:p>
            <a:pPr marL="283464" lvl="4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b="1" dirty="0"/>
              <a:t>Multi-label classification </a:t>
            </a:r>
            <a:r>
              <a:rPr lang="en-US" sz="2600" dirty="0"/>
              <a:t>– handle co-existing diseases</a:t>
            </a:r>
          </a:p>
          <a:p>
            <a:pPr marL="283464" lvl="4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b="1" dirty="0"/>
              <a:t>Explore advanced attention </a:t>
            </a:r>
            <a:r>
              <a:rPr lang="en-US" sz="2600" dirty="0"/>
              <a:t>(ECA, Transformer-based)</a:t>
            </a:r>
          </a:p>
          <a:p>
            <a:pPr marL="283464" lvl="4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b="1" dirty="0"/>
              <a:t>Self-supervised and federated learning for better generalization</a:t>
            </a:r>
          </a:p>
          <a:p>
            <a:pPr marL="283464" lvl="4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b="1" dirty="0"/>
              <a:t>Real-world deployment </a:t>
            </a:r>
            <a:r>
              <a:rPr lang="en-US" sz="2600" dirty="0"/>
              <a:t>– optimize for clinical or edge devices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7A7B7-7F5B-4757-9ED8-1A69A4765A3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25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627758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0944B-BE1E-4212-BE1D-43B9E992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 Session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6E50D6-B493-4550-9694-2852E88E518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806" y="2281238"/>
            <a:ext cx="3709987" cy="3709987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0A3DAE-F4F9-438B-AC88-B70433EC42A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26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461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2FEA4-1CC2-4EA0-8DB4-36649CEBA6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7340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Outlines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>
                <a:solidFill>
                  <a:schemeClr val="bg1"/>
                </a:solidFill>
              </a:rPr>
              <a:t>Introduction</a:t>
            </a:r>
          </a:p>
          <a:p>
            <a:r>
              <a:rPr lang="en-US" dirty="0">
                <a:solidFill>
                  <a:schemeClr val="bg1"/>
                </a:solidFill>
              </a:rPr>
              <a:t>Project Objective</a:t>
            </a:r>
          </a:p>
          <a:p>
            <a:r>
              <a:rPr lang="en-US" dirty="0">
                <a:solidFill>
                  <a:schemeClr val="bg1"/>
                </a:solidFill>
              </a:rPr>
              <a:t>Methodology</a:t>
            </a:r>
          </a:p>
          <a:p>
            <a:r>
              <a:rPr lang="en-US" dirty="0">
                <a:solidFill>
                  <a:schemeClr val="bg1"/>
                </a:solidFill>
              </a:rPr>
              <a:t>Result &amp; Discussion</a:t>
            </a:r>
          </a:p>
          <a:p>
            <a:r>
              <a:rPr lang="en-US" dirty="0">
                <a:solidFill>
                  <a:schemeClr val="bg1"/>
                </a:solidFill>
              </a:rPr>
              <a:t>Conclusion &amp; Future Work</a:t>
            </a:r>
          </a:p>
          <a:p>
            <a:r>
              <a:rPr lang="en-US" dirty="0">
                <a:solidFill>
                  <a:schemeClr val="bg1"/>
                </a:solidFill>
              </a:rPr>
              <a:t>Q &amp; A Session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5BBA3-2712-42CF-A9AB-F49994A508E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CE60-587E-1D5C-8B50-ED3441BA4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12" name="Picture Placeholder 4" descr="A close-up of a wood grain">
            <a:extLst>
              <a:ext uri="{FF2B5EF4-FFF2-40B4-BE49-F238E27FC236}">
                <a16:creationId xmlns:a16="http://schemas.microsoft.com/office/drawing/2014/main" id="{7D5BDB53-9169-3BBC-9362-0539514AC7D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1113"/>
            <a:ext cx="5791200" cy="6880226"/>
          </a:xfrm>
        </p:spPr>
      </p:pic>
    </p:spTree>
    <p:extLst>
      <p:ext uri="{BB962C8B-B14F-4D97-AF65-F5344CB8AC3E}">
        <p14:creationId xmlns:p14="http://schemas.microsoft.com/office/powerpoint/2010/main" val="144087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sz="4400" b="1" dirty="0"/>
              <a:t>A Global Health Challenge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73680" y="2499360"/>
            <a:ext cx="8694420" cy="3342191"/>
          </a:xfrm>
        </p:spPr>
        <p:txBody>
          <a:bodyPr>
            <a:normAutofit/>
          </a:bodyPr>
          <a:lstStyle/>
          <a:p>
            <a:pPr>
              <a:lnSpc>
                <a:spcPts val="275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2.2 billion people have vision impairment, with 1 billion preventable cases. AI enables rapid, scalable screening for major ocular diseases.</a:t>
            </a:r>
          </a:p>
          <a:p>
            <a:pPr>
              <a:lnSpc>
                <a:spcPts val="275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AI reduces long waits for diagnosis, instantly analyzing fundus images to flag high-risk patients for timely intervention.</a:t>
            </a:r>
            <a:endParaRPr lang="en-US" sz="3200" b="1" dirty="0"/>
          </a:p>
          <a:p>
            <a:pPr marL="0" indent="0">
              <a:lnSpc>
                <a:spcPts val="2750"/>
              </a:lnSpc>
              <a:buNone/>
            </a:pPr>
            <a:endParaRPr lang="en-US" sz="2400" b="1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0B8873-5D7A-4905-AC90-4514924313C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CE60-587E-1D5C-8B50-ED3441BA4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8560" y="430529"/>
            <a:ext cx="5791200" cy="3291840"/>
          </a:xfrm>
        </p:spPr>
        <p:txBody>
          <a:bodyPr/>
          <a:lstStyle/>
          <a:p>
            <a:r>
              <a:rPr lang="en-US" dirty="0"/>
              <a:t>Project Objective</a:t>
            </a:r>
          </a:p>
        </p:txBody>
      </p:sp>
      <p:pic>
        <p:nvPicPr>
          <p:cNvPr id="12" name="Picture Placeholder 4" descr="A close-up of a wood grain">
            <a:extLst>
              <a:ext uri="{FF2B5EF4-FFF2-40B4-BE49-F238E27FC236}">
                <a16:creationId xmlns:a16="http://schemas.microsoft.com/office/drawing/2014/main" id="{7D5BDB53-9169-3BBC-9362-0539514AC7D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1113"/>
            <a:ext cx="5791200" cy="6880226"/>
          </a:xfrm>
        </p:spPr>
      </p:pic>
    </p:spTree>
    <p:extLst>
      <p:ext uri="{BB962C8B-B14F-4D97-AF65-F5344CB8AC3E}">
        <p14:creationId xmlns:p14="http://schemas.microsoft.com/office/powerpoint/2010/main" val="380607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Project Objective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73680" y="2499360"/>
            <a:ext cx="8694420" cy="3342191"/>
          </a:xfrm>
        </p:spPr>
        <p:txBody>
          <a:bodyPr>
            <a:normAutofit/>
          </a:bodyPr>
          <a:lstStyle/>
          <a:p>
            <a:pPr>
              <a:lnSpc>
                <a:spcPts val="2750"/>
              </a:lnSpc>
              <a:buFont typeface="Wingdings" panose="05000000000000000000" pitchFamily="2" charset="2"/>
              <a:buChar char="q"/>
            </a:pPr>
            <a:r>
              <a:rPr lang="en-US" sz="2600" dirty="0"/>
              <a:t>Analyzing the impact of integrating CBAM into </a:t>
            </a:r>
            <a:r>
              <a:rPr lang="en-US" sz="2600" dirty="0" err="1"/>
              <a:t>EfficientNet</a:t>
            </a:r>
            <a:r>
              <a:rPr lang="en-US" sz="2600" dirty="0"/>
              <a:t> for ocular disease classification.</a:t>
            </a:r>
          </a:p>
          <a:p>
            <a:pPr marL="0" indent="0" algn="l">
              <a:lnSpc>
                <a:spcPts val="2750"/>
              </a:lnSpc>
              <a:buNone/>
            </a:pPr>
            <a:endParaRPr lang="en-US" sz="2800" b="1" dirty="0"/>
          </a:p>
          <a:p>
            <a:pPr>
              <a:lnSpc>
                <a:spcPts val="2750"/>
              </a:lnSpc>
              <a:buFont typeface="Wingdings" panose="05000000000000000000" pitchFamily="2" charset="2"/>
              <a:buChar char="q"/>
            </a:pPr>
            <a:r>
              <a:rPr lang="en-US" sz="2600" dirty="0"/>
              <a:t>To rigorously benchmark an attention-augmented model (</a:t>
            </a:r>
            <a:r>
              <a:rPr lang="en-US" sz="2600" dirty="0" err="1"/>
              <a:t>EfficientNet+CBAM</a:t>
            </a:r>
            <a:r>
              <a:rPr lang="en-US" sz="2600" dirty="0"/>
              <a:t>) against a strong baseline (</a:t>
            </a:r>
            <a:r>
              <a:rPr lang="en-US" sz="2600" dirty="0" err="1"/>
              <a:t>EfficientNet</a:t>
            </a:r>
            <a:r>
              <a:rPr lang="en-US" sz="2600" dirty="0"/>
              <a:t>) to determine if attention mechanisms can improve classification performance on the complex ODIR-5K dataset.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3AAD1D-09AC-46CA-A6BD-8C3EA7A9D65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0575637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871D-B15E-C971-7C85-0AF173E38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OIDR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2E863-4A4C-76FE-444A-083F9304338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8779" y="2417178"/>
            <a:ext cx="4589677" cy="2783544"/>
          </a:xfrm>
        </p:spPr>
        <p:txBody>
          <a:bodyPr>
            <a:normAutofit/>
          </a:bodyPr>
          <a:lstStyle/>
          <a:p>
            <a:r>
              <a:rPr lang="en-US" b="1" dirty="0"/>
              <a:t>Ocular Disease Intelligent Recognition Dataset </a:t>
            </a:r>
          </a:p>
          <a:p>
            <a:r>
              <a:rPr lang="en-US" dirty="0"/>
              <a:t>Contains </a:t>
            </a:r>
            <a:r>
              <a:rPr lang="en-US" b="1" dirty="0"/>
              <a:t>fundus images </a:t>
            </a:r>
            <a:r>
              <a:rPr lang="en-US" dirty="0"/>
              <a:t>of left and right eye from </a:t>
            </a:r>
            <a:r>
              <a:rPr lang="en-US" b="1" dirty="0"/>
              <a:t>5000 patients</a:t>
            </a:r>
            <a:r>
              <a:rPr lang="en-US" dirty="0"/>
              <a:t>.</a:t>
            </a:r>
          </a:p>
          <a:p>
            <a:r>
              <a:rPr lang="en-US" dirty="0"/>
              <a:t>Patients are classified into </a:t>
            </a:r>
            <a:r>
              <a:rPr lang="en-US" b="1" dirty="0"/>
              <a:t>eight categories</a:t>
            </a:r>
          </a:p>
          <a:p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48AEE97-3E03-463A-80CE-B50D2094095A}"/>
              </a:ext>
            </a:extLst>
          </p:cNvPr>
          <p:cNvGrpSpPr/>
          <p:nvPr/>
        </p:nvGrpSpPr>
        <p:grpSpPr>
          <a:xfrm>
            <a:off x="5547361" y="355600"/>
            <a:ext cx="5943600" cy="5943600"/>
            <a:chOff x="1980849" y="2871321"/>
            <a:chExt cx="2192740" cy="221164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7D7F932-E625-4EDE-89CF-1018A77C4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779624" y="3669493"/>
              <a:ext cx="565200" cy="565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5000 Patients</a:t>
              </a:r>
            </a:p>
          </p:txBody>
        </p:sp>
        <p:sp>
          <p:nvSpPr>
            <p:cNvPr id="33" name="Freeform 44">
              <a:extLst>
                <a:ext uri="{FF2B5EF4-FFF2-40B4-BE49-F238E27FC236}">
                  <a16:creationId xmlns:a16="http://schemas.microsoft.com/office/drawing/2014/main" id="{EC812FAC-BF99-4C72-9749-D4245A243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02024" y="3390118"/>
              <a:ext cx="561975" cy="561975"/>
            </a:xfrm>
            <a:custGeom>
              <a:avLst/>
              <a:gdLst>
                <a:gd name="T0" fmla="*/ 40 w 177"/>
                <a:gd name="T1" fmla="*/ 177 h 177"/>
                <a:gd name="T2" fmla="*/ 0 w 177"/>
                <a:gd name="T3" fmla="*/ 177 h 177"/>
                <a:gd name="T4" fmla="*/ 177 w 177"/>
                <a:gd name="T5" fmla="*/ 0 h 177"/>
                <a:gd name="T6" fmla="*/ 177 w 177"/>
                <a:gd name="T7" fmla="*/ 40 h 177"/>
                <a:gd name="T8" fmla="*/ 40 w 177"/>
                <a:gd name="T9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77">
                  <a:moveTo>
                    <a:pt x="40" y="177"/>
                  </a:moveTo>
                  <a:cubicBezTo>
                    <a:pt x="0" y="177"/>
                    <a:pt x="0" y="177"/>
                    <a:pt x="0" y="177"/>
                  </a:cubicBezTo>
                  <a:cubicBezTo>
                    <a:pt x="0" y="80"/>
                    <a:pt x="79" y="0"/>
                    <a:pt x="177" y="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02" y="40"/>
                    <a:pt x="40" y="102"/>
                    <a:pt x="40" y="1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49">
              <a:extLst>
                <a:ext uri="{FF2B5EF4-FFF2-40B4-BE49-F238E27FC236}">
                  <a16:creationId xmlns:a16="http://schemas.microsoft.com/office/drawing/2014/main" id="{C18B922B-65F2-40E1-8F20-FF8D38E50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60824" y="3390493"/>
              <a:ext cx="561600" cy="561600"/>
            </a:xfrm>
            <a:custGeom>
              <a:avLst/>
              <a:gdLst>
                <a:gd name="T0" fmla="*/ 177 w 177"/>
                <a:gd name="T1" fmla="*/ 177 h 177"/>
                <a:gd name="T2" fmla="*/ 137 w 177"/>
                <a:gd name="T3" fmla="*/ 177 h 177"/>
                <a:gd name="T4" fmla="*/ 0 w 177"/>
                <a:gd name="T5" fmla="*/ 40 h 177"/>
                <a:gd name="T6" fmla="*/ 0 w 177"/>
                <a:gd name="T7" fmla="*/ 0 h 177"/>
                <a:gd name="T8" fmla="*/ 177 w 177"/>
                <a:gd name="T9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77">
                  <a:moveTo>
                    <a:pt x="177" y="177"/>
                  </a:moveTo>
                  <a:cubicBezTo>
                    <a:pt x="137" y="177"/>
                    <a:pt x="137" y="177"/>
                    <a:pt x="137" y="177"/>
                  </a:cubicBezTo>
                  <a:cubicBezTo>
                    <a:pt x="137" y="102"/>
                    <a:pt x="76" y="40"/>
                    <a:pt x="0" y="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8" y="0"/>
                    <a:pt x="177" y="80"/>
                    <a:pt x="177" y="1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54">
              <a:extLst>
                <a:ext uri="{FF2B5EF4-FFF2-40B4-BE49-F238E27FC236}">
                  <a16:creationId xmlns:a16="http://schemas.microsoft.com/office/drawing/2014/main" id="{BF21BA8F-07B3-41A6-A134-FAADCF33F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02024" y="3952093"/>
              <a:ext cx="561600" cy="561600"/>
            </a:xfrm>
            <a:custGeom>
              <a:avLst/>
              <a:gdLst>
                <a:gd name="T0" fmla="*/ 177 w 177"/>
                <a:gd name="T1" fmla="*/ 177 h 177"/>
                <a:gd name="T2" fmla="*/ 0 w 177"/>
                <a:gd name="T3" fmla="*/ 0 h 177"/>
                <a:gd name="T4" fmla="*/ 40 w 177"/>
                <a:gd name="T5" fmla="*/ 0 h 177"/>
                <a:gd name="T6" fmla="*/ 177 w 177"/>
                <a:gd name="T7" fmla="*/ 137 h 177"/>
                <a:gd name="T8" fmla="*/ 177 w 177"/>
                <a:gd name="T9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77">
                  <a:moveTo>
                    <a:pt x="177" y="177"/>
                  </a:moveTo>
                  <a:cubicBezTo>
                    <a:pt x="79" y="177"/>
                    <a:pt x="0" y="98"/>
                    <a:pt x="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76"/>
                    <a:pt x="102" y="137"/>
                    <a:pt x="177" y="137"/>
                  </a:cubicBezTo>
                  <a:lnTo>
                    <a:pt x="177" y="17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59">
              <a:extLst>
                <a:ext uri="{FF2B5EF4-FFF2-40B4-BE49-F238E27FC236}">
                  <a16:creationId xmlns:a16="http://schemas.microsoft.com/office/drawing/2014/main" id="{99B9A106-3482-4946-85BF-66C22E2F9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60824" y="3952093"/>
              <a:ext cx="561600" cy="561600"/>
            </a:xfrm>
            <a:custGeom>
              <a:avLst/>
              <a:gdLst>
                <a:gd name="T0" fmla="*/ 0 w 177"/>
                <a:gd name="T1" fmla="*/ 177 h 177"/>
                <a:gd name="T2" fmla="*/ 0 w 177"/>
                <a:gd name="T3" fmla="*/ 137 h 177"/>
                <a:gd name="T4" fmla="*/ 137 w 177"/>
                <a:gd name="T5" fmla="*/ 0 h 177"/>
                <a:gd name="T6" fmla="*/ 177 w 177"/>
                <a:gd name="T7" fmla="*/ 0 h 177"/>
                <a:gd name="T8" fmla="*/ 0 w 177"/>
                <a:gd name="T9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77">
                  <a:moveTo>
                    <a:pt x="0" y="177"/>
                  </a:moveTo>
                  <a:cubicBezTo>
                    <a:pt x="0" y="137"/>
                    <a:pt x="0" y="137"/>
                    <a:pt x="0" y="137"/>
                  </a:cubicBezTo>
                  <a:cubicBezTo>
                    <a:pt x="76" y="137"/>
                    <a:pt x="137" y="76"/>
                    <a:pt x="137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77" y="98"/>
                    <a:pt x="98" y="177"/>
                    <a:pt x="0" y="1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73">
              <a:extLst>
                <a:ext uri="{FF2B5EF4-FFF2-40B4-BE49-F238E27FC236}">
                  <a16:creationId xmlns:a16="http://schemas.microsoft.com/office/drawing/2014/main" id="{369626D8-7C77-45ED-B504-7BC5153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10243" y="3077189"/>
              <a:ext cx="715962" cy="1749425"/>
            </a:xfrm>
            <a:custGeom>
              <a:avLst/>
              <a:gdLst>
                <a:gd name="T0" fmla="*/ 0 w 226"/>
                <a:gd name="T1" fmla="*/ 552 h 552"/>
                <a:gd name="T2" fmla="*/ 164 w 226"/>
                <a:gd name="T3" fmla="*/ 163 h 552"/>
                <a:gd name="T4" fmla="*/ 2 w 226"/>
                <a:gd name="T5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" h="552">
                  <a:moveTo>
                    <a:pt x="0" y="552"/>
                  </a:moveTo>
                  <a:cubicBezTo>
                    <a:pt x="153" y="490"/>
                    <a:pt x="226" y="316"/>
                    <a:pt x="164" y="163"/>
                  </a:cubicBezTo>
                  <a:cubicBezTo>
                    <a:pt x="133" y="86"/>
                    <a:pt x="73" y="29"/>
                    <a:pt x="2" y="0"/>
                  </a:cubicBezTo>
                </a:path>
              </a:pathLst>
            </a:custGeom>
            <a:noFill/>
            <a:ln w="12700" cap="flat">
              <a:solidFill>
                <a:schemeClr val="accent5">
                  <a:lumMod val="9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Oval 82">
              <a:extLst>
                <a:ext uri="{FF2B5EF4-FFF2-40B4-BE49-F238E27FC236}">
                  <a16:creationId xmlns:a16="http://schemas.microsoft.com/office/drawing/2014/main" id="{029D5610-D14C-4AB1-8FF2-6174C07804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67418" y="3226414"/>
              <a:ext cx="106362" cy="106363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accent5">
                  <a:lumMod val="9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Oval 83">
              <a:extLst>
                <a:ext uri="{FF2B5EF4-FFF2-40B4-BE49-F238E27FC236}">
                  <a16:creationId xmlns:a16="http://schemas.microsoft.com/office/drawing/2014/main" id="{FE83E168-5D7F-4C2F-B81B-89196D0485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45230" y="3897927"/>
              <a:ext cx="107950" cy="10795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accent5">
                  <a:lumMod val="9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Oval 84">
              <a:extLst>
                <a:ext uri="{FF2B5EF4-FFF2-40B4-BE49-F238E27FC236}">
                  <a16:creationId xmlns:a16="http://schemas.microsoft.com/office/drawing/2014/main" id="{EB36B2B2-806E-46AC-B472-A7C3FF57A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67418" y="4566264"/>
              <a:ext cx="106362" cy="10795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accent5">
                  <a:lumMod val="9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F0DD27D-28C7-4640-9DD3-BEF90E913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199274" y="4619614"/>
              <a:ext cx="461384" cy="46334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AMD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588E809-BFC0-4188-83E2-A5887A6EA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211180" y="2871321"/>
              <a:ext cx="414000" cy="414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2B446EE-33B8-411A-98B5-A4DF3F4A9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716005" y="3379777"/>
              <a:ext cx="414000" cy="414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8BFE9D9A-D6A8-4B4C-A2F6-7DB3F8556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719974" y="4106058"/>
              <a:ext cx="414000" cy="414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 73">
              <a:extLst>
                <a:ext uri="{FF2B5EF4-FFF2-40B4-BE49-F238E27FC236}">
                  <a16:creationId xmlns:a16="http://schemas.microsoft.com/office/drawing/2014/main" id="{97D53A61-5081-4CEE-801F-5AFEF337E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92418" y="3077189"/>
              <a:ext cx="715962" cy="1749425"/>
            </a:xfrm>
            <a:custGeom>
              <a:avLst/>
              <a:gdLst>
                <a:gd name="T0" fmla="*/ 0 w 226"/>
                <a:gd name="T1" fmla="*/ 552 h 552"/>
                <a:gd name="T2" fmla="*/ 164 w 226"/>
                <a:gd name="T3" fmla="*/ 163 h 552"/>
                <a:gd name="T4" fmla="*/ 2 w 226"/>
                <a:gd name="T5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" h="552">
                  <a:moveTo>
                    <a:pt x="0" y="552"/>
                  </a:moveTo>
                  <a:cubicBezTo>
                    <a:pt x="153" y="490"/>
                    <a:pt x="226" y="316"/>
                    <a:pt x="164" y="163"/>
                  </a:cubicBezTo>
                  <a:cubicBezTo>
                    <a:pt x="133" y="86"/>
                    <a:pt x="73" y="29"/>
                    <a:pt x="2" y="0"/>
                  </a:cubicBezTo>
                </a:path>
              </a:pathLst>
            </a:custGeom>
            <a:noFill/>
            <a:ln w="12700" cap="flat">
              <a:solidFill>
                <a:schemeClr val="accent5">
                  <a:lumMod val="9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Oval 82">
              <a:extLst>
                <a:ext uri="{FF2B5EF4-FFF2-40B4-BE49-F238E27FC236}">
                  <a16:creationId xmlns:a16="http://schemas.microsoft.com/office/drawing/2014/main" id="{55F2672B-6ADE-4F4D-A01B-20AAFE0B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>
              <a:off x="2344843" y="3226414"/>
              <a:ext cx="106362" cy="106363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accent5">
                  <a:lumMod val="9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Oval 83">
              <a:extLst>
                <a:ext uri="{FF2B5EF4-FFF2-40B4-BE49-F238E27FC236}">
                  <a16:creationId xmlns:a16="http://schemas.microsoft.com/office/drawing/2014/main" id="{E5F24A85-370C-4A3C-A400-9F3A40B30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>
              <a:off x="2065443" y="3897927"/>
              <a:ext cx="107950" cy="10795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accent5">
                  <a:lumMod val="9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Oval 84">
              <a:extLst>
                <a:ext uri="{FF2B5EF4-FFF2-40B4-BE49-F238E27FC236}">
                  <a16:creationId xmlns:a16="http://schemas.microsoft.com/office/drawing/2014/main" id="{F5BA3433-40E9-4328-A761-36AFEA985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>
              <a:off x="2344843" y="4566264"/>
              <a:ext cx="106362" cy="10795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accent5">
                  <a:lumMod val="9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0749284-186E-48CE-AA76-94E9A9A0C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2505349" y="4619614"/>
              <a:ext cx="461384" cy="46334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Cataract (C)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AEDAA57-149A-455E-92BE-DC90F81518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2493443" y="2871321"/>
              <a:ext cx="414000" cy="414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Normal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84BD970-6096-4E20-8BA5-8B70634C8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1988618" y="3379777"/>
              <a:ext cx="414000" cy="414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Diabetes (D)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50C4B22-069A-4DFD-858E-413B8DD8B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1984649" y="4106058"/>
              <a:ext cx="461384" cy="46334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Glaucoma (G)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012928-A30B-4E54-A7B1-72C8C41A2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03411" y="2871321"/>
              <a:ext cx="461384" cy="46334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Others (O)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BF273B0-9D9A-4BDC-B4AB-48A870A07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708236" y="3379777"/>
              <a:ext cx="461384" cy="46334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Myopia (M)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2CFBDBA-B665-4663-A3ED-F6DDF52F4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712205" y="4106058"/>
              <a:ext cx="461384" cy="46334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Hyper-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tension (H)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0BCD7D0-529A-4ACB-A49C-FD326E567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>
              <a:off x="2485674" y="2871321"/>
              <a:ext cx="461384" cy="46334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Normal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6F9AB09-9821-4F41-8789-55B0E4916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>
              <a:off x="1980849" y="3379777"/>
              <a:ext cx="461384" cy="46334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Diabetes (D)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A520B049-6708-4887-907F-B6387C60576E}"/>
              </a:ext>
            </a:extLst>
          </p:cNvPr>
          <p:cNvSpPr txBox="1"/>
          <p:nvPr/>
        </p:nvSpPr>
        <p:spPr>
          <a:xfrm>
            <a:off x="5776660" y="6423463"/>
            <a:ext cx="591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Figure 1 : Classification of Fundus Images on OIDR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014F1-E813-4D89-905C-3B9A4763687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31643815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CE60-587E-1D5C-8B50-ED3441BA4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8560" y="430529"/>
            <a:ext cx="5791200" cy="3291840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pic>
        <p:nvPicPr>
          <p:cNvPr id="12" name="Picture Placeholder 4" descr="A close-up of a wood grain">
            <a:extLst>
              <a:ext uri="{FF2B5EF4-FFF2-40B4-BE49-F238E27FC236}">
                <a16:creationId xmlns:a16="http://schemas.microsoft.com/office/drawing/2014/main" id="{7D5BDB53-9169-3BBC-9362-0539514AC7D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1113"/>
            <a:ext cx="5791200" cy="6880226"/>
          </a:xfrm>
        </p:spPr>
      </p:pic>
    </p:spTree>
    <p:extLst>
      <p:ext uri="{BB962C8B-B14F-4D97-AF65-F5344CB8AC3E}">
        <p14:creationId xmlns:p14="http://schemas.microsoft.com/office/powerpoint/2010/main" val="118697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8A8ECD1-788F-484B-9043-D957FCFDF1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0FE134-9032-4C7F-BC57-C7DE3F833363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6D24F1A-6251-4B9A-A918-7D6F3A8F7E2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765</Words>
  <Application>Microsoft Office PowerPoint</Application>
  <PresentationFormat>Widescreen</PresentationFormat>
  <Paragraphs>177</Paragraphs>
  <Slides>27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Franklin Gothic Book</vt:lpstr>
      <vt:lpstr>Franklin Gothic Demi</vt:lpstr>
      <vt:lpstr>Wingdings</vt:lpstr>
      <vt:lpstr>Custom</vt:lpstr>
      <vt:lpstr>EfficientNet vs. CBAM :  Benchmarking attention for  Ocular Disease Classification</vt:lpstr>
      <vt:lpstr>PowerPoint Presentation</vt:lpstr>
      <vt:lpstr>Outlines</vt:lpstr>
      <vt:lpstr>Introduction</vt:lpstr>
      <vt:lpstr>A Global Health Challenge</vt:lpstr>
      <vt:lpstr>Project Objective</vt:lpstr>
      <vt:lpstr>Project Objective</vt:lpstr>
      <vt:lpstr>OIDR Dataset</vt:lpstr>
      <vt:lpstr>Methodology</vt:lpstr>
      <vt:lpstr>Methodologies</vt:lpstr>
      <vt:lpstr>Building Model From Scratch – A nightmare</vt:lpstr>
      <vt:lpstr>Selecting Pretrained Models –  A Smart Choice</vt:lpstr>
      <vt:lpstr>Choosing The Right Model –  Why EfficientNet?</vt:lpstr>
      <vt:lpstr>EfficientNet: Optimizing Efficiency &amp; Accuracy</vt:lpstr>
      <vt:lpstr>Attention Mechanisms: Focusing on What Matters</vt:lpstr>
      <vt:lpstr>Convolutional Block Attention Module</vt:lpstr>
      <vt:lpstr>Proposed Architecture</vt:lpstr>
      <vt:lpstr>Result and Discussion</vt:lpstr>
      <vt:lpstr>Result And Discussion</vt:lpstr>
      <vt:lpstr>Result And Discussion Cont’d…</vt:lpstr>
      <vt:lpstr>Result And Discussion Cont’d…</vt:lpstr>
      <vt:lpstr>Result and Discussion</vt:lpstr>
      <vt:lpstr>Conclusion      &amp;  Future Work</vt:lpstr>
      <vt:lpstr>Outcomes</vt:lpstr>
      <vt:lpstr>Future Works</vt:lpstr>
      <vt:lpstr>Q &amp; A Session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2023-12-20T08:12:12Z</dcterms:created>
  <dcterms:modified xsi:type="dcterms:W3CDTF">2025-10-20T20:10:02Z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