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charset="1" panose="02000000000000000000"/>
      <p:regular r:id="rId10"/>
    </p:embeddedFont>
    <p:embeddedFont>
      <p:font typeface="Raleway" charset="1" panose="020B0503030101060003"/>
      <p:regular r:id="rId11"/>
    </p:embeddedFont>
    <p:embeddedFont>
      <p:font typeface="Raleway Bold" charset="1" panose="020B0803030101060003"/>
      <p:regular r:id="rId12"/>
    </p:embeddedFont>
    <p:embeddedFont>
      <p:font typeface="Raleway Thin" charset="1" panose="020B0203030101060003"/>
      <p:regular r:id="rId13"/>
    </p:embeddedFont>
    <p:embeddedFont>
      <p:font typeface="Raleway Heavy" charset="1" panose="020B00030301010600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slides/slide16.xml" Type="http://schemas.openxmlformats.org/officeDocument/2006/relationships/slide"/><Relationship Id="rId31" Target="slides/slide17.xml" Type="http://schemas.openxmlformats.org/officeDocument/2006/relationships/slide"/><Relationship Id="rId32" Target="slides/slide18.xml" Type="http://schemas.openxmlformats.org/officeDocument/2006/relationships/slide"/><Relationship Id="rId33" Target="slides/slide19.xml" Type="http://schemas.openxmlformats.org/officeDocument/2006/relationships/slide"/><Relationship Id="rId34" Target="slides/slide20.xml" Type="http://schemas.openxmlformats.org/officeDocument/2006/relationships/slide"/><Relationship Id="rId35" Target="slides/slide21.xml" Type="http://schemas.openxmlformats.org/officeDocument/2006/relationships/slide"/><Relationship Id="rId36" Target="slides/slide22.xml" Type="http://schemas.openxmlformats.org/officeDocument/2006/relationships/slide"/><Relationship Id="rId37" Target="slides/slide23.xml" Type="http://schemas.openxmlformats.org/officeDocument/2006/relationships/slide"/><Relationship Id="rId38" Target="slides/slide2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brightsec.com/blog/ssrf-server-side-request-forgery/" TargetMode="External" Type="http://schemas.openxmlformats.org/officeDocument/2006/relationships/hyperlink"/><Relationship Id="rId5" Target="../media/image11.png" Type="http://schemas.openxmlformats.org/officeDocument/2006/relationships/image"/><Relationship Id="rId6" Target="../media/image1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209807" y="1546354"/>
            <a:ext cx="11028939" cy="7013576"/>
          </a:xfrm>
          <a:prstGeom prst="rect">
            <a:avLst/>
          </a:prstGeom>
        </p:spPr>
        <p:txBody>
          <a:bodyPr anchor="t" rtlCol="false" tIns="0" lIns="0" bIns="0" rIns="0">
            <a:spAutoFit/>
          </a:bodyPr>
          <a:lstStyle/>
          <a:p>
            <a:pPr algn="r">
              <a:lnSpc>
                <a:spcPts val="13999"/>
              </a:lnSpc>
            </a:pPr>
            <a:r>
              <a:rPr lang="en-US" sz="9999">
                <a:solidFill>
                  <a:srgbClr val="000000"/>
                </a:solidFill>
                <a:latin typeface="Fredoka"/>
              </a:rPr>
              <a:t>TOJOJO’S PRACTICAL BUG BOUNTY HUNTING</a:t>
            </a:r>
          </a:p>
        </p:txBody>
      </p:sp>
      <p:sp>
        <p:nvSpPr>
          <p:cNvPr name="Freeform 9" id="9"/>
          <p:cNvSpPr/>
          <p:nvPr/>
        </p:nvSpPr>
        <p:spPr>
          <a:xfrm flipH="false" flipV="false" rot="0">
            <a:off x="1382336" y="4497921"/>
            <a:ext cx="4362220" cy="6254078"/>
          </a:xfrm>
          <a:custGeom>
            <a:avLst/>
            <a:gdLst/>
            <a:ahLst/>
            <a:cxnLst/>
            <a:rect r="r" b="b" t="t" l="l"/>
            <a:pathLst>
              <a:path h="6254078" w="4362220">
                <a:moveTo>
                  <a:pt x="0" y="0"/>
                </a:moveTo>
                <a:lnTo>
                  <a:pt x="4362220" y="0"/>
                </a:lnTo>
                <a:lnTo>
                  <a:pt x="4362220" y="6254078"/>
                </a:lnTo>
                <a:lnTo>
                  <a:pt x="0" y="625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4367" y="3976468"/>
            <a:ext cx="10514971" cy="6318250"/>
          </a:xfrm>
          <a:prstGeom prst="rect">
            <a:avLst/>
          </a:prstGeom>
        </p:spPr>
        <p:txBody>
          <a:bodyPr anchor="t" rtlCol="false" tIns="0" lIns="0" bIns="0" rIns="0">
            <a:spAutoFit/>
          </a:bodyPr>
          <a:lstStyle/>
          <a:p>
            <a:pPr marL="863596" indent="-431798" lvl="1">
              <a:lnSpc>
                <a:spcPts val="5599"/>
              </a:lnSpc>
              <a:buFont typeface="Arial"/>
              <a:buChar char="•"/>
            </a:pPr>
            <a:r>
              <a:rPr lang="en-US" sz="3999">
                <a:solidFill>
                  <a:srgbClr val="000000"/>
                </a:solidFill>
                <a:latin typeface="Raleway"/>
              </a:rPr>
              <a:t>in-band sql injection</a:t>
            </a:r>
          </a:p>
          <a:p>
            <a:pPr>
              <a:lnSpc>
                <a:spcPts val="5599"/>
              </a:lnSpc>
            </a:pPr>
            <a:r>
              <a:rPr lang="en-US" sz="3999">
                <a:solidFill>
                  <a:srgbClr val="000000"/>
                </a:solidFill>
                <a:latin typeface="Raleway"/>
              </a:rPr>
              <a:t>       -union base sql injection</a:t>
            </a:r>
          </a:p>
          <a:p>
            <a:pPr>
              <a:lnSpc>
                <a:spcPts val="5599"/>
              </a:lnSpc>
            </a:pPr>
            <a:r>
              <a:rPr lang="en-US" sz="3999">
                <a:solidFill>
                  <a:srgbClr val="000000"/>
                </a:solidFill>
                <a:latin typeface="Raleway"/>
              </a:rPr>
              <a:t>       -error base sql injection</a:t>
            </a:r>
          </a:p>
          <a:p>
            <a:pPr marL="863596" indent="-431798" lvl="1">
              <a:lnSpc>
                <a:spcPts val="5599"/>
              </a:lnSpc>
              <a:buFont typeface="Arial"/>
              <a:buChar char="•"/>
            </a:pPr>
            <a:r>
              <a:rPr lang="en-US" sz="3999">
                <a:solidFill>
                  <a:srgbClr val="000000"/>
                </a:solidFill>
                <a:latin typeface="Raleway"/>
              </a:rPr>
              <a:t>out-of-band sql injection</a:t>
            </a:r>
          </a:p>
          <a:p>
            <a:pPr marL="863596" indent="-431798" lvl="1">
              <a:lnSpc>
                <a:spcPts val="5599"/>
              </a:lnSpc>
              <a:buFont typeface="Arial"/>
              <a:buChar char="•"/>
            </a:pPr>
            <a:r>
              <a:rPr lang="en-US" sz="3999">
                <a:solidFill>
                  <a:srgbClr val="000000"/>
                </a:solidFill>
                <a:latin typeface="Raleway"/>
              </a:rPr>
              <a:t>blind sql injection</a:t>
            </a:r>
          </a:p>
          <a:p>
            <a:pPr>
              <a:lnSpc>
                <a:spcPts val="5599"/>
              </a:lnSpc>
            </a:pPr>
            <a:r>
              <a:rPr lang="en-US" sz="3999">
                <a:solidFill>
                  <a:srgbClr val="000000"/>
                </a:solidFill>
                <a:latin typeface="Raleway"/>
              </a:rPr>
              <a:t>      -time base sql injection</a:t>
            </a:r>
          </a:p>
          <a:p>
            <a:pPr>
              <a:lnSpc>
                <a:spcPts val="5599"/>
              </a:lnSpc>
            </a:pPr>
            <a:r>
              <a:rPr lang="en-US" sz="3999">
                <a:solidFill>
                  <a:srgbClr val="000000"/>
                </a:solidFill>
                <a:latin typeface="Raleway"/>
              </a:rPr>
              <a:t>      -boolean-based SQL injection</a:t>
            </a:r>
          </a:p>
          <a:p>
            <a:pPr>
              <a:lnSpc>
                <a:spcPts val="5599"/>
              </a:lnSpc>
            </a:pPr>
          </a:p>
          <a:p>
            <a:pPr>
              <a:lnSpc>
                <a:spcPts val="5599"/>
              </a:lnSpc>
            </a:pP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974367" y="1946536"/>
            <a:ext cx="10514971"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rPr>
              <a:t>TYPE OF SQL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083012" y="5203780"/>
            <a:ext cx="10514971" cy="2089150"/>
          </a:xfrm>
          <a:prstGeom prst="rect">
            <a:avLst/>
          </a:prstGeom>
        </p:spPr>
        <p:txBody>
          <a:bodyPr anchor="t" rtlCol="false" tIns="0" lIns="0" bIns="0" rIns="0">
            <a:spAutoFit/>
          </a:bodyPr>
          <a:lstStyle/>
          <a:p>
            <a:pPr>
              <a:lnSpc>
                <a:spcPts val="5599"/>
              </a:lnSpc>
            </a:pPr>
            <a:r>
              <a:rPr lang="en-US" sz="3999">
                <a:solidFill>
                  <a:srgbClr val="000000"/>
                </a:solidFill>
                <a:latin typeface="Raleway"/>
              </a:rPr>
              <a:t>A brute force attack is a hacking method that uses trial and error to crack passwords, login credentials, and encryption keys</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09807" y="1965586"/>
            <a:ext cx="12261381" cy="2334894"/>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WHAT IS BRUTFORCE ATTACK?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083012" y="3609907"/>
            <a:ext cx="10514971" cy="4461510"/>
          </a:xfrm>
          <a:prstGeom prst="rect">
            <a:avLst/>
          </a:prstGeom>
        </p:spPr>
        <p:txBody>
          <a:bodyPr anchor="t" rtlCol="false" tIns="0" lIns="0" bIns="0" rIns="0">
            <a:spAutoFit/>
          </a:bodyPr>
          <a:lstStyle/>
          <a:p>
            <a:pPr>
              <a:lnSpc>
                <a:spcPts val="5039"/>
              </a:lnSpc>
            </a:pPr>
            <a:r>
              <a:rPr lang="en-US" sz="3599">
                <a:solidFill>
                  <a:srgbClr val="000000"/>
                </a:solidFill>
                <a:latin typeface="Raleway"/>
              </a:rPr>
              <a:t>Insecure direct object reference is a type of access control vulnerability in digital security. This can occur when a web application or application programming interface uses an identifier for direct access to an object in an internal database but does not check for access control or authentication.</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09807" y="1965586"/>
            <a:ext cx="12261381" cy="1144269"/>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WHAT IS IDOR?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083012" y="3609907"/>
            <a:ext cx="10514971" cy="2546985"/>
          </a:xfrm>
          <a:prstGeom prst="rect">
            <a:avLst/>
          </a:prstGeom>
        </p:spPr>
        <p:txBody>
          <a:bodyPr anchor="t" rtlCol="false" tIns="0" lIns="0" bIns="0" rIns="0">
            <a:spAutoFit/>
          </a:bodyPr>
          <a:lstStyle/>
          <a:p>
            <a:pPr>
              <a:lnSpc>
                <a:spcPts val="5039"/>
              </a:lnSpc>
            </a:pPr>
            <a:r>
              <a:rPr lang="en-US" sz="3599">
                <a:solidFill>
                  <a:srgbClr val="000000"/>
                </a:solidFill>
                <a:latin typeface="Raleway"/>
              </a:rPr>
              <a:t>Cross-site request forgery (also known as CSRF) is a web security vulnerability that allows an attacker to induce users to perform actions that they do not intend to perform.</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09807" y="1965586"/>
            <a:ext cx="12261381" cy="1144269"/>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WHAT IS CSRF?</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083012" y="3609907"/>
            <a:ext cx="10514971" cy="4461510"/>
          </a:xfrm>
          <a:prstGeom prst="rect">
            <a:avLst/>
          </a:prstGeom>
        </p:spPr>
        <p:txBody>
          <a:bodyPr anchor="t" rtlCol="false" tIns="0" lIns="0" bIns="0" rIns="0">
            <a:spAutoFit/>
          </a:bodyPr>
          <a:lstStyle/>
          <a:p>
            <a:pPr>
              <a:lnSpc>
                <a:spcPts val="5039"/>
              </a:lnSpc>
            </a:pPr>
            <a:r>
              <a:rPr lang="en-US" sz="3599">
                <a:solidFill>
                  <a:srgbClr val="000000"/>
                </a:solidFill>
                <a:latin typeface="Raleway"/>
              </a:rPr>
              <a:t>XXE is a web security vulnerability that allows an attacker to interfere with an application's processing of XML data. It often allows an attacker to view files on the application server filesystem, and to interact with any back-end or external systems that the application itself can access.</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09807" y="1965586"/>
            <a:ext cx="12261381" cy="1144269"/>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WHAT IS XXE?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083012" y="3609907"/>
            <a:ext cx="10514971" cy="4461510"/>
          </a:xfrm>
          <a:prstGeom prst="rect">
            <a:avLst/>
          </a:prstGeom>
        </p:spPr>
        <p:txBody>
          <a:bodyPr anchor="t" rtlCol="false" tIns="0" lIns="0" bIns="0" rIns="0">
            <a:spAutoFit/>
          </a:bodyPr>
          <a:lstStyle/>
          <a:p>
            <a:pPr>
              <a:lnSpc>
                <a:spcPts val="5039"/>
              </a:lnSpc>
            </a:pPr>
            <a:r>
              <a:rPr lang="en-US" sz="3599">
                <a:solidFill>
                  <a:srgbClr val="000000"/>
                </a:solidFill>
                <a:latin typeface="Raleway"/>
              </a:rPr>
              <a:t>&lt;!DOCTYPE rootnode [</a:t>
            </a:r>
          </a:p>
          <a:p>
            <a:pPr>
              <a:lnSpc>
                <a:spcPts val="5039"/>
              </a:lnSpc>
            </a:pPr>
            <a:r>
              <a:rPr lang="en-US" sz="3599">
                <a:solidFill>
                  <a:srgbClr val="000000"/>
                </a:solidFill>
                <a:latin typeface="Raleway"/>
              </a:rPr>
              <a:t> &lt;!ENTITY test "hello world"&gt;</a:t>
            </a:r>
          </a:p>
          <a:p>
            <a:pPr>
              <a:lnSpc>
                <a:spcPts val="5039"/>
              </a:lnSpc>
            </a:pPr>
            <a:r>
              <a:rPr lang="en-US" sz="3599">
                <a:solidFill>
                  <a:srgbClr val="000000"/>
                </a:solidFill>
                <a:latin typeface="Raleway"/>
              </a:rPr>
              <a:t> &lt;!ENTITY test2 "hello world2"&gt;</a:t>
            </a:r>
          </a:p>
          <a:p>
            <a:pPr>
              <a:lnSpc>
                <a:spcPts val="5039"/>
              </a:lnSpc>
            </a:pPr>
            <a:r>
              <a:rPr lang="en-US" sz="3599">
                <a:solidFill>
                  <a:srgbClr val="000000"/>
                </a:solidFill>
                <a:latin typeface="Raleway"/>
              </a:rPr>
              <a:t>]&gt;</a:t>
            </a:r>
          </a:p>
          <a:p>
            <a:pPr>
              <a:lnSpc>
                <a:spcPts val="5039"/>
              </a:lnSpc>
            </a:pPr>
            <a:r>
              <a:rPr lang="en-US" sz="3599">
                <a:solidFill>
                  <a:srgbClr val="000000"/>
                </a:solidFill>
                <a:latin typeface="Raleway"/>
              </a:rPr>
              <a:t>&lt;sample&gt; &amp;test; &amp;test2;&lt;/sample&gt;</a:t>
            </a:r>
          </a:p>
          <a:p>
            <a:pPr>
              <a:lnSpc>
                <a:spcPts val="5039"/>
              </a:lnSpc>
            </a:pPr>
          </a:p>
          <a:p>
            <a:pPr>
              <a:lnSpc>
                <a:spcPts val="5039"/>
              </a:lnSpc>
            </a:pP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09807" y="1965586"/>
            <a:ext cx="12261381" cy="1144269"/>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EXAMPLE OF DTD?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083012" y="3609907"/>
            <a:ext cx="10514971" cy="7014210"/>
          </a:xfrm>
          <a:prstGeom prst="rect">
            <a:avLst/>
          </a:prstGeom>
        </p:spPr>
        <p:txBody>
          <a:bodyPr anchor="t" rtlCol="false" tIns="0" lIns="0" bIns="0" rIns="0">
            <a:spAutoFit/>
          </a:bodyPr>
          <a:lstStyle/>
          <a:p>
            <a:pPr>
              <a:lnSpc>
                <a:spcPts val="5039"/>
              </a:lnSpc>
            </a:pPr>
            <a:r>
              <a:rPr lang="en-US" sz="3599">
                <a:solidFill>
                  <a:srgbClr val="000000"/>
                </a:solidFill>
                <a:latin typeface="Raleway"/>
              </a:rPr>
              <a:t>&lt;!ENTITY includeme SYSTEM "include.xml"&gt;</a:t>
            </a:r>
          </a:p>
          <a:p>
            <a:pPr>
              <a:lnSpc>
                <a:spcPts val="5039"/>
              </a:lnSpc>
            </a:pPr>
            <a:r>
              <a:rPr lang="en-US" sz="3599">
                <a:solidFill>
                  <a:srgbClr val="000000"/>
                </a:solidFill>
                <a:latin typeface="Raleway"/>
              </a:rPr>
              <a:t>&lt;!ENTITY includeme2 SYSTEM "http://attackerserver/include.xml"&gt;</a:t>
            </a:r>
          </a:p>
          <a:p>
            <a:pPr>
              <a:lnSpc>
                <a:spcPts val="5039"/>
              </a:lnSpc>
            </a:pPr>
            <a:r>
              <a:rPr lang="en-US" sz="3599">
                <a:solidFill>
                  <a:srgbClr val="000000"/>
                </a:solidFill>
                <a:latin typeface="Raleway"/>
              </a:rPr>
              <a:t>&lt;sample&gt;</a:t>
            </a:r>
          </a:p>
          <a:p>
            <a:pPr>
              <a:lnSpc>
                <a:spcPts val="5039"/>
              </a:lnSpc>
            </a:pPr>
            <a:r>
              <a:rPr lang="en-US" sz="3599">
                <a:solidFill>
                  <a:srgbClr val="000000"/>
                </a:solidFill>
                <a:latin typeface="Raleway"/>
              </a:rPr>
              <a:t>    &lt;head&gt;Header&lt;/head&gt;</a:t>
            </a:r>
          </a:p>
          <a:p>
            <a:pPr>
              <a:lnSpc>
                <a:spcPts val="5039"/>
              </a:lnSpc>
            </a:pPr>
            <a:r>
              <a:rPr lang="en-US" sz="3599">
                <a:solidFill>
                  <a:srgbClr val="000000"/>
                </a:solidFill>
                <a:latin typeface="Raleway"/>
              </a:rPr>
              <a:t>    &lt;first&gt;&amp;includeme;&lt;/first&gt;</a:t>
            </a:r>
          </a:p>
          <a:p>
            <a:pPr>
              <a:lnSpc>
                <a:spcPts val="5039"/>
              </a:lnSpc>
            </a:pPr>
            <a:r>
              <a:rPr lang="en-US" sz="3599">
                <a:solidFill>
                  <a:srgbClr val="000000"/>
                </a:solidFill>
                <a:latin typeface="Raleway"/>
              </a:rPr>
              <a:t>    &lt;second&gt;&amp;includeme2;&lt;/second&gt;</a:t>
            </a:r>
          </a:p>
          <a:p>
            <a:pPr>
              <a:lnSpc>
                <a:spcPts val="5039"/>
              </a:lnSpc>
            </a:pPr>
            <a:r>
              <a:rPr lang="en-US" sz="3599">
                <a:solidFill>
                  <a:srgbClr val="000000"/>
                </a:solidFill>
                <a:latin typeface="Raleway"/>
              </a:rPr>
              <a:t>&lt;/sample&gt;</a:t>
            </a:r>
          </a:p>
          <a:p>
            <a:pPr>
              <a:lnSpc>
                <a:spcPts val="5039"/>
              </a:lnSpc>
            </a:pPr>
          </a:p>
          <a:p>
            <a:pPr>
              <a:lnSpc>
                <a:spcPts val="5039"/>
              </a:lnSpc>
            </a:pPr>
          </a:p>
          <a:p>
            <a:pPr>
              <a:lnSpc>
                <a:spcPts val="5039"/>
              </a:lnSpc>
            </a:pP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09807" y="1965586"/>
            <a:ext cx="12261381" cy="1144269"/>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EXTERNAL ENTITY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083012" y="3609907"/>
            <a:ext cx="10514971" cy="1908810"/>
          </a:xfrm>
          <a:prstGeom prst="rect">
            <a:avLst/>
          </a:prstGeom>
        </p:spPr>
        <p:txBody>
          <a:bodyPr anchor="t" rtlCol="false" tIns="0" lIns="0" bIns="0" rIns="0">
            <a:spAutoFit/>
          </a:bodyPr>
          <a:lstStyle/>
          <a:p>
            <a:pPr>
              <a:lnSpc>
                <a:spcPts val="5039"/>
              </a:lnSpc>
            </a:pPr>
            <a:r>
              <a:rPr lang="en-US" sz="3599">
                <a:solidFill>
                  <a:srgbClr val="000000"/>
                </a:solidFill>
                <a:latin typeface="Raleway"/>
              </a:rPr>
              <a:t>Local File Inclusion is an attack technique in which attackers trick a web application into either running or exposing files on a web server.</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09807" y="1965586"/>
            <a:ext cx="12261381" cy="1144269"/>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WHAT IS LFI?</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7068" y="5417403"/>
            <a:ext cx="10514971" cy="1908810"/>
          </a:xfrm>
          <a:prstGeom prst="rect">
            <a:avLst/>
          </a:prstGeom>
        </p:spPr>
        <p:txBody>
          <a:bodyPr anchor="t" rtlCol="false" tIns="0" lIns="0" bIns="0" rIns="0">
            <a:spAutoFit/>
          </a:bodyPr>
          <a:lstStyle/>
          <a:p>
            <a:pPr>
              <a:lnSpc>
                <a:spcPts val="5039"/>
              </a:lnSpc>
            </a:pPr>
            <a:r>
              <a:rPr lang="en-US" sz="3599">
                <a:solidFill>
                  <a:srgbClr val="000000"/>
                </a:solidFill>
                <a:latin typeface="Raleway"/>
              </a:rPr>
              <a:t>An open redirect vulnerability occurs when an application allows a user to control a redirect or forward to another URL</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4997919" y="1385402"/>
            <a:ext cx="12261381" cy="2334894"/>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WHAT IS OPEN REDIRECT ATTACK?</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7068" y="4725645"/>
            <a:ext cx="10514971" cy="3185160"/>
          </a:xfrm>
          <a:prstGeom prst="rect">
            <a:avLst/>
          </a:prstGeom>
        </p:spPr>
        <p:txBody>
          <a:bodyPr anchor="t" rtlCol="false" tIns="0" lIns="0" bIns="0" rIns="0">
            <a:spAutoFit/>
          </a:bodyPr>
          <a:lstStyle/>
          <a:p>
            <a:pPr>
              <a:lnSpc>
                <a:spcPts val="5039"/>
              </a:lnSpc>
            </a:pPr>
            <a:r>
              <a:rPr lang="en-US" sz="3599">
                <a:solidFill>
                  <a:srgbClr val="000000"/>
                </a:solidFill>
                <a:latin typeface="Raleway"/>
              </a:rPr>
              <a:t>OS command injection is also known as shell injection. It allows an attacker to execute operating system (OS) commands on the server that is running an application, and typically fully compromise the application and its data.</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4997919" y="1385402"/>
            <a:ext cx="12261381" cy="2334894"/>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WHAT IS OS COMMAND INJECTION?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93260" y="3299643"/>
            <a:ext cx="11284933" cy="5099685"/>
          </a:xfrm>
          <a:prstGeom prst="rect">
            <a:avLst/>
          </a:prstGeom>
        </p:spPr>
        <p:txBody>
          <a:bodyPr anchor="t" rtlCol="false" tIns="0" lIns="0" bIns="0" rIns="0">
            <a:spAutoFit/>
          </a:bodyPr>
          <a:lstStyle/>
          <a:p>
            <a:pPr>
              <a:lnSpc>
                <a:spcPts val="5039"/>
              </a:lnSpc>
            </a:pPr>
            <a:r>
              <a:rPr lang="en-US" sz="3599">
                <a:solidFill>
                  <a:srgbClr val="000000"/>
                </a:solidFill>
                <a:latin typeface="Raleway"/>
              </a:rPr>
              <a:t>following topic we are going to cover in this cource</a:t>
            </a:r>
          </a:p>
          <a:p>
            <a:pPr marL="777238" indent="-388619" lvl="1">
              <a:lnSpc>
                <a:spcPts val="5039"/>
              </a:lnSpc>
              <a:buFont typeface="Arial"/>
              <a:buChar char="•"/>
            </a:pPr>
            <a:r>
              <a:rPr lang="en-US" sz="3599">
                <a:solidFill>
                  <a:srgbClr val="000000"/>
                </a:solidFill>
                <a:latin typeface="Raleway"/>
              </a:rPr>
              <a:t> Basic of web application</a:t>
            </a:r>
          </a:p>
          <a:p>
            <a:pPr marL="777238" indent="-388619" lvl="1">
              <a:lnSpc>
                <a:spcPts val="5039"/>
              </a:lnSpc>
              <a:buFont typeface="Arial"/>
              <a:buChar char="•"/>
            </a:pPr>
            <a:r>
              <a:rPr lang="en-US" sz="3599">
                <a:solidFill>
                  <a:srgbClr val="000000"/>
                </a:solidFill>
                <a:latin typeface="Raleway"/>
              </a:rPr>
              <a:t> Basic of Burp</a:t>
            </a:r>
          </a:p>
          <a:p>
            <a:pPr marL="777238" indent="-388619" lvl="1">
              <a:lnSpc>
                <a:spcPts val="5039"/>
              </a:lnSpc>
              <a:buFont typeface="Arial"/>
              <a:buChar char="•"/>
            </a:pPr>
            <a:r>
              <a:rPr lang="en-US" sz="3599">
                <a:solidFill>
                  <a:srgbClr val="000000"/>
                </a:solidFill>
                <a:latin typeface="Raleway"/>
              </a:rPr>
              <a:t> FFUF</a:t>
            </a:r>
          </a:p>
          <a:p>
            <a:pPr marL="777238" indent="-388619" lvl="1">
              <a:lnSpc>
                <a:spcPts val="5039"/>
              </a:lnSpc>
              <a:buFont typeface="Arial"/>
              <a:buChar char="•"/>
            </a:pPr>
            <a:r>
              <a:rPr lang="en-US" sz="3599">
                <a:solidFill>
                  <a:srgbClr val="000000"/>
                </a:solidFill>
                <a:latin typeface="Raleway"/>
              </a:rPr>
              <a:t> Recon</a:t>
            </a:r>
          </a:p>
          <a:p>
            <a:pPr marL="777238" indent="-388619" lvl="1">
              <a:lnSpc>
                <a:spcPts val="5039"/>
              </a:lnSpc>
              <a:buFont typeface="Arial"/>
              <a:buChar char="•"/>
            </a:pPr>
            <a:r>
              <a:rPr lang="en-US" sz="3599">
                <a:solidFill>
                  <a:srgbClr val="000000"/>
                </a:solidFill>
                <a:latin typeface="Raleway"/>
              </a:rPr>
              <a:t> Lab Setups</a:t>
            </a:r>
          </a:p>
          <a:p>
            <a:pPr>
              <a:lnSpc>
                <a:spcPts val="5039"/>
              </a:lnSpc>
            </a:pPr>
          </a:p>
          <a:p>
            <a:pPr>
              <a:lnSpc>
                <a:spcPts val="5039"/>
              </a:lnSpc>
            </a:pPr>
          </a:p>
        </p:txBody>
      </p:sp>
      <p:sp>
        <p:nvSpPr>
          <p:cNvPr name="TextBox 9" id="9"/>
          <p:cNvSpPr txBox="true"/>
          <p:nvPr/>
        </p:nvSpPr>
        <p:spPr>
          <a:xfrm rot="0">
            <a:off x="1793260" y="1696929"/>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COURCE CONTENT</a:t>
            </a:r>
          </a:p>
        </p:txBody>
      </p:sp>
      <p:sp>
        <p:nvSpPr>
          <p:cNvPr name="Freeform 10" id="10"/>
          <p:cNvSpPr/>
          <p:nvPr/>
        </p:nvSpPr>
        <p:spPr>
          <a:xfrm flipH="true" flipV="false" rot="0">
            <a:off x="12838022" y="4244880"/>
            <a:ext cx="4421278" cy="5855998"/>
          </a:xfrm>
          <a:custGeom>
            <a:avLst/>
            <a:gdLst/>
            <a:ahLst/>
            <a:cxnLst/>
            <a:rect r="r" b="b" t="t" l="l"/>
            <a:pathLst>
              <a:path h="5855998" w="442127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7068" y="4212405"/>
            <a:ext cx="10514971" cy="1908810"/>
          </a:xfrm>
          <a:prstGeom prst="rect">
            <a:avLst/>
          </a:prstGeom>
        </p:spPr>
        <p:txBody>
          <a:bodyPr anchor="t" rtlCol="false" tIns="0" lIns="0" bIns="0" rIns="0">
            <a:spAutoFit/>
          </a:bodyPr>
          <a:lstStyle/>
          <a:p>
            <a:pPr>
              <a:lnSpc>
                <a:spcPts val="5039"/>
              </a:lnSpc>
            </a:pPr>
            <a:r>
              <a:rPr lang="en-US" sz="3599">
                <a:solidFill>
                  <a:srgbClr val="000000"/>
                </a:solidFill>
                <a:latin typeface="Raleway"/>
              </a:rPr>
              <a:t>Broken access control vulnerabilities exist when a user can access resources or perform actions that they are not supposed to be able to.</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103863" y="2131314"/>
            <a:ext cx="12261381" cy="1052194"/>
          </a:xfrm>
          <a:prstGeom prst="rect">
            <a:avLst/>
          </a:prstGeom>
        </p:spPr>
        <p:txBody>
          <a:bodyPr anchor="t" rtlCol="false" tIns="0" lIns="0" bIns="0" rIns="0">
            <a:spAutoFit/>
          </a:bodyPr>
          <a:lstStyle/>
          <a:p>
            <a:pPr algn="ctr">
              <a:lnSpc>
                <a:spcPts val="8680"/>
              </a:lnSpc>
            </a:pPr>
            <a:r>
              <a:rPr lang="en-US" sz="6200">
                <a:solidFill>
                  <a:srgbClr val="000000"/>
                </a:solidFill>
                <a:latin typeface="Fredoka"/>
              </a:rPr>
              <a:t>BROKEN ACCESS CONTORLS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7068" y="4212405"/>
            <a:ext cx="10514971" cy="3185160"/>
          </a:xfrm>
          <a:prstGeom prst="rect">
            <a:avLst/>
          </a:prstGeom>
        </p:spPr>
        <p:txBody>
          <a:bodyPr anchor="t" rtlCol="false" tIns="0" lIns="0" bIns="0" rIns="0">
            <a:spAutoFit/>
          </a:bodyPr>
          <a:lstStyle/>
          <a:p>
            <a:pPr>
              <a:lnSpc>
                <a:spcPts val="5039"/>
              </a:lnSpc>
            </a:pPr>
            <a:r>
              <a:rPr lang="en-US" sz="3599">
                <a:solidFill>
                  <a:srgbClr val="000000"/>
                </a:solidFill>
                <a:latin typeface="Raleway"/>
              </a:rPr>
              <a:t>Privilege escalation is a cyberattack technique where an attacker gains unauthorized access to higher privileges by leveraging security flaws, weaknesses, and vulnerabilities in an organization’s system. </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103863" y="2131314"/>
            <a:ext cx="12261381" cy="1052194"/>
          </a:xfrm>
          <a:prstGeom prst="rect">
            <a:avLst/>
          </a:prstGeom>
        </p:spPr>
        <p:txBody>
          <a:bodyPr anchor="t" rtlCol="false" tIns="0" lIns="0" bIns="0" rIns="0">
            <a:spAutoFit/>
          </a:bodyPr>
          <a:lstStyle/>
          <a:p>
            <a:pPr algn="ctr">
              <a:lnSpc>
                <a:spcPts val="8680"/>
              </a:lnSpc>
            </a:pPr>
            <a:r>
              <a:rPr lang="en-US" sz="6200">
                <a:solidFill>
                  <a:srgbClr val="000000"/>
                </a:solidFill>
                <a:latin typeface="Fredoka"/>
              </a:rPr>
              <a:t>PRIVILEGE ESCALATION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4367" y="4747960"/>
            <a:ext cx="10514971" cy="1270635"/>
          </a:xfrm>
          <a:prstGeom prst="rect">
            <a:avLst/>
          </a:prstGeom>
        </p:spPr>
        <p:txBody>
          <a:bodyPr anchor="t" rtlCol="false" tIns="0" lIns="0" bIns="0" rIns="0">
            <a:spAutoFit/>
          </a:bodyPr>
          <a:lstStyle/>
          <a:p>
            <a:pPr marL="777238" indent="-388619" lvl="1">
              <a:lnSpc>
                <a:spcPts val="5039"/>
              </a:lnSpc>
              <a:buFont typeface="Arial"/>
              <a:buChar char="•"/>
            </a:pPr>
            <a:r>
              <a:rPr lang="en-US" sz="3599">
                <a:solidFill>
                  <a:srgbClr val="000000"/>
                </a:solidFill>
                <a:latin typeface="Raleway Bold"/>
              </a:rPr>
              <a:t>horizontal privilege escalation</a:t>
            </a:r>
          </a:p>
          <a:p>
            <a:pPr marL="777238" indent="-388619" lvl="1">
              <a:lnSpc>
                <a:spcPts val="5039"/>
              </a:lnSpc>
              <a:buFont typeface="Arial"/>
              <a:buChar char="•"/>
            </a:pPr>
            <a:r>
              <a:rPr lang="en-US" sz="3599">
                <a:solidFill>
                  <a:srgbClr val="000000"/>
                </a:solidFill>
                <a:latin typeface="Raleway Bold"/>
              </a:rPr>
              <a:t>Vertical privilege escalation</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103863" y="2121789"/>
            <a:ext cx="12261381" cy="2334894"/>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PRIVILEGE ESCALATION TYPE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7068" y="4212405"/>
            <a:ext cx="10514971" cy="1908810"/>
          </a:xfrm>
          <a:prstGeom prst="rect">
            <a:avLst/>
          </a:prstGeom>
        </p:spPr>
        <p:txBody>
          <a:bodyPr anchor="t" rtlCol="false" tIns="0" lIns="0" bIns="0" rIns="0">
            <a:spAutoFit/>
          </a:bodyPr>
          <a:lstStyle/>
          <a:p>
            <a:pPr>
              <a:lnSpc>
                <a:spcPts val="5039"/>
              </a:lnSpc>
            </a:pPr>
            <a:r>
              <a:rPr lang="en-US" sz="3599" u="sng">
                <a:solidFill>
                  <a:srgbClr val="000000"/>
                </a:solidFill>
                <a:latin typeface="Raleway"/>
                <a:hlinkClick r:id="rId4" tooltip="https://brightsec.com/blog/ssrf-server-side-request-forgery/"/>
              </a:rPr>
              <a:t>SSRF</a:t>
            </a:r>
            <a:r>
              <a:rPr lang="en-US" sz="3599">
                <a:solidFill>
                  <a:srgbClr val="000000"/>
                </a:solidFill>
                <a:latin typeface="Raleway"/>
              </a:rPr>
              <a:t> is an attack that allows an attacker to send malicious requests to another system through a vulnerable web server.</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5103863" y="2131314"/>
            <a:ext cx="12261381" cy="1052194"/>
          </a:xfrm>
          <a:prstGeom prst="rect">
            <a:avLst/>
          </a:prstGeom>
        </p:spPr>
        <p:txBody>
          <a:bodyPr anchor="t" rtlCol="false" tIns="0" lIns="0" bIns="0" rIns="0">
            <a:spAutoFit/>
          </a:bodyPr>
          <a:lstStyle/>
          <a:p>
            <a:pPr algn="ctr">
              <a:lnSpc>
                <a:spcPts val="8680"/>
              </a:lnSpc>
            </a:pPr>
            <a:r>
              <a:rPr lang="en-US" sz="6200">
                <a:solidFill>
                  <a:srgbClr val="000000"/>
                </a:solidFill>
                <a:latin typeface="Fredoka"/>
              </a:rPr>
              <a:t>WHAT IS SSRF?</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7068" y="4212405"/>
            <a:ext cx="10514971" cy="2546985"/>
          </a:xfrm>
          <a:prstGeom prst="rect">
            <a:avLst/>
          </a:prstGeom>
        </p:spPr>
        <p:txBody>
          <a:bodyPr anchor="t" rtlCol="false" tIns="0" lIns="0" bIns="0" rIns="0">
            <a:spAutoFit/>
          </a:bodyPr>
          <a:lstStyle/>
          <a:p>
            <a:pPr>
              <a:lnSpc>
                <a:spcPts val="5039"/>
              </a:lnSpc>
            </a:pPr>
            <a:r>
              <a:rPr lang="en-US" sz="3599">
                <a:solidFill>
                  <a:srgbClr val="000000"/>
                </a:solidFill>
                <a:latin typeface="Raleway"/>
              </a:rPr>
              <a:t>-SSRF Targeting the Server</a:t>
            </a:r>
          </a:p>
          <a:p>
            <a:pPr>
              <a:lnSpc>
                <a:spcPts val="5039"/>
              </a:lnSpc>
            </a:pPr>
            <a:r>
              <a:rPr lang="en-US" sz="3599">
                <a:solidFill>
                  <a:srgbClr val="000000"/>
                </a:solidFill>
                <a:latin typeface="Raleway"/>
              </a:rPr>
              <a:t>-SSRF To Port Scan</a:t>
            </a:r>
          </a:p>
          <a:p>
            <a:pPr>
              <a:lnSpc>
                <a:spcPts val="5039"/>
              </a:lnSpc>
            </a:pPr>
            <a:r>
              <a:rPr lang="en-US" sz="3599">
                <a:solidFill>
                  <a:srgbClr val="000000"/>
                </a:solidFill>
                <a:latin typeface="Raleway"/>
              </a:rPr>
              <a:t>-SSRF to Access Backend</a:t>
            </a:r>
          </a:p>
          <a:p>
            <a:pPr>
              <a:lnSpc>
                <a:spcPts val="5039"/>
              </a:lnSpc>
            </a:pPr>
            <a:r>
              <a:rPr lang="en-US" sz="3599">
                <a:solidFill>
                  <a:srgbClr val="000000"/>
                </a:solidFill>
                <a:latin typeface="Raleway"/>
              </a:rPr>
              <a:t>-SSRF blind</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103863" y="2131314"/>
            <a:ext cx="12261381" cy="1052194"/>
          </a:xfrm>
          <a:prstGeom prst="rect">
            <a:avLst/>
          </a:prstGeom>
        </p:spPr>
        <p:txBody>
          <a:bodyPr anchor="t" rtlCol="false" tIns="0" lIns="0" bIns="0" rIns="0">
            <a:spAutoFit/>
          </a:bodyPr>
          <a:lstStyle/>
          <a:p>
            <a:pPr algn="ctr">
              <a:lnSpc>
                <a:spcPts val="8680"/>
              </a:lnSpc>
            </a:pPr>
            <a:r>
              <a:rPr lang="en-US" sz="6200">
                <a:solidFill>
                  <a:srgbClr val="000000"/>
                </a:solidFill>
                <a:latin typeface="Fredoka"/>
              </a:rPr>
              <a:t>TYPE OF SSRF</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93260" y="3299643"/>
            <a:ext cx="11284933" cy="5737860"/>
          </a:xfrm>
          <a:prstGeom prst="rect">
            <a:avLst/>
          </a:prstGeom>
        </p:spPr>
        <p:txBody>
          <a:bodyPr anchor="t" rtlCol="false" tIns="0" lIns="0" bIns="0" rIns="0">
            <a:spAutoFit/>
          </a:bodyPr>
          <a:lstStyle/>
          <a:p>
            <a:pPr>
              <a:lnSpc>
                <a:spcPts val="5039"/>
              </a:lnSpc>
            </a:pPr>
            <a:r>
              <a:rPr lang="en-US" sz="3599">
                <a:solidFill>
                  <a:srgbClr val="000000"/>
                </a:solidFill>
                <a:latin typeface="Raleway"/>
              </a:rPr>
              <a:t>following topic we are going to cover in this cource</a:t>
            </a:r>
          </a:p>
          <a:p>
            <a:pPr marL="777238" indent="-388619" lvl="1">
              <a:lnSpc>
                <a:spcPts val="5039"/>
              </a:lnSpc>
              <a:buFont typeface="Arial"/>
              <a:buChar char="•"/>
            </a:pPr>
            <a:r>
              <a:rPr lang="en-US" sz="3599">
                <a:solidFill>
                  <a:srgbClr val="000000"/>
                </a:solidFill>
                <a:latin typeface="Raleway"/>
              </a:rPr>
              <a:t> Cross site scripting</a:t>
            </a:r>
          </a:p>
          <a:p>
            <a:pPr marL="777238" indent="-388619" lvl="1">
              <a:lnSpc>
                <a:spcPts val="5039"/>
              </a:lnSpc>
              <a:buFont typeface="Arial"/>
              <a:buChar char="•"/>
            </a:pPr>
            <a:r>
              <a:rPr lang="en-US" sz="3599">
                <a:solidFill>
                  <a:srgbClr val="000000"/>
                </a:solidFill>
                <a:latin typeface="Raleway"/>
              </a:rPr>
              <a:t> Sql injection</a:t>
            </a:r>
          </a:p>
          <a:p>
            <a:pPr marL="777238" indent="-388619" lvl="1">
              <a:lnSpc>
                <a:spcPts val="5039"/>
              </a:lnSpc>
              <a:buFont typeface="Arial"/>
              <a:buChar char="•"/>
            </a:pPr>
            <a:r>
              <a:rPr lang="en-US" sz="3599">
                <a:solidFill>
                  <a:srgbClr val="000000"/>
                </a:solidFill>
                <a:latin typeface="Raleway"/>
              </a:rPr>
              <a:t> Authentication &amp; Authorization Attacks</a:t>
            </a:r>
          </a:p>
          <a:p>
            <a:pPr marL="777238" indent="-388619" lvl="1">
              <a:lnSpc>
                <a:spcPts val="5039"/>
              </a:lnSpc>
              <a:buFont typeface="Arial"/>
              <a:buChar char="•"/>
            </a:pPr>
            <a:r>
              <a:rPr lang="en-US" sz="3599">
                <a:solidFill>
                  <a:srgbClr val="000000"/>
                </a:solidFill>
                <a:latin typeface="Raleway"/>
              </a:rPr>
              <a:t> Signup Page Attack</a:t>
            </a:r>
          </a:p>
          <a:p>
            <a:pPr marL="777238" indent="-388619" lvl="1">
              <a:lnSpc>
                <a:spcPts val="5039"/>
              </a:lnSpc>
              <a:buFont typeface="Arial"/>
              <a:buChar char="•"/>
            </a:pPr>
            <a:r>
              <a:rPr lang="en-US" sz="3599">
                <a:solidFill>
                  <a:srgbClr val="000000"/>
                </a:solidFill>
                <a:latin typeface="Raleway"/>
              </a:rPr>
              <a:t> CSRF Attack</a:t>
            </a:r>
          </a:p>
          <a:p>
            <a:pPr marL="777238" indent="-388619" lvl="1">
              <a:lnSpc>
                <a:spcPts val="5039"/>
              </a:lnSpc>
              <a:buFont typeface="Arial"/>
              <a:buChar char="•"/>
            </a:pPr>
            <a:r>
              <a:rPr lang="en-US" sz="3599">
                <a:solidFill>
                  <a:srgbClr val="000000"/>
                </a:solidFill>
                <a:latin typeface="Raleway"/>
              </a:rPr>
              <a:t> </a:t>
            </a:r>
            <a:r>
              <a:rPr lang="en-US" sz="3599">
                <a:solidFill>
                  <a:srgbClr val="000000"/>
                </a:solidFill>
                <a:latin typeface="Raleway Medium"/>
              </a:rPr>
              <a:t>XXE Attack</a:t>
            </a:r>
          </a:p>
          <a:p>
            <a:pPr marL="777238" indent="-388619" lvl="1">
              <a:lnSpc>
                <a:spcPts val="5039"/>
              </a:lnSpc>
              <a:buFont typeface="Arial"/>
              <a:buChar char="•"/>
            </a:pPr>
            <a:r>
              <a:rPr lang="en-US" sz="3599">
                <a:solidFill>
                  <a:srgbClr val="000000"/>
                </a:solidFill>
                <a:latin typeface="Raleway"/>
              </a:rPr>
              <a:t> </a:t>
            </a:r>
            <a:r>
              <a:rPr lang="en-US" sz="3599">
                <a:solidFill>
                  <a:srgbClr val="000000"/>
                </a:solidFill>
                <a:latin typeface="Raleway Medium"/>
              </a:rPr>
              <a:t>LFI &amp; RFI Attack</a:t>
            </a:r>
          </a:p>
          <a:p>
            <a:pPr>
              <a:lnSpc>
                <a:spcPts val="5039"/>
              </a:lnSpc>
            </a:pPr>
          </a:p>
        </p:txBody>
      </p:sp>
      <p:sp>
        <p:nvSpPr>
          <p:cNvPr name="TextBox 9" id="9"/>
          <p:cNvSpPr txBox="true"/>
          <p:nvPr/>
        </p:nvSpPr>
        <p:spPr>
          <a:xfrm rot="0">
            <a:off x="1793260" y="1696929"/>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COURCE CONTENT</a:t>
            </a:r>
          </a:p>
        </p:txBody>
      </p:sp>
      <p:sp>
        <p:nvSpPr>
          <p:cNvPr name="Freeform 10" id="10"/>
          <p:cNvSpPr/>
          <p:nvPr/>
        </p:nvSpPr>
        <p:spPr>
          <a:xfrm flipH="true" flipV="false" rot="0">
            <a:off x="12838022" y="4244880"/>
            <a:ext cx="4421278" cy="5855998"/>
          </a:xfrm>
          <a:custGeom>
            <a:avLst/>
            <a:gdLst/>
            <a:ahLst/>
            <a:cxnLst/>
            <a:rect r="r" b="b" t="t" l="l"/>
            <a:pathLst>
              <a:path h="5855998" w="442127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93260" y="3299643"/>
            <a:ext cx="11284933" cy="5737860"/>
          </a:xfrm>
          <a:prstGeom prst="rect">
            <a:avLst/>
          </a:prstGeom>
        </p:spPr>
        <p:txBody>
          <a:bodyPr anchor="t" rtlCol="false" tIns="0" lIns="0" bIns="0" rIns="0">
            <a:spAutoFit/>
          </a:bodyPr>
          <a:lstStyle/>
          <a:p>
            <a:pPr>
              <a:lnSpc>
                <a:spcPts val="5039"/>
              </a:lnSpc>
            </a:pPr>
            <a:r>
              <a:rPr lang="en-US" sz="3599">
                <a:solidFill>
                  <a:srgbClr val="000000"/>
                </a:solidFill>
                <a:latin typeface="Raleway"/>
              </a:rPr>
              <a:t>following topic we are going to cover in this cource</a:t>
            </a:r>
          </a:p>
          <a:p>
            <a:pPr marL="777238" indent="-388619" lvl="1">
              <a:lnSpc>
                <a:spcPts val="5039"/>
              </a:lnSpc>
              <a:buFont typeface="Arial"/>
              <a:buChar char="•"/>
            </a:pPr>
            <a:r>
              <a:rPr lang="en-US" sz="3599">
                <a:solidFill>
                  <a:srgbClr val="000000"/>
                </a:solidFill>
                <a:latin typeface="Raleway"/>
              </a:rPr>
              <a:t> Open Redirect Attack</a:t>
            </a:r>
          </a:p>
          <a:p>
            <a:pPr marL="777238" indent="-388619" lvl="1">
              <a:lnSpc>
                <a:spcPts val="5039"/>
              </a:lnSpc>
              <a:buFont typeface="Arial"/>
              <a:buChar char="•"/>
            </a:pPr>
            <a:r>
              <a:rPr lang="en-US" sz="3599">
                <a:solidFill>
                  <a:srgbClr val="000000"/>
                </a:solidFill>
                <a:latin typeface="Raleway"/>
              </a:rPr>
              <a:t> OS Command Injection Attack</a:t>
            </a:r>
          </a:p>
          <a:p>
            <a:pPr marL="777238" indent="-388619" lvl="1">
              <a:lnSpc>
                <a:spcPts val="5039"/>
              </a:lnSpc>
              <a:buFont typeface="Arial"/>
              <a:buChar char="•"/>
            </a:pPr>
            <a:r>
              <a:rPr lang="en-US" sz="3599">
                <a:solidFill>
                  <a:srgbClr val="000000"/>
                </a:solidFill>
                <a:latin typeface="Raleway"/>
              </a:rPr>
              <a:t> Broken Access Contorls</a:t>
            </a:r>
          </a:p>
          <a:p>
            <a:pPr marL="777238" indent="-388619" lvl="1">
              <a:lnSpc>
                <a:spcPts val="5039"/>
              </a:lnSpc>
              <a:buFont typeface="Arial"/>
              <a:buChar char="•"/>
            </a:pPr>
            <a:r>
              <a:rPr lang="en-US" sz="3599">
                <a:solidFill>
                  <a:srgbClr val="000000"/>
                </a:solidFill>
                <a:latin typeface="Raleway"/>
              </a:rPr>
              <a:t> Privilege Escalation</a:t>
            </a:r>
          </a:p>
          <a:p>
            <a:pPr marL="777238" indent="-388619" lvl="1">
              <a:lnSpc>
                <a:spcPts val="5039"/>
              </a:lnSpc>
              <a:buFont typeface="Arial"/>
              <a:buChar char="•"/>
            </a:pPr>
            <a:r>
              <a:rPr lang="en-US" sz="3599">
                <a:solidFill>
                  <a:srgbClr val="000000"/>
                </a:solidFill>
                <a:latin typeface="Raleway"/>
              </a:rPr>
              <a:t> SSRF</a:t>
            </a:r>
          </a:p>
          <a:p>
            <a:pPr marL="777238" indent="-388619" lvl="1">
              <a:lnSpc>
                <a:spcPts val="5039"/>
              </a:lnSpc>
              <a:buFont typeface="Arial"/>
              <a:buChar char="•"/>
            </a:pPr>
            <a:r>
              <a:rPr lang="en-US" sz="3599">
                <a:solidFill>
                  <a:srgbClr val="000000"/>
                </a:solidFill>
                <a:latin typeface="Raleway"/>
              </a:rPr>
              <a:t> File upload Attacks</a:t>
            </a:r>
          </a:p>
          <a:p>
            <a:pPr marL="777238" indent="-388619" lvl="1">
              <a:lnSpc>
                <a:spcPts val="5039"/>
              </a:lnSpc>
              <a:buFont typeface="Arial"/>
              <a:buChar char="•"/>
            </a:pPr>
            <a:r>
              <a:rPr lang="en-US" sz="3599">
                <a:solidFill>
                  <a:srgbClr val="000000"/>
                </a:solidFill>
                <a:latin typeface="Raleway"/>
              </a:rPr>
              <a:t> </a:t>
            </a:r>
            <a:r>
              <a:rPr lang="en-US" sz="3599">
                <a:solidFill>
                  <a:srgbClr val="000000"/>
                </a:solidFill>
                <a:latin typeface="Raleway Medium"/>
              </a:rPr>
              <a:t>API Hacking</a:t>
            </a:r>
          </a:p>
          <a:p>
            <a:pPr>
              <a:lnSpc>
                <a:spcPts val="5039"/>
              </a:lnSpc>
            </a:pPr>
          </a:p>
        </p:txBody>
      </p:sp>
      <p:sp>
        <p:nvSpPr>
          <p:cNvPr name="TextBox 9" id="9"/>
          <p:cNvSpPr txBox="true"/>
          <p:nvPr/>
        </p:nvSpPr>
        <p:spPr>
          <a:xfrm rot="0">
            <a:off x="1793260" y="1696929"/>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COURCE CONTENT</a:t>
            </a:r>
          </a:p>
        </p:txBody>
      </p:sp>
      <p:sp>
        <p:nvSpPr>
          <p:cNvPr name="Freeform 10" id="10"/>
          <p:cNvSpPr/>
          <p:nvPr/>
        </p:nvSpPr>
        <p:spPr>
          <a:xfrm flipH="true" flipV="false" rot="0">
            <a:off x="12838022" y="4244880"/>
            <a:ext cx="4421278" cy="5855998"/>
          </a:xfrm>
          <a:custGeom>
            <a:avLst/>
            <a:gdLst/>
            <a:ahLst/>
            <a:cxnLst/>
            <a:rect r="r" b="b" t="t" l="l"/>
            <a:pathLst>
              <a:path h="5855998" w="442127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93260" y="3299643"/>
            <a:ext cx="11284933" cy="5737860"/>
          </a:xfrm>
          <a:prstGeom prst="rect">
            <a:avLst/>
          </a:prstGeom>
        </p:spPr>
        <p:txBody>
          <a:bodyPr anchor="t" rtlCol="false" tIns="0" lIns="0" bIns="0" rIns="0">
            <a:spAutoFit/>
          </a:bodyPr>
          <a:lstStyle/>
          <a:p>
            <a:pPr>
              <a:lnSpc>
                <a:spcPts val="5039"/>
              </a:lnSpc>
            </a:pPr>
            <a:r>
              <a:rPr lang="en-US" sz="3599">
                <a:solidFill>
                  <a:srgbClr val="000000"/>
                </a:solidFill>
                <a:latin typeface="Raleway"/>
              </a:rPr>
              <a:t>following topic we are going to cover in this cource</a:t>
            </a:r>
          </a:p>
          <a:p>
            <a:pPr marL="777238" indent="-388619" lvl="1">
              <a:lnSpc>
                <a:spcPts val="5039"/>
              </a:lnSpc>
              <a:buFont typeface="Arial"/>
              <a:buChar char="•"/>
            </a:pPr>
            <a:r>
              <a:rPr lang="en-US" sz="3599">
                <a:solidFill>
                  <a:srgbClr val="000000"/>
                </a:solidFill>
                <a:latin typeface="Raleway"/>
              </a:rPr>
              <a:t> JWT Hacking</a:t>
            </a:r>
          </a:p>
          <a:p>
            <a:pPr marL="777238" indent="-388619" lvl="1">
              <a:lnSpc>
                <a:spcPts val="5039"/>
              </a:lnSpc>
              <a:buFont typeface="Arial"/>
              <a:buChar char="•"/>
            </a:pPr>
            <a:r>
              <a:rPr lang="en-US" sz="3599">
                <a:solidFill>
                  <a:srgbClr val="000000"/>
                </a:solidFill>
                <a:latin typeface="Raleway"/>
              </a:rPr>
              <a:t> GraphQl Hacking</a:t>
            </a:r>
          </a:p>
          <a:p>
            <a:pPr marL="777238" indent="-388619" lvl="1">
              <a:lnSpc>
                <a:spcPts val="5039"/>
              </a:lnSpc>
              <a:buFont typeface="Arial"/>
              <a:buChar char="•"/>
            </a:pPr>
            <a:r>
              <a:rPr lang="en-US" sz="3599">
                <a:solidFill>
                  <a:srgbClr val="000000"/>
                </a:solidFill>
                <a:latin typeface="Raleway"/>
              </a:rPr>
              <a:t> Deserialize</a:t>
            </a:r>
          </a:p>
          <a:p>
            <a:pPr marL="777238" indent="-388619" lvl="1">
              <a:lnSpc>
                <a:spcPts val="5039"/>
              </a:lnSpc>
              <a:buFont typeface="Arial"/>
              <a:buChar char="•"/>
            </a:pPr>
            <a:r>
              <a:rPr lang="en-US" sz="3599">
                <a:solidFill>
                  <a:srgbClr val="000000"/>
                </a:solidFill>
                <a:latin typeface="Raleway"/>
              </a:rPr>
              <a:t> Privilege Escalation</a:t>
            </a:r>
          </a:p>
          <a:p>
            <a:pPr marL="777238" indent="-388619" lvl="1">
              <a:lnSpc>
                <a:spcPts val="5039"/>
              </a:lnSpc>
              <a:buFont typeface="Arial"/>
              <a:buChar char="•"/>
            </a:pPr>
            <a:r>
              <a:rPr lang="en-US" sz="3599">
                <a:solidFill>
                  <a:srgbClr val="000000"/>
                </a:solidFill>
                <a:latin typeface="Raleway"/>
              </a:rPr>
              <a:t> SSRF</a:t>
            </a:r>
          </a:p>
          <a:p>
            <a:pPr marL="777238" indent="-388619" lvl="1">
              <a:lnSpc>
                <a:spcPts val="5039"/>
              </a:lnSpc>
              <a:buFont typeface="Arial"/>
              <a:buChar char="•"/>
            </a:pPr>
            <a:r>
              <a:rPr lang="en-US" sz="3599">
                <a:solidFill>
                  <a:srgbClr val="000000"/>
                </a:solidFill>
                <a:latin typeface="Raleway"/>
              </a:rPr>
              <a:t> File upload Attacks</a:t>
            </a:r>
          </a:p>
          <a:p>
            <a:pPr marL="777238" indent="-388619" lvl="1">
              <a:lnSpc>
                <a:spcPts val="5039"/>
              </a:lnSpc>
              <a:buFont typeface="Arial"/>
              <a:buChar char="•"/>
            </a:pPr>
            <a:r>
              <a:rPr lang="en-US" sz="3599">
                <a:solidFill>
                  <a:srgbClr val="000000"/>
                </a:solidFill>
                <a:latin typeface="Raleway"/>
              </a:rPr>
              <a:t> </a:t>
            </a:r>
            <a:r>
              <a:rPr lang="en-US" sz="3599">
                <a:solidFill>
                  <a:srgbClr val="000000"/>
                </a:solidFill>
                <a:latin typeface="Raleway Medium"/>
              </a:rPr>
              <a:t>API Hacking</a:t>
            </a:r>
          </a:p>
          <a:p>
            <a:pPr>
              <a:lnSpc>
                <a:spcPts val="5039"/>
              </a:lnSpc>
            </a:pPr>
          </a:p>
        </p:txBody>
      </p:sp>
      <p:sp>
        <p:nvSpPr>
          <p:cNvPr name="TextBox 9" id="9"/>
          <p:cNvSpPr txBox="true"/>
          <p:nvPr/>
        </p:nvSpPr>
        <p:spPr>
          <a:xfrm rot="0">
            <a:off x="1793260" y="1696929"/>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COURCE CONTENT</a:t>
            </a:r>
          </a:p>
        </p:txBody>
      </p:sp>
      <p:sp>
        <p:nvSpPr>
          <p:cNvPr name="Freeform 10" id="10"/>
          <p:cNvSpPr/>
          <p:nvPr/>
        </p:nvSpPr>
        <p:spPr>
          <a:xfrm flipH="true" flipV="false" rot="0">
            <a:off x="12838022" y="4244880"/>
            <a:ext cx="4421278" cy="5855998"/>
          </a:xfrm>
          <a:custGeom>
            <a:avLst/>
            <a:gdLst/>
            <a:ahLst/>
            <a:cxnLst/>
            <a:rect r="r" b="b" t="t" l="l"/>
            <a:pathLst>
              <a:path h="5855998" w="442127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194626" y="5037003"/>
            <a:ext cx="3669208" cy="3669208"/>
          </a:xfrm>
          <a:custGeom>
            <a:avLst/>
            <a:gdLst/>
            <a:ahLst/>
            <a:cxnLst/>
            <a:rect r="r" b="b" t="t" l="l"/>
            <a:pathLst>
              <a:path h="3669208" w="3669208">
                <a:moveTo>
                  <a:pt x="0" y="0"/>
                </a:moveTo>
                <a:lnTo>
                  <a:pt x="3669208" y="0"/>
                </a:lnTo>
                <a:lnTo>
                  <a:pt x="3669208" y="3669209"/>
                </a:lnTo>
                <a:lnTo>
                  <a:pt x="0" y="3669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7309396" y="5037003"/>
            <a:ext cx="3669208" cy="3669208"/>
          </a:xfrm>
          <a:custGeom>
            <a:avLst/>
            <a:gdLst/>
            <a:ahLst/>
            <a:cxnLst/>
            <a:rect r="r" b="b" t="t" l="l"/>
            <a:pathLst>
              <a:path h="3669208" w="3669208">
                <a:moveTo>
                  <a:pt x="0" y="0"/>
                </a:moveTo>
                <a:lnTo>
                  <a:pt x="3669208" y="0"/>
                </a:lnTo>
                <a:lnTo>
                  <a:pt x="3669208" y="3669209"/>
                </a:lnTo>
                <a:lnTo>
                  <a:pt x="0" y="3669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424166" y="5037003"/>
            <a:ext cx="3669208" cy="3669208"/>
          </a:xfrm>
          <a:custGeom>
            <a:avLst/>
            <a:gdLst/>
            <a:ahLst/>
            <a:cxnLst/>
            <a:rect r="r" b="b" t="t" l="l"/>
            <a:pathLst>
              <a:path h="3669208" w="3669208">
                <a:moveTo>
                  <a:pt x="0" y="0"/>
                </a:moveTo>
                <a:lnTo>
                  <a:pt x="3669208" y="0"/>
                </a:lnTo>
                <a:lnTo>
                  <a:pt x="3669208" y="3669209"/>
                </a:lnTo>
                <a:lnTo>
                  <a:pt x="0" y="3669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821040" y="6685798"/>
            <a:ext cx="208190" cy="185810"/>
          </a:xfrm>
          <a:custGeom>
            <a:avLst/>
            <a:gdLst/>
            <a:ahLst/>
            <a:cxnLst/>
            <a:rect r="r" b="b" t="t" l="l"/>
            <a:pathLst>
              <a:path h="185810" w="208190">
                <a:moveTo>
                  <a:pt x="0" y="0"/>
                </a:moveTo>
                <a:lnTo>
                  <a:pt x="208190" y="0"/>
                </a:lnTo>
                <a:lnTo>
                  <a:pt x="208190" y="185809"/>
                </a:lnTo>
                <a:lnTo>
                  <a:pt x="0" y="185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2194626" y="1805312"/>
            <a:ext cx="13898748"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ADVANTAGE OF THIS COURCE</a:t>
            </a:r>
          </a:p>
        </p:txBody>
      </p:sp>
      <p:sp>
        <p:nvSpPr>
          <p:cNvPr name="TextBox 13" id="13"/>
          <p:cNvSpPr txBox="true"/>
          <p:nvPr/>
        </p:nvSpPr>
        <p:spPr>
          <a:xfrm rot="0">
            <a:off x="1918527" y="3617690"/>
            <a:ext cx="4429595" cy="632460"/>
          </a:xfrm>
          <a:prstGeom prst="rect">
            <a:avLst/>
          </a:prstGeom>
        </p:spPr>
        <p:txBody>
          <a:bodyPr anchor="t" rtlCol="false" tIns="0" lIns="0" bIns="0" rIns="0">
            <a:spAutoFit/>
          </a:bodyPr>
          <a:lstStyle/>
          <a:p>
            <a:pPr algn="ctr">
              <a:lnSpc>
                <a:spcPts val="5039"/>
              </a:lnSpc>
            </a:pPr>
            <a:r>
              <a:rPr lang="en-US" sz="3599">
                <a:solidFill>
                  <a:srgbClr val="000000"/>
                </a:solidFill>
                <a:latin typeface="Raleway Bold"/>
              </a:rPr>
              <a:t>Real life labs</a:t>
            </a:r>
          </a:p>
        </p:txBody>
      </p:sp>
      <p:sp>
        <p:nvSpPr>
          <p:cNvPr name="Freeform 14" id="14"/>
          <p:cNvSpPr/>
          <p:nvPr/>
        </p:nvSpPr>
        <p:spPr>
          <a:xfrm flipH="false" flipV="false" rot="0">
            <a:off x="3925135" y="6778702"/>
            <a:ext cx="208190" cy="185810"/>
          </a:xfrm>
          <a:custGeom>
            <a:avLst/>
            <a:gdLst/>
            <a:ahLst/>
            <a:cxnLst/>
            <a:rect r="r" b="b" t="t" l="l"/>
            <a:pathLst>
              <a:path h="185810" w="208190">
                <a:moveTo>
                  <a:pt x="0" y="0"/>
                </a:moveTo>
                <a:lnTo>
                  <a:pt x="208190" y="0"/>
                </a:lnTo>
                <a:lnTo>
                  <a:pt x="208190" y="185810"/>
                </a:lnTo>
                <a:lnTo>
                  <a:pt x="0" y="1858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4029230" y="6592893"/>
            <a:ext cx="208190" cy="185810"/>
          </a:xfrm>
          <a:custGeom>
            <a:avLst/>
            <a:gdLst/>
            <a:ahLst/>
            <a:cxnLst/>
            <a:rect r="r" b="b" t="t" l="l"/>
            <a:pathLst>
              <a:path h="185810" w="208190">
                <a:moveTo>
                  <a:pt x="0" y="0"/>
                </a:moveTo>
                <a:lnTo>
                  <a:pt x="208190" y="0"/>
                </a:lnTo>
                <a:lnTo>
                  <a:pt x="208190" y="185809"/>
                </a:lnTo>
                <a:lnTo>
                  <a:pt x="0" y="185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8145121" y="6087794"/>
            <a:ext cx="208190" cy="185810"/>
          </a:xfrm>
          <a:custGeom>
            <a:avLst/>
            <a:gdLst/>
            <a:ahLst/>
            <a:cxnLst/>
            <a:rect r="r" b="b" t="t" l="l"/>
            <a:pathLst>
              <a:path h="185810" w="208190">
                <a:moveTo>
                  <a:pt x="0" y="0"/>
                </a:moveTo>
                <a:lnTo>
                  <a:pt x="208190" y="0"/>
                </a:lnTo>
                <a:lnTo>
                  <a:pt x="208190" y="185810"/>
                </a:lnTo>
                <a:lnTo>
                  <a:pt x="0" y="1858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8249216" y="6273604"/>
            <a:ext cx="208190" cy="185810"/>
          </a:xfrm>
          <a:custGeom>
            <a:avLst/>
            <a:gdLst/>
            <a:ahLst/>
            <a:cxnLst/>
            <a:rect r="r" b="b" t="t" l="l"/>
            <a:pathLst>
              <a:path h="185810" w="208190">
                <a:moveTo>
                  <a:pt x="0" y="0"/>
                </a:moveTo>
                <a:lnTo>
                  <a:pt x="208190" y="0"/>
                </a:lnTo>
                <a:lnTo>
                  <a:pt x="208190" y="185810"/>
                </a:lnTo>
                <a:lnTo>
                  <a:pt x="0" y="1858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8041026" y="6273604"/>
            <a:ext cx="208190" cy="185810"/>
          </a:xfrm>
          <a:custGeom>
            <a:avLst/>
            <a:gdLst/>
            <a:ahLst/>
            <a:cxnLst/>
            <a:rect r="r" b="b" t="t" l="l"/>
            <a:pathLst>
              <a:path h="185810" w="208190">
                <a:moveTo>
                  <a:pt x="0" y="0"/>
                </a:moveTo>
                <a:lnTo>
                  <a:pt x="208190" y="0"/>
                </a:lnTo>
                <a:lnTo>
                  <a:pt x="208190" y="185810"/>
                </a:lnTo>
                <a:lnTo>
                  <a:pt x="0" y="1858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4050580" y="6592893"/>
            <a:ext cx="208190" cy="185810"/>
          </a:xfrm>
          <a:custGeom>
            <a:avLst/>
            <a:gdLst/>
            <a:ahLst/>
            <a:cxnLst/>
            <a:rect r="r" b="b" t="t" l="l"/>
            <a:pathLst>
              <a:path h="185810" w="208190">
                <a:moveTo>
                  <a:pt x="0" y="0"/>
                </a:moveTo>
                <a:lnTo>
                  <a:pt x="208190" y="0"/>
                </a:lnTo>
                <a:lnTo>
                  <a:pt x="208190" y="185809"/>
                </a:lnTo>
                <a:lnTo>
                  <a:pt x="0" y="185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4259083" y="6964512"/>
            <a:ext cx="208190" cy="185810"/>
          </a:xfrm>
          <a:custGeom>
            <a:avLst/>
            <a:gdLst/>
            <a:ahLst/>
            <a:cxnLst/>
            <a:rect r="r" b="b" t="t" l="l"/>
            <a:pathLst>
              <a:path h="185810" w="208190">
                <a:moveTo>
                  <a:pt x="0" y="0"/>
                </a:moveTo>
                <a:lnTo>
                  <a:pt x="208190" y="0"/>
                </a:lnTo>
                <a:lnTo>
                  <a:pt x="208190" y="185810"/>
                </a:lnTo>
                <a:lnTo>
                  <a:pt x="0" y="1858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4462362" y="6685798"/>
            <a:ext cx="208190" cy="185810"/>
          </a:xfrm>
          <a:custGeom>
            <a:avLst/>
            <a:gdLst/>
            <a:ahLst/>
            <a:cxnLst/>
            <a:rect r="r" b="b" t="t" l="l"/>
            <a:pathLst>
              <a:path h="185810" w="208190">
                <a:moveTo>
                  <a:pt x="0" y="0"/>
                </a:moveTo>
                <a:lnTo>
                  <a:pt x="208190" y="0"/>
                </a:lnTo>
                <a:lnTo>
                  <a:pt x="208190" y="185809"/>
                </a:lnTo>
                <a:lnTo>
                  <a:pt x="0" y="185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6928890" y="3617690"/>
            <a:ext cx="4429595" cy="632460"/>
          </a:xfrm>
          <a:prstGeom prst="rect">
            <a:avLst/>
          </a:prstGeom>
        </p:spPr>
        <p:txBody>
          <a:bodyPr anchor="t" rtlCol="false" tIns="0" lIns="0" bIns="0" rIns="0">
            <a:spAutoFit/>
          </a:bodyPr>
          <a:lstStyle/>
          <a:p>
            <a:pPr algn="ctr">
              <a:lnSpc>
                <a:spcPts val="5039"/>
              </a:lnSpc>
            </a:pPr>
            <a:r>
              <a:rPr lang="en-US" sz="3599">
                <a:solidFill>
                  <a:srgbClr val="000000"/>
                </a:solidFill>
                <a:latin typeface="Raleway Bold"/>
              </a:rPr>
              <a:t>easy to understand</a:t>
            </a:r>
          </a:p>
        </p:txBody>
      </p:sp>
      <p:sp>
        <p:nvSpPr>
          <p:cNvPr name="TextBox 23" id="23"/>
          <p:cNvSpPr txBox="true"/>
          <p:nvPr/>
        </p:nvSpPr>
        <p:spPr>
          <a:xfrm rot="0">
            <a:off x="12044285" y="3617690"/>
            <a:ext cx="4429595" cy="632460"/>
          </a:xfrm>
          <a:prstGeom prst="rect">
            <a:avLst/>
          </a:prstGeom>
        </p:spPr>
        <p:txBody>
          <a:bodyPr anchor="t" rtlCol="false" tIns="0" lIns="0" bIns="0" rIns="0">
            <a:spAutoFit/>
          </a:bodyPr>
          <a:lstStyle/>
          <a:p>
            <a:pPr algn="ctr">
              <a:lnSpc>
                <a:spcPts val="5039"/>
              </a:lnSpc>
            </a:pPr>
            <a:r>
              <a:rPr lang="en-US" sz="3599">
                <a:solidFill>
                  <a:srgbClr val="000000"/>
                </a:solidFill>
                <a:latin typeface="Raleway Bold"/>
              </a:rPr>
              <a:t>26+ topic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4367" y="3976468"/>
            <a:ext cx="10514971" cy="2089150"/>
          </a:xfrm>
          <a:prstGeom prst="rect">
            <a:avLst/>
          </a:prstGeom>
        </p:spPr>
        <p:txBody>
          <a:bodyPr anchor="t" rtlCol="false" tIns="0" lIns="0" bIns="0" rIns="0">
            <a:spAutoFit/>
          </a:bodyPr>
          <a:lstStyle/>
          <a:p>
            <a:pPr>
              <a:lnSpc>
                <a:spcPts val="5599"/>
              </a:lnSpc>
            </a:pPr>
            <a:r>
              <a:rPr lang="en-US" sz="3999">
                <a:solidFill>
                  <a:srgbClr val="000000"/>
                </a:solidFill>
                <a:latin typeface="Raleway"/>
              </a:rPr>
              <a:t>xss is a type of web application attack where attacker inject malicious js code into a vulnerable endpoint</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974367" y="1946536"/>
            <a:ext cx="10514971"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rPr>
              <a:t>WHAT IS XSS?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4367" y="3976468"/>
            <a:ext cx="10514971" cy="3498850"/>
          </a:xfrm>
          <a:prstGeom prst="rect">
            <a:avLst/>
          </a:prstGeom>
        </p:spPr>
        <p:txBody>
          <a:bodyPr anchor="t" rtlCol="false" tIns="0" lIns="0" bIns="0" rIns="0">
            <a:spAutoFit/>
          </a:bodyPr>
          <a:lstStyle/>
          <a:p>
            <a:pPr marL="863596" indent="-431798" lvl="1">
              <a:lnSpc>
                <a:spcPts val="5599"/>
              </a:lnSpc>
              <a:buFont typeface="Arial"/>
              <a:buChar char="•"/>
            </a:pPr>
            <a:r>
              <a:rPr lang="en-US" sz="3999">
                <a:solidFill>
                  <a:srgbClr val="000000"/>
                </a:solidFill>
                <a:latin typeface="Raleway"/>
              </a:rPr>
              <a:t>Reflected XSS</a:t>
            </a:r>
          </a:p>
          <a:p>
            <a:pPr marL="863596" indent="-431798" lvl="1">
              <a:lnSpc>
                <a:spcPts val="5599"/>
              </a:lnSpc>
              <a:buFont typeface="Arial"/>
              <a:buChar char="•"/>
            </a:pPr>
            <a:r>
              <a:rPr lang="en-US" sz="3999">
                <a:solidFill>
                  <a:srgbClr val="000000"/>
                </a:solidFill>
                <a:latin typeface="Raleway"/>
              </a:rPr>
              <a:t>Stored XSS</a:t>
            </a:r>
          </a:p>
          <a:p>
            <a:pPr marL="863596" indent="-431798" lvl="1">
              <a:lnSpc>
                <a:spcPts val="5599"/>
              </a:lnSpc>
              <a:buFont typeface="Arial"/>
              <a:buChar char="•"/>
            </a:pPr>
            <a:r>
              <a:rPr lang="en-US" sz="3999">
                <a:solidFill>
                  <a:srgbClr val="000000"/>
                </a:solidFill>
                <a:latin typeface="Raleway"/>
              </a:rPr>
              <a:t>DOM XSS</a:t>
            </a:r>
          </a:p>
          <a:p>
            <a:pPr marL="863596" indent="-431798" lvl="1">
              <a:lnSpc>
                <a:spcPts val="5599"/>
              </a:lnSpc>
              <a:buFont typeface="Arial"/>
              <a:buChar char="•"/>
            </a:pPr>
            <a:r>
              <a:rPr lang="en-US" sz="3999">
                <a:solidFill>
                  <a:srgbClr val="000000"/>
                </a:solidFill>
                <a:latin typeface="Raleway"/>
              </a:rPr>
              <a:t>Blind XSS</a:t>
            </a:r>
          </a:p>
          <a:p>
            <a:pPr marL="863596" indent="-431798" lvl="1">
              <a:lnSpc>
                <a:spcPts val="5599"/>
              </a:lnSpc>
              <a:buFont typeface="Arial"/>
              <a:buChar char="•"/>
            </a:pPr>
            <a:r>
              <a:rPr lang="en-US" sz="3999">
                <a:solidFill>
                  <a:srgbClr val="000000"/>
                </a:solidFill>
                <a:latin typeface="Raleway"/>
              </a:rPr>
              <a:t>Self XSS</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974367" y="1946536"/>
            <a:ext cx="10514971"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rPr>
              <a:t>TYPE OF XSS?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974367" y="3976468"/>
            <a:ext cx="10514971" cy="2089150"/>
          </a:xfrm>
          <a:prstGeom prst="rect">
            <a:avLst/>
          </a:prstGeom>
        </p:spPr>
        <p:txBody>
          <a:bodyPr anchor="t" rtlCol="false" tIns="0" lIns="0" bIns="0" rIns="0">
            <a:spAutoFit/>
          </a:bodyPr>
          <a:lstStyle/>
          <a:p>
            <a:pPr>
              <a:lnSpc>
                <a:spcPts val="5599"/>
              </a:lnSpc>
            </a:pPr>
            <a:r>
              <a:rPr lang="en-US" sz="3999">
                <a:solidFill>
                  <a:srgbClr val="000000"/>
                </a:solidFill>
                <a:latin typeface="Raleway"/>
              </a:rPr>
              <a:t>sql injection is a type of web application attack where attacker inject malicious sql query(code) into a vulnerable endpoint</a:t>
            </a:r>
          </a:p>
        </p:txBody>
      </p:sp>
      <p:sp>
        <p:nvSpPr>
          <p:cNvPr name="Freeform 9" id="9"/>
          <p:cNvSpPr/>
          <p:nvPr/>
        </p:nvSpPr>
        <p:spPr>
          <a:xfrm flipH="true" flipV="false" rot="0">
            <a:off x="285968" y="4052668"/>
            <a:ext cx="5688399" cy="6968942"/>
          </a:xfrm>
          <a:custGeom>
            <a:avLst/>
            <a:gdLst/>
            <a:ahLst/>
            <a:cxnLst/>
            <a:rect r="r" b="b" t="t" l="l"/>
            <a:pathLst>
              <a:path h="6968942" w="5688399">
                <a:moveTo>
                  <a:pt x="5688399" y="0"/>
                </a:moveTo>
                <a:lnTo>
                  <a:pt x="0" y="0"/>
                </a:lnTo>
                <a:lnTo>
                  <a:pt x="0" y="6968942"/>
                </a:lnTo>
                <a:lnTo>
                  <a:pt x="5688399" y="6968942"/>
                </a:lnTo>
                <a:lnTo>
                  <a:pt x="568839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09807" y="1965586"/>
            <a:ext cx="12261381" cy="1144269"/>
          </a:xfrm>
          <a:prstGeom prst="rect">
            <a:avLst/>
          </a:prstGeom>
        </p:spPr>
        <p:txBody>
          <a:bodyPr anchor="t" rtlCol="false" tIns="0" lIns="0" bIns="0" rIns="0">
            <a:spAutoFit/>
          </a:bodyPr>
          <a:lstStyle/>
          <a:p>
            <a:pPr algn="ctr">
              <a:lnSpc>
                <a:spcPts val="9380"/>
              </a:lnSpc>
            </a:pPr>
            <a:r>
              <a:rPr lang="en-US" sz="6700">
                <a:solidFill>
                  <a:srgbClr val="000000"/>
                </a:solidFill>
                <a:latin typeface="Fredoka"/>
              </a:rPr>
              <a:t>WHAT IS SQL INJECTION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DAF-t6lFt_g</dc:identifier>
  <dcterms:modified xsi:type="dcterms:W3CDTF">2011-08-01T06:04:30Z</dcterms:modified>
  <cp:revision>1</cp:revision>
  <dc:title>tojojo’s practical bug bounty hunting</dc:title>
</cp:coreProperties>
</file>