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79300"/>
  <p:notesSz cx="12179300" cy="6858000"/>
  <p:embeddedFontLst>
    <p:embeddedFont>
      <p:font typeface="Roboto"/>
      <p:regular r:id="rId13"/>
      <p:bold r:id="rId14"/>
      <p:italic r:id="rId15"/>
      <p:boldItalic r:id="rId16"/>
    </p:embeddedFon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093C6D-A218-4933-BE5F-41141DA7C6E5}">
  <a:tblStyle styleId="{5E093C6D-A218-4933-BE5F-41141DA7C6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Tahoma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0275" y="514350"/>
            <a:ext cx="81199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0275" y="514350"/>
            <a:ext cx="81199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030275" y="514350"/>
            <a:ext cx="81199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030275" y="514350"/>
            <a:ext cx="81199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2030275" y="514350"/>
            <a:ext cx="81199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06825" y="514350"/>
            <a:ext cx="456723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1217925" y="3257550"/>
            <a:ext cx="97434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06825" y="514350"/>
            <a:ext cx="456723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465744" y="120876"/>
            <a:ext cx="8129560" cy="9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70901" y="2551278"/>
            <a:ext cx="9241155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465744" y="120876"/>
            <a:ext cx="8129560" cy="9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465744" y="120876"/>
            <a:ext cx="8129560" cy="9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66360"/>
            <a:ext cx="12179300" cy="4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6348142"/>
            <a:ext cx="12179300" cy="502920"/>
          </a:xfrm>
          <a:custGeom>
            <a:rect b="b" l="l" r="r" t="t"/>
            <a:pathLst>
              <a:path extrusionOk="0" h="502920" w="12179300">
                <a:moveTo>
                  <a:pt x="12179299" y="502713"/>
                </a:moveTo>
                <a:lnTo>
                  <a:pt x="0" y="502713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502713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65744" y="120876"/>
            <a:ext cx="8129560" cy="9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70901" y="2551278"/>
            <a:ext cx="9241155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5" Type="http://schemas.openxmlformats.org/officeDocument/2006/relationships/image" Target="../media/image2.png"/><Relationship Id="rId14" Type="http://schemas.openxmlformats.org/officeDocument/2006/relationships/image" Target="../media/image6.png"/><Relationship Id="rId17" Type="http://schemas.openxmlformats.org/officeDocument/2006/relationships/image" Target="../media/image9.png"/><Relationship Id="rId16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8.jp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yourstory.com/2021/08/netapp-new-age-mentorship-bridge-skills-gap-india" TargetMode="External"/><Relationship Id="rId10" Type="http://schemas.openxmlformats.org/officeDocument/2006/relationships/hyperlink" Target="https://scai.org/membership/career-development/mentor-connect" TargetMode="External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bi.nlm.nih.gov/pmc/articles/PMC8490489/" TargetMode="External"/><Relationship Id="rId4" Type="http://schemas.openxmlformats.org/officeDocument/2006/relationships/hyperlink" Target="https://mentorcruise.com/" TargetMode="External"/><Relationship Id="rId9" Type="http://schemas.openxmlformats.org/officeDocument/2006/relationships/hyperlink" Target="https://www.mentspot.com/" TargetMode="External"/><Relationship Id="rId5" Type="http://schemas.openxmlformats.org/officeDocument/2006/relationships/hyperlink" Target="https://www.mentorcliq.com/blog/mentoring-stats" TargetMode="External"/><Relationship Id="rId6" Type="http://schemas.openxmlformats.org/officeDocument/2006/relationships/hyperlink" Target="https://www.statista.com/chart/20014/unemployment-rate-india/" TargetMode="External"/><Relationship Id="rId7" Type="http://schemas.openxmlformats.org/officeDocument/2006/relationships/hyperlink" Target="https://humanedge.org.uk/the-importance-of-mentoring-in-the-workplacenbsp/" TargetMode="External"/><Relationship Id="rId8" Type="http://schemas.openxmlformats.org/officeDocument/2006/relationships/hyperlink" Target="https://www.researchnester.com/reports/mentoring-software-market/42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6094637" y="854084"/>
            <a:ext cx="4634230" cy="5149850"/>
            <a:chOff x="5650887" y="850634"/>
            <a:chExt cx="4634230" cy="5149850"/>
          </a:xfrm>
        </p:grpSpPr>
        <p:sp>
          <p:nvSpPr>
            <p:cNvPr id="46" name="Google Shape;46;p7"/>
            <p:cNvSpPr/>
            <p:nvPr/>
          </p:nvSpPr>
          <p:spPr>
            <a:xfrm>
              <a:off x="5650887" y="850634"/>
              <a:ext cx="4634230" cy="5149850"/>
            </a:xfrm>
            <a:custGeom>
              <a:rect b="b" l="l" r="r" t="t"/>
              <a:pathLst>
                <a:path extrusionOk="0" h="5149850" w="4634230">
                  <a:moveTo>
                    <a:pt x="3514469" y="5149597"/>
                  </a:moveTo>
                  <a:lnTo>
                    <a:pt x="1865345" y="5149597"/>
                  </a:lnTo>
                  <a:lnTo>
                    <a:pt x="1820298" y="5145045"/>
                  </a:lnTo>
                  <a:lnTo>
                    <a:pt x="1777120" y="5131719"/>
                  </a:lnTo>
                  <a:lnTo>
                    <a:pt x="1736371" y="5110117"/>
                  </a:lnTo>
                  <a:lnTo>
                    <a:pt x="1698614" y="5080734"/>
                  </a:lnTo>
                  <a:lnTo>
                    <a:pt x="1664408" y="5044068"/>
                  </a:lnTo>
                  <a:lnTo>
                    <a:pt x="1634314" y="5000615"/>
                  </a:lnTo>
                  <a:lnTo>
                    <a:pt x="1608893" y="4950872"/>
                  </a:lnTo>
                  <a:lnTo>
                    <a:pt x="786112" y="3053514"/>
                  </a:lnTo>
                  <a:lnTo>
                    <a:pt x="768581" y="3007732"/>
                  </a:lnTo>
                  <a:lnTo>
                    <a:pt x="756059" y="2959621"/>
                  </a:lnTo>
                  <a:lnTo>
                    <a:pt x="748546" y="2909958"/>
                  </a:lnTo>
                  <a:lnTo>
                    <a:pt x="746041" y="2859519"/>
                  </a:lnTo>
                  <a:lnTo>
                    <a:pt x="748546" y="2809079"/>
                  </a:lnTo>
                  <a:lnTo>
                    <a:pt x="756059" y="2759416"/>
                  </a:lnTo>
                  <a:lnTo>
                    <a:pt x="768581" y="2711306"/>
                  </a:lnTo>
                  <a:lnTo>
                    <a:pt x="786112" y="2665524"/>
                  </a:lnTo>
                  <a:lnTo>
                    <a:pt x="1117364" y="1901651"/>
                  </a:lnTo>
                  <a:lnTo>
                    <a:pt x="1116458" y="1901144"/>
                  </a:lnTo>
                  <a:lnTo>
                    <a:pt x="1080251" y="1858461"/>
                  </a:lnTo>
                  <a:lnTo>
                    <a:pt x="725483" y="1043219"/>
                  </a:lnTo>
                  <a:lnTo>
                    <a:pt x="712861" y="1003788"/>
                  </a:lnTo>
                  <a:lnTo>
                    <a:pt x="708654" y="961749"/>
                  </a:lnTo>
                  <a:lnTo>
                    <a:pt x="712861" y="919709"/>
                  </a:lnTo>
                  <a:lnTo>
                    <a:pt x="725517" y="880199"/>
                  </a:lnTo>
                  <a:lnTo>
                    <a:pt x="1071022" y="83458"/>
                  </a:lnTo>
                  <a:lnTo>
                    <a:pt x="1091005" y="48622"/>
                  </a:lnTo>
                  <a:lnTo>
                    <a:pt x="1146117" y="5775"/>
                  </a:lnTo>
                  <a:lnTo>
                    <a:pt x="1178721" y="0"/>
                  </a:lnTo>
                  <a:lnTo>
                    <a:pt x="1871294" y="0"/>
                  </a:lnTo>
                  <a:lnTo>
                    <a:pt x="1932810" y="22355"/>
                  </a:lnTo>
                  <a:lnTo>
                    <a:pt x="1977499" y="83458"/>
                  </a:lnTo>
                  <a:lnTo>
                    <a:pt x="1988679" y="109129"/>
                  </a:lnTo>
                  <a:lnTo>
                    <a:pt x="1218015" y="109129"/>
                  </a:lnTo>
                  <a:lnTo>
                    <a:pt x="1189110" y="114248"/>
                  </a:lnTo>
                  <a:lnTo>
                    <a:pt x="1140252" y="152234"/>
                  </a:lnTo>
                  <a:lnTo>
                    <a:pt x="816206" y="889522"/>
                  </a:lnTo>
                  <a:lnTo>
                    <a:pt x="801287" y="961749"/>
                  </a:lnTo>
                  <a:lnTo>
                    <a:pt x="805017" y="999018"/>
                  </a:lnTo>
                  <a:lnTo>
                    <a:pt x="1122536" y="1740381"/>
                  </a:lnTo>
                  <a:lnTo>
                    <a:pt x="1150998" y="1783919"/>
                  </a:lnTo>
                  <a:lnTo>
                    <a:pt x="1167477" y="1797154"/>
                  </a:lnTo>
                  <a:lnTo>
                    <a:pt x="1123908" y="1897625"/>
                  </a:lnTo>
                  <a:lnTo>
                    <a:pt x="1159196" y="1912707"/>
                  </a:lnTo>
                  <a:lnTo>
                    <a:pt x="1175787" y="1914173"/>
                  </a:lnTo>
                  <a:lnTo>
                    <a:pt x="4266472" y="1914173"/>
                  </a:lnTo>
                  <a:lnTo>
                    <a:pt x="4593702" y="2665524"/>
                  </a:lnTo>
                  <a:lnTo>
                    <a:pt x="4611233" y="2711306"/>
                  </a:lnTo>
                  <a:lnTo>
                    <a:pt x="4623755" y="2759416"/>
                  </a:lnTo>
                  <a:lnTo>
                    <a:pt x="4631268" y="2809079"/>
                  </a:lnTo>
                  <a:lnTo>
                    <a:pt x="4633773" y="2859519"/>
                  </a:lnTo>
                  <a:lnTo>
                    <a:pt x="4631268" y="2909958"/>
                  </a:lnTo>
                  <a:lnTo>
                    <a:pt x="4623755" y="2959621"/>
                  </a:lnTo>
                  <a:lnTo>
                    <a:pt x="4611233" y="3007732"/>
                  </a:lnTo>
                  <a:lnTo>
                    <a:pt x="4593702" y="3053514"/>
                  </a:lnTo>
                  <a:lnTo>
                    <a:pt x="3767360" y="4950872"/>
                  </a:lnTo>
                  <a:lnTo>
                    <a:pt x="3743070" y="5000615"/>
                  </a:lnTo>
                  <a:lnTo>
                    <a:pt x="3713485" y="5044068"/>
                  </a:lnTo>
                  <a:lnTo>
                    <a:pt x="3679414" y="5080734"/>
                  </a:lnTo>
                  <a:lnTo>
                    <a:pt x="3641667" y="5110117"/>
                  </a:lnTo>
                  <a:lnTo>
                    <a:pt x="3601054" y="5131719"/>
                  </a:lnTo>
                  <a:lnTo>
                    <a:pt x="3558385" y="5145045"/>
                  </a:lnTo>
                  <a:lnTo>
                    <a:pt x="3514469" y="5149597"/>
                  </a:lnTo>
                  <a:close/>
                </a:path>
                <a:path extrusionOk="0" h="5149850" w="4634230">
                  <a:moveTo>
                    <a:pt x="2184668" y="559136"/>
                  </a:moveTo>
                  <a:lnTo>
                    <a:pt x="2089920" y="559136"/>
                  </a:lnTo>
                  <a:lnTo>
                    <a:pt x="1926154" y="183118"/>
                  </a:lnTo>
                  <a:lnTo>
                    <a:pt x="1909018" y="152234"/>
                  </a:lnTo>
                  <a:lnTo>
                    <a:pt x="1886537" y="128947"/>
                  </a:lnTo>
                  <a:lnTo>
                    <a:pt x="1860326" y="114248"/>
                  </a:lnTo>
                  <a:lnTo>
                    <a:pt x="1832001" y="109129"/>
                  </a:lnTo>
                  <a:lnTo>
                    <a:pt x="1988679" y="109129"/>
                  </a:lnTo>
                  <a:lnTo>
                    <a:pt x="2184668" y="559136"/>
                  </a:lnTo>
                  <a:close/>
                </a:path>
                <a:path extrusionOk="0" h="5149850" w="4634230">
                  <a:moveTo>
                    <a:pt x="1829067" y="1805044"/>
                  </a:moveTo>
                  <a:lnTo>
                    <a:pt x="1215081" y="1805044"/>
                  </a:lnTo>
                  <a:lnTo>
                    <a:pt x="1207671" y="1804717"/>
                  </a:lnTo>
                  <a:lnTo>
                    <a:pt x="1200372" y="1803744"/>
                  </a:lnTo>
                  <a:lnTo>
                    <a:pt x="1193201" y="1802141"/>
                  </a:lnTo>
                  <a:lnTo>
                    <a:pt x="1186176" y="1799925"/>
                  </a:lnTo>
                  <a:lnTo>
                    <a:pt x="1166295" y="1788811"/>
                  </a:lnTo>
                  <a:lnTo>
                    <a:pt x="1608893" y="768166"/>
                  </a:lnTo>
                  <a:lnTo>
                    <a:pt x="1634314" y="718423"/>
                  </a:lnTo>
                  <a:lnTo>
                    <a:pt x="1664408" y="674970"/>
                  </a:lnTo>
                  <a:lnTo>
                    <a:pt x="1698614" y="638304"/>
                  </a:lnTo>
                  <a:lnTo>
                    <a:pt x="1736371" y="608921"/>
                  </a:lnTo>
                  <a:lnTo>
                    <a:pt x="1777120" y="587319"/>
                  </a:lnTo>
                  <a:lnTo>
                    <a:pt x="1820298" y="573993"/>
                  </a:lnTo>
                  <a:lnTo>
                    <a:pt x="1865345" y="569441"/>
                  </a:lnTo>
                  <a:lnTo>
                    <a:pt x="2095533" y="569441"/>
                  </a:lnTo>
                  <a:lnTo>
                    <a:pt x="2230902" y="880278"/>
                  </a:lnTo>
                  <a:lnTo>
                    <a:pt x="2242065" y="915156"/>
                  </a:lnTo>
                  <a:lnTo>
                    <a:pt x="2245795" y="952426"/>
                  </a:lnTo>
                  <a:lnTo>
                    <a:pt x="2242065" y="989694"/>
                  </a:lnTo>
                  <a:lnTo>
                    <a:pt x="1923220" y="1731057"/>
                  </a:lnTo>
                  <a:lnTo>
                    <a:pt x="1883602" y="1785226"/>
                  </a:lnTo>
                  <a:lnTo>
                    <a:pt x="1857391" y="1799925"/>
                  </a:lnTo>
                  <a:lnTo>
                    <a:pt x="1829067" y="1805044"/>
                  </a:lnTo>
                  <a:close/>
                </a:path>
                <a:path extrusionOk="0" h="5149850" w="4634230">
                  <a:moveTo>
                    <a:pt x="4266472" y="1914173"/>
                  </a:moveTo>
                  <a:lnTo>
                    <a:pt x="1868360" y="1914173"/>
                  </a:lnTo>
                  <a:lnTo>
                    <a:pt x="1900310" y="1908399"/>
                  </a:lnTo>
                  <a:lnTo>
                    <a:pt x="1929876" y="1891820"/>
                  </a:lnTo>
                  <a:lnTo>
                    <a:pt x="1974564" y="1830718"/>
                  </a:lnTo>
                  <a:lnTo>
                    <a:pt x="2321598" y="1033895"/>
                  </a:lnTo>
                  <a:lnTo>
                    <a:pt x="2334220" y="994465"/>
                  </a:lnTo>
                  <a:lnTo>
                    <a:pt x="2338427" y="952425"/>
                  </a:lnTo>
                  <a:lnTo>
                    <a:pt x="2334220" y="910386"/>
                  </a:lnTo>
                  <a:lnTo>
                    <a:pt x="2321598" y="870954"/>
                  </a:lnTo>
                  <a:lnTo>
                    <a:pt x="2190282" y="569441"/>
                  </a:lnTo>
                  <a:lnTo>
                    <a:pt x="3514469" y="569441"/>
                  </a:lnTo>
                  <a:lnTo>
                    <a:pt x="3558385" y="573993"/>
                  </a:lnTo>
                  <a:lnTo>
                    <a:pt x="3601054" y="587319"/>
                  </a:lnTo>
                  <a:lnTo>
                    <a:pt x="3641667" y="608921"/>
                  </a:lnTo>
                  <a:lnTo>
                    <a:pt x="3679414" y="638304"/>
                  </a:lnTo>
                  <a:lnTo>
                    <a:pt x="3713485" y="674970"/>
                  </a:lnTo>
                  <a:lnTo>
                    <a:pt x="3743070" y="718423"/>
                  </a:lnTo>
                  <a:lnTo>
                    <a:pt x="3767360" y="768166"/>
                  </a:lnTo>
                  <a:lnTo>
                    <a:pt x="4266472" y="1914173"/>
                  </a:lnTo>
                  <a:close/>
                </a:path>
                <a:path extrusionOk="0" h="5149850" w="4634230">
                  <a:moveTo>
                    <a:pt x="673000" y="4235364"/>
                  </a:moveTo>
                  <a:lnTo>
                    <a:pt x="272100" y="4235364"/>
                  </a:lnTo>
                  <a:lnTo>
                    <a:pt x="253227" y="4232021"/>
                  </a:lnTo>
                  <a:lnTo>
                    <a:pt x="221325" y="4207219"/>
                  </a:lnTo>
                  <a:lnTo>
                    <a:pt x="9741" y="3725809"/>
                  </a:lnTo>
                  <a:lnTo>
                    <a:pt x="0" y="3678650"/>
                  </a:lnTo>
                  <a:lnTo>
                    <a:pt x="2435" y="3654315"/>
                  </a:lnTo>
                  <a:lnTo>
                    <a:pt x="209757" y="3170245"/>
                  </a:lnTo>
                  <a:lnTo>
                    <a:pt x="236058" y="3134875"/>
                  </a:lnTo>
                  <a:lnTo>
                    <a:pt x="272100" y="3121935"/>
                  </a:lnTo>
                  <a:lnTo>
                    <a:pt x="673000" y="3121935"/>
                  </a:lnTo>
                  <a:lnTo>
                    <a:pt x="723289" y="3150080"/>
                  </a:lnTo>
                  <a:lnTo>
                    <a:pt x="935360" y="3631490"/>
                  </a:lnTo>
                  <a:lnTo>
                    <a:pt x="945101" y="3678650"/>
                  </a:lnTo>
                  <a:lnTo>
                    <a:pt x="942666" y="3702984"/>
                  </a:lnTo>
                  <a:lnTo>
                    <a:pt x="734478" y="4187055"/>
                  </a:lnTo>
                  <a:lnTo>
                    <a:pt x="708609" y="4222424"/>
                  </a:lnTo>
                  <a:lnTo>
                    <a:pt x="673000" y="4235364"/>
                  </a:lnTo>
                  <a:close/>
                </a:path>
              </a:pathLst>
            </a:custGeom>
            <a:solidFill>
              <a:srgbClr val="7E7E7E">
                <a:alpha val="1333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4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47750" y="1714093"/>
              <a:ext cx="3200172" cy="3422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1465744" y="171550"/>
            <a:ext cx="8077834" cy="634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INDIA HACKATHON 2024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459150" y="981050"/>
            <a:ext cx="65613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9325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 PAGE</a:t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ID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/>
              <a:t>-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SIH1630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Title </a:t>
            </a:r>
            <a:r>
              <a:rPr b="1" lang="en-US" sz="2400"/>
              <a:t>-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Mentor Connect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- Smart Education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 Category - Software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ID - DJ105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 - ConnectMinds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3698" y="81291"/>
            <a:ext cx="2244234" cy="114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817700" y="-158000"/>
            <a:ext cx="8129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0350">
            <a:spAutoFit/>
          </a:bodyPr>
          <a:lstStyle/>
          <a:p>
            <a:pPr indent="0" lvl="0" marL="28613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 TITLE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293600" y="92638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292975" y="325313"/>
            <a:ext cx="1724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66040" lvl="0" marL="12700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ConnectMinds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5250" y="11"/>
            <a:ext cx="2244225" cy="9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311926" y="6390121"/>
            <a:ext cx="237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152400" y="932173"/>
            <a:ext cx="1146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candidates (mentees) with industry experts (mentors) to foster career growth and skill development.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2"/>
                </a:solidFill>
              </a:rPr>
              <a:t>                   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India’s growing workforce and diverse career paths require structured mentoring to guide candidates effectively.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102800" y="3588550"/>
            <a:ext cx="3901800" cy="27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8165875" y="3588500"/>
            <a:ext cx="3901800" cy="27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4134350" y="3588500"/>
            <a:ext cx="3901800" cy="27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Goals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API Integration: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Offer personalized course recommendations by integrating with online learning platform.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Matching: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with job boards and recruitment platforms to provide mentees with job opportunities that align with their career goals and mentor advice.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 Certification: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Partner with organizations to offer certification upon completing specific mentoring programs or milestones.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Mental Health and Wellness: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Incorporate resources and support for mental health and well-being to ensure mentees are holistically prepared for their careers.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216775" y="3588550"/>
            <a:ext cx="3787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Innovative and Unique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1.ML &amp; AI Integration: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resume screening and mentor qualification quizzes, with a dashboard for personalized recommendations.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2.Anonymous Mentee: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 a safe space by protecting mentee identities from discrimination, insecurity, and mental health concerns.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3.Security Features: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Built-in session recording options for privacy and security.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4.Dynamic Cost System: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Performance-based fee structure incentivizes high-quality mentoring.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5.AI-Driven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Summaries: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AI to generate takeaways from each session.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8279900" y="3588475"/>
            <a:ext cx="37878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Licensing and White-Label Solution: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License the platform to institutions or organizations for use under their own brand.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Pay-Per-Session Model: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a percentage of session fees from mentors earnings, motivating them to deliver quality guidance.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In-App Advertising: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sponsored listings and integrate affiliate links to earn commissions on partner sales.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Sponsorships: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 with companies to sponsor the platform or specific features, like  exclusive sessions or specific webinars.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178450" y="1455363"/>
            <a:ext cx="26388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sng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Registration Flow</a:t>
            </a:r>
            <a:endParaRPr b="1" i="0" sz="1300" u="sng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6915400" y="1455375"/>
            <a:ext cx="3328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sng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Mentee - Mentor Matching Algorithm</a:t>
            </a:r>
            <a:endParaRPr b="1" i="0" sz="1300" u="sng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775" y="1774238"/>
            <a:ext cx="4197350" cy="17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125" y="1871050"/>
            <a:ext cx="7495349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465669" y="81301"/>
            <a:ext cx="8129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850">
            <a:spAutoFit/>
          </a:bodyPr>
          <a:lstStyle/>
          <a:p>
            <a:pPr indent="0" lvl="0" marL="187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TECHNICAL APPROACH</a:t>
            </a:r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698" y="-28834"/>
            <a:ext cx="2244234" cy="114787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>
            <p:ph idx="11" type="ftr"/>
          </p:nvPr>
        </p:nvSpPr>
        <p:spPr>
          <a:xfrm>
            <a:off x="5311926" y="6390125"/>
            <a:ext cx="2254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975" y="1980800"/>
            <a:ext cx="622225" cy="3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838" y="1939513"/>
            <a:ext cx="706375" cy="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7725" y="2519025"/>
            <a:ext cx="1679400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2513" y="3139800"/>
            <a:ext cx="913150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7175" y="3079887"/>
            <a:ext cx="1679400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6575" y="3663400"/>
            <a:ext cx="785050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70287" y="3663400"/>
            <a:ext cx="913175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17975" y="4306825"/>
            <a:ext cx="445575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33075" y="4306825"/>
            <a:ext cx="913150" cy="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46225" y="4246900"/>
            <a:ext cx="1250950" cy="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71075" y="4950275"/>
            <a:ext cx="1944300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728200" y="4927600"/>
            <a:ext cx="706375" cy="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840825" y="5593700"/>
            <a:ext cx="1379400" cy="4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546225" y="5533775"/>
            <a:ext cx="785050" cy="41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9"/>
          <p:cNvGraphicFramePr/>
          <p:nvPr/>
        </p:nvGraphicFramePr>
        <p:xfrm>
          <a:off x="896588" y="12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{5E093C6D-A218-4933-BE5F-41141DA7C6E5}</a:tableStyleId>
              </a:tblPr>
              <a:tblGrid>
                <a:gridCol w="3480675"/>
                <a:gridCol w="3424775"/>
                <a:gridCol w="3424775"/>
              </a:tblGrid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2"/>
                          </a:solidFill>
                        </a:rPr>
                        <a:t>Category</a:t>
                      </a:r>
                      <a:endParaRPr b="1"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2"/>
                          </a:solidFill>
                        </a:rPr>
                        <a:t>Technology</a:t>
                      </a:r>
                      <a:endParaRPr b="1" sz="23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dk2"/>
                          </a:solidFill>
                        </a:rPr>
                        <a:t>Purpose</a:t>
                      </a:r>
                      <a:endParaRPr b="1" sz="2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1"/>
                          </a:solidFill>
                        </a:rPr>
                        <a:t>Frontend</a:t>
                      </a:r>
                      <a:endParaRPr b="1"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Responsive and interactive user interfaces.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Backend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Scalable server-side logic.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Database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Storing user data, mentor profiles, and session records.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Video Call Integration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</a:rPr>
                        <a:t>Video call integration.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AI &amp; ML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Resume evaluation, skills-based quizzes, and dynamic cost system.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Calendar Integration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Automated scheduling with calendar integration.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4A7DB9"/>
                          </a:solidFill>
                        </a:rPr>
                        <a:t>Cloud Services</a:t>
                      </a:r>
                      <a:endParaRPr b="1" sz="18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4A7DB9"/>
                          </a:solidFill>
                        </a:rPr>
                        <a:t>Cloud hosting and scaling.</a:t>
                      </a:r>
                      <a:endParaRPr b="1" sz="1400" u="none" cap="none" strike="noStrike">
                        <a:solidFill>
                          <a:srgbClr val="4A7DB9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4" name="Google Shape;94;p9"/>
          <p:cNvGrpSpPr/>
          <p:nvPr/>
        </p:nvGrpSpPr>
        <p:grpSpPr>
          <a:xfrm>
            <a:off x="324588" y="141575"/>
            <a:ext cx="1724400" cy="807085"/>
            <a:chOff x="179913" y="81300"/>
            <a:chExt cx="1724400" cy="807085"/>
          </a:xfrm>
        </p:grpSpPr>
        <p:sp>
          <p:nvSpPr>
            <p:cNvPr id="95" name="Google Shape;95;p9"/>
            <p:cNvSpPr/>
            <p:nvPr/>
          </p:nvSpPr>
          <p:spPr>
            <a:xfrm>
              <a:off x="180525" y="81300"/>
              <a:ext cx="1723184" cy="807085"/>
            </a:xfrm>
            <a:custGeom>
              <a:rect b="b" l="l" r="r" t="t"/>
              <a:pathLst>
                <a:path extrusionOk="0" h="807085" w="1250950">
                  <a:moveTo>
                    <a:pt x="0" y="403246"/>
                  </a:moveTo>
                  <a:lnTo>
                    <a:pt x="10074" y="330762"/>
                  </a:lnTo>
                  <a:lnTo>
                    <a:pt x="39118" y="262540"/>
                  </a:lnTo>
                  <a:lnTo>
                    <a:pt x="60203" y="230384"/>
                  </a:lnTo>
                  <a:lnTo>
                    <a:pt x="85368" y="199720"/>
                  </a:lnTo>
                  <a:lnTo>
                    <a:pt x="114393" y="170691"/>
                  </a:lnTo>
                  <a:lnTo>
                    <a:pt x="147057" y="143439"/>
                  </a:lnTo>
                  <a:lnTo>
                    <a:pt x="183139" y="118108"/>
                  </a:lnTo>
                  <a:lnTo>
                    <a:pt x="222418" y="94838"/>
                  </a:lnTo>
                  <a:lnTo>
                    <a:pt x="264675" y="73773"/>
                  </a:lnTo>
                  <a:lnTo>
                    <a:pt x="309687" y="55054"/>
                  </a:lnTo>
                  <a:lnTo>
                    <a:pt x="357235" y="38825"/>
                  </a:lnTo>
                  <a:lnTo>
                    <a:pt x="407097" y="25228"/>
                  </a:lnTo>
                  <a:lnTo>
                    <a:pt x="459053" y="14404"/>
                  </a:lnTo>
                  <a:lnTo>
                    <a:pt x="512882" y="6496"/>
                  </a:lnTo>
                  <a:lnTo>
                    <a:pt x="568363" y="1647"/>
                  </a:lnTo>
                  <a:lnTo>
                    <a:pt x="625276" y="0"/>
                  </a:lnTo>
                  <a:lnTo>
                    <a:pt x="682189" y="1647"/>
                  </a:lnTo>
                  <a:lnTo>
                    <a:pt x="737670" y="6496"/>
                  </a:lnTo>
                  <a:lnTo>
                    <a:pt x="791499" y="14404"/>
                  </a:lnTo>
                  <a:lnTo>
                    <a:pt x="843455" y="25228"/>
                  </a:lnTo>
                  <a:lnTo>
                    <a:pt x="893317" y="38825"/>
                  </a:lnTo>
                  <a:lnTo>
                    <a:pt x="940865" y="55054"/>
                  </a:lnTo>
                  <a:lnTo>
                    <a:pt x="985877" y="73773"/>
                  </a:lnTo>
                  <a:lnTo>
                    <a:pt x="1028134" y="94838"/>
                  </a:lnTo>
                  <a:lnTo>
                    <a:pt x="1067413" y="118108"/>
                  </a:lnTo>
                  <a:lnTo>
                    <a:pt x="1103495" y="143439"/>
                  </a:lnTo>
                  <a:lnTo>
                    <a:pt x="1136159" y="170691"/>
                  </a:lnTo>
                  <a:lnTo>
                    <a:pt x="1165184" y="199720"/>
                  </a:lnTo>
                  <a:lnTo>
                    <a:pt x="1190349" y="230384"/>
                  </a:lnTo>
                  <a:lnTo>
                    <a:pt x="1211434" y="262540"/>
                  </a:lnTo>
                  <a:lnTo>
                    <a:pt x="1240478" y="330762"/>
                  </a:lnTo>
                  <a:lnTo>
                    <a:pt x="1250552" y="403246"/>
                  </a:lnTo>
                  <a:lnTo>
                    <a:pt x="1247997" y="439950"/>
                  </a:lnTo>
                  <a:lnTo>
                    <a:pt x="1228217" y="510445"/>
                  </a:lnTo>
                  <a:lnTo>
                    <a:pt x="1190349" y="576108"/>
                  </a:lnTo>
                  <a:lnTo>
                    <a:pt x="1165184" y="606772"/>
                  </a:lnTo>
                  <a:lnTo>
                    <a:pt x="1136159" y="635801"/>
                  </a:lnTo>
                  <a:lnTo>
                    <a:pt x="1103495" y="663053"/>
                  </a:lnTo>
                  <a:lnTo>
                    <a:pt x="1067413" y="688384"/>
                  </a:lnTo>
                  <a:lnTo>
                    <a:pt x="1028134" y="711654"/>
                  </a:lnTo>
                  <a:lnTo>
                    <a:pt x="985877" y="732719"/>
                  </a:lnTo>
                  <a:lnTo>
                    <a:pt x="940865" y="751438"/>
                  </a:lnTo>
                  <a:lnTo>
                    <a:pt x="893317" y="767667"/>
                  </a:lnTo>
                  <a:lnTo>
                    <a:pt x="843455" y="781264"/>
                  </a:lnTo>
                  <a:lnTo>
                    <a:pt x="791499" y="792088"/>
                  </a:lnTo>
                  <a:lnTo>
                    <a:pt x="737670" y="799996"/>
                  </a:lnTo>
                  <a:lnTo>
                    <a:pt x="682189" y="804845"/>
                  </a:lnTo>
                  <a:lnTo>
                    <a:pt x="625276" y="806492"/>
                  </a:lnTo>
                  <a:lnTo>
                    <a:pt x="568363" y="804845"/>
                  </a:lnTo>
                  <a:lnTo>
                    <a:pt x="512882" y="799996"/>
                  </a:lnTo>
                  <a:lnTo>
                    <a:pt x="459053" y="792088"/>
                  </a:lnTo>
                  <a:lnTo>
                    <a:pt x="407097" y="781264"/>
                  </a:lnTo>
                  <a:lnTo>
                    <a:pt x="357235" y="767667"/>
                  </a:lnTo>
                  <a:lnTo>
                    <a:pt x="309687" y="751438"/>
                  </a:lnTo>
                  <a:lnTo>
                    <a:pt x="264675" y="732719"/>
                  </a:lnTo>
                  <a:lnTo>
                    <a:pt x="222418" y="711654"/>
                  </a:lnTo>
                  <a:lnTo>
                    <a:pt x="183139" y="688384"/>
                  </a:lnTo>
                  <a:lnTo>
                    <a:pt x="147057" y="663053"/>
                  </a:lnTo>
                  <a:lnTo>
                    <a:pt x="114393" y="635801"/>
                  </a:lnTo>
                  <a:lnTo>
                    <a:pt x="85368" y="606772"/>
                  </a:lnTo>
                  <a:lnTo>
                    <a:pt x="60203" y="576108"/>
                  </a:lnTo>
                  <a:lnTo>
                    <a:pt x="39118" y="543952"/>
                  </a:lnTo>
                  <a:lnTo>
                    <a:pt x="10074" y="475730"/>
                  </a:lnTo>
                  <a:lnTo>
                    <a:pt x="0" y="403246"/>
                  </a:lnTo>
                  <a:close/>
                </a:path>
              </a:pathLst>
            </a:custGeom>
            <a:noFill/>
            <a:ln cap="flat" cmpd="sng" w="25350">
              <a:solidFill>
                <a:srgbClr val="806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 txBox="1"/>
            <p:nvPr/>
          </p:nvSpPr>
          <p:spPr>
            <a:xfrm>
              <a:off x="179913" y="313975"/>
              <a:ext cx="17244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0775">
              <a:spAutoFit/>
            </a:bodyPr>
            <a:lstStyle/>
            <a:p>
              <a:pPr indent="66040" lvl="0" marL="12700" marR="5080" rtl="0" algn="ctr">
                <a:lnSpc>
                  <a:spcPct val="100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ConnectMinds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1465744" y="-2111"/>
            <a:ext cx="8129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850">
            <a:spAutoFit/>
          </a:bodyPr>
          <a:lstStyle/>
          <a:p>
            <a:pPr indent="0" lvl="0" marL="1280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FEASIBILITY AND VIABILITY</a:t>
            </a:r>
            <a:endParaRPr/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200" y="-19826"/>
            <a:ext cx="2244225" cy="10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/>
        </p:nvSpPr>
        <p:spPr>
          <a:xfrm>
            <a:off x="167500" y="184938"/>
            <a:ext cx="1603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5311926" y="6390125"/>
            <a:ext cx="232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3409663" y="660000"/>
            <a:ext cx="47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Empowering the Future Workforce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671325" y="1016963"/>
            <a:ext cx="26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Need for Effective Mentoring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00" y="1503550"/>
            <a:ext cx="3689952" cy="212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2200" y="1503550"/>
            <a:ext cx="3854900" cy="2101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0"/>
          <p:cNvSpPr txBox="1"/>
          <p:nvPr/>
        </p:nvSpPr>
        <p:spPr>
          <a:xfrm>
            <a:off x="4601650" y="1013075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Our Mentoring Platform Works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2200" y="4058950"/>
            <a:ext cx="3854901" cy="22036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0"/>
          <p:cNvSpPr txBox="1"/>
          <p:nvPr/>
        </p:nvSpPr>
        <p:spPr>
          <a:xfrm>
            <a:off x="4428400" y="3647474"/>
            <a:ext cx="3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Transforming Careers Through Mentorship</a:t>
            </a:r>
            <a:endParaRPr b="1" i="0" sz="1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74800" y="1503550"/>
            <a:ext cx="3322500" cy="16579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21850" y="4405850"/>
            <a:ext cx="3322500" cy="18567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0"/>
          <p:cNvSpPr/>
          <p:nvPr/>
        </p:nvSpPr>
        <p:spPr>
          <a:xfrm>
            <a:off x="337250" y="92625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337250" y="92625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336638" y="325300"/>
            <a:ext cx="1724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66040" lvl="0" marL="12700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ConnectMinds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500" y="3832900"/>
            <a:ext cx="3689949" cy="24296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0"/>
          <p:cNvSpPr txBox="1"/>
          <p:nvPr/>
        </p:nvSpPr>
        <p:spPr>
          <a:xfrm>
            <a:off x="8223300" y="3321975"/>
            <a:ext cx="376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Fee = Base Fee + (Average Rating × Rating Multiplier) + (Number of Reviews × Review Multiplier)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2024794" y="81289"/>
            <a:ext cx="8129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850">
            <a:spAutoFit/>
          </a:bodyPr>
          <a:lstStyle/>
          <a:p>
            <a:pPr indent="0" lvl="0" marL="191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IMPACT AND BENEFITS</a:t>
            </a: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3698" y="81291"/>
            <a:ext cx="2244234" cy="1147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>
            <p:ph idx="11" type="ftr"/>
          </p:nvPr>
        </p:nvSpPr>
        <p:spPr>
          <a:xfrm>
            <a:off x="5311926" y="6390121"/>
            <a:ext cx="243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2775" y="1169650"/>
            <a:ext cx="3421749" cy="27708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425" y="1185725"/>
            <a:ext cx="3869675" cy="27708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1"/>
          <p:cNvSpPr txBox="1"/>
          <p:nvPr/>
        </p:nvSpPr>
        <p:spPr>
          <a:xfrm>
            <a:off x="293350" y="4180875"/>
            <a:ext cx="49950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</a:rPr>
              <a:t>IMPACTS</a:t>
            </a:r>
            <a:endParaRPr b="1" sz="1300" u="sng"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Increased Employment Rates:</a:t>
            </a:r>
            <a:r>
              <a:rPr lang="en-US" sz="1300">
                <a:solidFill>
                  <a:schemeClr val="dk1"/>
                </a:solidFill>
              </a:rPr>
              <a:t> Candidates who engage with mentors are more likely to secure jobs, as they receive expert guidance and referrals.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Enhanced Skill Development:</a:t>
            </a:r>
            <a:r>
              <a:rPr lang="en-US" sz="1300">
                <a:solidFill>
                  <a:schemeClr val="dk1"/>
                </a:solidFill>
              </a:rPr>
              <a:t> Mentees benefit from personalized advice and targeted learning opportunities, leading to improved skills and competencies.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Improved Career Satisfaction:</a:t>
            </a:r>
            <a:r>
              <a:rPr lang="en-US" sz="1300">
                <a:solidFill>
                  <a:schemeClr val="dk1"/>
                </a:solidFill>
              </a:rPr>
              <a:t> Through mentoring, individuals gain confidence and clarity in their career paths, resulting in higher job satisfaction and fulfillment.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010450" y="4233670"/>
            <a:ext cx="56820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2"/>
                </a:solidFill>
              </a:rPr>
              <a:t>BENEFITS</a:t>
            </a:r>
            <a:endParaRPr b="1" sz="1300" u="sng"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Personalized Guidance:</a:t>
            </a:r>
            <a:r>
              <a:rPr lang="en-US" sz="1300">
                <a:solidFill>
                  <a:schemeClr val="dk1"/>
                </a:solidFill>
              </a:rPr>
              <a:t> Mentees receive tailored advice and support from experienced professionals, helping them navigate their career paths more effectively.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Networking Opportunities:</a:t>
            </a:r>
            <a:r>
              <a:rPr lang="en-US" sz="1300">
                <a:solidFill>
                  <a:schemeClr val="dk1"/>
                </a:solidFill>
              </a:rPr>
              <a:t> The platform connects mentees with industry leaders, expanding their professional network and opening doors to new opportunities.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Seamless Interaction:</a:t>
            </a:r>
            <a:r>
              <a:rPr lang="en-US" sz="1300">
                <a:solidFill>
                  <a:schemeClr val="dk1"/>
                </a:solidFill>
              </a:rPr>
              <a:t> With automated scheduling and embedded communication tools, the platform ensures a smooth and efficient mentoring experience.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0650" y="1185725"/>
            <a:ext cx="3629575" cy="2770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1"/>
          <p:cNvSpPr/>
          <p:nvPr/>
        </p:nvSpPr>
        <p:spPr>
          <a:xfrm>
            <a:off x="337250" y="92625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337250" y="92625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336638" y="325300"/>
            <a:ext cx="1724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66040" lvl="0" marL="12700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ConnectMinds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2024794" y="138239"/>
            <a:ext cx="8129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850">
            <a:spAutoFit/>
          </a:bodyPr>
          <a:lstStyle/>
          <a:p>
            <a:pPr indent="0" lvl="0" marL="1127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	AND REFERENCES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1988201" y="1017404"/>
            <a:ext cx="8202900" cy="4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3"/>
              </a:rPr>
              <a:t>https://www.ncbi.nlm.nih.gov/pmc/articles/PMC8490489/</a:t>
            </a:r>
            <a:endParaRPr i="0" sz="2300" u="sng" cap="none" strike="noStrike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4"/>
              </a:rPr>
              <a:t>https://mentorcruise.com/</a:t>
            </a:r>
            <a:endParaRPr i="0" sz="2300" u="sng" cap="none" strike="noStrike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5"/>
              </a:rPr>
              <a:t>https://www.mentorcliq.com/blog/mentoring-stats</a:t>
            </a:r>
            <a:endParaRPr i="0" sz="2300" u="sng" cap="none" strike="noStrike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6"/>
              </a:rPr>
              <a:t>https://www.statista.com/chart/20014/unemployment-rate-india/</a:t>
            </a:r>
            <a:endParaRPr i="0" sz="2300" u="sng" cap="none" strike="noStrike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7"/>
              </a:rPr>
              <a:t>https://humanedge.org.uk/the-importance-of-mentoring-in-the-workplacenbsp/</a:t>
            </a:r>
            <a:endParaRPr i="0" sz="2300" u="sng" cap="none" strike="noStrike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i="0" lang="en-US" sz="2300" u="sng" cap="none" strike="noStrike">
                <a:solidFill>
                  <a:schemeClr val="hlink"/>
                </a:solidFill>
                <a:hlinkClick r:id="rId8"/>
              </a:rPr>
              <a:t>https://www.researchnester.com/reports/mentoring-software-market/4289</a:t>
            </a:r>
            <a:endParaRPr sz="2300" u="sng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9"/>
              </a:rPr>
              <a:t>Find a Mentor | Mentspot</a:t>
            </a:r>
            <a:endParaRPr sz="2300" u="sng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10"/>
              </a:rPr>
              <a:t>https://scai.org/membership/career-development/mentor-connect</a:t>
            </a:r>
            <a:endParaRPr sz="2300" u="sng">
              <a:solidFill>
                <a:srgbClr val="0000FF"/>
              </a:solidFill>
            </a:endParaRPr>
          </a:p>
          <a:p>
            <a:pPr indent="-32702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lang="en-US" sz="2300" u="sng">
                <a:solidFill>
                  <a:schemeClr val="hlink"/>
                </a:solidFill>
                <a:hlinkClick r:id="rId11"/>
              </a:rPr>
              <a:t>How new-age mentorship can bridge the skills gap in India | YourStory</a:t>
            </a:r>
            <a:endParaRPr sz="2300" u="sng">
              <a:solidFill>
                <a:srgbClr val="0000FF"/>
              </a:solidFill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06698" y="92616"/>
            <a:ext cx="2244234" cy="11478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>
            <p:ph idx="11" type="ftr"/>
          </p:nvPr>
        </p:nvSpPr>
        <p:spPr>
          <a:xfrm>
            <a:off x="5311926" y="6390125"/>
            <a:ext cx="231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44" name="Google Shape;144;p12"/>
          <p:cNvSpPr txBox="1"/>
          <p:nvPr>
            <p:ph idx="12" type="sldNum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337250" y="92625"/>
            <a:ext cx="1723184" cy="807085"/>
          </a:xfrm>
          <a:custGeom>
            <a:rect b="b" l="l" r="r" t="t"/>
            <a:pathLst>
              <a:path extrusionOk="0" h="807085" w="1250950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noFill/>
          <a:ln cap="flat" cmpd="sng" w="25350">
            <a:solidFill>
              <a:srgbClr val="8064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336638" y="325300"/>
            <a:ext cx="1724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66040" lvl="0" marL="12700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ConnectMinds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