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A30D3E-0053-40F0-882C-2CA792719E4B}" type="datetimeFigureOut">
              <a:rPr lang="en-US" smtClean="0"/>
              <a:t>3/15/2018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2A084-491C-41B6-BE77-A8D0734EFBA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E2A084-491C-41B6-BE77-A8D0734EFBA3}" type="slidenum">
              <a:rPr lang="en-US" smtClean="0"/>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E2A084-491C-41B6-BE77-A8D0734EFBA3}" type="slidenum">
              <a:rPr lang="en-US" smtClean="0"/>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1D9EA10-D07A-4711-ADE7-7EFEDFC1B1AF}" type="datetimeFigureOut">
              <a:rPr lang="en-US" smtClean="0"/>
              <a:pPr/>
              <a:t>3/14/2018</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B4E9C9-3E50-4E5D-95DB-8141D90D30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9EA10-D07A-4711-ADE7-7EFEDFC1B1AF}" type="datetimeFigureOut">
              <a:rPr lang="en-US" smtClean="0"/>
              <a:pPr/>
              <a:t>3/14/2018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B4E9C9-3E50-4E5D-95DB-8141D90D30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1D9EA10-D07A-4711-ADE7-7EFEDFC1B1AF}" type="datetimeFigureOut">
              <a:rPr lang="en-US" smtClean="0"/>
              <a:pPr/>
              <a:t>3/14/2018</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B4E9C9-3E50-4E5D-95DB-8141D90D30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9EA10-D07A-4711-ADE7-7EFEDFC1B1AF}" type="datetimeFigureOut">
              <a:rPr lang="en-US" smtClean="0"/>
              <a:pPr/>
              <a:t>3/14/2018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B4E9C9-3E50-4E5D-95DB-8141D90D30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1D9EA10-D07A-4711-ADE7-7EFEDFC1B1AF}" type="datetimeFigureOut">
              <a:rPr lang="en-US" smtClean="0"/>
              <a:pPr/>
              <a:t>3/14/2018</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B4E9C9-3E50-4E5D-95DB-8141D90D30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D9EA10-D07A-4711-ADE7-7EFEDFC1B1AF}" type="datetimeFigureOut">
              <a:rPr lang="en-US" smtClean="0"/>
              <a:pPr/>
              <a:t>3/14/2018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B4E9C9-3E50-4E5D-95DB-8141D90D30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D9EA10-D07A-4711-ADE7-7EFEDFC1B1AF}" type="datetimeFigureOut">
              <a:rPr lang="en-US" smtClean="0"/>
              <a:pPr/>
              <a:t>3/14/2018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B4E9C9-3E50-4E5D-95DB-8141D90D30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1D9EA10-D07A-4711-ADE7-7EFEDFC1B1AF}" type="datetimeFigureOut">
              <a:rPr lang="en-US" smtClean="0"/>
              <a:pPr/>
              <a:t>3/14/2018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B4E9C9-3E50-4E5D-95DB-8141D90D30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1D9EA10-D07A-4711-ADE7-7EFEDFC1B1AF}" type="datetimeFigureOut">
              <a:rPr lang="en-US" smtClean="0"/>
              <a:pPr/>
              <a:t>3/14/2018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B4E9C9-3E50-4E5D-95DB-8141D90D30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D9EA10-D07A-4711-ADE7-7EFEDFC1B1AF}" type="datetimeFigureOut">
              <a:rPr lang="en-US" smtClean="0"/>
              <a:pPr/>
              <a:t>3/14/2018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B4E9C9-3E50-4E5D-95DB-8141D90D30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1D9EA10-D07A-4711-ADE7-7EFEDFC1B1AF}" type="datetimeFigureOut">
              <a:rPr lang="en-US" smtClean="0"/>
              <a:pPr/>
              <a:t>3/14/2018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B4E9C9-3E50-4E5D-95DB-8141D90D307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1D9EA10-D07A-4711-ADE7-7EFEDFC1B1AF}" type="datetimeFigureOut">
              <a:rPr lang="en-US" smtClean="0"/>
              <a:pPr/>
              <a:t>3/14/2018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B4E9C9-3E50-4E5D-95DB-8141D90D30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india.gov.in/" TargetMode="External"/><Relationship Id="rId2" Type="http://schemas.openxmlformats.org/officeDocument/2006/relationships/hyperlink" Target="https://india.gov.in/smart-cities-mission-portal-ministry-urban-development" TargetMode="Externa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2.wav"/><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1470025"/>
          </a:xfrm>
        </p:spPr>
        <p:txBody>
          <a:bodyPr>
            <a:normAutofit/>
          </a:bodyPr>
          <a:lstStyle/>
          <a:p>
            <a:r>
              <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dirty="0"/>
          </a:p>
        </p:txBody>
      </p:sp>
      <p:sp>
        <p:nvSpPr>
          <p:cNvPr id="3" name="Subtitle 2"/>
          <p:cNvSpPr>
            <a:spLocks noGrp="1"/>
          </p:cNvSpPr>
          <p:nvPr>
            <p:ph type="subTitle" idx="1"/>
          </p:nvPr>
        </p:nvSpPr>
        <p:spPr>
          <a:xfrm>
            <a:off x="1371600" y="4572000"/>
            <a:ext cx="6400800" cy="17526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egoe Print" pitchFamily="2" charset="0"/>
              </a:rPr>
              <a:t>#initiatetheideas</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egoe Print" pitchFamily="2" charset="0"/>
            </a:endParaRPr>
          </a:p>
        </p:txBody>
      </p:sp>
      <p:pic>
        <p:nvPicPr>
          <p:cNvPr id="1027" name="Picture 3" descr="C:\Users\lappy\AppData\Local\Microsoft\Windows\INetCache\IE\RF13ZU95\Creatividad[1].jpg"/>
          <p:cNvPicPr>
            <a:picLocks noChangeAspect="1" noChangeArrowheads="1"/>
          </p:cNvPicPr>
          <p:nvPr/>
        </p:nvPicPr>
        <p:blipFill>
          <a:blip r:embed="rId3"/>
          <a:srcRect/>
          <a:stretch>
            <a:fillRect/>
          </a:stretch>
        </p:blipFill>
        <p:spPr bwMode="auto">
          <a:xfrm>
            <a:off x="2667000" y="1752600"/>
            <a:ext cx="4038600" cy="2362200"/>
          </a:xfrm>
          <a:prstGeom prst="rect">
            <a:avLst/>
          </a:prstGeom>
          <a:noFill/>
        </p:spPr>
      </p:pic>
      <p:sp>
        <p:nvSpPr>
          <p:cNvPr id="8" name="Rectangle 7"/>
          <p:cNvSpPr/>
          <p:nvPr/>
        </p:nvSpPr>
        <p:spPr>
          <a:xfrm>
            <a:off x="2514600" y="4114800"/>
            <a:ext cx="4442242"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V Boli" pitchFamily="2" charset="0"/>
                <a:cs typeface="MV Boli" pitchFamily="2" charset="0"/>
              </a:rPr>
              <a:t>#</a:t>
            </a: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V Boli" pitchFamily="2" charset="0"/>
                <a:cs typeface="MV Boli" pitchFamily="2" charset="0"/>
              </a:rPr>
              <a:t>bethechange</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V Boli" pitchFamily="2" charset="0"/>
              <a:cs typeface="MV Boli" pitchFamily="2" charset="0"/>
            </a:endParaRPr>
          </a:p>
        </p:txBody>
      </p:sp>
      <p:sp>
        <p:nvSpPr>
          <p:cNvPr id="10" name="Rectangle 9"/>
          <p:cNvSpPr/>
          <p:nvPr/>
        </p:nvSpPr>
        <p:spPr>
          <a:xfrm>
            <a:off x="1066800" y="457200"/>
            <a:ext cx="7162800" cy="923330"/>
          </a:xfrm>
          <a:prstGeom prst="rect">
            <a:avLst/>
          </a:prstGeom>
          <a:noFill/>
        </p:spPr>
        <p:txBody>
          <a:bodyPr wrap="square" lIns="91440" tIns="45720" rIns="91440" bIns="45720">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Lucida Handwriting" pitchFamily="66" charset="0"/>
                <a:cs typeface="MV Boli" pitchFamily="2" charset="0"/>
              </a:rPr>
              <a:t>T</a:t>
            </a:r>
            <a:r>
              <a:rPr lang="en-US" sz="5400" b="1" i="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Lucida Handwriting" pitchFamily="66" charset="0"/>
                <a:cs typeface="MV Boli" pitchFamily="2" charset="0"/>
              </a:rPr>
              <a:t>he</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Lucida Handwriting" pitchFamily="66" charset="0"/>
                <a:cs typeface="MV Boli" pitchFamily="2" charset="0"/>
              </a:rPr>
              <a:t> I</a:t>
            </a:r>
            <a:r>
              <a:rPr lang="en-US" sz="5400" b="1" i="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Lucida Handwriting" pitchFamily="66" charset="0"/>
                <a:cs typeface="MV Boli" pitchFamily="2" charset="0"/>
              </a:rPr>
              <a:t>nitiative </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Lucida Handwriting" pitchFamily="66" charset="0"/>
                <a:cs typeface="MV Boli" pitchFamily="2" charset="0"/>
              </a:rPr>
              <a:t>-!8</a:t>
            </a:r>
            <a:endPar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spd="slow">
    <p:wheel spokes="8"/>
    <p:sndAc>
      <p:stSnd loop="1">
        <p:snd r:embed="rId2" name="voltage.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8" presetClass="emph" presetSubtype="0" fill="hold" nodeType="withEffect">
                                  <p:stCondLst>
                                    <p:cond delay="0"/>
                                  </p:stCondLst>
                                  <p:childTnLst>
                                    <p:animRot by="21600000">
                                      <p:cBhvr>
                                        <p:cTn id="9" dur="3000" fill="hold"/>
                                        <p:tgtEl>
                                          <p:spTgt spid="8">
                                            <p:txEl>
                                              <p:pRg st="0" end="0"/>
                                            </p:txEl>
                                          </p:spTgt>
                                        </p:tgtEl>
                                        <p:attrNameLst>
                                          <p:attrName>r</p:attrName>
                                        </p:attrNameLst>
                                      </p:cBhvr>
                                    </p:animRot>
                                  </p:childTnLst>
                                </p:cTn>
                              </p:par>
                            </p:childTnLst>
                          </p:cTn>
                        </p:par>
                        <p:par>
                          <p:cTn id="10" fill="hold">
                            <p:stCondLst>
                              <p:cond delay="3000"/>
                            </p:stCondLst>
                            <p:childTnLst>
                              <p:par>
                                <p:cTn id="11" presetID="6" presetClass="emph" presetSubtype="0" fill="hold" nodeType="afterEffect">
                                  <p:stCondLst>
                                    <p:cond delay="0"/>
                                  </p:stCondLst>
                                  <p:childTnLst>
                                    <p:animScale>
                                      <p:cBhvr>
                                        <p:cTn id="12" dur="2000" fill="hold"/>
                                        <p:tgtEl>
                                          <p:spTgt spid="3">
                                            <p:txEl>
                                              <p:pRg st="1" end="1"/>
                                            </p:txEl>
                                          </p:spTgt>
                                        </p:tgtEl>
                                      </p:cBhvr>
                                      <p:by x="150000" y="150000"/>
                                    </p:animScale>
                                  </p:childTnLst>
                                </p:cTn>
                              </p:par>
                            </p:childTnLst>
                          </p:cTn>
                        </p:par>
                        <p:par>
                          <p:cTn id="13" fill="hold">
                            <p:stCondLst>
                              <p:cond delay="5000"/>
                            </p:stCondLst>
                            <p:childTnLst>
                              <p:par>
                                <p:cTn id="14" presetID="2" presetClass="entr" presetSubtype="4" fill="hold" nodeType="afterEffect">
                                  <p:stCondLst>
                                    <p:cond delay="0"/>
                                  </p:stCondLst>
                                  <p:iterate type="lt">
                                    <p:tmPct val="0"/>
                                  </p:iterate>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2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20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7000"/>
                            </p:stCondLst>
                            <p:childTnLst>
                              <p:par>
                                <p:cTn id="19" presetID="7" presetClass="entr" presetSubtype="4" fill="hold" nodeType="afterEffect">
                                  <p:stCondLst>
                                    <p:cond delay="0"/>
                                  </p:stCondLst>
                                  <p:childTnLst>
                                    <p:set>
                                      <p:cBhvr>
                                        <p:cTn id="20" dur="1" fill="hold">
                                          <p:stCondLst>
                                            <p:cond delay="0"/>
                                          </p:stCondLst>
                                        </p:cTn>
                                        <p:tgtEl>
                                          <p:spTgt spid="1027"/>
                                        </p:tgtEl>
                                        <p:attrNameLst>
                                          <p:attrName>style.visibility</p:attrName>
                                        </p:attrNameLst>
                                      </p:cBhvr>
                                      <p:to>
                                        <p:strVal val="visible"/>
                                      </p:to>
                                    </p:set>
                                    <p:anim calcmode="lin" valueType="num">
                                      <p:cBhvr additive="base">
                                        <p:cTn id="21" dur="1000" fill="hold"/>
                                        <p:tgtEl>
                                          <p:spTgt spid="1027"/>
                                        </p:tgtEl>
                                        <p:attrNameLst>
                                          <p:attrName>ppt_x</p:attrName>
                                        </p:attrNameLst>
                                      </p:cBhvr>
                                      <p:tavLst>
                                        <p:tav tm="0">
                                          <p:val>
                                            <p:strVal val="#ppt_x"/>
                                          </p:val>
                                        </p:tav>
                                        <p:tav tm="100000">
                                          <p:val>
                                            <p:strVal val="#ppt_x"/>
                                          </p:val>
                                        </p:tav>
                                      </p:tavLst>
                                    </p:anim>
                                    <p:anim calcmode="lin" valueType="num">
                                      <p:cBhvr additive="base">
                                        <p:cTn id="22" dur="10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685800"/>
            <a:ext cx="5729068" cy="1371600"/>
          </a:xfrm>
        </p:spPr>
        <p:txBody>
          <a:bodyPr/>
          <a:lstStyle/>
          <a:p>
            <a:r>
              <a:rPr lang="en-US" dirty="0" smtClean="0"/>
              <a:t>Smart Cities- </a:t>
            </a:r>
            <a:r>
              <a:rPr lang="en-US" dirty="0" smtClean="0"/>
              <a:t/>
            </a:r>
            <a:br>
              <a:rPr lang="en-US" dirty="0" smtClean="0"/>
            </a:br>
            <a:r>
              <a:rPr lang="en-US" dirty="0" smtClean="0"/>
              <a:t>A </a:t>
            </a:r>
            <a:r>
              <a:rPr lang="en-US" dirty="0" smtClean="0"/>
              <a:t>Smart Solution :</a:t>
            </a:r>
            <a:br>
              <a:rPr lang="en-US" dirty="0" smtClean="0"/>
            </a:br>
            <a:endParaRPr lang="en-US" dirty="0"/>
          </a:p>
        </p:txBody>
      </p:sp>
      <p:sp>
        <p:nvSpPr>
          <p:cNvPr id="3" name="Subtitle 2"/>
          <p:cNvSpPr>
            <a:spLocks noGrp="1"/>
          </p:cNvSpPr>
          <p:nvPr>
            <p:ph type="subTitle" idx="1"/>
          </p:nvPr>
        </p:nvSpPr>
        <p:spPr>
          <a:xfrm>
            <a:off x="2743200" y="4267200"/>
            <a:ext cx="6096000" cy="2362200"/>
          </a:xfrm>
        </p:spPr>
        <p:txBody>
          <a:bodyPr>
            <a:normAutofit fontScale="92500" lnSpcReduction="10000"/>
          </a:bodyPr>
          <a:lstStyle/>
          <a:p>
            <a:r>
              <a:rPr lang="en-US" dirty="0" smtClean="0">
                <a:solidFill>
                  <a:srgbClr val="FFFF00"/>
                </a:solidFill>
              </a:rPr>
              <a:t>Cities accommodate nearly 31% of India’s current population &amp; contribute 63% of GDP (Census 2011). Urban areas are expected to house 40% of India’s population &amp; contribute 75% of India’s GDP by 2030. This requires comprehensive development of physical, institutional, social &amp; economic infrastructure. All are important in setting in motion a virtuous cycle of growth &amp; </a:t>
            </a:r>
            <a:r>
              <a:rPr lang="en-US" dirty="0" smtClean="0">
                <a:solidFill>
                  <a:srgbClr val="FFFF00"/>
                </a:solidFill>
              </a:rPr>
              <a:t>development</a:t>
            </a:r>
            <a:r>
              <a:rPr lang="en-US" dirty="0" smtClean="0"/>
              <a:t>.</a:t>
            </a:r>
            <a:endParaRPr lang="en-US" dirty="0"/>
          </a:p>
        </p:txBody>
      </p:sp>
      <p:pic>
        <p:nvPicPr>
          <p:cNvPr id="5" name="Picture 4" descr="http://img01.ibnlive.in/ibnlive/uploads/2016/01/smart-city1.jpg"/>
          <p:cNvPicPr/>
          <p:nvPr/>
        </p:nvPicPr>
        <p:blipFill>
          <a:blip r:embed="rId2"/>
          <a:srcRect/>
          <a:stretch>
            <a:fillRect/>
          </a:stretch>
        </p:blipFill>
        <p:spPr bwMode="auto">
          <a:xfrm>
            <a:off x="152400" y="1295400"/>
            <a:ext cx="6019800" cy="29718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8091268" cy="1143000"/>
          </a:xfrm>
        </p:spPr>
        <p:txBody>
          <a:bodyPr/>
          <a:lstStyle/>
          <a:p>
            <a:r>
              <a:rPr lang="en-US" dirty="0" smtClean="0"/>
              <a:t>Barcelona is the first city in the Spanish State coined a “Smart City” </a:t>
            </a:r>
            <a:endParaRPr lang="en-US" dirty="0"/>
          </a:p>
        </p:txBody>
      </p:sp>
      <p:sp>
        <p:nvSpPr>
          <p:cNvPr id="3" name="Subtitle 2"/>
          <p:cNvSpPr>
            <a:spLocks noGrp="1"/>
          </p:cNvSpPr>
          <p:nvPr>
            <p:ph type="subTitle" idx="1"/>
          </p:nvPr>
        </p:nvSpPr>
        <p:spPr>
          <a:xfrm>
            <a:off x="2819400" y="5181600"/>
            <a:ext cx="6096000" cy="1482248"/>
          </a:xfrm>
        </p:spPr>
        <p:txBody>
          <a:bodyPr>
            <a:normAutofit/>
          </a:bodyPr>
          <a:lstStyle/>
          <a:p>
            <a:r>
              <a:rPr lang="en-US" dirty="0" smtClean="0"/>
              <a:t> It is the capital and largest city of </a:t>
            </a:r>
            <a:r>
              <a:rPr lang="en-US" dirty="0" smtClean="0">
                <a:solidFill>
                  <a:schemeClr val="bg1"/>
                </a:solidFill>
              </a:rPr>
              <a:t>Catalonia</a:t>
            </a:r>
            <a:r>
              <a:rPr lang="en-US" dirty="0" smtClean="0"/>
              <a:t>, </a:t>
            </a:r>
            <a:r>
              <a:rPr lang="en-US" dirty="0" smtClean="0"/>
              <a:t>as well as the second most populous municipality of Spain. With a population of 1.6 million within city </a:t>
            </a:r>
            <a:r>
              <a:rPr lang="en-US" dirty="0" smtClean="0"/>
              <a:t>limits.</a:t>
            </a:r>
            <a:endParaRPr lang="en-US" dirty="0"/>
          </a:p>
        </p:txBody>
      </p:sp>
      <p:pic>
        <p:nvPicPr>
          <p:cNvPr id="22532" name="Picture 4" descr="https://tse4.mm.bing.net/th?id=OIP.n2KaQRet_n3soIlDokCC_wHaFF&amp;pid=15.1&amp;P=0&amp;w=248&amp;h=171"/>
          <p:cNvPicPr>
            <a:picLocks noChangeAspect="1" noChangeArrowheads="1"/>
          </p:cNvPicPr>
          <p:nvPr/>
        </p:nvPicPr>
        <p:blipFill>
          <a:blip r:embed="rId2"/>
          <a:srcRect/>
          <a:stretch>
            <a:fillRect/>
          </a:stretch>
        </p:blipFill>
        <p:spPr bwMode="auto">
          <a:xfrm>
            <a:off x="228600" y="1447800"/>
            <a:ext cx="5562600" cy="3733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7086600" cy="1295400"/>
          </a:xfrm>
        </p:spPr>
        <p:txBody>
          <a:bodyPr/>
          <a:lstStyle/>
          <a:p>
            <a:r>
              <a:rPr lang="en-US" dirty="0" smtClean="0"/>
              <a:t>Barcelona highlights : </a:t>
            </a:r>
            <a:r>
              <a:rPr lang="en-US" dirty="0" smtClean="0"/>
              <a:t>smart </a:t>
            </a:r>
            <a:r>
              <a:rPr lang="en-US" dirty="0" smtClean="0"/>
              <a:t>lighting ! </a:t>
            </a:r>
            <a:endParaRPr lang="en-US" dirty="0"/>
          </a:p>
        </p:txBody>
      </p:sp>
      <p:sp>
        <p:nvSpPr>
          <p:cNvPr id="3" name="Subtitle 2"/>
          <p:cNvSpPr>
            <a:spLocks noGrp="1"/>
          </p:cNvSpPr>
          <p:nvPr>
            <p:ph type="subTitle" idx="1"/>
          </p:nvPr>
        </p:nvSpPr>
        <p:spPr>
          <a:xfrm>
            <a:off x="2743200" y="5029200"/>
            <a:ext cx="6172200" cy="1447800"/>
          </a:xfrm>
        </p:spPr>
        <p:txBody>
          <a:bodyPr>
            <a:normAutofit/>
          </a:bodyPr>
          <a:lstStyle/>
          <a:p>
            <a:r>
              <a:rPr lang="en-US" dirty="0" smtClean="0"/>
              <a:t>These lights optimize energy and use a smart function: it activates when detecting motion, but also gathers environmental information, humidity, temperature, pollution &amp; noise.</a:t>
            </a:r>
          </a:p>
          <a:p>
            <a:endParaRPr lang="en-US" dirty="0"/>
          </a:p>
        </p:txBody>
      </p:sp>
      <p:pic>
        <p:nvPicPr>
          <p:cNvPr id="4" name="Picture 3" descr="Barcelona's lights"/>
          <p:cNvPicPr/>
          <p:nvPr/>
        </p:nvPicPr>
        <p:blipFill>
          <a:blip r:embed="rId2"/>
          <a:srcRect/>
          <a:stretch>
            <a:fillRect/>
          </a:stretch>
        </p:blipFill>
        <p:spPr bwMode="auto">
          <a:xfrm>
            <a:off x="457200" y="1524000"/>
            <a:ext cx="6553200" cy="2914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626" name="Rectangle 2"/>
          <p:cNvSpPr>
            <a:spLocks noChangeArrowheads="1"/>
          </p:cNvSpPr>
          <p:nvPr/>
        </p:nvSpPr>
        <p:spPr bwMode="auto">
          <a:xfrm>
            <a:off x="0" y="0"/>
            <a:ext cx="219932"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Open Sans"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6781800" cy="1295400"/>
          </a:xfrm>
        </p:spPr>
        <p:txBody>
          <a:bodyPr/>
          <a:lstStyle/>
          <a:p>
            <a:r>
              <a:rPr lang="en-US" dirty="0" smtClean="0"/>
              <a:t>Barcelona highlights </a:t>
            </a:r>
            <a:r>
              <a:rPr lang="en-US" dirty="0" smtClean="0"/>
              <a:t>:</a:t>
            </a:r>
            <a:r>
              <a:rPr lang="en-US" dirty="0" smtClean="0"/>
              <a:t> bicycle </a:t>
            </a:r>
            <a:r>
              <a:rPr lang="en-US" dirty="0" smtClean="0"/>
              <a:t>sharing ! </a:t>
            </a:r>
            <a:endParaRPr lang="en-US" dirty="0"/>
          </a:p>
        </p:txBody>
      </p:sp>
      <p:sp>
        <p:nvSpPr>
          <p:cNvPr id="3" name="Subtitle 2"/>
          <p:cNvSpPr>
            <a:spLocks noGrp="1"/>
          </p:cNvSpPr>
          <p:nvPr>
            <p:ph type="subTitle" idx="1"/>
          </p:nvPr>
        </p:nvSpPr>
        <p:spPr>
          <a:xfrm>
            <a:off x="2971800" y="4191000"/>
            <a:ext cx="5791200" cy="2286000"/>
          </a:xfrm>
        </p:spPr>
        <p:txBody>
          <a:bodyPr>
            <a:normAutofit/>
          </a:bodyPr>
          <a:lstStyle/>
          <a:p>
            <a:r>
              <a:rPr lang="en-US" dirty="0" smtClean="0"/>
              <a:t>One  pay an annual fee, get a Bicing card, scan it at any of the 400 stations, check out a bike, then check it back in at the station closest to one’s destination. Recently, the new Bicing app became available for users to check out real-time availability at stations.</a:t>
            </a:r>
            <a:endParaRPr lang="en-US" dirty="0"/>
          </a:p>
        </p:txBody>
      </p:sp>
      <p:pic>
        <p:nvPicPr>
          <p:cNvPr id="4" name="Picture 3" descr="Bicing bikes"/>
          <p:cNvPicPr/>
          <p:nvPr/>
        </p:nvPicPr>
        <p:blipFill>
          <a:blip r:embed="rId2"/>
          <a:srcRect/>
          <a:stretch>
            <a:fillRect/>
          </a:stretch>
        </p:blipFill>
        <p:spPr bwMode="auto">
          <a:xfrm>
            <a:off x="1066800" y="1371600"/>
            <a:ext cx="5410200" cy="2514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6858000" cy="1295400"/>
          </a:xfrm>
        </p:spPr>
        <p:txBody>
          <a:bodyPr/>
          <a:lstStyle/>
          <a:p>
            <a:r>
              <a:rPr lang="en-US" dirty="0" smtClean="0"/>
              <a:t>Barcelona highlights : </a:t>
            </a:r>
            <a:r>
              <a:rPr lang="en-US" dirty="0" smtClean="0"/>
              <a:t> renewable energy! </a:t>
            </a:r>
            <a:endParaRPr lang="en-US" dirty="0"/>
          </a:p>
        </p:txBody>
      </p:sp>
      <p:sp>
        <p:nvSpPr>
          <p:cNvPr id="3" name="Subtitle 2"/>
          <p:cNvSpPr>
            <a:spLocks noGrp="1"/>
          </p:cNvSpPr>
          <p:nvPr>
            <p:ph type="subTitle" idx="1"/>
          </p:nvPr>
        </p:nvSpPr>
        <p:spPr>
          <a:xfrm>
            <a:off x="2895600" y="4724400"/>
            <a:ext cx="6019800" cy="1676400"/>
          </a:xfrm>
        </p:spPr>
        <p:txBody>
          <a:bodyPr>
            <a:normAutofit fontScale="85000" lnSpcReduction="10000"/>
          </a:bodyPr>
          <a:lstStyle/>
          <a:p>
            <a:r>
              <a:rPr lang="en-US" dirty="0" smtClean="0"/>
              <a:t>Districlima heating and cooling system “equivalent to planting 548,000 trees, or nearly 4 times the number of trees in Barcelona.” The heating uses steam from the incineration of urban waste and the cooling uses seawater for refrigerating, producing less fossil energy consumption and carbon emissions.</a:t>
            </a:r>
            <a:endParaRPr lang="en-US" dirty="0"/>
          </a:p>
        </p:txBody>
      </p:sp>
      <p:sp>
        <p:nvSpPr>
          <p:cNvPr id="4" name="Rectangle 3"/>
          <p:cNvSpPr/>
          <p:nvPr/>
        </p:nvSpPr>
        <p:spPr>
          <a:xfrm>
            <a:off x="2446257" y="3244334"/>
            <a:ext cx="253596" cy="369332"/>
          </a:xfrm>
          <a:prstGeom prst="rect">
            <a:avLst/>
          </a:prstGeom>
        </p:spPr>
        <p:txBody>
          <a:bodyPr wrap="none">
            <a:spAutoFit/>
          </a:bodyPr>
          <a:lstStyle/>
          <a:p>
            <a:r>
              <a:rPr lang="en-US" dirty="0" smtClean="0"/>
              <a:t> </a:t>
            </a:r>
            <a:endParaRPr lang="en-US" dirty="0"/>
          </a:p>
        </p:txBody>
      </p:sp>
      <p:pic>
        <p:nvPicPr>
          <p:cNvPr id="8" name="Picture 7" descr="https://enviropaul.files.wordpress.com/2016/03/img_8582.jpg"/>
          <p:cNvPicPr/>
          <p:nvPr/>
        </p:nvPicPr>
        <p:blipFill>
          <a:blip r:embed="rId3" cstate="print"/>
          <a:srcRect/>
          <a:stretch>
            <a:fillRect/>
          </a:stretch>
        </p:blipFill>
        <p:spPr bwMode="auto">
          <a:xfrm>
            <a:off x="381000" y="1447800"/>
            <a:ext cx="4953000" cy="32766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6629400" cy="1219200"/>
          </a:xfrm>
        </p:spPr>
        <p:txBody>
          <a:bodyPr/>
          <a:lstStyle/>
          <a:p>
            <a:r>
              <a:rPr lang="en-US" dirty="0" smtClean="0"/>
              <a:t>Barcelona highlights :  </a:t>
            </a:r>
            <a:r>
              <a:rPr lang="en-US" dirty="0" smtClean="0"/>
              <a:t>urban mobility </a:t>
            </a:r>
            <a:r>
              <a:rPr lang="en-US" dirty="0" smtClean="0"/>
              <a:t>apps</a:t>
            </a:r>
            <a:r>
              <a:rPr lang="en-US" dirty="0" smtClean="0"/>
              <a:t>! </a:t>
            </a:r>
            <a:endParaRPr lang="en-US" dirty="0"/>
          </a:p>
        </p:txBody>
      </p:sp>
      <p:sp>
        <p:nvSpPr>
          <p:cNvPr id="3" name="Subtitle 2"/>
          <p:cNvSpPr>
            <a:spLocks noGrp="1"/>
          </p:cNvSpPr>
          <p:nvPr>
            <p:ph type="subTitle" idx="1"/>
          </p:nvPr>
        </p:nvSpPr>
        <p:spPr>
          <a:xfrm>
            <a:off x="2819400" y="4419600"/>
            <a:ext cx="6019800" cy="2022736"/>
          </a:xfrm>
        </p:spPr>
        <p:txBody>
          <a:bodyPr>
            <a:normAutofit fontScale="92500" lnSpcReduction="10000"/>
          </a:bodyPr>
          <a:lstStyle/>
          <a:p>
            <a:r>
              <a:rPr lang="en-US" dirty="0" smtClean="0"/>
              <a:t>Point one’s </a:t>
            </a:r>
            <a:r>
              <a:rPr lang="en-US" dirty="0" smtClean="0"/>
              <a:t>Smartphone </a:t>
            </a:r>
            <a:r>
              <a:rPr lang="en-US" dirty="0" smtClean="0"/>
              <a:t>camera in any direction, and “bus stop signs, lines and the distance to them in metres will appear on the screen, superimposed on real-world images. If one turns your phone sideways, it becomes a compass and each stop is shown as an arrow pointing in the direction to take”. </a:t>
            </a:r>
            <a:endParaRPr lang="en-US" dirty="0"/>
          </a:p>
        </p:txBody>
      </p:sp>
      <p:pic>
        <p:nvPicPr>
          <p:cNvPr id="5" name="Picture 4" descr="Transit app barcelona"/>
          <p:cNvPicPr/>
          <p:nvPr/>
        </p:nvPicPr>
        <p:blipFill>
          <a:blip r:embed="rId2"/>
          <a:srcRect/>
          <a:stretch>
            <a:fillRect/>
          </a:stretch>
        </p:blipFill>
        <p:spPr bwMode="auto">
          <a:xfrm>
            <a:off x="3605212" y="1066800"/>
            <a:ext cx="4090988" cy="32242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6705600" cy="838200"/>
          </a:xfrm>
        </p:spPr>
        <p:txBody>
          <a:bodyPr/>
          <a:lstStyle/>
          <a:p>
            <a:r>
              <a:rPr lang="en-US" dirty="0" smtClean="0"/>
              <a:t>Barcelona highlights </a:t>
            </a:r>
            <a:r>
              <a:rPr lang="en-US" dirty="0" smtClean="0"/>
              <a:t>:</a:t>
            </a:r>
            <a:br>
              <a:rPr lang="en-US" dirty="0" smtClean="0"/>
            </a:br>
            <a:r>
              <a:rPr lang="en-US" dirty="0" smtClean="0"/>
              <a:t> smart parking </a:t>
            </a:r>
            <a:r>
              <a:rPr lang="en-US" dirty="0" smtClean="0"/>
              <a:t>spaces!</a:t>
            </a:r>
            <a:endParaRPr lang="en-US" dirty="0"/>
          </a:p>
        </p:txBody>
      </p:sp>
      <p:sp>
        <p:nvSpPr>
          <p:cNvPr id="3" name="Subtitle 2"/>
          <p:cNvSpPr>
            <a:spLocks noGrp="1"/>
          </p:cNvSpPr>
          <p:nvPr>
            <p:ph type="subTitle" idx="1"/>
          </p:nvPr>
        </p:nvSpPr>
        <p:spPr>
          <a:xfrm>
            <a:off x="2895600" y="4648200"/>
            <a:ext cx="5573620" cy="1828800"/>
          </a:xfrm>
        </p:spPr>
        <p:txBody>
          <a:bodyPr>
            <a:normAutofit/>
          </a:bodyPr>
          <a:lstStyle/>
          <a:p>
            <a:r>
              <a:rPr lang="en-US" dirty="0" smtClean="0"/>
              <a:t>Drivers can get real-time information on their </a:t>
            </a:r>
            <a:r>
              <a:rPr lang="en-US" dirty="0" smtClean="0"/>
              <a:t>Smartphone </a:t>
            </a:r>
            <a:r>
              <a:rPr lang="en-US" dirty="0" smtClean="0"/>
              <a:t>to best locate a free parking space using Appark B so they don’t have to go in circles.</a:t>
            </a:r>
          </a:p>
          <a:p>
            <a:endParaRPr lang="en-US" dirty="0"/>
          </a:p>
        </p:txBody>
      </p:sp>
      <p:pic>
        <p:nvPicPr>
          <p:cNvPr id="29698" name="Picture 2" descr="https://tse2.mm.bing.net/th?id=OIP.aH7TPZQrmcmlj6OSZyCR7wHaEc&amp;pid=15.1&amp;P=0&amp;w=267&amp;h=161"/>
          <p:cNvPicPr>
            <a:picLocks noChangeAspect="1" noChangeArrowheads="1"/>
          </p:cNvPicPr>
          <p:nvPr/>
        </p:nvPicPr>
        <p:blipFill>
          <a:blip r:embed="rId2"/>
          <a:srcRect/>
          <a:stretch>
            <a:fillRect/>
          </a:stretch>
        </p:blipFill>
        <p:spPr bwMode="auto">
          <a:xfrm>
            <a:off x="990600" y="1524000"/>
            <a:ext cx="5943600" cy="29718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6781800" cy="2971800"/>
          </a:xfrm>
        </p:spPr>
        <p:txBody>
          <a:bodyPr/>
          <a:lstStyle/>
          <a:p>
            <a:r>
              <a:rPr lang="en-US" dirty="0" smtClean="0"/>
              <a:t> </a:t>
            </a:r>
            <a:r>
              <a:rPr lang="en-US" dirty="0" smtClean="0"/>
              <a:t/>
            </a:r>
            <a:br>
              <a:rPr lang="en-US" dirty="0" smtClean="0"/>
            </a:br>
            <a:r>
              <a:rPr lang="en-US" dirty="0" smtClean="0"/>
              <a:t> Barcelona highlights </a:t>
            </a:r>
            <a:r>
              <a:rPr lang="en-US" dirty="0" smtClean="0"/>
              <a:t>: </a:t>
            </a:r>
            <a:r>
              <a:rPr lang="en-US" dirty="0" smtClean="0"/>
              <a:t/>
            </a:r>
            <a:br>
              <a:rPr lang="en-US" dirty="0" smtClean="0"/>
            </a:br>
            <a:r>
              <a:rPr lang="en-US" dirty="0" smtClean="0"/>
              <a:t>Innovation District!</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4648200" y="2590800"/>
            <a:ext cx="3821020" cy="3886200"/>
          </a:xfrm>
        </p:spPr>
        <p:txBody>
          <a:bodyPr>
            <a:normAutofit fontScale="92500"/>
          </a:bodyPr>
          <a:lstStyle/>
          <a:p>
            <a:r>
              <a:rPr lang="en-US" dirty="0" smtClean="0"/>
              <a:t> It is </a:t>
            </a:r>
            <a:r>
              <a:rPr lang="en-US" dirty="0" smtClean="0"/>
              <a:t>a regeneration project: the use of refurbished buildings in a neglected part Poblenou, a former industrial hub. Municipal leaders are engaging the private sector — companies, universities, research, and communities work in close proximity in clusters in these buildings to accelerate the pace of knowledge sharing and quickens innovation.</a:t>
            </a:r>
            <a:endParaRPr lang="en-US" dirty="0"/>
          </a:p>
        </p:txBody>
      </p:sp>
      <p:pic>
        <p:nvPicPr>
          <p:cNvPr id="33794" name="Picture 2" descr="Media TIC Barcelona"/>
          <p:cNvPicPr>
            <a:picLocks noChangeAspect="1" noChangeArrowheads="1"/>
          </p:cNvPicPr>
          <p:nvPr/>
        </p:nvPicPr>
        <p:blipFill>
          <a:blip r:embed="rId2"/>
          <a:srcRect/>
          <a:stretch>
            <a:fillRect/>
          </a:stretch>
        </p:blipFill>
        <p:spPr bwMode="auto">
          <a:xfrm>
            <a:off x="228600" y="1676401"/>
            <a:ext cx="4762500" cy="2514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153400" cy="1295400"/>
          </a:xfrm>
        </p:spPr>
        <p:txBody>
          <a:bodyPr/>
          <a:lstStyle/>
          <a:p>
            <a:r>
              <a:rPr lang="en-US" dirty="0" smtClean="0"/>
              <a:t>Mission smart cities:</a:t>
            </a:r>
            <a:br>
              <a:rPr lang="en-US" dirty="0" smtClean="0"/>
            </a:br>
            <a:r>
              <a:rPr lang="en-US" dirty="0" smtClean="0"/>
              <a:t>a step towards smart india!</a:t>
            </a:r>
            <a:endParaRPr lang="en-US" dirty="0"/>
          </a:p>
        </p:txBody>
      </p:sp>
      <p:sp>
        <p:nvSpPr>
          <p:cNvPr id="3" name="Subtitle 2"/>
          <p:cNvSpPr>
            <a:spLocks noGrp="1"/>
          </p:cNvSpPr>
          <p:nvPr>
            <p:ph type="subTitle" idx="1"/>
          </p:nvPr>
        </p:nvSpPr>
        <p:spPr>
          <a:xfrm>
            <a:off x="2667000" y="4114800"/>
            <a:ext cx="6477000" cy="2286000"/>
          </a:xfrm>
        </p:spPr>
        <p:txBody>
          <a:bodyPr>
            <a:normAutofit/>
          </a:bodyPr>
          <a:lstStyle/>
          <a:p>
            <a:r>
              <a:rPr lang="en-US" dirty="0" smtClean="0"/>
              <a:t> </a:t>
            </a:r>
            <a:r>
              <a:rPr lang="en-US" dirty="0" smtClean="0"/>
              <a:t>The </a:t>
            </a:r>
            <a:r>
              <a:rPr lang="en-US" dirty="0" smtClean="0">
                <a:hlinkClick r:id="rId2"/>
              </a:rPr>
              <a:t>Smart Cities Mission</a:t>
            </a:r>
            <a:r>
              <a:rPr lang="en-US" dirty="0" smtClean="0"/>
              <a:t> is an innovative and new initiative by the </a:t>
            </a:r>
            <a:r>
              <a:rPr lang="en-US" dirty="0" smtClean="0">
                <a:hlinkClick r:id="rId3" tooltip="The in file Open in new window"/>
              </a:rPr>
              <a:t>Government of India</a:t>
            </a:r>
            <a:r>
              <a:rPr lang="en-US" dirty="0" smtClean="0"/>
              <a:t> to drive economic growth and improve the quality of life of people by enabling local development and harnessing technology as a means to create smart outcomes for citizens.</a:t>
            </a:r>
            <a:endParaRPr lang="en-US" dirty="0"/>
          </a:p>
        </p:txBody>
      </p:sp>
      <p:pic>
        <p:nvPicPr>
          <p:cNvPr id="4" name="Picture 3" descr="https://i1.wp.com/thewire.in/wp-content/uploads/2017/08/pm.jpg?resize=1160%2C713&amp;ssl=1"/>
          <p:cNvPicPr/>
          <p:nvPr/>
        </p:nvPicPr>
        <p:blipFill>
          <a:blip r:embed="rId4"/>
          <a:srcRect/>
          <a:stretch>
            <a:fillRect/>
          </a:stretch>
        </p:blipFill>
        <p:spPr bwMode="auto">
          <a:xfrm>
            <a:off x="4572000" y="1676400"/>
            <a:ext cx="4314825" cy="2438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108" y="533400"/>
            <a:ext cx="6858000" cy="1447800"/>
          </a:xfrm>
        </p:spPr>
        <p:txBody>
          <a:bodyPr/>
          <a:lstStyle/>
          <a:p>
            <a:r>
              <a:rPr lang="en-US" dirty="0" smtClean="0"/>
              <a:t>Mumbai floods:</a:t>
            </a:r>
            <a:br>
              <a:rPr lang="en-US" dirty="0" smtClean="0"/>
            </a:br>
            <a:r>
              <a:rPr lang="en-US" dirty="0" smtClean="0"/>
              <a:t>vicious urban</a:t>
            </a:r>
            <a:r>
              <a:rPr lang="en-US" dirty="0" smtClean="0"/>
              <a:t> </a:t>
            </a:r>
            <a:r>
              <a:rPr lang="en-US" dirty="0" smtClean="0"/>
              <a:t>sprawl ! </a:t>
            </a:r>
            <a:br>
              <a:rPr lang="en-US" dirty="0" smtClean="0"/>
            </a:br>
            <a:r>
              <a:rPr lang="en-US" dirty="0" smtClean="0"/>
              <a:t> </a:t>
            </a:r>
            <a:endParaRPr lang="en-US" dirty="0"/>
          </a:p>
        </p:txBody>
      </p:sp>
      <p:sp>
        <p:nvSpPr>
          <p:cNvPr id="3" name="Subtitle 2"/>
          <p:cNvSpPr>
            <a:spLocks noGrp="1"/>
          </p:cNvSpPr>
          <p:nvPr>
            <p:ph type="subTitle" idx="1"/>
          </p:nvPr>
        </p:nvSpPr>
        <p:spPr>
          <a:xfrm>
            <a:off x="2743200" y="3505200"/>
            <a:ext cx="5726020" cy="2743200"/>
          </a:xfrm>
        </p:spPr>
        <p:txBody>
          <a:bodyPr>
            <a:normAutofit lnSpcReduction="10000"/>
          </a:bodyPr>
          <a:lstStyle/>
          <a:p>
            <a:r>
              <a:rPr lang="en-US" dirty="0" smtClean="0"/>
              <a:t>In Mumbai, which has amongst the priciest real estate in the world, mangroves &amp; wetlands have been destroyed to build office towers, which also block the mouth Mithi River. On 29 August 2017, the city received nearly a month’s worth of rainfall in a single day. Most victims lived in slums, home to more than half the city’s </a:t>
            </a:r>
            <a:r>
              <a:rPr lang="en-US" dirty="0" smtClean="0"/>
              <a:t>20    </a:t>
            </a:r>
            <a:r>
              <a:rPr lang="en-US" dirty="0" smtClean="0"/>
              <a:t>million population.</a:t>
            </a:r>
            <a:endParaRPr lang="en-US" dirty="0"/>
          </a:p>
        </p:txBody>
      </p:sp>
      <p:pic>
        <p:nvPicPr>
          <p:cNvPr id="4" name="Picture 3" descr="https://cdn.narendramodi.in/wp-content/uploads/2012/11/mangroves-051112-inner1.jpg"/>
          <p:cNvPicPr/>
          <p:nvPr/>
        </p:nvPicPr>
        <p:blipFill>
          <a:blip r:embed="rId2"/>
          <a:srcRect/>
          <a:stretch>
            <a:fillRect/>
          </a:stretch>
        </p:blipFill>
        <p:spPr bwMode="auto">
          <a:xfrm>
            <a:off x="533400" y="1371600"/>
            <a:ext cx="2514600" cy="4648200"/>
          </a:xfrm>
          <a:prstGeom prst="rect">
            <a:avLst/>
          </a:prstGeom>
          <a:ln>
            <a:noFill/>
          </a:ln>
          <a:effectLst>
            <a:softEdge rad="112500"/>
          </a:effectLst>
        </p:spPr>
      </p:pic>
      <p:pic>
        <p:nvPicPr>
          <p:cNvPr id="5" name="Picture 4" descr="https://tse4.mm.bing.net/th?id=OIP.pSgvPbvDqyN5sTrJAdSs5AHaFj&amp;pid=15.1&amp;P=0&amp;w=224&amp;h=169"/>
          <p:cNvPicPr/>
          <p:nvPr/>
        </p:nvPicPr>
        <p:blipFill>
          <a:blip r:embed="rId3"/>
          <a:srcRect/>
          <a:stretch>
            <a:fillRect/>
          </a:stretch>
        </p:blipFill>
        <p:spPr bwMode="auto">
          <a:xfrm>
            <a:off x="4191000" y="1143000"/>
            <a:ext cx="3886200" cy="2362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89098" y="0"/>
            <a:ext cx="3429000" cy="3200400"/>
          </a:xfrm>
        </p:spPr>
        <p:txBody>
          <a:bodyPr>
            <a:normAutofit fontScale="90000"/>
          </a:bodyPr>
          <a:lstStyle/>
          <a:p>
            <a:r>
              <a:rPr lang="en-US" sz="6700" dirty="0" smtClean="0">
                <a:latin typeface="Lucida Handwriting" pitchFamily="66" charset="0"/>
              </a:rPr>
              <a:t>  </a:t>
            </a:r>
            <a:r>
              <a:rPr lang="en-US" sz="4900" dirty="0" smtClean="0">
                <a:latin typeface="Lucida Handwriting" pitchFamily="66" charset="0"/>
              </a:rPr>
              <a:t> Team –diamond</a:t>
            </a:r>
            <a:r>
              <a:rPr lang="en-US" sz="5300" dirty="0" smtClean="0"/>
              <a:t/>
            </a:r>
            <a:br>
              <a:rPr lang="en-US" sz="5300" dirty="0" smtClean="0"/>
            </a:br>
            <a:r>
              <a:rPr lang="en-US" sz="5300" dirty="0" smtClean="0"/>
              <a:t>(INIT – 111)</a:t>
            </a:r>
            <a:r>
              <a:rPr lang="en-US" dirty="0" smtClean="0"/>
              <a:t/>
            </a:r>
            <a:br>
              <a:rPr lang="en-US" dirty="0" smtClean="0"/>
            </a:br>
            <a:endParaRPr lang="en-US" dirty="0"/>
          </a:p>
        </p:txBody>
      </p:sp>
      <p:sp>
        <p:nvSpPr>
          <p:cNvPr id="3" name="Text Placeholder 2"/>
          <p:cNvSpPr>
            <a:spLocks noGrp="1"/>
          </p:cNvSpPr>
          <p:nvPr>
            <p:ph type="body" sz="half" idx="2"/>
          </p:nvPr>
        </p:nvSpPr>
        <p:spPr>
          <a:xfrm>
            <a:off x="5334000" y="3048000"/>
            <a:ext cx="3429000" cy="3200400"/>
          </a:xfrm>
        </p:spPr>
        <p:txBody>
          <a:bodyPr>
            <a:noAutofit/>
          </a:bodyPr>
          <a:lstStyle/>
          <a:p>
            <a:endPar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V Boli" pitchFamily="2" charset="0"/>
              <a:cs typeface="MV Boli" pitchFamily="2" charset="0"/>
            </a:endParaRPr>
          </a:p>
          <a:p>
            <a:r>
              <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V Boli" pitchFamily="2" charset="0"/>
                <a:cs typeface="MV Boli" pitchFamily="2" charset="0"/>
              </a:rPr>
              <a:t>(TEAM LEADER)</a:t>
            </a:r>
            <a:endParaRPr lang="en-US" sz="2800" dirty="0" smtClean="0">
              <a:latin typeface="MV Boli" pitchFamily="2" charset="0"/>
              <a:cs typeface="MV Boli" pitchFamily="2" charset="0"/>
            </a:endParaRPr>
          </a:p>
          <a:p>
            <a:r>
              <a:rPr lang="en-US" sz="3200" dirty="0" smtClean="0">
                <a:latin typeface="MV Boli" pitchFamily="2" charset="0"/>
                <a:cs typeface="MV Boli" pitchFamily="2" charset="0"/>
              </a:rPr>
              <a:t>         </a:t>
            </a:r>
            <a:r>
              <a:rPr lang="en-US" sz="2800" dirty="0" smtClean="0">
                <a:latin typeface="MV Boli" pitchFamily="2" charset="0"/>
                <a:cs typeface="MV Boli" pitchFamily="2" charset="0"/>
              </a:rPr>
              <a:t> </a:t>
            </a:r>
          </a:p>
          <a:p>
            <a:r>
              <a:rPr lang="en-US" sz="2800" dirty="0" smtClean="0">
                <a:latin typeface="MV Boli" pitchFamily="2" charset="0"/>
                <a:cs typeface="MV Boli" pitchFamily="2" charset="0"/>
              </a:rPr>
              <a:t>   </a:t>
            </a:r>
            <a:endParaRPr lang="en-US" sz="2800" dirty="0">
              <a:latin typeface="MV Boli" pitchFamily="2" charset="0"/>
              <a:cs typeface="MV Boli" pitchFamily="2" charset="0"/>
            </a:endParaRPr>
          </a:p>
        </p:txBody>
      </p:sp>
      <p:pic>
        <p:nvPicPr>
          <p:cNvPr id="5" name="Picture Placeholder 4" descr="Lion Photos and Images.jpg"/>
          <p:cNvPicPr>
            <a:picLocks noGrp="1" noChangeAspect="1"/>
          </p:cNvPicPr>
          <p:nvPr>
            <p:ph type="pic" idx="1"/>
          </p:nvPr>
        </p:nvPicPr>
        <p:blipFill>
          <a:blip r:embed="rId3"/>
          <a:srcRect l="21864" r="21864"/>
          <a:stretch>
            <a:fillRect/>
          </a:stretch>
        </p:blipFill>
        <p:spPr>
          <a:xfrm>
            <a:off x="762000" y="990600"/>
            <a:ext cx="4206240" cy="4206240"/>
          </a:xfrm>
        </p:spPr>
      </p:pic>
      <p:sp>
        <p:nvSpPr>
          <p:cNvPr id="6" name="Rectangle 5"/>
          <p:cNvSpPr/>
          <p:nvPr/>
        </p:nvSpPr>
        <p:spPr>
          <a:xfrm>
            <a:off x="4724400" y="2967335"/>
            <a:ext cx="3997134" cy="584775"/>
          </a:xfrm>
          <a:prstGeom prst="rect">
            <a:avLst/>
          </a:prstGeom>
          <a:noFill/>
        </p:spPr>
        <p:txBody>
          <a:bodyPr wrap="square" lIns="91440" tIns="45720" rIns="91440" bIns="45720">
            <a:spAutoFit/>
          </a:bodyPr>
          <a:lstStyle/>
          <a:p>
            <a:pPr algn="ctr"/>
            <a:r>
              <a:rPr lang="en-US" sz="3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MV Boli" pitchFamily="2" charset="0"/>
                <a:cs typeface="MV Boli" pitchFamily="2" charset="0"/>
              </a:rPr>
              <a:t>AKSHAT MITTAL       </a:t>
            </a:r>
            <a:endParaRPr lang="en-US" sz="32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 name="Rectangle 6"/>
          <p:cNvSpPr/>
          <p:nvPr/>
        </p:nvSpPr>
        <p:spPr>
          <a:xfrm>
            <a:off x="4419600" y="4038600"/>
            <a:ext cx="4191000" cy="584775"/>
          </a:xfrm>
          <a:prstGeom prst="rect">
            <a:avLst/>
          </a:prstGeom>
          <a:noFill/>
        </p:spPr>
        <p:txBody>
          <a:bodyPr wrap="square" lIns="91440" tIns="45720" rIns="91440" bIns="45720">
            <a:spAutoFit/>
          </a:bodyPr>
          <a:lstStyle/>
          <a:p>
            <a:pPr algn="ctr"/>
            <a:r>
              <a:rPr lang="en-US"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V Boli" pitchFamily="2" charset="0"/>
                <a:cs typeface="MV Boli" pitchFamily="2" charset="0"/>
              </a:rPr>
              <a:t>ADITYA GUPTA         </a:t>
            </a:r>
            <a:endParaRPr 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8" name="Rectangle 7"/>
          <p:cNvSpPr/>
          <p:nvPr/>
        </p:nvSpPr>
        <p:spPr>
          <a:xfrm>
            <a:off x="4977075" y="4876800"/>
            <a:ext cx="4166925" cy="584775"/>
          </a:xfrm>
          <a:prstGeom prst="rect">
            <a:avLst/>
          </a:prstGeom>
          <a:noFill/>
        </p:spPr>
        <p:txBody>
          <a:bodyPr wrap="square" lIns="91440" tIns="45720" rIns="91440" bIns="45720">
            <a:spAutoFit/>
          </a:bodyPr>
          <a:lstStyle/>
          <a:p>
            <a:pPr algn="ctr"/>
            <a:r>
              <a:rPr lang="en-US"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V Boli" pitchFamily="2" charset="0"/>
                <a:cs typeface="MV Boli" pitchFamily="2" charset="0"/>
              </a:rPr>
              <a:t>ANKIT PRABHAKAR   </a:t>
            </a:r>
            <a:endParaRPr lang="en-US"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ransition advClick="0" advTm="3000">
    <p:wipe dir="u"/>
    <p:sndAc>
      <p:stSnd loop="1">
        <p:snd r:embed="rId2" name="chimes.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5"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10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15" dur="10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16" dur="1000" accel="50000" fill="hold">
                                          <p:stCondLst>
                                            <p:cond delay="10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7" dur="2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8" dur="10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9" dur="10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20" dur="1000" accel="50000" fill="hold">
                                          <p:stCondLst>
                                            <p:cond delay="10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21" dur="2000" decel="50000">
                                          <p:stCondLst>
                                            <p:cond delay="0"/>
                                          </p:stCondLst>
                                        </p:cTn>
                                        <p:tgtEl>
                                          <p:spTgt spid="6">
                                            <p:txEl>
                                              <p:pRg st="0" end="0"/>
                                            </p:txEl>
                                          </p:spTgt>
                                        </p:tgtEl>
                                      </p:cBhvr>
                                    </p:animEffect>
                                  </p:childTnLst>
                                </p:cTn>
                              </p:par>
                              <p:par>
                                <p:cTn id="22" presetID="25"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7"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3">
                                            <p:txEl>
                                              <p:pRg st="1" end="1"/>
                                            </p:txEl>
                                          </p:spTgt>
                                        </p:tgtEl>
                                      </p:cBhvr>
                                    </p:animEffect>
                                  </p:childTnLst>
                                </p:cTn>
                              </p:par>
                            </p:childTnLst>
                          </p:cTn>
                        </p:par>
                        <p:par>
                          <p:cTn id="32" fill="hold">
                            <p:stCondLst>
                              <p:cond delay="4000"/>
                            </p:stCondLst>
                            <p:childTnLst>
                              <p:par>
                                <p:cTn id="33" presetID="25" presetClass="entr" presetSubtype="0" fill="hold" nodeType="after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 calcmode="lin" valueType="num">
                                      <p:cBhvr>
                                        <p:cTn id="35" dur="10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36" dur="10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37" dur="1000" accel="50000" fill="hold">
                                          <p:stCondLst>
                                            <p:cond delay="10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38" dur="2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39" dur="10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40" dur="10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41" dur="1000" accel="50000" fill="hold">
                                          <p:stCondLst>
                                            <p:cond delay="10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42" dur="2000" decel="50000">
                                          <p:stCondLst>
                                            <p:cond delay="0"/>
                                          </p:stCondLst>
                                        </p:cTn>
                                        <p:tgtEl>
                                          <p:spTgt spid="7">
                                            <p:txEl>
                                              <p:pRg st="0" end="0"/>
                                            </p:txEl>
                                          </p:spTgt>
                                        </p:tgtEl>
                                      </p:cBhvr>
                                    </p:animEffect>
                                  </p:childTnLst>
                                </p:cTn>
                              </p:par>
                              <p:par>
                                <p:cTn id="43" presetID="25" presetClass="entr" presetSubtype="0" fill="hold" nodeType="with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 calcmode="lin" valueType="num">
                                      <p:cBhvr>
                                        <p:cTn id="45" dur="10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46" dur="10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47" dur="1000" accel="50000" fill="hold">
                                          <p:stCondLst>
                                            <p:cond delay="10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48" dur="2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49" dur="10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50" dur="10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51" dur="1000" accel="50000" fill="hold">
                                          <p:stCondLst>
                                            <p:cond delay="10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52" dur="2000" decel="50000">
                                          <p:stCondLst>
                                            <p:cond delay="0"/>
                                          </p:stCondLst>
                                        </p:cTn>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4953000" cy="1295400"/>
          </a:xfrm>
        </p:spPr>
        <p:txBody>
          <a:bodyPr/>
          <a:lstStyle/>
          <a:p>
            <a:r>
              <a:rPr lang="en-US" dirty="0" smtClean="0"/>
              <a:t> india smart city:</a:t>
            </a:r>
            <a:br>
              <a:rPr lang="en-US" dirty="0" smtClean="0"/>
            </a:br>
            <a:r>
              <a:rPr lang="en-US" dirty="0" smtClean="0"/>
              <a:t>objectives !</a:t>
            </a:r>
            <a:endParaRPr lang="en-US" dirty="0"/>
          </a:p>
        </p:txBody>
      </p:sp>
      <p:sp>
        <p:nvSpPr>
          <p:cNvPr id="3" name="Subtitle 2"/>
          <p:cNvSpPr>
            <a:spLocks noGrp="1"/>
          </p:cNvSpPr>
          <p:nvPr>
            <p:ph type="subTitle" idx="1"/>
          </p:nvPr>
        </p:nvSpPr>
        <p:spPr>
          <a:xfrm>
            <a:off x="2819400" y="4038600"/>
            <a:ext cx="5867400" cy="1752600"/>
          </a:xfrm>
        </p:spPr>
        <p:txBody>
          <a:bodyPr>
            <a:normAutofit fontScale="92500"/>
          </a:bodyPr>
          <a:lstStyle/>
          <a:p>
            <a:r>
              <a:rPr lang="en-US" dirty="0" smtClean="0"/>
              <a:t>Assured water and electricity supply, </a:t>
            </a:r>
            <a:r>
              <a:rPr lang="en-US" b="1" dirty="0" smtClean="0"/>
              <a:t>sanitation and solid waste management, efficient urban mobility and public transport,</a:t>
            </a:r>
            <a:r>
              <a:rPr lang="en-US" dirty="0" smtClean="0"/>
              <a:t> robust IT connectivity, e-governance and citizen participation, safety and security of citizens.</a:t>
            </a:r>
          </a:p>
          <a:p>
            <a:endParaRPr lang="en-US" dirty="0"/>
          </a:p>
        </p:txBody>
      </p:sp>
      <p:pic>
        <p:nvPicPr>
          <p:cNvPr id="4" name="Picture 3" descr="http://smartcity.eletsonline.com/wp-content/uploads/2015/12/Smarty-City-Project-India.jpg"/>
          <p:cNvPicPr/>
          <p:nvPr/>
        </p:nvPicPr>
        <p:blipFill>
          <a:blip r:embed="rId2"/>
          <a:srcRect/>
          <a:stretch>
            <a:fillRect/>
          </a:stretch>
        </p:blipFill>
        <p:spPr bwMode="auto">
          <a:xfrm>
            <a:off x="381000" y="1447800"/>
            <a:ext cx="5943600"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5029200" cy="1219200"/>
          </a:xfrm>
        </p:spPr>
        <p:txBody>
          <a:bodyPr/>
          <a:lstStyle/>
          <a:p>
            <a:r>
              <a:rPr lang="en-US" dirty="0" smtClean="0"/>
              <a:t> india smart city:</a:t>
            </a:r>
            <a:br>
              <a:rPr lang="en-US" dirty="0" smtClean="0"/>
            </a:br>
            <a:r>
              <a:rPr lang="en-US" dirty="0" smtClean="0"/>
              <a:t>objectives !</a:t>
            </a:r>
            <a:endParaRPr lang="en-US" dirty="0"/>
          </a:p>
        </p:txBody>
      </p:sp>
      <p:sp>
        <p:nvSpPr>
          <p:cNvPr id="3" name="Subtitle 2"/>
          <p:cNvSpPr>
            <a:spLocks noGrp="1"/>
          </p:cNvSpPr>
          <p:nvPr>
            <p:ph type="subTitle" idx="1"/>
          </p:nvPr>
        </p:nvSpPr>
        <p:spPr>
          <a:xfrm>
            <a:off x="4114800" y="3962400"/>
            <a:ext cx="4124178" cy="2286000"/>
          </a:xfrm>
        </p:spPr>
        <p:txBody>
          <a:bodyPr>
            <a:normAutofit fontScale="92500" lnSpcReduction="10000"/>
          </a:bodyPr>
          <a:lstStyle/>
          <a:p>
            <a:pPr fontAlgn="base"/>
            <a:r>
              <a:rPr lang="en-US" dirty="0" smtClean="0"/>
              <a:t> </a:t>
            </a:r>
          </a:p>
          <a:p>
            <a:r>
              <a:rPr lang="en-US" dirty="0" smtClean="0"/>
              <a:t>A Special Purpose Vehicle will be created for each city to implement Smart City action plan. The SPV will be signed with the </a:t>
            </a:r>
            <a:r>
              <a:rPr lang="en-US" b="1" dirty="0" smtClean="0"/>
              <a:t>urban local body, state government and the Centre</a:t>
            </a:r>
            <a:r>
              <a:rPr lang="en-US" dirty="0" smtClean="0"/>
              <a:t> for implement, So </a:t>
            </a:r>
            <a:r>
              <a:rPr lang="en-US" dirty="0" smtClean="0"/>
              <a:t>no way </a:t>
            </a:r>
            <a:r>
              <a:rPr lang="en-US" dirty="0" smtClean="0"/>
              <a:t>to escape by corruption. </a:t>
            </a:r>
            <a:endParaRPr lang="en-US" dirty="0"/>
          </a:p>
        </p:txBody>
      </p:sp>
      <p:pic>
        <p:nvPicPr>
          <p:cNvPr id="4" name="Picture 3" descr="https://2.bp.blogspot.com/-91-z-Pi7n6g/UnvOg3jrPMI/AAAAAAAAAhA/wVq0VxjpQQ4/s640/Indian+Politics.jpg"/>
          <p:cNvPicPr/>
          <p:nvPr/>
        </p:nvPicPr>
        <p:blipFill>
          <a:blip r:embed="rId3"/>
          <a:srcRect/>
          <a:stretch>
            <a:fillRect/>
          </a:stretch>
        </p:blipFill>
        <p:spPr bwMode="auto">
          <a:xfrm>
            <a:off x="533400" y="1447800"/>
            <a:ext cx="4953000" cy="2362200"/>
          </a:xfrm>
          <a:prstGeom prst="rect">
            <a:avLst/>
          </a:prstGeom>
          <a:ln>
            <a:noFill/>
          </a:ln>
          <a:effectLst>
            <a:softEdge rad="112500"/>
          </a:effectLst>
        </p:spPr>
      </p:pic>
      <p:pic>
        <p:nvPicPr>
          <p:cNvPr id="35846" name="Picture 6" descr="https://tse2.mm.bing.net/th?id=OIP.7Q0ao8eIwr_lyyOohlA7CgHaHI&amp;pid=15.1&amp;P=0&amp;w=156&amp;h=152"/>
          <p:cNvPicPr>
            <a:picLocks noChangeAspect="1" noChangeArrowheads="1"/>
          </p:cNvPicPr>
          <p:nvPr/>
        </p:nvPicPr>
        <p:blipFill>
          <a:blip r:embed="rId4"/>
          <a:srcRect/>
          <a:stretch>
            <a:fillRect/>
          </a:stretch>
        </p:blipFill>
        <p:spPr bwMode="auto">
          <a:xfrm>
            <a:off x="3962400" y="1447800"/>
            <a:ext cx="1485900" cy="1438275"/>
          </a:xfrm>
          <a:prstGeom prst="ellipse">
            <a:avLst/>
          </a:prstGeom>
          <a:ln>
            <a:noFill/>
          </a:ln>
          <a:effectLst>
            <a:softEdge rad="112500"/>
          </a:effectLst>
        </p:spPr>
      </p:pic>
      <p:pic>
        <p:nvPicPr>
          <p:cNvPr id="35848" name="Picture 8" descr="https://tse3.mm.bing.net/th?id=OIP.uSoDVUPaOyvEEm5SEjpZSwHaHb&amp;pid=15.1&amp;P=0&amp;w=300&amp;h=300"/>
          <p:cNvPicPr>
            <a:picLocks noChangeAspect="1" noChangeArrowheads="1"/>
          </p:cNvPicPr>
          <p:nvPr/>
        </p:nvPicPr>
        <p:blipFill>
          <a:blip r:embed="rId5"/>
          <a:srcRect/>
          <a:stretch>
            <a:fillRect/>
          </a:stretch>
        </p:blipFill>
        <p:spPr bwMode="auto">
          <a:xfrm>
            <a:off x="609600" y="3810000"/>
            <a:ext cx="2857500" cy="2857500"/>
          </a:xfrm>
          <a:prstGeom prst="ellipse">
            <a:avLst/>
          </a:prstGeom>
          <a:ln>
            <a:noFill/>
          </a:ln>
          <a:effectLst>
            <a:softEdge rad="112500"/>
          </a:effectLst>
        </p:spPr>
      </p:pic>
      <p:pic>
        <p:nvPicPr>
          <p:cNvPr id="9" name="Picture 8" descr="https://tse2.mm.bing.net/th?id=OIP.eZSkLsFIrTWmxJ8_4nCFOwHaD4&amp;pid=15.1&amp;P=0&amp;w=348&amp;h=183"/>
          <p:cNvPicPr/>
          <p:nvPr/>
        </p:nvPicPr>
        <p:blipFill>
          <a:blip r:embed="rId6"/>
          <a:srcRect/>
          <a:stretch>
            <a:fillRect/>
          </a:stretch>
        </p:blipFill>
        <p:spPr bwMode="auto">
          <a:xfrm>
            <a:off x="5638800" y="2133600"/>
            <a:ext cx="3314700" cy="20478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4876800" cy="1143000"/>
          </a:xfrm>
        </p:spPr>
        <p:txBody>
          <a:bodyPr/>
          <a:lstStyle/>
          <a:p>
            <a:r>
              <a:rPr lang="en-US" dirty="0" smtClean="0"/>
              <a:t>india smart city:</a:t>
            </a:r>
            <a:br>
              <a:rPr lang="en-US" dirty="0" smtClean="0"/>
            </a:br>
            <a:r>
              <a:rPr lang="en-US" dirty="0" smtClean="0"/>
              <a:t>objectives !</a:t>
            </a:r>
            <a:endParaRPr lang="en-US" dirty="0"/>
          </a:p>
        </p:txBody>
      </p:sp>
      <p:sp>
        <p:nvSpPr>
          <p:cNvPr id="3" name="Subtitle 2"/>
          <p:cNvSpPr>
            <a:spLocks noGrp="1"/>
          </p:cNvSpPr>
          <p:nvPr>
            <p:ph type="subTitle" idx="1"/>
          </p:nvPr>
        </p:nvSpPr>
        <p:spPr>
          <a:xfrm>
            <a:off x="2971800" y="3539864"/>
            <a:ext cx="5497420" cy="2937136"/>
          </a:xfrm>
        </p:spPr>
        <p:txBody>
          <a:bodyPr>
            <a:normAutofit fontScale="92500"/>
          </a:bodyPr>
          <a:lstStyle/>
          <a:p>
            <a:r>
              <a:rPr lang="en-US" dirty="0" smtClean="0"/>
              <a:t>Public </a:t>
            </a:r>
            <a:r>
              <a:rPr lang="en-US" dirty="0" smtClean="0"/>
              <a:t>information</a:t>
            </a:r>
            <a:r>
              <a:rPr lang="en-US" dirty="0" smtClean="0"/>
              <a:t> </a:t>
            </a:r>
            <a:r>
              <a:rPr lang="en-US" dirty="0" smtClean="0"/>
              <a:t> </a:t>
            </a:r>
            <a:r>
              <a:rPr lang="en-US" dirty="0" smtClean="0"/>
              <a:t>citizens’ engagement, </a:t>
            </a:r>
            <a:r>
              <a:rPr lang="en-US" b="1" dirty="0" smtClean="0"/>
              <a:t>waste to energy &amp; fuel, waste to,  compost, 100% treatment of waste water, </a:t>
            </a:r>
            <a:r>
              <a:rPr lang="en-US" b="1" dirty="0" smtClean="0"/>
              <a:t>smart monitoring, </a:t>
            </a:r>
            <a:r>
              <a:rPr lang="en-US" b="1" dirty="0" smtClean="0"/>
              <a:t>water quality</a:t>
            </a:r>
            <a:r>
              <a:rPr lang="en-US" dirty="0" smtClean="0"/>
              <a:t> renewable source of energy, efficient energy and </a:t>
            </a:r>
            <a:r>
              <a:rPr lang="en-US" b="1" dirty="0" smtClean="0"/>
              <a:t>green building, smart parking</a:t>
            </a:r>
            <a:r>
              <a:rPr lang="en-US" dirty="0" smtClean="0"/>
              <a:t>, </a:t>
            </a:r>
            <a:r>
              <a:rPr lang="en-US" b="1" dirty="0" smtClean="0"/>
              <a:t>intelligent traffic management </a:t>
            </a:r>
            <a:r>
              <a:rPr lang="en-US" b="1" dirty="0" smtClean="0"/>
              <a:t>system.</a:t>
            </a:r>
            <a:r>
              <a:rPr lang="en-US" dirty="0" smtClean="0"/>
              <a:t> So, making cities pollution free where u can breathe. drink, feel open, peace &amp; remain  active.</a:t>
            </a:r>
            <a:endParaRPr lang="en-US" dirty="0"/>
          </a:p>
        </p:txBody>
      </p:sp>
      <p:pic>
        <p:nvPicPr>
          <p:cNvPr id="39938" name="Picture 2" descr="https://tse3.mm.bing.net/th?id=OIP.8E907Y5NRvczrVJsgk3LSQHaEd&amp;pid=15.1&amp;P=0&amp;w=259&amp;h=156"/>
          <p:cNvPicPr>
            <a:picLocks noChangeAspect="1" noChangeArrowheads="1"/>
          </p:cNvPicPr>
          <p:nvPr/>
        </p:nvPicPr>
        <p:blipFill>
          <a:blip r:embed="rId2"/>
          <a:srcRect/>
          <a:stretch>
            <a:fillRect/>
          </a:stretch>
        </p:blipFill>
        <p:spPr bwMode="auto">
          <a:xfrm>
            <a:off x="304800" y="3048000"/>
            <a:ext cx="2514600" cy="3810000"/>
          </a:xfrm>
          <a:prstGeom prst="rect">
            <a:avLst/>
          </a:prstGeom>
          <a:ln>
            <a:noFill/>
          </a:ln>
          <a:effectLst>
            <a:softEdge rad="112500"/>
          </a:effectLst>
        </p:spPr>
      </p:pic>
      <p:pic>
        <p:nvPicPr>
          <p:cNvPr id="39940" name="Picture 4" descr="https://tse2.mm.bing.net/th?id=OIP.q0YNvpD-NNa1rZQU4g3zeQHaD3&amp;pid=15.1&amp;P=0&amp;w=303&amp;h=159"/>
          <p:cNvPicPr>
            <a:picLocks noChangeAspect="1" noChangeArrowheads="1"/>
          </p:cNvPicPr>
          <p:nvPr/>
        </p:nvPicPr>
        <p:blipFill>
          <a:blip r:embed="rId3"/>
          <a:srcRect/>
          <a:stretch>
            <a:fillRect/>
          </a:stretch>
        </p:blipFill>
        <p:spPr bwMode="auto">
          <a:xfrm>
            <a:off x="3733800" y="1447800"/>
            <a:ext cx="3962400" cy="18859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4114800" cy="1066800"/>
          </a:xfrm>
        </p:spPr>
        <p:txBody>
          <a:bodyPr/>
          <a:lstStyle/>
          <a:p>
            <a:r>
              <a:rPr lang="en-US" dirty="0" smtClean="0"/>
              <a:t>Conclusion :  </a:t>
            </a:r>
            <a:endParaRPr lang="en-US" dirty="0"/>
          </a:p>
        </p:txBody>
      </p:sp>
      <p:sp>
        <p:nvSpPr>
          <p:cNvPr id="3" name="Subtitle 2"/>
          <p:cNvSpPr>
            <a:spLocks noGrp="1"/>
          </p:cNvSpPr>
          <p:nvPr>
            <p:ph type="subTitle" idx="1"/>
          </p:nvPr>
        </p:nvSpPr>
        <p:spPr>
          <a:xfrm>
            <a:off x="2895600" y="990600"/>
            <a:ext cx="5726020" cy="5562600"/>
          </a:xfrm>
        </p:spPr>
        <p:txBody>
          <a:bodyPr>
            <a:normAutofit fontScale="92500" lnSpcReduction="10000"/>
          </a:bodyPr>
          <a:lstStyle/>
          <a:p>
            <a:endParaRPr lang="en-US" dirty="0" smtClean="0"/>
          </a:p>
          <a:p>
            <a:r>
              <a:rPr lang="en-US" dirty="0" smtClean="0"/>
              <a:t>Urban Sprawling is not a new thing to deal with as it has been for quite some time. However, it causes cutting down of more trees &amp; tears up the environment</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smtClean="0"/>
              <a:t>It </a:t>
            </a:r>
            <a:r>
              <a:rPr lang="en-US" dirty="0" smtClean="0"/>
              <a:t>is inevitable but that doesn’t mean that it has to be rushed into &amp; it should happen naturally. Smart city can be considered as an ideal solution to Urban Sprawl, as it aims to modernize Indian cities with high speed internet &amp; efficient public transport which may evict slum dwellers leading to yet more concrete structures</a:t>
            </a:r>
            <a:r>
              <a:rPr lang="en-US" dirty="0" smtClean="0"/>
              <a:t>.</a:t>
            </a:r>
            <a:endParaRPr lang="en-US" dirty="0" smtClean="0"/>
          </a:p>
          <a:p>
            <a:endParaRPr lang="en-US" dirty="0"/>
          </a:p>
        </p:txBody>
      </p:sp>
      <p:pic>
        <p:nvPicPr>
          <p:cNvPr id="5" name="Picture 4" descr="https://tse4.mm.bing.net/th?id=OIP.4NM02XKHqATmpeVt4TFB6gHaFj&amp;pid=15.1&amp;P=0&amp;w=224&amp;h=169"/>
          <p:cNvPicPr/>
          <p:nvPr/>
        </p:nvPicPr>
        <p:blipFill>
          <a:blip r:embed="rId2"/>
          <a:srcRect/>
          <a:stretch>
            <a:fillRect/>
          </a:stretch>
        </p:blipFill>
        <p:spPr bwMode="auto">
          <a:xfrm>
            <a:off x="165296" y="1205132"/>
            <a:ext cx="2958904" cy="2681067"/>
          </a:xfrm>
          <a:prstGeom prst="rect">
            <a:avLst/>
          </a:prstGeom>
          <a:ln>
            <a:noFill/>
          </a:ln>
          <a:effectLst>
            <a:softEdge rad="112500"/>
          </a:effectLst>
        </p:spPr>
      </p:pic>
      <p:pic>
        <p:nvPicPr>
          <p:cNvPr id="43012" name="Picture 4" descr="https://tse3.mm.bing.net/th?id=OIP.WNBEBSWCxPO-iHoXVgOxlgHaEK&amp;pid=15.1&amp;P=0&amp;w=320&amp;h=181"/>
          <p:cNvPicPr>
            <a:picLocks noChangeAspect="1" noChangeArrowheads="1"/>
          </p:cNvPicPr>
          <p:nvPr/>
        </p:nvPicPr>
        <p:blipFill>
          <a:blip r:embed="rId3"/>
          <a:srcRect/>
          <a:stretch>
            <a:fillRect/>
          </a:stretch>
        </p:blipFill>
        <p:spPr bwMode="auto">
          <a:xfrm>
            <a:off x="3429000" y="2438400"/>
            <a:ext cx="51054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6172200" cy="762000"/>
          </a:xfrm>
        </p:spPr>
        <p:txBody>
          <a:bodyPr/>
          <a:lstStyle/>
          <a:p>
            <a:r>
              <a:rPr lang="en-US" dirty="0" smtClean="0"/>
              <a:t>Initiatives required :</a:t>
            </a:r>
            <a:endParaRPr lang="en-US" dirty="0"/>
          </a:p>
        </p:txBody>
      </p:sp>
      <p:sp>
        <p:nvSpPr>
          <p:cNvPr id="3" name="Subtitle 2"/>
          <p:cNvSpPr>
            <a:spLocks noGrp="1"/>
          </p:cNvSpPr>
          <p:nvPr>
            <p:ph type="subTitle" idx="1"/>
          </p:nvPr>
        </p:nvSpPr>
        <p:spPr>
          <a:xfrm>
            <a:off x="2590800" y="990600"/>
            <a:ext cx="5878420" cy="5486400"/>
          </a:xfrm>
        </p:spPr>
        <p:txBody>
          <a:bodyPr>
            <a:normAutofit/>
          </a:bodyPr>
          <a:lstStyle/>
          <a:p>
            <a:r>
              <a:rPr lang="en-US" dirty="0" smtClean="0"/>
              <a:t> Proper </a:t>
            </a:r>
            <a:r>
              <a:rPr lang="en-US" dirty="0" smtClean="0"/>
              <a:t>education of </a:t>
            </a:r>
            <a:r>
              <a:rPr lang="en-US" dirty="0" smtClean="0"/>
              <a:t>people</a:t>
            </a:r>
          </a:p>
          <a:p>
            <a:endParaRPr lang="en-US" dirty="0" smtClean="0"/>
          </a:p>
          <a:p>
            <a:endParaRPr lang="en-US" dirty="0" smtClean="0"/>
          </a:p>
          <a:p>
            <a:r>
              <a:rPr lang="en-US" dirty="0" smtClean="0"/>
              <a:t>social </a:t>
            </a:r>
            <a:r>
              <a:rPr lang="en-US" dirty="0" smtClean="0"/>
              <a:t>zeal</a:t>
            </a:r>
            <a:r>
              <a:rPr lang="en-US" dirty="0" smtClean="0"/>
              <a:t> </a:t>
            </a:r>
          </a:p>
          <a:p>
            <a:endParaRPr lang="en-US" dirty="0" smtClean="0"/>
          </a:p>
          <a:p>
            <a:r>
              <a:rPr lang="en-US" dirty="0" smtClean="0"/>
              <a:t> </a:t>
            </a:r>
          </a:p>
          <a:p>
            <a:endParaRPr lang="en-US" dirty="0" smtClean="0"/>
          </a:p>
          <a:p>
            <a:endParaRPr lang="en-US" dirty="0" smtClean="0"/>
          </a:p>
          <a:p>
            <a:endParaRPr lang="en-US" dirty="0" smtClean="0"/>
          </a:p>
          <a:p>
            <a:r>
              <a:rPr lang="en-US" dirty="0" smtClean="0"/>
              <a:t>political action</a:t>
            </a:r>
          </a:p>
          <a:p>
            <a:r>
              <a:rPr lang="en-US" dirty="0" smtClean="0"/>
              <a:t> To </a:t>
            </a:r>
            <a:r>
              <a:rPr lang="en-US" dirty="0" smtClean="0"/>
              <a:t>make the mission successful</a:t>
            </a:r>
            <a:r>
              <a:rPr lang="en-US" dirty="0" smtClean="0"/>
              <a:t>. </a:t>
            </a:r>
            <a:r>
              <a:rPr lang="en-US" dirty="0" smtClean="0"/>
              <a:t>Moreover, it is necessary to make it accessible to larger part of India</a:t>
            </a:r>
            <a:endParaRPr lang="en-US" dirty="0"/>
          </a:p>
        </p:txBody>
      </p:sp>
      <p:pic>
        <p:nvPicPr>
          <p:cNvPr id="4" name="Picture 3" descr="http://www.indianyouth.net/wp-content/uploads/2016/09/education-importance.jpg"/>
          <p:cNvPicPr/>
          <p:nvPr/>
        </p:nvPicPr>
        <p:blipFill>
          <a:blip r:embed="rId2"/>
          <a:srcRect/>
          <a:stretch>
            <a:fillRect/>
          </a:stretch>
        </p:blipFill>
        <p:spPr bwMode="auto">
          <a:xfrm>
            <a:off x="381000" y="1066800"/>
            <a:ext cx="3200400" cy="2057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descr="https://az616578.vo.msecnd.net/files/2016/05/25/6359979849595550861768051688_Abbott-Society.jpg"/>
          <p:cNvPicPr/>
          <p:nvPr/>
        </p:nvPicPr>
        <p:blipFill>
          <a:blip r:embed="rId3" cstate="print"/>
          <a:srcRect/>
          <a:stretch>
            <a:fillRect/>
          </a:stretch>
        </p:blipFill>
        <p:spPr bwMode="auto">
          <a:xfrm>
            <a:off x="3810000" y="1828800"/>
            <a:ext cx="2743200" cy="2286000"/>
          </a:xfrm>
          <a:prstGeom prst="ellipse">
            <a:avLst/>
          </a:prstGeom>
          <a:ln>
            <a:noFill/>
          </a:ln>
          <a:effectLst>
            <a:softEdge rad="112500"/>
          </a:effectLst>
        </p:spPr>
      </p:pic>
      <p:pic>
        <p:nvPicPr>
          <p:cNvPr id="41986" name="Picture 2" descr="https://tse2.mm.bing.net/th?id=OIP.RG2k0qJkq651RlxLaie7oQEqDR&amp;pid=15.1&amp;P=0&amp;w=245&amp;h=173"/>
          <p:cNvPicPr>
            <a:picLocks noChangeAspect="1" noChangeArrowheads="1"/>
          </p:cNvPicPr>
          <p:nvPr/>
        </p:nvPicPr>
        <p:blipFill>
          <a:blip r:embed="rId4"/>
          <a:srcRect/>
          <a:stretch>
            <a:fillRect/>
          </a:stretch>
        </p:blipFill>
        <p:spPr bwMode="auto">
          <a:xfrm>
            <a:off x="6553200" y="3124200"/>
            <a:ext cx="2333625" cy="16383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5410200" cy="2057400"/>
          </a:xfrm>
        </p:spPr>
        <p:txBody>
          <a:bodyPr/>
          <a:lstStyle/>
          <a:p>
            <a:r>
              <a:rPr lang="en-US" dirty="0" smtClean="0"/>
              <a:t>Revolution for</a:t>
            </a:r>
            <a:r>
              <a:rPr lang="en-US" dirty="0" smtClean="0"/>
              <a:t> development: </a:t>
            </a:r>
            <a:r>
              <a:rPr lang="en-US" dirty="0" smtClean="0"/>
              <a:t/>
            </a:r>
            <a:br>
              <a:rPr lang="en-US" dirty="0" smtClean="0"/>
            </a:br>
            <a:r>
              <a:rPr lang="en-US" dirty="0" smtClean="0"/>
              <a:t> </a:t>
            </a:r>
            <a:endParaRPr lang="en-US" dirty="0"/>
          </a:p>
        </p:txBody>
      </p:sp>
      <p:sp>
        <p:nvSpPr>
          <p:cNvPr id="3" name="Subtitle 2"/>
          <p:cNvSpPr>
            <a:spLocks noGrp="1"/>
          </p:cNvSpPr>
          <p:nvPr>
            <p:ph type="subTitle" idx="1"/>
          </p:nvPr>
        </p:nvSpPr>
        <p:spPr>
          <a:xfrm>
            <a:off x="2355636" y="5638800"/>
            <a:ext cx="5114778" cy="746706"/>
          </a:xfrm>
        </p:spPr>
        <p:txBody>
          <a:bodyPr/>
          <a:lstStyle/>
          <a:p>
            <a:r>
              <a:rPr lang="en-US" dirty="0" smtClean="0"/>
              <a:t>#bethechange</a:t>
            </a:r>
            <a:endParaRPr lang="en-US" dirty="0"/>
          </a:p>
        </p:txBody>
      </p:sp>
      <p:pic>
        <p:nvPicPr>
          <p:cNvPr id="5" name="Picture 4" descr="https://tse4.mm.bing.net/th?id=OIP.DLEE3EhLEIRCGKdgI_PZFAHaEK&amp;pid=15.1&amp;P=0&amp;w=299&amp;h=169"/>
          <p:cNvPicPr/>
          <p:nvPr/>
        </p:nvPicPr>
        <p:blipFill>
          <a:blip r:embed="rId2"/>
          <a:srcRect/>
          <a:stretch>
            <a:fillRect/>
          </a:stretch>
        </p:blipFill>
        <p:spPr bwMode="auto">
          <a:xfrm>
            <a:off x="838200" y="1752600"/>
            <a:ext cx="71628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2514600" y="5791200"/>
            <a:ext cx="4572000" cy="923330"/>
          </a:xfrm>
          <a:prstGeom prst="rect">
            <a:avLst/>
          </a:prstGeom>
        </p:spPr>
        <p:txBody>
          <a:bodyPr>
            <a:spAutoFit/>
          </a:bodyPr>
          <a:lstStyle/>
          <a:p>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egoe Print" pitchFamily="2" charset="0"/>
              </a:rPr>
              <a:t>#initiatetheideas</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egoe Print" pitchFamily="2" charset="0"/>
            </a:endParaRPr>
          </a:p>
        </p:txBody>
      </p:sp>
      <p:sp>
        <p:nvSpPr>
          <p:cNvPr id="7" name="Rectangle 6"/>
          <p:cNvSpPr/>
          <p:nvPr/>
        </p:nvSpPr>
        <p:spPr>
          <a:xfrm>
            <a:off x="2590800" y="5257800"/>
            <a:ext cx="3055933" cy="369332"/>
          </a:xfrm>
          <a:prstGeom prst="rect">
            <a:avLst/>
          </a:prstGeom>
        </p:spPr>
        <p:txBody>
          <a:bodyPr wrap="square">
            <a:spAutoFit/>
          </a:bodyPr>
          <a:lstStyle/>
          <a:p>
            <a:pPr algn="ctr"/>
            <a:r>
              <a:rPr lang="en-US"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V Boli" pitchFamily="2" charset="0"/>
                <a:cs typeface="MV Boli" pitchFamily="2" charset="0"/>
              </a:rPr>
              <a:t>#</a:t>
            </a:r>
            <a:endPar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V Boli" pitchFamily="2" charset="0"/>
              <a:cs typeface="MV Boli"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1143000"/>
            <a:ext cx="5105400" cy="734568"/>
          </a:xfrm>
        </p:spPr>
        <p:txBody>
          <a:bodyPr/>
          <a:lstStyle/>
          <a:p>
            <a:r>
              <a:rPr lang="en-US" dirty="0" smtClean="0"/>
              <a:t>URBAN </a:t>
            </a:r>
            <a:br>
              <a:rPr lang="en-US" dirty="0" smtClean="0"/>
            </a:br>
            <a:r>
              <a:rPr lang="en-US" dirty="0" smtClean="0"/>
              <a:t>SPRAWL</a:t>
            </a:r>
            <a:endParaRPr lang="en-US" dirty="0"/>
          </a:p>
        </p:txBody>
      </p:sp>
      <p:sp>
        <p:nvSpPr>
          <p:cNvPr id="3" name="Subtitle 2"/>
          <p:cNvSpPr>
            <a:spLocks noGrp="1"/>
          </p:cNvSpPr>
          <p:nvPr>
            <p:ph type="subTitle" idx="1"/>
          </p:nvPr>
        </p:nvSpPr>
        <p:spPr>
          <a:xfrm>
            <a:off x="2819400" y="4419600"/>
            <a:ext cx="5649820" cy="2098936"/>
          </a:xfrm>
        </p:spPr>
        <p:txBody>
          <a:bodyPr>
            <a:normAutofit fontScale="92500" lnSpcReduction="10000"/>
          </a:bodyPr>
          <a:lstStyle/>
          <a:p>
            <a:r>
              <a:rPr lang="en-US" dirty="0" smtClean="0"/>
              <a:t>Urban sprawl is another name for urbanization. It refers to the expansion of poorly planned, low density, auto-dependent development which spreads out over large amount of land, putting long distances between homes &amp; stores which cause wildlife displacement &amp; ecosystem disruption.</a:t>
            </a:r>
          </a:p>
          <a:p>
            <a:endParaRPr lang="en-US" dirty="0"/>
          </a:p>
        </p:txBody>
      </p:sp>
      <p:pic>
        <p:nvPicPr>
          <p:cNvPr id="7" name="Picture 6" descr="https://tse4.mm.bing.net/th?id=OIP.nQ9mPaeA9fz5nbprWPiPcgHaEK&amp;pid=15.1&amp;P=0&amp;w=280&amp;h=158"/>
          <p:cNvPicPr/>
          <p:nvPr/>
        </p:nvPicPr>
        <p:blipFill>
          <a:blip r:embed="rId2"/>
          <a:srcRect/>
          <a:stretch>
            <a:fillRect/>
          </a:stretch>
        </p:blipFill>
        <p:spPr bwMode="auto">
          <a:xfrm>
            <a:off x="457200" y="228600"/>
            <a:ext cx="5334000" cy="396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57200"/>
            <a:ext cx="2286000" cy="2590800"/>
          </a:xfrm>
        </p:spPr>
        <p:txBody>
          <a:bodyPr/>
          <a:lstStyle/>
          <a:p>
            <a:r>
              <a:rPr lang="en-US" dirty="0" smtClean="0"/>
              <a:t>Urban </a:t>
            </a:r>
            <a:r>
              <a:rPr lang="en-US" dirty="0" smtClean="0"/>
              <a:t>sprawl-</a:t>
            </a:r>
            <a:br>
              <a:rPr lang="en-US" dirty="0" smtClean="0"/>
            </a:br>
            <a:r>
              <a:rPr lang="en-US" dirty="0" smtClean="0"/>
              <a:t>A peril</a:t>
            </a:r>
            <a:r>
              <a:rPr lang="en-US" dirty="0" smtClean="0"/>
              <a:t/>
            </a:r>
            <a:br>
              <a:rPr lang="en-US" dirty="0" smtClean="0"/>
            </a:br>
            <a:endParaRPr lang="en-US" dirty="0"/>
          </a:p>
        </p:txBody>
      </p:sp>
      <p:sp>
        <p:nvSpPr>
          <p:cNvPr id="3" name="Subtitle 2"/>
          <p:cNvSpPr>
            <a:spLocks noGrp="1"/>
          </p:cNvSpPr>
          <p:nvPr>
            <p:ph type="subTitle" idx="1"/>
          </p:nvPr>
        </p:nvSpPr>
        <p:spPr>
          <a:xfrm>
            <a:off x="3352800" y="4648200"/>
            <a:ext cx="5114778" cy="1600200"/>
          </a:xfrm>
        </p:spPr>
        <p:txBody>
          <a:bodyPr>
            <a:normAutofit fontScale="92500"/>
          </a:bodyPr>
          <a:lstStyle/>
          <a:p>
            <a:r>
              <a:rPr lang="en-US" dirty="0" smtClean="0"/>
              <a:t>“Nearly all our cities are at risk of floods because of unchecked urbanization &amp; depletion of water bodies”, reported by Centre for Science &amp; Environment, a New Delhi based think tank. </a:t>
            </a:r>
          </a:p>
          <a:p>
            <a:endParaRPr lang="en-US" dirty="0"/>
          </a:p>
        </p:txBody>
      </p:sp>
      <p:pic>
        <p:nvPicPr>
          <p:cNvPr id="4" name="Picture 3" descr="http://showvibes.com/wp-content/uploads/2015/07/top-ten-natural-disasters.jpg"/>
          <p:cNvPicPr/>
          <p:nvPr/>
        </p:nvPicPr>
        <p:blipFill>
          <a:blip r:embed="rId2"/>
          <a:srcRect/>
          <a:stretch>
            <a:fillRect/>
          </a:stretch>
        </p:blipFill>
        <p:spPr bwMode="auto">
          <a:xfrm>
            <a:off x="3657600" y="533400"/>
            <a:ext cx="5181600" cy="3637788"/>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3800" y="2514600"/>
            <a:ext cx="5410200" cy="2743200"/>
          </a:xfrm>
        </p:spPr>
        <p:txBody>
          <a:bodyPr>
            <a:normAutofit/>
          </a:bodyPr>
          <a:lstStyle/>
          <a:p>
            <a:r>
              <a:rPr lang="en-US" dirty="0" smtClean="0">
                <a:solidFill>
                  <a:srgbClr val="00B0F0"/>
                </a:solidFill>
              </a:rPr>
              <a:t>  </a:t>
            </a:r>
            <a:r>
              <a:rPr lang="en-US" dirty="0" smtClean="0">
                <a:solidFill>
                  <a:srgbClr val="00B0F0"/>
                </a:solidFill>
              </a:rPr>
              <a:t>Rural living is a particular culture that not only provides food and corn for ethanol &amp; soybeans but also a unique style of living. The ecological value of open space or farmland is important too. It absorbs air pollution &amp; gives Mother Earth break from our chemical pollution.</a:t>
            </a:r>
          </a:p>
          <a:p>
            <a:endParaRPr lang="en-US" dirty="0"/>
          </a:p>
        </p:txBody>
      </p:sp>
      <p:sp>
        <p:nvSpPr>
          <p:cNvPr id="4" name="Title 3"/>
          <p:cNvSpPr>
            <a:spLocks noGrp="1"/>
          </p:cNvSpPr>
          <p:nvPr>
            <p:ph type="ctrTitle"/>
          </p:nvPr>
        </p:nvSpPr>
        <p:spPr>
          <a:xfrm>
            <a:off x="3276600" y="304800"/>
            <a:ext cx="5257800" cy="1877568"/>
          </a:xfrm>
        </p:spPr>
        <p:txBody>
          <a:bodyPr/>
          <a:lstStyle/>
          <a:p>
            <a:r>
              <a:rPr lang="en-US" i="1" dirty="0" smtClean="0">
                <a:solidFill>
                  <a:srgbClr val="FFFF00"/>
                </a:solidFill>
              </a:rPr>
              <a:t>Loss of Rural Heritage </a:t>
            </a:r>
            <a:r>
              <a:rPr lang="en-US" i="1" dirty="0" smtClean="0">
                <a:solidFill>
                  <a:srgbClr val="FFFF00"/>
                </a:solidFill>
              </a:rPr>
              <a:t/>
            </a:r>
            <a:br>
              <a:rPr lang="en-US" i="1" dirty="0" smtClean="0">
                <a:solidFill>
                  <a:srgbClr val="FFFF00"/>
                </a:solidFill>
              </a:rPr>
            </a:br>
            <a:r>
              <a:rPr lang="en-US" i="1" dirty="0" smtClean="0">
                <a:solidFill>
                  <a:srgbClr val="FFFF00"/>
                </a:solidFill>
              </a:rPr>
              <a:t>&amp; </a:t>
            </a:r>
            <a:r>
              <a:rPr lang="en-US" i="1" dirty="0" smtClean="0">
                <a:solidFill>
                  <a:srgbClr val="FFFF00"/>
                </a:solidFill>
              </a:rPr>
              <a:t>Open </a:t>
            </a:r>
            <a:r>
              <a:rPr lang="en-US" i="1" dirty="0" smtClean="0">
                <a:solidFill>
                  <a:srgbClr val="FFFF00"/>
                </a:solidFill>
              </a:rPr>
              <a:t>space:</a:t>
            </a:r>
            <a:endParaRPr lang="en-US" dirty="0">
              <a:solidFill>
                <a:srgbClr val="FFFF00"/>
              </a:solidFill>
            </a:endParaRPr>
          </a:p>
        </p:txBody>
      </p:sp>
      <p:pic>
        <p:nvPicPr>
          <p:cNvPr id="7" name="Picture 6" descr="https://tse4.mm.bing.net/th?id=OIP.tgaHncFuxFQFSIfQygCv_AHaE6&amp;pid=15.1&amp;P=0&amp;w=252&amp;h=168"/>
          <p:cNvPicPr/>
          <p:nvPr/>
        </p:nvPicPr>
        <p:blipFill>
          <a:blip r:embed="rId2"/>
          <a:srcRect/>
          <a:stretch>
            <a:fillRect/>
          </a:stretch>
        </p:blipFill>
        <p:spPr bwMode="auto">
          <a:xfrm>
            <a:off x="228600" y="914400"/>
            <a:ext cx="3733800" cy="46482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1676400"/>
          </a:xfrm>
        </p:spPr>
        <p:txBody>
          <a:bodyPr/>
          <a:lstStyle/>
          <a:p>
            <a:r>
              <a:rPr lang="en-US" dirty="0" smtClean="0"/>
              <a:t> </a:t>
            </a:r>
            <a:r>
              <a:rPr lang="en-US" i="1" dirty="0" smtClean="0"/>
              <a:t>Health</a:t>
            </a:r>
            <a:br>
              <a:rPr lang="en-US" i="1" dirty="0" smtClean="0"/>
            </a:br>
            <a:r>
              <a:rPr lang="en-US" i="1" dirty="0" smtClean="0"/>
              <a:t> Hazards:</a:t>
            </a:r>
            <a:endParaRPr lang="en-US" dirty="0"/>
          </a:p>
        </p:txBody>
      </p:sp>
      <p:sp>
        <p:nvSpPr>
          <p:cNvPr id="3" name="Subtitle 2"/>
          <p:cNvSpPr>
            <a:spLocks noGrp="1"/>
          </p:cNvSpPr>
          <p:nvPr>
            <p:ph type="subTitle" idx="1"/>
          </p:nvPr>
        </p:nvSpPr>
        <p:spPr>
          <a:xfrm>
            <a:off x="2895600" y="3733800"/>
            <a:ext cx="6019800" cy="2895600"/>
          </a:xfrm>
        </p:spPr>
        <p:txBody>
          <a:bodyPr>
            <a:normAutofit/>
          </a:bodyPr>
          <a:lstStyle/>
          <a:p>
            <a:r>
              <a:rPr lang="en-US" dirty="0" smtClean="0"/>
              <a:t>The </a:t>
            </a:r>
            <a:r>
              <a:rPr lang="en-US" dirty="0" smtClean="0"/>
              <a:t>increased level of pollution in air makes breathing a challenge causing several diseases related to lungs &amp; bronchi. Excessive use of automobiles leads to overweight &amp; causes ailments such as high blood pressure &amp; heart diseases. Due to lack of fresh air people become inactive &amp; unhealthy.</a:t>
            </a:r>
          </a:p>
          <a:p>
            <a:endParaRPr lang="en-US" dirty="0"/>
          </a:p>
        </p:txBody>
      </p:sp>
      <p:pic>
        <p:nvPicPr>
          <p:cNvPr id="4" name="Picture 3" descr="https://tse1.mm.bing.net/th?id=OIP.3xgRaq_SiJxc7xocPYmw-QHaEj&amp;pid=15.1&amp;P=0&amp;w=305&amp;h=188"/>
          <p:cNvPicPr/>
          <p:nvPr/>
        </p:nvPicPr>
        <p:blipFill>
          <a:blip r:embed="rId2"/>
          <a:srcRect/>
          <a:stretch>
            <a:fillRect/>
          </a:stretch>
        </p:blipFill>
        <p:spPr bwMode="auto">
          <a:xfrm>
            <a:off x="457200" y="914400"/>
            <a:ext cx="4724400" cy="2667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1752600"/>
          </a:xfrm>
        </p:spPr>
        <p:txBody>
          <a:bodyPr/>
          <a:lstStyle/>
          <a:p>
            <a:r>
              <a:rPr lang="en-US" dirty="0" smtClean="0"/>
              <a:t>Causes of Urban Sprawl:-</a:t>
            </a:r>
            <a:br>
              <a:rPr lang="en-US" dirty="0" smtClean="0"/>
            </a:br>
            <a:endParaRPr lang="en-US" dirty="0"/>
          </a:p>
        </p:txBody>
      </p:sp>
      <p:sp>
        <p:nvSpPr>
          <p:cNvPr id="3" name="Subtitle 2"/>
          <p:cNvSpPr>
            <a:spLocks noGrp="1"/>
          </p:cNvSpPr>
          <p:nvPr>
            <p:ph type="subTitle" idx="1"/>
          </p:nvPr>
        </p:nvSpPr>
        <p:spPr>
          <a:xfrm>
            <a:off x="2819400" y="4419600"/>
            <a:ext cx="5800578" cy="1447800"/>
          </a:xfrm>
        </p:spPr>
        <p:txBody>
          <a:bodyPr>
            <a:normAutofit fontScale="92500" lnSpcReduction="10000"/>
          </a:bodyPr>
          <a:lstStyle/>
          <a:p>
            <a:r>
              <a:rPr lang="en-US" sz="2600" b="1" i="1" dirty="0" smtClean="0">
                <a:solidFill>
                  <a:srgbClr val="FFFF00"/>
                </a:solidFill>
              </a:rPr>
              <a:t> </a:t>
            </a:r>
            <a:r>
              <a:rPr lang="en-US" sz="2600" b="1" i="1" dirty="0" smtClean="0">
                <a:solidFill>
                  <a:srgbClr val="FFFF00"/>
                </a:solidFill>
              </a:rPr>
              <a:t>Rise in standard of living:</a:t>
            </a:r>
            <a:r>
              <a:rPr lang="en-US" sz="2600" b="1" dirty="0" smtClean="0">
                <a:solidFill>
                  <a:srgbClr val="FFFF00"/>
                </a:solidFill>
              </a:rPr>
              <a:t> </a:t>
            </a:r>
            <a:r>
              <a:rPr lang="en-US" dirty="0" smtClean="0"/>
              <a:t>With several improvements in India, standard of living of people is enhancing day by day. This means that people have the ability to travel and commute longer distances to work &amp; back home.</a:t>
            </a:r>
          </a:p>
          <a:p>
            <a:endParaRPr lang="en-US" dirty="0"/>
          </a:p>
        </p:txBody>
      </p:sp>
      <p:pic>
        <p:nvPicPr>
          <p:cNvPr id="17410" name="Picture 2" descr="http://www.royalgrass.com/wp-content/uploads/2014/11/artificial-grass-landscaping-terrace.jpg"/>
          <p:cNvPicPr>
            <a:picLocks noChangeAspect="1" noChangeArrowheads="1"/>
          </p:cNvPicPr>
          <p:nvPr/>
        </p:nvPicPr>
        <p:blipFill>
          <a:blip r:embed="rId2"/>
          <a:srcRect/>
          <a:stretch>
            <a:fillRect/>
          </a:stretch>
        </p:blipFill>
        <p:spPr bwMode="auto">
          <a:xfrm>
            <a:off x="381000" y="1143000"/>
            <a:ext cx="5181600"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1295400"/>
          </a:xfrm>
        </p:spPr>
        <p:txBody>
          <a:bodyPr/>
          <a:lstStyle/>
          <a:p>
            <a:r>
              <a:rPr lang="en-US" dirty="0" smtClean="0"/>
              <a:t>Causes of Urban Sprawl:-</a:t>
            </a:r>
            <a:endParaRPr lang="en-US" dirty="0"/>
          </a:p>
        </p:txBody>
      </p:sp>
      <p:sp>
        <p:nvSpPr>
          <p:cNvPr id="3" name="Subtitle 2"/>
          <p:cNvSpPr>
            <a:spLocks noGrp="1"/>
          </p:cNvSpPr>
          <p:nvPr>
            <p:ph type="subTitle" idx="1"/>
          </p:nvPr>
        </p:nvSpPr>
        <p:spPr>
          <a:xfrm>
            <a:off x="2819400" y="4343400"/>
            <a:ext cx="5715000" cy="2022736"/>
          </a:xfrm>
        </p:spPr>
        <p:txBody>
          <a:bodyPr>
            <a:normAutofit lnSpcReduction="10000"/>
          </a:bodyPr>
          <a:lstStyle/>
          <a:p>
            <a:r>
              <a:rPr lang="en-US" i="1" dirty="0" smtClean="0"/>
              <a:t> </a:t>
            </a:r>
            <a:r>
              <a:rPr lang="en-US" sz="2600" b="1" i="1" dirty="0" smtClean="0">
                <a:solidFill>
                  <a:srgbClr val="FFFF00"/>
                </a:solidFill>
              </a:rPr>
              <a:t>Rise in population growth:</a:t>
            </a:r>
            <a:r>
              <a:rPr lang="en-US" sz="2600" b="1" dirty="0" smtClean="0">
                <a:solidFill>
                  <a:srgbClr val="FFFF00"/>
                </a:solidFill>
              </a:rPr>
              <a:t> </a:t>
            </a:r>
            <a:r>
              <a:rPr lang="en-US" dirty="0" smtClean="0"/>
              <a:t>As number of people in a city grows beyond capacity, the local </a:t>
            </a:r>
            <a:r>
              <a:rPr lang="en-US" dirty="0" smtClean="0"/>
              <a:t>communities </a:t>
            </a:r>
            <a:r>
              <a:rPr lang="en-US" dirty="0" smtClean="0"/>
              <a:t>continue to spread farther &amp; farther from city centers. It leads to the creations of lightly populated suburbs.</a:t>
            </a:r>
          </a:p>
          <a:p>
            <a:endParaRPr lang="en-US" dirty="0"/>
          </a:p>
        </p:txBody>
      </p:sp>
      <p:pic>
        <p:nvPicPr>
          <p:cNvPr id="4" name="Picture 3" descr="https://tse2.mm.bing.net/th?id=OIP.HCN2AIfYAduMLfUCIfn2ZwHaEd&amp;pid=15.1&amp;P=0&amp;w=263&amp;h=159"/>
          <p:cNvPicPr/>
          <p:nvPr/>
        </p:nvPicPr>
        <p:blipFill>
          <a:blip r:embed="rId2"/>
          <a:srcRect/>
          <a:stretch>
            <a:fillRect/>
          </a:stretch>
        </p:blipFill>
        <p:spPr bwMode="auto">
          <a:xfrm>
            <a:off x="228600" y="1600200"/>
            <a:ext cx="5595937" cy="258603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1371600"/>
          </a:xfrm>
        </p:spPr>
        <p:txBody>
          <a:bodyPr/>
          <a:lstStyle/>
          <a:p>
            <a:r>
              <a:rPr lang="en-US" dirty="0" smtClean="0"/>
              <a:t>Causes of Urban Sprawl:-</a:t>
            </a:r>
            <a:endParaRPr lang="en-US" dirty="0"/>
          </a:p>
        </p:txBody>
      </p:sp>
      <p:sp>
        <p:nvSpPr>
          <p:cNvPr id="3" name="Subtitle 2"/>
          <p:cNvSpPr>
            <a:spLocks noGrp="1"/>
          </p:cNvSpPr>
          <p:nvPr>
            <p:ph type="subTitle" idx="1"/>
          </p:nvPr>
        </p:nvSpPr>
        <p:spPr>
          <a:xfrm>
            <a:off x="2895600" y="3810000"/>
            <a:ext cx="5867400" cy="2286000"/>
          </a:xfrm>
        </p:spPr>
        <p:txBody>
          <a:bodyPr>
            <a:normAutofit lnSpcReduction="10000"/>
          </a:bodyPr>
          <a:lstStyle/>
          <a:p>
            <a:r>
              <a:rPr lang="en-US" b="1" i="1" dirty="0" smtClean="0">
                <a:solidFill>
                  <a:srgbClr val="FFFF00"/>
                </a:solidFill>
              </a:rPr>
              <a:t>Lack of urban planning:</a:t>
            </a:r>
            <a:r>
              <a:rPr lang="en-US" b="1" dirty="0" smtClean="0">
                <a:solidFill>
                  <a:srgbClr val="FFFF00"/>
                </a:solidFill>
              </a:rPr>
              <a:t> </a:t>
            </a:r>
            <a:r>
              <a:rPr lang="en-US" dirty="0" smtClean="0"/>
              <a:t>Since the settlements in suburbs have occurred naturally, it has led to cutting of trees, loss of green cover, long traffic jams, poor infrastructure &amp; loss of  wildlife. Moreover, the desire of people to live peace takes them to sprawl out to other sections of the town.</a:t>
            </a:r>
            <a:endParaRPr lang="en-US" dirty="0"/>
          </a:p>
        </p:txBody>
      </p:sp>
      <p:pic>
        <p:nvPicPr>
          <p:cNvPr id="4" name="Picture 3" descr="https://tse2.mm.bing.net/th?id=OIP.sGyJ5528bfveKynrutJYwAHaCz&amp;pid=15.1&amp;P=0&amp;w=448&amp;h=170"/>
          <p:cNvPicPr/>
          <p:nvPr/>
        </p:nvPicPr>
        <p:blipFill>
          <a:blip r:embed="rId2"/>
          <a:srcRect/>
          <a:stretch>
            <a:fillRect/>
          </a:stretch>
        </p:blipFill>
        <p:spPr bwMode="auto">
          <a:xfrm>
            <a:off x="304800" y="1295400"/>
            <a:ext cx="4724400" cy="2286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842</TotalTime>
  <Words>938</Words>
  <Application>Microsoft Office PowerPoint</Application>
  <PresentationFormat>On-screen Show (4:3)</PresentationFormat>
  <Paragraphs>85</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Opulent</vt:lpstr>
      <vt:lpstr> </vt:lpstr>
      <vt:lpstr>   Team –diamond (INIT – 111) </vt:lpstr>
      <vt:lpstr>URBAN  SPRAWL</vt:lpstr>
      <vt:lpstr>Urban sprawl- A peril </vt:lpstr>
      <vt:lpstr>Loss of Rural Heritage  &amp; Open space:</vt:lpstr>
      <vt:lpstr> Health  Hazards:</vt:lpstr>
      <vt:lpstr>Causes of Urban Sprawl:- </vt:lpstr>
      <vt:lpstr>Causes of Urban Sprawl:-</vt:lpstr>
      <vt:lpstr>Causes of Urban Sprawl:-</vt:lpstr>
      <vt:lpstr>Smart Cities-  A Smart Solution : </vt:lpstr>
      <vt:lpstr>Barcelona is the first city in the Spanish State coined a “Smart City” </vt:lpstr>
      <vt:lpstr>Barcelona highlights : smart lighting ! </vt:lpstr>
      <vt:lpstr>Barcelona highlights : bicycle sharing ! </vt:lpstr>
      <vt:lpstr>Barcelona highlights :  renewable energy! </vt:lpstr>
      <vt:lpstr>Barcelona highlights :  urban mobility apps! </vt:lpstr>
      <vt:lpstr>Barcelona highlights :  smart parking spaces!</vt:lpstr>
      <vt:lpstr>   Barcelona highlights :  Innovation District!  </vt:lpstr>
      <vt:lpstr>Mission smart cities: a step towards smart india!</vt:lpstr>
      <vt:lpstr>Mumbai floods: vicious urban sprawl !   </vt:lpstr>
      <vt:lpstr> india smart city: objectives !</vt:lpstr>
      <vt:lpstr> india smart city: objectives !</vt:lpstr>
      <vt:lpstr>india smart city: objectives !</vt:lpstr>
      <vt:lpstr>Conclusion :  </vt:lpstr>
      <vt:lpstr>Initiatives required :</vt:lpstr>
      <vt:lpstr>Revolution for development: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Initiative-!8</dc:title>
  <dc:creator>Windows User</dc:creator>
  <cp:lastModifiedBy>Windows User</cp:lastModifiedBy>
  <cp:revision>41</cp:revision>
  <dcterms:created xsi:type="dcterms:W3CDTF">2018-03-12T20:18:51Z</dcterms:created>
  <dcterms:modified xsi:type="dcterms:W3CDTF">2018-03-15T02:35:52Z</dcterms:modified>
</cp:coreProperties>
</file>