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Playfair Displ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52B3797-E513-4B17-B042-1AB3131F2246}">
  <a:tblStyle styleId="{D52B3797-E513-4B17-B042-1AB3131F22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layfairDisplay-bold.fntdata"/><Relationship Id="rId25" Type="http://schemas.openxmlformats.org/officeDocument/2006/relationships/font" Target="fonts/PlayfairDisplay-regular.fntdata"/><Relationship Id="rId28" Type="http://schemas.openxmlformats.org/officeDocument/2006/relationships/font" Target="fonts/PlayfairDisplay-boldItalic.fntdata"/><Relationship Id="rId27" Type="http://schemas.openxmlformats.org/officeDocument/2006/relationships/font" Target="fonts/PlayfairDisplay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1362e1c69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51362e1c6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1362e1c6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1362e1c6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1362e1c69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1362e1c69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1362e1c69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51362e1c69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1362e1c69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51362e1c69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51362e1c69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51362e1c69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51362e1c69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51362e1c69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51362e1c6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51362e1c6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1362e1c69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51362e1c69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1362e1c6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1362e1c6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51362e1c6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51362e1c6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51362e1c6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51362e1c6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1362e1c6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1362e1c6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1362e1c6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1362e1c6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1362e1c6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51362e1c6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1362e1c6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51362e1c6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51362e1c6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51362e1c6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taksug229/postgres-creditscore/blob/master/notebook/SQL_example.ipynb" TargetMode="External"/><Relationship Id="rId4" Type="http://schemas.openxmlformats.org/officeDocument/2006/relationships/hyperlink" Target="https://github.com/taksug229/postgres-creditscore/blob/master/notebook/EDA.ipyn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c/GiveMeSomeCredit/overview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paidy/dsf-interview/blob/main/dse/data_dictionary.m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paidy/dsf-interview/blob/main/dse/sample_data.csv" TargetMode="External"/><Relationship Id="rId4" Type="http://schemas.openxmlformats.org/officeDocument/2006/relationships/hyperlink" Target="https://github.com/paidy/dsf-interview/blob/main/dse/sample_data.csv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Takeshi Sugiyama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Debt ratio (log scale)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4373200" cy="3442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8000" y="1169850"/>
            <a:ext cx="4313600" cy="3299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RevolvingUtilizationOfUnsecuredLines</a:t>
            </a:r>
            <a:r>
              <a:rPr lang="en"/>
              <a:t> (log scale)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4373200" cy="3442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8000" y="1169850"/>
            <a:ext cx="4313600" cy="3361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NumberOfOpenCreditLinesAndLoans</a:t>
            </a:r>
            <a:r>
              <a:rPr lang="en"/>
              <a:t> (log scale)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4373200" cy="3540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8000" y="1169850"/>
            <a:ext cx="4313599" cy="3326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NumberRealEstateLoansOrLines (log scale)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4373200" cy="3490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8000" y="1169850"/>
            <a:ext cx="4313600" cy="3361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/>
              <a:t>NumberOfTime30-59DaysPastDueNotWorse</a:t>
            </a:r>
            <a:r>
              <a:rPr lang="en" sz="2580"/>
              <a:t> (log scale)</a:t>
            </a:r>
            <a:endParaRPr sz="2580"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4373200" cy="3490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8000" y="1169850"/>
            <a:ext cx="4313600" cy="3361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80"/>
              <a:t>NumberOfTime60-89DaysPastDueNotWorse</a:t>
            </a:r>
            <a:r>
              <a:rPr lang="en" sz="2480"/>
              <a:t> (log scale)</a:t>
            </a:r>
            <a:endParaRPr sz="2480"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4373200" cy="3490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8000" y="1169850"/>
            <a:ext cx="4313601" cy="3413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80"/>
              <a:t>NumberOfTimes90DaysLate</a:t>
            </a:r>
            <a:r>
              <a:rPr lang="en" sz="2880"/>
              <a:t> (log scale)</a:t>
            </a:r>
            <a:endParaRPr sz="2880"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4373200" cy="3490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8000" y="1169850"/>
            <a:ext cx="4313601" cy="3413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1627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/>
              <a:t>Pearson co</a:t>
            </a:r>
            <a:r>
              <a:rPr lang="en" sz="2580"/>
              <a:t>rrelation coef</a:t>
            </a:r>
            <a:r>
              <a:rPr lang="en" sz="2580"/>
              <a:t>ficient</a:t>
            </a:r>
            <a:r>
              <a:rPr lang="en" sz="2580"/>
              <a:t> for serious delinquency</a:t>
            </a:r>
            <a:endParaRPr sz="2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80"/>
          </a:p>
        </p:txBody>
      </p:sp>
      <p:graphicFrame>
        <p:nvGraphicFramePr>
          <p:cNvPr id="170" name="Google Shape;170;p29"/>
          <p:cNvGraphicFramePr/>
          <p:nvPr/>
        </p:nvGraphicFramePr>
        <p:xfrm>
          <a:off x="1866150" y="78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{D52B3797-E513-4B17-B042-1AB3131F2246}</a:tableStyleId>
              </a:tblPr>
              <a:tblGrid>
                <a:gridCol w="3619500"/>
                <a:gridCol w="1262075"/>
              </a:tblGrid>
              <a:tr h="29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Column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Coefficient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numberoftime30_59dayspastduenotworse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0.13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numberoftimes90dayslate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0.12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numberoftime60_89dayspastduenotworse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0.10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numberofdependents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0.05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revolvingutilizationofunsecuredlines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0.00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numberrealestateloansorlines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-</a:t>
                      </a:r>
                      <a:r>
                        <a:rPr lang="en" sz="1300"/>
                        <a:t>0.01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debtratio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-0.01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monthlyincome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-0.02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numberofopencreditlinesandloans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-0.03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age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-0.12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steps to access Google Cloud SQL is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Preliminary EDA notebook is located </a:t>
            </a:r>
            <a:r>
              <a:rPr lang="en" u="sng">
                <a:solidFill>
                  <a:schemeClr val="hlink"/>
                </a:solidFill>
                <a:hlinkClick r:id="rId4"/>
              </a:rPr>
              <a:t>here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Dataset overview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Tables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Demographics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Debt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Payment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Preliminary exploratory data analysis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Credit risk dataset from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Kaggle</a:t>
            </a:r>
            <a:r>
              <a:rPr lang="en" sz="2200"/>
              <a:t>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data contains loan applicant information collected by a US credit bureau.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Each row represents a single loan application and the information gathered on the applicant at the time of the application.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Contains info of applicants demographic, debt, and payment history.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Data is hosted in Google Cloud SQL.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 - Demographic, Debt, Payment</a:t>
            </a:r>
            <a:endParaRPr/>
          </a:p>
        </p:txBody>
      </p:sp>
      <p:graphicFrame>
        <p:nvGraphicFramePr>
          <p:cNvPr id="78" name="Google Shape;78;p16"/>
          <p:cNvGraphicFramePr/>
          <p:nvPr/>
        </p:nvGraphicFramePr>
        <p:xfrm>
          <a:off x="127575" y="101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{D52B3797-E513-4B17-B042-1AB3131F2246}</a:tableStyleId>
              </a:tblPr>
              <a:tblGrid>
                <a:gridCol w="1479250"/>
                <a:gridCol w="1479250"/>
              </a:tblGrid>
              <a:tr h="5029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/>
                        <a:t>Demographic</a:t>
                      </a:r>
                      <a:endParaRPr b="1" sz="2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customer_id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Primary key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r>
                        <a:rPr lang="en"/>
                        <a:t>nteger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monthlyincome*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r>
                        <a:rPr lang="en"/>
                        <a:t>loat (dollars)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numberofdependents*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9" name="Google Shape;79;p16"/>
          <p:cNvGraphicFramePr/>
          <p:nvPr/>
        </p:nvGraphicFramePr>
        <p:xfrm>
          <a:off x="3239616" y="101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{D52B3797-E513-4B17-B042-1AB3131F2246}</a:tableStyleId>
              </a:tblPr>
              <a:tblGrid>
                <a:gridCol w="1451600"/>
                <a:gridCol w="1343125"/>
              </a:tblGrid>
              <a:tr h="458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/>
                        <a:t>Debt</a:t>
                      </a:r>
                      <a:endParaRPr b="1" sz="2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5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customer_id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Primary key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debtratio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float (percentage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revolvingutilizationofunsecuredlines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numberofopencreditlinesandloans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float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numberrealestateloansorlines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0" name="Google Shape;80;p16"/>
          <p:cNvGraphicFramePr/>
          <p:nvPr/>
        </p:nvGraphicFramePr>
        <p:xfrm>
          <a:off x="6212175" y="10053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{D52B3797-E513-4B17-B042-1AB3131F2246}</a:tableStyleId>
              </a:tblPr>
              <a:tblGrid>
                <a:gridCol w="1486250"/>
                <a:gridCol w="1375200"/>
              </a:tblGrid>
              <a:tr h="5029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/>
                        <a:t>Payment</a:t>
                      </a:r>
                      <a:endParaRPr b="1" sz="2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5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customer_id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Primary key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00"/>
                          </a:highlight>
                        </a:rPr>
                        <a:t>seriousdlqin2yrs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00"/>
                          </a:highlight>
                        </a:rPr>
                        <a:t>True / False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numberoftime30_59dayspastduenotworse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numberoftime60_89dayspastduenotworse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numberoftimes90dayslate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1" name="Google Shape;81;p16"/>
          <p:cNvSpPr txBox="1"/>
          <p:nvPr/>
        </p:nvSpPr>
        <p:spPr>
          <a:xfrm>
            <a:off x="254750" y="3796975"/>
            <a:ext cx="6987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* Contains N/A values.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Data description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EDA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EDA based on </a:t>
            </a:r>
            <a:r>
              <a:rPr lang="en" sz="2100" u="sng">
                <a:solidFill>
                  <a:schemeClr val="hlink"/>
                </a:solidFill>
                <a:hlinkClick r:id="rId3"/>
              </a:rPr>
              <a:t>s</a:t>
            </a:r>
            <a:r>
              <a:rPr lang="en" sz="2100" u="sng">
                <a:solidFill>
                  <a:schemeClr val="hlink"/>
                </a:solidFill>
                <a:hlinkClick r:id="rId4"/>
              </a:rPr>
              <a:t>ample_data.csv</a:t>
            </a:r>
            <a:r>
              <a:rPr lang="en" sz="2100"/>
              <a:t> batch</a:t>
            </a:r>
            <a:endParaRPr sz="21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100"/>
              <a:t>150,000 entries total</a:t>
            </a:r>
            <a:endParaRPr sz="21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100"/>
              <a:t>Monthly income and the number of depends were the only columns with missing values (29,731 and 3,924 counts respectively)</a:t>
            </a:r>
            <a:endParaRPr sz="21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100"/>
              <a:t>s</a:t>
            </a:r>
            <a:r>
              <a:rPr lang="en" sz="2100"/>
              <a:t>eriousdlqin2yrs (serious </a:t>
            </a:r>
            <a:r>
              <a:rPr lang="en" sz="2100"/>
              <a:t>delinquency</a:t>
            </a:r>
            <a:r>
              <a:rPr lang="en" sz="2100"/>
              <a:t>) is the target variable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erious delinquency distribution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4763" y="1152475"/>
            <a:ext cx="5141274" cy="37203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118300" y="2450675"/>
            <a:ext cx="2549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True:      10,026 ( 6.7.%)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False: 139,974 (93.3%)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4373200" cy="348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8000" y="1169850"/>
            <a:ext cx="4313599" cy="3332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income (log scale)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00" y="1206425"/>
            <a:ext cx="4313606" cy="344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8000" y="1252025"/>
            <a:ext cx="4360050" cy="339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dependents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4373199" cy="3454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7999" y="1169850"/>
            <a:ext cx="4313601" cy="3287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