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255F02-2EF1-4B86-B5E0-0665B0353E78}">
  <a:tblStyle styleId="{BB255F02-2EF1-4B86-B5E0-0665B0353E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mmondreams.org/news/2018/03/26/feds-launch-probe-users-discover-horrifying-reach-facebooks-data-mining" TargetMode="External"/><Relationship Id="rId4" Type="http://schemas.openxmlformats.org/officeDocument/2006/relationships/hyperlink" Target="https://www.commondreams.org/news/2018/03/26/feds-launch-probe-users-discover-horrifying-reach-facebooks-data-mining" TargetMode="External"/><Relationship Id="rId5" Type="http://schemas.openxmlformats.org/officeDocument/2006/relationships/hyperlink" Target="https://www.commondreams.org/newswire/2018/04/02/privacy-civil-liberties-and-human-rights-groups-launch-groundbreaking-security" TargetMode="External"/><Relationship Id="rId6" Type="http://schemas.openxmlformats.org/officeDocument/2006/relationships/hyperlink" Target="https://www.commondreams.org/newswire/2018/04/02/privacy-civil-liberties-and-human-rights-groups-launch-groundbreaking-security" TargetMode="External"/><Relationship Id="rId7" Type="http://schemas.openxmlformats.org/officeDocument/2006/relationships/hyperlink" Target="https://www.commondreams.org/news/2018/04/02/facebook-scrutiny-grows-new-campaign-demands-tech-giants-pledge-build-surveillanc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xsed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osgconnect.net/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Batch Processing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most of your resources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As Facebook Scrutiny Grows, New Campaign Demands Tech Giants Pledge to Build 'Surveillance-Resistant Web'</a:t>
            </a:r>
            <a:endParaRPr b="1" sz="2300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 Facebook's data breach at the hands of Cambridge Analytica spurs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widespread privacy concerns</a:t>
            </a:r>
            <a:r>
              <a:rPr lang="en" sz="1400">
                <a:solidFill>
                  <a:schemeClr val="dk1"/>
                </a:solidFill>
              </a:rPr>
              <a:t> and demands for accountability over how massive internet companies mine the data of their users for profit, a coalition of civil libertarians and human rights groups on Monday launched a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new campaign</a:t>
            </a:r>
            <a:r>
              <a:rPr lang="en" sz="1400">
                <a:solidFill>
                  <a:schemeClr val="dk1"/>
                </a:solidFill>
              </a:rPr>
              <a:t> demanding that all tech companies take concrete steps to protect users' information from exploitation and help build "a surveillance-resistant web."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https://www.commondreams.org/news/2018/04/02/facebook-scrutiny-grows-new-campaign-demands-tech-giants-pledge-build-surveillance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49675" y="110300"/>
            <a:ext cx="8520600" cy="3921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</a:rPr>
              <a:t>Class 10 - Running Jobs on Distributed Systems:</a:t>
            </a:r>
            <a:br>
              <a:rPr lang="en" sz="2400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Date: April 2, 2018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Objective: Review ssh keys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 Execute remote processes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 Install the HTCondor Batch System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          Submitting HTCondor Batch Jobs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 10 Slides: 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Class 10 - Introduction to Batch Processing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documents for the in-class work: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Class 10 - A Solution to Class 9 Problem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In-class documentation: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Class 10 - Running Jobs on Distributed Systems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936675" y="4119150"/>
            <a:ext cx="7146600" cy="572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Questions, comments, discussion, smiles?</a:t>
            </a:r>
            <a:endParaRPr sz="2400"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2451" l="13159" r="59431" t="38830"/>
          <a:stretch/>
        </p:blipFill>
        <p:spPr>
          <a:xfrm>
            <a:off x="6153900" y="1833525"/>
            <a:ext cx="2506225" cy="14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17184"/>
          <a:stretch/>
        </p:blipFill>
        <p:spPr>
          <a:xfrm>
            <a:off x="2242931" y="0"/>
            <a:ext cx="46581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with XSEDE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27650"/>
            <a:ext cx="85206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been asked “When are we going to do cluster computing?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 hope to go through a tutorial for XSEDE on either April 17 or April 19.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 also have access to OSGConnect that we might work through their tutorial.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OSGConnect and XSEDE HTC are basically the same system.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34832" r="0" t="0"/>
          <a:stretch/>
        </p:blipFill>
        <p:spPr>
          <a:xfrm>
            <a:off x="311701" y="3403000"/>
            <a:ext cx="4400225" cy="5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377175" y="4094325"/>
            <a:ext cx="2642700" cy="51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uFill>
                  <a:noFill/>
                </a:uFill>
                <a:hlinkClick r:id="rId4"/>
              </a:rPr>
              <a:t>https://osgconnect.net/</a:t>
            </a:r>
            <a:endParaRPr b="1" sz="1800">
              <a:solidFill>
                <a:srgbClr val="0000FF"/>
              </a:solidFill>
            </a:endParaRPr>
          </a:p>
        </p:txBody>
      </p:sp>
      <p:graphicFrame>
        <p:nvGraphicFramePr>
          <p:cNvPr id="83" name="Shape 83"/>
          <p:cNvGraphicFramePr/>
          <p:nvPr/>
        </p:nvGraphicFramePr>
        <p:xfrm>
          <a:off x="4986050" y="308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{BB255F02-2EF1-4B86-B5E0-0665B0353E78}</a:tableStyleId>
              </a:tblPr>
              <a:tblGrid>
                <a:gridCol w="4052825"/>
              </a:tblGrid>
              <a:tr h="1128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450" y="3249688"/>
            <a:ext cx="3875475" cy="8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496300" y="4470075"/>
            <a:ext cx="2642700" cy="44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https://www.xsede.org/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use a batch system</a:t>
            </a:r>
            <a:endParaRPr b="1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2805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Batch processing</a:t>
            </a:r>
            <a:r>
              <a:rPr lang="en">
                <a:solidFill>
                  <a:schemeClr val="dk1"/>
                </a:solidFill>
              </a:rPr>
              <a:t> is the </a:t>
            </a:r>
            <a:r>
              <a:rPr b="1" lang="en">
                <a:solidFill>
                  <a:schemeClr val="dk1"/>
                </a:solidFill>
              </a:rPr>
              <a:t>execution</a:t>
            </a:r>
            <a:r>
              <a:rPr lang="en">
                <a:solidFill>
                  <a:schemeClr val="dk1"/>
                </a:solidFill>
              </a:rPr>
              <a:t> of a series of </a:t>
            </a:r>
            <a:r>
              <a:rPr b="1" lang="en">
                <a:solidFill>
                  <a:schemeClr val="dk1"/>
                </a:solidFill>
              </a:rPr>
              <a:t>jobs</a:t>
            </a:r>
            <a:r>
              <a:rPr lang="en">
                <a:solidFill>
                  <a:schemeClr val="dk1"/>
                </a:solidFill>
              </a:rPr>
              <a:t> on a computer or computing system </a:t>
            </a:r>
            <a:r>
              <a:rPr b="1" lang="en">
                <a:solidFill>
                  <a:schemeClr val="dk1"/>
                </a:solidFill>
              </a:rPr>
              <a:t>without manual intervention</a:t>
            </a:r>
            <a:r>
              <a:rPr lang="en">
                <a:solidFill>
                  <a:schemeClr val="dk1"/>
                </a:solidFill>
              </a:rPr>
              <a:t>. Batch systems or batch processing has a number of benefits: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minimizes computer idle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Shares resources among many users.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allows the system to use different priorities for different jobs and/or users.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batch system can be tuned to a maximal number of jobs run at a time to maximize CPU efficiency.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74475" y="4032275"/>
            <a:ext cx="8757900" cy="1017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is more efficient to run one process per computer core sequently than to overload the cores with many processes.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jobs in the background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732375"/>
            <a:ext cx="5370600" cy="10665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put a job inthe background using: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student&gt; Program &gt; /OutputFile 2&gt;&amp;1 </a:t>
            </a:r>
            <a:r>
              <a:rPr b="1" lang="en">
                <a:solidFill>
                  <a:srgbClr val="000000"/>
                </a:solidFill>
              </a:rPr>
              <a:t>&amp;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00"/>
                </a:solidFill>
              </a:rPr>
              <a:t>&amp;</a:t>
            </a:r>
            <a:r>
              <a:rPr lang="en">
                <a:solidFill>
                  <a:srgbClr val="000000"/>
                </a:solidFill>
              </a:rPr>
              <a:t> put the job in the background.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9675" y="2965275"/>
            <a:ext cx="7269000" cy="837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cp /nfs/htc180/pub/condor/user-files/RunPrime /tmp/RunPrime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/tmp/RunPrime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11700" y="1940550"/>
            <a:ext cx="53706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running 20 background processesat once. </a:t>
            </a:r>
            <a:endParaRPr sz="1800"/>
          </a:p>
        </p:txBody>
      </p:sp>
      <p:sp>
        <p:nvSpPr>
          <p:cNvPr id="101" name="Shape 101"/>
          <p:cNvSpPr txBox="1"/>
          <p:nvPr/>
        </p:nvSpPr>
        <p:spPr>
          <a:xfrm>
            <a:off x="249675" y="4007475"/>
            <a:ext cx="42186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another window enter the command:</a:t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311700" y="4647300"/>
            <a:ext cx="880800" cy="49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</a:t>
            </a:r>
            <a:endParaRPr sz="1800"/>
          </a:p>
        </p:txBody>
      </p:sp>
      <p:sp>
        <p:nvSpPr>
          <p:cNvPr id="103" name="Shape 103"/>
          <p:cNvSpPr txBox="1"/>
          <p:nvPr/>
        </p:nvSpPr>
        <p:spPr>
          <a:xfrm>
            <a:off x="4764300" y="4007475"/>
            <a:ext cx="2580600" cy="572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Enter q to exit top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system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5867100" cy="969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schedule these processes to run efficiently.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thousands of jobs to the batch system.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516175" y="2256225"/>
            <a:ext cx="4230900" cy="833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use HTCondor Batch System.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Covered more on the documentation</a:t>
            </a:r>
            <a:endParaRPr sz="18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25" y="3304350"/>
            <a:ext cx="58388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that more work needs to be done from Class 9?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the documentation for Class 10.</a:t>
            </a:r>
            <a:endParaRPr sz="2000"/>
          </a:p>
        </p:txBody>
      </p:sp>
      <p:sp>
        <p:nvSpPr>
          <p:cNvPr id="118" name="Shape 118"/>
          <p:cNvSpPr txBox="1"/>
          <p:nvPr/>
        </p:nvSpPr>
        <p:spPr>
          <a:xfrm>
            <a:off x="2555850" y="2952900"/>
            <a:ext cx="4032300" cy="781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 Please?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