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8765BD-4D37-4CCE-865B-DA2DC4DBB432}">
  <a:tblStyle styleId="{E18765BD-4D37-4CCE-865B-DA2DC4DBB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esearch.cs.wisc.edu/htcondor/manual/v7.6/2_4Road_map_Running.html#SECTION0034120000000000000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25" y="1646575"/>
            <a:ext cx="7620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75025" y="0"/>
            <a:ext cx="8520600" cy="990600"/>
          </a:xfrm>
          <a:prstGeom prst="rect">
            <a:avLst/>
          </a:prstGeom>
          <a:solidFill>
            <a:srgbClr val="8E7CC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Everyone Up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75025" y="990600"/>
            <a:ext cx="8520600" cy="10920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If you are caught up,</a:t>
            </a:r>
            <a:endParaRPr b="1" i="1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help your neighbor</a:t>
            </a:r>
            <a:endParaRPr b="1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Submiting HTCondor Jobs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55100"/>
            <a:ext cx="8520600" cy="34164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Jobs are submitted to HTCondor using an</a:t>
            </a:r>
            <a:r>
              <a:rPr b="1" lang="en">
                <a:solidFill>
                  <a:srgbClr val="000000"/>
                </a:solidFill>
              </a:rPr>
              <a:t> HTCondor Job Resource File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b="1" lang="en">
                <a:solidFill>
                  <a:srgbClr val="000000"/>
                </a:solidFill>
              </a:rPr>
              <a:t> Job Resource File </a:t>
            </a:r>
            <a:r>
              <a:rPr lang="en">
                <a:solidFill>
                  <a:srgbClr val="000000"/>
                </a:solidFill>
              </a:rPr>
              <a:t>defines: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What will run and any command line arguments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Optional input/output files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Files to transfer to execution host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Files to return to submitter from execution host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 special requests: Number of cores, memory and/or disk requirements, etc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HTCondor Example Resource File: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39525" y="1338363"/>
            <a:ext cx="8520600" cy="2621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Executable 	= TestJob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Universe   	= vanilla  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Output     	= /tmp/CondorTestJob.$(Cluster).$(Process).out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Error      	= /tmp/CondorTestJob.$(Cluster).$(Process).err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Log        	= /tmp/CondorTestJob.$(Cluster).$(Process).log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ShouldTransferFiles = YES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WhenToTransferOutput = ON_EXIT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TransferInputFiles = Prime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request_cpus = 2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67275" y="4280700"/>
            <a:ext cx="84651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${Cluster} and ${Process} are job assigned numbers.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56450" y="17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{E18765BD-4D37-4CCE-865B-DA2DC4DBB432}</a:tableStyleId>
              </a:tblPr>
              <a:tblGrid>
                <a:gridCol w="6592600"/>
                <a:gridCol w="2438500"/>
              </a:tblGrid>
              <a:tr h="36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Executable 	= TestJob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Universe   	= vanilla   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Output     	= /tmp/CondorTestJob.$(Cluster).$(Process).out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Error      	= /tmp/CondorTestJob.$(Cluster).$(Process).err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Log        	= /tmp/CondorTestJob.$(Cluster).$(Process).log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ShouldTransferFiles = YES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WhenToTransferOutput = ON_EXIT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TransferInputFiles = Prime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request_cpus = 2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Queue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Executable to run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Condor Universe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STDOUT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STDERR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LOG File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Transfer File = True</a:t>
                      </a:r>
                      <a:b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At End of Job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Output to transfer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Run on 2 cores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Always last statement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772600" y="4223800"/>
            <a:ext cx="7294800" cy="791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Condor Universe - Vamilla is always used for shell scripts. 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See: </a:t>
            </a:r>
            <a:r>
              <a:rPr lang="en" sz="1800" u="sng">
                <a:solidFill>
                  <a:srgbClr val="FF0000"/>
                </a:solidFill>
                <a:hlinkClick r:id="rId3"/>
              </a:rPr>
              <a:t>Condor Manual - Vanilla Universe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Condor User Commands: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3200"/>
            <a:ext cx="8520600" cy="28371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the following commands: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condor_q - Print a list of jobs in the queue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condor_status - Print a list of the current execution hosts/slots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condor_rm - Remove job from the queue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condor_history - Print job history</a:t>
            </a:r>
            <a:endParaRPr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There are many other HTCondor commands.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189975" y="151975"/>
            <a:ext cx="8954100" cy="492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Class 11 Agenda:</a:t>
            </a:r>
            <a:br>
              <a:rPr lang="en" sz="1800" u="sng"/>
            </a:br>
            <a:r>
              <a:rPr lang="en" sz="1600"/>
              <a:t>Date April 5, 2018</a:t>
            </a:r>
            <a:br>
              <a:rPr lang="en" sz="1600"/>
            </a:br>
            <a:r>
              <a:rPr lang="en" sz="1600"/>
              <a:t>Objective: Having Everyone Finish the Last Two Classes</a:t>
            </a:r>
            <a:br>
              <a:rPr lang="en" sz="1600"/>
            </a:br>
            <a:r>
              <a:rPr lang="en" sz="1600"/>
              <a:t>                  Configuration for Full Client Reboot/Restore</a:t>
            </a:r>
            <a:br>
              <a:rPr lang="en" sz="1600"/>
            </a:br>
            <a:r>
              <a:rPr lang="en" sz="1600"/>
              <a:t>                  Saving Host ssh keys and restoring</a:t>
            </a:r>
            <a:br>
              <a:rPr lang="en" sz="1600"/>
            </a:br>
            <a:r>
              <a:rPr lang="en" sz="1600"/>
              <a:t>                  Saving Puppet Client certificates and Restoring</a:t>
            </a:r>
            <a:br>
              <a:rPr lang="en" sz="1600"/>
            </a:br>
            <a:r>
              <a:rPr lang="en" sz="1600"/>
              <a:t>                  HTCondor Installation</a:t>
            </a:r>
            <a:br>
              <a:rPr lang="en" sz="1600"/>
            </a:br>
            <a:r>
              <a:rPr lang="en" sz="1600"/>
              <a:t>                  Running First HTCondor Job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11 Slides: 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In-class documentation:</a:t>
            </a:r>
            <a:br>
              <a:rPr lang="en" sz="1600"/>
            </a:br>
            <a:r>
              <a:rPr lang="en" sz="1600"/>
              <a:t>No new documentation for this class</a:t>
            </a:r>
            <a:br>
              <a:rPr lang="en" sz="1600"/>
            </a:br>
            <a:r>
              <a:rPr lang="en" sz="1600"/>
              <a:t>Please consult:</a:t>
            </a:r>
            <a:endParaRPr sz="1600"/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Class 7 - Introduction NFS and autofs</a:t>
            </a:r>
            <a:endParaRPr/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Class 8 - Writing Your First Puppet Module</a:t>
            </a:r>
            <a:endParaRPr/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Class 9 - User/Host ssh keys and more</a:t>
            </a:r>
            <a:endParaRPr/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 class problem - Putting it all together</a:t>
            </a:r>
            <a:endParaRPr/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Class 10 - Running Jobs on Distributed Systems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2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3750"/>
            <a:ext cx="6580751" cy="282032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903925" y="3748913"/>
            <a:ext cx="2925300" cy="544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Bhutanese Children</a:t>
            </a:r>
            <a:endParaRPr sz="2400"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1984" l="0" r="0" t="5696"/>
          <a:stretch/>
        </p:blipFill>
        <p:spPr>
          <a:xfrm>
            <a:off x="5369293" y="2980125"/>
            <a:ext cx="3154100" cy="20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22209" t="19620"/>
          <a:stretch/>
        </p:blipFill>
        <p:spPr>
          <a:xfrm>
            <a:off x="773000" y="76200"/>
            <a:ext cx="3621700" cy="49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0" l="38830" r="32229" t="0"/>
          <a:stretch/>
        </p:blipFill>
        <p:spPr>
          <a:xfrm>
            <a:off x="5775150" y="76200"/>
            <a:ext cx="2159826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00" y="152400"/>
            <a:ext cx="332556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25" y="152400"/>
            <a:ext cx="29457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237450" y="291275"/>
            <a:ext cx="2120400" cy="696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Male Traditional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Clothes: Gho</a:t>
            </a:r>
            <a:endParaRPr sz="1800"/>
          </a:p>
        </p:txBody>
      </p:sp>
      <p:sp>
        <p:nvSpPr>
          <p:cNvPr id="82" name="Shape 82"/>
          <p:cNvSpPr txBox="1"/>
          <p:nvPr/>
        </p:nvSpPr>
        <p:spPr>
          <a:xfrm>
            <a:off x="3318600" y="3419525"/>
            <a:ext cx="2279700" cy="8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Female Traditional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Clothes: Kira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7B7B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</a:rPr>
              <a:t>Review, Road map to the future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Minimal Installation</a:t>
            </a:r>
            <a:endParaRPr>
              <a:solidFill>
                <a:srgbClr val="000000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USB Installation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Cobbler Network Installation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Network </a:t>
            </a:r>
            <a:r>
              <a:rPr lang="en">
                <a:solidFill>
                  <a:srgbClr val="000000"/>
                </a:solidFill>
              </a:rPr>
              <a:t>Installation HeavyWeight Kickstart</a:t>
            </a:r>
            <a:endParaRPr>
              <a:solidFill>
                <a:srgbClr val="000000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Network Installation</a:t>
            </a:r>
            <a:r>
              <a:rPr lang="en">
                <a:solidFill>
                  <a:srgbClr val="000000"/>
                </a:solidFill>
              </a:rPr>
              <a:t> Lightweight (Minimal) Kickstart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Puppet Configuration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Still two missing pieces: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Hiera data - Custom data for nodes</a:t>
            </a:r>
            <a:endParaRPr>
              <a:solidFill>
                <a:srgbClr val="000000"/>
              </a:solidFill>
            </a:endParaRPr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Templates - Generic Files with variable substitution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Installation Restore/</a:t>
            </a:r>
            <a:r>
              <a:rPr lang="en">
                <a:solidFill>
                  <a:srgbClr val="000000"/>
                </a:solidFill>
              </a:rPr>
              <a:t>Reproduce</a:t>
            </a:r>
            <a:endParaRPr>
              <a:solidFill>
                <a:srgbClr val="000000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Re-install back to where we came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Shared File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Have seen NFS Client need to look at NFS server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Other file options: Hadoop, CVMFS, etc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Distributed Computing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HTCondor</a:t>
            </a:r>
            <a:endParaRPr>
              <a:solidFill>
                <a:srgbClr val="000000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Other options: SLURM, PBS/Torque, etc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HTCondor Daemons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2115000"/>
            <a:ext cx="8520600" cy="29382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HTCondor distributes its functionality between daemon: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condor_master: This daemon's role is to simplify system administration by keeping the rest of the Condor daemons running.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condor_startd:  Enables a machine to execute jobs. 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condor_schedd: This daemon sends jobs to the Condor pool for execution.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condor_collector: This daemon is responsible for collecting all the information about the status of a Condor pool in particular pending requests.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condor_negotiator: Matches pending requests with available resources.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21700" y="1127175"/>
            <a:ext cx="8700600" cy="772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</a:t>
            </a:r>
            <a:r>
              <a:rPr b="1" lang="en" sz="1800">
                <a:solidFill>
                  <a:schemeClr val="dk1"/>
                </a:solidFill>
              </a:rPr>
              <a:t>HTCondor pool </a:t>
            </a:r>
            <a:r>
              <a:rPr lang="en" sz="1800">
                <a:solidFill>
                  <a:schemeClr val="dk1"/>
                </a:solidFill>
              </a:rPr>
              <a:t>is a collection of machines that receive, schedule and run jobs.</a:t>
            </a:r>
            <a:endParaRPr sz="1800">
              <a:solidFill>
                <a:schemeClr val="dk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Your two node cluster is an HTCondor poole.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Shape 99"/>
          <p:cNvGraphicFramePr/>
          <p:nvPr/>
        </p:nvGraphicFramePr>
        <p:xfrm>
          <a:off x="952500" y="13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{E18765BD-4D37-4CCE-865B-DA2DC4DBB432}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 Master Server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 Submit 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 Execute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condor_master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condor_schedd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condor_collector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condor_negotiator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(condor_startd)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condor_master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condor_schedd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condor_startd)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condor_master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condor_startd</a:t>
                      </a:r>
                      <a:endParaRPr sz="18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(condor_schedd)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Shape 100"/>
          <p:cNvSpPr txBox="1"/>
          <p:nvPr/>
        </p:nvSpPr>
        <p:spPr>
          <a:xfrm>
            <a:off x="952500" y="493925"/>
            <a:ext cx="7239000" cy="459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Example HTCondor Hosts:</a:t>
            </a:r>
            <a:endParaRPr b="1" sz="2400"/>
          </a:p>
        </p:txBody>
      </p:sp>
      <p:sp>
        <p:nvSpPr>
          <p:cNvPr id="101" name="Shape 101"/>
          <p:cNvSpPr txBox="1"/>
          <p:nvPr/>
        </p:nvSpPr>
        <p:spPr>
          <a:xfrm>
            <a:off x="303950" y="3520800"/>
            <a:ext cx="8612100" cy="1329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Daemons are defined in </a:t>
            </a:r>
            <a:r>
              <a:rPr b="1" lang="en" sz="1800"/>
              <a:t>/etc/condor/config.d/99_local.conf</a:t>
            </a:r>
            <a:r>
              <a:rPr lang="en" sz="1800"/>
              <a:t>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DAEMON_LIST = MASTER, COLLECTOR, NEGOTIATOR, SCHEDD, STARTD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Optional daemons are in parenthesis.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97875" y="202650"/>
            <a:ext cx="7332900" cy="85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HTCondor configuration files are in: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/etc/condor/config.d/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816925" y="1203575"/>
            <a:ext cx="7294800" cy="229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IMPORTANT: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HTCondor Master Node is defined in: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/etc/condor/config.d/</a:t>
            </a:r>
            <a:r>
              <a:rPr b="1" lang="en" sz="1800"/>
              <a:t>95-cluster.config</a:t>
            </a:r>
            <a:endParaRPr b="1"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CONDOR_HOST = HTCONDOR_SERVER_IP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our 2 node “pool”s, both use the IP ADDRESS of the server </a:t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335550" y="3723450"/>
            <a:ext cx="8472900" cy="103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parameters in </a:t>
            </a:r>
            <a:r>
              <a:rPr b="1" lang="en" sz="1800"/>
              <a:t>92-multi-core.config</a:t>
            </a:r>
            <a:r>
              <a:rPr lang="en" sz="1800"/>
              <a:t> allow jobs to request more than one core.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See section on submitting jobs for actually requesting &gt;1 core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