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EA11B4-56F0-4162-9069-B2BAD4857074}">
  <a:tblStyle styleId="{47EA11B4-56F0-4162-9069-B2BAD4857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B4A7D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research.cs.wisc.edu/htcondor/manual/v8.7/2_10DAGMan_Applications.html" TargetMode="External"/><Relationship Id="rId4" Type="http://schemas.openxmlformats.org/officeDocument/2006/relationships/hyperlink" Target="http://research.cs.wisc.edu/htcondor/manual/v8.7/2_10DAGMan_Applications.html" TargetMode="External"/><Relationship Id="rId5" Type="http://schemas.openxmlformats.org/officeDocument/2006/relationships/hyperlink" Target="http://www.iac.es/sieinvens/siepedia/pmwiki.php?n=HOWTOs.CondorSubmit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78975" y="340350"/>
            <a:ext cx="85206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HTCondor and DAG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613450" y="1830500"/>
            <a:ext cx="59331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Directed Acyclic Graph Manager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88" y="1487775"/>
            <a:ext cx="24669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887" y="2578700"/>
            <a:ext cx="2260000" cy="2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Two for Single Room Cluster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Hardware - Set up RAID 10 with 4 4TB hard drives on main server. Configure home directories, common software area and long term storage area.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Configure central password server - RedHat IPA. Have most of the documentation written.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Set up Puppet on main server - Migrate current modules to main server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Set up Cobbler on main server - Kickstart files for each machine. Implement new disk partitioning scheme.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Set up a GITHUB account and repository for OUR cluster. Put all of the configuration information in our GITHUB repository.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02975" y="4153975"/>
            <a:ext cx="6216900" cy="711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need a name for our cluster?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4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DAGman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46050" y="1030825"/>
            <a:ext cx="60216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 directed acyclic graph (</a:t>
            </a:r>
            <a:r>
              <a:rPr b="1" lang="en" sz="2400">
                <a:solidFill>
                  <a:schemeClr val="dk1"/>
                </a:solidFill>
              </a:rPr>
              <a:t>DAG</a:t>
            </a:r>
            <a:r>
              <a:rPr lang="en" sz="2400">
                <a:solidFill>
                  <a:schemeClr val="dk1"/>
                </a:solidFill>
              </a:rPr>
              <a:t>) can be used to represent a set of programs where the input, output, or execution of one or more programs is dependent on one or more other programs.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25" y="348175"/>
            <a:ext cx="18358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DAG Configuration File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OB  J01  INPUT1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JOB  J02  INPUT2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JOB  J03  PROCESS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JOB  J04  OUTPUT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PARENT J01 J03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PARENT J02 J03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PARENT J03 J04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1793" l="0" r="0" t="0"/>
          <a:stretch/>
        </p:blipFill>
        <p:spPr>
          <a:xfrm>
            <a:off x="2833475" y="1519526"/>
            <a:ext cx="5882100" cy="33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3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HTCondor Feature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This code defines the output to be “</a:t>
            </a:r>
            <a:r>
              <a:rPr b="1" lang="en" sz="2400">
                <a:solidFill>
                  <a:schemeClr val="dk1"/>
                </a:solidFill>
              </a:rPr>
              <a:t>output.dat</a:t>
            </a:r>
            <a:r>
              <a:rPr lang="en" sz="2400">
                <a:solidFill>
                  <a:schemeClr val="dk1"/>
                </a:solidFill>
              </a:rPr>
              <a:t>”, but then remaps (renames) it to “</a:t>
            </a:r>
            <a:r>
              <a:rPr b="1" lang="en" sz="2400">
                <a:solidFill>
                  <a:schemeClr val="dk1"/>
                </a:solidFill>
              </a:rPr>
              <a:t>output/count$INT(line).dat</a:t>
            </a:r>
            <a:r>
              <a:rPr lang="en" sz="2400">
                <a:solidFill>
                  <a:schemeClr val="dk1"/>
                </a:solidFill>
              </a:rPr>
              <a:t>”. The variable “line” is the </a:t>
            </a:r>
            <a:r>
              <a:rPr b="1" lang="en" sz="2400">
                <a:solidFill>
                  <a:schemeClr val="dk1"/>
                </a:solidFill>
              </a:rPr>
              <a:t>line number </a:t>
            </a:r>
            <a:r>
              <a:rPr lang="en" sz="2400">
                <a:solidFill>
                  <a:schemeClr val="dk1"/>
                </a:solidFill>
              </a:rPr>
              <a:t>from the</a:t>
            </a:r>
            <a:r>
              <a:rPr b="1" lang="en" sz="2400">
                <a:solidFill>
                  <a:schemeClr val="dk1"/>
                </a:solidFill>
              </a:rPr>
              <a:t> input Arguments file.</a:t>
            </a:r>
            <a:endParaRPr sz="2400"/>
          </a:p>
        </p:txBody>
      </p:sp>
      <p:sp>
        <p:nvSpPr>
          <p:cNvPr id="85" name="Shape 85"/>
          <p:cNvSpPr txBox="1"/>
          <p:nvPr/>
        </p:nvSpPr>
        <p:spPr>
          <a:xfrm>
            <a:off x="1045425" y="3052650"/>
            <a:ext cx="67047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Shape 86"/>
          <p:cNvGraphicFramePr/>
          <p:nvPr/>
        </p:nvGraphicFramePr>
        <p:xfrm>
          <a:off x="311700" y="341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{47EA11B4-56F0-4162-9069-B2BAD4857074}</a:tableStyleId>
              </a:tblPr>
              <a:tblGrid>
                <a:gridCol w="8341100"/>
              </a:tblGrid>
              <a:tr h="112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transfer_output_files  = output.dat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line               	 = $(Row)+1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transfer_output_remaps = "output.dat=output/count$INT(line).dat"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new HTCondor Feature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3954225"/>
            <a:ext cx="8433000" cy="10221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inputs/Alices_Adventures_in_Wonderland_by_Lewis_Carroll.txt,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-f Alices_Adventures_in_Wonderland_by_Lewis_Carroll.txt  -o output.dat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11700" y="2662400"/>
            <a:ext cx="7750200" cy="572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Queue transfer_input_files,arguments from 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InputData.lst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11700" y="961800"/>
            <a:ext cx="7337400" cy="855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files to pass values to condor_submit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Submit many jobs with one HTCondor submit file</a:t>
            </a:r>
            <a:endParaRPr sz="1800"/>
          </a:p>
        </p:txBody>
      </p:sp>
      <p:sp>
        <p:nvSpPr>
          <p:cNvPr id="95" name="Shape 95"/>
          <p:cNvSpPr txBox="1"/>
          <p:nvPr/>
        </p:nvSpPr>
        <p:spPr>
          <a:xfrm>
            <a:off x="311700" y="1953688"/>
            <a:ext cx="5185200" cy="57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Condor configuration file directive “Queue” </a:t>
            </a:r>
            <a:endParaRPr sz="2000"/>
          </a:p>
        </p:txBody>
      </p:sp>
      <p:sp>
        <p:nvSpPr>
          <p:cNvPr id="96" name="Shape 96"/>
          <p:cNvSpPr txBox="1"/>
          <p:nvPr/>
        </p:nvSpPr>
        <p:spPr>
          <a:xfrm>
            <a:off x="311700" y="3371613"/>
            <a:ext cx="4125900" cy="446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Sample line from</a:t>
            </a:r>
            <a:r>
              <a:rPr b="1" lang="en" sz="2000"/>
              <a:t> InputData.lst</a:t>
            </a:r>
            <a:r>
              <a:rPr lang="en" sz="2000"/>
              <a:t>: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53325" y="223000"/>
            <a:ext cx="8753700" cy="4725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dk1"/>
                </a:solidFill>
              </a:rPr>
              <a:t>Class 16 Agenda: Directed Acyclic Graph</a:t>
            </a:r>
            <a:endParaRPr sz="3000" u="sng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Date: April 26, 2018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Objective: Finish the previous HTCondor Tutorial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                 Directed Acyclic Graphs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                     Doing more on your own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Class 16 Slides: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      Class 16 - Directed Acyclic Graph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Support documents for the in-class work: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 u="sng">
                <a:solidFill>
                  <a:srgbClr val="1155CC"/>
                </a:solidFill>
                <a:hlinkClick r:id="rId3"/>
              </a:rPr>
              <a:t>DAGMan Applications</a:t>
            </a:r>
            <a:br>
              <a:rPr lang="en" sz="1800" u="sng">
                <a:solidFill>
                  <a:srgbClr val="1155CC"/>
                </a:solidFill>
                <a:hlinkClick r:id="rId4"/>
              </a:rPr>
            </a:br>
            <a:r>
              <a:rPr lang="en" sz="1800" u="sng">
                <a:solidFill>
                  <a:srgbClr val="1155CC"/>
                </a:solidFill>
                <a:hlinkClick r:id="rId5"/>
              </a:rPr>
              <a:t>HOWTOs Condor Submit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In-class documentation: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Class 16 - HTCondor Directed Acyclic Graph Manager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