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75322B2-540B-4EB3-ADFD-A8C8D6F58B72}">
  <a:tblStyle styleId="{775322B2-540B-4EB3-ADFD-A8C8D6F58B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4A86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hitehouse.gov/briefings-statements/president-trump-announces-presidential-delegation-state-israel-attend-opening-united-states-embassy-jerusalem-israe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research.cs.wisc.edu/htcondor/manual/v8.7/2_10DAGMan_Applications.html" TargetMode="External"/><Relationship Id="rId4" Type="http://schemas.openxmlformats.org/officeDocument/2006/relationships/hyperlink" Target="http://research.cs.wisc.edu/htcondor/manual/v8.7/2_10DAGMan_Applications.html" TargetMode="External"/><Relationship Id="rId5" Type="http://schemas.openxmlformats.org/officeDocument/2006/relationships/hyperlink" Target="http://www.iac.es/sieinvens/siepedia/pmwiki.php?n=HOWTOs.CondorSubmitF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 amt="68000"/>
          </a:blip>
          <a:srcRect b="2791" l="-623" r="1584" t="13638"/>
          <a:stretch/>
        </p:blipFill>
        <p:spPr>
          <a:xfrm>
            <a:off x="0" y="0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783750" y="3448725"/>
            <a:ext cx="7410000" cy="936000"/>
          </a:xfrm>
          <a:prstGeom prst="rect">
            <a:avLst/>
          </a:prstGeom>
          <a:effectLst>
            <a:outerShdw blurRad="57150" rotWithShape="0" algn="bl" dir="6780000" dist="57150">
              <a:srgbClr val="FFFFFF">
                <a:alpha val="96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Implementation III</a:t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109025" y="246750"/>
            <a:ext cx="390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1248225" y="1422400"/>
            <a:ext cx="64734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The White House has announced the list of attendees at next week's ceremony marking the controversial relocation of the US embassy from Tel Aviv to Jerusalem - </a:t>
            </a:r>
            <a:r>
              <a:rPr b="1" lang="en" sz="2000">
                <a:solidFill>
                  <a:schemeClr val="dk1"/>
                </a:solidFill>
              </a:rPr>
              <a:t>with President Donald Trump not being part of the delegation.</a:t>
            </a:r>
            <a:endParaRPr b="1" sz="2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Instead, a five-person mission, including Trump's daughter </a:t>
            </a:r>
            <a:r>
              <a:rPr b="1" lang="en" sz="2000">
                <a:solidFill>
                  <a:schemeClr val="dk1"/>
                </a:solidFill>
              </a:rPr>
              <a:t>Ivanka</a:t>
            </a:r>
            <a:r>
              <a:rPr lang="en" sz="2000">
                <a:solidFill>
                  <a:schemeClr val="dk1"/>
                </a:solidFill>
              </a:rPr>
              <a:t>, son-in-law J</a:t>
            </a:r>
            <a:r>
              <a:rPr b="1" lang="en" sz="2000">
                <a:solidFill>
                  <a:schemeClr val="dk1"/>
                </a:solidFill>
              </a:rPr>
              <a:t>ared Kushne</a:t>
            </a:r>
            <a:r>
              <a:rPr lang="en" sz="2000">
                <a:solidFill>
                  <a:schemeClr val="dk1"/>
                </a:solidFill>
              </a:rPr>
              <a:t>r and the US Treasury Secretary </a:t>
            </a:r>
            <a:r>
              <a:rPr b="1" lang="en" sz="2000">
                <a:solidFill>
                  <a:schemeClr val="dk1"/>
                </a:solidFill>
              </a:rPr>
              <a:t>Steven Mnuchin</a:t>
            </a:r>
            <a:r>
              <a:rPr lang="en" sz="2000">
                <a:solidFill>
                  <a:schemeClr val="dk1"/>
                </a:solidFill>
              </a:rPr>
              <a:t>, will be present at the opening ceremony on May 14, a White House</a:t>
            </a:r>
            <a:r>
              <a:rPr lang="en" sz="20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2000"/>
              <a:t>statement</a:t>
            </a:r>
            <a:r>
              <a:rPr lang="en" sz="2000">
                <a:solidFill>
                  <a:schemeClr val="dk1"/>
                </a:solidFill>
              </a:rPr>
              <a:t> on Monday said.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232200" y="0"/>
            <a:ext cx="86796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White House announces Jerusalem, Palestine embassy opening attendees</a:t>
            </a:r>
            <a:endParaRPr b="1" sz="2300">
              <a:solidFill>
                <a:schemeClr val="dk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21788" l="29741" r="34614" t="23051"/>
          <a:stretch/>
        </p:blipFill>
        <p:spPr>
          <a:xfrm>
            <a:off x="449975" y="201600"/>
            <a:ext cx="4044168" cy="417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4">
            <a:alphaModFix/>
          </a:blip>
          <a:srcRect b="0" l="28645" r="32471" t="9755"/>
          <a:stretch/>
        </p:blipFill>
        <p:spPr>
          <a:xfrm>
            <a:off x="5352750" y="201600"/>
            <a:ext cx="3022056" cy="467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1078450" y="7898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Shape 74"/>
          <p:cNvGraphicFramePr/>
          <p:nvPr/>
        </p:nvGraphicFramePr>
        <p:xfrm>
          <a:off x="356225" y="303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{775322B2-540B-4EB3-ADFD-A8C8D6F58B72}</a:tableStyleId>
              </a:tblPr>
              <a:tblGrid>
                <a:gridCol w="8019000"/>
              </a:tblGrid>
              <a:tr h="134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cd /home</a:t>
                      </a:r>
                      <a:endParaRPr sz="24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tar -czvf /tmp/home.tar.gz .</a:t>
                      </a:r>
                      <a:endParaRPr sz="24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tar -czvf /nfs/htc-data/`hostname -s`/home.tar.gz</a:t>
                      </a:r>
                      <a:endParaRPr sz="2400"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75" name="Shape 75"/>
          <p:cNvSpPr txBox="1"/>
          <p:nvPr/>
        </p:nvSpPr>
        <p:spPr>
          <a:xfrm>
            <a:off x="264200" y="356375"/>
            <a:ext cx="8019000" cy="1898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Resizing the root (/) partition:</a:t>
            </a:r>
            <a:endParaRPr sz="2400" u="sng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Since there is currently </a:t>
            </a:r>
            <a:r>
              <a:rPr b="1" lang="en" sz="1800"/>
              <a:t>no free</a:t>
            </a:r>
            <a:r>
              <a:rPr lang="en" sz="1800"/>
              <a:t> </a:t>
            </a:r>
            <a:r>
              <a:rPr b="1" lang="en" sz="1800"/>
              <a:t>space</a:t>
            </a:r>
            <a:r>
              <a:rPr lang="en" sz="1800"/>
              <a:t> on the </a:t>
            </a:r>
            <a:r>
              <a:rPr b="1" lang="en" sz="1800"/>
              <a:t>disk</a:t>
            </a:r>
            <a:r>
              <a:rPr lang="en" sz="1800"/>
              <a:t>, we </a:t>
            </a:r>
            <a:r>
              <a:rPr b="1" lang="en" sz="1800"/>
              <a:t>first</a:t>
            </a:r>
            <a:r>
              <a:rPr lang="en" sz="1800"/>
              <a:t> have to </a:t>
            </a:r>
            <a:r>
              <a:rPr b="1" lang="en" sz="1800"/>
              <a:t>decrease</a:t>
            </a:r>
            <a:r>
              <a:rPr lang="en" sz="1800"/>
              <a:t> the size of /</a:t>
            </a:r>
            <a:r>
              <a:rPr b="1" lang="en" sz="1800"/>
              <a:t>home</a:t>
            </a:r>
            <a:r>
              <a:rPr lang="en" sz="1800"/>
              <a:t>. It is </a:t>
            </a:r>
            <a:r>
              <a:rPr b="1" lang="en" sz="1800"/>
              <a:t>not possible</a:t>
            </a:r>
            <a:r>
              <a:rPr lang="en" sz="1800"/>
              <a:t> to </a:t>
            </a:r>
            <a:r>
              <a:rPr b="1" lang="en" sz="1800"/>
              <a:t>nondestructively</a:t>
            </a:r>
            <a:r>
              <a:rPr lang="en" sz="1800"/>
              <a:t> </a:t>
            </a:r>
            <a:r>
              <a:rPr b="1" lang="en" sz="1800"/>
              <a:t>decrease</a:t>
            </a:r>
            <a:r>
              <a:rPr lang="en" sz="1800"/>
              <a:t> the size of  a </a:t>
            </a:r>
            <a:r>
              <a:rPr b="1" lang="en" sz="1800"/>
              <a:t>partition</a:t>
            </a:r>
            <a:r>
              <a:rPr lang="en" sz="1800"/>
              <a:t> so we </a:t>
            </a:r>
            <a:r>
              <a:rPr b="1" lang="en" sz="1800"/>
              <a:t>first need to backup /home. For safety, make two copies: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607575" y="880975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Shape 81"/>
          <p:cNvGraphicFramePr/>
          <p:nvPr/>
        </p:nvGraphicFramePr>
        <p:xfrm>
          <a:off x="411125" y="13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{775322B2-540B-4EB3-ADFD-A8C8D6F58B72}</a:tableStyleId>
              </a:tblPr>
              <a:tblGrid>
                <a:gridCol w="8170800"/>
              </a:tblGrid>
              <a:tr h="170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umount /home</a:t>
                      </a:r>
                      <a:endParaRPr sz="18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lvremove /dev/centos_htcXXX/home</a:t>
                      </a:r>
                      <a:endParaRPr sz="18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lvcreate -L 20GB -n home centos_htcXXX</a:t>
                      </a:r>
                      <a:endParaRPr sz="18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mkfs.xfs /dev/centos_htcXXX/home</a:t>
                      </a:r>
                      <a:endParaRPr sz="1800"/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mount -a</a:t>
                      </a:r>
                      <a:endParaRPr sz="1800"/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82" name="Shape 82"/>
          <p:cNvSpPr txBox="1"/>
          <p:nvPr/>
        </p:nvSpPr>
        <p:spPr>
          <a:xfrm>
            <a:off x="411125" y="137725"/>
            <a:ext cx="8170800" cy="1031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we </a:t>
            </a:r>
            <a:r>
              <a:rPr b="1" lang="en" sz="1800"/>
              <a:t>umount /home, remove</a:t>
            </a:r>
            <a:r>
              <a:rPr lang="en" sz="1800"/>
              <a:t> the </a:t>
            </a:r>
            <a:r>
              <a:rPr b="1" lang="en" sz="1800"/>
              <a:t>/home logical volume</a:t>
            </a:r>
            <a:r>
              <a:rPr lang="en" sz="1800"/>
              <a:t>,  </a:t>
            </a:r>
            <a:r>
              <a:rPr b="1" lang="en" sz="1800"/>
              <a:t>create</a:t>
            </a:r>
            <a:r>
              <a:rPr lang="en" sz="1800"/>
              <a:t> a </a:t>
            </a:r>
            <a:r>
              <a:rPr b="1" lang="en" sz="1800"/>
              <a:t>new home logical volume, format it</a:t>
            </a:r>
            <a:r>
              <a:rPr lang="en" sz="1800"/>
              <a:t> with the </a:t>
            </a:r>
            <a:r>
              <a:rPr b="1" lang="en" sz="1800"/>
              <a:t>xfs</a:t>
            </a:r>
            <a:r>
              <a:rPr lang="en" sz="1800"/>
              <a:t> file system and then </a:t>
            </a:r>
            <a:r>
              <a:rPr b="1" lang="en" sz="1800"/>
              <a:t>remount</a:t>
            </a:r>
            <a:r>
              <a:rPr lang="en" sz="1800"/>
              <a:t> it. 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(That is a lot to do. Please be careful about what you are doing.)</a:t>
            </a:r>
            <a:endParaRPr b="1" sz="1800"/>
          </a:p>
        </p:txBody>
      </p:sp>
      <p:graphicFrame>
        <p:nvGraphicFramePr>
          <p:cNvPr id="83" name="Shape 83"/>
          <p:cNvGraphicFramePr/>
          <p:nvPr/>
        </p:nvGraphicFramePr>
        <p:xfrm>
          <a:off x="411125" y="389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{775322B2-540B-4EB3-ADFD-A8C8D6F58B72}</a:tableStyleId>
              </a:tblPr>
              <a:tblGrid>
                <a:gridCol w="8108075"/>
              </a:tblGrid>
              <a:tr h="115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cd /home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tar -xzvf /tmp/home.tar.gz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lvextend -r -l +100%FREE /dev/mapper/centos_htc188-root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63500" marB="63500" marR="63500" marL="63500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84" name="Shape 84"/>
          <p:cNvSpPr txBox="1"/>
          <p:nvPr/>
        </p:nvSpPr>
        <p:spPr>
          <a:xfrm>
            <a:off x="411000" y="3073925"/>
            <a:ext cx="8170800" cy="632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restore the backed up files to /home and extend the root partition: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439700" y="565125"/>
            <a:ext cx="8364600" cy="3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When </a:t>
            </a:r>
            <a:r>
              <a:rPr b="1" lang="en" sz="1800">
                <a:solidFill>
                  <a:schemeClr val="dk1"/>
                </a:solidFill>
              </a:rPr>
              <a:t>creating</a:t>
            </a:r>
            <a:r>
              <a:rPr lang="en" sz="1800">
                <a:solidFill>
                  <a:schemeClr val="dk1"/>
                </a:solidFill>
              </a:rPr>
              <a:t> a virtual machine, it </a:t>
            </a:r>
            <a:r>
              <a:rPr b="1" lang="en" sz="1800">
                <a:solidFill>
                  <a:schemeClr val="dk1"/>
                </a:solidFill>
              </a:rPr>
              <a:t>needs</a:t>
            </a:r>
            <a:r>
              <a:rPr lang="en" sz="1800">
                <a:solidFill>
                  <a:schemeClr val="dk1"/>
                </a:solidFill>
              </a:rPr>
              <a:t> a</a:t>
            </a:r>
            <a:r>
              <a:rPr b="1" lang="en" sz="1800">
                <a:solidFill>
                  <a:schemeClr val="dk1"/>
                </a:solidFill>
              </a:rPr>
              <a:t> network connection </a:t>
            </a:r>
            <a:r>
              <a:rPr lang="en" sz="1800">
                <a:solidFill>
                  <a:schemeClr val="dk1"/>
                </a:solidFill>
              </a:rPr>
              <a:t>in order to download the </a:t>
            </a:r>
            <a:r>
              <a:rPr b="1" lang="en" sz="1800">
                <a:solidFill>
                  <a:schemeClr val="dk1"/>
                </a:solidFill>
              </a:rPr>
              <a:t>kickstart</a:t>
            </a:r>
            <a:r>
              <a:rPr lang="en" sz="1800">
                <a:solidFill>
                  <a:schemeClr val="dk1"/>
                </a:solidFill>
              </a:rPr>
              <a:t> file. This means that it needs a </a:t>
            </a:r>
            <a:r>
              <a:rPr b="1" lang="en" sz="1800">
                <a:solidFill>
                  <a:schemeClr val="dk1"/>
                </a:solidFill>
              </a:rPr>
              <a:t>DHCP</a:t>
            </a:r>
            <a:r>
              <a:rPr lang="en" sz="1800">
                <a:solidFill>
                  <a:schemeClr val="dk1"/>
                </a:solidFill>
              </a:rPr>
              <a:t> server. This presents us with a problem. We</a:t>
            </a:r>
            <a:r>
              <a:rPr b="1" lang="en" sz="1800">
                <a:solidFill>
                  <a:schemeClr val="dk1"/>
                </a:solidFill>
              </a:rPr>
              <a:t> can not run </a:t>
            </a:r>
            <a:r>
              <a:rPr lang="en" sz="1800">
                <a:solidFill>
                  <a:schemeClr val="dk1"/>
                </a:solidFill>
              </a:rPr>
              <a:t>an open </a:t>
            </a:r>
            <a:r>
              <a:rPr b="1" lang="en" sz="1800">
                <a:solidFill>
                  <a:schemeClr val="dk1"/>
                </a:solidFill>
              </a:rPr>
              <a:t>DHCP</a:t>
            </a:r>
            <a:r>
              <a:rPr lang="en" sz="1800">
                <a:solidFill>
                  <a:schemeClr val="dk1"/>
                </a:solidFill>
              </a:rPr>
              <a:t> server since we are on a </a:t>
            </a:r>
            <a:r>
              <a:rPr b="1" lang="en" sz="1800">
                <a:solidFill>
                  <a:schemeClr val="dk1"/>
                </a:solidFill>
              </a:rPr>
              <a:t>campus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network</a:t>
            </a:r>
            <a:r>
              <a:rPr lang="en" sz="1800">
                <a:solidFill>
                  <a:schemeClr val="dk1"/>
                </a:solidFill>
              </a:rPr>
              <a:t>. We know </a:t>
            </a:r>
            <a:r>
              <a:rPr b="1" lang="en" sz="1800">
                <a:solidFill>
                  <a:schemeClr val="dk1"/>
                </a:solidFill>
              </a:rPr>
              <a:t>this is a bad thing</a:t>
            </a:r>
            <a:r>
              <a:rPr lang="en" sz="1800">
                <a:solidFill>
                  <a:schemeClr val="dk1"/>
                </a:solidFill>
              </a:rPr>
              <a:t> to do because we tried it last week and </a:t>
            </a:r>
            <a:r>
              <a:rPr b="1" lang="en" sz="1800">
                <a:solidFill>
                  <a:schemeClr val="dk1"/>
                </a:solidFill>
              </a:rPr>
              <a:t>got in trouble</a:t>
            </a:r>
            <a:r>
              <a:rPr lang="en" sz="1800">
                <a:solidFill>
                  <a:schemeClr val="dk1"/>
                </a:solidFill>
              </a:rPr>
              <a:t> with the</a:t>
            </a:r>
            <a:r>
              <a:rPr b="1" lang="en" sz="1800">
                <a:solidFill>
                  <a:schemeClr val="dk1"/>
                </a:solidFill>
              </a:rPr>
              <a:t> campus networking staff.</a:t>
            </a:r>
            <a:r>
              <a:rPr lang="en" sz="1800">
                <a:solidFill>
                  <a:schemeClr val="dk1"/>
                </a:solidFill>
              </a:rPr>
              <a:t> We would </a:t>
            </a:r>
            <a:r>
              <a:rPr b="1" lang="en" sz="1800">
                <a:solidFill>
                  <a:schemeClr val="dk1"/>
                </a:solidFill>
              </a:rPr>
              <a:t>prefer</a:t>
            </a:r>
            <a:r>
              <a:rPr lang="en" sz="1800">
                <a:solidFill>
                  <a:schemeClr val="dk1"/>
                </a:solidFill>
              </a:rPr>
              <a:t> to have our </a:t>
            </a:r>
            <a:r>
              <a:rPr b="1" lang="en" sz="1800">
                <a:solidFill>
                  <a:schemeClr val="dk1"/>
                </a:solidFill>
              </a:rPr>
              <a:t>own</a:t>
            </a:r>
            <a:r>
              <a:rPr lang="en" sz="1800">
                <a:solidFill>
                  <a:schemeClr val="dk1"/>
                </a:solidFill>
              </a:rPr>
              <a:t> network and more </a:t>
            </a:r>
            <a:r>
              <a:rPr b="1" lang="en" sz="1800">
                <a:solidFill>
                  <a:schemeClr val="dk1"/>
                </a:solidFill>
              </a:rPr>
              <a:t>preferably</a:t>
            </a:r>
            <a:r>
              <a:rPr lang="en" sz="1800">
                <a:solidFill>
                  <a:schemeClr val="dk1"/>
                </a:solidFill>
              </a:rPr>
              <a:t> our own </a:t>
            </a:r>
            <a:r>
              <a:rPr b="1" lang="en" sz="1800">
                <a:solidFill>
                  <a:schemeClr val="dk1"/>
                </a:solidFill>
              </a:rPr>
              <a:t>private network</a:t>
            </a:r>
            <a:r>
              <a:rPr lang="en" sz="1800">
                <a:solidFill>
                  <a:schemeClr val="dk1"/>
                </a:solidFill>
              </a:rPr>
              <a:t>. </a:t>
            </a:r>
            <a:r>
              <a:rPr b="1" i="1" lang="en" sz="1800">
                <a:solidFill>
                  <a:schemeClr val="dk1"/>
                </a:solidFill>
              </a:rPr>
              <a:t>Inshallah</a:t>
            </a:r>
            <a:r>
              <a:rPr lang="en" sz="1800">
                <a:solidFill>
                  <a:schemeClr val="dk1"/>
                </a:solidFill>
              </a:rPr>
              <a:t>, we will have an additional network for the class server </a:t>
            </a:r>
            <a:r>
              <a:rPr b="1" lang="en" sz="1800">
                <a:solidFill>
                  <a:schemeClr val="dk1"/>
                </a:solidFill>
              </a:rPr>
              <a:t>in about 2 weeks</a:t>
            </a:r>
            <a:r>
              <a:rPr lang="en" sz="1800">
                <a:solidFill>
                  <a:schemeClr val="dk1"/>
                </a:solidFill>
              </a:rPr>
              <a:t>. To “</a:t>
            </a:r>
            <a:r>
              <a:rPr b="1" lang="en" sz="1800">
                <a:solidFill>
                  <a:schemeClr val="dk1"/>
                </a:solidFill>
              </a:rPr>
              <a:t>kludge</a:t>
            </a:r>
            <a:r>
              <a:rPr lang="en" sz="1800">
                <a:solidFill>
                  <a:schemeClr val="dk1"/>
                </a:solidFill>
              </a:rPr>
              <a:t>” this problem we will: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Start a VM installation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Disconnect the room from the campus network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Start a local DHCP server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Wait until the installation starts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Turn off the DHCP server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Reconnect the room to the campus network.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677050" y="60025"/>
            <a:ext cx="5889900" cy="6873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FFFF00">
                <a:alpha val="9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Kludge</a:t>
            </a:r>
            <a:endParaRPr sz="3000"/>
          </a:p>
        </p:txBody>
      </p:sp>
      <p:sp>
        <p:nvSpPr>
          <p:cNvPr id="91" name="Shape 91"/>
          <p:cNvSpPr txBox="1"/>
          <p:nvPr/>
        </p:nvSpPr>
        <p:spPr>
          <a:xfrm>
            <a:off x="7112025" y="3062525"/>
            <a:ext cx="1451400" cy="17271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Ready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Set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319050" y="718675"/>
            <a:ext cx="8505900" cy="3215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All work will be on htc180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Begin</a:t>
            </a:r>
            <a:r>
              <a:rPr lang="en" sz="2400"/>
              <a:t> with six tasks:</a:t>
            </a:r>
            <a:endParaRPr sz="24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Configure RAID hardware and set up main server disk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VM, and install and configure central web server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VM, and install and configure central Puppet server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VM, and install and configure central Cobbler server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VM, and install and configure central HTCondor manager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Identity and Policy  </a:t>
            </a:r>
            <a:r>
              <a:rPr lang="en" sz="2000"/>
              <a:t>Management</a:t>
            </a:r>
            <a:r>
              <a:rPr lang="en" sz="2000"/>
              <a:t> (Accounts and passwords)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296550" y="102250"/>
            <a:ext cx="8211300" cy="5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dk1"/>
                </a:solidFill>
              </a:rPr>
              <a:t>Class 18 Agenda: The Assignment</a:t>
            </a:r>
            <a:endParaRPr sz="2400" u="sng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Date: May 8, 2018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Objective: Assignments for Final Implementation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                 Create and run KVM Virtual Machine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                 Finish the previous HTCondor Tutorial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                 Directed Acyclic Graphs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                 Doing more on your own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Class 17 Slides: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        Class 17 - Virtual Machines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Support documents for the in-class work: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 u="sng">
                <a:solidFill>
                  <a:srgbClr val="1155CC"/>
                </a:solidFill>
                <a:hlinkClick r:id="rId3"/>
              </a:rPr>
              <a:t>DAGMan Applications</a:t>
            </a:r>
            <a:br>
              <a:rPr lang="en" sz="1800" u="sng">
                <a:solidFill>
                  <a:srgbClr val="1155CC"/>
                </a:solidFill>
                <a:hlinkClick r:id="rId4"/>
              </a:rPr>
            </a:br>
            <a:r>
              <a:rPr lang="en" sz="1800" u="sng">
                <a:solidFill>
                  <a:srgbClr val="1155CC"/>
                </a:solidFill>
                <a:hlinkClick r:id="rId5"/>
              </a:rPr>
              <a:t>HOWTOs Condor Submit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In-class documentation: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Class 17 - KVM: Virtual Machines</a:t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