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6EF948A-6419-4AAD-B59D-5C9E2AB29AE1}">
  <a:tblStyle styleId="{A6EF948A-6419-4AAD-B59D-5C9E2AB29AE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General_Data_Protection_Regulation#cite_note-1" TargetMode="External"/><Relationship Id="rId4" Type="http://schemas.openxmlformats.org/officeDocument/2006/relationships/hyperlink" Target="https://en.wikipedia.org/wiki/General_Data_Protection_Regulation#cite_note-BlackmerGDPR16-5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0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Transitioning Updates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and status updates from each group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054150" y="130300"/>
            <a:ext cx="6822600" cy="79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General Data Protection Regulation</a:t>
            </a:r>
            <a:endParaRPr b="1" sz="3000">
              <a:solidFill>
                <a:schemeClr val="dk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248725" y="983100"/>
            <a:ext cx="8658300" cy="399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b="1" lang="en" sz="2000">
                <a:solidFill>
                  <a:schemeClr val="dk1"/>
                </a:solidFill>
              </a:rPr>
              <a:t>General Data Protection Regulation</a:t>
            </a:r>
            <a:r>
              <a:rPr lang="en" sz="2000">
                <a:solidFill>
                  <a:schemeClr val="dk1"/>
                </a:solidFill>
              </a:rPr>
              <a:t> (</a:t>
            </a:r>
            <a:r>
              <a:rPr b="1" lang="en" sz="2000">
                <a:solidFill>
                  <a:schemeClr val="dk1"/>
                </a:solidFill>
              </a:rPr>
              <a:t>GDPR</a:t>
            </a:r>
            <a:r>
              <a:rPr lang="en" sz="2000">
                <a:solidFill>
                  <a:schemeClr val="dk1"/>
                </a:solidFill>
              </a:rPr>
              <a:t>) (EU) </a:t>
            </a:r>
            <a:r>
              <a:rPr b="1" lang="en" sz="2000">
                <a:solidFill>
                  <a:schemeClr val="dk1"/>
                </a:solidFill>
              </a:rPr>
              <a:t>2016/679</a:t>
            </a:r>
            <a:r>
              <a:rPr lang="en" sz="2000">
                <a:solidFill>
                  <a:schemeClr val="dk1"/>
                </a:solidFill>
              </a:rPr>
              <a:t> is a regulation in</a:t>
            </a:r>
            <a:r>
              <a:rPr b="1" lang="en" sz="2000">
                <a:solidFill>
                  <a:schemeClr val="dk1"/>
                </a:solidFill>
              </a:rPr>
              <a:t> EU law</a:t>
            </a:r>
            <a:r>
              <a:rPr lang="en" sz="2000">
                <a:solidFill>
                  <a:schemeClr val="dk1"/>
                </a:solidFill>
              </a:rPr>
              <a:t> on </a:t>
            </a:r>
            <a:r>
              <a:rPr b="1" lang="en" sz="2000">
                <a:solidFill>
                  <a:schemeClr val="dk1"/>
                </a:solidFill>
              </a:rPr>
              <a:t>data protection</a:t>
            </a:r>
            <a:r>
              <a:rPr lang="en" sz="2000">
                <a:solidFill>
                  <a:schemeClr val="dk1"/>
                </a:solidFill>
              </a:rPr>
              <a:t> and </a:t>
            </a:r>
            <a:r>
              <a:rPr b="1" lang="en" sz="2000">
                <a:solidFill>
                  <a:schemeClr val="dk1"/>
                </a:solidFill>
              </a:rPr>
              <a:t>privacy for all individuals</a:t>
            </a:r>
            <a:r>
              <a:rPr lang="en" sz="2000">
                <a:solidFill>
                  <a:schemeClr val="dk1"/>
                </a:solidFill>
              </a:rPr>
              <a:t> within the </a:t>
            </a:r>
            <a:r>
              <a:rPr b="1" lang="en" sz="2000">
                <a:solidFill>
                  <a:schemeClr val="dk1"/>
                </a:solidFill>
              </a:rPr>
              <a:t>European Union</a:t>
            </a:r>
            <a:r>
              <a:rPr lang="en" sz="2000">
                <a:solidFill>
                  <a:schemeClr val="dk1"/>
                </a:solidFill>
              </a:rPr>
              <a:t>. It also addresses the </a:t>
            </a:r>
            <a:r>
              <a:rPr b="1" lang="en" sz="2000">
                <a:solidFill>
                  <a:schemeClr val="dk1"/>
                </a:solidFill>
              </a:rPr>
              <a:t>export of personal data outside the EU</a:t>
            </a:r>
            <a:r>
              <a:rPr lang="en" sz="2000">
                <a:solidFill>
                  <a:schemeClr val="dk1"/>
                </a:solidFill>
              </a:rPr>
              <a:t>. The </a:t>
            </a:r>
            <a:r>
              <a:rPr b="1" lang="en" sz="2000">
                <a:solidFill>
                  <a:schemeClr val="dk1"/>
                </a:solidFill>
              </a:rPr>
              <a:t>GDPR</a:t>
            </a:r>
            <a:r>
              <a:rPr lang="en" sz="2000">
                <a:solidFill>
                  <a:schemeClr val="dk1"/>
                </a:solidFill>
              </a:rPr>
              <a:t> aims primarily to</a:t>
            </a:r>
            <a:r>
              <a:rPr b="1" lang="en" sz="2000">
                <a:solidFill>
                  <a:schemeClr val="dk1"/>
                </a:solidFill>
              </a:rPr>
              <a:t> give control to citizens</a:t>
            </a:r>
            <a:r>
              <a:rPr lang="en" sz="2000">
                <a:solidFill>
                  <a:schemeClr val="dk1"/>
                </a:solidFill>
              </a:rPr>
              <a:t> and residents over their </a:t>
            </a:r>
            <a:r>
              <a:rPr b="1" lang="en" sz="2000">
                <a:solidFill>
                  <a:schemeClr val="dk1"/>
                </a:solidFill>
              </a:rPr>
              <a:t>personal data </a:t>
            </a:r>
            <a:r>
              <a:rPr lang="en" sz="2000">
                <a:solidFill>
                  <a:schemeClr val="dk1"/>
                </a:solidFill>
              </a:rPr>
              <a:t>and to simplify the regulatory environment for international business by unifying the regulation within the EU</a:t>
            </a:r>
            <a:endParaRPr baseline="30000" sz="2000" u="sng">
              <a:solidFill>
                <a:schemeClr val="hlink"/>
              </a:solidFill>
              <a:hlinkClick r:id="rId3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It was adopted on 14 April 2016, and after a two-year transition period, becomes enforceable on 25 May 2018.The GDPR replaces the 1995 Data Protection Directive. Because the GDPR is a regulation, not a directive, it does not require national governments to pass any enabling legislation and is directly binding and applicable.</a:t>
            </a:r>
            <a:endParaRPr baseline="30000" sz="2000" u="sng">
              <a:solidFill>
                <a:schemeClr val="hlink"/>
              </a:solidFill>
              <a:hlinkClick r:id="rId4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81750" y="533000"/>
            <a:ext cx="6822600" cy="795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Changes to /etc/sysconfig/iptables</a:t>
            </a:r>
            <a:endParaRPr sz="3000"/>
          </a:p>
        </p:txBody>
      </p:sp>
      <p:sp>
        <p:nvSpPr>
          <p:cNvPr id="113" name="Shape 113"/>
          <p:cNvSpPr txBox="1"/>
          <p:nvPr/>
        </p:nvSpPr>
        <p:spPr>
          <a:xfrm>
            <a:off x="781750" y="1634550"/>
            <a:ext cx="6822600" cy="208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*nat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:PREROUTING ACCEPT  [0:0]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:POSTROUTING ACCEPT [0:0]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:OUTPUT ACCEPT  	[0:0]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--A POSTROUTING -o</a:t>
            </a:r>
            <a:r>
              <a:rPr b="1" lang="en" sz="1800">
                <a:solidFill>
                  <a:schemeClr val="dk1"/>
                </a:solidFill>
              </a:rPr>
              <a:t> enp1s1f1 </a:t>
            </a:r>
            <a:r>
              <a:rPr lang="en" sz="1800">
                <a:solidFill>
                  <a:schemeClr val="dk1"/>
                </a:solidFill>
              </a:rPr>
              <a:t>	-j MASQUERADE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COMMIT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651475" y="130275"/>
            <a:ext cx="6822600" cy="580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Changes to /etc/sysctl.conf</a:t>
            </a:r>
            <a:endParaRPr sz="2400"/>
          </a:p>
        </p:txBody>
      </p:sp>
      <p:sp>
        <p:nvSpPr>
          <p:cNvPr id="119" name="Shape 119"/>
          <p:cNvSpPr txBox="1"/>
          <p:nvPr/>
        </p:nvSpPr>
        <p:spPr>
          <a:xfrm>
            <a:off x="994950" y="1658250"/>
            <a:ext cx="6822600" cy="795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4">
            <a:alphaModFix/>
          </a:blip>
          <a:srcRect b="0" l="31407" r="14093" t="0"/>
          <a:stretch/>
        </p:blipFill>
        <p:spPr>
          <a:xfrm>
            <a:off x="4406175" y="0"/>
            <a:ext cx="42048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25" y="0"/>
            <a:ext cx="77152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18942" l="23848" r="25238" t="28917"/>
          <a:stretch/>
        </p:blipFill>
        <p:spPr>
          <a:xfrm>
            <a:off x="-247368" y="-59225"/>
            <a:ext cx="9533520" cy="650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36353" l="39781" r="44088" t="38500"/>
          <a:stretch/>
        </p:blipFill>
        <p:spPr>
          <a:xfrm>
            <a:off x="2795325" y="33550"/>
            <a:ext cx="4884883" cy="5076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name? 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0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Branding our cluster:</a:t>
            </a:r>
            <a:endParaRPr b="1"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Suggestions:</a:t>
            </a:r>
            <a:endParaRPr u="sng"/>
          </a:p>
          <a:p>
            <a:pPr indent="-342900" lvl="0" marL="914400"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Name 1</a:t>
            </a:r>
            <a:endParaRPr/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Name 2</a:t>
            </a:r>
            <a:endParaRPr/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Name 3</a:t>
            </a:r>
            <a:endParaRPr/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Name 4</a:t>
            </a:r>
            <a:endParaRPr/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Name 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as a router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Ethernet Cards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 - Private IP addresses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- Public IP address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Public - Many Private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Hosts on </a:t>
            </a:r>
            <a:r>
              <a:rPr lang="en"/>
              <a:t>private network</a:t>
            </a:r>
            <a:r>
              <a:rPr lang="en"/>
              <a:t> are NAT’s through server to public Internet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changes to iptables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changes to /etc/sysctl.conf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Status: Ethernet card installed</a:t>
            </a:r>
            <a:br>
              <a:rPr lang="en"/>
            </a:br>
            <a:r>
              <a:rPr lang="en"/>
              <a:t>             Unable to make it work.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1883275" y="1847750"/>
            <a:ext cx="6822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Shape 9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{A6EF948A-6419-4AAD-B59D-5C9E2AB29AE1}</a:tableStyleId>
              </a:tblPr>
              <a:tblGrid>
                <a:gridCol w="5715000"/>
              </a:tblGrid>
              <a:tr h="60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Shape 100"/>
          <p:cNvGraphicFramePr/>
          <p:nvPr/>
        </p:nvGraphicFramePr>
        <p:xfrm>
          <a:off x="974350" y="104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{A6EF948A-6419-4AAD-B59D-5C9E2AB29AE1}</a:tableStyleId>
              </a:tblPr>
              <a:tblGrid>
                <a:gridCol w="7337450"/>
              </a:tblGrid>
              <a:tr h="2958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3600">
                          <a:solidFill>
                            <a:srgbClr val="FF0000"/>
                          </a:solidFill>
                        </a:rPr>
                        <a:t>Net Neutrality Wins!</a:t>
                      </a:r>
                      <a:endParaRPr b="1" sz="36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		 		 		 			 			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The US Senate just voted 52-47 to save Net Neutrality.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This is a truly stunning victory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– and one that was only possible because tens of thousands of you took action and told the Senate that we demand a free, fair, and open Internet.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The battle now moves to the US House.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Thank you for joining the fight!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476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76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76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Shape 101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{A6EF948A-6419-4AAD-B59D-5C9E2AB29AE1}</a:tableStyleId>
              </a:tblPr>
              <a:tblGrid>
                <a:gridCol w="5715000"/>
              </a:tblGrid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