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Ubuntu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Ubuntu-bold.fntdata"/><Relationship Id="rId21" Type="http://schemas.openxmlformats.org/officeDocument/2006/relationships/font" Target="fonts/Ubuntu-regular.fntdata"/><Relationship Id="rId24" Type="http://schemas.openxmlformats.org/officeDocument/2006/relationships/font" Target="fonts/Ubuntu-boldItalic.fntdata"/><Relationship Id="rId23" Type="http://schemas.openxmlformats.org/officeDocument/2006/relationships/font" Target="fonts/Ubuntu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Preboot_Execution_Environmenthttps://en.wikipedia.org/wiki/Preboot_Execution_Environment)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www.xsede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cyberciti.biz/tips/server-provisioning-software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225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</a:t>
            </a:r>
            <a:r>
              <a:rPr lang="en" sz="4800"/>
              <a:t>ost provisioning and configuration Management</a:t>
            </a:r>
            <a:endParaRPr sz="48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Cobbler and Puppet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Linux Provisioning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all Linux provisioning systems use the low level technology PXEBOOT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PXEBOOT - In computing, the </a:t>
            </a:r>
            <a:r>
              <a:rPr b="1" lang="en"/>
              <a:t>Preboot eXecution Environment</a:t>
            </a:r>
            <a:r>
              <a:rPr lang="en"/>
              <a:t> (</a:t>
            </a:r>
            <a:r>
              <a:rPr b="1" lang="en"/>
              <a:t>PXE</a:t>
            </a:r>
            <a:r>
              <a:rPr lang="en"/>
              <a:t>, sometimes pronounced as </a:t>
            </a:r>
            <a:r>
              <a:rPr b="1" lang="en"/>
              <a:t>pixie</a:t>
            </a:r>
            <a:r>
              <a:rPr lang="en"/>
              <a:t>) specification describes a standardized client-server environment that boots a software assembly, retrieved from a network, on PXE-enabled clients. On the client side it requires only a PXE-capable network interface controller (NIC), and uses a small set of industry-standard network protocols such as DHCP and TFTP. (</a:t>
            </a:r>
            <a:r>
              <a:rPr lang="en" u="sng">
                <a:solidFill>
                  <a:schemeClr val="hlink"/>
                </a:solidFill>
                <a:hlinkClick r:id="rId3"/>
              </a:rPr>
              <a:t>Wikipedia Article about PXE</a:t>
            </a:r>
            <a:r>
              <a:rPr lang="en"/>
              <a:t>)</a:t>
            </a:r>
            <a:endParaRPr/>
          </a:p>
          <a:p>
            <a:pPr indent="-342900" lvl="0" marL="13716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DHCP</a:t>
            </a:r>
            <a:r>
              <a:rPr lang="en"/>
              <a:t> - Dynamic Host Configuration Protocol</a:t>
            </a:r>
            <a:endParaRPr/>
          </a:p>
          <a:p>
            <a:pPr indent="-342900" lvl="0" marL="13716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TFTP</a:t>
            </a:r>
            <a:r>
              <a:rPr lang="en"/>
              <a:t> - Trivial File Transfer Protocol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PXE Booting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Client is powered up and sends a network request for boot instructions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Server responds that it able to help client boot, get IP address, etc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Client contacts DHCP server for IP address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Client receives IP address from DHCP server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Client receives Boot File from PXE boot server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Client boots the image and begins to the execute instructions in the image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Boot image can include any instructions that the hardware understands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7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PXE Boot  </a:t>
            </a:r>
            <a:r>
              <a:rPr lang="en"/>
              <a:t>Sequence</a:t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735" y="644777"/>
            <a:ext cx="5555726" cy="44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 Question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667625"/>
            <a:ext cx="8520600" cy="26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WWW was created by:</a:t>
            </a:r>
            <a:endParaRPr>
              <a:solidFill>
                <a:srgbClr val="000000"/>
              </a:solidFill>
            </a:endParaRPr>
          </a:p>
          <a:p>
            <a:pPr indent="-342900" lvl="0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UcParenR"/>
            </a:pPr>
            <a:r>
              <a:rPr lang="en">
                <a:solidFill>
                  <a:srgbClr val="000000"/>
                </a:solidFill>
              </a:rPr>
              <a:t>Bill Gates</a:t>
            </a:r>
            <a:endParaRPr>
              <a:solidFill>
                <a:srgbClr val="000000"/>
              </a:solidFill>
            </a:endParaRPr>
          </a:p>
          <a:p>
            <a:pPr indent="-342900" lvl="0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UcParenR"/>
            </a:pPr>
            <a:r>
              <a:rPr lang="en">
                <a:solidFill>
                  <a:srgbClr val="000000"/>
                </a:solidFill>
              </a:rPr>
              <a:t>Richard Stallman</a:t>
            </a:r>
            <a:endParaRPr>
              <a:solidFill>
                <a:srgbClr val="000000"/>
              </a:solidFill>
            </a:endParaRPr>
          </a:p>
          <a:p>
            <a:pPr indent="-342900" lvl="0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UcParenR"/>
            </a:pPr>
            <a:r>
              <a:rPr lang="en">
                <a:solidFill>
                  <a:srgbClr val="000000"/>
                </a:solidFill>
              </a:rPr>
              <a:t>Sir </a:t>
            </a:r>
            <a:r>
              <a:rPr lang="en">
                <a:solidFill>
                  <a:srgbClr val="000000"/>
                </a:solidFill>
              </a:rPr>
              <a:t>Tim Berners-Lee</a:t>
            </a:r>
            <a:endParaRPr>
              <a:solidFill>
                <a:srgbClr val="000000"/>
              </a:solidFill>
            </a:endParaRPr>
          </a:p>
          <a:p>
            <a:pPr indent="-342900" lvl="0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UcParenR"/>
            </a:pPr>
            <a:r>
              <a:rPr lang="en">
                <a:solidFill>
                  <a:srgbClr val="000000"/>
                </a:solidFill>
              </a:rPr>
              <a:t>Steve Jobs</a:t>
            </a:r>
            <a:endParaRPr>
              <a:solidFill>
                <a:srgbClr val="000000"/>
              </a:solidFill>
            </a:endParaRPr>
          </a:p>
          <a:p>
            <a:pPr indent="-342900" lvl="0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UcParenR"/>
            </a:pPr>
            <a:r>
              <a:rPr lang="en">
                <a:solidFill>
                  <a:srgbClr val="000000"/>
                </a:solidFill>
              </a:rPr>
              <a:t>Albert Einstein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 question: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669700" y="1429550"/>
            <a:ext cx="74181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Can the PXE Boot server send images that do things other than install an operating system?</a:t>
            </a:r>
            <a:endParaRPr sz="24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824250" y="2511400"/>
            <a:ext cx="7335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lphaUcParenR"/>
            </a:pPr>
            <a:r>
              <a:rPr lang="en" sz="2400"/>
              <a:t>True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lphaUcParenR"/>
            </a:pPr>
            <a:r>
              <a:rPr lang="en" sz="2400"/>
              <a:t>False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lphaUcParenR"/>
            </a:pPr>
            <a:r>
              <a:rPr lang="en" sz="2400"/>
              <a:t>I am not sure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lphaUcParenR"/>
            </a:pPr>
            <a:r>
              <a:rPr lang="en" sz="2400"/>
              <a:t>I am completely lost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to your mini cluster</a:t>
            </a:r>
            <a:endParaRPr/>
          </a:p>
        </p:txBody>
      </p:sp>
      <p:cxnSp>
        <p:nvCxnSpPr>
          <p:cNvPr id="145" name="Shape 145"/>
          <p:cNvCxnSpPr>
            <a:stCxn id="146" idx="2"/>
            <a:endCxn id="147" idx="0"/>
          </p:cNvCxnSpPr>
          <p:nvPr/>
        </p:nvCxnSpPr>
        <p:spPr>
          <a:xfrm flipH="1" rot="-5400000">
            <a:off x="5133300" y="116050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8" name="Shape 148"/>
          <p:cNvCxnSpPr>
            <a:stCxn id="149" idx="0"/>
            <a:endCxn id="146" idx="2"/>
          </p:cNvCxnSpPr>
          <p:nvPr/>
        </p:nvCxnSpPr>
        <p:spPr>
          <a:xfrm rot="-5400000">
            <a:off x="3363000" y="116060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0" name="Shape 150"/>
          <p:cNvCxnSpPr>
            <a:stCxn id="151" idx="0"/>
            <a:endCxn id="149" idx="2"/>
          </p:cNvCxnSpPr>
          <p:nvPr/>
        </p:nvCxnSpPr>
        <p:spPr>
          <a:xfrm rot="-5400000">
            <a:off x="2036250" y="26561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2" name="Shape 152"/>
          <p:cNvCxnSpPr>
            <a:stCxn id="147" idx="2"/>
            <a:endCxn id="153" idx="0"/>
          </p:cNvCxnSpPr>
          <p:nvPr/>
        </p:nvCxnSpPr>
        <p:spPr>
          <a:xfrm flipH="1" rot="-5400000">
            <a:off x="6422100" y="26561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6" name="Shape 146"/>
          <p:cNvSpPr txBox="1"/>
          <p:nvPr/>
        </p:nvSpPr>
        <p:spPr>
          <a:xfrm>
            <a:off x="3801750" y="1355500"/>
            <a:ext cx="15405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htc180.najah.edu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2032650" y="2369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htc182.najah.edu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5573250" y="2369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htc190.najah.edu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6418500" y="3421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htc191.najah.edu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1187400" y="3421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htc183.najah.edu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3570750" y="3421700"/>
            <a:ext cx="20025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cobbler client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3801750" y="2388600"/>
            <a:ext cx="15405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cobbler server</a:t>
            </a:r>
            <a:endParaRPr/>
          </a:p>
        </p:txBody>
      </p:sp>
      <p:cxnSp>
        <p:nvCxnSpPr>
          <p:cNvPr id="156" name="Shape 156"/>
          <p:cNvCxnSpPr/>
          <p:nvPr/>
        </p:nvCxnSpPr>
        <p:spPr>
          <a:xfrm>
            <a:off x="5573250" y="3604850"/>
            <a:ext cx="47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Shape 157"/>
          <p:cNvCxnSpPr/>
          <p:nvPr/>
        </p:nvCxnSpPr>
        <p:spPr>
          <a:xfrm>
            <a:off x="5208600" y="2571750"/>
            <a:ext cx="2838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Shape 158"/>
          <p:cNvCxnSpPr/>
          <p:nvPr/>
        </p:nvCxnSpPr>
        <p:spPr>
          <a:xfrm rot="10800000">
            <a:off x="3094950" y="3604850"/>
            <a:ext cx="47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Shape 159"/>
          <p:cNvCxnSpPr/>
          <p:nvPr/>
        </p:nvCxnSpPr>
        <p:spPr>
          <a:xfrm rot="10800000">
            <a:off x="3635050" y="2571750"/>
            <a:ext cx="23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Shape 160"/>
          <p:cNvSpPr txBox="1"/>
          <p:nvPr/>
        </p:nvSpPr>
        <p:spPr>
          <a:xfrm>
            <a:off x="2032650" y="4130875"/>
            <a:ext cx="4557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is a logical component diagram</a:t>
            </a:r>
            <a:endParaRPr sz="1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is not a network diagram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to the following people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66275" y="1358525"/>
            <a:ext cx="8520600" cy="21444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Salsabeel Ahmad Taha</a:t>
            </a:r>
            <a:endParaRPr>
              <a:solidFill>
                <a:srgbClr val="000000"/>
              </a:solidFill>
            </a:endParaRPr>
          </a:p>
          <a:p>
            <a:pPr indent="-342900" lvl="0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Mohammad Tayseer Abdulhaq</a:t>
            </a:r>
            <a:endParaRPr>
              <a:solidFill>
                <a:srgbClr val="000000"/>
              </a:solidFill>
            </a:endParaRPr>
          </a:p>
          <a:p>
            <a:pPr indent="-342900" lvl="0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Maysoon Ashayer</a:t>
            </a:r>
            <a:endParaRPr>
              <a:solidFill>
                <a:srgbClr val="000000"/>
              </a:solidFill>
            </a:endParaRPr>
          </a:p>
          <a:p>
            <a:pPr indent="-342900" lvl="0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Thana' Mer'i</a:t>
            </a:r>
            <a:endParaRPr>
              <a:solidFill>
                <a:srgbClr val="000000"/>
              </a:solidFill>
            </a:endParaRPr>
          </a:p>
          <a:p>
            <a:pPr indent="-342900" lvl="0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Isra Hinnawi  </a:t>
            </a:r>
            <a:endParaRPr>
              <a:solidFill>
                <a:srgbClr val="000000"/>
              </a:solidFill>
            </a:endParaRPr>
          </a:p>
          <a:p>
            <a:pPr indent="-342900" lvl="0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Tasneem Abu-Eideh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1120450" y="3843725"/>
            <a:ext cx="7335900" cy="1166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Now it is my job to learn your names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I apologize for how difficult this is for me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I ask for your help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25025" y="22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XSEDE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25025" y="799050"/>
            <a:ext cx="8520600" cy="14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XSEDE is a single virtual system that scientists can use to interactively share computing resources, data and expertise. People around the world use these resources and services — things like supercomputers, collections of data and new tools — to improve our planet.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150350" y="2788300"/>
            <a:ext cx="2733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335" y="2235713"/>
            <a:ext cx="6289325" cy="1337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423650" y="4059425"/>
            <a:ext cx="8435100" cy="806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Please go to </a:t>
            </a:r>
            <a:r>
              <a:rPr lang="en" sz="1800" u="sng">
                <a:solidFill>
                  <a:srgbClr val="0000FF"/>
                </a:solidFill>
                <a:hlinkClick r:id="rId4"/>
              </a:rPr>
              <a:t>https://www.xsede.org/</a:t>
            </a:r>
            <a:r>
              <a:rPr lang="en" sz="1800"/>
              <a:t> and register</a:t>
            </a:r>
            <a:endParaRPr sz="1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After you register, send me your XSEDE ID so I can add you to our project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6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new Linux Commands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933525"/>
            <a:ext cx="8520600" cy="14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- Used to look for a file in the a directory tree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grep - Used to search for a string in a file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Both commands are powerful and have many options: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1" name="Shape 71"/>
          <p:cNvSpPr txBox="1"/>
          <p:nvPr/>
        </p:nvSpPr>
        <p:spPr>
          <a:xfrm>
            <a:off x="386350" y="2691675"/>
            <a:ext cx="4005300" cy="1622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find [options] start-point [expressions]</a:t>
            </a:r>
            <a:br>
              <a:rPr b="1" lang="en">
                <a:solidFill>
                  <a:schemeClr val="dk2"/>
                </a:solidFill>
              </a:rPr>
            </a:br>
            <a:r>
              <a:rPr b="1" lang="en">
                <a:solidFill>
                  <a:schemeClr val="dk2"/>
                </a:solidFill>
              </a:rPr>
              <a:t>Example:find /usr/bin </a:t>
            </a:r>
            <a:br>
              <a:rPr b="1" lang="en">
                <a:solidFill>
                  <a:schemeClr val="dk2"/>
                </a:solidFill>
              </a:rPr>
            </a:br>
            <a:r>
              <a:rPr b="1" lang="en">
                <a:solidFill>
                  <a:schemeClr val="dk2"/>
                </a:solidFill>
              </a:rPr>
              <a:t>                find /usr/bin -name passwd</a:t>
            </a:r>
            <a:br>
              <a:rPr b="1" lang="en">
                <a:solidFill>
                  <a:schemeClr val="dk2"/>
                </a:solidFill>
              </a:rPr>
            </a:br>
            <a:r>
              <a:rPr b="1" lang="en">
                <a:solidFill>
                  <a:schemeClr val="dk2"/>
                </a:solidFill>
              </a:rPr>
              <a:t>                find /usr/bin -name ‘*wd*’</a:t>
            </a:r>
            <a:endParaRPr b="1"/>
          </a:p>
        </p:txBody>
      </p:sp>
      <p:sp>
        <p:nvSpPr>
          <p:cNvPr id="72" name="Shape 72"/>
          <p:cNvSpPr txBox="1"/>
          <p:nvPr/>
        </p:nvSpPr>
        <p:spPr>
          <a:xfrm>
            <a:off x="4932600" y="2691675"/>
            <a:ext cx="3832800" cy="1622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grep</a:t>
            </a:r>
            <a:r>
              <a:rPr lang="en"/>
              <a:t> [OPTIONS] PATTERN [FILE...]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grep student /etc/passwd</a:t>
            </a:r>
            <a:br>
              <a:rPr lang="en"/>
            </a:br>
            <a:r>
              <a:rPr lang="en"/>
              <a:t>                 grep student /etc/*</a:t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978800" y="4481825"/>
            <a:ext cx="7335900" cy="572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WARNING: Using grep on non-ASCII files can print control </a:t>
            </a:r>
            <a:r>
              <a:rPr lang="en"/>
              <a:t>characters</a:t>
            </a:r>
            <a:r>
              <a:rPr lang="en"/>
              <a:t> to the screen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grep -a a /usr/bin/passwd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 question: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01850" y="1198025"/>
            <a:ext cx="8520600" cy="3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XSEDE is:</a:t>
            </a:r>
            <a:endParaRPr sz="2400"/>
          </a:p>
          <a:p>
            <a:pPr indent="-381000" lvl="0" marL="1371600" rtl="0">
              <a:spcBef>
                <a:spcPts val="1600"/>
              </a:spcBef>
              <a:spcAft>
                <a:spcPts val="0"/>
              </a:spcAft>
              <a:buSzPts val="2400"/>
              <a:buAutoNum type="alphaUcPeriod"/>
            </a:pPr>
            <a:r>
              <a:rPr lang="en" sz="2400"/>
              <a:t>A new energy drink</a:t>
            </a:r>
            <a:endParaRPr sz="2400"/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sz="2400"/>
              <a:t>A method to optimize C++ code</a:t>
            </a:r>
            <a:endParaRPr sz="2400"/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sz="2400"/>
              <a:t>New Physics where particles travel faster than light</a:t>
            </a:r>
            <a:endParaRPr sz="2400"/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sz="2400"/>
              <a:t>A large USA computing infrastructure</a:t>
            </a:r>
            <a:endParaRPr sz="2400"/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sz="2400"/>
              <a:t>New Genetic Algorithm 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 question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grep:</a:t>
            </a:r>
            <a:endParaRPr sz="2400"/>
          </a:p>
          <a:p>
            <a:pPr indent="-381000" lvl="0" marL="1371600" rtl="0">
              <a:spcBef>
                <a:spcPts val="1600"/>
              </a:spcBef>
              <a:spcAft>
                <a:spcPts val="0"/>
              </a:spcAft>
              <a:buSzPts val="2400"/>
              <a:buAutoNum type="alphaUcParenR"/>
            </a:pPr>
            <a:r>
              <a:rPr lang="en" sz="2400"/>
              <a:t>Global Regular Expression Parser</a:t>
            </a:r>
            <a:endParaRPr sz="2400"/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AutoNum type="alphaUcParenR"/>
            </a:pPr>
            <a:r>
              <a:rPr lang="en" sz="2400"/>
              <a:t>Searches for strings in files</a:t>
            </a:r>
            <a:endParaRPr sz="2400"/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AutoNum type="alphaUcParenR"/>
            </a:pPr>
            <a:r>
              <a:rPr lang="en" sz="2400"/>
              <a:t>Was written by Linus Torvalds</a:t>
            </a:r>
            <a:endParaRPr sz="2400"/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AutoNum type="alphaUcParenR"/>
            </a:pPr>
            <a:r>
              <a:rPr lang="en" sz="2400"/>
              <a:t>A, B and C are true</a:t>
            </a:r>
            <a:endParaRPr sz="2400"/>
          </a:p>
          <a:p>
            <a:pPr indent="-381000" lvl="0" marL="1371600">
              <a:spcBef>
                <a:spcPts val="0"/>
              </a:spcBef>
              <a:spcAft>
                <a:spcPts val="0"/>
              </a:spcAft>
              <a:buSzPts val="2400"/>
              <a:buAutoNum type="alphaUcParenR"/>
            </a:pPr>
            <a:r>
              <a:rPr lang="en" sz="2400"/>
              <a:t>Only A and B are True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outline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667625"/>
            <a:ext cx="8520600" cy="32136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There is now a rough course outline in the Google Folder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It will be an evolving document. I will try to update it and add details as the class progresses.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Please check the folder often</a:t>
            </a:r>
            <a:endParaRPr b="1" sz="2400">
              <a:solidFill>
                <a:srgbClr val="000000"/>
              </a:solidFill>
            </a:endParaRPr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I will probably work on it daily</a:t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7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Provisioning 	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648675"/>
            <a:ext cx="8520600" cy="44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Provisioning is the process of initially installing the operating system on the hardware.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could be done on one machine by one as you did on the first node, but this becomes impractical as the number of nodes increases.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it takes you 10 minutes to provision one machine with a USB and you have to provision 500 machines, this will take you 5000 minutes. 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hours is that?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days.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when you want to change the configuration?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you certain to configure all machines identically?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Provisioning tools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 number of different tools that can be using for provisioning. Please take a look at: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https://www.cyberciti.biz/tips/server-provisioning-software.html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will be using Cobbler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Cobbler does have a GUI</a:t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will learn about the command line first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661" y="190500"/>
            <a:ext cx="616019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