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1D493B-12E5-4453-A39E-0D15C13C9DB0}">
  <a:tblStyle styleId="{A91D493B-12E5-4453-A39E-0D15C13C9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Ubuntu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.fntdata"/><Relationship Id="rId6" Type="http://schemas.openxmlformats.org/officeDocument/2006/relationships/slide" Target="slides/slide1.xml"/><Relationship Id="rId18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xsed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Computer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33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Puppet  Installation, Configuration and Use 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7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Auto-magically NFS mounting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847600"/>
            <a:ext cx="8520600" cy="10590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When we have many </a:t>
            </a:r>
            <a:r>
              <a:rPr b="1" lang="en" sz="1400">
                <a:solidFill>
                  <a:schemeClr val="dk1"/>
                </a:solidFill>
              </a:rPr>
              <a:t>NFS</a:t>
            </a:r>
            <a:r>
              <a:rPr lang="en" sz="1400">
                <a:solidFill>
                  <a:schemeClr val="dk1"/>
                </a:solidFill>
              </a:rPr>
              <a:t> file systems on many different servers, we do not want to have them all mounted all the time. The software system </a:t>
            </a:r>
            <a:r>
              <a:rPr b="1" lang="en" sz="1400">
                <a:solidFill>
                  <a:schemeClr val="dk1"/>
                </a:solidFill>
              </a:rPr>
              <a:t>autofs</a:t>
            </a:r>
            <a:r>
              <a:rPr lang="en" sz="1400">
                <a:solidFill>
                  <a:schemeClr val="dk1"/>
                </a:solidFill>
              </a:rPr>
              <a:t> will control </a:t>
            </a:r>
            <a:r>
              <a:rPr b="1" lang="en" sz="1400">
                <a:solidFill>
                  <a:schemeClr val="dk1"/>
                </a:solidFill>
              </a:rPr>
              <a:t>automatically</a:t>
            </a:r>
            <a:r>
              <a:rPr lang="en" sz="1400">
                <a:solidFill>
                  <a:schemeClr val="dk1"/>
                </a:solidFill>
              </a:rPr>
              <a:t>  </a:t>
            </a:r>
            <a:r>
              <a:rPr b="1" lang="en" sz="1400">
                <a:solidFill>
                  <a:schemeClr val="dk1"/>
                </a:solidFill>
              </a:rPr>
              <a:t>mounting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unmounting</a:t>
            </a:r>
            <a:r>
              <a:rPr lang="en" sz="1400">
                <a:solidFill>
                  <a:schemeClr val="dk1"/>
                </a:solidFill>
              </a:rPr>
              <a:t> file systems when the </a:t>
            </a:r>
            <a:r>
              <a:rPr b="1" lang="en" sz="1400">
                <a:solidFill>
                  <a:schemeClr val="dk1"/>
                </a:solidFill>
              </a:rPr>
              <a:t>Client</a:t>
            </a:r>
            <a:r>
              <a:rPr lang="en" sz="1400">
                <a:solidFill>
                  <a:schemeClr val="dk1"/>
                </a:solidFill>
              </a:rPr>
              <a:t> tries to access them.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00" y="2169075"/>
            <a:ext cx="3678789" cy="27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11700" y="2031475"/>
            <a:ext cx="4701600" cy="797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autofs monitors access to directories and will automatically NFS mount disks. For example, if autofs is configure to monitor /nfs, then:</a:t>
            </a:r>
            <a:endParaRPr/>
          </a:p>
        </p:txBody>
      </p:sp>
      <p:graphicFrame>
        <p:nvGraphicFramePr>
          <p:cNvPr id="122" name="Shape 122"/>
          <p:cNvGraphicFramePr/>
          <p:nvPr/>
        </p:nvGraphicFramePr>
        <p:xfrm>
          <a:off x="311700" y="303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{A91D493B-12E5-4453-A39E-0D15C13C9DB0}</a:tableStyleId>
              </a:tblPr>
              <a:tblGrid>
                <a:gridCol w="4017300"/>
              </a:tblGrid>
              <a:tr h="73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</a:t>
                      </a:r>
                      <a:r>
                        <a:rPr lang="en"/>
                        <a:t>student&gt; ls /nfs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student&gt; ls </a:t>
                      </a:r>
                      <a:r>
                        <a:rPr lang="en"/>
                        <a:t>/nfs/htc180/AnNajah-Files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file1 file2 file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23" name="Shape 123"/>
          <p:cNvSpPr txBox="1"/>
          <p:nvPr/>
        </p:nvSpPr>
        <p:spPr>
          <a:xfrm>
            <a:off x="311700" y="3994425"/>
            <a:ext cx="4017300" cy="930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ls did not find any files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ls caused the disk /nfs/htc180 to be mounted and now we find file1, file2 and file3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NFS file system: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626900"/>
            <a:ext cx="8520600" cy="1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Is a distributed file system developed for Linux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Requires the client to export the file system to the server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Is a high performance file system for cluster computing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A computer is either an NFS server or an NFS client</a:t>
            </a:r>
            <a:endParaRPr>
              <a:solidFill>
                <a:srgbClr val="000000"/>
              </a:solidFill>
            </a:endParaRPr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A computer can be both an NFS server and an NFS client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0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organizational document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677475"/>
            <a:ext cx="5672400" cy="10236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00 - An Najah HTC Class Agenda</a:t>
            </a:r>
            <a:endParaRPr u="sng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Will continuously update for each class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Please check before class - Refer to during the class</a:t>
            </a:r>
            <a:endParaRPr sz="1600" u="sng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11700" y="1971475"/>
            <a:ext cx="6824700" cy="3072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</a:rPr>
              <a:t>Class 7 Agenda: Puppet Installation and Configuration 2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March 22, 2018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Objective: Continue puppet installation</a:t>
            </a:r>
            <a:endParaRPr sz="1800" u="sng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Class Slides: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Class 7 - Puppet  Installation, Configuration and Use 2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XSEDE Reminder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Review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Introduce NFS and autofs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Support documents for the in-class work:</a:t>
            </a:r>
            <a:br>
              <a:rPr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Please do not work through this document until Class 8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Class 7 - Introduction NFS and autofs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In-class documentation:</a:t>
            </a:r>
            <a:br>
              <a:rPr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Class 6 - Puppet Installation and Configuration</a:t>
            </a:r>
            <a:endParaRPr b="1"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 flipH="1">
            <a:off x="4363025" y="4185000"/>
            <a:ext cx="31521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6489450" y="3572450"/>
            <a:ext cx="2506800" cy="67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are working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520350" y="690475"/>
            <a:ext cx="78954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I receive an ssh key error: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1800"/>
              <a:t>It can always be ignored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1800"/>
              <a:t>It means I have to reinstall the operating system on the client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1800"/>
              <a:t>It means I have to reinstall the operating system on the server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1800"/>
              <a:t>I have to reset the system ssh keys on the client</a:t>
            </a:r>
            <a:endParaRPr sz="1800"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 sz="1800"/>
              <a:t>I have to reset the account ssh keys on the client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821075"/>
            <a:ext cx="89880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Fixing ssh key error -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Discussed symbolic links - 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symbolic links to use different kickstart files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Started Puppet installation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Make sure you are working from: 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3558300" y="1118400"/>
            <a:ext cx="2494800" cy="442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ln -s ToFile FromFile</a:t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24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3060325" y="821075"/>
            <a:ext cx="2753100" cy="371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ssh-keygen -R hostname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897200" y="2762625"/>
            <a:ext cx="4633500" cy="955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htcXXX-minimal.ks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htcXXX-gui.ks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htcXXX-puppet-agent.ks</a:t>
            </a:r>
            <a:endParaRPr sz="16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1931850" y="4398725"/>
            <a:ext cx="57477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Class 6 - Puppet Installation and Configuration</a:t>
            </a:r>
            <a:r>
              <a:rPr lang="en" sz="1800" u="sng">
                <a:solidFill>
                  <a:schemeClr val="dk1"/>
                </a:solidFill>
              </a:rPr>
              <a:t> </a:t>
            </a:r>
            <a:endParaRPr sz="1800" u="sng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897200" y="1578100"/>
            <a:ext cx="6329400" cy="798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pbsgold-laptop&gt; ln -s ToFile FromFile</a:t>
            </a:r>
            <a:endParaRPr sz="1500"/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pbsgold-laptop&gt; ls -al FromFile</a:t>
            </a:r>
            <a:endParaRPr sz="1500"/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lrwxrwxrwx 1 drjohn drjohn 6 Mar 21 21:49 FromFile -&gt; ToFile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reinstall the operating system on the client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19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I change the kickstart file and reboot the client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I issue the koan commands on the server to reset Cobbler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I can clear the Master Boot Record (MBR) and reboot</a:t>
            </a:r>
            <a:endParaRPr>
              <a:solidFill>
                <a:srgbClr val="000000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I issue the koan commands on the Client to reset the Cobbler Server</a:t>
            </a:r>
            <a:endParaRPr>
              <a:solidFill>
                <a:srgbClr val="000000"/>
              </a:solidFill>
            </a:endParaRPr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I change the boot order in the BIOS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017725"/>
            <a:ext cx="85206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ReInstalling CentOS7: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To reinstall the client operating system, use the client commands: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376525" y="4449100"/>
            <a:ext cx="5579700" cy="572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See: </a:t>
            </a:r>
            <a:r>
              <a:rPr lang="en" sz="1800" u="sng">
                <a:solidFill>
                  <a:schemeClr val="dk1"/>
                </a:solidFill>
              </a:rPr>
              <a:t>Class 4 - Cobbler Client Commands</a:t>
            </a:r>
            <a:endParaRPr sz="1800" u="sng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3674800"/>
            <a:ext cx="8267100" cy="50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IMPORTANT: Do not run these commands on the Cobbler Server</a:t>
            </a:r>
            <a:endParaRPr b="1" sz="1800"/>
          </a:p>
        </p:txBody>
      </p:sp>
      <p:sp>
        <p:nvSpPr>
          <p:cNvPr id="104" name="Shape 104"/>
          <p:cNvSpPr txBox="1"/>
          <p:nvPr/>
        </p:nvSpPr>
        <p:spPr>
          <a:xfrm>
            <a:off x="364950" y="1841200"/>
            <a:ext cx="8160600" cy="1563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cobbler_server=htcServer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cobbler_client=htcClient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koan --server=$cobbler_server --replace-self --profile=$cobbler_client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koan --server=$cobbler_server --replace-self --system=$cobbler_client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NFS and autofs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30150" y="710475"/>
            <a:ext cx="84636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Network File System</a:t>
            </a:r>
            <a:r>
              <a:rPr lang="en" sz="1400">
                <a:solidFill>
                  <a:schemeClr val="dk1"/>
                </a:solidFill>
              </a:rPr>
              <a:t> (</a:t>
            </a:r>
            <a:r>
              <a:rPr b="1" lang="en" sz="1400">
                <a:solidFill>
                  <a:schemeClr val="dk1"/>
                </a:solidFill>
              </a:rPr>
              <a:t>NFS</a:t>
            </a:r>
            <a:r>
              <a:rPr lang="en" sz="1400">
                <a:solidFill>
                  <a:schemeClr val="dk1"/>
                </a:solidFill>
              </a:rPr>
              <a:t>) is a </a:t>
            </a:r>
            <a:r>
              <a:rPr b="1" lang="en" sz="1400">
                <a:solidFill>
                  <a:schemeClr val="dk1"/>
                </a:solidFill>
              </a:rPr>
              <a:t>distributed file system </a:t>
            </a:r>
            <a:r>
              <a:rPr lang="en" sz="1400">
                <a:solidFill>
                  <a:schemeClr val="dk1"/>
                </a:solidFill>
              </a:rPr>
              <a:t>protocol allowing a </a:t>
            </a:r>
            <a:r>
              <a:rPr b="1" lang="en" sz="1400">
                <a:solidFill>
                  <a:schemeClr val="dk1"/>
                </a:solidFill>
              </a:rPr>
              <a:t>user on a client</a:t>
            </a:r>
            <a:r>
              <a:rPr b="1" lang="en" sz="14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computer</a:t>
            </a:r>
            <a:r>
              <a:rPr lang="en" sz="1400">
                <a:solidFill>
                  <a:schemeClr val="dk1"/>
                </a:solidFill>
              </a:rPr>
              <a:t> to access files over a computer network much like</a:t>
            </a:r>
            <a:r>
              <a:rPr b="1" lang="en" sz="1400">
                <a:solidFill>
                  <a:schemeClr val="dk1"/>
                </a:solidFill>
              </a:rPr>
              <a:t> local storage</a:t>
            </a:r>
            <a:r>
              <a:rPr lang="en" sz="1400">
                <a:solidFill>
                  <a:schemeClr val="dk1"/>
                </a:solidFill>
              </a:rPr>
              <a:t> is accessed. </a:t>
            </a:r>
            <a:r>
              <a:rPr b="1" lang="en" sz="1400">
                <a:solidFill>
                  <a:schemeClr val="dk1"/>
                </a:solidFill>
              </a:rPr>
              <a:t>NFS</a:t>
            </a:r>
            <a:r>
              <a:rPr lang="en" sz="1400">
                <a:solidFill>
                  <a:schemeClr val="dk1"/>
                </a:solidFill>
              </a:rPr>
              <a:t> is still widely supported and used on </a:t>
            </a:r>
            <a:r>
              <a:rPr b="1" lang="en" sz="1400">
                <a:solidFill>
                  <a:schemeClr val="dk1"/>
                </a:solidFill>
              </a:rPr>
              <a:t>Linux</a:t>
            </a:r>
            <a:r>
              <a:rPr lang="en" sz="1400">
                <a:solidFill>
                  <a:schemeClr val="dk1"/>
                </a:solidFill>
              </a:rPr>
              <a:t> machines today.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275"/>
            <a:ext cx="431659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802050" y="1971325"/>
            <a:ext cx="3153300" cy="1300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NFS Server - Exports file system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NFS Client  - Mounts file system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systems see the same files and file system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4802050" y="3402425"/>
            <a:ext cx="3802500" cy="1588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document: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 7 - Introduction NFS and autofs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wait until the end of class or the next class before working on NFS and autofs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