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56" r:id="rId2"/>
    <p:sldId id="258" r:id="rId3"/>
    <p:sldId id="259" r:id="rId4"/>
    <p:sldId id="260" r:id="rId5"/>
    <p:sldId id="262" r:id="rId6"/>
    <p:sldId id="261" r:id="rId7"/>
    <p:sldId id="263"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83D"/>
    <a:srgbClr val="FF0D2B"/>
    <a:srgbClr val="FF00AC"/>
    <a:srgbClr val="FB73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20"/>
    <p:restoredTop sz="94597"/>
  </p:normalViewPr>
  <p:slideViewPr>
    <p:cSldViewPr snapToGrid="0" snapToObjects="1">
      <p:cViewPr varScale="1">
        <p:scale>
          <a:sx n="107" d="100"/>
          <a:sy n="107" d="100"/>
        </p:scale>
        <p:origin x="5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002D59-4A99-4837-8C00-1B66D0C606C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0059638-26F6-5921-6F11-CE52D5031A1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A3D8695-D49B-80DE-0D67-280C9DFF5210}"/>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2022/5/20</a:t>
            </a:fld>
            <a:endParaRPr kumimoji="1" lang="ja-JP" altLang="en-US"/>
          </a:p>
        </p:txBody>
      </p:sp>
      <p:sp>
        <p:nvSpPr>
          <p:cNvPr id="5" name="フッター プレースホルダー 4">
            <a:extLst>
              <a:ext uri="{FF2B5EF4-FFF2-40B4-BE49-F238E27FC236}">
                <a16:creationId xmlns:a16="http://schemas.microsoft.com/office/drawing/2014/main" id="{C6D8F8E5-0C4A-754F-BC4E-97C78C7F56DD}"/>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6B9C70-BCD5-84E4-7BA0-394F0B3D4147}"/>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3479407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5066F2-6AC7-99F7-59E7-E3CAC7ACE626}"/>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3F0A6DD-83BE-6A08-0749-C4825D0B51DC}"/>
              </a:ext>
            </a:extLst>
          </p:cNvPr>
          <p:cNvSpPr>
            <a:spLocks noGrp="1"/>
          </p:cNvSpPr>
          <p:nvPr>
            <p:ph type="body" orient="vert" idx="1"/>
          </p:nvPr>
        </p:nvSpPr>
        <p:spPr>
          <a:xfrm>
            <a:off x="838200" y="1825625"/>
            <a:ext cx="10515600" cy="4351338"/>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578E4D-13A0-1A6F-0DC0-06F7CA9CC11A}"/>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2022/5/20</a:t>
            </a:fld>
            <a:endParaRPr kumimoji="1" lang="ja-JP" altLang="en-US"/>
          </a:p>
        </p:txBody>
      </p:sp>
      <p:sp>
        <p:nvSpPr>
          <p:cNvPr id="5" name="フッター プレースホルダー 4">
            <a:extLst>
              <a:ext uri="{FF2B5EF4-FFF2-40B4-BE49-F238E27FC236}">
                <a16:creationId xmlns:a16="http://schemas.microsoft.com/office/drawing/2014/main" id="{6EC4F4E9-F7D2-62B6-6499-FEDD71F12343}"/>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5BDA07-748B-9549-E0AB-7863976D6813}"/>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16163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3340DCC-BE2E-AC50-75CA-F57B118998A6}"/>
              </a:ext>
            </a:extLst>
          </p:cNvPr>
          <p:cNvSpPr>
            <a:spLocks noGrp="1"/>
          </p:cNvSpPr>
          <p:nvPr>
            <p:ph type="title" orient="vert"/>
          </p:nvPr>
        </p:nvSpPr>
        <p:spPr>
          <a:xfrm>
            <a:off x="8724900" y="365125"/>
            <a:ext cx="2628900" cy="5811838"/>
          </a:xfrm>
          <a:prstGeom prst="rect">
            <a:avLst/>
          </a:prstGeo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50FD45D-5DDA-A594-3B43-F78A43F8E922}"/>
              </a:ext>
            </a:extLst>
          </p:cNvPr>
          <p:cNvSpPr>
            <a:spLocks noGrp="1"/>
          </p:cNvSpPr>
          <p:nvPr>
            <p:ph type="body" orient="vert" idx="1"/>
          </p:nvPr>
        </p:nvSpPr>
        <p:spPr>
          <a:xfrm>
            <a:off x="838200" y="365125"/>
            <a:ext cx="7734300" cy="5811838"/>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BBB4A86-643B-3626-239D-297A27678CD9}"/>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2022/5/20</a:t>
            </a:fld>
            <a:endParaRPr kumimoji="1" lang="ja-JP" altLang="en-US"/>
          </a:p>
        </p:txBody>
      </p:sp>
      <p:sp>
        <p:nvSpPr>
          <p:cNvPr id="5" name="フッター プレースホルダー 4">
            <a:extLst>
              <a:ext uri="{FF2B5EF4-FFF2-40B4-BE49-F238E27FC236}">
                <a16:creationId xmlns:a16="http://schemas.microsoft.com/office/drawing/2014/main" id="{AC9F84A5-8E35-80E7-8C78-FBEA730A21CC}"/>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724D40-1008-B49B-A521-B976C9136D0F}"/>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715172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C9A74C-0F03-B479-E3A5-0B2DB1F838F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219B9EC-8C6B-F2F9-51AE-822ABF680656}"/>
              </a:ext>
            </a:extLst>
          </p:cNvPr>
          <p:cNvSpPr>
            <a:spLocks noGrp="1"/>
          </p:cNvSpPr>
          <p:nvPr>
            <p:ph type="dt" sz="half" idx="10"/>
          </p:nvPr>
        </p:nvSpPr>
        <p:spPr/>
        <p:txBody>
          <a:bodyPr/>
          <a:lstStyle/>
          <a:p>
            <a:fld id="{CD4059F2-D9F3-7346-BA68-386AF6217644}" type="datetimeFigureOut">
              <a:rPr kumimoji="1" lang="ja-JP" altLang="en-US" smtClean="0"/>
              <a:t>2022/5/20</a:t>
            </a:fld>
            <a:endParaRPr kumimoji="1" lang="ja-JP" altLang="en-US"/>
          </a:p>
        </p:txBody>
      </p:sp>
      <p:sp>
        <p:nvSpPr>
          <p:cNvPr id="4" name="スライド番号プレースホルダー 3">
            <a:extLst>
              <a:ext uri="{FF2B5EF4-FFF2-40B4-BE49-F238E27FC236}">
                <a16:creationId xmlns:a16="http://schemas.microsoft.com/office/drawing/2014/main" id="{B76B2ED4-C376-611A-7F62-A90C24D2FCB2}"/>
              </a:ext>
            </a:extLst>
          </p:cNvPr>
          <p:cNvSpPr>
            <a:spLocks noGrp="1"/>
          </p:cNvSpPr>
          <p:nvPr>
            <p:ph type="sldNum" sz="quarter" idx="11"/>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248493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38D4DF-2692-C3FC-4150-606032D74CD1}"/>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251A03-C8A8-A7D2-433E-AA11CA15EC59}"/>
              </a:ext>
            </a:extLst>
          </p:cNvPr>
          <p:cNvSpPr>
            <a:spLocks noGrp="1"/>
          </p:cNvSpPr>
          <p:nvPr>
            <p:ph idx="1"/>
          </p:nvPr>
        </p:nvSpPr>
        <p:spPr>
          <a:xfrm>
            <a:off x="838200" y="1825625"/>
            <a:ext cx="10515600" cy="435133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68C9ED-08F2-C2BD-D43B-E683A91D9B8D}"/>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2022/5/20</a:t>
            </a:fld>
            <a:endParaRPr kumimoji="1" lang="ja-JP" altLang="en-US"/>
          </a:p>
        </p:txBody>
      </p:sp>
      <p:sp>
        <p:nvSpPr>
          <p:cNvPr id="5" name="フッター プレースホルダー 4">
            <a:extLst>
              <a:ext uri="{FF2B5EF4-FFF2-40B4-BE49-F238E27FC236}">
                <a16:creationId xmlns:a16="http://schemas.microsoft.com/office/drawing/2014/main" id="{CB15750F-4B91-52BA-3515-990BC2EF0485}"/>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DE868F-09C0-64EB-3BAA-5A7644DE8485}"/>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285911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6AEB9A-648F-046B-8631-76ECA15DA42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DA409C8-A752-9D03-4BAE-D31D689D240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ED2029-04EA-1739-3A9A-EACC7A6A2ADD}"/>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2022/5/20</a:t>
            </a:fld>
            <a:endParaRPr kumimoji="1" lang="ja-JP" altLang="en-US"/>
          </a:p>
        </p:txBody>
      </p:sp>
      <p:sp>
        <p:nvSpPr>
          <p:cNvPr id="5" name="フッター プレースホルダー 4">
            <a:extLst>
              <a:ext uri="{FF2B5EF4-FFF2-40B4-BE49-F238E27FC236}">
                <a16:creationId xmlns:a16="http://schemas.microsoft.com/office/drawing/2014/main" id="{EC12AF47-9FB2-A047-7845-78D754B59B81}"/>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389EC1-FC6E-B432-94CB-9C8C96978844}"/>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2980867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E87073-77EF-FC73-3634-B54896D0155E}"/>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800C82-DC74-3628-E95D-72407EDD7FE0}"/>
              </a:ext>
            </a:extLst>
          </p:cNvPr>
          <p:cNvSpPr>
            <a:spLocks noGrp="1"/>
          </p:cNvSpPr>
          <p:nvPr>
            <p:ph sz="half" idx="1"/>
          </p:nvPr>
        </p:nvSpPr>
        <p:spPr>
          <a:xfrm>
            <a:off x="838200" y="1825625"/>
            <a:ext cx="5181600" cy="435133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CA42FE-95EA-F625-4D8B-F6397AD17E8A}"/>
              </a:ext>
            </a:extLst>
          </p:cNvPr>
          <p:cNvSpPr>
            <a:spLocks noGrp="1"/>
          </p:cNvSpPr>
          <p:nvPr>
            <p:ph sz="half" idx="2"/>
          </p:nvPr>
        </p:nvSpPr>
        <p:spPr>
          <a:xfrm>
            <a:off x="6172200" y="1825625"/>
            <a:ext cx="5181600" cy="435133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E264EC-7881-C659-3831-9CA45D7ABA06}"/>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2022/5/20</a:t>
            </a:fld>
            <a:endParaRPr kumimoji="1" lang="ja-JP" altLang="en-US"/>
          </a:p>
        </p:txBody>
      </p:sp>
      <p:sp>
        <p:nvSpPr>
          <p:cNvPr id="6" name="フッター プレースホルダー 5">
            <a:extLst>
              <a:ext uri="{FF2B5EF4-FFF2-40B4-BE49-F238E27FC236}">
                <a16:creationId xmlns:a16="http://schemas.microsoft.com/office/drawing/2014/main" id="{0E1C33A6-465A-0895-8819-1090021156A3}"/>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35D747-5896-F741-A840-2883EAB1632B}"/>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404318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A5D4AB-8BC1-EFA5-FC80-71FD03AB540D}"/>
              </a:ext>
            </a:extLst>
          </p:cNvPr>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79D69E-E6B9-FEC4-7EC2-59121316A90A}"/>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82718C3-68E1-F315-E84F-C0104C0C5D8D}"/>
              </a:ext>
            </a:extLst>
          </p:cNvPr>
          <p:cNvSpPr>
            <a:spLocks noGrp="1"/>
          </p:cNvSpPr>
          <p:nvPr>
            <p:ph sz="half" idx="2"/>
          </p:nvPr>
        </p:nvSpPr>
        <p:spPr>
          <a:xfrm>
            <a:off x="839788" y="2505075"/>
            <a:ext cx="5157787" cy="368458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A9D4263-72BF-EC30-3EFB-31E088A39E19}"/>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1F2C03C-E7F4-3840-58F8-6CE5D2B21E8B}"/>
              </a:ext>
            </a:extLst>
          </p:cNvPr>
          <p:cNvSpPr>
            <a:spLocks noGrp="1"/>
          </p:cNvSpPr>
          <p:nvPr>
            <p:ph sz="quarter" idx="4"/>
          </p:nvPr>
        </p:nvSpPr>
        <p:spPr>
          <a:xfrm>
            <a:off x="6172200" y="2505075"/>
            <a:ext cx="5183188" cy="368458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394A7EC-AF11-A372-2EBB-212F9452BE22}"/>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2022/5/20</a:t>
            </a:fld>
            <a:endParaRPr kumimoji="1" lang="ja-JP" altLang="en-US"/>
          </a:p>
        </p:txBody>
      </p:sp>
      <p:sp>
        <p:nvSpPr>
          <p:cNvPr id="8" name="フッター プレースホルダー 7">
            <a:extLst>
              <a:ext uri="{FF2B5EF4-FFF2-40B4-BE49-F238E27FC236}">
                <a16:creationId xmlns:a16="http://schemas.microsoft.com/office/drawing/2014/main" id="{69B98A18-F343-5F00-B342-FB4912FF33AC}"/>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B7696DA-1987-0D5B-D8FD-8B4251D0101F}"/>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101881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600C1-447A-646E-0482-34E602B6067A}"/>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AC96BDC-11D1-8878-9DBC-DB11F3195070}"/>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2022/5/20</a:t>
            </a:fld>
            <a:endParaRPr kumimoji="1" lang="ja-JP" altLang="en-US"/>
          </a:p>
        </p:txBody>
      </p:sp>
      <p:sp>
        <p:nvSpPr>
          <p:cNvPr id="4" name="フッター プレースホルダー 3">
            <a:extLst>
              <a:ext uri="{FF2B5EF4-FFF2-40B4-BE49-F238E27FC236}">
                <a16:creationId xmlns:a16="http://schemas.microsoft.com/office/drawing/2014/main" id="{9CB5EA97-EA91-4222-C321-78E0874F5964}"/>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FA67CDE-64AD-954F-E801-CE3C5980DB50}"/>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414422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FEDCB3F-E5D7-4A6A-6885-4AC84F5DCCE3}"/>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2022/5/20</a:t>
            </a:fld>
            <a:endParaRPr kumimoji="1" lang="ja-JP" altLang="en-US"/>
          </a:p>
        </p:txBody>
      </p:sp>
      <p:sp>
        <p:nvSpPr>
          <p:cNvPr id="3" name="フッター プレースホルダー 2">
            <a:extLst>
              <a:ext uri="{FF2B5EF4-FFF2-40B4-BE49-F238E27FC236}">
                <a16:creationId xmlns:a16="http://schemas.microsoft.com/office/drawing/2014/main" id="{7B23EEAE-C372-D377-C4F6-AF773A177B8D}"/>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84C147E-BB30-8105-36A4-FF1EF1541549}"/>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393234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B3F82C-3F08-5C18-DF46-6245A01EF2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603A405-DAD1-26E0-4B78-1870FB37A14F}"/>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1C6DAB-084C-545C-CE5C-01CF2E4BB10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1532BFE-B255-976B-6B70-8E4B388D7F54}"/>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2022/5/20</a:t>
            </a:fld>
            <a:endParaRPr kumimoji="1" lang="ja-JP" altLang="en-US"/>
          </a:p>
        </p:txBody>
      </p:sp>
      <p:sp>
        <p:nvSpPr>
          <p:cNvPr id="6" name="フッター プレースホルダー 5">
            <a:extLst>
              <a:ext uri="{FF2B5EF4-FFF2-40B4-BE49-F238E27FC236}">
                <a16:creationId xmlns:a16="http://schemas.microsoft.com/office/drawing/2014/main" id="{6C7E4FE6-40F0-25F3-8D0D-0142DAA10C70}"/>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CFF74B-5BF9-634A-B637-6AB871A51856}"/>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99590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8A8F49-C3E8-C41F-6F45-474F28719EB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F008CDF-1B77-B4D5-1C86-6D7AC2B85373}"/>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B3228B7-7386-492A-437E-01A9B708D1D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C50ED6-D44B-F1F2-2C3F-B6C2646BBF18}"/>
              </a:ext>
            </a:extLst>
          </p:cNvPr>
          <p:cNvSpPr>
            <a:spLocks noGrp="1"/>
          </p:cNvSpPr>
          <p:nvPr>
            <p:ph type="dt" sz="half" idx="10"/>
          </p:nvPr>
        </p:nvSpPr>
        <p:spPr>
          <a:xfrm>
            <a:off x="838200" y="6356350"/>
            <a:ext cx="2743200" cy="365125"/>
          </a:xfrm>
          <a:prstGeom prst="rect">
            <a:avLst/>
          </a:prstGeom>
        </p:spPr>
        <p:txBody>
          <a:bodyPr/>
          <a:lstStyle/>
          <a:p>
            <a:fld id="{E65D71A7-1DC7-7842-9C6D-260906A0B849}" type="datetimeFigureOut">
              <a:rPr kumimoji="1" lang="ja-JP" altLang="en-US" smtClean="0"/>
              <a:t>2022/5/20</a:t>
            </a:fld>
            <a:endParaRPr kumimoji="1" lang="ja-JP" altLang="en-US"/>
          </a:p>
        </p:txBody>
      </p:sp>
      <p:sp>
        <p:nvSpPr>
          <p:cNvPr id="6" name="フッター プレースホルダー 5">
            <a:extLst>
              <a:ext uri="{FF2B5EF4-FFF2-40B4-BE49-F238E27FC236}">
                <a16:creationId xmlns:a16="http://schemas.microsoft.com/office/drawing/2014/main" id="{0124B2B6-519B-A8D0-7BD0-659D6E4A95DF}"/>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310B86F-05B9-2BE8-3E6D-352872401D33}"/>
              </a:ext>
            </a:extLst>
          </p:cNvPr>
          <p:cNvSpPr>
            <a:spLocks noGrp="1"/>
          </p:cNvSpPr>
          <p:nvPr>
            <p:ph type="sldNum" sz="quarter" idx="12"/>
          </p:nvPr>
        </p:nvSpPr>
        <p:spPr/>
        <p:txBody>
          <a:bodyPr/>
          <a:lstStyle/>
          <a:p>
            <a:fld id="{AAB24B32-4F6C-4E43-BAC6-4D78A85CCEB8}" type="slidenum">
              <a:rPr kumimoji="1" lang="ja-JP" altLang="en-US" smtClean="0"/>
              <a:t>‹#›</a:t>
            </a:fld>
            <a:endParaRPr kumimoji="1" lang="ja-JP" altLang="en-US"/>
          </a:p>
        </p:txBody>
      </p:sp>
    </p:spTree>
    <p:extLst>
      <p:ext uri="{BB962C8B-B14F-4D97-AF65-F5344CB8AC3E}">
        <p14:creationId xmlns:p14="http://schemas.microsoft.com/office/powerpoint/2010/main" val="1285976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B78B0134-7EA7-42E0-C881-5C2D814AEA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24B32-4F6C-4E43-BAC6-4D78A85CCEB8}"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C0194118-C8C5-5F74-A787-3A5BBBF6DCAB}"/>
              </a:ext>
            </a:extLst>
          </p:cNvPr>
          <p:cNvSpPr/>
          <p:nvPr userDrawn="1"/>
        </p:nvSpPr>
        <p:spPr>
          <a:xfrm>
            <a:off x="0" y="0"/>
            <a:ext cx="12192000" cy="70252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bg1"/>
              </a:solidFill>
            </a:endParaRPr>
          </a:p>
        </p:txBody>
      </p:sp>
      <p:sp>
        <p:nvSpPr>
          <p:cNvPr id="8" name="タイトル プレースホルダー 8">
            <a:extLst>
              <a:ext uri="{FF2B5EF4-FFF2-40B4-BE49-F238E27FC236}">
                <a16:creationId xmlns:a16="http://schemas.microsoft.com/office/drawing/2014/main" id="{28919989-28A5-C8A8-0D1E-E6509329DF31}"/>
              </a:ext>
            </a:extLst>
          </p:cNvPr>
          <p:cNvSpPr>
            <a:spLocks noGrp="1"/>
          </p:cNvSpPr>
          <p:nvPr>
            <p:ph type="title"/>
          </p:nvPr>
        </p:nvSpPr>
        <p:spPr>
          <a:xfrm>
            <a:off x="121022" y="13447"/>
            <a:ext cx="11900647" cy="702527"/>
          </a:xfrm>
          <a:prstGeom prst="rect">
            <a:avLst/>
          </a:prstGeom>
        </p:spPr>
        <p:txBody>
          <a:bodyPr vert="horz" lIns="91440" tIns="45720" rIns="91440" bIns="45720" rtlCol="0" anchor="ctr">
            <a:normAutofit/>
          </a:bodyPr>
          <a:lstStyle/>
          <a:p>
            <a:r>
              <a:rPr kumimoji="1" lang="ja-JP" altLang="en-US"/>
              <a:t>タイトル</a:t>
            </a:r>
          </a:p>
        </p:txBody>
      </p:sp>
      <p:sp>
        <p:nvSpPr>
          <p:cNvPr id="9" name="日付プレースホルダー 8">
            <a:extLst>
              <a:ext uri="{FF2B5EF4-FFF2-40B4-BE49-F238E27FC236}">
                <a16:creationId xmlns:a16="http://schemas.microsoft.com/office/drawing/2014/main" id="{F0A41C81-8FD9-93B9-0E1C-0666C07BB9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059F2-D9F3-7346-BA68-386AF6217644}" type="datetimeFigureOut">
              <a:rPr kumimoji="1" lang="ja-JP" altLang="en-US" smtClean="0"/>
              <a:t>2022/5/20</a:t>
            </a:fld>
            <a:endParaRPr kumimoji="1" lang="ja-JP" altLang="en-US"/>
          </a:p>
        </p:txBody>
      </p:sp>
    </p:spTree>
    <p:extLst>
      <p:ext uri="{BB962C8B-B14F-4D97-AF65-F5344CB8AC3E}">
        <p14:creationId xmlns:p14="http://schemas.microsoft.com/office/powerpoint/2010/main" val="27822912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86" r:id="rId12"/>
  </p:sldLayoutIdLst>
  <p:txStyles>
    <p:titleStyle>
      <a:lvl1pPr algn="l" defTabSz="914400" rtl="0" eaLnBrk="1" latinLnBrk="0" hangingPunct="1">
        <a:lnSpc>
          <a:spcPct val="90000"/>
        </a:lnSpc>
        <a:spcBef>
          <a:spcPct val="0"/>
        </a:spcBef>
        <a:buNone/>
        <a:defRPr kumimoji="1"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790AB2-8414-2AA3-8609-01B2063323B4}"/>
              </a:ext>
            </a:extLst>
          </p:cNvPr>
          <p:cNvSpPr>
            <a:spLocks noGrp="1"/>
          </p:cNvSpPr>
          <p:nvPr>
            <p:ph type="title"/>
          </p:nvPr>
        </p:nvSpPr>
        <p:spPr>
          <a:xfrm>
            <a:off x="0" y="65088"/>
            <a:ext cx="10515600" cy="701675"/>
          </a:xfrm>
          <a:prstGeom prst="rect">
            <a:avLst/>
          </a:prstGeom>
        </p:spPr>
        <p:txBody>
          <a:bodyPr/>
          <a:lstStyle/>
          <a:p>
            <a:r>
              <a:rPr kumimoji="1" lang="ja-JP" altLang="en-US"/>
              <a:t>背景</a:t>
            </a:r>
          </a:p>
        </p:txBody>
      </p:sp>
      <p:sp>
        <p:nvSpPr>
          <p:cNvPr id="3" name="テキスト ボックス 2">
            <a:extLst>
              <a:ext uri="{FF2B5EF4-FFF2-40B4-BE49-F238E27FC236}">
                <a16:creationId xmlns:a16="http://schemas.microsoft.com/office/drawing/2014/main" id="{AD1AA396-BE4C-BAF0-2262-E7381E296222}"/>
              </a:ext>
            </a:extLst>
          </p:cNvPr>
          <p:cNvSpPr txBox="1"/>
          <p:nvPr/>
        </p:nvSpPr>
        <p:spPr>
          <a:xfrm>
            <a:off x="140524" y="1348723"/>
            <a:ext cx="5955476" cy="1754326"/>
          </a:xfrm>
          <a:prstGeom prst="rect">
            <a:avLst/>
          </a:prstGeom>
          <a:noFill/>
        </p:spPr>
        <p:txBody>
          <a:bodyPr wrap="none" rtlCol="0">
            <a:spAutoFit/>
          </a:bodyPr>
          <a:lstStyle/>
          <a:p>
            <a:r>
              <a:rPr kumimoji="1" lang="ja-JP" altLang="en-US"/>
              <a:t>長年続くデフレによりサラリーマンの給料は上がらない</a:t>
            </a:r>
            <a:endParaRPr kumimoji="1" lang="en-US" altLang="ja-JP" dirty="0"/>
          </a:p>
          <a:p>
            <a:r>
              <a:rPr lang="ja-JP" altLang="en-US"/>
              <a:t>お金を稼がないと生活は豊かにならないのか</a:t>
            </a:r>
            <a:endParaRPr lang="en-US" altLang="ja-JP" dirty="0"/>
          </a:p>
          <a:p>
            <a:r>
              <a:rPr kumimoji="1" lang="ja-JP" altLang="en-US"/>
              <a:t>キーポイントとなるのが健康</a:t>
            </a:r>
            <a:endParaRPr kumimoji="1" lang="en-US" altLang="ja-JP" dirty="0"/>
          </a:p>
          <a:p>
            <a:r>
              <a:rPr lang="ja-JP" altLang="en-US"/>
              <a:t>人間は自己管理することが苦手</a:t>
            </a:r>
            <a:endParaRPr lang="en-US" altLang="ja-JP" dirty="0"/>
          </a:p>
          <a:p>
            <a:r>
              <a:rPr kumimoji="1" lang="ja-JP" altLang="en-US"/>
              <a:t>結局事後対策になってしまう。</a:t>
            </a:r>
            <a:endParaRPr kumimoji="1" lang="en-US" altLang="ja-JP" dirty="0"/>
          </a:p>
          <a:p>
            <a:r>
              <a:rPr kumimoji="1" lang="ja-JP" altLang="en-US"/>
              <a:t>そこで</a:t>
            </a:r>
            <a:r>
              <a:rPr kumimoji="1" lang="en-US" altLang="ja-JP" dirty="0"/>
              <a:t>IT</a:t>
            </a:r>
            <a:r>
              <a:rPr kumimoji="1" lang="ja-JP" altLang="en-US"/>
              <a:t>の力を借りて管理を手助けしたい。</a:t>
            </a:r>
            <a:endParaRPr kumimoji="1" lang="en-US" altLang="ja-JP" dirty="0"/>
          </a:p>
        </p:txBody>
      </p:sp>
      <p:sp>
        <p:nvSpPr>
          <p:cNvPr id="5" name="テキスト ボックス 4">
            <a:extLst>
              <a:ext uri="{FF2B5EF4-FFF2-40B4-BE49-F238E27FC236}">
                <a16:creationId xmlns:a16="http://schemas.microsoft.com/office/drawing/2014/main" id="{1D9476CA-0E78-2933-B725-02F29DFCECCA}"/>
              </a:ext>
            </a:extLst>
          </p:cNvPr>
          <p:cNvSpPr txBox="1"/>
          <p:nvPr/>
        </p:nvSpPr>
        <p:spPr>
          <a:xfrm>
            <a:off x="140524" y="766763"/>
            <a:ext cx="2656465" cy="369332"/>
          </a:xfrm>
          <a:prstGeom prst="rect">
            <a:avLst/>
          </a:prstGeom>
          <a:noFill/>
        </p:spPr>
        <p:txBody>
          <a:bodyPr wrap="square" rtlCol="0">
            <a:spAutoFit/>
          </a:bodyPr>
          <a:lstStyle/>
          <a:p>
            <a:r>
              <a:rPr lang="ja-JP" altLang="en-US" u="sng"/>
              <a:t>何のため作るのか</a:t>
            </a:r>
            <a:endParaRPr lang="en-US" altLang="ja-JP" u="sng" dirty="0"/>
          </a:p>
        </p:txBody>
      </p:sp>
      <p:grpSp>
        <p:nvGrpSpPr>
          <p:cNvPr id="11" name="グループ化 10">
            <a:extLst>
              <a:ext uri="{FF2B5EF4-FFF2-40B4-BE49-F238E27FC236}">
                <a16:creationId xmlns:a16="http://schemas.microsoft.com/office/drawing/2014/main" id="{130CCCA4-F55C-745E-C56B-BF20FB8BBA86}"/>
              </a:ext>
            </a:extLst>
          </p:cNvPr>
          <p:cNvGrpSpPr/>
          <p:nvPr/>
        </p:nvGrpSpPr>
        <p:grpSpPr>
          <a:xfrm>
            <a:off x="363070" y="5105865"/>
            <a:ext cx="11255188" cy="1590770"/>
            <a:chOff x="363070" y="5105865"/>
            <a:chExt cx="11255188" cy="1590770"/>
          </a:xfrm>
        </p:grpSpPr>
        <p:sp>
          <p:nvSpPr>
            <p:cNvPr id="7" name="正方形/長方形 6">
              <a:extLst>
                <a:ext uri="{FF2B5EF4-FFF2-40B4-BE49-F238E27FC236}">
                  <a16:creationId xmlns:a16="http://schemas.microsoft.com/office/drawing/2014/main" id="{3E1EAFF0-E546-3CCB-D604-D41BF564540E}"/>
                </a:ext>
              </a:extLst>
            </p:cNvPr>
            <p:cNvSpPr/>
            <p:nvPr/>
          </p:nvSpPr>
          <p:spPr>
            <a:xfrm>
              <a:off x="363070" y="5105865"/>
              <a:ext cx="11255188" cy="159077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434A152-4AD8-3456-3DDE-D260F35D66F1}"/>
                </a:ext>
              </a:extLst>
            </p:cNvPr>
            <p:cNvSpPr txBox="1"/>
            <p:nvPr/>
          </p:nvSpPr>
          <p:spPr>
            <a:xfrm>
              <a:off x="1277473" y="5247667"/>
              <a:ext cx="9520517" cy="523220"/>
            </a:xfrm>
            <a:prstGeom prst="rect">
              <a:avLst/>
            </a:prstGeom>
            <a:noFill/>
          </p:spPr>
          <p:txBody>
            <a:bodyPr wrap="square" rtlCol="0">
              <a:spAutoFit/>
            </a:bodyPr>
            <a:lstStyle/>
            <a:p>
              <a:r>
                <a:rPr kumimoji="1" lang="ja-JP" altLang="en-US" sz="2800"/>
                <a:t>病気や怪我を予防することでコスト（お金、時間）を削減</a:t>
              </a:r>
            </a:p>
          </p:txBody>
        </p:sp>
        <p:sp>
          <p:nvSpPr>
            <p:cNvPr id="9" name="下矢印 8">
              <a:extLst>
                <a:ext uri="{FF2B5EF4-FFF2-40B4-BE49-F238E27FC236}">
                  <a16:creationId xmlns:a16="http://schemas.microsoft.com/office/drawing/2014/main" id="{20184B62-F9F3-573D-26CD-F3A65164DDEE}"/>
                </a:ext>
              </a:extLst>
            </p:cNvPr>
            <p:cNvSpPr/>
            <p:nvPr/>
          </p:nvSpPr>
          <p:spPr>
            <a:xfrm>
              <a:off x="5459505" y="5770887"/>
              <a:ext cx="732864" cy="3203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6E27EB5-3B84-B41A-DA7A-30408720C45A}"/>
                </a:ext>
              </a:extLst>
            </p:cNvPr>
            <p:cNvSpPr txBox="1"/>
            <p:nvPr/>
          </p:nvSpPr>
          <p:spPr>
            <a:xfrm>
              <a:off x="2796989" y="6132326"/>
              <a:ext cx="7247966" cy="523220"/>
            </a:xfrm>
            <a:prstGeom prst="rect">
              <a:avLst/>
            </a:prstGeom>
            <a:noFill/>
          </p:spPr>
          <p:txBody>
            <a:bodyPr wrap="square" rtlCol="0">
              <a:spAutoFit/>
            </a:bodyPr>
            <a:lstStyle/>
            <a:p>
              <a:r>
                <a:rPr kumimoji="1" lang="ja-JP" altLang="en-US" sz="2800"/>
                <a:t>自分の趣味ややりたい事に投資できる</a:t>
              </a:r>
            </a:p>
          </p:txBody>
        </p:sp>
      </p:grpSp>
    </p:spTree>
    <p:extLst>
      <p:ext uri="{BB962C8B-B14F-4D97-AF65-F5344CB8AC3E}">
        <p14:creationId xmlns:p14="http://schemas.microsoft.com/office/powerpoint/2010/main" val="106257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D25D52-E86E-FCF7-94F6-BD3994D7C79E}"/>
              </a:ext>
            </a:extLst>
          </p:cNvPr>
          <p:cNvSpPr>
            <a:spLocks noGrp="1"/>
          </p:cNvSpPr>
          <p:nvPr>
            <p:ph type="title"/>
          </p:nvPr>
        </p:nvSpPr>
        <p:spPr/>
        <p:txBody>
          <a:bodyPr>
            <a:normAutofit/>
          </a:bodyPr>
          <a:lstStyle/>
          <a:p>
            <a:r>
              <a:rPr kumimoji="1" lang="ja-JP" altLang="en-US"/>
              <a:t>背景</a:t>
            </a:r>
          </a:p>
        </p:txBody>
      </p:sp>
      <p:sp>
        <p:nvSpPr>
          <p:cNvPr id="3" name="テキスト ボックス 2">
            <a:extLst>
              <a:ext uri="{FF2B5EF4-FFF2-40B4-BE49-F238E27FC236}">
                <a16:creationId xmlns:a16="http://schemas.microsoft.com/office/drawing/2014/main" id="{8B3A0FB9-71B6-0474-44C7-D227DE18B174}"/>
              </a:ext>
            </a:extLst>
          </p:cNvPr>
          <p:cNvSpPr txBox="1"/>
          <p:nvPr/>
        </p:nvSpPr>
        <p:spPr>
          <a:xfrm>
            <a:off x="270128" y="926487"/>
            <a:ext cx="1338828" cy="369332"/>
          </a:xfrm>
          <a:prstGeom prst="rect">
            <a:avLst/>
          </a:prstGeom>
          <a:noFill/>
        </p:spPr>
        <p:txBody>
          <a:bodyPr wrap="none" rtlCol="0">
            <a:spAutoFit/>
          </a:bodyPr>
          <a:lstStyle/>
          <a:p>
            <a:r>
              <a:rPr kumimoji="1" lang="ja-JP" altLang="en-US" u="sng"/>
              <a:t>ターゲット</a:t>
            </a:r>
          </a:p>
        </p:txBody>
      </p:sp>
      <p:pic>
        <p:nvPicPr>
          <p:cNvPr id="5" name="図 4">
            <a:extLst>
              <a:ext uri="{FF2B5EF4-FFF2-40B4-BE49-F238E27FC236}">
                <a16:creationId xmlns:a16="http://schemas.microsoft.com/office/drawing/2014/main" id="{4237DE0D-E5CE-E81F-7A58-A49CA67C3470}"/>
              </a:ext>
            </a:extLst>
          </p:cNvPr>
          <p:cNvPicPr>
            <a:picLocks noChangeAspect="1"/>
          </p:cNvPicPr>
          <p:nvPr/>
        </p:nvPicPr>
        <p:blipFill>
          <a:blip r:embed="rId2"/>
          <a:stretch>
            <a:fillRect/>
          </a:stretch>
        </p:blipFill>
        <p:spPr>
          <a:xfrm>
            <a:off x="270128" y="1506332"/>
            <a:ext cx="4640987" cy="4249934"/>
          </a:xfrm>
          <a:prstGeom prst="rect">
            <a:avLst/>
          </a:prstGeom>
        </p:spPr>
      </p:pic>
      <p:pic>
        <p:nvPicPr>
          <p:cNvPr id="8" name="図 7">
            <a:extLst>
              <a:ext uri="{FF2B5EF4-FFF2-40B4-BE49-F238E27FC236}">
                <a16:creationId xmlns:a16="http://schemas.microsoft.com/office/drawing/2014/main" id="{F5D8B8C7-A21C-A6F7-1DBC-9EF490B88573}"/>
              </a:ext>
            </a:extLst>
          </p:cNvPr>
          <p:cNvPicPr>
            <a:picLocks noChangeAspect="1"/>
          </p:cNvPicPr>
          <p:nvPr/>
        </p:nvPicPr>
        <p:blipFill>
          <a:blip r:embed="rId3"/>
          <a:stretch>
            <a:fillRect/>
          </a:stretch>
        </p:blipFill>
        <p:spPr>
          <a:xfrm>
            <a:off x="4911115" y="818911"/>
            <a:ext cx="6853518" cy="3786929"/>
          </a:xfrm>
          <a:prstGeom prst="rect">
            <a:avLst/>
          </a:prstGeom>
        </p:spPr>
      </p:pic>
      <p:sp>
        <p:nvSpPr>
          <p:cNvPr id="9" name="正方形/長方形 8">
            <a:extLst>
              <a:ext uri="{FF2B5EF4-FFF2-40B4-BE49-F238E27FC236}">
                <a16:creationId xmlns:a16="http://schemas.microsoft.com/office/drawing/2014/main" id="{A202A078-99C0-A079-13AF-7120D57C3525}"/>
              </a:ext>
            </a:extLst>
          </p:cNvPr>
          <p:cNvSpPr/>
          <p:nvPr/>
        </p:nvSpPr>
        <p:spPr>
          <a:xfrm>
            <a:off x="410137" y="5966779"/>
            <a:ext cx="11255188" cy="681783"/>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EAB664F-2029-6E93-CA3E-329AC783D4A3}"/>
              </a:ext>
            </a:extLst>
          </p:cNvPr>
          <p:cNvSpPr txBox="1"/>
          <p:nvPr/>
        </p:nvSpPr>
        <p:spPr>
          <a:xfrm>
            <a:off x="578226" y="6046060"/>
            <a:ext cx="9520517" cy="523220"/>
          </a:xfrm>
          <a:prstGeom prst="rect">
            <a:avLst/>
          </a:prstGeom>
          <a:noFill/>
        </p:spPr>
        <p:txBody>
          <a:bodyPr wrap="square" rtlCol="0">
            <a:spAutoFit/>
          </a:bodyPr>
          <a:lstStyle/>
          <a:p>
            <a:r>
              <a:rPr lang="ja-JP" altLang="en-US" sz="2800"/>
              <a:t>食習慣に関心はあるが時間ない</a:t>
            </a:r>
            <a:r>
              <a:rPr lang="ja-JP" altLang="en-US" sz="2800">
                <a:solidFill>
                  <a:srgbClr val="FF0000"/>
                </a:solidFill>
              </a:rPr>
              <a:t>２０歳</a:t>
            </a:r>
            <a:r>
              <a:rPr lang="en-US" altLang="ja-JP" sz="2800" dirty="0">
                <a:solidFill>
                  <a:srgbClr val="FF0000"/>
                </a:solidFill>
              </a:rPr>
              <a:t>〜</a:t>
            </a:r>
            <a:r>
              <a:rPr lang="ja-JP" altLang="en-US" sz="2800">
                <a:solidFill>
                  <a:srgbClr val="FF0000"/>
                </a:solidFill>
              </a:rPr>
              <a:t>６０歳</a:t>
            </a:r>
            <a:r>
              <a:rPr lang="ja-JP" altLang="en-US" sz="2800"/>
              <a:t>を対象</a:t>
            </a:r>
            <a:endParaRPr kumimoji="1" lang="ja-JP" altLang="en-US" sz="2800"/>
          </a:p>
        </p:txBody>
      </p:sp>
      <p:grpSp>
        <p:nvGrpSpPr>
          <p:cNvPr id="15" name="グループ化 14">
            <a:extLst>
              <a:ext uri="{FF2B5EF4-FFF2-40B4-BE49-F238E27FC236}">
                <a16:creationId xmlns:a16="http://schemas.microsoft.com/office/drawing/2014/main" id="{A4226564-648B-7D5E-DA3F-91C6EABDE49A}"/>
              </a:ext>
            </a:extLst>
          </p:cNvPr>
          <p:cNvGrpSpPr/>
          <p:nvPr/>
        </p:nvGrpSpPr>
        <p:grpSpPr>
          <a:xfrm>
            <a:off x="5096435" y="4628096"/>
            <a:ext cx="6568890" cy="1234822"/>
            <a:chOff x="5096435" y="4587390"/>
            <a:chExt cx="6568890" cy="1275527"/>
          </a:xfrm>
        </p:grpSpPr>
        <p:sp>
          <p:nvSpPr>
            <p:cNvPr id="11" name="正方形/長方形 10">
              <a:extLst>
                <a:ext uri="{FF2B5EF4-FFF2-40B4-BE49-F238E27FC236}">
                  <a16:creationId xmlns:a16="http://schemas.microsoft.com/office/drawing/2014/main" id="{55416B1F-D282-742C-28BD-12343BF64154}"/>
                </a:ext>
              </a:extLst>
            </p:cNvPr>
            <p:cNvSpPr/>
            <p:nvPr/>
          </p:nvSpPr>
          <p:spPr>
            <a:xfrm>
              <a:off x="5096435" y="4708776"/>
              <a:ext cx="6568890" cy="11541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43EB9D4-F041-C3D5-36C9-7AA171EEAEAB}"/>
                </a:ext>
              </a:extLst>
            </p:cNvPr>
            <p:cNvSpPr/>
            <p:nvPr/>
          </p:nvSpPr>
          <p:spPr>
            <a:xfrm>
              <a:off x="5177117" y="4587390"/>
              <a:ext cx="1253061" cy="2664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ysClr val="windowText" lastClr="000000"/>
                  </a:solidFill>
                </a:rPr>
                <a:t>ポイント</a:t>
              </a:r>
            </a:p>
          </p:txBody>
        </p:sp>
      </p:grpSp>
      <p:sp>
        <p:nvSpPr>
          <p:cNvPr id="16" name="テキスト ボックス 15">
            <a:extLst>
              <a:ext uri="{FF2B5EF4-FFF2-40B4-BE49-F238E27FC236}">
                <a16:creationId xmlns:a16="http://schemas.microsoft.com/office/drawing/2014/main" id="{73F28AE0-9133-7898-A041-F9818599D655}"/>
              </a:ext>
            </a:extLst>
          </p:cNvPr>
          <p:cNvSpPr txBox="1"/>
          <p:nvPr/>
        </p:nvSpPr>
        <p:spPr>
          <a:xfrm>
            <a:off x="5338482" y="4988859"/>
            <a:ext cx="5724644" cy="369332"/>
          </a:xfrm>
          <a:prstGeom prst="rect">
            <a:avLst/>
          </a:prstGeom>
          <a:noFill/>
        </p:spPr>
        <p:txBody>
          <a:bodyPr wrap="none" rtlCol="0">
            <a:spAutoFit/>
          </a:bodyPr>
          <a:lstStyle/>
          <a:p>
            <a:r>
              <a:rPr kumimoji="1" lang="ja-JP" altLang="en-US"/>
              <a:t>・働く世代は食習慣に関心があるが取り組めていない</a:t>
            </a:r>
          </a:p>
        </p:txBody>
      </p:sp>
      <p:sp>
        <p:nvSpPr>
          <p:cNvPr id="17" name="テキスト ボックス 16">
            <a:extLst>
              <a:ext uri="{FF2B5EF4-FFF2-40B4-BE49-F238E27FC236}">
                <a16:creationId xmlns:a16="http://schemas.microsoft.com/office/drawing/2014/main" id="{D15F5CA1-A651-A944-21C9-7DF2B84BBDCB}"/>
              </a:ext>
            </a:extLst>
          </p:cNvPr>
          <p:cNvSpPr txBox="1"/>
          <p:nvPr/>
        </p:nvSpPr>
        <p:spPr>
          <a:xfrm>
            <a:off x="5338482" y="5404458"/>
            <a:ext cx="4801314" cy="369332"/>
          </a:xfrm>
          <a:prstGeom prst="rect">
            <a:avLst/>
          </a:prstGeom>
          <a:noFill/>
        </p:spPr>
        <p:txBody>
          <a:bodyPr wrap="none" rtlCol="0">
            <a:spAutoFit/>
          </a:bodyPr>
          <a:lstStyle/>
          <a:p>
            <a:r>
              <a:rPr kumimoji="1" lang="ja-JP" altLang="en-US"/>
              <a:t>・この世代の食生活の妨げは時間がないから</a:t>
            </a:r>
          </a:p>
        </p:txBody>
      </p:sp>
    </p:spTree>
    <p:extLst>
      <p:ext uri="{BB962C8B-B14F-4D97-AF65-F5344CB8AC3E}">
        <p14:creationId xmlns:p14="http://schemas.microsoft.com/office/powerpoint/2010/main" val="402936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7F0E5-F065-9DEE-239C-F5E1A07464AA}"/>
              </a:ext>
            </a:extLst>
          </p:cNvPr>
          <p:cNvSpPr>
            <a:spLocks noGrp="1"/>
          </p:cNvSpPr>
          <p:nvPr>
            <p:ph type="title"/>
          </p:nvPr>
        </p:nvSpPr>
        <p:spPr/>
        <p:txBody>
          <a:bodyPr/>
          <a:lstStyle/>
          <a:p>
            <a:r>
              <a:rPr kumimoji="1" lang="ja-JP" altLang="en-US"/>
              <a:t>背景</a:t>
            </a:r>
          </a:p>
        </p:txBody>
      </p:sp>
      <p:sp>
        <p:nvSpPr>
          <p:cNvPr id="3" name="テキスト ボックス 2">
            <a:extLst>
              <a:ext uri="{FF2B5EF4-FFF2-40B4-BE49-F238E27FC236}">
                <a16:creationId xmlns:a16="http://schemas.microsoft.com/office/drawing/2014/main" id="{39BFE78B-0D37-5B2D-C551-9705F5E4B627}"/>
              </a:ext>
            </a:extLst>
          </p:cNvPr>
          <p:cNvSpPr txBox="1"/>
          <p:nvPr/>
        </p:nvSpPr>
        <p:spPr>
          <a:xfrm>
            <a:off x="537882" y="1089212"/>
            <a:ext cx="7340471" cy="1754326"/>
          </a:xfrm>
          <a:prstGeom prst="rect">
            <a:avLst/>
          </a:prstGeom>
          <a:noFill/>
        </p:spPr>
        <p:txBody>
          <a:bodyPr wrap="none" rtlCol="0">
            <a:spAutoFit/>
          </a:bodyPr>
          <a:lstStyle/>
          <a:p>
            <a:r>
              <a:rPr kumimoji="1" lang="ja-JP" altLang="en-US"/>
              <a:t>どういった問題を解決できるか</a:t>
            </a:r>
            <a:endParaRPr kumimoji="1" lang="en-US" altLang="ja-JP" dirty="0"/>
          </a:p>
          <a:p>
            <a:r>
              <a:rPr lang="ja-JP" altLang="en-US"/>
              <a:t>今回は栄養に着目</a:t>
            </a:r>
            <a:endParaRPr lang="en-US" altLang="ja-JP" dirty="0"/>
          </a:p>
          <a:p>
            <a:r>
              <a:rPr lang="ja-JP" altLang="en-US"/>
              <a:t>食事の内容を記録することで栄養管理が可能</a:t>
            </a:r>
            <a:endParaRPr lang="en-US" altLang="ja-JP" dirty="0"/>
          </a:p>
          <a:p>
            <a:r>
              <a:rPr lang="ja-JP" altLang="en-US"/>
              <a:t>自動で計算</a:t>
            </a:r>
            <a:endParaRPr lang="en-US" altLang="ja-JP" dirty="0"/>
          </a:p>
          <a:p>
            <a:r>
              <a:rPr lang="ja-JP" altLang="en-US"/>
              <a:t>どういうリスクがあるかが分かるので関心のない人でも興味を持てる</a:t>
            </a:r>
            <a:endParaRPr lang="en-US" altLang="ja-JP" dirty="0"/>
          </a:p>
          <a:p>
            <a:endParaRPr lang="en-US" altLang="ja-JP" dirty="0"/>
          </a:p>
        </p:txBody>
      </p:sp>
      <p:sp>
        <p:nvSpPr>
          <p:cNvPr id="6" name="正方形/長方形 5">
            <a:extLst>
              <a:ext uri="{FF2B5EF4-FFF2-40B4-BE49-F238E27FC236}">
                <a16:creationId xmlns:a16="http://schemas.microsoft.com/office/drawing/2014/main" id="{9753588C-CBFC-A3FF-DDC4-7A6BB23AC4AC}"/>
              </a:ext>
            </a:extLst>
          </p:cNvPr>
          <p:cNvSpPr/>
          <p:nvPr/>
        </p:nvSpPr>
        <p:spPr>
          <a:xfrm>
            <a:off x="443751" y="3428999"/>
            <a:ext cx="11255188" cy="3211644"/>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3A45EAE-B708-9C98-2663-6D823713F51F}"/>
              </a:ext>
            </a:extLst>
          </p:cNvPr>
          <p:cNvSpPr txBox="1"/>
          <p:nvPr/>
        </p:nvSpPr>
        <p:spPr>
          <a:xfrm>
            <a:off x="3287805" y="3549937"/>
            <a:ext cx="5567080" cy="538648"/>
          </a:xfrm>
          <a:prstGeom prst="rect">
            <a:avLst/>
          </a:prstGeom>
          <a:noFill/>
        </p:spPr>
        <p:txBody>
          <a:bodyPr wrap="square" rtlCol="0">
            <a:spAutoFit/>
          </a:bodyPr>
          <a:lstStyle/>
          <a:p>
            <a:r>
              <a:rPr lang="ja-JP" altLang="en-US" sz="2800"/>
              <a:t>食習慣の改善を</a:t>
            </a:r>
            <a:r>
              <a:rPr lang="en-US" altLang="ja-JP" sz="2800" dirty="0"/>
              <a:t>IT</a:t>
            </a:r>
            <a:r>
              <a:rPr lang="ja-JP" altLang="en-US" sz="2800"/>
              <a:t>を使って手助け</a:t>
            </a:r>
            <a:endParaRPr kumimoji="1" lang="ja-JP" altLang="en-US" sz="2800"/>
          </a:p>
        </p:txBody>
      </p:sp>
      <p:sp>
        <p:nvSpPr>
          <p:cNvPr id="8" name="下矢印 7">
            <a:extLst>
              <a:ext uri="{FF2B5EF4-FFF2-40B4-BE49-F238E27FC236}">
                <a16:creationId xmlns:a16="http://schemas.microsoft.com/office/drawing/2014/main" id="{B1C5E5F8-058A-C129-9C99-CE7BA168CC75}"/>
              </a:ext>
            </a:extLst>
          </p:cNvPr>
          <p:cNvSpPr/>
          <p:nvPr/>
        </p:nvSpPr>
        <p:spPr>
          <a:xfrm>
            <a:off x="5540186" y="4113630"/>
            <a:ext cx="732864" cy="3297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C351BCE-EB0E-D188-2E82-829AFAE7B131}"/>
              </a:ext>
            </a:extLst>
          </p:cNvPr>
          <p:cNvSpPr txBox="1"/>
          <p:nvPr/>
        </p:nvSpPr>
        <p:spPr>
          <a:xfrm>
            <a:off x="1495983" y="4485726"/>
            <a:ext cx="8821269" cy="538648"/>
          </a:xfrm>
          <a:prstGeom prst="rect">
            <a:avLst/>
          </a:prstGeom>
          <a:noFill/>
        </p:spPr>
        <p:txBody>
          <a:bodyPr wrap="square" rtlCol="0">
            <a:spAutoFit/>
          </a:bodyPr>
          <a:lstStyle/>
          <a:p>
            <a:r>
              <a:rPr kumimoji="1" lang="ja-JP" altLang="en-US" sz="2800"/>
              <a:t>食習慣に関する不健康のリスクを下げることができる</a:t>
            </a:r>
          </a:p>
        </p:txBody>
      </p:sp>
      <p:sp>
        <p:nvSpPr>
          <p:cNvPr id="10" name="テキスト ボックス 9">
            <a:extLst>
              <a:ext uri="{FF2B5EF4-FFF2-40B4-BE49-F238E27FC236}">
                <a16:creationId xmlns:a16="http://schemas.microsoft.com/office/drawing/2014/main" id="{61D90A19-60DD-4FF1-7CE2-D2E5D8B9C5A4}"/>
              </a:ext>
            </a:extLst>
          </p:cNvPr>
          <p:cNvSpPr txBox="1"/>
          <p:nvPr/>
        </p:nvSpPr>
        <p:spPr>
          <a:xfrm>
            <a:off x="1267045" y="5352744"/>
            <a:ext cx="9555853" cy="1077218"/>
          </a:xfrm>
          <a:prstGeom prst="rect">
            <a:avLst/>
          </a:prstGeom>
          <a:noFill/>
        </p:spPr>
        <p:txBody>
          <a:bodyPr wrap="square" rtlCol="0">
            <a:spAutoFit/>
          </a:bodyPr>
          <a:lstStyle/>
          <a:p>
            <a:pPr algn="ctr"/>
            <a:r>
              <a:rPr kumimoji="1" lang="ja-JP" altLang="en-US" sz="3200" b="1">
                <a:solidFill>
                  <a:srgbClr val="FF0000"/>
                </a:solidFill>
              </a:rPr>
              <a:t>今回は三大栄養素（炭水化物、タンパク質、脂質）</a:t>
            </a:r>
            <a:endParaRPr kumimoji="1" lang="en-US" altLang="ja-JP" sz="3200" b="1" dirty="0">
              <a:solidFill>
                <a:srgbClr val="FF0000"/>
              </a:solidFill>
            </a:endParaRPr>
          </a:p>
          <a:p>
            <a:pPr algn="ctr"/>
            <a:r>
              <a:rPr kumimoji="1" lang="ja-JP" altLang="en-US" sz="3200" b="1">
                <a:solidFill>
                  <a:srgbClr val="FF0000"/>
                </a:solidFill>
              </a:rPr>
              <a:t>に着目した栄養計算サイトを作る</a:t>
            </a:r>
          </a:p>
        </p:txBody>
      </p:sp>
    </p:spTree>
    <p:extLst>
      <p:ext uri="{BB962C8B-B14F-4D97-AF65-F5344CB8AC3E}">
        <p14:creationId xmlns:p14="http://schemas.microsoft.com/office/powerpoint/2010/main" val="192587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5B7817-64E4-15E8-EA55-BA21D2365AB0}"/>
              </a:ext>
            </a:extLst>
          </p:cNvPr>
          <p:cNvSpPr>
            <a:spLocks noGrp="1"/>
          </p:cNvSpPr>
          <p:nvPr>
            <p:ph type="title"/>
          </p:nvPr>
        </p:nvSpPr>
        <p:spPr/>
        <p:txBody>
          <a:bodyPr/>
          <a:lstStyle/>
          <a:p>
            <a:r>
              <a:rPr kumimoji="1" lang="ja-JP" altLang="en-US"/>
              <a:t>機能</a:t>
            </a:r>
          </a:p>
        </p:txBody>
      </p:sp>
      <p:sp>
        <p:nvSpPr>
          <p:cNvPr id="3" name="テキスト ボックス 2">
            <a:extLst>
              <a:ext uri="{FF2B5EF4-FFF2-40B4-BE49-F238E27FC236}">
                <a16:creationId xmlns:a16="http://schemas.microsoft.com/office/drawing/2014/main" id="{602F8073-C7E2-9C7F-81F7-233B72DBB0C1}"/>
              </a:ext>
            </a:extLst>
          </p:cNvPr>
          <p:cNvSpPr txBox="1"/>
          <p:nvPr/>
        </p:nvSpPr>
        <p:spPr>
          <a:xfrm>
            <a:off x="484094" y="1075765"/>
            <a:ext cx="2954655" cy="2308324"/>
          </a:xfrm>
          <a:prstGeom prst="rect">
            <a:avLst/>
          </a:prstGeom>
          <a:noFill/>
        </p:spPr>
        <p:txBody>
          <a:bodyPr wrap="none" rtlCol="0">
            <a:spAutoFit/>
          </a:bodyPr>
          <a:lstStyle/>
          <a:p>
            <a:r>
              <a:rPr kumimoji="1" lang="ja-JP" altLang="en-US"/>
              <a:t>ログイン機能</a:t>
            </a:r>
            <a:endParaRPr kumimoji="1" lang="en-US" altLang="ja-JP" dirty="0"/>
          </a:p>
          <a:p>
            <a:r>
              <a:rPr lang="ja-JP" altLang="en-US"/>
              <a:t>権限（管理者、ユーザー）</a:t>
            </a:r>
            <a:endParaRPr kumimoji="1" lang="en-US" altLang="ja-JP" dirty="0"/>
          </a:p>
          <a:p>
            <a:r>
              <a:rPr lang="ja-JP" altLang="en-US"/>
              <a:t>食材登録消去編集機能</a:t>
            </a:r>
            <a:endParaRPr lang="en-US" altLang="ja-JP" dirty="0"/>
          </a:p>
          <a:p>
            <a:r>
              <a:rPr kumimoji="1" lang="ja-JP" altLang="en-US"/>
              <a:t>食材追加機能</a:t>
            </a:r>
            <a:endParaRPr kumimoji="1" lang="en-US" altLang="ja-JP" dirty="0"/>
          </a:p>
          <a:p>
            <a:r>
              <a:rPr kumimoji="1" lang="ja-JP" altLang="en-US"/>
              <a:t>レシピ作成消去編集機能</a:t>
            </a:r>
            <a:endParaRPr kumimoji="1" lang="en-US" altLang="ja-JP" dirty="0"/>
          </a:p>
          <a:p>
            <a:r>
              <a:rPr lang="ja-JP" altLang="en-US"/>
              <a:t>閲覧機能</a:t>
            </a:r>
            <a:endParaRPr kumimoji="1" lang="en-US" altLang="ja-JP" dirty="0"/>
          </a:p>
          <a:p>
            <a:r>
              <a:rPr lang="ja-JP" altLang="en-US"/>
              <a:t>いいね機能</a:t>
            </a:r>
            <a:endParaRPr lang="en-US" altLang="ja-JP" dirty="0"/>
          </a:p>
          <a:p>
            <a:r>
              <a:rPr kumimoji="1" lang="ja-JP" altLang="en-US"/>
              <a:t>ツイッター投稿機能</a:t>
            </a:r>
            <a:endParaRPr kumimoji="1" lang="en-US" altLang="ja-JP" dirty="0"/>
          </a:p>
        </p:txBody>
      </p:sp>
    </p:spTree>
    <p:extLst>
      <p:ext uri="{BB962C8B-B14F-4D97-AF65-F5344CB8AC3E}">
        <p14:creationId xmlns:p14="http://schemas.microsoft.com/office/powerpoint/2010/main" val="136737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7414DD-C42D-BF42-9730-924DEF04F47A}"/>
              </a:ext>
            </a:extLst>
          </p:cNvPr>
          <p:cNvSpPr>
            <a:spLocks noGrp="1"/>
          </p:cNvSpPr>
          <p:nvPr>
            <p:ph type="title"/>
          </p:nvPr>
        </p:nvSpPr>
        <p:spPr/>
        <p:txBody>
          <a:bodyPr/>
          <a:lstStyle/>
          <a:p>
            <a:r>
              <a:rPr kumimoji="1" lang="ja-JP" altLang="en-US"/>
              <a:t>計算方法（概要）</a:t>
            </a:r>
          </a:p>
        </p:txBody>
      </p:sp>
      <p:sp>
        <p:nvSpPr>
          <p:cNvPr id="3" name="正方形/長方形 2">
            <a:extLst>
              <a:ext uri="{FF2B5EF4-FFF2-40B4-BE49-F238E27FC236}">
                <a16:creationId xmlns:a16="http://schemas.microsoft.com/office/drawing/2014/main" id="{AA97D295-B2C0-FC44-4892-DF46059A9208}"/>
              </a:ext>
            </a:extLst>
          </p:cNvPr>
          <p:cNvSpPr/>
          <p:nvPr/>
        </p:nvSpPr>
        <p:spPr>
          <a:xfrm>
            <a:off x="805190" y="1280623"/>
            <a:ext cx="3877985" cy="369332"/>
          </a:xfrm>
          <a:prstGeom prst="rect">
            <a:avLst/>
          </a:prstGeom>
        </p:spPr>
        <p:txBody>
          <a:bodyPr wrap="none">
            <a:spAutoFit/>
          </a:bodyPr>
          <a:lstStyle/>
          <a:p>
            <a:r>
              <a:rPr lang="ja-JP" altLang="en-US"/>
              <a:t>１日に必要なエネルギーの量を計算</a:t>
            </a:r>
            <a:endParaRPr lang="en-US" altLang="ja-JP" dirty="0"/>
          </a:p>
        </p:txBody>
      </p:sp>
      <p:sp>
        <p:nvSpPr>
          <p:cNvPr id="4" name="正方形/長方形 3">
            <a:extLst>
              <a:ext uri="{FF2B5EF4-FFF2-40B4-BE49-F238E27FC236}">
                <a16:creationId xmlns:a16="http://schemas.microsoft.com/office/drawing/2014/main" id="{A0AA9D8E-30EF-9426-6EFC-1B74059D407D}"/>
              </a:ext>
            </a:extLst>
          </p:cNvPr>
          <p:cNvSpPr/>
          <p:nvPr/>
        </p:nvSpPr>
        <p:spPr>
          <a:xfrm>
            <a:off x="805189" y="1691178"/>
            <a:ext cx="9308959" cy="369332"/>
          </a:xfrm>
          <a:prstGeom prst="rect">
            <a:avLst/>
          </a:prstGeom>
        </p:spPr>
        <p:txBody>
          <a:bodyPr wrap="none">
            <a:spAutoFit/>
          </a:bodyPr>
          <a:lstStyle/>
          <a:p>
            <a:r>
              <a:rPr lang="ja-JP" altLang="en-US"/>
              <a:t>接種するエネルギーに適切なタンパク質の割合を乗じて適切なタンパク質の量を計算</a:t>
            </a:r>
            <a:endParaRPr lang="en-US" altLang="ja-JP" dirty="0"/>
          </a:p>
        </p:txBody>
      </p:sp>
      <p:sp>
        <p:nvSpPr>
          <p:cNvPr id="5" name="正方形/長方形 4">
            <a:extLst>
              <a:ext uri="{FF2B5EF4-FFF2-40B4-BE49-F238E27FC236}">
                <a16:creationId xmlns:a16="http://schemas.microsoft.com/office/drawing/2014/main" id="{504BBA68-05D0-8981-7D93-A12C84DA357D}"/>
              </a:ext>
            </a:extLst>
          </p:cNvPr>
          <p:cNvSpPr/>
          <p:nvPr/>
        </p:nvSpPr>
        <p:spPr>
          <a:xfrm>
            <a:off x="805188" y="2139654"/>
            <a:ext cx="6186309" cy="369332"/>
          </a:xfrm>
          <a:prstGeom prst="rect">
            <a:avLst/>
          </a:prstGeom>
        </p:spPr>
        <p:txBody>
          <a:bodyPr wrap="none">
            <a:spAutoFit/>
          </a:bodyPr>
          <a:lstStyle/>
          <a:p>
            <a:r>
              <a:rPr lang="ja-JP" altLang="en-US"/>
              <a:t>そのタンパク質の量に見合った炭水化物、脂質の量を計算</a:t>
            </a:r>
            <a:endParaRPr lang="en-US" altLang="ja-JP" dirty="0"/>
          </a:p>
        </p:txBody>
      </p:sp>
      <p:sp>
        <p:nvSpPr>
          <p:cNvPr id="6" name="正方形/長方形 5">
            <a:extLst>
              <a:ext uri="{FF2B5EF4-FFF2-40B4-BE49-F238E27FC236}">
                <a16:creationId xmlns:a16="http://schemas.microsoft.com/office/drawing/2014/main" id="{7270CC5E-A0A5-CBBB-CFCA-53CFD9ED46CD}"/>
              </a:ext>
            </a:extLst>
          </p:cNvPr>
          <p:cNvSpPr/>
          <p:nvPr/>
        </p:nvSpPr>
        <p:spPr>
          <a:xfrm>
            <a:off x="785201" y="2625159"/>
            <a:ext cx="8725466" cy="923330"/>
          </a:xfrm>
          <a:prstGeom prst="rect">
            <a:avLst/>
          </a:prstGeom>
        </p:spPr>
        <p:txBody>
          <a:bodyPr wrap="none">
            <a:spAutoFit/>
          </a:bodyPr>
          <a:lstStyle/>
          <a:p>
            <a:r>
              <a:rPr lang="en-US" altLang="ja-JP" dirty="0"/>
              <a:t>※</a:t>
            </a:r>
            <a:r>
              <a:rPr lang="ja-JP" altLang="en-US"/>
              <a:t>１８</a:t>
            </a:r>
            <a:r>
              <a:rPr lang="en-US" altLang="ja-JP" dirty="0"/>
              <a:t>.</a:t>
            </a:r>
            <a:r>
              <a:rPr lang="ja-JP" altLang="en-US"/>
              <a:t>５</a:t>
            </a:r>
            <a:r>
              <a:rPr lang="en-US" altLang="ja-JP" dirty="0"/>
              <a:t>〜</a:t>
            </a:r>
            <a:r>
              <a:rPr lang="ja-JP" altLang="en-US"/>
              <a:t>２５の人が対象</a:t>
            </a:r>
            <a:endParaRPr lang="en-US" altLang="ja-JP" dirty="0"/>
          </a:p>
          <a:p>
            <a:r>
              <a:rPr lang="en-US" altLang="ja-JP" dirty="0"/>
              <a:t>※</a:t>
            </a:r>
            <a:r>
              <a:rPr lang="ja-JP" altLang="en-US"/>
              <a:t>妊娠中の女性は除く</a:t>
            </a:r>
            <a:endParaRPr lang="en-US" altLang="ja-JP" dirty="0"/>
          </a:p>
          <a:p>
            <a:r>
              <a:rPr lang="en-US" altLang="ja-JP" dirty="0"/>
              <a:t>※</a:t>
            </a:r>
            <a:r>
              <a:rPr lang="ja-JP" altLang="en-US"/>
              <a:t>健康的な体を維持するために必要な栄養なのでトップアスリートは注意が必要</a:t>
            </a:r>
            <a:endParaRPr lang="en-US" altLang="ja-JP" dirty="0"/>
          </a:p>
        </p:txBody>
      </p:sp>
    </p:spTree>
    <p:extLst>
      <p:ext uri="{BB962C8B-B14F-4D97-AF65-F5344CB8AC3E}">
        <p14:creationId xmlns:p14="http://schemas.microsoft.com/office/powerpoint/2010/main" val="171333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FB7E1-629E-8C86-97FF-D266B49BF180}"/>
              </a:ext>
            </a:extLst>
          </p:cNvPr>
          <p:cNvSpPr>
            <a:spLocks noGrp="1"/>
          </p:cNvSpPr>
          <p:nvPr>
            <p:ph type="title"/>
          </p:nvPr>
        </p:nvSpPr>
        <p:spPr/>
        <p:txBody>
          <a:bodyPr/>
          <a:lstStyle/>
          <a:p>
            <a:r>
              <a:rPr kumimoji="1" lang="ja-JP" altLang="en-US"/>
              <a:t>計算方法（エネルギー</a:t>
            </a:r>
            <a:r>
              <a:rPr kumimoji="1" lang="en-US" altLang="ja-JP" dirty="0"/>
              <a:t>[kcal]</a:t>
            </a:r>
            <a:r>
              <a:rPr kumimoji="1" lang="ja-JP" altLang="en-US"/>
              <a:t>）</a:t>
            </a:r>
          </a:p>
        </p:txBody>
      </p:sp>
      <p:pic>
        <p:nvPicPr>
          <p:cNvPr id="4" name="図 3">
            <a:extLst>
              <a:ext uri="{FF2B5EF4-FFF2-40B4-BE49-F238E27FC236}">
                <a16:creationId xmlns:a16="http://schemas.microsoft.com/office/drawing/2014/main" id="{BA061C44-C75F-1059-FB06-ED6ABEEB5F39}"/>
              </a:ext>
            </a:extLst>
          </p:cNvPr>
          <p:cNvPicPr>
            <a:picLocks noChangeAspect="1"/>
          </p:cNvPicPr>
          <p:nvPr/>
        </p:nvPicPr>
        <p:blipFill>
          <a:blip r:embed="rId2"/>
          <a:stretch>
            <a:fillRect/>
          </a:stretch>
        </p:blipFill>
        <p:spPr>
          <a:xfrm>
            <a:off x="271581" y="848946"/>
            <a:ext cx="5948615" cy="3752355"/>
          </a:xfrm>
          <a:prstGeom prst="rect">
            <a:avLst/>
          </a:prstGeom>
        </p:spPr>
      </p:pic>
      <p:pic>
        <p:nvPicPr>
          <p:cNvPr id="6" name="図 5">
            <a:extLst>
              <a:ext uri="{FF2B5EF4-FFF2-40B4-BE49-F238E27FC236}">
                <a16:creationId xmlns:a16="http://schemas.microsoft.com/office/drawing/2014/main" id="{C5D3629A-AD0E-4EEF-B66E-A2250BCC745E}"/>
              </a:ext>
            </a:extLst>
          </p:cNvPr>
          <p:cNvPicPr>
            <a:picLocks noChangeAspect="1"/>
          </p:cNvPicPr>
          <p:nvPr/>
        </p:nvPicPr>
        <p:blipFill>
          <a:blip r:embed="rId3"/>
          <a:stretch>
            <a:fillRect/>
          </a:stretch>
        </p:blipFill>
        <p:spPr>
          <a:xfrm>
            <a:off x="6318992" y="848946"/>
            <a:ext cx="5326908" cy="2822730"/>
          </a:xfrm>
          <a:prstGeom prst="rect">
            <a:avLst/>
          </a:prstGeom>
        </p:spPr>
      </p:pic>
      <p:pic>
        <p:nvPicPr>
          <p:cNvPr id="8" name="図 7">
            <a:extLst>
              <a:ext uri="{FF2B5EF4-FFF2-40B4-BE49-F238E27FC236}">
                <a16:creationId xmlns:a16="http://schemas.microsoft.com/office/drawing/2014/main" id="{9E96CFEB-7097-5B3B-8DF3-CAD4021B0CA4}"/>
              </a:ext>
            </a:extLst>
          </p:cNvPr>
          <p:cNvPicPr>
            <a:picLocks noChangeAspect="1"/>
          </p:cNvPicPr>
          <p:nvPr/>
        </p:nvPicPr>
        <p:blipFill>
          <a:blip r:embed="rId4"/>
          <a:stretch>
            <a:fillRect/>
          </a:stretch>
        </p:blipFill>
        <p:spPr>
          <a:xfrm>
            <a:off x="6295242" y="2588916"/>
            <a:ext cx="5437579" cy="4162560"/>
          </a:xfrm>
          <a:prstGeom prst="rect">
            <a:avLst/>
          </a:prstGeom>
        </p:spPr>
      </p:pic>
      <p:grpSp>
        <p:nvGrpSpPr>
          <p:cNvPr id="16" name="グループ化 15">
            <a:extLst>
              <a:ext uri="{FF2B5EF4-FFF2-40B4-BE49-F238E27FC236}">
                <a16:creationId xmlns:a16="http://schemas.microsoft.com/office/drawing/2014/main" id="{ECDB4220-ADF3-BC61-AD31-F5A80393E56F}"/>
              </a:ext>
            </a:extLst>
          </p:cNvPr>
          <p:cNvGrpSpPr/>
          <p:nvPr/>
        </p:nvGrpSpPr>
        <p:grpSpPr>
          <a:xfrm>
            <a:off x="121022" y="4774232"/>
            <a:ext cx="5974978" cy="1836430"/>
            <a:chOff x="5096435" y="4587390"/>
            <a:chExt cx="6568890" cy="1275527"/>
          </a:xfrm>
        </p:grpSpPr>
        <p:sp>
          <p:nvSpPr>
            <p:cNvPr id="17" name="正方形/長方形 16">
              <a:extLst>
                <a:ext uri="{FF2B5EF4-FFF2-40B4-BE49-F238E27FC236}">
                  <a16:creationId xmlns:a16="http://schemas.microsoft.com/office/drawing/2014/main" id="{5A3E7609-CCA8-8A53-8170-FCF2F13D8019}"/>
                </a:ext>
              </a:extLst>
            </p:cNvPr>
            <p:cNvSpPr/>
            <p:nvPr/>
          </p:nvSpPr>
          <p:spPr>
            <a:xfrm>
              <a:off x="5096435" y="4708776"/>
              <a:ext cx="6568890" cy="11541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2AAB987B-9C92-97D8-697D-BCA10D26E98B}"/>
                </a:ext>
              </a:extLst>
            </p:cNvPr>
            <p:cNvSpPr/>
            <p:nvPr/>
          </p:nvSpPr>
          <p:spPr>
            <a:xfrm>
              <a:off x="5177117" y="4587390"/>
              <a:ext cx="1253061" cy="2664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ysClr val="windowText" lastClr="000000"/>
                  </a:solidFill>
                </a:rPr>
                <a:t>ポイント</a:t>
              </a:r>
            </a:p>
          </p:txBody>
        </p:sp>
      </p:grpSp>
      <p:sp>
        <p:nvSpPr>
          <p:cNvPr id="19" name="テキスト ボックス 18">
            <a:extLst>
              <a:ext uri="{FF2B5EF4-FFF2-40B4-BE49-F238E27FC236}">
                <a16:creationId xmlns:a16="http://schemas.microsoft.com/office/drawing/2014/main" id="{3F64F26A-8335-5A49-13D5-7EB7A760CC0A}"/>
              </a:ext>
            </a:extLst>
          </p:cNvPr>
          <p:cNvSpPr txBox="1"/>
          <p:nvPr/>
        </p:nvSpPr>
        <p:spPr>
          <a:xfrm>
            <a:off x="194409" y="5202765"/>
            <a:ext cx="5375189" cy="369332"/>
          </a:xfrm>
          <a:prstGeom prst="rect">
            <a:avLst/>
          </a:prstGeom>
          <a:noFill/>
        </p:spPr>
        <p:txBody>
          <a:bodyPr wrap="none" rtlCol="0">
            <a:spAutoFit/>
          </a:bodyPr>
          <a:lstStyle/>
          <a:p>
            <a:r>
              <a:rPr lang="ja-JP" altLang="en-US"/>
              <a:t>以下の要素によって必要なエネルギーの量が変化</a:t>
            </a:r>
            <a:endParaRPr kumimoji="1" lang="ja-JP" altLang="en-US"/>
          </a:p>
        </p:txBody>
      </p:sp>
      <p:sp>
        <p:nvSpPr>
          <p:cNvPr id="21" name="テキスト ボックス 20">
            <a:extLst>
              <a:ext uri="{FF2B5EF4-FFF2-40B4-BE49-F238E27FC236}">
                <a16:creationId xmlns:a16="http://schemas.microsoft.com/office/drawing/2014/main" id="{859EEC43-802E-B339-656E-9BC91F23B457}"/>
              </a:ext>
            </a:extLst>
          </p:cNvPr>
          <p:cNvSpPr txBox="1"/>
          <p:nvPr/>
        </p:nvSpPr>
        <p:spPr>
          <a:xfrm>
            <a:off x="271581" y="5779829"/>
            <a:ext cx="5628430" cy="584775"/>
          </a:xfrm>
          <a:prstGeom prst="rect">
            <a:avLst/>
          </a:prstGeom>
          <a:noFill/>
        </p:spPr>
        <p:txBody>
          <a:bodyPr wrap="square" rtlCol="0">
            <a:spAutoFit/>
          </a:bodyPr>
          <a:lstStyle/>
          <a:p>
            <a:pPr algn="ctr"/>
            <a:r>
              <a:rPr kumimoji="1" lang="ja-JP" altLang="en-US" sz="3200" b="1">
                <a:solidFill>
                  <a:srgbClr val="FF0000"/>
                </a:solidFill>
              </a:rPr>
              <a:t>性別、年齢、身体運動レベル</a:t>
            </a:r>
            <a:endParaRPr kumimoji="1" lang="en-US" altLang="ja-JP" sz="3200" b="1" dirty="0">
              <a:solidFill>
                <a:srgbClr val="FF0000"/>
              </a:solidFill>
            </a:endParaRPr>
          </a:p>
        </p:txBody>
      </p:sp>
    </p:spTree>
    <p:extLst>
      <p:ext uri="{BB962C8B-B14F-4D97-AF65-F5344CB8AC3E}">
        <p14:creationId xmlns:p14="http://schemas.microsoft.com/office/powerpoint/2010/main" val="422873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CFB70A-9545-0604-4709-20CA10414BC1}"/>
              </a:ext>
            </a:extLst>
          </p:cNvPr>
          <p:cNvSpPr>
            <a:spLocks noGrp="1"/>
          </p:cNvSpPr>
          <p:nvPr>
            <p:ph type="title"/>
          </p:nvPr>
        </p:nvSpPr>
        <p:spPr/>
        <p:txBody>
          <a:bodyPr/>
          <a:lstStyle/>
          <a:p>
            <a:r>
              <a:rPr lang="ja-JP" altLang="en-US"/>
              <a:t>計算方法（エネルギー</a:t>
            </a:r>
            <a:r>
              <a:rPr lang="en-US" altLang="ja-JP" dirty="0"/>
              <a:t>[kcal]</a:t>
            </a:r>
            <a:r>
              <a:rPr lang="ja-JP" altLang="en-US"/>
              <a:t>）</a:t>
            </a:r>
            <a:endParaRPr kumimoji="1" lang="ja-JP" altLang="en-US"/>
          </a:p>
        </p:txBody>
      </p:sp>
      <p:pic>
        <p:nvPicPr>
          <p:cNvPr id="4" name="図 3">
            <a:extLst>
              <a:ext uri="{FF2B5EF4-FFF2-40B4-BE49-F238E27FC236}">
                <a16:creationId xmlns:a16="http://schemas.microsoft.com/office/drawing/2014/main" id="{F5EC563C-AC34-A9EC-1374-B1D2104B28C7}"/>
              </a:ext>
            </a:extLst>
          </p:cNvPr>
          <p:cNvPicPr>
            <a:picLocks noChangeAspect="1"/>
          </p:cNvPicPr>
          <p:nvPr/>
        </p:nvPicPr>
        <p:blipFill>
          <a:blip r:embed="rId2"/>
          <a:stretch>
            <a:fillRect/>
          </a:stretch>
        </p:blipFill>
        <p:spPr>
          <a:xfrm>
            <a:off x="2430697" y="715974"/>
            <a:ext cx="6615370" cy="6128579"/>
          </a:xfrm>
          <a:prstGeom prst="rect">
            <a:avLst/>
          </a:prstGeom>
        </p:spPr>
      </p:pic>
      <p:sp>
        <p:nvSpPr>
          <p:cNvPr id="5" name="フレーム 4">
            <a:extLst>
              <a:ext uri="{FF2B5EF4-FFF2-40B4-BE49-F238E27FC236}">
                <a16:creationId xmlns:a16="http://schemas.microsoft.com/office/drawing/2014/main" id="{BFD25A9D-0EDA-30FB-65DF-F861256353B4}"/>
              </a:ext>
            </a:extLst>
          </p:cNvPr>
          <p:cNvSpPr/>
          <p:nvPr/>
        </p:nvSpPr>
        <p:spPr>
          <a:xfrm>
            <a:off x="2445687" y="4392118"/>
            <a:ext cx="6503441" cy="884420"/>
          </a:xfrm>
          <a:prstGeom prst="frame">
            <a:avLst>
              <a:gd name="adj1" fmla="val 402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Tree>
    <p:extLst>
      <p:ext uri="{BB962C8B-B14F-4D97-AF65-F5344CB8AC3E}">
        <p14:creationId xmlns:p14="http://schemas.microsoft.com/office/powerpoint/2010/main" val="4183086939"/>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357</Words>
  <Application>Microsoft Macintosh PowerPoint</Application>
  <PresentationFormat>ワイド画面</PresentationFormat>
  <Paragraphs>47</Paragraphs>
  <Slides>7</Slides>
  <Notes>0</Notes>
  <HiddenSlides>2</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7</vt:i4>
      </vt:variant>
    </vt:vector>
  </HeadingPairs>
  <TitlesOfParts>
    <vt:vector size="10" baseType="lpstr">
      <vt:lpstr>Arial</vt:lpstr>
      <vt:lpstr>Corbel</vt:lpstr>
      <vt:lpstr>デザインの設定</vt:lpstr>
      <vt:lpstr>背景</vt:lpstr>
      <vt:lpstr>背景</vt:lpstr>
      <vt:lpstr>背景</vt:lpstr>
      <vt:lpstr>機能</vt:lpstr>
      <vt:lpstr>計算方法（概要）</vt:lpstr>
      <vt:lpstr>計算方法（エネルギー[kcal]）</vt:lpstr>
      <vt:lpstr>計算方法（エネルギー[kcal]）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背景</dc:title>
  <dc:creator>FUKUDA Takuma</dc:creator>
  <cp:lastModifiedBy>FUKUDA Takuma</cp:lastModifiedBy>
  <cp:revision>5</cp:revision>
  <dcterms:created xsi:type="dcterms:W3CDTF">2022-05-13T00:08:27Z</dcterms:created>
  <dcterms:modified xsi:type="dcterms:W3CDTF">2022-05-20T09:25:55Z</dcterms:modified>
</cp:coreProperties>
</file>