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301"/>
            <a:ext cx="7886700" cy="595472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2540"/>
            <a:ext cx="7886700" cy="490442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8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20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683FC3-697B-4349-8792-102F934E5B6F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4E46-235A-4FA0-A938-E715329C88B4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C8F5-F90C-47B8-9F85-E44E05BC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81" y="1041400"/>
            <a:ext cx="8574437" cy="2387600"/>
          </a:xfrm>
        </p:spPr>
        <p:txBody>
          <a:bodyPr/>
          <a:lstStyle/>
          <a:p>
            <a:r>
              <a:rPr kumimoji="1" lang="en-US" altLang="ja-JP" sz="8800" b="1" dirty="0">
                <a:solidFill>
                  <a:schemeClr val="accent1"/>
                </a:solidFill>
              </a:rPr>
              <a:t>R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ja-JP" altLang="en-US" b="1" dirty="0"/>
              <a:t>多母集団</a:t>
            </a:r>
            <a:r>
              <a:rPr kumimoji="1" lang="en-US" altLang="ja-JP" b="1" dirty="0"/>
              <a:t>IRT</a:t>
            </a:r>
            <a:r>
              <a:rPr kumimoji="1" lang="ja-JP" altLang="en-US" dirty="0"/>
              <a:t>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DD677-53FF-404F-9B5A-A36B27CFF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1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A5CDE-F657-4677-93CC-3029E6E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10075-D195-4F4D-B84A-4006FFD4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2540"/>
            <a:ext cx="4330976" cy="4904423"/>
          </a:xfrm>
        </p:spPr>
        <p:txBody>
          <a:bodyPr/>
          <a:lstStyle/>
          <a:p>
            <a:r>
              <a:rPr kumimoji="1" lang="ja-JP" altLang="en-US">
                <a:solidFill>
                  <a:schemeClr val="accent2"/>
                </a:solidFill>
              </a:rPr>
              <a:t>日アサ</a:t>
            </a:r>
            <a:r>
              <a:rPr kumimoji="1" lang="ja-JP" altLang="en-US"/>
              <a:t>大好き</a:t>
            </a:r>
            <a:r>
              <a:rPr kumimoji="1" lang="en-US" altLang="ja-JP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Psychometrician</a:t>
            </a:r>
            <a:r>
              <a:rPr kumimoji="1" lang="ja-JP" altLang="en-US" sz="1800"/>
              <a:t>見習い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研究員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サンリオピューロランドの隣（</a:t>
            </a:r>
            <a:r>
              <a:rPr lang="en-US" altLang="ja-JP" dirty="0"/>
              <a:t>NOW</a:t>
            </a:r>
            <a:r>
              <a:rPr lang="ja-JP" altLang="en-US"/>
              <a:t>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9FD8F-78EC-4639-8A97-5EEBF93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Direct Marketing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1C731-C9B6-4517-A8DA-88AA7F98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加藤・川端・山田 </a:t>
            </a:r>
            <a:r>
              <a:rPr kumimoji="1" lang="en-US" altLang="ja-JP" dirty="0"/>
              <a:t>(2014). R</a:t>
            </a:r>
            <a:r>
              <a:rPr kumimoji="1" lang="ja-JP" altLang="en-US" dirty="0"/>
              <a:t>による項目反応理論</a:t>
            </a:r>
            <a:r>
              <a:rPr kumimoji="1" lang="ja-JP" altLang="en-US"/>
              <a:t>　オーム社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kumimoji="1" lang="ja-JP" altLang="en-US" dirty="0"/>
              <a:t>（おそらく）日本で一番</a:t>
            </a:r>
            <a:r>
              <a:rPr kumimoji="1" lang="en-US" altLang="ja-JP" sz="2800" b="1" dirty="0"/>
              <a:t>IRT</a:t>
            </a:r>
            <a:r>
              <a:rPr kumimoji="1" lang="ja-JP" altLang="en-US" sz="2800" b="1" dirty="0"/>
              <a:t>の実践</a:t>
            </a:r>
            <a:r>
              <a:rPr kumimoji="1" lang="ja-JP" altLang="en-US" dirty="0"/>
              <a:t>に精通している著者による</a:t>
            </a:r>
            <a:r>
              <a:rPr kumimoji="1" lang="ja-JP" altLang="en-US" sz="2800" b="1" dirty="0">
                <a:solidFill>
                  <a:srgbClr val="C00000"/>
                </a:solidFill>
              </a:rPr>
              <a:t>項目反応</a:t>
            </a:r>
            <a:r>
              <a:rPr kumimoji="1" lang="ja-JP" altLang="en-US" sz="2800" b="1">
                <a:solidFill>
                  <a:srgbClr val="C00000"/>
                </a:solidFill>
              </a:rPr>
              <a:t>理論</a:t>
            </a:r>
            <a:r>
              <a:rPr kumimoji="1" lang="ja-JP" altLang="en-US"/>
              <a:t>の専門書。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IRT</a:t>
            </a:r>
            <a:r>
              <a:rPr kumimoji="1" lang="ja-JP" altLang="en-US" dirty="0"/>
              <a:t>の基本的なモデル</a:t>
            </a:r>
            <a:r>
              <a:rPr kumimoji="1" lang="ja-JP" altLang="en-US"/>
              <a:t>である</a:t>
            </a:r>
            <a:r>
              <a:rPr kumimoji="1" lang="ja-JP" altLang="en-US" sz="2800" b="1"/>
              <a:t>一次元</a:t>
            </a:r>
            <a:r>
              <a:rPr kumimoji="1" lang="en-US" altLang="ja-JP" sz="2800" b="1" dirty="0"/>
              <a:t>IRT</a:t>
            </a:r>
            <a:r>
              <a:rPr kumimoji="1" lang="ja-JP" altLang="en-US" sz="2800" b="1"/>
              <a:t>モデル</a:t>
            </a:r>
            <a:r>
              <a:rPr kumimoji="1" lang="ja-JP" altLang="en-US"/>
              <a:t>を</a:t>
            </a:r>
            <a:r>
              <a:rPr kumimoji="1" lang="ja-JP" altLang="en-US" dirty="0"/>
              <a:t>中心に，パラメタ推定，等化など，実践で必要な知識を重点的に</a:t>
            </a:r>
            <a:r>
              <a:rPr kumimoji="1" lang="ja-JP" altLang="en-US"/>
              <a:t>網羅。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TYT</a:t>
            </a:r>
            <a:r>
              <a:rPr kumimoji="1" lang="ja-JP" altLang="en-US" dirty="0"/>
              <a:t>本よりもわかりやすい（個人談）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2E5D40-94FA-4B4F-B9CF-91579DBE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25" y="4750177"/>
            <a:ext cx="1351225" cy="19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0439B-29F2-4074-9946-75C4498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IRT</a:t>
            </a:r>
            <a:r>
              <a:rPr kumimoji="1" lang="ja-JP" altLang="en-US" dirty="0"/>
              <a:t>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5A0F38-191F-4744-ADB8-0723B6D37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受検者が</a:t>
                </a:r>
                <a:r>
                  <a:rPr kumimoji="1" lang="ja-JP" altLang="en-US" b="1"/>
                  <a:t>テスト</a:t>
                </a:r>
                <a:r>
                  <a:rPr kumimoji="1" lang="ja-JP" altLang="en-US" sz="1600"/>
                  <a:t>（学力検査</a:t>
                </a:r>
                <a:r>
                  <a:rPr lang="en-US" altLang="ja-JP" sz="1600" dirty="0"/>
                  <a:t>,</a:t>
                </a:r>
                <a:r>
                  <a:rPr kumimoji="1" lang="ja-JP" altLang="en-US" sz="1600"/>
                  <a:t>試験</a:t>
                </a:r>
                <a:r>
                  <a:rPr kumimoji="1" lang="en-US" altLang="ja-JP" sz="1600" dirty="0"/>
                  <a:t>,</a:t>
                </a:r>
                <a:r>
                  <a:rPr kumimoji="1" lang="ja-JP" altLang="en-US" sz="1600"/>
                  <a:t>アンケート</a:t>
                </a:r>
                <a:r>
                  <a:rPr kumimoji="1" lang="en-US" altLang="ja-JP" sz="1600" dirty="0"/>
                  <a:t>etc...</a:t>
                </a:r>
                <a:r>
                  <a:rPr kumimoji="1" lang="ja-JP" altLang="en-US" sz="1600"/>
                  <a:t>）</a:t>
                </a:r>
                <a:r>
                  <a:rPr kumimoji="1" lang="ja-JP" altLang="en-US" sz="2400"/>
                  <a:t>に回答したデータから，個人や集団の</a:t>
                </a:r>
                <a:r>
                  <a:rPr kumimoji="1" lang="ja-JP" altLang="en-US" b="1"/>
                  <a:t>潜在変数</a:t>
                </a:r>
                <a:r>
                  <a:rPr kumimoji="1" lang="ja-JP" altLang="en-US" sz="1400"/>
                  <a:t>（学力</a:t>
                </a:r>
                <a:r>
                  <a:rPr kumimoji="1" lang="en-US" altLang="ja-JP" sz="1400" dirty="0"/>
                  <a:t>, </a:t>
                </a:r>
                <a:r>
                  <a:rPr kumimoji="1" lang="ja-JP" altLang="en-US" sz="1400"/>
                  <a:t>能力</a:t>
                </a:r>
                <a:r>
                  <a:rPr kumimoji="1" lang="en-US" altLang="ja-JP" sz="1400" dirty="0"/>
                  <a:t>, </a:t>
                </a:r>
                <a:r>
                  <a:rPr kumimoji="1" lang="ja-JP" altLang="en-US" sz="1400"/>
                  <a:t>特性）</a:t>
                </a:r>
                <a:r>
                  <a:rPr kumimoji="1" lang="en-US" altLang="ja-JP" sz="1400" dirty="0"/>
                  <a:t>  </a:t>
                </a:r>
                <a:r>
                  <a:rPr kumimoji="1" lang="ja-JP" altLang="en-US" sz="2400"/>
                  <a:t>や</a:t>
                </a:r>
                <a:r>
                  <a:rPr kumimoji="1" lang="ja-JP" altLang="en-US" b="1"/>
                  <a:t>項目</a:t>
                </a:r>
                <a:r>
                  <a:rPr kumimoji="1" lang="ja-JP" altLang="en-US" sz="2400"/>
                  <a:t>自体の特性</a:t>
                </a:r>
                <a:r>
                  <a:rPr lang="en-US" altLang="ja-JP" sz="1400" dirty="0"/>
                  <a:t>(</a:t>
                </a:r>
                <a:r>
                  <a:rPr lang="ja-JP" altLang="en-US" sz="1400"/>
                  <a:t>難しさなど</a:t>
                </a:r>
                <a:r>
                  <a:rPr lang="en-US" altLang="ja-JP" sz="1400" dirty="0"/>
                  <a:t>)</a:t>
                </a:r>
                <a:r>
                  <a:rPr kumimoji="1" lang="ja-JP" altLang="en-US" sz="2400"/>
                  <a:t>を推定する。</a:t>
                </a:r>
                <a:endParaRPr kumimoji="1" lang="en-US" altLang="ja-JP" sz="2400" dirty="0"/>
              </a:p>
              <a:p>
                <a:pPr lvl="1"/>
                <a:r>
                  <a:rPr kumimoji="1" lang="ja-JP" altLang="en-US" sz="2000"/>
                  <a:t>受検者の能力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ja-JP" sz="2000" dirty="0"/>
                  <a:t>)</a:t>
                </a:r>
                <a:r>
                  <a:rPr kumimoji="1" lang="ja-JP" altLang="en-US" sz="2000"/>
                  <a:t>からテスト正答・誤答への</a:t>
                </a:r>
                <a:r>
                  <a:rPr kumimoji="1" lang="en-US" altLang="ja-JP" sz="2000" dirty="0"/>
                  <a:t>(</a:t>
                </a:r>
                <a:r>
                  <a:rPr kumimoji="1" lang="ja-JP" altLang="en-US" sz="2000"/>
                  <a:t>ロジスティック</a:t>
                </a:r>
                <a:r>
                  <a:rPr kumimoji="1" lang="en-US" altLang="ja-JP" sz="2000" dirty="0"/>
                  <a:t>)</a:t>
                </a:r>
                <a:r>
                  <a:rPr kumimoji="1" lang="ja-JP" altLang="en-US" sz="2000"/>
                  <a:t>回帰の問題に近い。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5A0F38-191F-4744-ADB8-0723B6D37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D77BC4-00EA-9445-988B-04F3C00D264E}"/>
                  </a:ext>
                </a:extLst>
              </p:cNvPr>
              <p:cNvSpPr txBox="1"/>
              <p:nvPr/>
            </p:nvSpPr>
            <p:spPr>
              <a:xfrm>
                <a:off x="312953" y="3093524"/>
                <a:ext cx="3620447" cy="11317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/>
                  <a:t>2-parameter logistic 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model</a:t>
                </a:r>
              </a:p>
              <a:p>
                <a:pPr algn="ctr"/>
                <a:endParaRPr lang="en-US" altLang="ja-JP" sz="900" dirty="0"/>
              </a:p>
              <a:p>
                <a:pPr algn="ctr"/>
                <a:r>
                  <a:rPr lang="en-US" altLang="ja-JP" sz="2400" i="1" dirty="0">
                    <a:effectLst/>
                    <a:ea typeface="Cambria Math" panose="020F0502020204030204" pitchFamily="3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effectLst/>
                            <a:latin typeface="Cambria Math" panose="02040503050406030204" pitchFamily="18" charset="0"/>
                            <a:ea typeface="Cambria Math" panose="020F0502020204030204" pitchFamily="34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𝜃</m:t>
                        </m:r>
                      </m:e>
                    </m:d>
                    <m:r>
                      <a:rPr lang="en-US" altLang="ja-JP" sz="2400">
                        <a:effectLst/>
                        <a:latin typeface="Cambria Math" panose="020F0502020204030204" pitchFamily="34" charset="0"/>
                        <a:ea typeface="游明朝" panose="020B0604020202020204" pitchFamily="34" charset="0"/>
                        <a:cs typeface="Times New Roman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ja-JP" altLang="ja-JP" sz="2400" i="1">
                            <a:effectLst/>
                            <a:latin typeface="Cambria Math" panose="02040503050406030204" pitchFamily="18" charset="0"/>
                            <a:ea typeface="Cambria Math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ja-JP" sz="2400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i="1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1+</m:t>
                        </m:r>
                        <m:func>
                          <m:funcPr>
                            <m:ctrlPr>
                              <a:rPr lang="ja-JP" altLang="ja-JP" sz="2400" i="1">
                                <a:effectLst/>
                                <a:latin typeface="Cambria Math" panose="02040503050406030204" pitchFamily="18" charset="0"/>
                                <a:ea typeface="Cambria Math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effectLst/>
                                <a:latin typeface="Cambria Math" panose="020F0502020204030204" pitchFamily="34" charset="0"/>
                                <a:ea typeface="游明朝" panose="020B0604020202020204" pitchFamily="34" charset="0"/>
                                <a:cs typeface="Times New Roman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ja-JP" altLang="ja-JP" sz="2400" i="1">
                                    <a:effectLst/>
                                    <a:latin typeface="Cambria Math" panose="02040503050406030204" pitchFamily="18" charset="0"/>
                                    <a:ea typeface="Cambria Math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effectLst/>
                                    <a:latin typeface="Cambria Math" panose="020F0502020204030204" pitchFamily="34" charset="0"/>
                                    <a:ea typeface="游明朝" panose="020B0604020202020204" pitchFamily="34" charset="0"/>
                                    <a:cs typeface="Times New Roman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明朝" panose="020B0604020202020204" pitchFamily="34" charset="0"/>
                                    <a:cs typeface="Times New Roman" panose="020F0502020204030204" pitchFamily="34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ja-JP" altLang="ja-JP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F0502020204030204" pitchFamily="34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𝜽</m:t>
                                    </m:r>
                                    <m:r>
                                      <a:rPr lang="en-US" altLang="ja-JP" sz="2400" i="1">
                                        <a:effectLst/>
                                        <a:latin typeface="Cambria Math" panose="020F0502020204030204" pitchFamily="34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ja-JP" sz="24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ja-JP" altLang="ja-JP" sz="1600">
                    <a:effectLst/>
                  </a:rPr>
                  <a:t> </a:t>
                </a:r>
                <a:endParaRPr lang="en-US" altLang="ja-JP" sz="1600" dirty="0">
                  <a:effectLst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D77BC4-00EA-9445-988B-04F3C00D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3" y="3093524"/>
                <a:ext cx="3620447" cy="1131785"/>
              </a:xfrm>
              <a:prstGeom prst="rect">
                <a:avLst/>
              </a:prstGeom>
              <a:blipFill>
                <a:blip r:embed="rId3"/>
                <a:stretch>
                  <a:fillRect l="-1399" t="-3333" r="-1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5D2E99-7AAB-8D4C-98B2-F76D696E18F0}"/>
                  </a:ext>
                </a:extLst>
              </p:cNvPr>
              <p:cNvSpPr txBox="1"/>
              <p:nvPr/>
            </p:nvSpPr>
            <p:spPr>
              <a:xfrm>
                <a:off x="1015270" y="4257778"/>
                <a:ext cx="2318787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600" i="1" dirty="0"/>
                  <a:t>P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正答確率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ja-JP" sz="1600" dirty="0"/>
                  <a:t>…</a:t>
                </a:r>
                <a:r>
                  <a:rPr lang="ja-JP" altLang="en-US" sz="1600" dirty="0"/>
                  <a:t>受検者の</a:t>
                </a:r>
                <a:r>
                  <a:rPr lang="ja-JP" altLang="en-US" sz="1600" b="1" dirty="0"/>
                  <a:t>能力</a:t>
                </a:r>
                <a:endParaRPr lang="en-US" altLang="ja-JP" sz="1600" b="1" dirty="0"/>
              </a:p>
              <a:p>
                <a:r>
                  <a:rPr lang="en-US" altLang="ja-JP" sz="1600" b="1" i="1" dirty="0"/>
                  <a:t>b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項目</a:t>
                </a:r>
                <a:r>
                  <a:rPr lang="ja-JP" altLang="en-US" sz="1600" b="1" dirty="0"/>
                  <a:t>困難度</a:t>
                </a:r>
                <a:endParaRPr lang="en-US" altLang="ja-JP" sz="1600" b="1" dirty="0"/>
              </a:p>
              <a:p>
                <a:r>
                  <a:rPr lang="en-US" altLang="ja-JP" sz="1600" b="1" i="1" dirty="0"/>
                  <a:t>a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項目</a:t>
                </a:r>
                <a:r>
                  <a:rPr lang="ja-JP" altLang="en-US" sz="1600" b="1" dirty="0"/>
                  <a:t>識別力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5D2E99-7AAB-8D4C-98B2-F76D696E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70" y="4257778"/>
                <a:ext cx="2318787" cy="1077218"/>
              </a:xfrm>
              <a:prstGeom prst="rect">
                <a:avLst/>
              </a:prstGeom>
              <a:blipFill>
                <a:blip r:embed="rId4"/>
                <a:stretch>
                  <a:fillRect l="-1087" t="-2326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24">
            <a:extLst>
              <a:ext uri="{FF2B5EF4-FFF2-40B4-BE49-F238E27FC236}">
                <a16:creationId xmlns:a16="http://schemas.microsoft.com/office/drawing/2014/main" id="{EEABCE51-C9DE-E943-B982-476A60C346E5}"/>
              </a:ext>
            </a:extLst>
          </p:cNvPr>
          <p:cNvSpPr/>
          <p:nvPr/>
        </p:nvSpPr>
        <p:spPr>
          <a:xfrm>
            <a:off x="331443" y="5454179"/>
            <a:ext cx="8482609" cy="1197182"/>
          </a:xfrm>
          <a:prstGeom prst="roundRect">
            <a:avLst>
              <a:gd name="adj" fmla="val 851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テストへの回答の背後にある</a:t>
            </a:r>
            <a:r>
              <a:rPr kumimoji="1" lang="ja-JP" altLang="en-US" sz="3200" b="1" dirty="0"/>
              <a:t>能力</a:t>
            </a:r>
            <a:r>
              <a:rPr kumimoji="1" lang="ja-JP" altLang="en-US" sz="2800" dirty="0"/>
              <a:t>を</a:t>
            </a:r>
            <a:endParaRPr kumimoji="1" lang="en-US" altLang="ja-JP" sz="2800" dirty="0"/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モデリング</a:t>
            </a:r>
            <a:r>
              <a:rPr kumimoji="1" lang="ja-JP" altLang="en-US" sz="2800" dirty="0"/>
              <a:t>（数式で表現）する</a:t>
            </a:r>
            <a:endParaRPr kumimoji="1" lang="en" altLang="ja-JP" sz="2800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FB27F20-2964-6540-AD5E-85A22CA37506}"/>
              </a:ext>
            </a:extLst>
          </p:cNvPr>
          <p:cNvSpPr/>
          <p:nvPr/>
        </p:nvSpPr>
        <p:spPr>
          <a:xfrm>
            <a:off x="1015271" y="4514190"/>
            <a:ext cx="1734458" cy="793106"/>
          </a:xfrm>
          <a:prstGeom prst="roundRect">
            <a:avLst>
              <a:gd name="adj" fmla="val 6553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642924-1BAB-A648-9151-D2AD6C0F38ED}"/>
              </a:ext>
            </a:extLst>
          </p:cNvPr>
          <p:cNvSpPr txBox="1"/>
          <p:nvPr/>
        </p:nvSpPr>
        <p:spPr>
          <a:xfrm>
            <a:off x="3048430" y="4309609"/>
            <a:ext cx="136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知りたい</a:t>
            </a:r>
            <a:endParaRPr kumimoji="1" lang="en-US" altLang="ja-JP" sz="2000" dirty="0"/>
          </a:p>
          <a:p>
            <a:r>
              <a:rPr kumimoji="1" lang="ja-JP" altLang="en-US" sz="2000" b="1" dirty="0"/>
              <a:t>パラメタ</a:t>
            </a:r>
          </a:p>
        </p:txBody>
      </p:sp>
      <p:sp>
        <p:nvSpPr>
          <p:cNvPr id="16" name="吹き出し: 角を丸めた四角形 9">
            <a:extLst>
              <a:ext uri="{FF2B5EF4-FFF2-40B4-BE49-F238E27FC236}">
                <a16:creationId xmlns:a16="http://schemas.microsoft.com/office/drawing/2014/main" id="{E9ADA924-7939-A24B-917A-C3275AD51F2B}"/>
              </a:ext>
            </a:extLst>
          </p:cNvPr>
          <p:cNvSpPr/>
          <p:nvPr/>
        </p:nvSpPr>
        <p:spPr>
          <a:xfrm>
            <a:off x="3032175" y="4248123"/>
            <a:ext cx="1229920" cy="793106"/>
          </a:xfrm>
          <a:prstGeom prst="wedgeRoundRectCallout">
            <a:avLst>
              <a:gd name="adj1" fmla="val -47227"/>
              <a:gd name="adj2" fmla="val 6117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EE3C654-CBF0-E84C-9D20-44C54CED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600" y="3093524"/>
            <a:ext cx="4483671" cy="32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7630A-B26B-4A6B-8CCC-63BE0CF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こんなひとにおすすめ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DF835-F20F-4ED2-878F-C6C156AF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目に見えない特性や傾向を測定したい</a:t>
            </a:r>
            <a:r>
              <a:rPr lang="ja-JP" altLang="en-US"/>
              <a:t>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心理尺度や学力測定のための尺度を作成したい。</a:t>
            </a:r>
            <a:endParaRPr lang="en-US" altLang="ja-JP" dirty="0"/>
          </a:p>
          <a:p>
            <a:pPr lvl="1"/>
            <a:r>
              <a:rPr kumimoji="1" lang="en-US" altLang="ja-JP" dirty="0"/>
              <a:t>IRT</a:t>
            </a:r>
            <a:r>
              <a:rPr kumimoji="1" lang="ja-JP" altLang="en-US"/>
              <a:t>はもともとテストに特化した心理計量モデルです</a:t>
            </a:r>
            <a:r>
              <a:rPr kumimoji="1" lang="en-US" altLang="ja-JP" dirty="0"/>
              <a:t>(SEM</a:t>
            </a:r>
            <a:r>
              <a:rPr kumimoji="1" lang="ja-JP" altLang="en-US"/>
              <a:t>や因子分析と一緒に語られることもありますが</a:t>
            </a:r>
            <a:r>
              <a:rPr kumimoji="1" lang="en-US" altLang="ja-JP" dirty="0"/>
              <a:t>)</a:t>
            </a:r>
            <a:r>
              <a:rPr kumimoji="1" lang="ja-JP" altLang="en-US"/>
              <a:t>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教育測定（</a:t>
            </a:r>
            <a:r>
              <a:rPr lang="en-US" altLang="ja-JP" dirty="0"/>
              <a:t>Educational Measurement</a:t>
            </a:r>
            <a:r>
              <a:rPr lang="ja-JP" altLang="en-US"/>
              <a:t>）に興味がある。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57E76-AC82-BA41-A2E3-22578AE2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0D673-1C14-BC41-9C12-141EA659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388446"/>
      </p:ext>
    </p:extLst>
  </p:cSld>
  <p:clrMapOvr>
    <a:masterClrMapping/>
  </p:clrMapOvr>
</p:sld>
</file>

<file path=ppt/theme/theme1.xml><?xml version="1.0" encoding="utf-8"?>
<a:theme xmlns:a="http://schemas.openxmlformats.org/drawingml/2006/main" name="デフォルト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uniformed">
      <a:majorFont>
        <a:latin typeface="Meiryo UI"/>
        <a:ea typeface="メイリオ"/>
        <a:cs typeface=""/>
      </a:majorFont>
      <a:minorFont>
        <a:latin typeface="Meiryo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211</Words>
  <Application>Microsoft Macintosh PowerPoint</Application>
  <PresentationFormat>画面に合わせる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Arial</vt:lpstr>
      <vt:lpstr>Bradley Hand ITC</vt:lpstr>
      <vt:lpstr>Cambria Math</vt:lpstr>
      <vt:lpstr>デフォルトテーマ</vt:lpstr>
      <vt:lpstr>Rによる 多母集団IRT分析</vt:lpstr>
      <vt:lpstr>自己紹介</vt:lpstr>
      <vt:lpstr>Direct Marketing</vt:lpstr>
      <vt:lpstr>IRTとは</vt:lpstr>
      <vt:lpstr>こんなひとにおすすめ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Rによる 多母集団IRT分析</dc:title>
  <dc:creator>澁谷 拓巳</dc:creator>
  <cp:lastModifiedBy>SHIBUYA Takumi</cp:lastModifiedBy>
  <cp:revision>9</cp:revision>
  <dcterms:created xsi:type="dcterms:W3CDTF">2019-04-10T05:02:21Z</dcterms:created>
  <dcterms:modified xsi:type="dcterms:W3CDTF">2019-04-23T15:01:15Z</dcterms:modified>
</cp:coreProperties>
</file>