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256" r:id="rId2"/>
    <p:sldId id="257" r:id="rId3"/>
    <p:sldId id="286" r:id="rId4"/>
    <p:sldId id="301" r:id="rId5"/>
    <p:sldId id="271" r:id="rId6"/>
    <p:sldId id="268" r:id="rId7"/>
    <p:sldId id="261" r:id="rId8"/>
    <p:sldId id="287" r:id="rId9"/>
    <p:sldId id="260" r:id="rId10"/>
    <p:sldId id="277" r:id="rId11"/>
    <p:sldId id="289" r:id="rId12"/>
    <p:sldId id="288" r:id="rId13"/>
    <p:sldId id="282" r:id="rId14"/>
    <p:sldId id="297" r:id="rId15"/>
    <p:sldId id="272" r:id="rId16"/>
    <p:sldId id="280" r:id="rId17"/>
    <p:sldId id="298" r:id="rId18"/>
    <p:sldId id="292" r:id="rId19"/>
    <p:sldId id="273" r:id="rId20"/>
    <p:sldId id="291" r:id="rId21"/>
    <p:sldId id="274" r:id="rId22"/>
    <p:sldId id="275" r:id="rId23"/>
    <p:sldId id="293" r:id="rId24"/>
    <p:sldId id="283" r:id="rId25"/>
    <p:sldId id="299" r:id="rId26"/>
    <p:sldId id="300" r:id="rId27"/>
    <p:sldId id="294" r:id="rId28"/>
  </p:sldIdLst>
  <p:sldSz cx="9144000" cy="6858000" type="screen4x3"/>
  <p:notesSz cx="10234613" cy="7099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澁谷 拓巳" initials="澁谷" lastIdx="2" clrIdx="0">
    <p:extLst>
      <p:ext uri="{19B8F6BF-5375-455C-9EA6-DF929625EA0E}">
        <p15:presenceInfo xmlns:p15="http://schemas.microsoft.com/office/powerpoint/2012/main" userId="a6af63604a7eaf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4D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C4219-2E5D-47AC-94C0-A3E0A02C84D8}" v="28" dt="2018-10-25T06:29:27.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07"/>
  </p:normalViewPr>
  <p:slideViewPr>
    <p:cSldViewPr snapToGrid="0" snapToObjects="1">
      <p:cViewPr varScale="1">
        <p:scale>
          <a:sx n="108" d="100"/>
          <a:sy n="108" d="100"/>
        </p:scale>
        <p:origin x="17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澁谷 拓巳" userId="a6af63604a7eaf69" providerId="LiveId" clId="{6999A991-B332-4F83-AA3C-B968E78019D5}"/>
    <pc:docChg chg="modMainMaster">
      <pc:chgData name="澁谷 拓巳" userId="a6af63604a7eaf69" providerId="LiveId" clId="{6999A991-B332-4F83-AA3C-B968E78019D5}" dt="2018-09-01T20:38:51.371" v="1"/>
      <pc:docMkLst>
        <pc:docMk/>
      </pc:docMkLst>
      <pc:sldMasterChg chg="setBg modSldLayout">
        <pc:chgData name="澁谷 拓巳" userId="a6af63604a7eaf69" providerId="LiveId" clId="{6999A991-B332-4F83-AA3C-B968E78019D5}" dt="2018-09-01T20:38:51.371" v="1"/>
        <pc:sldMasterMkLst>
          <pc:docMk/>
          <pc:sldMasterMk cId="4020599684" sldId="2147483660"/>
        </pc:sldMasterMkLst>
        <pc:sldLayoutChg chg="setBg">
          <pc:chgData name="澁谷 拓巳" userId="a6af63604a7eaf69" providerId="LiveId" clId="{6999A991-B332-4F83-AA3C-B968E78019D5}" dt="2018-09-01T20:38:51.371" v="1"/>
          <pc:sldLayoutMkLst>
            <pc:docMk/>
            <pc:sldMasterMk cId="4020599684" sldId="2147483660"/>
            <pc:sldLayoutMk cId="879873369" sldId="2147483661"/>
          </pc:sldLayoutMkLst>
        </pc:sldLayoutChg>
        <pc:sldLayoutChg chg="setBg">
          <pc:chgData name="澁谷 拓巳" userId="a6af63604a7eaf69" providerId="LiveId" clId="{6999A991-B332-4F83-AA3C-B968E78019D5}" dt="2018-09-01T20:38:51.371" v="1"/>
          <pc:sldLayoutMkLst>
            <pc:docMk/>
            <pc:sldMasterMk cId="4020599684" sldId="2147483660"/>
            <pc:sldLayoutMk cId="2776784600" sldId="2147483662"/>
          </pc:sldLayoutMkLst>
        </pc:sldLayoutChg>
        <pc:sldLayoutChg chg="setBg">
          <pc:chgData name="澁谷 拓巳" userId="a6af63604a7eaf69" providerId="LiveId" clId="{6999A991-B332-4F83-AA3C-B968E78019D5}" dt="2018-09-01T20:38:51.371" v="1"/>
          <pc:sldLayoutMkLst>
            <pc:docMk/>
            <pc:sldMasterMk cId="4020599684" sldId="2147483660"/>
            <pc:sldLayoutMk cId="970477648" sldId="2147483663"/>
          </pc:sldLayoutMkLst>
        </pc:sldLayoutChg>
        <pc:sldLayoutChg chg="setBg">
          <pc:chgData name="澁谷 拓巳" userId="a6af63604a7eaf69" providerId="LiveId" clId="{6999A991-B332-4F83-AA3C-B968E78019D5}" dt="2018-09-01T20:38:51.371" v="1"/>
          <pc:sldLayoutMkLst>
            <pc:docMk/>
            <pc:sldMasterMk cId="4020599684" sldId="2147483660"/>
            <pc:sldLayoutMk cId="1601044000" sldId="2147483664"/>
          </pc:sldLayoutMkLst>
        </pc:sldLayoutChg>
        <pc:sldLayoutChg chg="setBg">
          <pc:chgData name="澁谷 拓巳" userId="a6af63604a7eaf69" providerId="LiveId" clId="{6999A991-B332-4F83-AA3C-B968E78019D5}" dt="2018-09-01T20:38:51.371" v="1"/>
          <pc:sldLayoutMkLst>
            <pc:docMk/>
            <pc:sldMasterMk cId="4020599684" sldId="2147483660"/>
            <pc:sldLayoutMk cId="405505835" sldId="2147483665"/>
          </pc:sldLayoutMkLst>
        </pc:sldLayoutChg>
        <pc:sldLayoutChg chg="setBg">
          <pc:chgData name="澁谷 拓巳" userId="a6af63604a7eaf69" providerId="LiveId" clId="{6999A991-B332-4F83-AA3C-B968E78019D5}" dt="2018-09-01T20:38:51.371" v="1"/>
          <pc:sldLayoutMkLst>
            <pc:docMk/>
            <pc:sldMasterMk cId="4020599684" sldId="2147483660"/>
            <pc:sldLayoutMk cId="929666470" sldId="2147483666"/>
          </pc:sldLayoutMkLst>
        </pc:sldLayoutChg>
        <pc:sldLayoutChg chg="setBg">
          <pc:chgData name="澁谷 拓巳" userId="a6af63604a7eaf69" providerId="LiveId" clId="{6999A991-B332-4F83-AA3C-B968E78019D5}" dt="2018-09-01T20:38:51.371" v="1"/>
          <pc:sldLayoutMkLst>
            <pc:docMk/>
            <pc:sldMasterMk cId="4020599684" sldId="2147483660"/>
            <pc:sldLayoutMk cId="175139575" sldId="2147483667"/>
          </pc:sldLayoutMkLst>
        </pc:sldLayoutChg>
        <pc:sldLayoutChg chg="setBg">
          <pc:chgData name="澁谷 拓巳" userId="a6af63604a7eaf69" providerId="LiveId" clId="{6999A991-B332-4F83-AA3C-B968E78019D5}" dt="2018-09-01T20:38:51.371" v="1"/>
          <pc:sldLayoutMkLst>
            <pc:docMk/>
            <pc:sldMasterMk cId="4020599684" sldId="2147483660"/>
            <pc:sldLayoutMk cId="2577236810" sldId="2147483668"/>
          </pc:sldLayoutMkLst>
        </pc:sldLayoutChg>
        <pc:sldLayoutChg chg="setBg">
          <pc:chgData name="澁谷 拓巳" userId="a6af63604a7eaf69" providerId="LiveId" clId="{6999A991-B332-4F83-AA3C-B968E78019D5}" dt="2018-09-01T20:38:51.371" v="1"/>
          <pc:sldLayoutMkLst>
            <pc:docMk/>
            <pc:sldMasterMk cId="4020599684" sldId="2147483660"/>
            <pc:sldLayoutMk cId="1851046584" sldId="2147483669"/>
          </pc:sldLayoutMkLst>
        </pc:sldLayoutChg>
        <pc:sldLayoutChg chg="setBg">
          <pc:chgData name="澁谷 拓巳" userId="a6af63604a7eaf69" providerId="LiveId" clId="{6999A991-B332-4F83-AA3C-B968E78019D5}" dt="2018-09-01T20:38:51.371" v="1"/>
          <pc:sldLayoutMkLst>
            <pc:docMk/>
            <pc:sldMasterMk cId="4020599684" sldId="2147483660"/>
            <pc:sldLayoutMk cId="1849402858" sldId="2147483670"/>
          </pc:sldLayoutMkLst>
        </pc:sldLayoutChg>
        <pc:sldLayoutChg chg="setBg">
          <pc:chgData name="澁谷 拓巳" userId="a6af63604a7eaf69" providerId="LiveId" clId="{6999A991-B332-4F83-AA3C-B968E78019D5}" dt="2018-09-01T20:38:51.371" v="1"/>
          <pc:sldLayoutMkLst>
            <pc:docMk/>
            <pc:sldMasterMk cId="4020599684" sldId="2147483660"/>
            <pc:sldLayoutMk cId="666212713" sldId="2147483671"/>
          </pc:sldLayoutMkLst>
        </pc:sldLayoutChg>
      </pc:sldMasterChg>
    </pc:docChg>
  </pc:docChgLst>
  <pc:docChgLst>
    <pc:chgData name="澁谷 拓巳" userId="a6af63604a7eaf69" providerId="LiveId" clId="{A2A805A4-4C1E-2F4F-B453-9F3C88B76808}"/>
    <pc:docChg chg="undo custSel modSld">
      <pc:chgData name="澁谷 拓巳" userId="a6af63604a7eaf69" providerId="LiveId" clId="{A2A805A4-4C1E-2F4F-B453-9F3C88B76808}" dt="2018-09-09T00:06:51.719" v="31" actId="20577"/>
      <pc:docMkLst>
        <pc:docMk/>
      </pc:docMkLst>
      <pc:sldChg chg="modNotesTx">
        <pc:chgData name="澁谷 拓巳" userId="a6af63604a7eaf69" providerId="LiveId" clId="{A2A805A4-4C1E-2F4F-B453-9F3C88B76808}" dt="2018-09-09T00:06:42.876" v="29" actId="20577"/>
        <pc:sldMkLst>
          <pc:docMk/>
          <pc:sldMk cId="1636514761" sldId="257"/>
        </pc:sldMkLst>
      </pc:sldChg>
      <pc:sldChg chg="modSp modNotesTx">
        <pc:chgData name="澁谷 拓巳" userId="a6af63604a7eaf69" providerId="LiveId" clId="{A2A805A4-4C1E-2F4F-B453-9F3C88B76808}" dt="2018-09-09T00:06:51.719" v="31" actId="20577"/>
        <pc:sldMkLst>
          <pc:docMk/>
          <pc:sldMk cId="537649898" sldId="286"/>
        </pc:sldMkLst>
        <pc:spChg chg="mod">
          <ac:chgData name="澁谷 拓巳" userId="a6af63604a7eaf69" providerId="LiveId" clId="{A2A805A4-4C1E-2F4F-B453-9F3C88B76808}" dt="2018-09-04T05:29:27.510" v="22" actId="20577"/>
          <ac:spMkLst>
            <pc:docMk/>
            <pc:sldMk cId="537649898" sldId="286"/>
            <ac:spMk id="3" creationId="{A5688D82-2457-45D5-A173-BDC197F07C2D}"/>
          </ac:spMkLst>
        </pc:spChg>
      </pc:sldChg>
      <pc:sldChg chg="modSp">
        <pc:chgData name="澁谷 拓巳" userId="a6af63604a7eaf69" providerId="LiveId" clId="{A2A805A4-4C1E-2F4F-B453-9F3C88B76808}" dt="2018-09-04T05:34:00.176" v="24" actId="207"/>
        <pc:sldMkLst>
          <pc:docMk/>
          <pc:sldMk cId="409893523" sldId="287"/>
        </pc:sldMkLst>
        <pc:spChg chg="mod">
          <ac:chgData name="澁谷 拓巳" userId="a6af63604a7eaf69" providerId="LiveId" clId="{A2A805A4-4C1E-2F4F-B453-9F3C88B76808}" dt="2018-09-04T05:34:00.176" v="24" actId="207"/>
          <ac:spMkLst>
            <pc:docMk/>
            <pc:sldMk cId="409893523" sldId="287"/>
            <ac:spMk id="3" creationId="{305392B2-8C04-426D-A72F-9420E5918ACA}"/>
          </ac:spMkLst>
        </pc:spChg>
      </pc:sldChg>
      <pc:sldChg chg="modSp">
        <pc:chgData name="澁谷 拓巳" userId="a6af63604a7eaf69" providerId="LiveId" clId="{A2A805A4-4C1E-2F4F-B453-9F3C88B76808}" dt="2018-09-04T05:36:23.923" v="25" actId="14100"/>
        <pc:sldMkLst>
          <pc:docMk/>
          <pc:sldMk cId="2628381760" sldId="301"/>
        </pc:sldMkLst>
        <pc:spChg chg="mod">
          <ac:chgData name="澁谷 拓巳" userId="a6af63604a7eaf69" providerId="LiveId" clId="{A2A805A4-4C1E-2F4F-B453-9F3C88B76808}" dt="2018-09-04T05:36:23.923" v="25" actId="14100"/>
          <ac:spMkLst>
            <pc:docMk/>
            <pc:sldMk cId="2628381760" sldId="301"/>
            <ac:spMk id="4" creationId="{FE0B0C3C-C7AB-4C35-B90F-7688E8D192CF}"/>
          </ac:spMkLst>
        </pc:spChg>
      </pc:sldChg>
    </pc:docChg>
  </pc:docChgLst>
  <pc:docChgLst>
    <pc:chgData name="澁谷 拓巳" userId="a6af63604a7eaf69" providerId="LiveId" clId="{862C4219-2E5D-47AC-94C0-A3E0A02C84D8}"/>
    <pc:docChg chg="modSld">
      <pc:chgData name="澁谷 拓巳" userId="a6af63604a7eaf69" providerId="LiveId" clId="{862C4219-2E5D-47AC-94C0-A3E0A02C84D8}" dt="2018-10-25T06:29:27.960" v="126" actId="20577"/>
      <pc:docMkLst>
        <pc:docMk/>
      </pc:docMkLst>
      <pc:sldChg chg="modNotesTx">
        <pc:chgData name="澁谷 拓巳" userId="a6af63604a7eaf69" providerId="LiveId" clId="{862C4219-2E5D-47AC-94C0-A3E0A02C84D8}" dt="2018-10-25T06:29:27.960" v="126" actId="20577"/>
        <pc:sldMkLst>
          <pc:docMk/>
          <pc:sldMk cId="2640012091" sldId="273"/>
        </pc:sldMkLst>
      </pc:sldChg>
    </pc:docChg>
  </pc:docChgLst>
  <pc:docChgLst>
    <pc:chgData name="澁谷 拓巳" userId="a6af63604a7eaf69" providerId="LiveId" clId="{EC466F83-43EF-4298-A577-F13806E25F8E}"/>
    <pc:docChg chg="undo redo custSel addSld delSld modSld">
      <pc:chgData name="澁谷 拓巳" userId="a6af63604a7eaf69" providerId="LiveId" clId="{EC466F83-43EF-4298-A577-F13806E25F8E}" dt="2018-09-08T19:57:29.433" v="5386" actId="20577"/>
      <pc:docMkLst>
        <pc:docMk/>
      </pc:docMkLst>
      <pc:sldChg chg="modSp modNotesTx">
        <pc:chgData name="澁谷 拓巳" userId="a6af63604a7eaf69" providerId="LiveId" clId="{EC466F83-43EF-4298-A577-F13806E25F8E}" dt="2018-09-08T19:57:29.433" v="5386" actId="20577"/>
        <pc:sldMkLst>
          <pc:docMk/>
          <pc:sldMk cId="2343940145" sldId="256"/>
        </pc:sldMkLst>
        <pc:spChg chg="mod">
          <ac:chgData name="澁谷 拓巳" userId="a6af63604a7eaf69" providerId="LiveId" clId="{EC466F83-43EF-4298-A577-F13806E25F8E}" dt="2018-09-08T18:04:24.785" v="233" actId="207"/>
          <ac:spMkLst>
            <pc:docMk/>
            <pc:sldMk cId="2343940145" sldId="256"/>
            <ac:spMk id="2" creationId="{5B0D7738-6D8E-8342-91D9-1D5ECE884D09}"/>
          </ac:spMkLst>
        </pc:spChg>
        <pc:spChg chg="mod">
          <ac:chgData name="澁谷 拓巳" userId="a6af63604a7eaf69" providerId="LiveId" clId="{EC466F83-43EF-4298-A577-F13806E25F8E}" dt="2018-09-08T18:25:57.984" v="2772"/>
          <ac:spMkLst>
            <pc:docMk/>
            <pc:sldMk cId="2343940145" sldId="256"/>
            <ac:spMk id="3" creationId="{41227998-B184-3D4E-AB42-BD1C5FCB2F64}"/>
          </ac:spMkLst>
        </pc:spChg>
      </pc:sldChg>
      <pc:sldChg chg="modNotesTx">
        <pc:chgData name="澁谷 拓巳" userId="a6af63604a7eaf69" providerId="LiveId" clId="{EC466F83-43EF-4298-A577-F13806E25F8E}" dt="2018-09-08T18:30:33.679" v="3081" actId="20577"/>
        <pc:sldMkLst>
          <pc:docMk/>
          <pc:sldMk cId="1636514761" sldId="257"/>
        </pc:sldMkLst>
      </pc:sldChg>
      <pc:sldChg chg="modNotesTx">
        <pc:chgData name="澁谷 拓巳" userId="a6af63604a7eaf69" providerId="LiveId" clId="{EC466F83-43EF-4298-A577-F13806E25F8E}" dt="2018-09-08T18:46:38.770" v="4692" actId="20577"/>
        <pc:sldMkLst>
          <pc:docMk/>
          <pc:sldMk cId="1488237523" sldId="260"/>
        </pc:sldMkLst>
      </pc:sldChg>
      <pc:sldChg chg="modNotesTx">
        <pc:chgData name="澁谷 拓巳" userId="a6af63604a7eaf69" providerId="LiveId" clId="{EC466F83-43EF-4298-A577-F13806E25F8E}" dt="2018-09-08T18:32:24.983" v="3370" actId="20577"/>
        <pc:sldMkLst>
          <pc:docMk/>
          <pc:sldMk cId="782034308" sldId="261"/>
        </pc:sldMkLst>
      </pc:sldChg>
      <pc:sldChg chg="modNotesTx">
        <pc:chgData name="澁谷 拓巳" userId="a6af63604a7eaf69" providerId="LiveId" clId="{EC466F83-43EF-4298-A577-F13806E25F8E}" dt="2018-09-08T18:18:25.062" v="2594" actId="20577"/>
        <pc:sldMkLst>
          <pc:docMk/>
          <pc:sldMk cId="1378833198" sldId="268"/>
        </pc:sldMkLst>
      </pc:sldChg>
      <pc:sldChg chg="modNotesTx">
        <pc:chgData name="澁谷 拓巳" userId="a6af63604a7eaf69" providerId="LiveId" clId="{EC466F83-43EF-4298-A577-F13806E25F8E}" dt="2018-09-08T18:17:35.261" v="2528" actId="20577"/>
        <pc:sldMkLst>
          <pc:docMk/>
          <pc:sldMk cId="3128261842" sldId="271"/>
        </pc:sldMkLst>
      </pc:sldChg>
      <pc:sldChg chg="addSp delSp modSp">
        <pc:chgData name="澁谷 拓巳" userId="a6af63604a7eaf69" providerId="LiveId" clId="{EC466F83-43EF-4298-A577-F13806E25F8E}" dt="2018-09-02T04:17:22.873" v="184" actId="14100"/>
        <pc:sldMkLst>
          <pc:docMk/>
          <pc:sldMk cId="3677016463" sldId="272"/>
        </pc:sldMkLst>
        <pc:picChg chg="add mod">
          <ac:chgData name="澁谷 拓巳" userId="a6af63604a7eaf69" providerId="LiveId" clId="{EC466F83-43EF-4298-A577-F13806E25F8E}" dt="2018-09-02T04:17:22.873" v="184" actId="14100"/>
          <ac:picMkLst>
            <pc:docMk/>
            <pc:sldMk cId="3677016463" sldId="272"/>
            <ac:picMk id="4" creationId="{5DE298EF-7338-4BEE-B13D-46573C0C91D0}"/>
          </ac:picMkLst>
        </pc:picChg>
        <pc:picChg chg="del">
          <ac:chgData name="澁谷 拓巳" userId="a6af63604a7eaf69" providerId="LiveId" clId="{EC466F83-43EF-4298-A577-F13806E25F8E}" dt="2018-09-02T04:17:15.275" v="182" actId="478"/>
          <ac:picMkLst>
            <pc:docMk/>
            <pc:sldMk cId="3677016463" sldId="272"/>
            <ac:picMk id="10" creationId="{16122244-3DC8-43AC-BECA-7309500CD259}"/>
          </ac:picMkLst>
        </pc:picChg>
      </pc:sldChg>
      <pc:sldChg chg="addSp delSp modSp">
        <pc:chgData name="澁谷 拓巳" userId="a6af63604a7eaf69" providerId="LiveId" clId="{EC466F83-43EF-4298-A577-F13806E25F8E}" dt="2018-09-02T04:21:41.219" v="199" actId="14100"/>
        <pc:sldMkLst>
          <pc:docMk/>
          <pc:sldMk cId="2640012091" sldId="273"/>
        </pc:sldMkLst>
        <pc:spChg chg="add del mod">
          <ac:chgData name="澁谷 拓巳" userId="a6af63604a7eaf69" providerId="LiveId" clId="{EC466F83-43EF-4298-A577-F13806E25F8E}" dt="2018-09-02T04:21:32.163" v="197" actId="478"/>
          <ac:spMkLst>
            <pc:docMk/>
            <pc:sldMk cId="2640012091" sldId="273"/>
            <ac:spMk id="9" creationId="{18B46542-6165-44A4-A558-393B1B150936}"/>
          </ac:spMkLst>
        </pc:spChg>
        <pc:picChg chg="add mod">
          <ac:chgData name="澁谷 拓巳" userId="a6af63604a7eaf69" providerId="LiveId" clId="{EC466F83-43EF-4298-A577-F13806E25F8E}" dt="2018-09-02T04:21:41.219" v="199" actId="14100"/>
          <ac:picMkLst>
            <pc:docMk/>
            <pc:sldMk cId="2640012091" sldId="273"/>
            <ac:picMk id="4" creationId="{08104456-6204-4FC8-9DCA-59C6A1EB028D}"/>
          </ac:picMkLst>
        </pc:picChg>
        <pc:picChg chg="del mod">
          <ac:chgData name="澁谷 拓巳" userId="a6af63604a7eaf69" providerId="LiveId" clId="{EC466F83-43EF-4298-A577-F13806E25F8E}" dt="2018-09-02T04:21:28.844" v="196" actId="478"/>
          <ac:picMkLst>
            <pc:docMk/>
            <pc:sldMk cId="2640012091" sldId="273"/>
            <ac:picMk id="5" creationId="{9B4914F0-BBD1-4CD5-9937-6EE3CBDFE9F1}"/>
          </ac:picMkLst>
        </pc:picChg>
      </pc:sldChg>
      <pc:sldChg chg="addSp delSp modSp">
        <pc:chgData name="澁谷 拓巳" userId="a6af63604a7eaf69" providerId="LiveId" clId="{EC466F83-43EF-4298-A577-F13806E25F8E}" dt="2018-09-02T04:24:22.444" v="214" actId="14100"/>
        <pc:sldMkLst>
          <pc:docMk/>
          <pc:sldMk cId="2444906869" sldId="274"/>
        </pc:sldMkLst>
        <pc:spChg chg="add del mod">
          <ac:chgData name="澁谷 拓巳" userId="a6af63604a7eaf69" providerId="LiveId" clId="{EC466F83-43EF-4298-A577-F13806E25F8E}" dt="2018-09-02T04:22:51.660" v="202" actId="478"/>
          <ac:spMkLst>
            <pc:docMk/>
            <pc:sldMk cId="2444906869" sldId="274"/>
            <ac:spMk id="8" creationId="{6B768C28-541E-43F7-9008-F74B64B139DC}"/>
          </ac:spMkLst>
        </pc:spChg>
        <pc:picChg chg="add del mod">
          <ac:chgData name="澁谷 拓巳" userId="a6af63604a7eaf69" providerId="LiveId" clId="{EC466F83-43EF-4298-A577-F13806E25F8E}" dt="2018-09-02T04:23:41.013" v="206" actId="478"/>
          <ac:picMkLst>
            <pc:docMk/>
            <pc:sldMk cId="2444906869" sldId="274"/>
            <ac:picMk id="4" creationId="{13106EDE-2264-4AF9-A710-430684543622}"/>
          </ac:picMkLst>
        </pc:picChg>
        <pc:picChg chg="del">
          <ac:chgData name="澁谷 拓巳" userId="a6af63604a7eaf69" providerId="LiveId" clId="{EC466F83-43EF-4298-A577-F13806E25F8E}" dt="2018-09-02T04:22:29.016" v="201" actId="478"/>
          <ac:picMkLst>
            <pc:docMk/>
            <pc:sldMk cId="2444906869" sldId="274"/>
            <ac:picMk id="9" creationId="{E361E2A5-2D24-4957-A8AD-B5D269B41DB8}"/>
          </ac:picMkLst>
        </pc:picChg>
        <pc:picChg chg="add mod">
          <ac:chgData name="澁谷 拓巳" userId="a6af63604a7eaf69" providerId="LiveId" clId="{EC466F83-43EF-4298-A577-F13806E25F8E}" dt="2018-09-02T04:24:22.444" v="214" actId="14100"/>
          <ac:picMkLst>
            <pc:docMk/>
            <pc:sldMk cId="2444906869" sldId="274"/>
            <ac:picMk id="11" creationId="{516B850E-7A50-426B-ADB0-D1BC17A000FC}"/>
          </ac:picMkLst>
        </pc:picChg>
      </pc:sldChg>
      <pc:sldChg chg="addSp delSp modSp">
        <pc:chgData name="澁谷 拓巳" userId="a6af63604a7eaf69" providerId="LiveId" clId="{EC466F83-43EF-4298-A577-F13806E25F8E}" dt="2018-09-02T04:24:15.818" v="213" actId="14100"/>
        <pc:sldMkLst>
          <pc:docMk/>
          <pc:sldMk cId="1861176828" sldId="275"/>
        </pc:sldMkLst>
        <pc:spChg chg="add del mod">
          <ac:chgData name="澁谷 拓巳" userId="a6af63604a7eaf69" providerId="LiveId" clId="{EC466F83-43EF-4298-A577-F13806E25F8E}" dt="2018-09-02T04:23:59.625" v="210" actId="478"/>
          <ac:spMkLst>
            <pc:docMk/>
            <pc:sldMk cId="1861176828" sldId="275"/>
            <ac:spMk id="4" creationId="{3272A847-5469-47BA-BCC9-DEA199925115}"/>
          </ac:spMkLst>
        </pc:spChg>
        <pc:picChg chg="add mod">
          <ac:chgData name="澁谷 拓巳" userId="a6af63604a7eaf69" providerId="LiveId" clId="{EC466F83-43EF-4298-A577-F13806E25F8E}" dt="2018-09-02T04:24:15.818" v="213" actId="14100"/>
          <ac:picMkLst>
            <pc:docMk/>
            <pc:sldMk cId="1861176828" sldId="275"/>
            <ac:picMk id="8" creationId="{94C4ED5F-153C-43F0-AB67-605EAF98D332}"/>
          </ac:picMkLst>
        </pc:picChg>
        <pc:picChg chg="del">
          <ac:chgData name="澁谷 拓巳" userId="a6af63604a7eaf69" providerId="LiveId" clId="{EC466F83-43EF-4298-A577-F13806E25F8E}" dt="2018-09-02T04:23:57.415" v="209" actId="478"/>
          <ac:picMkLst>
            <pc:docMk/>
            <pc:sldMk cId="1861176828" sldId="275"/>
            <ac:picMk id="13" creationId="{802C3F35-DFA8-420A-B4F6-2C1FDE20EDFE}"/>
          </ac:picMkLst>
        </pc:picChg>
      </pc:sldChg>
      <pc:sldChg chg="modNotesTx">
        <pc:chgData name="澁谷 拓巳" userId="a6af63604a7eaf69" providerId="LiveId" clId="{EC466F83-43EF-4298-A577-F13806E25F8E}" dt="2018-09-08T18:48:23.053" v="4871" actId="20577"/>
        <pc:sldMkLst>
          <pc:docMk/>
          <pc:sldMk cId="527752132" sldId="277"/>
        </pc:sldMkLst>
      </pc:sldChg>
      <pc:sldChg chg="addSp delSp modSp">
        <pc:chgData name="澁谷 拓巳" userId="a6af63604a7eaf69" providerId="LiveId" clId="{EC466F83-43EF-4298-A577-F13806E25F8E}" dt="2018-09-02T04:17:45.474" v="188" actId="14100"/>
        <pc:sldMkLst>
          <pc:docMk/>
          <pc:sldMk cId="1054776919" sldId="280"/>
        </pc:sldMkLst>
        <pc:picChg chg="add mod">
          <ac:chgData name="澁谷 拓巳" userId="a6af63604a7eaf69" providerId="LiveId" clId="{EC466F83-43EF-4298-A577-F13806E25F8E}" dt="2018-09-02T04:17:45.474" v="188" actId="14100"/>
          <ac:picMkLst>
            <pc:docMk/>
            <pc:sldMk cId="1054776919" sldId="280"/>
            <ac:picMk id="4" creationId="{7F481467-62A1-433F-8B9A-00FF2B50889D}"/>
          </ac:picMkLst>
        </pc:picChg>
        <pc:picChg chg="del">
          <ac:chgData name="澁谷 拓巳" userId="a6af63604a7eaf69" providerId="LiveId" clId="{EC466F83-43EF-4298-A577-F13806E25F8E}" dt="2018-09-02T04:17:31.886" v="186" actId="478"/>
          <ac:picMkLst>
            <pc:docMk/>
            <pc:sldMk cId="1054776919" sldId="280"/>
            <ac:picMk id="13" creationId="{340A0F78-95AF-49AB-8D48-6FFEFBC20F90}"/>
          </ac:picMkLst>
        </pc:picChg>
      </pc:sldChg>
      <pc:sldChg chg="modSp">
        <pc:chgData name="澁谷 拓巳" userId="a6af63604a7eaf69" providerId="LiveId" clId="{EC466F83-43EF-4298-A577-F13806E25F8E}" dt="2018-09-01T21:35:40.262" v="164" actId="207"/>
        <pc:sldMkLst>
          <pc:docMk/>
          <pc:sldMk cId="2012390352" sldId="282"/>
        </pc:sldMkLst>
        <pc:spChg chg="mod">
          <ac:chgData name="澁谷 拓巳" userId="a6af63604a7eaf69" providerId="LiveId" clId="{EC466F83-43EF-4298-A577-F13806E25F8E}" dt="2018-09-01T21:35:40.262" v="164" actId="207"/>
          <ac:spMkLst>
            <pc:docMk/>
            <pc:sldMk cId="2012390352" sldId="282"/>
            <ac:spMk id="3" creationId="{2FC9CEF4-780D-48FD-ADDA-407FC5AEB9E0}"/>
          </ac:spMkLst>
        </pc:spChg>
      </pc:sldChg>
      <pc:sldChg chg="modNotesTx">
        <pc:chgData name="澁谷 拓巳" userId="a6af63604a7eaf69" providerId="LiveId" clId="{EC466F83-43EF-4298-A577-F13806E25F8E}" dt="2018-09-08T18:13:45.318" v="1997" actId="20577"/>
        <pc:sldMkLst>
          <pc:docMk/>
          <pc:sldMk cId="537649898" sldId="286"/>
        </pc:sldMkLst>
      </pc:sldChg>
      <pc:sldChg chg="modSp modNotesTx">
        <pc:chgData name="澁谷 拓巳" userId="a6af63604a7eaf69" providerId="LiveId" clId="{EC466F83-43EF-4298-A577-F13806E25F8E}" dt="2018-09-08T18:35:33.422" v="3835" actId="20577"/>
        <pc:sldMkLst>
          <pc:docMk/>
          <pc:sldMk cId="409893523" sldId="287"/>
        </pc:sldMkLst>
        <pc:spChg chg="mod">
          <ac:chgData name="澁谷 拓巳" userId="a6af63604a7eaf69" providerId="LiveId" clId="{EC466F83-43EF-4298-A577-F13806E25F8E}" dt="2018-09-01T21:10:23.063" v="75" actId="207"/>
          <ac:spMkLst>
            <pc:docMk/>
            <pc:sldMk cId="409893523" sldId="287"/>
            <ac:spMk id="3" creationId="{305392B2-8C04-426D-A72F-9420E5918ACA}"/>
          </ac:spMkLst>
        </pc:spChg>
      </pc:sldChg>
      <pc:sldChg chg="modSp">
        <pc:chgData name="澁谷 拓巳" userId="a6af63604a7eaf69" providerId="LiveId" clId="{EC466F83-43EF-4298-A577-F13806E25F8E}" dt="2018-09-01T21:35:29.699" v="163" actId="207"/>
        <pc:sldMkLst>
          <pc:docMk/>
          <pc:sldMk cId="1418649272" sldId="288"/>
        </pc:sldMkLst>
        <pc:spChg chg="mod">
          <ac:chgData name="澁谷 拓巳" userId="a6af63604a7eaf69" providerId="LiveId" clId="{EC466F83-43EF-4298-A577-F13806E25F8E}" dt="2018-09-01T21:35:26.201" v="162" actId="207"/>
          <ac:spMkLst>
            <pc:docMk/>
            <pc:sldMk cId="1418649272" sldId="288"/>
            <ac:spMk id="16" creationId="{96229CFA-40AB-437D-96A6-C7AE081DD9B7}"/>
          </ac:spMkLst>
        </pc:spChg>
        <pc:spChg chg="mod">
          <ac:chgData name="澁谷 拓巳" userId="a6af63604a7eaf69" providerId="LiveId" clId="{EC466F83-43EF-4298-A577-F13806E25F8E}" dt="2018-09-01T21:35:29.699" v="163" actId="207"/>
          <ac:spMkLst>
            <pc:docMk/>
            <pc:sldMk cId="1418649272" sldId="288"/>
            <ac:spMk id="17" creationId="{EB9A735D-AF47-494E-A2ED-986C8DA1A5D3}"/>
          </ac:spMkLst>
        </pc:spChg>
      </pc:sldChg>
      <pc:sldChg chg="modNotesTx">
        <pc:chgData name="澁谷 拓巳" userId="a6af63604a7eaf69" providerId="LiveId" clId="{EC466F83-43EF-4298-A577-F13806E25F8E}" dt="2018-09-08T18:49:37.917" v="5212" actId="20577"/>
        <pc:sldMkLst>
          <pc:docMk/>
          <pc:sldMk cId="1001292087" sldId="289"/>
        </pc:sldMkLst>
      </pc:sldChg>
      <pc:sldChg chg="modSp">
        <pc:chgData name="澁谷 拓巳" userId="a6af63604a7eaf69" providerId="LiveId" clId="{EC466F83-43EF-4298-A577-F13806E25F8E}" dt="2018-09-01T21:35:50.892" v="166" actId="207"/>
        <pc:sldMkLst>
          <pc:docMk/>
          <pc:sldMk cId="3194760403" sldId="291"/>
        </pc:sldMkLst>
        <pc:spChg chg="mod">
          <ac:chgData name="澁谷 拓巳" userId="a6af63604a7eaf69" providerId="LiveId" clId="{EC466F83-43EF-4298-A577-F13806E25F8E}" dt="2018-09-01T21:35:50.892" v="166" actId="207"/>
          <ac:spMkLst>
            <pc:docMk/>
            <pc:sldMk cId="3194760403" sldId="291"/>
            <ac:spMk id="3" creationId="{C7BDB897-8073-4D39-879C-174A8432D76A}"/>
          </ac:spMkLst>
        </pc:spChg>
      </pc:sldChg>
      <pc:sldChg chg="modSp">
        <pc:chgData name="澁谷 拓巳" userId="a6af63604a7eaf69" providerId="LiveId" clId="{EC466F83-43EF-4298-A577-F13806E25F8E}" dt="2018-09-01T21:35:46.326" v="165" actId="207"/>
        <pc:sldMkLst>
          <pc:docMk/>
          <pc:sldMk cId="2936534897" sldId="292"/>
        </pc:sldMkLst>
        <pc:spChg chg="mod">
          <ac:chgData name="澁谷 拓巳" userId="a6af63604a7eaf69" providerId="LiveId" clId="{EC466F83-43EF-4298-A577-F13806E25F8E}" dt="2018-09-01T21:35:46.326" v="165" actId="207"/>
          <ac:spMkLst>
            <pc:docMk/>
            <pc:sldMk cId="2936534897" sldId="292"/>
            <ac:spMk id="3" creationId="{29D2BB69-2974-4C3B-96AF-6B852FB6CC80}"/>
          </ac:spMkLst>
        </pc:spChg>
      </pc:sldChg>
      <pc:sldChg chg="modSp">
        <pc:chgData name="澁谷 拓巳" userId="a6af63604a7eaf69" providerId="LiveId" clId="{EC466F83-43EF-4298-A577-F13806E25F8E}" dt="2018-09-01T21:36:02.935" v="173" actId="20577"/>
        <pc:sldMkLst>
          <pc:docMk/>
          <pc:sldMk cId="2906788421" sldId="293"/>
        </pc:sldMkLst>
        <pc:spChg chg="mod">
          <ac:chgData name="澁谷 拓巳" userId="a6af63604a7eaf69" providerId="LiveId" clId="{EC466F83-43EF-4298-A577-F13806E25F8E}" dt="2018-09-01T21:36:02.935" v="173" actId="20577"/>
          <ac:spMkLst>
            <pc:docMk/>
            <pc:sldMk cId="2906788421" sldId="293"/>
            <ac:spMk id="3" creationId="{E1C26F8D-E474-4E0D-9AA6-AA40C803F963}"/>
          </ac:spMkLst>
        </pc:spChg>
      </pc:sldChg>
      <pc:sldChg chg="addSp delSp modSp">
        <pc:chgData name="澁谷 拓巳" userId="a6af63604a7eaf69" providerId="LiveId" clId="{EC466F83-43EF-4298-A577-F13806E25F8E}" dt="2018-09-02T04:17:02.039" v="180" actId="14100"/>
        <pc:sldMkLst>
          <pc:docMk/>
          <pc:sldMk cId="1916150556" sldId="297"/>
        </pc:sldMkLst>
        <pc:picChg chg="add mod">
          <ac:chgData name="澁谷 拓巳" userId="a6af63604a7eaf69" providerId="LiveId" clId="{EC466F83-43EF-4298-A577-F13806E25F8E}" dt="2018-09-02T04:17:02.039" v="180" actId="14100"/>
          <ac:picMkLst>
            <pc:docMk/>
            <pc:sldMk cId="1916150556" sldId="297"/>
            <ac:picMk id="4" creationId="{8AD33806-9933-4FF8-8B75-9B5CB98982BC}"/>
          </ac:picMkLst>
        </pc:picChg>
        <pc:picChg chg="del">
          <ac:chgData name="澁谷 拓巳" userId="a6af63604a7eaf69" providerId="LiveId" clId="{EC466F83-43EF-4298-A577-F13806E25F8E}" dt="2018-09-02T04:16:51.294" v="178" actId="478"/>
          <ac:picMkLst>
            <pc:docMk/>
            <pc:sldMk cId="1916150556" sldId="297"/>
            <ac:picMk id="15" creationId="{3EBF9A79-E8D5-4110-B51C-9B706A8DE436}"/>
          </ac:picMkLst>
        </pc:picChg>
      </pc:sldChg>
      <pc:sldChg chg="addSp delSp modSp">
        <pc:chgData name="澁谷 拓巳" userId="a6af63604a7eaf69" providerId="LiveId" clId="{EC466F83-43EF-4298-A577-F13806E25F8E}" dt="2018-09-02T04:18:07.796" v="193" actId="14100"/>
        <pc:sldMkLst>
          <pc:docMk/>
          <pc:sldMk cId="2615166471" sldId="298"/>
        </pc:sldMkLst>
        <pc:spChg chg="add del mod">
          <ac:chgData name="澁谷 拓巳" userId="a6af63604a7eaf69" providerId="LiveId" clId="{EC466F83-43EF-4298-A577-F13806E25F8E}" dt="2018-09-02T04:18:02.050" v="191" actId="478"/>
          <ac:spMkLst>
            <pc:docMk/>
            <pc:sldMk cId="2615166471" sldId="298"/>
            <ac:spMk id="8" creationId="{333875AA-66A7-4F69-89D3-84E4863F70CB}"/>
          </ac:spMkLst>
        </pc:spChg>
        <pc:picChg chg="add mod">
          <ac:chgData name="澁谷 拓巳" userId="a6af63604a7eaf69" providerId="LiveId" clId="{EC466F83-43EF-4298-A577-F13806E25F8E}" dt="2018-09-02T04:18:07.796" v="193" actId="14100"/>
          <ac:picMkLst>
            <pc:docMk/>
            <pc:sldMk cId="2615166471" sldId="298"/>
            <ac:picMk id="4" creationId="{A2F8A0FF-C0E6-427E-9BF2-8A8D7E0C2E4E}"/>
          </ac:picMkLst>
        </pc:picChg>
        <pc:picChg chg="del">
          <ac:chgData name="澁谷 拓巳" userId="a6af63604a7eaf69" providerId="LiveId" clId="{EC466F83-43EF-4298-A577-F13806E25F8E}" dt="2018-09-02T04:17:57.953" v="190" actId="478"/>
          <ac:picMkLst>
            <pc:docMk/>
            <pc:sldMk cId="2615166471" sldId="298"/>
            <ac:picMk id="7" creationId="{2A70C7D9-DCBD-4805-A146-580E48B5B839}"/>
          </ac:picMkLst>
        </pc:picChg>
      </pc:sldChg>
      <pc:sldChg chg="modSp modNotesTx">
        <pc:chgData name="澁谷 拓巳" userId="a6af63604a7eaf69" providerId="LiveId" clId="{EC466F83-43EF-4298-A577-F13806E25F8E}" dt="2018-09-08T18:56:21.096" v="5222" actId="20577"/>
        <pc:sldMkLst>
          <pc:docMk/>
          <pc:sldMk cId="3677368564" sldId="299"/>
        </pc:sldMkLst>
        <pc:spChg chg="mod">
          <ac:chgData name="澁谷 拓巳" userId="a6af63604a7eaf69" providerId="LiveId" clId="{EC466F83-43EF-4298-A577-F13806E25F8E}" dt="2018-09-01T21:36:15.933" v="176" actId="20577"/>
          <ac:spMkLst>
            <pc:docMk/>
            <pc:sldMk cId="3677368564" sldId="299"/>
            <ac:spMk id="3" creationId="{80473F15-6601-4F56-ABD3-5D4EE9194CAE}"/>
          </ac:spMkLst>
        </pc:spChg>
      </pc:sldChg>
      <pc:sldChg chg="addSp modSp modNotesTx">
        <pc:chgData name="澁谷 拓巳" userId="a6af63604a7eaf69" providerId="LiveId" clId="{EC466F83-43EF-4298-A577-F13806E25F8E}" dt="2018-09-08T18:16:54.190" v="2429" actId="20577"/>
        <pc:sldMkLst>
          <pc:docMk/>
          <pc:sldMk cId="2628381760" sldId="301"/>
        </pc:sldMkLst>
        <pc:spChg chg="add mod">
          <ac:chgData name="澁谷 拓巳" userId="a6af63604a7eaf69" providerId="LiveId" clId="{EC466F83-43EF-4298-A577-F13806E25F8E}" dt="2018-09-01T21:04:50.801" v="8" actId="14100"/>
          <ac:spMkLst>
            <pc:docMk/>
            <pc:sldMk cId="2628381760" sldId="301"/>
            <ac:spMk id="4" creationId="{FE0B0C3C-C7AB-4C35-B90F-7688E8D192CF}"/>
          </ac:spMkLst>
        </pc:spChg>
        <pc:spChg chg="mod">
          <ac:chgData name="澁谷 拓巳" userId="a6af63604a7eaf69" providerId="LiveId" clId="{EC466F83-43EF-4298-A577-F13806E25F8E}" dt="2018-09-01T21:05:47.802" v="23" actId="20577"/>
          <ac:spMkLst>
            <pc:docMk/>
            <pc:sldMk cId="2628381760" sldId="301"/>
            <ac:spMk id="7" creationId="{87F03DC5-107F-4D5D-A3ED-B63D7792E13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38D4878-26A9-40F5-B875-7F0B0E249556}"/>
              </a:ext>
            </a:extLst>
          </p:cNvPr>
          <p:cNvSpPr>
            <a:spLocks noGrp="1"/>
          </p:cNvSpPr>
          <p:nvPr>
            <p:ph type="hdr" sz="quarter"/>
          </p:nvPr>
        </p:nvSpPr>
        <p:spPr>
          <a:xfrm>
            <a:off x="1" y="0"/>
            <a:ext cx="4434998" cy="356198"/>
          </a:xfrm>
          <a:prstGeom prst="rect">
            <a:avLst/>
          </a:prstGeom>
        </p:spPr>
        <p:txBody>
          <a:bodyPr vert="horz" lIns="99048" tIns="49524" rIns="99048" bIns="49524" rtlCol="0"/>
          <a:lstStyle>
            <a:lvl1pPr algn="l">
              <a:defRPr sz="1300"/>
            </a:lvl1pPr>
          </a:lstStyle>
          <a:p>
            <a:r>
              <a:rPr kumimoji="1" lang="ja-JP" altLang="en-US"/>
              <a:t>日本テスト学会第</a:t>
            </a:r>
            <a:r>
              <a:rPr kumimoji="1" lang="en-US" altLang="ja-JP"/>
              <a:t>16</a:t>
            </a:r>
            <a:r>
              <a:rPr kumimoji="1" lang="ja-JP" altLang="en-US"/>
              <a:t>回大会</a:t>
            </a:r>
          </a:p>
        </p:txBody>
      </p:sp>
      <p:sp>
        <p:nvSpPr>
          <p:cNvPr id="3" name="日付プレースホルダー 2">
            <a:extLst>
              <a:ext uri="{FF2B5EF4-FFF2-40B4-BE49-F238E27FC236}">
                <a16:creationId xmlns:a16="http://schemas.microsoft.com/office/drawing/2014/main" id="{40FF9EEE-8DE2-4935-8FB6-887BECFF27B0}"/>
              </a:ext>
            </a:extLst>
          </p:cNvPr>
          <p:cNvSpPr>
            <a:spLocks noGrp="1"/>
          </p:cNvSpPr>
          <p:nvPr>
            <p:ph type="dt" sz="quarter" idx="1"/>
          </p:nvPr>
        </p:nvSpPr>
        <p:spPr>
          <a:xfrm>
            <a:off x="5797247" y="0"/>
            <a:ext cx="4434998" cy="356198"/>
          </a:xfrm>
          <a:prstGeom prst="rect">
            <a:avLst/>
          </a:prstGeom>
        </p:spPr>
        <p:txBody>
          <a:bodyPr vert="horz" lIns="99048" tIns="49524" rIns="99048" bIns="49524" rtlCol="0"/>
          <a:lstStyle>
            <a:lvl1pPr algn="r">
              <a:defRPr sz="1300"/>
            </a:lvl1pPr>
          </a:lstStyle>
          <a:p>
            <a:r>
              <a:rPr kumimoji="1" lang="en-US" altLang="ja-JP"/>
              <a:t>2018/9/9</a:t>
            </a:r>
            <a:endParaRPr kumimoji="1" lang="ja-JP" altLang="en-US"/>
          </a:p>
        </p:txBody>
      </p:sp>
      <p:sp>
        <p:nvSpPr>
          <p:cNvPr id="4" name="フッター プレースホルダー 3">
            <a:extLst>
              <a:ext uri="{FF2B5EF4-FFF2-40B4-BE49-F238E27FC236}">
                <a16:creationId xmlns:a16="http://schemas.microsoft.com/office/drawing/2014/main" id="{646111D9-F989-4E16-84C3-2B35A96237D7}"/>
              </a:ext>
            </a:extLst>
          </p:cNvPr>
          <p:cNvSpPr>
            <a:spLocks noGrp="1"/>
          </p:cNvSpPr>
          <p:nvPr>
            <p:ph type="ftr" sz="quarter" idx="2"/>
          </p:nvPr>
        </p:nvSpPr>
        <p:spPr>
          <a:xfrm>
            <a:off x="1" y="6743104"/>
            <a:ext cx="4434998" cy="356197"/>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CED2B4B7-EEA0-4B0C-8045-926F157D04AC}"/>
              </a:ext>
            </a:extLst>
          </p:cNvPr>
          <p:cNvSpPr>
            <a:spLocks noGrp="1"/>
          </p:cNvSpPr>
          <p:nvPr>
            <p:ph type="sldNum" sz="quarter" idx="3"/>
          </p:nvPr>
        </p:nvSpPr>
        <p:spPr>
          <a:xfrm>
            <a:off x="5797247" y="6743104"/>
            <a:ext cx="4434998" cy="356197"/>
          </a:xfrm>
          <a:prstGeom prst="rect">
            <a:avLst/>
          </a:prstGeom>
        </p:spPr>
        <p:txBody>
          <a:bodyPr vert="horz" lIns="99048" tIns="49524" rIns="99048" bIns="49524" rtlCol="0" anchor="b"/>
          <a:lstStyle>
            <a:lvl1pPr algn="r">
              <a:defRPr sz="1300"/>
            </a:lvl1pPr>
          </a:lstStyle>
          <a:p>
            <a:fld id="{C3B679A2-17D7-4F0C-B1D8-C36758FDACA2}" type="slidenum">
              <a:rPr kumimoji="1" lang="ja-JP" altLang="en-US" smtClean="0"/>
              <a:t>‹#›</a:t>
            </a:fld>
            <a:endParaRPr kumimoji="1" lang="ja-JP" altLang="en-US"/>
          </a:p>
        </p:txBody>
      </p:sp>
    </p:spTree>
    <p:extLst>
      <p:ext uri="{BB962C8B-B14F-4D97-AF65-F5344CB8AC3E}">
        <p14:creationId xmlns:p14="http://schemas.microsoft.com/office/powerpoint/2010/main" val="9749923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434998" cy="356198"/>
          </a:xfrm>
          <a:prstGeom prst="rect">
            <a:avLst/>
          </a:prstGeom>
        </p:spPr>
        <p:txBody>
          <a:bodyPr vert="horz" lIns="99048" tIns="49524" rIns="99048" bIns="49524" rtlCol="0"/>
          <a:lstStyle>
            <a:lvl1pPr algn="l">
              <a:defRPr sz="1300"/>
            </a:lvl1pPr>
          </a:lstStyle>
          <a:p>
            <a:r>
              <a:rPr kumimoji="1" lang="ja-JP" altLang="en-US"/>
              <a:t>日本テスト学会第</a:t>
            </a:r>
            <a:r>
              <a:rPr kumimoji="1" lang="en-US" altLang="ja-JP"/>
              <a:t>16</a:t>
            </a:r>
            <a:r>
              <a:rPr kumimoji="1" lang="ja-JP" altLang="en-US"/>
              <a:t>回大会</a:t>
            </a:r>
          </a:p>
        </p:txBody>
      </p:sp>
      <p:sp>
        <p:nvSpPr>
          <p:cNvPr id="3" name="日付プレースホルダー 2"/>
          <p:cNvSpPr>
            <a:spLocks noGrp="1"/>
          </p:cNvSpPr>
          <p:nvPr>
            <p:ph type="dt" idx="1"/>
          </p:nvPr>
        </p:nvSpPr>
        <p:spPr>
          <a:xfrm>
            <a:off x="5797247" y="0"/>
            <a:ext cx="4434998" cy="356198"/>
          </a:xfrm>
          <a:prstGeom prst="rect">
            <a:avLst/>
          </a:prstGeom>
        </p:spPr>
        <p:txBody>
          <a:bodyPr vert="horz" lIns="99048" tIns="49524" rIns="99048" bIns="49524" rtlCol="0"/>
          <a:lstStyle>
            <a:lvl1pPr algn="r">
              <a:defRPr sz="1300"/>
            </a:lvl1pPr>
          </a:lstStyle>
          <a:p>
            <a:r>
              <a:rPr kumimoji="1" lang="en-US" altLang="ja-JP"/>
              <a:t>2018/9/9</a:t>
            </a:r>
            <a:endParaRPr kumimoji="1" lang="ja-JP" altLang="en-US"/>
          </a:p>
        </p:txBody>
      </p:sp>
      <p:sp>
        <p:nvSpPr>
          <p:cNvPr id="4" name="スライド イメージ プレースホルダー 3"/>
          <p:cNvSpPr>
            <a:spLocks noGrp="1" noRot="1" noChangeAspect="1"/>
          </p:cNvSpPr>
          <p:nvPr>
            <p:ph type="sldImg" idx="2"/>
          </p:nvPr>
        </p:nvSpPr>
        <p:spPr>
          <a:xfrm>
            <a:off x="3519488" y="887413"/>
            <a:ext cx="3195637" cy="2395537"/>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1023462" y="3416538"/>
            <a:ext cx="8187690" cy="279534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6743104"/>
            <a:ext cx="4434998" cy="35619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5797247" y="6743104"/>
            <a:ext cx="4434998" cy="356197"/>
          </a:xfrm>
          <a:prstGeom prst="rect">
            <a:avLst/>
          </a:prstGeom>
        </p:spPr>
        <p:txBody>
          <a:bodyPr vert="horz" lIns="99048" tIns="49524" rIns="99048" bIns="49524" rtlCol="0" anchor="b"/>
          <a:lstStyle>
            <a:lvl1pPr algn="r">
              <a:defRPr sz="1300"/>
            </a:lvl1pPr>
          </a:lstStyle>
          <a:p>
            <a:fld id="{E0F12D48-E80E-47F6-81A0-228078C3E2E9}" type="slidenum">
              <a:rPr kumimoji="1" lang="ja-JP" altLang="en-US" smtClean="0"/>
              <a:t>‹#›</a:t>
            </a:fld>
            <a:endParaRPr kumimoji="1" lang="ja-JP" altLang="en-US"/>
          </a:p>
        </p:txBody>
      </p:sp>
    </p:spTree>
    <p:extLst>
      <p:ext uri="{BB962C8B-B14F-4D97-AF65-F5344CB8AC3E}">
        <p14:creationId xmlns:p14="http://schemas.microsoft.com/office/powerpoint/2010/main" val="34002397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奇しくも昨日</a:t>
            </a:r>
            <a:r>
              <a:rPr kumimoji="1" lang="en-US" altLang="ja-JP" dirty="0" err="1"/>
              <a:t>fpr</a:t>
            </a:r>
            <a:r>
              <a:rPr kumimoji="1" lang="ja-JP" altLang="en-US" dirty="0"/>
              <a:t>に早稲田大学の豊田先生が，</a:t>
            </a:r>
            <a:r>
              <a:rPr kumimoji="1" lang="en-US" altLang="ja-JP" dirty="0"/>
              <a:t>sample size</a:t>
            </a:r>
            <a:r>
              <a:rPr kumimoji="1" lang="ja-JP" altLang="en-US" dirty="0"/>
              <a:t>の訳語</a:t>
            </a:r>
            <a:r>
              <a:rPr kumimoji="1" lang="ja-JP" altLang="en-US"/>
              <a:t>について投稿していた。</a:t>
            </a:r>
            <a:endParaRPr kumimoji="1" lang="ja-JP" altLang="en-US" dirty="0"/>
          </a:p>
        </p:txBody>
      </p:sp>
    </p:spTree>
    <p:extLst>
      <p:ext uri="{BB962C8B-B14F-4D97-AF65-F5344CB8AC3E}">
        <p14:creationId xmlns:p14="http://schemas.microsoft.com/office/powerpoint/2010/main" val="122590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乱数を発生させるために用いた分布がこちら。</a:t>
            </a:r>
            <a:endParaRPr kumimoji="1" lang="en-US" altLang="ja-JP" dirty="0"/>
          </a:p>
          <a:p>
            <a:r>
              <a:rPr kumimoji="1" lang="ja-JP" altLang="en-US" dirty="0"/>
              <a:t>識別力は</a:t>
            </a:r>
            <a:r>
              <a:rPr kumimoji="1" lang="en-US" altLang="ja-JP" dirty="0"/>
              <a:t>0</a:t>
            </a:r>
            <a:r>
              <a:rPr kumimoji="1" lang="ja-JP" altLang="en-US" dirty="0"/>
              <a:t>以上の値をとるため，対数正規分布を使用。そのほかは正規分布</a:t>
            </a:r>
          </a:p>
        </p:txBody>
      </p:sp>
    </p:spTree>
    <p:extLst>
      <p:ext uri="{BB962C8B-B14F-4D97-AF65-F5344CB8AC3E}">
        <p14:creationId xmlns:p14="http://schemas.microsoft.com/office/powerpoint/2010/main" val="2553113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a:t>
            </a:r>
            <a:r>
              <a:rPr kumimoji="1" lang="ja-JP" altLang="en-US" dirty="0" err="1"/>
              <a:t>，</a:t>
            </a:r>
            <a:r>
              <a:rPr kumimoji="1" lang="en-US" altLang="ja-JP" dirty="0"/>
              <a:t>1</a:t>
            </a:r>
            <a:r>
              <a:rPr kumimoji="1" lang="ja-JP" altLang="en-US" dirty="0"/>
              <a:t>の項目反応データを生成する方法について説明。</a:t>
            </a:r>
            <a:endParaRPr kumimoji="1" lang="en-US" altLang="ja-JP" dirty="0"/>
          </a:p>
          <a:p>
            <a:r>
              <a:rPr kumimoji="1" lang="ja-JP" altLang="en-US" dirty="0"/>
              <a:t>この手のシミュレーションでは一般的に用いられる方法。このデータ生成の際に，確率的に欠測値を発生させる方法も考案しているが，今回の報告ではその方法は用いない。</a:t>
            </a:r>
          </a:p>
        </p:txBody>
      </p:sp>
    </p:spTree>
    <p:extLst>
      <p:ext uri="{BB962C8B-B14F-4D97-AF65-F5344CB8AC3E}">
        <p14:creationId xmlns:p14="http://schemas.microsoft.com/office/powerpoint/2010/main" val="2666292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同一項目数の条件では，同じ項目パラメタを，異なる受検者数条件にあてはめている。</a:t>
            </a:r>
          </a:p>
        </p:txBody>
      </p:sp>
    </p:spTree>
    <p:extLst>
      <p:ext uri="{BB962C8B-B14F-4D97-AF65-F5344CB8AC3E}">
        <p14:creationId xmlns:p14="http://schemas.microsoft.com/office/powerpoint/2010/main" val="1014816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項目数が少ない場合には</a:t>
            </a:r>
            <a:r>
              <a:rPr kumimoji="1" lang="en-US" altLang="ja-JP" dirty="0"/>
              <a:t>CC</a:t>
            </a:r>
            <a:r>
              <a:rPr kumimoji="1" lang="ja-JP" altLang="en-US" dirty="0"/>
              <a:t>が良い結果を示しているが，項目数が増えるにつれて</a:t>
            </a:r>
            <a:r>
              <a:rPr kumimoji="1" lang="en-US" altLang="ja-JP" dirty="0" err="1"/>
              <a:t>calr</a:t>
            </a:r>
            <a:r>
              <a:rPr kumimoji="1" lang="ja-JP" altLang="en-US" dirty="0"/>
              <a:t>が最も良い結果を示す。</a:t>
            </a:r>
            <a:endParaRPr kumimoji="1" lang="en-US" altLang="ja-JP" dirty="0"/>
          </a:p>
          <a:p>
            <a:r>
              <a:rPr kumimoji="1" lang="ja-JP" altLang="en-US" dirty="0"/>
              <a:t>先行研究では概ね</a:t>
            </a:r>
            <a:r>
              <a:rPr kumimoji="1" lang="en-US" altLang="ja-JP" dirty="0"/>
              <a:t>0.01</a:t>
            </a:r>
            <a:r>
              <a:rPr kumimoji="1" lang="ja-JP" altLang="en-US" dirty="0"/>
              <a:t>以下の結果を示しており，尤も安定した推定値は</a:t>
            </a:r>
            <a:r>
              <a:rPr kumimoji="1" lang="en-US" altLang="ja-JP" dirty="0"/>
              <a:t>0.005</a:t>
            </a:r>
            <a:r>
              <a:rPr kumimoji="1" lang="ja-JP" altLang="en-US"/>
              <a:t>以下となっていた。</a:t>
            </a:r>
            <a:endParaRPr kumimoji="1" lang="ja-JP" altLang="en-US" dirty="0"/>
          </a:p>
        </p:txBody>
      </p:sp>
    </p:spTree>
    <p:extLst>
      <p:ext uri="{BB962C8B-B14F-4D97-AF65-F5344CB8AC3E}">
        <p14:creationId xmlns:p14="http://schemas.microsoft.com/office/powerpoint/2010/main" val="184297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4783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垂直尺度化についての説明</a:t>
            </a:r>
          </a:p>
          <a:p>
            <a:endParaRPr kumimoji="1" lang="en-US" altLang="ja-JP" dirty="0"/>
          </a:p>
          <a:p>
            <a:r>
              <a:rPr kumimoji="1" lang="ja-JP" altLang="en-US" dirty="0"/>
              <a:t>本発表で説明するのは，数学や国語のような，複数の学年を通じて単一の，共通した構成概念を測定するようなテストの得点を対応づけする方法について</a:t>
            </a:r>
          </a:p>
          <a:p>
            <a:endParaRPr kumimoji="1" lang="en-US" altLang="ja-JP" dirty="0"/>
          </a:p>
          <a:p>
            <a:r>
              <a:rPr kumimoji="1" lang="ja-JP" altLang="en-US" dirty="0"/>
              <a:t>異なる難易度のテスト得点を共通尺度化するわけだから，昨日のシンポジウムでも説明があったように，厳密な等化ではなく対応づけの一種として位置づけられる技術。</a:t>
            </a:r>
            <a:endParaRPr kumimoji="1" lang="en-US" altLang="ja-JP" dirty="0"/>
          </a:p>
          <a:p>
            <a:r>
              <a:rPr kumimoji="1" lang="en-US" altLang="ja-JP" dirty="0"/>
              <a:t>2000</a:t>
            </a:r>
            <a:r>
              <a:rPr kumimoji="1" lang="ja-JP" altLang="en-US" dirty="0"/>
              <a:t>年頃までは垂直等化，</a:t>
            </a:r>
            <a:r>
              <a:rPr kumimoji="1" lang="en-US" altLang="ja-JP" dirty="0"/>
              <a:t>Vertical Equating</a:t>
            </a:r>
            <a:r>
              <a:rPr kumimoji="1" lang="ja-JP" altLang="en-US" dirty="0"/>
              <a:t>などと呼ばれるのが一般的であったが，今ではその後が用いられる事はない。（本邦でもそのようにしたほうがいいのでは？）</a:t>
            </a:r>
          </a:p>
          <a:p>
            <a:endParaRPr kumimoji="1" lang="en-US" altLang="ja-JP" dirty="0"/>
          </a:p>
          <a:p>
            <a:r>
              <a:rPr kumimoji="1" lang="ja-JP" altLang="en-US" dirty="0"/>
              <a:t>なぜ，方法論的には等化と同じなのに区別されるのかというと，テスト得点の解釈という点で大きく異なるからである。垂直尺度化では，学習者がまだ学習していないような範囲のテストも共通尺度上に位置づけることができるが，未学習の範囲の得点と比較することはできず，厳密には将来の予測にも使えない。</a:t>
            </a:r>
          </a:p>
          <a:p>
            <a:endParaRPr kumimoji="1" lang="en-US" altLang="ja-JP" dirty="0"/>
          </a:p>
          <a:p>
            <a:r>
              <a:rPr kumimoji="1" lang="ja-JP" altLang="en-US" dirty="0"/>
              <a:t>参考文献としては記さないが，埼玉県の全県学力調査や英検の級間比較に用いられているのはこの技術。</a:t>
            </a:r>
          </a:p>
        </p:txBody>
      </p:sp>
    </p:spTree>
    <p:extLst>
      <p:ext uri="{BB962C8B-B14F-4D97-AF65-F5344CB8AC3E}">
        <p14:creationId xmlns:p14="http://schemas.microsoft.com/office/powerpoint/2010/main" val="114727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垂直尺度化をおこなうにあたっては</a:t>
            </a:r>
            <a:r>
              <a:rPr kumimoji="1" lang="en-US" altLang="ja-JP" dirty="0"/>
              <a:t>IRT</a:t>
            </a:r>
            <a:r>
              <a:rPr kumimoji="1" lang="ja-JP" altLang="en-US" dirty="0"/>
              <a:t>モデルや推定方法の他にいくつかの方法論的選択肢が用意されている。</a:t>
            </a:r>
          </a:p>
          <a:p>
            <a:endParaRPr kumimoji="1" lang="en-US" altLang="ja-JP" dirty="0"/>
          </a:p>
          <a:p>
            <a:r>
              <a:rPr kumimoji="1" lang="ja-JP" altLang="en-US" dirty="0"/>
              <a:t>そのなかでもデータ収集デザインと尺度調整法は，尺度の意味と推定された項目パラメタに関して非常に大きな影響を持つ。</a:t>
            </a:r>
          </a:p>
          <a:p>
            <a:endParaRPr kumimoji="1" lang="en-US" altLang="ja-JP" dirty="0"/>
          </a:p>
          <a:p>
            <a:r>
              <a:rPr kumimoji="1" lang="ja-JP" altLang="en-US" dirty="0"/>
              <a:t>データ収集デザインは，尺度上での得点の変化，いわば成長を定義づける重要なファクターである。</a:t>
            </a:r>
            <a:endParaRPr kumimoji="1" lang="en-US" altLang="ja-JP" dirty="0"/>
          </a:p>
          <a:p>
            <a:r>
              <a:rPr kumimoji="1" lang="ja-JP" altLang="en-US" dirty="0"/>
              <a:t>尺度調整法は，たとえ同じモデル，推定方法を用いていても，異なるパラメタが推定される結果となるため，尺度を構成する前に，どの方法を使うのか慎重に検討する必要がある。</a:t>
            </a:r>
          </a:p>
        </p:txBody>
      </p:sp>
    </p:spTree>
    <p:extLst>
      <p:ext uri="{BB962C8B-B14F-4D97-AF65-F5344CB8AC3E}">
        <p14:creationId xmlns:p14="http://schemas.microsoft.com/office/powerpoint/2010/main" val="215373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データ収集デザインについてさらに説明。</a:t>
            </a:r>
            <a:endParaRPr kumimoji="1" lang="en-US" altLang="ja-JP" dirty="0"/>
          </a:p>
          <a:p>
            <a:r>
              <a:rPr kumimoji="1" lang="ja-JP" altLang="en-US" dirty="0"/>
              <a:t>尺度化テストデザインは共通項目デザインの亜種であり，全学年共通の尺度化テスト項目を擁する。</a:t>
            </a:r>
            <a:endParaRPr kumimoji="1" lang="en-US" altLang="ja-JP" dirty="0"/>
          </a:p>
          <a:p>
            <a:r>
              <a:rPr kumimoji="1" lang="ja-JP" altLang="en-US" dirty="0"/>
              <a:t>これ以外のデザインでは，学年が</a:t>
            </a:r>
            <a:r>
              <a:rPr kumimoji="1" lang="en-US" altLang="ja-JP" dirty="0"/>
              <a:t>2</a:t>
            </a:r>
            <a:r>
              <a:rPr kumimoji="1" lang="ja-JP" altLang="en-US" dirty="0"/>
              <a:t>つ以上離れたときに，直接的な得点の関係を記述することができなくなる。</a:t>
            </a:r>
            <a:endParaRPr kumimoji="1" lang="en-US" altLang="ja-JP" dirty="0"/>
          </a:p>
          <a:p>
            <a:r>
              <a:rPr kumimoji="1" lang="ja-JP" altLang="en-US" dirty="0"/>
              <a:t>作問が困難であったり，カリキュラムとの整合性を如何に担保するかなど，実用上の課題は存在する。さらに，項目パラメタ推定の時にもかなりネックにはなってくる。</a:t>
            </a:r>
            <a:endParaRPr kumimoji="1" lang="en-US" altLang="ja-JP" dirty="0"/>
          </a:p>
          <a:p>
            <a:r>
              <a:rPr kumimoji="1" lang="ja-JP" altLang="en-US" dirty="0"/>
              <a:t>共通項目法よりも，共通項目の割合を大きくとれることもメリットである。</a:t>
            </a:r>
          </a:p>
        </p:txBody>
      </p:sp>
    </p:spTree>
    <p:extLst>
      <p:ext uri="{BB962C8B-B14F-4D97-AF65-F5344CB8AC3E}">
        <p14:creationId xmlns:p14="http://schemas.microsoft.com/office/powerpoint/2010/main" val="349205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尺度調整法に関するさらなる説明。</a:t>
            </a:r>
            <a:endParaRPr kumimoji="1" lang="en-US" altLang="ja-JP" dirty="0"/>
          </a:p>
          <a:p>
            <a:r>
              <a:rPr kumimoji="1" lang="ja-JP" altLang="en-US" dirty="0"/>
              <a:t>大きく分けて</a:t>
            </a:r>
            <a:r>
              <a:rPr kumimoji="1" lang="en-US" altLang="ja-JP" dirty="0"/>
              <a:t>2</a:t>
            </a:r>
            <a:r>
              <a:rPr kumimoji="1" lang="ja-JP" altLang="en-US" dirty="0"/>
              <a:t>種類の方法がある。</a:t>
            </a:r>
            <a:r>
              <a:rPr kumimoji="1" lang="en-US" altLang="ja-JP" dirty="0"/>
              <a:t>SC</a:t>
            </a:r>
            <a:r>
              <a:rPr kumimoji="1" lang="ja-JP" altLang="en-US" dirty="0"/>
              <a:t>が共通項目の情報のみで共通尺度化するのに対して，</a:t>
            </a:r>
            <a:r>
              <a:rPr kumimoji="1" lang="en-US" altLang="ja-JP" dirty="0"/>
              <a:t>CC</a:t>
            </a:r>
            <a:r>
              <a:rPr kumimoji="1" lang="ja-JP" altLang="en-US" dirty="0"/>
              <a:t>はテストのすべての情報を利用して共通尺度化する。</a:t>
            </a:r>
          </a:p>
        </p:txBody>
      </p:sp>
    </p:spTree>
    <p:extLst>
      <p:ext uri="{BB962C8B-B14F-4D97-AF65-F5344CB8AC3E}">
        <p14:creationId xmlns:p14="http://schemas.microsoft.com/office/powerpoint/2010/main" val="1239978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尺度化テストデザインでの検討はいまだになされていない。</a:t>
            </a:r>
          </a:p>
        </p:txBody>
      </p:sp>
    </p:spTree>
    <p:extLst>
      <p:ext uri="{BB962C8B-B14F-4D97-AF65-F5344CB8AC3E}">
        <p14:creationId xmlns:p14="http://schemas.microsoft.com/office/powerpoint/2010/main" val="3388339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また，このシミュレーションのモチベーションとしては，科研で</a:t>
            </a:r>
            <a:r>
              <a:rPr kumimoji="1" lang="en-US" altLang="ja-JP" dirty="0"/>
              <a:t>3</a:t>
            </a:r>
            <a:r>
              <a:rPr kumimoji="1" lang="ja-JP" altLang="en-US" dirty="0"/>
              <a:t>年間継続して尺度構成をおこなう研究を，柴山直先生と一緒に遂行中であり，その研究でもちいる方法を検討するということもある。</a:t>
            </a:r>
          </a:p>
        </p:txBody>
      </p:sp>
    </p:spTree>
    <p:extLst>
      <p:ext uri="{BB962C8B-B14F-4D97-AF65-F5344CB8AC3E}">
        <p14:creationId xmlns:p14="http://schemas.microsoft.com/office/powerpoint/2010/main" val="214849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2PLM</a:t>
            </a:r>
            <a:r>
              <a:rPr kumimoji="1" lang="ja-JP" altLang="en-US" dirty="0"/>
              <a:t>は，わが国でも一般的に用いられるモデル。</a:t>
            </a:r>
            <a:endParaRPr kumimoji="1" lang="en-US" altLang="ja-JP" dirty="0"/>
          </a:p>
          <a:p>
            <a:r>
              <a:rPr kumimoji="1" lang="ja-JP" altLang="en-US" dirty="0"/>
              <a:t>周辺最尤推定法は</a:t>
            </a:r>
            <a:r>
              <a:rPr kumimoji="1" lang="en-US" altLang="ja-JP" dirty="0"/>
              <a:t>BILOG-MG</a:t>
            </a:r>
            <a:r>
              <a:rPr kumimoji="1" lang="ja-JP" altLang="en-US" dirty="0"/>
              <a:t>などにも採用されている，</a:t>
            </a:r>
            <a:r>
              <a:rPr kumimoji="1" lang="en-US" altLang="ja-JP" dirty="0"/>
              <a:t>IRT</a:t>
            </a:r>
            <a:r>
              <a:rPr kumimoji="1" lang="ja-JP" altLang="en-US" dirty="0"/>
              <a:t>項目パラメタを推定する方法として，もっともベーシックな方法。</a:t>
            </a:r>
            <a:endParaRPr kumimoji="1" lang="en-US" altLang="ja-JP" dirty="0"/>
          </a:p>
          <a:p>
            <a:r>
              <a:rPr kumimoji="1" lang="ja-JP" altLang="en-US" dirty="0"/>
              <a:t>はやりの</a:t>
            </a:r>
            <a:r>
              <a:rPr kumimoji="1" lang="en-US" altLang="ja-JP" dirty="0"/>
              <a:t>MCMC</a:t>
            </a:r>
            <a:r>
              <a:rPr kumimoji="1" lang="ja-JP" altLang="en-US" dirty="0"/>
              <a:t>でも推定できるが，この方法は断然パラメタの収束が早い。</a:t>
            </a:r>
          </a:p>
        </p:txBody>
      </p:sp>
    </p:spTree>
    <p:extLst>
      <p:ext uri="{BB962C8B-B14F-4D97-AF65-F5344CB8AC3E}">
        <p14:creationId xmlns:p14="http://schemas.microsoft.com/office/powerpoint/2010/main" val="2112635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シミュレーション結果を評価するための指標は</a:t>
            </a:r>
            <a:r>
              <a:rPr kumimoji="1" lang="en-US" altLang="ja-JP" dirty="0"/>
              <a:t>3</a:t>
            </a:r>
            <a:r>
              <a:rPr kumimoji="1" lang="ja-JP" altLang="en-US" dirty="0"/>
              <a:t>つ</a:t>
            </a:r>
            <a:endParaRPr kumimoji="1" lang="en-US" altLang="ja-JP" dirty="0"/>
          </a:p>
          <a:p>
            <a:r>
              <a:rPr kumimoji="1" lang="en-US" altLang="ja-JP" dirty="0"/>
              <a:t>RMSE</a:t>
            </a:r>
            <a:r>
              <a:rPr kumimoji="1" lang="ja-JP" altLang="en-US" dirty="0"/>
              <a:t>（平均平方二乗誤差）はパラメタのリカバリを確認するための指標</a:t>
            </a:r>
            <a:endParaRPr kumimoji="1" lang="en-US" altLang="ja-JP" dirty="0"/>
          </a:p>
          <a:p>
            <a:r>
              <a:rPr kumimoji="1" lang="en-US" altLang="ja-JP" dirty="0"/>
              <a:t>DICC</a:t>
            </a:r>
            <a:r>
              <a:rPr kumimoji="1" lang="ja-JP" altLang="en-US" dirty="0"/>
              <a:t>の</a:t>
            </a:r>
            <a:r>
              <a:rPr kumimoji="1" lang="en-US" altLang="ja-JP" dirty="0"/>
              <a:t>D</a:t>
            </a:r>
            <a:r>
              <a:rPr kumimoji="1" lang="ja-JP" altLang="en-US" dirty="0"/>
              <a:t>は</a:t>
            </a:r>
            <a:r>
              <a:rPr kumimoji="1" lang="en-US" altLang="ja-JP" dirty="0"/>
              <a:t>Difference</a:t>
            </a:r>
            <a:r>
              <a:rPr kumimoji="1" lang="ja-JP" altLang="en-US" dirty="0"/>
              <a:t>の</a:t>
            </a:r>
            <a:r>
              <a:rPr kumimoji="1" lang="en-US" altLang="ja-JP" dirty="0"/>
              <a:t>D</a:t>
            </a:r>
            <a:r>
              <a:rPr kumimoji="1" lang="ja-JP" altLang="en-US" dirty="0"/>
              <a:t>であり，真値と推定値における，</a:t>
            </a:r>
            <a:r>
              <a:rPr kumimoji="1" lang="en-US" altLang="ja-JP" dirty="0"/>
              <a:t>ICC</a:t>
            </a:r>
            <a:r>
              <a:rPr kumimoji="1" lang="ja-JP" altLang="en-US" dirty="0"/>
              <a:t>で表される正答確率のズレを評価する指標。</a:t>
            </a:r>
            <a:endParaRPr kumimoji="1" lang="en-US" altLang="ja-JP" dirty="0"/>
          </a:p>
          <a:p>
            <a:r>
              <a:rPr kumimoji="1" lang="en-US" altLang="ja-JP" dirty="0"/>
              <a:t>RMSE</a:t>
            </a:r>
            <a:r>
              <a:rPr kumimoji="1" lang="ja-JP" altLang="en-US" dirty="0"/>
              <a:t>がシミュレーション</a:t>
            </a:r>
            <a:r>
              <a:rPr kumimoji="1" lang="en-US" altLang="ja-JP" dirty="0"/>
              <a:t>1</a:t>
            </a:r>
            <a:r>
              <a:rPr kumimoji="1" lang="ja-JP" altLang="en-US" dirty="0"/>
              <a:t>セットごとに計算されるのに対し，</a:t>
            </a:r>
            <a:r>
              <a:rPr kumimoji="1" lang="en-US" altLang="ja-JP" dirty="0"/>
              <a:t>DICC</a:t>
            </a:r>
            <a:r>
              <a:rPr kumimoji="1" lang="ja-JP" altLang="en-US" dirty="0"/>
              <a:t>は各条件</a:t>
            </a:r>
            <a:r>
              <a:rPr kumimoji="1" lang="en-US" altLang="ja-JP" dirty="0"/>
              <a:t>1</a:t>
            </a:r>
            <a:r>
              <a:rPr kumimoji="1" lang="ja-JP" altLang="en-US" dirty="0" err="1"/>
              <a:t>つの</a:t>
            </a:r>
            <a:r>
              <a:rPr kumimoji="1" lang="ja-JP" altLang="en-US" dirty="0"/>
              <a:t>推定値が得られる。</a:t>
            </a:r>
            <a:endParaRPr kumimoji="1" lang="en-US" altLang="ja-JP" dirty="0"/>
          </a:p>
          <a:p>
            <a:r>
              <a:rPr kumimoji="1" lang="ja-JP" altLang="en-US" dirty="0"/>
              <a:t>推定母集団平均と標準差は，</a:t>
            </a:r>
            <a:r>
              <a:rPr kumimoji="1" lang="en-US" altLang="ja-JP" dirty="0"/>
              <a:t>IRT</a:t>
            </a:r>
            <a:r>
              <a:rPr kumimoji="1" lang="ja-JP" altLang="en-US" dirty="0"/>
              <a:t>の</a:t>
            </a:r>
            <a:r>
              <a:rPr kumimoji="1" lang="en-US" altLang="ja-JP" dirty="0"/>
              <a:t>θ</a:t>
            </a:r>
            <a:r>
              <a:rPr kumimoji="1" lang="ja-JP" altLang="en-US" dirty="0"/>
              <a:t>を受検者ごとに推定して平均＆</a:t>
            </a:r>
            <a:r>
              <a:rPr kumimoji="1" lang="en-US" altLang="ja-JP" dirty="0"/>
              <a:t>SD</a:t>
            </a:r>
            <a:r>
              <a:rPr kumimoji="1" lang="ja-JP" altLang="en-US" dirty="0"/>
              <a:t>を計算するのではなく，直接母集団分布を推定する方法</a:t>
            </a:r>
          </a:p>
        </p:txBody>
      </p:sp>
    </p:spTree>
    <p:extLst>
      <p:ext uri="{BB962C8B-B14F-4D97-AF65-F5344CB8AC3E}">
        <p14:creationId xmlns:p14="http://schemas.microsoft.com/office/powerpoint/2010/main" val="139772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2018/9/9</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87987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2018/9/9</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184940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2018/9/9</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666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2018/9/9</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277678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2018/9/9</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97047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2018/9/9</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160104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2018/9/9</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40550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2018/9/9</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9296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2018/9/9</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17513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2018/9/9</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25772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2018/9/9</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1C521E0-498C-3544-81AF-575ECEF1DE33}" type="slidenum">
              <a:rPr kumimoji="1" lang="ja-JP" altLang="en-US" smtClean="0"/>
              <a:t>‹#›</a:t>
            </a:fld>
            <a:endParaRPr kumimoji="1" lang="ja-JP" altLang="en-US"/>
          </a:p>
        </p:txBody>
      </p:sp>
    </p:spTree>
    <p:extLst>
      <p:ext uri="{BB962C8B-B14F-4D97-AF65-F5344CB8AC3E}">
        <p14:creationId xmlns:p14="http://schemas.microsoft.com/office/powerpoint/2010/main" val="185104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2018/9/9</a:t>
            </a:r>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521E0-498C-3544-81AF-575ECEF1DE33}"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89744969-F4B8-45AD-B106-7BC789BC51C0}"/>
              </a:ext>
            </a:extLst>
          </p:cNvPr>
          <p:cNvSpPr txBox="1"/>
          <p:nvPr userDrawn="1"/>
        </p:nvSpPr>
        <p:spPr>
          <a:xfrm>
            <a:off x="141317" y="36048"/>
            <a:ext cx="2887634" cy="261610"/>
          </a:xfrm>
          <a:prstGeom prst="rect">
            <a:avLst/>
          </a:prstGeom>
          <a:noFill/>
        </p:spPr>
        <p:txBody>
          <a:bodyPr wrap="square" rtlCol="0">
            <a:spAutoFit/>
          </a:bodyPr>
          <a:lstStyle/>
          <a:p>
            <a:r>
              <a:rPr kumimoji="1" lang="ja-JP" altLang="en-US" sz="1100" dirty="0"/>
              <a:t>日本テスト学会第</a:t>
            </a:r>
            <a:r>
              <a:rPr kumimoji="1" lang="en-US" altLang="ja-JP" sz="1100" dirty="0"/>
              <a:t>16</a:t>
            </a:r>
            <a:r>
              <a:rPr kumimoji="1" lang="ja-JP" altLang="en-US" sz="1100" dirty="0"/>
              <a:t>回大会＠東京家政大学</a:t>
            </a:r>
          </a:p>
        </p:txBody>
      </p:sp>
    </p:spTree>
    <p:extLst>
      <p:ext uri="{BB962C8B-B14F-4D97-AF65-F5344CB8AC3E}">
        <p14:creationId xmlns:p14="http://schemas.microsoft.com/office/powerpoint/2010/main" val="4020599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0D7738-6D8E-8342-91D9-1D5ECE884D09}"/>
              </a:ext>
            </a:extLst>
          </p:cNvPr>
          <p:cNvSpPr>
            <a:spLocks noGrp="1"/>
          </p:cNvSpPr>
          <p:nvPr>
            <p:ph type="ctrTitle"/>
          </p:nvPr>
        </p:nvSpPr>
        <p:spPr>
          <a:xfrm>
            <a:off x="279399" y="2277533"/>
            <a:ext cx="8619067" cy="1464799"/>
          </a:xfrm>
          <a:solidFill>
            <a:schemeClr val="tx2">
              <a:lumMod val="20000"/>
              <a:lumOff val="80000"/>
            </a:schemeClr>
          </a:solidFill>
        </p:spPr>
        <p:txBody>
          <a:bodyPr anchor="ctr">
            <a:normAutofit/>
          </a:bodyPr>
          <a:lstStyle/>
          <a:p>
            <a:r>
              <a:rPr kumimoji="1" lang="ja-JP" altLang="en-US" sz="4000" dirty="0"/>
              <a:t>学力テストの</a:t>
            </a:r>
            <a:r>
              <a:rPr kumimoji="1" lang="en-US" altLang="ja-JP" sz="4000" dirty="0"/>
              <a:t>IRT</a:t>
            </a:r>
            <a:r>
              <a:rPr kumimoji="1" lang="ja-JP" altLang="en-US" sz="4000" dirty="0"/>
              <a:t>垂直尺度化に適したサンプル数と尺度調整法の検討</a:t>
            </a:r>
          </a:p>
        </p:txBody>
      </p:sp>
      <p:sp>
        <p:nvSpPr>
          <p:cNvPr id="3" name="字幕 2">
            <a:extLst>
              <a:ext uri="{FF2B5EF4-FFF2-40B4-BE49-F238E27FC236}">
                <a16:creationId xmlns:a16="http://schemas.microsoft.com/office/drawing/2014/main" id="{41227998-B184-3D4E-AB42-BD1C5FCB2F64}"/>
              </a:ext>
            </a:extLst>
          </p:cNvPr>
          <p:cNvSpPr>
            <a:spLocks noGrp="1"/>
          </p:cNvSpPr>
          <p:nvPr>
            <p:ph type="subTitle" idx="1"/>
          </p:nvPr>
        </p:nvSpPr>
        <p:spPr>
          <a:xfrm>
            <a:off x="1143000" y="4454294"/>
            <a:ext cx="6858000" cy="1655762"/>
          </a:xfrm>
        </p:spPr>
        <p:txBody>
          <a:bodyPr>
            <a:normAutofit lnSpcReduction="10000"/>
          </a:bodyPr>
          <a:lstStyle/>
          <a:p>
            <a:r>
              <a:rPr kumimoji="1" lang="ja-JP" altLang="en-US" dirty="0"/>
              <a:t>○澁谷</a:t>
            </a:r>
            <a:r>
              <a:rPr lang="ja-JP" altLang="en-US" dirty="0"/>
              <a:t>拓巳</a:t>
            </a:r>
            <a:endParaRPr lang="en-US" altLang="ja-JP" dirty="0"/>
          </a:p>
          <a:p>
            <a:r>
              <a:rPr lang="ja-JP" altLang="en-US" dirty="0"/>
              <a:t>　柴山　直</a:t>
            </a:r>
            <a:endParaRPr lang="en-US" altLang="ja-JP" dirty="0"/>
          </a:p>
          <a:p>
            <a:endParaRPr lang="en-US" altLang="ja-JP" dirty="0"/>
          </a:p>
          <a:p>
            <a:r>
              <a:rPr kumimoji="1" lang="ja-JP" altLang="en-US" sz="2000" dirty="0"/>
              <a:t>東北大学大学院教育学研究科</a:t>
            </a:r>
          </a:p>
        </p:txBody>
      </p:sp>
      <p:sp>
        <p:nvSpPr>
          <p:cNvPr id="7" name="日付プレースホルダー 6">
            <a:extLst>
              <a:ext uri="{FF2B5EF4-FFF2-40B4-BE49-F238E27FC236}">
                <a16:creationId xmlns:a16="http://schemas.microsoft.com/office/drawing/2014/main" id="{E986106B-C618-4BF3-B537-FE3A23FED55C}"/>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6C8EE33E-CC74-4AFC-9673-E3BB521F109B}"/>
              </a:ext>
            </a:extLst>
          </p:cNvPr>
          <p:cNvSpPr>
            <a:spLocks noGrp="1"/>
          </p:cNvSpPr>
          <p:nvPr>
            <p:ph type="sldNum" sz="quarter" idx="12"/>
          </p:nvPr>
        </p:nvSpPr>
        <p:spPr/>
        <p:txBody>
          <a:bodyPr/>
          <a:lstStyle/>
          <a:p>
            <a:fld id="{A1C521E0-498C-3544-81AF-575ECEF1DE33}" type="slidenum">
              <a:rPr kumimoji="1" lang="ja-JP" altLang="en-US" smtClean="0"/>
              <a:t>1</a:t>
            </a:fld>
            <a:endParaRPr kumimoji="1" lang="ja-JP" altLang="en-US"/>
          </a:p>
        </p:txBody>
      </p:sp>
    </p:spTree>
    <p:extLst>
      <p:ext uri="{BB962C8B-B14F-4D97-AF65-F5344CB8AC3E}">
        <p14:creationId xmlns:p14="http://schemas.microsoft.com/office/powerpoint/2010/main" val="234394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F2CA96B8-BC12-423D-AD64-FE060599309A}"/>
              </a:ext>
            </a:extLst>
          </p:cNvPr>
          <p:cNvSpPr/>
          <p:nvPr/>
        </p:nvSpPr>
        <p:spPr>
          <a:xfrm>
            <a:off x="841372" y="1455095"/>
            <a:ext cx="3747152" cy="4917968"/>
          </a:xfrm>
          <a:prstGeom prst="roundRect">
            <a:avLst>
              <a:gd name="adj" fmla="val 1748"/>
            </a:avLst>
          </a:prstGeom>
          <a:solidFill>
            <a:schemeClr val="tx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696E9C77-B010-4810-8372-3F6F3CF2708B}"/>
              </a:ext>
            </a:extLst>
          </p:cNvPr>
          <p:cNvSpPr/>
          <p:nvPr/>
        </p:nvSpPr>
        <p:spPr>
          <a:xfrm>
            <a:off x="841372" y="1312851"/>
            <a:ext cx="7417226" cy="2547891"/>
          </a:xfrm>
          <a:prstGeom prst="roundRect">
            <a:avLst>
              <a:gd name="adj" fmla="val 1354"/>
            </a:avLst>
          </a:prstGeom>
          <a:solidFill>
            <a:schemeClr val="tx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8E137DC7-9B69-4A67-B413-233497CF1B5C}"/>
              </a:ext>
            </a:extLst>
          </p:cNvPr>
          <p:cNvSpPr>
            <a:spLocks noGrp="1"/>
          </p:cNvSpPr>
          <p:nvPr>
            <p:ph type="title"/>
          </p:nvPr>
        </p:nvSpPr>
        <p:spPr/>
        <p:txBody>
          <a:bodyPr/>
          <a:lstStyle/>
          <a:p>
            <a:r>
              <a:rPr kumimoji="1" lang="ja-JP" altLang="en-US" dirty="0"/>
              <a:t>パラメタの事前分布</a:t>
            </a:r>
          </a:p>
        </p:txBody>
      </p:sp>
      <p:pic>
        <p:nvPicPr>
          <p:cNvPr id="5" name="コンテンツ プレースホルダー 4">
            <a:extLst>
              <a:ext uri="{FF2B5EF4-FFF2-40B4-BE49-F238E27FC236}">
                <a16:creationId xmlns:a16="http://schemas.microsoft.com/office/drawing/2014/main" id="{16CCE443-4B64-407E-9F10-B81DF6E07F84}"/>
              </a:ext>
            </a:extLst>
          </p:cNvPr>
          <p:cNvPicPr>
            <a:picLocks noGrp="1" noChangeAspect="1"/>
          </p:cNvPicPr>
          <p:nvPr>
            <p:ph idx="1"/>
          </p:nvPr>
        </p:nvPicPr>
        <p:blipFill>
          <a:blip r:embed="rId3"/>
          <a:stretch>
            <a:fillRect/>
          </a:stretch>
        </p:blipFill>
        <p:spPr>
          <a:xfrm>
            <a:off x="1063416" y="1515965"/>
            <a:ext cx="3303064" cy="2163025"/>
          </a:xfrm>
        </p:spPr>
      </p:pic>
      <p:sp>
        <p:nvSpPr>
          <p:cNvPr id="6" name="テキスト ボックス 5">
            <a:extLst>
              <a:ext uri="{FF2B5EF4-FFF2-40B4-BE49-F238E27FC236}">
                <a16:creationId xmlns:a16="http://schemas.microsoft.com/office/drawing/2014/main" id="{262BD888-56A0-40F3-B6F4-43A3A70697C6}"/>
              </a:ext>
            </a:extLst>
          </p:cNvPr>
          <p:cNvSpPr txBox="1"/>
          <p:nvPr/>
        </p:nvSpPr>
        <p:spPr>
          <a:xfrm>
            <a:off x="4705743" y="3957287"/>
            <a:ext cx="3844030" cy="2400657"/>
          </a:xfrm>
          <a:prstGeom prst="rect">
            <a:avLst/>
          </a:prstGeom>
          <a:noFill/>
        </p:spPr>
        <p:txBody>
          <a:bodyPr wrap="square" rtlCol="0">
            <a:spAutoFit/>
          </a:bodyPr>
          <a:lstStyle/>
          <a:p>
            <a:r>
              <a:rPr kumimoji="1" lang="ja-JP" altLang="en-US" sz="2000" dirty="0"/>
              <a:t>①</a:t>
            </a:r>
            <a:r>
              <a:rPr kumimoji="1" lang="ja-JP" altLang="en-US" sz="2000" b="1" dirty="0"/>
              <a:t>識別力</a:t>
            </a:r>
            <a:endParaRPr kumimoji="1" lang="en-US" altLang="ja-JP" sz="2000" b="1" dirty="0"/>
          </a:p>
          <a:p>
            <a:pPr lvl="1"/>
            <a:r>
              <a:rPr kumimoji="1" lang="en-US" altLang="ja-JP" dirty="0"/>
              <a:t>N(0.5, 0.3)</a:t>
            </a:r>
            <a:r>
              <a:rPr kumimoji="1" lang="ja-JP" altLang="en-US" dirty="0"/>
              <a:t>の対数正規分布</a:t>
            </a:r>
            <a:endParaRPr lang="en-US" altLang="ja-JP" dirty="0"/>
          </a:p>
          <a:p>
            <a:r>
              <a:rPr kumimoji="1" lang="ja-JP" altLang="en-US" sz="2000" dirty="0"/>
              <a:t>②</a:t>
            </a:r>
            <a:r>
              <a:rPr kumimoji="1" lang="ja-JP" altLang="en-US" sz="2000" b="1" dirty="0"/>
              <a:t>能力・困難度</a:t>
            </a:r>
            <a:endParaRPr kumimoji="1" lang="en-US" altLang="ja-JP" sz="2000" b="1" dirty="0"/>
          </a:p>
          <a:p>
            <a:pPr lvl="1"/>
            <a:r>
              <a:rPr lang="en-US" altLang="ja-JP" dirty="0"/>
              <a:t>G1</a:t>
            </a:r>
            <a:r>
              <a:rPr lang="ja-JP" altLang="en-US" dirty="0"/>
              <a:t>を</a:t>
            </a:r>
            <a:r>
              <a:rPr lang="en-US" altLang="ja-JP" dirty="0"/>
              <a:t>N(0, 1)</a:t>
            </a:r>
            <a:r>
              <a:rPr lang="ja-JP" altLang="en-US" dirty="0"/>
              <a:t>の正規分布</a:t>
            </a:r>
            <a:endParaRPr lang="en-US" altLang="ja-JP" dirty="0"/>
          </a:p>
          <a:p>
            <a:pPr lvl="1"/>
            <a:r>
              <a:rPr lang="ja-JP" altLang="en-US" dirty="0"/>
              <a:t>平均値を</a:t>
            </a:r>
            <a:r>
              <a:rPr lang="en-US" altLang="ja-JP" dirty="0"/>
              <a:t>0.4</a:t>
            </a:r>
            <a:r>
              <a:rPr lang="ja-JP" altLang="en-US" dirty="0" err="1"/>
              <a:t>ずつ</a:t>
            </a:r>
            <a:r>
              <a:rPr lang="ja-JP" altLang="en-US" dirty="0"/>
              <a:t>増加</a:t>
            </a:r>
            <a:endParaRPr lang="en-US" altLang="ja-JP" dirty="0"/>
          </a:p>
          <a:p>
            <a:r>
              <a:rPr lang="ja-JP" altLang="en-US" sz="2000" dirty="0"/>
              <a:t>③</a:t>
            </a:r>
            <a:r>
              <a:rPr lang="ja-JP" altLang="en-US" sz="2000" b="1" dirty="0"/>
              <a:t>尺度化テスト項目（困難度）</a:t>
            </a:r>
            <a:r>
              <a:rPr lang="en-US" altLang="ja-JP" sz="2000" b="1" dirty="0"/>
              <a:t> </a:t>
            </a:r>
          </a:p>
          <a:p>
            <a:pPr lvl="1"/>
            <a:r>
              <a:rPr lang="en-US" altLang="ja-JP" dirty="0"/>
              <a:t>N(0.8, 1.5)</a:t>
            </a:r>
            <a:r>
              <a:rPr lang="ja-JP" altLang="en-US" dirty="0"/>
              <a:t>の正規分布</a:t>
            </a:r>
            <a:endParaRPr lang="en-US" altLang="ja-JP" dirty="0"/>
          </a:p>
          <a:p>
            <a:endParaRPr kumimoji="1" lang="en-US" altLang="ja-JP" dirty="0"/>
          </a:p>
        </p:txBody>
      </p:sp>
      <p:pic>
        <p:nvPicPr>
          <p:cNvPr id="7" name="コンテンツ プレースホルダー 4">
            <a:extLst>
              <a:ext uri="{FF2B5EF4-FFF2-40B4-BE49-F238E27FC236}">
                <a16:creationId xmlns:a16="http://schemas.microsoft.com/office/drawing/2014/main" id="{DACF9A52-DAF8-4A52-8014-0432853DD824}"/>
              </a:ext>
            </a:extLst>
          </p:cNvPr>
          <p:cNvPicPr>
            <a:picLocks noChangeAspect="1"/>
          </p:cNvPicPr>
          <p:nvPr/>
        </p:nvPicPr>
        <p:blipFill>
          <a:blip r:embed="rId4"/>
          <a:stretch>
            <a:fillRect/>
          </a:stretch>
        </p:blipFill>
        <p:spPr>
          <a:xfrm>
            <a:off x="1063416" y="3955492"/>
            <a:ext cx="3303064" cy="2163025"/>
          </a:xfrm>
          <a:prstGeom prst="rect">
            <a:avLst/>
          </a:prstGeom>
        </p:spPr>
      </p:pic>
      <p:sp>
        <p:nvSpPr>
          <p:cNvPr id="10" name="日付プレースホルダー 9">
            <a:extLst>
              <a:ext uri="{FF2B5EF4-FFF2-40B4-BE49-F238E27FC236}">
                <a16:creationId xmlns:a16="http://schemas.microsoft.com/office/drawing/2014/main" id="{ADCAABF3-02D7-40D0-9E00-FE5A2F913370}"/>
              </a:ext>
            </a:extLst>
          </p:cNvPr>
          <p:cNvSpPr>
            <a:spLocks noGrp="1"/>
          </p:cNvSpPr>
          <p:nvPr>
            <p:ph type="dt" sz="half" idx="10"/>
          </p:nvPr>
        </p:nvSpPr>
        <p:spPr/>
        <p:txBody>
          <a:bodyPr/>
          <a:lstStyle/>
          <a:p>
            <a:r>
              <a:rPr kumimoji="1" lang="en-US" altLang="ja-JP"/>
              <a:t>2018/9/9</a:t>
            </a:r>
            <a:endParaRPr kumimoji="1" lang="ja-JP" altLang="en-US"/>
          </a:p>
        </p:txBody>
      </p:sp>
      <p:sp>
        <p:nvSpPr>
          <p:cNvPr id="11" name="スライド番号プレースホルダー 10">
            <a:extLst>
              <a:ext uri="{FF2B5EF4-FFF2-40B4-BE49-F238E27FC236}">
                <a16:creationId xmlns:a16="http://schemas.microsoft.com/office/drawing/2014/main" id="{134DA32E-4A44-4F7B-AB9F-0C45136F990B}"/>
              </a:ext>
            </a:extLst>
          </p:cNvPr>
          <p:cNvSpPr>
            <a:spLocks noGrp="1"/>
          </p:cNvSpPr>
          <p:nvPr>
            <p:ph type="sldNum" sz="quarter" idx="12"/>
          </p:nvPr>
        </p:nvSpPr>
        <p:spPr/>
        <p:txBody>
          <a:bodyPr/>
          <a:lstStyle/>
          <a:p>
            <a:fld id="{A1C521E0-498C-3544-81AF-575ECEF1DE33}" type="slidenum">
              <a:rPr kumimoji="1" lang="ja-JP" altLang="en-US" smtClean="0"/>
              <a:t>10</a:t>
            </a:fld>
            <a:endParaRPr kumimoji="1" lang="ja-JP" altLang="en-US"/>
          </a:p>
        </p:txBody>
      </p:sp>
      <p:pic>
        <p:nvPicPr>
          <p:cNvPr id="13" name="図 12">
            <a:extLst>
              <a:ext uri="{FF2B5EF4-FFF2-40B4-BE49-F238E27FC236}">
                <a16:creationId xmlns:a16="http://schemas.microsoft.com/office/drawing/2014/main" id="{12ACD522-3AC6-4DB6-AA77-7CC5D3A95F3C}"/>
              </a:ext>
            </a:extLst>
          </p:cNvPr>
          <p:cNvPicPr>
            <a:picLocks noChangeAspect="1"/>
          </p:cNvPicPr>
          <p:nvPr/>
        </p:nvPicPr>
        <p:blipFill>
          <a:blip r:embed="rId5"/>
          <a:stretch>
            <a:fillRect/>
          </a:stretch>
        </p:blipFill>
        <p:spPr>
          <a:xfrm>
            <a:off x="4705743" y="1515965"/>
            <a:ext cx="3303064" cy="2163026"/>
          </a:xfrm>
          <a:prstGeom prst="rect">
            <a:avLst/>
          </a:prstGeom>
        </p:spPr>
      </p:pic>
      <p:sp>
        <p:nvSpPr>
          <p:cNvPr id="3" name="正方形/長方形 2">
            <a:extLst>
              <a:ext uri="{FF2B5EF4-FFF2-40B4-BE49-F238E27FC236}">
                <a16:creationId xmlns:a16="http://schemas.microsoft.com/office/drawing/2014/main" id="{B5487CDC-38A0-4EAA-A1A1-2F1A3594FB75}"/>
              </a:ext>
            </a:extLst>
          </p:cNvPr>
          <p:cNvSpPr/>
          <p:nvPr/>
        </p:nvSpPr>
        <p:spPr>
          <a:xfrm>
            <a:off x="764035" y="1296140"/>
            <a:ext cx="415498" cy="369332"/>
          </a:xfrm>
          <a:prstGeom prst="rect">
            <a:avLst/>
          </a:prstGeom>
        </p:spPr>
        <p:txBody>
          <a:bodyPr wrap="square">
            <a:spAutoFit/>
          </a:bodyPr>
          <a:lstStyle/>
          <a:p>
            <a:r>
              <a:rPr lang="ja-JP" altLang="en-US" dirty="0"/>
              <a:t>①</a:t>
            </a:r>
          </a:p>
        </p:txBody>
      </p:sp>
      <p:sp>
        <p:nvSpPr>
          <p:cNvPr id="14" name="正方形/長方形 13">
            <a:extLst>
              <a:ext uri="{FF2B5EF4-FFF2-40B4-BE49-F238E27FC236}">
                <a16:creationId xmlns:a16="http://schemas.microsoft.com/office/drawing/2014/main" id="{B58D19CF-6F30-4617-9ABF-5723B57B735B}"/>
              </a:ext>
            </a:extLst>
          </p:cNvPr>
          <p:cNvSpPr/>
          <p:nvPr/>
        </p:nvSpPr>
        <p:spPr>
          <a:xfrm>
            <a:off x="4404698" y="1296140"/>
            <a:ext cx="415498" cy="369332"/>
          </a:xfrm>
          <a:prstGeom prst="rect">
            <a:avLst/>
          </a:prstGeom>
        </p:spPr>
        <p:txBody>
          <a:bodyPr wrap="square">
            <a:spAutoFit/>
          </a:bodyPr>
          <a:lstStyle/>
          <a:p>
            <a:r>
              <a:rPr lang="ja-JP" altLang="en-US" dirty="0"/>
              <a:t>②</a:t>
            </a:r>
          </a:p>
        </p:txBody>
      </p:sp>
      <p:sp>
        <p:nvSpPr>
          <p:cNvPr id="15" name="正方形/長方形 14">
            <a:extLst>
              <a:ext uri="{FF2B5EF4-FFF2-40B4-BE49-F238E27FC236}">
                <a16:creationId xmlns:a16="http://schemas.microsoft.com/office/drawing/2014/main" id="{54DFC6B5-3300-4025-9816-4B6E42954D01}"/>
              </a:ext>
            </a:extLst>
          </p:cNvPr>
          <p:cNvSpPr/>
          <p:nvPr/>
        </p:nvSpPr>
        <p:spPr>
          <a:xfrm>
            <a:off x="764035" y="3727308"/>
            <a:ext cx="415498" cy="369332"/>
          </a:xfrm>
          <a:prstGeom prst="rect">
            <a:avLst/>
          </a:prstGeom>
        </p:spPr>
        <p:txBody>
          <a:bodyPr wrap="square">
            <a:spAutoFit/>
          </a:bodyPr>
          <a:lstStyle/>
          <a:p>
            <a:r>
              <a:rPr lang="ja-JP" altLang="en-US" dirty="0"/>
              <a:t>③</a:t>
            </a:r>
          </a:p>
        </p:txBody>
      </p:sp>
    </p:spTree>
    <p:extLst>
      <p:ext uri="{BB962C8B-B14F-4D97-AF65-F5344CB8AC3E}">
        <p14:creationId xmlns:p14="http://schemas.microsoft.com/office/powerpoint/2010/main" val="52775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E92C8418-85D5-4DD9-BDF6-EF582A3579CC}"/>
              </a:ext>
            </a:extLst>
          </p:cNvPr>
          <p:cNvSpPr/>
          <p:nvPr/>
        </p:nvSpPr>
        <p:spPr>
          <a:xfrm>
            <a:off x="341478" y="1807389"/>
            <a:ext cx="5676199" cy="4327081"/>
          </a:xfrm>
          <a:prstGeom prst="roundRect">
            <a:avLst>
              <a:gd name="adj" fmla="val 1354"/>
            </a:avLst>
          </a:prstGeom>
          <a:solidFill>
            <a:schemeClr val="tx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1B2BDB4A-79D6-48DC-A5DE-253BF92E2295}"/>
              </a:ext>
            </a:extLst>
          </p:cNvPr>
          <p:cNvSpPr>
            <a:spLocks noGrp="1"/>
          </p:cNvSpPr>
          <p:nvPr>
            <p:ph type="title"/>
          </p:nvPr>
        </p:nvSpPr>
        <p:spPr/>
        <p:txBody>
          <a:bodyPr/>
          <a:lstStyle/>
          <a:p>
            <a:r>
              <a:rPr kumimoji="1" lang="ja-JP" altLang="en-US" dirty="0"/>
              <a:t>項目反応データ生成方法</a:t>
            </a:r>
          </a:p>
        </p:txBody>
      </p:sp>
      <p:sp>
        <p:nvSpPr>
          <p:cNvPr id="3" name="コンテンツ プレースホルダー 2">
            <a:extLst>
              <a:ext uri="{FF2B5EF4-FFF2-40B4-BE49-F238E27FC236}">
                <a16:creationId xmlns:a16="http://schemas.microsoft.com/office/drawing/2014/main" id="{442237F8-7B2B-45BC-9B1B-363A6B142425}"/>
              </a:ext>
            </a:extLst>
          </p:cNvPr>
          <p:cNvSpPr>
            <a:spLocks noGrp="1"/>
          </p:cNvSpPr>
          <p:nvPr>
            <p:ph idx="1"/>
          </p:nvPr>
        </p:nvSpPr>
        <p:spPr>
          <a:xfrm>
            <a:off x="6017677" y="2434848"/>
            <a:ext cx="2977555" cy="3151110"/>
          </a:xfrm>
        </p:spPr>
        <p:txBody>
          <a:bodyPr>
            <a:normAutofit/>
          </a:bodyPr>
          <a:lstStyle/>
          <a:p>
            <a:pPr marL="342900" indent="-342900">
              <a:buFont typeface="+mj-lt"/>
              <a:buAutoNum type="arabicPeriod"/>
            </a:pPr>
            <a:r>
              <a:rPr lang="ja-JP" altLang="en-US" sz="1800" dirty="0"/>
              <a:t>乱数により得たパラメタから受検者の正答確率を計算。</a:t>
            </a:r>
            <a:endParaRPr lang="en-US" altLang="ja-JP" sz="1800" dirty="0"/>
          </a:p>
          <a:p>
            <a:pPr marL="342900" indent="-342900">
              <a:buFont typeface="+mj-lt"/>
              <a:buAutoNum type="arabicPeriod"/>
            </a:pPr>
            <a:endParaRPr lang="en-US" altLang="ja-JP" sz="1800" dirty="0"/>
          </a:p>
          <a:p>
            <a:pPr marL="342900" indent="-342900">
              <a:buFont typeface="+mj-lt"/>
              <a:buAutoNum type="arabicPeriod"/>
            </a:pPr>
            <a:r>
              <a:rPr lang="ja-JP" altLang="en-US" sz="1800" dirty="0"/>
              <a:t>区間</a:t>
            </a:r>
            <a:r>
              <a:rPr lang="en-US" altLang="ja-JP" sz="1800" dirty="0"/>
              <a:t>[0,1]</a:t>
            </a:r>
            <a:r>
              <a:rPr lang="ja-JP" altLang="en-US" sz="1800" dirty="0"/>
              <a:t>の一様乱数を発生させる</a:t>
            </a:r>
            <a:endParaRPr lang="en-US" altLang="ja-JP" sz="1800" dirty="0"/>
          </a:p>
          <a:p>
            <a:pPr lvl="1"/>
            <a:r>
              <a:rPr lang="ja-JP" altLang="en-US" sz="1400" dirty="0"/>
              <a:t>正答確率を下回れば</a:t>
            </a:r>
            <a:r>
              <a:rPr lang="en-US" altLang="ja-JP" sz="1400" dirty="0"/>
              <a:t>1</a:t>
            </a:r>
            <a:r>
              <a:rPr lang="ja-JP" altLang="en-US" sz="1400" dirty="0"/>
              <a:t>　（</a:t>
            </a:r>
            <a:r>
              <a:rPr lang="ja-JP" altLang="en-US" sz="1400" dirty="0">
                <a:solidFill>
                  <a:srgbClr val="FF0000"/>
                </a:solidFill>
              </a:rPr>
              <a:t>正答</a:t>
            </a:r>
            <a:r>
              <a:rPr lang="ja-JP" altLang="en-US" sz="1400" dirty="0"/>
              <a:t>）</a:t>
            </a:r>
            <a:endParaRPr lang="en-US" altLang="ja-JP" sz="1400" dirty="0"/>
          </a:p>
          <a:p>
            <a:pPr lvl="1"/>
            <a:r>
              <a:rPr lang="ja-JP" altLang="en-US" sz="1400" dirty="0"/>
              <a:t>そうでなければ</a:t>
            </a:r>
            <a:r>
              <a:rPr lang="en-US" altLang="ja-JP" sz="1400" dirty="0"/>
              <a:t>0</a:t>
            </a:r>
            <a:r>
              <a:rPr lang="ja-JP" altLang="en-US" sz="1400" dirty="0"/>
              <a:t>　　　（</a:t>
            </a:r>
            <a:r>
              <a:rPr lang="ja-JP" altLang="en-US" sz="1400" dirty="0">
                <a:solidFill>
                  <a:srgbClr val="0070C0"/>
                </a:solidFill>
              </a:rPr>
              <a:t>誤答</a:t>
            </a:r>
            <a:r>
              <a:rPr lang="ja-JP" altLang="en-US" sz="1400" dirty="0"/>
              <a:t>）</a:t>
            </a:r>
            <a:endParaRPr lang="en-US" altLang="ja-JP" dirty="0"/>
          </a:p>
          <a:p>
            <a:pPr lvl="1"/>
            <a:endParaRPr lang="en-US" altLang="ja-JP" sz="1400" dirty="0"/>
          </a:p>
          <a:p>
            <a:endParaRPr lang="en-US" altLang="ja-JP" sz="1800" dirty="0"/>
          </a:p>
        </p:txBody>
      </p:sp>
      <p:sp>
        <p:nvSpPr>
          <p:cNvPr id="9" name="日付プレースホルダー 8">
            <a:extLst>
              <a:ext uri="{FF2B5EF4-FFF2-40B4-BE49-F238E27FC236}">
                <a16:creationId xmlns:a16="http://schemas.microsoft.com/office/drawing/2014/main" id="{CAD5E9FD-01CF-46B8-BE23-BEC8BD5E2E9A}"/>
              </a:ext>
            </a:extLst>
          </p:cNvPr>
          <p:cNvSpPr>
            <a:spLocks noGrp="1"/>
          </p:cNvSpPr>
          <p:nvPr>
            <p:ph type="dt" sz="half" idx="10"/>
          </p:nvPr>
        </p:nvSpPr>
        <p:spPr/>
        <p:txBody>
          <a:bodyPr/>
          <a:lstStyle/>
          <a:p>
            <a:r>
              <a:rPr kumimoji="1" lang="en-US" altLang="ja-JP"/>
              <a:t>2018/9/9</a:t>
            </a:r>
            <a:endParaRPr kumimoji="1" lang="ja-JP" altLang="en-US"/>
          </a:p>
        </p:txBody>
      </p:sp>
      <p:sp>
        <p:nvSpPr>
          <p:cNvPr id="10" name="スライド番号プレースホルダー 9">
            <a:extLst>
              <a:ext uri="{FF2B5EF4-FFF2-40B4-BE49-F238E27FC236}">
                <a16:creationId xmlns:a16="http://schemas.microsoft.com/office/drawing/2014/main" id="{B4F68DD9-D878-4EEE-B40E-932136DAD18F}"/>
              </a:ext>
            </a:extLst>
          </p:cNvPr>
          <p:cNvSpPr>
            <a:spLocks noGrp="1"/>
          </p:cNvSpPr>
          <p:nvPr>
            <p:ph type="sldNum" sz="quarter" idx="12"/>
          </p:nvPr>
        </p:nvSpPr>
        <p:spPr>
          <a:xfrm>
            <a:off x="6457950" y="6303024"/>
            <a:ext cx="2057400" cy="365125"/>
          </a:xfrm>
        </p:spPr>
        <p:txBody>
          <a:bodyPr/>
          <a:lstStyle/>
          <a:p>
            <a:fld id="{A1C521E0-498C-3544-81AF-575ECEF1DE33}" type="slidenum">
              <a:rPr kumimoji="1" lang="ja-JP" altLang="en-US" smtClean="0"/>
              <a:t>11</a:t>
            </a:fld>
            <a:endParaRPr kumimoji="1" lang="ja-JP" altLang="en-US"/>
          </a:p>
        </p:txBody>
      </p:sp>
      <p:grpSp>
        <p:nvGrpSpPr>
          <p:cNvPr id="14" name="グループ化 13">
            <a:extLst>
              <a:ext uri="{FF2B5EF4-FFF2-40B4-BE49-F238E27FC236}">
                <a16:creationId xmlns:a16="http://schemas.microsoft.com/office/drawing/2014/main" id="{F5BEEB71-3B25-44C2-B28D-F66F43C14943}"/>
              </a:ext>
            </a:extLst>
          </p:cNvPr>
          <p:cNvGrpSpPr/>
          <p:nvPr/>
        </p:nvGrpSpPr>
        <p:grpSpPr>
          <a:xfrm>
            <a:off x="530585" y="2076806"/>
            <a:ext cx="5348485" cy="3840099"/>
            <a:chOff x="1071563" y="1690689"/>
            <a:chExt cx="7000874" cy="5002751"/>
          </a:xfrm>
        </p:grpSpPr>
        <p:pic>
          <p:nvPicPr>
            <p:cNvPr id="6" name="コンテンツ プレースホルダー 21">
              <a:extLst>
                <a:ext uri="{FF2B5EF4-FFF2-40B4-BE49-F238E27FC236}">
                  <a16:creationId xmlns:a16="http://schemas.microsoft.com/office/drawing/2014/main" id="{232CC264-CFCF-4B80-80A3-4AA1874B2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63" y="1690689"/>
              <a:ext cx="7000874" cy="5002751"/>
            </a:xfrm>
            <a:prstGeom prst="rect">
              <a:avLst/>
            </a:prstGeom>
          </p:spPr>
        </p:pic>
        <p:cxnSp>
          <p:nvCxnSpPr>
            <p:cNvPr id="7" name="直線矢印コネクタ 6">
              <a:extLst>
                <a:ext uri="{FF2B5EF4-FFF2-40B4-BE49-F238E27FC236}">
                  <a16:creationId xmlns:a16="http://schemas.microsoft.com/office/drawing/2014/main" id="{67CF5DA8-6E0F-416B-A136-CAF495F1232D}"/>
                </a:ext>
              </a:extLst>
            </p:cNvPr>
            <p:cNvCxnSpPr>
              <a:cxnSpLocks/>
            </p:cNvCxnSpPr>
            <p:nvPr/>
          </p:nvCxnSpPr>
          <p:spPr>
            <a:xfrm>
              <a:off x="5594227" y="2739085"/>
              <a:ext cx="0" cy="3343275"/>
            </a:xfrm>
            <a:prstGeom prst="straightConnector1">
              <a:avLst/>
            </a:prstGeom>
            <a:ln w="57150">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8" name="直線矢印コネクタ 7">
              <a:extLst>
                <a:ext uri="{FF2B5EF4-FFF2-40B4-BE49-F238E27FC236}">
                  <a16:creationId xmlns:a16="http://schemas.microsoft.com/office/drawing/2014/main" id="{55E4D895-4220-4B6E-8778-86623F8726D1}"/>
                </a:ext>
              </a:extLst>
            </p:cNvPr>
            <p:cNvCxnSpPr>
              <a:cxnSpLocks/>
            </p:cNvCxnSpPr>
            <p:nvPr/>
          </p:nvCxnSpPr>
          <p:spPr>
            <a:xfrm>
              <a:off x="5586644" y="2171700"/>
              <a:ext cx="0" cy="567385"/>
            </a:xfrm>
            <a:prstGeom prst="straightConnector1">
              <a:avLst/>
            </a:prstGeom>
            <a:ln w="57150">
              <a:solidFill>
                <a:srgbClr val="0070C0"/>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1" name="四角形: 角を丸くする 10">
              <a:extLst>
                <a:ext uri="{FF2B5EF4-FFF2-40B4-BE49-F238E27FC236}">
                  <a16:creationId xmlns:a16="http://schemas.microsoft.com/office/drawing/2014/main" id="{848D2423-D5EC-4281-85D6-C27108483C6F}"/>
                </a:ext>
              </a:extLst>
            </p:cNvPr>
            <p:cNvSpPr/>
            <p:nvPr/>
          </p:nvSpPr>
          <p:spPr>
            <a:xfrm>
              <a:off x="5877990" y="3741685"/>
              <a:ext cx="1994211" cy="900760"/>
            </a:xfrm>
            <a:prstGeom prst="roundRect">
              <a:avLst>
                <a:gd name="adj" fmla="val 8963"/>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1400" dirty="0"/>
                <a:t>ここに一様乱数が落ちたら正答</a:t>
              </a:r>
            </a:p>
          </p:txBody>
        </p:sp>
        <p:sp>
          <p:nvSpPr>
            <p:cNvPr id="12" name="四角形: 角を丸くする 11">
              <a:extLst>
                <a:ext uri="{FF2B5EF4-FFF2-40B4-BE49-F238E27FC236}">
                  <a16:creationId xmlns:a16="http://schemas.microsoft.com/office/drawing/2014/main" id="{05F129F3-E216-4F43-A6F2-BA42181B410C}"/>
                </a:ext>
              </a:extLst>
            </p:cNvPr>
            <p:cNvSpPr/>
            <p:nvPr/>
          </p:nvSpPr>
          <p:spPr>
            <a:xfrm>
              <a:off x="2828675" y="2171700"/>
              <a:ext cx="1998982" cy="900760"/>
            </a:xfrm>
            <a:prstGeom prst="roundRect">
              <a:avLst>
                <a:gd name="adj" fmla="val 10247"/>
              </a:avLst>
            </a:prstGeom>
            <a:solidFill>
              <a:srgbClr val="0070C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400" dirty="0"/>
                <a:t>ここに一様乱数が落ちたら誤答</a:t>
              </a:r>
            </a:p>
          </p:txBody>
        </p:sp>
        <p:sp>
          <p:nvSpPr>
            <p:cNvPr id="13" name="正方形/長方形 12">
              <a:extLst>
                <a:ext uri="{FF2B5EF4-FFF2-40B4-BE49-F238E27FC236}">
                  <a16:creationId xmlns:a16="http://schemas.microsoft.com/office/drawing/2014/main" id="{E270302F-94AD-4986-ACDD-BF5C02A8DE8E}"/>
                </a:ext>
              </a:extLst>
            </p:cNvPr>
            <p:cNvSpPr/>
            <p:nvPr/>
          </p:nvSpPr>
          <p:spPr>
            <a:xfrm>
              <a:off x="1553591" y="1713184"/>
              <a:ext cx="1856385" cy="2180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012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8C308-8616-4180-A371-347BA4A73CB2}"/>
              </a:ext>
            </a:extLst>
          </p:cNvPr>
          <p:cNvSpPr>
            <a:spLocks noGrp="1"/>
          </p:cNvSpPr>
          <p:nvPr>
            <p:ph type="title"/>
          </p:nvPr>
        </p:nvSpPr>
        <p:spPr/>
        <p:txBody>
          <a:bodyPr/>
          <a:lstStyle/>
          <a:p>
            <a:r>
              <a:rPr kumimoji="1" lang="ja-JP" altLang="en-US" dirty="0"/>
              <a:t>シミュレーションの流れ</a:t>
            </a:r>
          </a:p>
        </p:txBody>
      </p:sp>
      <p:sp>
        <p:nvSpPr>
          <p:cNvPr id="8" name="四角形: 角を丸くする 7">
            <a:extLst>
              <a:ext uri="{FF2B5EF4-FFF2-40B4-BE49-F238E27FC236}">
                <a16:creationId xmlns:a16="http://schemas.microsoft.com/office/drawing/2014/main" id="{9B1A4388-5EE5-4C17-875D-A7268B1B6A99}"/>
              </a:ext>
            </a:extLst>
          </p:cNvPr>
          <p:cNvSpPr/>
          <p:nvPr/>
        </p:nvSpPr>
        <p:spPr>
          <a:xfrm>
            <a:off x="2800351" y="1656817"/>
            <a:ext cx="4273550" cy="609601"/>
          </a:xfrm>
          <a:prstGeom prst="roundRect">
            <a:avLst>
              <a:gd name="adj" fmla="val 10842"/>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事前分布より各パラメタの乱数を得る</a:t>
            </a:r>
          </a:p>
        </p:txBody>
      </p:sp>
      <p:sp>
        <p:nvSpPr>
          <p:cNvPr id="15" name="四角形: 角を丸くする 14">
            <a:extLst>
              <a:ext uri="{FF2B5EF4-FFF2-40B4-BE49-F238E27FC236}">
                <a16:creationId xmlns:a16="http://schemas.microsoft.com/office/drawing/2014/main" id="{1786C20A-3699-46B1-BDAC-6BA95962D05E}"/>
              </a:ext>
            </a:extLst>
          </p:cNvPr>
          <p:cNvSpPr/>
          <p:nvPr/>
        </p:nvSpPr>
        <p:spPr>
          <a:xfrm>
            <a:off x="2800351" y="2638952"/>
            <a:ext cx="4273550" cy="609601"/>
          </a:xfrm>
          <a:prstGeom prst="roundRect">
            <a:avLst>
              <a:gd name="adj" fmla="val 9385"/>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ja-JP" altLang="en-US" dirty="0">
                <a:solidFill>
                  <a:schemeClr val="tx1"/>
                </a:solidFill>
              </a:rPr>
              <a:t>項目反応データの生成</a:t>
            </a:r>
          </a:p>
        </p:txBody>
      </p:sp>
      <p:sp>
        <p:nvSpPr>
          <p:cNvPr id="16" name="四角形: 角を丸くする 15">
            <a:extLst>
              <a:ext uri="{FF2B5EF4-FFF2-40B4-BE49-F238E27FC236}">
                <a16:creationId xmlns:a16="http://schemas.microsoft.com/office/drawing/2014/main" id="{96229CFA-40AB-437D-96A6-C7AE081DD9B7}"/>
              </a:ext>
            </a:extLst>
          </p:cNvPr>
          <p:cNvSpPr/>
          <p:nvPr/>
        </p:nvSpPr>
        <p:spPr>
          <a:xfrm>
            <a:off x="1187452" y="3625549"/>
            <a:ext cx="3408922" cy="925510"/>
          </a:xfrm>
          <a:prstGeom prst="roundRect">
            <a:avLst>
              <a:gd name="adj" fmla="val 803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ja-JP" altLang="en-US" dirty="0">
                <a:solidFill>
                  <a:schemeClr val="tx1"/>
                </a:solidFill>
              </a:rPr>
              <a:t>①集団ごとに項目パラメタを推定し，等化係数推定法により共通尺度化（</a:t>
            </a:r>
            <a:r>
              <a:rPr kumimoji="1" lang="en-US" altLang="ja-JP" b="1" dirty="0" err="1">
                <a:solidFill>
                  <a:schemeClr val="tx1"/>
                </a:solidFill>
              </a:rPr>
              <a:t>calr</a:t>
            </a:r>
            <a:r>
              <a:rPr kumimoji="1" lang="en-US" altLang="ja-JP" b="1" dirty="0">
                <a:solidFill>
                  <a:schemeClr val="tx1"/>
                </a:solidFill>
              </a:rPr>
              <a:t>,</a:t>
            </a:r>
            <a:r>
              <a:rPr kumimoji="1" lang="en-US" altLang="ja-JP" dirty="0">
                <a:solidFill>
                  <a:schemeClr val="tx1"/>
                </a:solidFill>
              </a:rPr>
              <a:t> </a:t>
            </a:r>
            <a:r>
              <a:rPr kumimoji="1" lang="en-US" altLang="ja-JP" b="1" dirty="0">
                <a:solidFill>
                  <a:schemeClr val="tx1"/>
                </a:solidFill>
              </a:rPr>
              <a:t>SL</a:t>
            </a:r>
            <a:r>
              <a:rPr kumimoji="1" lang="ja-JP" altLang="en-US" dirty="0">
                <a:solidFill>
                  <a:schemeClr val="tx1"/>
                </a:solidFill>
              </a:rPr>
              <a:t>）</a:t>
            </a:r>
          </a:p>
        </p:txBody>
      </p:sp>
      <p:sp>
        <p:nvSpPr>
          <p:cNvPr id="17" name="四角形: 角を丸くする 16">
            <a:extLst>
              <a:ext uri="{FF2B5EF4-FFF2-40B4-BE49-F238E27FC236}">
                <a16:creationId xmlns:a16="http://schemas.microsoft.com/office/drawing/2014/main" id="{EB9A735D-AF47-494E-A2ED-986C8DA1A5D3}"/>
              </a:ext>
            </a:extLst>
          </p:cNvPr>
          <p:cNvSpPr/>
          <p:nvPr/>
        </p:nvSpPr>
        <p:spPr>
          <a:xfrm>
            <a:off x="5255684" y="3615532"/>
            <a:ext cx="3408922" cy="925510"/>
          </a:xfrm>
          <a:prstGeom prst="roundRect">
            <a:avLst>
              <a:gd name="adj" fmla="val 51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ja-JP" altLang="en-US" dirty="0">
                <a:solidFill>
                  <a:schemeClr val="tx1"/>
                </a:solidFill>
              </a:rPr>
              <a:t>②全集団のデータをマージし，一度に全項目パラメタを推定（</a:t>
            </a:r>
            <a:r>
              <a:rPr kumimoji="1" lang="en-US" altLang="ja-JP" b="1" dirty="0">
                <a:solidFill>
                  <a:schemeClr val="tx1"/>
                </a:solidFill>
              </a:rPr>
              <a:t>CC</a:t>
            </a:r>
            <a:r>
              <a:rPr kumimoji="1" lang="ja-JP" altLang="en-US" dirty="0">
                <a:solidFill>
                  <a:schemeClr val="tx1"/>
                </a:solidFill>
              </a:rPr>
              <a:t>）</a:t>
            </a:r>
            <a:endParaRPr kumimoji="1" lang="en-US" altLang="ja-JP" dirty="0">
              <a:solidFill>
                <a:schemeClr val="tx1"/>
              </a:solidFill>
            </a:endParaRPr>
          </a:p>
        </p:txBody>
      </p:sp>
      <p:sp>
        <p:nvSpPr>
          <p:cNvPr id="18" name="四角形: 角を丸くする 17">
            <a:extLst>
              <a:ext uri="{FF2B5EF4-FFF2-40B4-BE49-F238E27FC236}">
                <a16:creationId xmlns:a16="http://schemas.microsoft.com/office/drawing/2014/main" id="{9D40F143-8B40-41F7-8E87-997419104A19}"/>
              </a:ext>
            </a:extLst>
          </p:cNvPr>
          <p:cNvSpPr/>
          <p:nvPr/>
        </p:nvSpPr>
        <p:spPr>
          <a:xfrm>
            <a:off x="2952751" y="4919132"/>
            <a:ext cx="4273550" cy="609601"/>
          </a:xfrm>
          <a:prstGeom prst="roundRect">
            <a:avLst>
              <a:gd name="adj" fmla="val 647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ja-JP" altLang="en-US" b="1" dirty="0">
                <a:solidFill>
                  <a:schemeClr val="tx1"/>
                </a:solidFill>
              </a:rPr>
              <a:t>推定母集団分布</a:t>
            </a:r>
            <a:r>
              <a:rPr kumimoji="1" lang="ja-JP" altLang="en-US" dirty="0">
                <a:solidFill>
                  <a:schemeClr val="tx1"/>
                </a:solidFill>
              </a:rPr>
              <a:t>の計算</a:t>
            </a:r>
          </a:p>
        </p:txBody>
      </p:sp>
      <p:sp>
        <p:nvSpPr>
          <p:cNvPr id="19" name="四角形: 角を丸くする 18">
            <a:extLst>
              <a:ext uri="{FF2B5EF4-FFF2-40B4-BE49-F238E27FC236}">
                <a16:creationId xmlns:a16="http://schemas.microsoft.com/office/drawing/2014/main" id="{007EF45A-E737-456D-9072-4190FC596018}"/>
              </a:ext>
            </a:extLst>
          </p:cNvPr>
          <p:cNvSpPr/>
          <p:nvPr/>
        </p:nvSpPr>
        <p:spPr>
          <a:xfrm>
            <a:off x="2952751" y="5842000"/>
            <a:ext cx="4273550" cy="609601"/>
          </a:xfrm>
          <a:prstGeom prst="roundRect">
            <a:avLst>
              <a:gd name="adj" fmla="val 7929"/>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ja-JP" b="1" dirty="0">
                <a:solidFill>
                  <a:schemeClr val="tx1"/>
                </a:solidFill>
              </a:rPr>
              <a:t>RMSE</a:t>
            </a:r>
            <a:r>
              <a:rPr kumimoji="1" lang="en-US" altLang="ja-JP" dirty="0">
                <a:solidFill>
                  <a:schemeClr val="tx1"/>
                </a:solidFill>
              </a:rPr>
              <a:t>, </a:t>
            </a:r>
            <a:r>
              <a:rPr kumimoji="1" lang="en-US" altLang="ja-JP" b="1" dirty="0">
                <a:solidFill>
                  <a:schemeClr val="tx1"/>
                </a:solidFill>
              </a:rPr>
              <a:t>DICC</a:t>
            </a:r>
            <a:r>
              <a:rPr kumimoji="1" lang="ja-JP" altLang="en-US" dirty="0">
                <a:solidFill>
                  <a:schemeClr val="tx1"/>
                </a:solidFill>
              </a:rPr>
              <a:t>の計算</a:t>
            </a:r>
          </a:p>
        </p:txBody>
      </p:sp>
      <p:sp>
        <p:nvSpPr>
          <p:cNvPr id="20" name="矢印: U ターン 19">
            <a:extLst>
              <a:ext uri="{FF2B5EF4-FFF2-40B4-BE49-F238E27FC236}">
                <a16:creationId xmlns:a16="http://schemas.microsoft.com/office/drawing/2014/main" id="{1589C81B-837A-4D14-939B-9DBC5C9312E9}"/>
              </a:ext>
            </a:extLst>
          </p:cNvPr>
          <p:cNvSpPr/>
          <p:nvPr/>
        </p:nvSpPr>
        <p:spPr>
          <a:xfrm rot="16200000">
            <a:off x="-913910" y="3260156"/>
            <a:ext cx="4742658" cy="1352369"/>
          </a:xfrm>
          <a:prstGeom prst="uturnArrow">
            <a:avLst>
              <a:gd name="adj1" fmla="val 6655"/>
              <a:gd name="adj2" fmla="val 11130"/>
              <a:gd name="adj3" fmla="val 14815"/>
              <a:gd name="adj4" fmla="val 0"/>
              <a:gd name="adj5" fmla="val 897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6846E799-32D6-4ACB-BA04-EB39541E7C3C}"/>
              </a:ext>
            </a:extLst>
          </p:cNvPr>
          <p:cNvSpPr txBox="1"/>
          <p:nvPr/>
        </p:nvSpPr>
        <p:spPr>
          <a:xfrm>
            <a:off x="972062" y="5617363"/>
            <a:ext cx="1727200" cy="369332"/>
          </a:xfrm>
          <a:prstGeom prst="rect">
            <a:avLst/>
          </a:prstGeom>
          <a:noFill/>
        </p:spPr>
        <p:txBody>
          <a:bodyPr wrap="square" rtlCol="0">
            <a:spAutoFit/>
          </a:bodyPr>
          <a:lstStyle/>
          <a:p>
            <a:r>
              <a:rPr kumimoji="1" lang="en-US" altLang="ja-JP" dirty="0"/>
              <a:t>100</a:t>
            </a:r>
            <a:r>
              <a:rPr kumimoji="1" lang="ja-JP" altLang="en-US" dirty="0"/>
              <a:t>回繰り返す</a:t>
            </a:r>
          </a:p>
        </p:txBody>
      </p:sp>
      <p:sp>
        <p:nvSpPr>
          <p:cNvPr id="25" name="日付プレースホルダー 24">
            <a:extLst>
              <a:ext uri="{FF2B5EF4-FFF2-40B4-BE49-F238E27FC236}">
                <a16:creationId xmlns:a16="http://schemas.microsoft.com/office/drawing/2014/main" id="{93EB88B0-30BE-47A9-83D5-CA8C23EDE7E9}"/>
              </a:ext>
            </a:extLst>
          </p:cNvPr>
          <p:cNvSpPr>
            <a:spLocks noGrp="1"/>
          </p:cNvSpPr>
          <p:nvPr>
            <p:ph type="dt" sz="half" idx="10"/>
          </p:nvPr>
        </p:nvSpPr>
        <p:spPr/>
        <p:txBody>
          <a:bodyPr/>
          <a:lstStyle/>
          <a:p>
            <a:r>
              <a:rPr kumimoji="1" lang="en-US" altLang="ja-JP"/>
              <a:t>2018/9/9</a:t>
            </a:r>
            <a:endParaRPr kumimoji="1" lang="ja-JP" altLang="en-US"/>
          </a:p>
        </p:txBody>
      </p:sp>
      <p:sp>
        <p:nvSpPr>
          <p:cNvPr id="26" name="スライド番号プレースホルダー 25">
            <a:extLst>
              <a:ext uri="{FF2B5EF4-FFF2-40B4-BE49-F238E27FC236}">
                <a16:creationId xmlns:a16="http://schemas.microsoft.com/office/drawing/2014/main" id="{0DBBCEE4-932A-4FA8-820E-CD5C4901F8B8}"/>
              </a:ext>
            </a:extLst>
          </p:cNvPr>
          <p:cNvSpPr>
            <a:spLocks noGrp="1"/>
          </p:cNvSpPr>
          <p:nvPr>
            <p:ph type="sldNum" sz="quarter" idx="12"/>
          </p:nvPr>
        </p:nvSpPr>
        <p:spPr/>
        <p:txBody>
          <a:bodyPr/>
          <a:lstStyle/>
          <a:p>
            <a:fld id="{A1C521E0-498C-3544-81AF-575ECEF1DE33}" type="slidenum">
              <a:rPr kumimoji="1" lang="ja-JP" altLang="en-US" smtClean="0"/>
              <a:t>12</a:t>
            </a:fld>
            <a:endParaRPr kumimoji="1" lang="ja-JP" altLang="en-US"/>
          </a:p>
        </p:txBody>
      </p:sp>
      <p:sp>
        <p:nvSpPr>
          <p:cNvPr id="3" name="矢印: 下 2">
            <a:extLst>
              <a:ext uri="{FF2B5EF4-FFF2-40B4-BE49-F238E27FC236}">
                <a16:creationId xmlns:a16="http://schemas.microsoft.com/office/drawing/2014/main" id="{21EE6C18-941B-490B-9CB4-126F3281D005}"/>
              </a:ext>
            </a:extLst>
          </p:cNvPr>
          <p:cNvSpPr/>
          <p:nvPr/>
        </p:nvSpPr>
        <p:spPr>
          <a:xfrm>
            <a:off x="4980476" y="2367323"/>
            <a:ext cx="221942" cy="22463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下 23">
            <a:extLst>
              <a:ext uri="{FF2B5EF4-FFF2-40B4-BE49-F238E27FC236}">
                <a16:creationId xmlns:a16="http://schemas.microsoft.com/office/drawing/2014/main" id="{828CFD18-19C1-418A-B9FF-A732D768F98F}"/>
              </a:ext>
            </a:extLst>
          </p:cNvPr>
          <p:cNvSpPr/>
          <p:nvPr/>
        </p:nvSpPr>
        <p:spPr>
          <a:xfrm>
            <a:off x="3264919" y="3352261"/>
            <a:ext cx="221942" cy="22463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矢印: 下 28">
            <a:extLst>
              <a:ext uri="{FF2B5EF4-FFF2-40B4-BE49-F238E27FC236}">
                <a16:creationId xmlns:a16="http://schemas.microsoft.com/office/drawing/2014/main" id="{79E8CAC7-18D9-419B-9B6D-EFDB763E82CE}"/>
              </a:ext>
            </a:extLst>
          </p:cNvPr>
          <p:cNvSpPr/>
          <p:nvPr/>
        </p:nvSpPr>
        <p:spPr>
          <a:xfrm>
            <a:off x="6236008" y="3316681"/>
            <a:ext cx="221942" cy="22463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矢印: 下 29">
            <a:extLst>
              <a:ext uri="{FF2B5EF4-FFF2-40B4-BE49-F238E27FC236}">
                <a16:creationId xmlns:a16="http://schemas.microsoft.com/office/drawing/2014/main" id="{F1CB42BA-90DB-49C5-A858-DB65B83908B3}"/>
              </a:ext>
            </a:extLst>
          </p:cNvPr>
          <p:cNvSpPr/>
          <p:nvPr/>
        </p:nvSpPr>
        <p:spPr>
          <a:xfrm>
            <a:off x="6236008" y="4600438"/>
            <a:ext cx="221942" cy="22463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矢印: 下 30">
            <a:extLst>
              <a:ext uri="{FF2B5EF4-FFF2-40B4-BE49-F238E27FC236}">
                <a16:creationId xmlns:a16="http://schemas.microsoft.com/office/drawing/2014/main" id="{1F553B89-BD96-4C80-A355-972AA24435A5}"/>
              </a:ext>
            </a:extLst>
          </p:cNvPr>
          <p:cNvSpPr/>
          <p:nvPr/>
        </p:nvSpPr>
        <p:spPr>
          <a:xfrm>
            <a:off x="3264919" y="4593590"/>
            <a:ext cx="221942" cy="22463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下 31">
            <a:extLst>
              <a:ext uri="{FF2B5EF4-FFF2-40B4-BE49-F238E27FC236}">
                <a16:creationId xmlns:a16="http://schemas.microsoft.com/office/drawing/2014/main" id="{59DA12B0-5FE4-42F3-AC8A-8A4D8BFBF8F0}"/>
              </a:ext>
            </a:extLst>
          </p:cNvPr>
          <p:cNvSpPr/>
          <p:nvPr/>
        </p:nvSpPr>
        <p:spPr>
          <a:xfrm>
            <a:off x="4978555" y="5617363"/>
            <a:ext cx="221942" cy="224637"/>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41864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0F7E1-7A96-4A55-9B53-C5E43322B3E8}"/>
              </a:ext>
            </a:extLst>
          </p:cNvPr>
          <p:cNvSpPr>
            <a:spLocks noGrp="1"/>
          </p:cNvSpPr>
          <p:nvPr>
            <p:ph type="title"/>
          </p:nvPr>
        </p:nvSpPr>
        <p:spPr/>
        <p:txBody>
          <a:bodyPr/>
          <a:lstStyle/>
          <a:p>
            <a:r>
              <a:rPr kumimoji="1" lang="ja-JP" altLang="en-US" dirty="0"/>
              <a:t>結果</a:t>
            </a:r>
            <a:r>
              <a:rPr kumimoji="1" lang="en-US" altLang="ja-JP" dirty="0"/>
              <a:t>1</a:t>
            </a:r>
            <a:r>
              <a:rPr kumimoji="1" lang="ja-JP" altLang="en-US" dirty="0"/>
              <a:t>　</a:t>
            </a:r>
            <a:r>
              <a:rPr kumimoji="1" lang="ja-JP" altLang="en-US" dirty="0" err="1"/>
              <a:t>ー</a:t>
            </a:r>
            <a:r>
              <a:rPr kumimoji="1" lang="en-US" altLang="ja-JP" dirty="0"/>
              <a:t>RMSE</a:t>
            </a:r>
            <a:r>
              <a:rPr kumimoji="1" lang="ja-JP" altLang="en-US" dirty="0" err="1"/>
              <a:t>ー</a:t>
            </a:r>
            <a:endParaRPr kumimoji="1" lang="ja-JP" altLang="en-US" dirty="0"/>
          </a:p>
        </p:txBody>
      </p:sp>
      <p:sp>
        <p:nvSpPr>
          <p:cNvPr id="3" name="コンテンツ プレースホルダー 2">
            <a:extLst>
              <a:ext uri="{FF2B5EF4-FFF2-40B4-BE49-F238E27FC236}">
                <a16:creationId xmlns:a16="http://schemas.microsoft.com/office/drawing/2014/main" id="{2FC9CEF4-780D-48FD-ADDA-407FC5AEB9E0}"/>
              </a:ext>
            </a:extLst>
          </p:cNvPr>
          <p:cNvSpPr>
            <a:spLocks noGrp="1"/>
          </p:cNvSpPr>
          <p:nvPr>
            <p:ph idx="1"/>
          </p:nvPr>
        </p:nvSpPr>
        <p:spPr/>
        <p:txBody>
          <a:bodyPr>
            <a:normAutofit lnSpcReduction="10000"/>
          </a:bodyPr>
          <a:lstStyle/>
          <a:p>
            <a:r>
              <a:rPr kumimoji="1" lang="en-US" altLang="ja-JP" b="1" dirty="0"/>
              <a:t>CC</a:t>
            </a:r>
            <a:r>
              <a:rPr kumimoji="1" lang="ja-JP" altLang="en-US" dirty="0" err="1"/>
              <a:t>は識</a:t>
            </a:r>
            <a:r>
              <a:rPr kumimoji="1" lang="ja-JP" altLang="en-US" dirty="0"/>
              <a:t>別力の推定結果が不安定であった。ただし困難度においては他</a:t>
            </a:r>
            <a:r>
              <a:rPr kumimoji="1" lang="en-US" altLang="ja-JP" dirty="0"/>
              <a:t>2</a:t>
            </a:r>
            <a:r>
              <a:rPr kumimoji="1" lang="ja-JP" altLang="en-US" dirty="0" err="1"/>
              <a:t>つの</a:t>
            </a:r>
            <a:r>
              <a:rPr kumimoji="1" lang="ja-JP" altLang="en-US" dirty="0"/>
              <a:t>手法よりも安定した結果を示していた。</a:t>
            </a:r>
            <a:endParaRPr kumimoji="1" lang="en-US" altLang="ja-JP" dirty="0"/>
          </a:p>
          <a:p>
            <a:endParaRPr lang="en-US" altLang="ja-JP" dirty="0"/>
          </a:p>
          <a:p>
            <a:r>
              <a:rPr lang="en-US" altLang="ja-JP" b="1" dirty="0" err="1"/>
              <a:t>c</a:t>
            </a:r>
            <a:r>
              <a:rPr kumimoji="1" lang="en-US" altLang="ja-JP" b="1" dirty="0" err="1"/>
              <a:t>alr</a:t>
            </a:r>
            <a:r>
              <a:rPr kumimoji="1" lang="ja-JP" altLang="en-US" dirty="0" err="1"/>
              <a:t>は識</a:t>
            </a:r>
            <a:r>
              <a:rPr kumimoji="1" lang="ja-JP" altLang="en-US" dirty="0"/>
              <a:t>別力の推定が最も安定しており，困難度の推定結果も</a:t>
            </a:r>
            <a:r>
              <a:rPr kumimoji="1" lang="en-US" altLang="ja-JP" b="1" dirty="0"/>
              <a:t>SL</a:t>
            </a:r>
            <a:r>
              <a:rPr kumimoji="1" lang="ja-JP" altLang="en-US" dirty="0" err="1"/>
              <a:t>ほどは</a:t>
            </a:r>
            <a:r>
              <a:rPr kumimoji="1" lang="ja-JP" altLang="en-US" dirty="0"/>
              <a:t>悪くない結果を示した。</a:t>
            </a:r>
            <a:endParaRPr kumimoji="1" lang="en-US" altLang="ja-JP" dirty="0"/>
          </a:p>
          <a:p>
            <a:endParaRPr kumimoji="1" lang="en-US" altLang="ja-JP" dirty="0"/>
          </a:p>
          <a:p>
            <a:r>
              <a:rPr kumimoji="1" lang="ja-JP" altLang="en-US" dirty="0"/>
              <a:t>受検者数を固定した条件で，項目数のみを増加させても，パラメタの復元精度は大きく向上はしなかった。</a:t>
            </a:r>
          </a:p>
        </p:txBody>
      </p:sp>
      <p:sp>
        <p:nvSpPr>
          <p:cNvPr id="7" name="日付プレースホルダー 6">
            <a:extLst>
              <a:ext uri="{FF2B5EF4-FFF2-40B4-BE49-F238E27FC236}">
                <a16:creationId xmlns:a16="http://schemas.microsoft.com/office/drawing/2014/main" id="{8CAFD61A-9177-43A6-B6AB-B50B97810D1A}"/>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0149FA05-33AB-4823-AEDB-7A38CE7E3EB3}"/>
              </a:ext>
            </a:extLst>
          </p:cNvPr>
          <p:cNvSpPr>
            <a:spLocks noGrp="1"/>
          </p:cNvSpPr>
          <p:nvPr>
            <p:ph type="sldNum" sz="quarter" idx="12"/>
          </p:nvPr>
        </p:nvSpPr>
        <p:spPr/>
        <p:txBody>
          <a:bodyPr/>
          <a:lstStyle/>
          <a:p>
            <a:fld id="{A1C521E0-498C-3544-81AF-575ECEF1DE33}" type="slidenum">
              <a:rPr kumimoji="1" lang="ja-JP" altLang="en-US" smtClean="0"/>
              <a:t>13</a:t>
            </a:fld>
            <a:endParaRPr kumimoji="1" lang="ja-JP" altLang="en-US"/>
          </a:p>
        </p:txBody>
      </p:sp>
    </p:spTree>
    <p:extLst>
      <p:ext uri="{BB962C8B-B14F-4D97-AF65-F5344CB8AC3E}">
        <p14:creationId xmlns:p14="http://schemas.microsoft.com/office/powerpoint/2010/main" val="20123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B9226-C776-4F5D-B633-6B08D8027070}"/>
              </a:ext>
            </a:extLst>
          </p:cNvPr>
          <p:cNvSpPr>
            <a:spLocks noGrp="1"/>
          </p:cNvSpPr>
          <p:nvPr>
            <p:ph type="title"/>
          </p:nvPr>
        </p:nvSpPr>
        <p:spPr>
          <a:xfrm>
            <a:off x="628650" y="365126"/>
            <a:ext cx="7886700" cy="1325563"/>
          </a:xfrm>
        </p:spPr>
        <p:txBody>
          <a:bodyPr/>
          <a:lstStyle/>
          <a:p>
            <a:r>
              <a:rPr kumimoji="1" lang="en-US" altLang="ja-JP"/>
              <a:t>RMSE</a:t>
            </a:r>
            <a:r>
              <a:rPr kumimoji="1" lang="ja-JP" altLang="en-US"/>
              <a:t>（識別力）</a:t>
            </a:r>
            <a:endParaRPr kumimoji="1" lang="ja-JP" altLang="en-US" dirty="0"/>
          </a:p>
        </p:txBody>
      </p:sp>
      <p:sp>
        <p:nvSpPr>
          <p:cNvPr id="19" name="日付プレースホルダー 18">
            <a:extLst>
              <a:ext uri="{FF2B5EF4-FFF2-40B4-BE49-F238E27FC236}">
                <a16:creationId xmlns:a16="http://schemas.microsoft.com/office/drawing/2014/main" id="{9804446A-6D11-4CD4-A7F9-9A9536B2ACB5}"/>
              </a:ext>
            </a:extLst>
          </p:cNvPr>
          <p:cNvSpPr>
            <a:spLocks noGrp="1"/>
          </p:cNvSpPr>
          <p:nvPr>
            <p:ph type="dt" sz="half" idx="10"/>
          </p:nvPr>
        </p:nvSpPr>
        <p:spPr/>
        <p:txBody>
          <a:bodyPr/>
          <a:lstStyle/>
          <a:p>
            <a:r>
              <a:rPr kumimoji="1" lang="en-US" altLang="ja-JP"/>
              <a:t>2018/9/9</a:t>
            </a:r>
            <a:endParaRPr kumimoji="1" lang="ja-JP" altLang="en-US"/>
          </a:p>
        </p:txBody>
      </p:sp>
      <p:sp>
        <p:nvSpPr>
          <p:cNvPr id="20" name="スライド番号プレースホルダー 19">
            <a:extLst>
              <a:ext uri="{FF2B5EF4-FFF2-40B4-BE49-F238E27FC236}">
                <a16:creationId xmlns:a16="http://schemas.microsoft.com/office/drawing/2014/main" id="{AC451227-39B3-4253-9F27-C9EA46385951}"/>
              </a:ext>
            </a:extLst>
          </p:cNvPr>
          <p:cNvSpPr>
            <a:spLocks noGrp="1"/>
          </p:cNvSpPr>
          <p:nvPr>
            <p:ph type="sldNum" sz="quarter" idx="12"/>
          </p:nvPr>
        </p:nvSpPr>
        <p:spPr/>
        <p:txBody>
          <a:bodyPr/>
          <a:lstStyle/>
          <a:p>
            <a:fld id="{A1C521E0-498C-3544-81AF-575ECEF1DE33}" type="slidenum">
              <a:rPr kumimoji="1" lang="ja-JP" altLang="en-US" smtClean="0"/>
              <a:t>14</a:t>
            </a:fld>
            <a:endParaRPr kumimoji="1" lang="ja-JP" altLang="en-US"/>
          </a:p>
        </p:txBody>
      </p:sp>
      <p:pic>
        <p:nvPicPr>
          <p:cNvPr id="4" name="図 3">
            <a:extLst>
              <a:ext uri="{FF2B5EF4-FFF2-40B4-BE49-F238E27FC236}">
                <a16:creationId xmlns:a16="http://schemas.microsoft.com/office/drawing/2014/main" id="{8AD33806-9933-4FF8-8B75-9B5CB98982BC}"/>
              </a:ext>
            </a:extLst>
          </p:cNvPr>
          <p:cNvPicPr>
            <a:picLocks noChangeAspect="1"/>
          </p:cNvPicPr>
          <p:nvPr/>
        </p:nvPicPr>
        <p:blipFill>
          <a:blip r:embed="rId2"/>
          <a:stretch>
            <a:fillRect/>
          </a:stretch>
        </p:blipFill>
        <p:spPr>
          <a:xfrm>
            <a:off x="989827" y="1268475"/>
            <a:ext cx="7155105" cy="5112963"/>
          </a:xfrm>
          <a:prstGeom prst="rect">
            <a:avLst/>
          </a:prstGeom>
        </p:spPr>
      </p:pic>
    </p:spTree>
    <p:extLst>
      <p:ext uri="{BB962C8B-B14F-4D97-AF65-F5344CB8AC3E}">
        <p14:creationId xmlns:p14="http://schemas.microsoft.com/office/powerpoint/2010/main" val="191615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B9226-C776-4F5D-B633-6B08D8027070}"/>
              </a:ext>
            </a:extLst>
          </p:cNvPr>
          <p:cNvSpPr>
            <a:spLocks noGrp="1"/>
          </p:cNvSpPr>
          <p:nvPr>
            <p:ph type="title"/>
          </p:nvPr>
        </p:nvSpPr>
        <p:spPr>
          <a:xfrm>
            <a:off x="628650" y="365126"/>
            <a:ext cx="7886700" cy="1325563"/>
          </a:xfrm>
        </p:spPr>
        <p:txBody>
          <a:bodyPr/>
          <a:lstStyle/>
          <a:p>
            <a:r>
              <a:rPr kumimoji="1" lang="en-US" altLang="ja-JP"/>
              <a:t>RMSE</a:t>
            </a:r>
            <a:r>
              <a:rPr kumimoji="1" lang="ja-JP" altLang="en-US"/>
              <a:t>（識別力）</a:t>
            </a:r>
            <a:endParaRPr kumimoji="1" lang="ja-JP" altLang="en-US" dirty="0"/>
          </a:p>
        </p:txBody>
      </p:sp>
      <p:sp>
        <p:nvSpPr>
          <p:cNvPr id="11" name="テキスト ボックス 10">
            <a:extLst>
              <a:ext uri="{FF2B5EF4-FFF2-40B4-BE49-F238E27FC236}">
                <a16:creationId xmlns:a16="http://schemas.microsoft.com/office/drawing/2014/main" id="{D7B18652-152C-4A62-A73E-078ABF7CB044}"/>
              </a:ext>
            </a:extLst>
          </p:cNvPr>
          <p:cNvSpPr txBox="1"/>
          <p:nvPr/>
        </p:nvSpPr>
        <p:spPr>
          <a:xfrm>
            <a:off x="6338656" y="881456"/>
            <a:ext cx="2299317" cy="369332"/>
          </a:xfrm>
          <a:prstGeom prst="rect">
            <a:avLst/>
          </a:prstGeom>
          <a:noFill/>
        </p:spPr>
        <p:txBody>
          <a:bodyPr wrap="square" rtlCol="0">
            <a:spAutoFit/>
          </a:bodyPr>
          <a:lstStyle/>
          <a:p>
            <a:r>
              <a:rPr kumimoji="1" lang="ja-JP" altLang="en-US" dirty="0"/>
              <a:t>極端な外れ値を除去</a:t>
            </a:r>
          </a:p>
        </p:txBody>
      </p:sp>
      <p:sp>
        <p:nvSpPr>
          <p:cNvPr id="15" name="日付プレースホルダー 14">
            <a:extLst>
              <a:ext uri="{FF2B5EF4-FFF2-40B4-BE49-F238E27FC236}">
                <a16:creationId xmlns:a16="http://schemas.microsoft.com/office/drawing/2014/main" id="{FEE2F033-74F7-4E24-BF39-80C262CF81EE}"/>
              </a:ext>
            </a:extLst>
          </p:cNvPr>
          <p:cNvSpPr>
            <a:spLocks noGrp="1"/>
          </p:cNvSpPr>
          <p:nvPr>
            <p:ph type="dt" sz="half" idx="10"/>
          </p:nvPr>
        </p:nvSpPr>
        <p:spPr/>
        <p:txBody>
          <a:bodyPr/>
          <a:lstStyle/>
          <a:p>
            <a:r>
              <a:rPr kumimoji="1" lang="en-US" altLang="ja-JP"/>
              <a:t>2018/9/9</a:t>
            </a:r>
            <a:endParaRPr kumimoji="1" lang="ja-JP" altLang="en-US"/>
          </a:p>
        </p:txBody>
      </p:sp>
      <p:sp>
        <p:nvSpPr>
          <p:cNvPr id="16" name="スライド番号プレースホルダー 15">
            <a:extLst>
              <a:ext uri="{FF2B5EF4-FFF2-40B4-BE49-F238E27FC236}">
                <a16:creationId xmlns:a16="http://schemas.microsoft.com/office/drawing/2014/main" id="{79556AA0-F496-4187-99A5-EC2895B7A608}"/>
              </a:ext>
            </a:extLst>
          </p:cNvPr>
          <p:cNvSpPr>
            <a:spLocks noGrp="1"/>
          </p:cNvSpPr>
          <p:nvPr>
            <p:ph type="sldNum" sz="quarter" idx="12"/>
          </p:nvPr>
        </p:nvSpPr>
        <p:spPr/>
        <p:txBody>
          <a:bodyPr/>
          <a:lstStyle/>
          <a:p>
            <a:fld id="{A1C521E0-498C-3544-81AF-575ECEF1DE33}" type="slidenum">
              <a:rPr kumimoji="1" lang="ja-JP" altLang="en-US" smtClean="0"/>
              <a:t>15</a:t>
            </a:fld>
            <a:endParaRPr kumimoji="1" lang="ja-JP" altLang="en-US"/>
          </a:p>
        </p:txBody>
      </p:sp>
      <p:pic>
        <p:nvPicPr>
          <p:cNvPr id="4" name="図 3">
            <a:extLst>
              <a:ext uri="{FF2B5EF4-FFF2-40B4-BE49-F238E27FC236}">
                <a16:creationId xmlns:a16="http://schemas.microsoft.com/office/drawing/2014/main" id="{5DE298EF-7338-4BEE-B13D-46573C0C91D0}"/>
              </a:ext>
            </a:extLst>
          </p:cNvPr>
          <p:cNvPicPr>
            <a:picLocks noChangeAspect="1"/>
          </p:cNvPicPr>
          <p:nvPr/>
        </p:nvPicPr>
        <p:blipFill>
          <a:blip r:embed="rId2"/>
          <a:stretch>
            <a:fillRect/>
          </a:stretch>
        </p:blipFill>
        <p:spPr>
          <a:xfrm>
            <a:off x="989827" y="1250787"/>
            <a:ext cx="7155105" cy="5112963"/>
          </a:xfrm>
          <a:prstGeom prst="rect">
            <a:avLst/>
          </a:prstGeom>
        </p:spPr>
      </p:pic>
    </p:spTree>
    <p:extLst>
      <p:ext uri="{BB962C8B-B14F-4D97-AF65-F5344CB8AC3E}">
        <p14:creationId xmlns:p14="http://schemas.microsoft.com/office/powerpoint/2010/main" val="367701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B9226-C776-4F5D-B633-6B08D8027070}"/>
              </a:ext>
            </a:extLst>
          </p:cNvPr>
          <p:cNvSpPr>
            <a:spLocks noGrp="1"/>
          </p:cNvSpPr>
          <p:nvPr>
            <p:ph type="title"/>
          </p:nvPr>
        </p:nvSpPr>
        <p:spPr/>
        <p:txBody>
          <a:bodyPr/>
          <a:lstStyle/>
          <a:p>
            <a:r>
              <a:rPr kumimoji="1" lang="en-US" altLang="ja-JP" dirty="0"/>
              <a:t>RMSE</a:t>
            </a:r>
            <a:r>
              <a:rPr kumimoji="1" lang="ja-JP" altLang="en-US" dirty="0"/>
              <a:t>（困難度）</a:t>
            </a:r>
          </a:p>
        </p:txBody>
      </p:sp>
      <p:sp>
        <p:nvSpPr>
          <p:cNvPr id="19" name="日付プレースホルダー 18">
            <a:extLst>
              <a:ext uri="{FF2B5EF4-FFF2-40B4-BE49-F238E27FC236}">
                <a16:creationId xmlns:a16="http://schemas.microsoft.com/office/drawing/2014/main" id="{5C20EAA7-3D05-4D5E-8D5E-DE6CAAAE11F9}"/>
              </a:ext>
            </a:extLst>
          </p:cNvPr>
          <p:cNvSpPr>
            <a:spLocks noGrp="1"/>
          </p:cNvSpPr>
          <p:nvPr>
            <p:ph type="dt" sz="half" idx="10"/>
          </p:nvPr>
        </p:nvSpPr>
        <p:spPr/>
        <p:txBody>
          <a:bodyPr/>
          <a:lstStyle/>
          <a:p>
            <a:r>
              <a:rPr kumimoji="1" lang="en-US" altLang="ja-JP"/>
              <a:t>2018/9/9</a:t>
            </a:r>
            <a:endParaRPr kumimoji="1" lang="ja-JP" altLang="en-US"/>
          </a:p>
        </p:txBody>
      </p:sp>
      <p:sp>
        <p:nvSpPr>
          <p:cNvPr id="20" name="スライド番号プレースホルダー 19">
            <a:extLst>
              <a:ext uri="{FF2B5EF4-FFF2-40B4-BE49-F238E27FC236}">
                <a16:creationId xmlns:a16="http://schemas.microsoft.com/office/drawing/2014/main" id="{4159243D-A927-40E3-BA48-A65BFB249653}"/>
              </a:ext>
            </a:extLst>
          </p:cNvPr>
          <p:cNvSpPr>
            <a:spLocks noGrp="1"/>
          </p:cNvSpPr>
          <p:nvPr>
            <p:ph type="sldNum" sz="quarter" idx="12"/>
          </p:nvPr>
        </p:nvSpPr>
        <p:spPr/>
        <p:txBody>
          <a:bodyPr/>
          <a:lstStyle/>
          <a:p>
            <a:fld id="{A1C521E0-498C-3544-81AF-575ECEF1DE33}"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F481467-62A1-433F-8B9A-00FF2B50889D}"/>
              </a:ext>
            </a:extLst>
          </p:cNvPr>
          <p:cNvPicPr>
            <a:picLocks noChangeAspect="1"/>
          </p:cNvPicPr>
          <p:nvPr/>
        </p:nvPicPr>
        <p:blipFill>
          <a:blip r:embed="rId2"/>
          <a:stretch>
            <a:fillRect/>
          </a:stretch>
        </p:blipFill>
        <p:spPr>
          <a:xfrm>
            <a:off x="981361" y="1276943"/>
            <a:ext cx="7163572" cy="5119014"/>
          </a:xfrm>
          <a:prstGeom prst="rect">
            <a:avLst/>
          </a:prstGeom>
        </p:spPr>
      </p:pic>
    </p:spTree>
    <p:extLst>
      <p:ext uri="{BB962C8B-B14F-4D97-AF65-F5344CB8AC3E}">
        <p14:creationId xmlns:p14="http://schemas.microsoft.com/office/powerpoint/2010/main" val="1054776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B9226-C776-4F5D-B633-6B08D8027070}"/>
              </a:ext>
            </a:extLst>
          </p:cNvPr>
          <p:cNvSpPr>
            <a:spLocks noGrp="1"/>
          </p:cNvSpPr>
          <p:nvPr>
            <p:ph type="title"/>
          </p:nvPr>
        </p:nvSpPr>
        <p:spPr/>
        <p:txBody>
          <a:bodyPr/>
          <a:lstStyle/>
          <a:p>
            <a:r>
              <a:rPr kumimoji="1" lang="en-US" altLang="ja-JP" dirty="0"/>
              <a:t>RMSE</a:t>
            </a:r>
            <a:r>
              <a:rPr kumimoji="1" lang="ja-JP" altLang="en-US" dirty="0"/>
              <a:t>（困難度）</a:t>
            </a:r>
          </a:p>
        </p:txBody>
      </p:sp>
      <p:sp>
        <p:nvSpPr>
          <p:cNvPr id="5" name="テキスト ボックス 4">
            <a:extLst>
              <a:ext uri="{FF2B5EF4-FFF2-40B4-BE49-F238E27FC236}">
                <a16:creationId xmlns:a16="http://schemas.microsoft.com/office/drawing/2014/main" id="{5ECD22BB-46D8-4C59-A6C5-7F9DD5A1CE60}"/>
              </a:ext>
            </a:extLst>
          </p:cNvPr>
          <p:cNvSpPr txBox="1"/>
          <p:nvPr/>
        </p:nvSpPr>
        <p:spPr>
          <a:xfrm>
            <a:off x="6338656" y="881456"/>
            <a:ext cx="2299317" cy="369332"/>
          </a:xfrm>
          <a:prstGeom prst="rect">
            <a:avLst/>
          </a:prstGeom>
          <a:noFill/>
        </p:spPr>
        <p:txBody>
          <a:bodyPr wrap="square" rtlCol="0">
            <a:spAutoFit/>
          </a:bodyPr>
          <a:lstStyle/>
          <a:p>
            <a:r>
              <a:rPr kumimoji="1" lang="ja-JP" altLang="en-US" dirty="0"/>
              <a:t>極端な外れ値を除去</a:t>
            </a:r>
          </a:p>
        </p:txBody>
      </p:sp>
      <p:sp>
        <p:nvSpPr>
          <p:cNvPr id="9" name="日付プレースホルダー 8">
            <a:extLst>
              <a:ext uri="{FF2B5EF4-FFF2-40B4-BE49-F238E27FC236}">
                <a16:creationId xmlns:a16="http://schemas.microsoft.com/office/drawing/2014/main" id="{7ED4636D-D3A3-4E0B-9F2B-5DA6A71709D4}"/>
              </a:ext>
            </a:extLst>
          </p:cNvPr>
          <p:cNvSpPr>
            <a:spLocks noGrp="1"/>
          </p:cNvSpPr>
          <p:nvPr>
            <p:ph type="dt" sz="half" idx="10"/>
          </p:nvPr>
        </p:nvSpPr>
        <p:spPr/>
        <p:txBody>
          <a:bodyPr/>
          <a:lstStyle/>
          <a:p>
            <a:r>
              <a:rPr kumimoji="1" lang="en-US" altLang="ja-JP"/>
              <a:t>2018/9/9</a:t>
            </a:r>
            <a:endParaRPr kumimoji="1" lang="ja-JP" altLang="en-US"/>
          </a:p>
        </p:txBody>
      </p:sp>
      <p:sp>
        <p:nvSpPr>
          <p:cNvPr id="10" name="スライド番号プレースホルダー 9">
            <a:extLst>
              <a:ext uri="{FF2B5EF4-FFF2-40B4-BE49-F238E27FC236}">
                <a16:creationId xmlns:a16="http://schemas.microsoft.com/office/drawing/2014/main" id="{039009AC-CBF1-4546-B5A9-993105962B4B}"/>
              </a:ext>
            </a:extLst>
          </p:cNvPr>
          <p:cNvSpPr>
            <a:spLocks noGrp="1"/>
          </p:cNvSpPr>
          <p:nvPr>
            <p:ph type="sldNum" sz="quarter" idx="12"/>
          </p:nvPr>
        </p:nvSpPr>
        <p:spPr/>
        <p:txBody>
          <a:bodyPr/>
          <a:lstStyle/>
          <a:p>
            <a:fld id="{A1C521E0-498C-3544-81AF-575ECEF1DE33}" type="slidenum">
              <a:rPr kumimoji="1" lang="ja-JP" altLang="en-US" smtClean="0"/>
              <a:t>17</a:t>
            </a:fld>
            <a:endParaRPr kumimoji="1" lang="ja-JP" altLang="en-US"/>
          </a:p>
        </p:txBody>
      </p:sp>
      <p:pic>
        <p:nvPicPr>
          <p:cNvPr id="4" name="図 3">
            <a:extLst>
              <a:ext uri="{FF2B5EF4-FFF2-40B4-BE49-F238E27FC236}">
                <a16:creationId xmlns:a16="http://schemas.microsoft.com/office/drawing/2014/main" id="{A2F8A0FF-C0E6-427E-9BF2-8A8D7E0C2E4E}"/>
              </a:ext>
            </a:extLst>
          </p:cNvPr>
          <p:cNvPicPr>
            <a:picLocks noChangeAspect="1"/>
          </p:cNvPicPr>
          <p:nvPr/>
        </p:nvPicPr>
        <p:blipFill>
          <a:blip r:embed="rId2"/>
          <a:stretch>
            <a:fillRect/>
          </a:stretch>
        </p:blipFill>
        <p:spPr>
          <a:xfrm>
            <a:off x="1006761" y="1250787"/>
            <a:ext cx="7144749" cy="5105563"/>
          </a:xfrm>
          <a:prstGeom prst="rect">
            <a:avLst/>
          </a:prstGeom>
        </p:spPr>
      </p:pic>
    </p:spTree>
    <p:extLst>
      <p:ext uri="{BB962C8B-B14F-4D97-AF65-F5344CB8AC3E}">
        <p14:creationId xmlns:p14="http://schemas.microsoft.com/office/powerpoint/2010/main" val="261516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F3786A-1BA2-4FF2-BEE4-596336AEFBC7}"/>
              </a:ext>
            </a:extLst>
          </p:cNvPr>
          <p:cNvSpPr>
            <a:spLocks noGrp="1"/>
          </p:cNvSpPr>
          <p:nvPr>
            <p:ph type="title"/>
          </p:nvPr>
        </p:nvSpPr>
        <p:spPr/>
        <p:txBody>
          <a:bodyPr/>
          <a:lstStyle/>
          <a:p>
            <a:r>
              <a:rPr kumimoji="1" lang="ja-JP" altLang="en-US" dirty="0"/>
              <a:t>結果</a:t>
            </a:r>
            <a:r>
              <a:rPr kumimoji="1" lang="en-US" altLang="ja-JP" dirty="0"/>
              <a:t>2</a:t>
            </a:r>
            <a:r>
              <a:rPr kumimoji="1" lang="ja-JP" altLang="en-US" dirty="0"/>
              <a:t>　</a:t>
            </a:r>
            <a:r>
              <a:rPr kumimoji="1" lang="ja-JP" altLang="en-US" dirty="0" err="1"/>
              <a:t>ー</a:t>
            </a:r>
            <a:r>
              <a:rPr kumimoji="1" lang="en-US" altLang="ja-JP" dirty="0"/>
              <a:t>DICC</a:t>
            </a:r>
            <a:r>
              <a:rPr kumimoji="1" lang="ja-JP" altLang="en-US" dirty="0" err="1"/>
              <a:t>ー</a:t>
            </a:r>
            <a:endParaRPr kumimoji="1" lang="ja-JP" altLang="en-US" dirty="0"/>
          </a:p>
        </p:txBody>
      </p:sp>
      <p:sp>
        <p:nvSpPr>
          <p:cNvPr id="3" name="コンテンツ プレースホルダー 2">
            <a:extLst>
              <a:ext uri="{FF2B5EF4-FFF2-40B4-BE49-F238E27FC236}">
                <a16:creationId xmlns:a16="http://schemas.microsoft.com/office/drawing/2014/main" id="{29D2BB69-2974-4C3B-96AF-6B852FB6CC80}"/>
              </a:ext>
            </a:extLst>
          </p:cNvPr>
          <p:cNvSpPr>
            <a:spLocks noGrp="1"/>
          </p:cNvSpPr>
          <p:nvPr>
            <p:ph idx="1"/>
          </p:nvPr>
        </p:nvSpPr>
        <p:spPr/>
        <p:txBody>
          <a:bodyPr/>
          <a:lstStyle/>
          <a:p>
            <a:r>
              <a:rPr kumimoji="1" lang="en-US" altLang="ja-JP" b="1" dirty="0"/>
              <a:t>CC</a:t>
            </a:r>
            <a:r>
              <a:rPr kumimoji="1" lang="ja-JP" altLang="en-US" dirty="0"/>
              <a:t>の</a:t>
            </a:r>
            <a:r>
              <a:rPr kumimoji="1" lang="en-US" altLang="ja-JP" dirty="0"/>
              <a:t>DICC</a:t>
            </a:r>
            <a:r>
              <a:rPr kumimoji="1" lang="ja-JP" altLang="en-US" dirty="0"/>
              <a:t>は，項目数を増加させても必ずしも減少するとは限らなかった。</a:t>
            </a:r>
            <a:endParaRPr kumimoji="1" lang="en-US" altLang="ja-JP" dirty="0"/>
          </a:p>
          <a:p>
            <a:endParaRPr lang="en-US" altLang="ja-JP" dirty="0"/>
          </a:p>
          <a:p>
            <a:r>
              <a:rPr kumimoji="1" lang="ja-JP" altLang="en-US" dirty="0"/>
              <a:t>項目と受検者数がどちらも少ない条件では</a:t>
            </a:r>
            <a:r>
              <a:rPr kumimoji="1" lang="en-US" altLang="ja-JP" b="1" dirty="0"/>
              <a:t>CC</a:t>
            </a:r>
            <a:r>
              <a:rPr kumimoji="1" lang="ja-JP" altLang="en-US" dirty="0"/>
              <a:t>が最も小さな値を示した。</a:t>
            </a:r>
            <a:endParaRPr kumimoji="1" lang="en-US" altLang="ja-JP" dirty="0"/>
          </a:p>
          <a:p>
            <a:endParaRPr lang="en-US" altLang="ja-JP" dirty="0"/>
          </a:p>
          <a:p>
            <a:r>
              <a:rPr kumimoji="1" lang="ja-JP" altLang="en-US" dirty="0"/>
              <a:t>どちらかのサンプルサイズが増えるにつれて</a:t>
            </a:r>
            <a:r>
              <a:rPr kumimoji="1" lang="en-US" altLang="ja-JP" b="1" dirty="0" err="1"/>
              <a:t>calr</a:t>
            </a:r>
            <a:r>
              <a:rPr kumimoji="1" lang="ja-JP" altLang="en-US" dirty="0"/>
              <a:t>の</a:t>
            </a:r>
            <a:r>
              <a:rPr kumimoji="1" lang="en-US" altLang="ja-JP" dirty="0"/>
              <a:t>DICC</a:t>
            </a:r>
            <a:r>
              <a:rPr kumimoji="1" lang="ja-JP" altLang="en-US" dirty="0"/>
              <a:t>の方が小さな値を示していた。</a:t>
            </a:r>
          </a:p>
        </p:txBody>
      </p:sp>
      <p:sp>
        <p:nvSpPr>
          <p:cNvPr id="7" name="日付プレースホルダー 6">
            <a:extLst>
              <a:ext uri="{FF2B5EF4-FFF2-40B4-BE49-F238E27FC236}">
                <a16:creationId xmlns:a16="http://schemas.microsoft.com/office/drawing/2014/main" id="{772DEE89-16A4-44E7-AC84-CB320617BFA5}"/>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E232373C-DD12-4440-8798-20B1B279208B}"/>
              </a:ext>
            </a:extLst>
          </p:cNvPr>
          <p:cNvSpPr>
            <a:spLocks noGrp="1"/>
          </p:cNvSpPr>
          <p:nvPr>
            <p:ph type="sldNum" sz="quarter" idx="12"/>
          </p:nvPr>
        </p:nvSpPr>
        <p:spPr/>
        <p:txBody>
          <a:bodyPr/>
          <a:lstStyle/>
          <a:p>
            <a:fld id="{A1C521E0-498C-3544-81AF-575ECEF1DE33}" type="slidenum">
              <a:rPr kumimoji="1" lang="ja-JP" altLang="en-US" smtClean="0"/>
              <a:t>18</a:t>
            </a:fld>
            <a:endParaRPr kumimoji="1" lang="ja-JP" altLang="en-US"/>
          </a:p>
        </p:txBody>
      </p:sp>
    </p:spTree>
    <p:extLst>
      <p:ext uri="{BB962C8B-B14F-4D97-AF65-F5344CB8AC3E}">
        <p14:creationId xmlns:p14="http://schemas.microsoft.com/office/powerpoint/2010/main" val="293653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A9CDCC-9648-4ABE-9308-BAA622D89445}"/>
              </a:ext>
            </a:extLst>
          </p:cNvPr>
          <p:cNvSpPr>
            <a:spLocks noGrp="1"/>
          </p:cNvSpPr>
          <p:nvPr>
            <p:ph type="title"/>
          </p:nvPr>
        </p:nvSpPr>
        <p:spPr/>
        <p:txBody>
          <a:bodyPr/>
          <a:lstStyle/>
          <a:p>
            <a:r>
              <a:rPr kumimoji="1" lang="en-US" altLang="ja-JP" dirty="0"/>
              <a:t>DICC</a:t>
            </a:r>
            <a:endParaRPr kumimoji="1" lang="ja-JP" altLang="en-US" dirty="0"/>
          </a:p>
        </p:txBody>
      </p:sp>
      <p:sp>
        <p:nvSpPr>
          <p:cNvPr id="7" name="日付プレースホルダー 6">
            <a:extLst>
              <a:ext uri="{FF2B5EF4-FFF2-40B4-BE49-F238E27FC236}">
                <a16:creationId xmlns:a16="http://schemas.microsoft.com/office/drawing/2014/main" id="{05E31B31-D3F7-425E-9766-94FA510315DC}"/>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05BB461D-605A-4BFE-8255-23DA82EBF776}"/>
              </a:ext>
            </a:extLst>
          </p:cNvPr>
          <p:cNvSpPr>
            <a:spLocks noGrp="1"/>
          </p:cNvSpPr>
          <p:nvPr>
            <p:ph type="sldNum" sz="quarter" idx="12"/>
          </p:nvPr>
        </p:nvSpPr>
        <p:spPr/>
        <p:txBody>
          <a:bodyPr/>
          <a:lstStyle/>
          <a:p>
            <a:fld id="{A1C521E0-498C-3544-81AF-575ECEF1DE33}" type="slidenum">
              <a:rPr kumimoji="1" lang="ja-JP" altLang="en-US" smtClean="0"/>
              <a:t>19</a:t>
            </a:fld>
            <a:endParaRPr kumimoji="1" lang="ja-JP" altLang="en-US"/>
          </a:p>
        </p:txBody>
      </p:sp>
      <p:pic>
        <p:nvPicPr>
          <p:cNvPr id="4" name="図 3">
            <a:extLst>
              <a:ext uri="{FF2B5EF4-FFF2-40B4-BE49-F238E27FC236}">
                <a16:creationId xmlns:a16="http://schemas.microsoft.com/office/drawing/2014/main" id="{08104456-6204-4FC8-9DCA-59C6A1EB028D}"/>
              </a:ext>
            </a:extLst>
          </p:cNvPr>
          <p:cNvPicPr>
            <a:picLocks noChangeAspect="1"/>
          </p:cNvPicPr>
          <p:nvPr/>
        </p:nvPicPr>
        <p:blipFill>
          <a:blip r:embed="rId3"/>
          <a:stretch>
            <a:fillRect/>
          </a:stretch>
        </p:blipFill>
        <p:spPr>
          <a:xfrm>
            <a:off x="998294" y="1268475"/>
            <a:ext cx="7119997" cy="5087875"/>
          </a:xfrm>
          <a:prstGeom prst="rect">
            <a:avLst/>
          </a:prstGeom>
        </p:spPr>
      </p:pic>
    </p:spTree>
    <p:extLst>
      <p:ext uri="{BB962C8B-B14F-4D97-AF65-F5344CB8AC3E}">
        <p14:creationId xmlns:p14="http://schemas.microsoft.com/office/powerpoint/2010/main" val="264001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6578E2-69EA-4247-948F-540A8F147DAC}"/>
              </a:ext>
            </a:extLst>
          </p:cNvPr>
          <p:cNvSpPr>
            <a:spLocks noGrp="1"/>
          </p:cNvSpPr>
          <p:nvPr>
            <p:ph type="title"/>
          </p:nvPr>
        </p:nvSpPr>
        <p:spPr/>
        <p:txBody>
          <a:bodyPr/>
          <a:lstStyle/>
          <a:p>
            <a:r>
              <a:rPr kumimoji="1" lang="ja-JP" altLang="en-US"/>
              <a:t>垂直尺度化（</a:t>
            </a:r>
            <a:r>
              <a:rPr kumimoji="1" lang="en-US" altLang="ja-JP"/>
              <a:t>Vertical Scaling</a:t>
            </a:r>
            <a:r>
              <a:rPr kumimoji="1" lang="ja-JP" altLang="en-US"/>
              <a:t>）</a:t>
            </a:r>
          </a:p>
        </p:txBody>
      </p:sp>
      <p:sp>
        <p:nvSpPr>
          <p:cNvPr id="3" name="コンテンツ プレースホルダー 2">
            <a:extLst>
              <a:ext uri="{FF2B5EF4-FFF2-40B4-BE49-F238E27FC236}">
                <a16:creationId xmlns:a16="http://schemas.microsoft.com/office/drawing/2014/main" id="{A4862948-B84A-A945-8929-AAA49CF0D785}"/>
              </a:ext>
            </a:extLst>
          </p:cNvPr>
          <p:cNvSpPr>
            <a:spLocks noGrp="1"/>
          </p:cNvSpPr>
          <p:nvPr>
            <p:ph idx="1"/>
          </p:nvPr>
        </p:nvSpPr>
        <p:spPr/>
        <p:txBody>
          <a:bodyPr>
            <a:normAutofit lnSpcReduction="10000"/>
          </a:bodyPr>
          <a:lstStyle/>
          <a:p>
            <a:r>
              <a:rPr kumimoji="1" lang="ja-JP" altLang="en-US" dirty="0"/>
              <a:t>単一教科，複数学年で実施される学力テストをひとつの共通尺度状に位置づける。</a:t>
            </a:r>
            <a:endParaRPr kumimoji="1" lang="en-US" altLang="ja-JP" dirty="0"/>
          </a:p>
          <a:p>
            <a:pPr lvl="1"/>
            <a:r>
              <a:rPr kumimoji="1" lang="ja-JP" altLang="en-US" dirty="0"/>
              <a:t>集団・個人の</a:t>
            </a:r>
            <a:r>
              <a:rPr kumimoji="1" lang="ja-JP" altLang="en-US" b="1" dirty="0"/>
              <a:t>学力の伸び</a:t>
            </a:r>
            <a:r>
              <a:rPr kumimoji="1" lang="ja-JP" altLang="en-US" dirty="0"/>
              <a:t>を正確に捉える事ができる。</a:t>
            </a:r>
            <a:endParaRPr kumimoji="1" lang="en-US" altLang="ja-JP" dirty="0"/>
          </a:p>
          <a:p>
            <a:endParaRPr lang="en-US" altLang="ja-JP" dirty="0"/>
          </a:p>
          <a:p>
            <a:r>
              <a:rPr kumimoji="1" lang="ja-JP" altLang="en-US" dirty="0"/>
              <a:t>従来，等化（</a:t>
            </a:r>
            <a:r>
              <a:rPr kumimoji="1" lang="en-US" altLang="ja-JP" dirty="0"/>
              <a:t>Equating</a:t>
            </a:r>
            <a:r>
              <a:rPr kumimoji="1" lang="ja-JP" altLang="en-US" dirty="0"/>
              <a:t>）と分類されてきたものの一種で，方法論的にはほぼ同一。</a:t>
            </a:r>
            <a:endParaRPr kumimoji="1" lang="en-US" altLang="ja-JP" dirty="0"/>
          </a:p>
          <a:p>
            <a:pPr lvl="1"/>
            <a:r>
              <a:rPr lang="ja-JP" altLang="en-US" dirty="0"/>
              <a:t>テスト得点の解釈が異なる（</a:t>
            </a:r>
            <a:r>
              <a:rPr lang="en-US" altLang="ja-JP" dirty="0" err="1"/>
              <a:t>Reckase</a:t>
            </a:r>
            <a:r>
              <a:rPr lang="en-US" altLang="ja-JP" dirty="0"/>
              <a:t>, 2010</a:t>
            </a:r>
            <a:r>
              <a:rPr lang="ja-JP" altLang="en-US" dirty="0"/>
              <a:t>）。</a:t>
            </a:r>
            <a:endParaRPr kumimoji="1" lang="en-US" altLang="ja-JP" dirty="0"/>
          </a:p>
          <a:p>
            <a:endParaRPr lang="en-US" altLang="ja-JP" dirty="0"/>
          </a:p>
          <a:p>
            <a:r>
              <a:rPr kumimoji="1" lang="en-US" altLang="ja-JP" dirty="0"/>
              <a:t>IRT</a:t>
            </a:r>
            <a:r>
              <a:rPr kumimoji="1" lang="ja-JP" altLang="en-US" dirty="0"/>
              <a:t>を利用することで，柔軟な対応づけ，間隔尺度水準のテスト得点が利用可能になる。</a:t>
            </a:r>
          </a:p>
        </p:txBody>
      </p:sp>
      <p:sp>
        <p:nvSpPr>
          <p:cNvPr id="7" name="日付プレースホルダー 6">
            <a:extLst>
              <a:ext uri="{FF2B5EF4-FFF2-40B4-BE49-F238E27FC236}">
                <a16:creationId xmlns:a16="http://schemas.microsoft.com/office/drawing/2014/main" id="{112F0525-56C4-460A-A0FF-16E8A3B0B3D2}"/>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5F330E9D-6482-4AFD-A129-77432411190D}"/>
              </a:ext>
            </a:extLst>
          </p:cNvPr>
          <p:cNvSpPr>
            <a:spLocks noGrp="1"/>
          </p:cNvSpPr>
          <p:nvPr>
            <p:ph type="sldNum" sz="quarter" idx="12"/>
          </p:nvPr>
        </p:nvSpPr>
        <p:spPr/>
        <p:txBody>
          <a:bodyPr/>
          <a:lstStyle/>
          <a:p>
            <a:fld id="{A1C521E0-498C-3544-81AF-575ECEF1DE33}" type="slidenum">
              <a:rPr kumimoji="1" lang="ja-JP" altLang="en-US" smtClean="0"/>
              <a:t>2</a:t>
            </a:fld>
            <a:endParaRPr kumimoji="1" lang="ja-JP" altLang="en-US"/>
          </a:p>
        </p:txBody>
      </p:sp>
    </p:spTree>
    <p:extLst>
      <p:ext uri="{BB962C8B-B14F-4D97-AF65-F5344CB8AC3E}">
        <p14:creationId xmlns:p14="http://schemas.microsoft.com/office/powerpoint/2010/main" val="163651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862E3-8956-432A-8D48-C3F7F2BC4B44}"/>
              </a:ext>
            </a:extLst>
          </p:cNvPr>
          <p:cNvSpPr>
            <a:spLocks noGrp="1"/>
          </p:cNvSpPr>
          <p:nvPr>
            <p:ph type="title"/>
          </p:nvPr>
        </p:nvSpPr>
        <p:spPr/>
        <p:txBody>
          <a:bodyPr/>
          <a:lstStyle/>
          <a:p>
            <a:r>
              <a:rPr kumimoji="1" lang="ja-JP" altLang="en-US" dirty="0"/>
              <a:t>結果</a:t>
            </a:r>
            <a:r>
              <a:rPr kumimoji="1" lang="en-US" altLang="ja-JP" dirty="0"/>
              <a:t>3</a:t>
            </a:r>
            <a:r>
              <a:rPr kumimoji="1" lang="ja-JP" altLang="en-US" dirty="0"/>
              <a:t>　</a:t>
            </a:r>
            <a:r>
              <a:rPr kumimoji="1" lang="ja-JP" altLang="en-US" dirty="0" err="1"/>
              <a:t>ー</a:t>
            </a:r>
            <a:r>
              <a:rPr kumimoji="1" lang="ja-JP" altLang="en-US" dirty="0"/>
              <a:t>推定母集団分布</a:t>
            </a:r>
            <a:r>
              <a:rPr kumimoji="1" lang="ja-JP" altLang="en-US" dirty="0" err="1"/>
              <a:t>ー</a:t>
            </a:r>
            <a:endParaRPr kumimoji="1" lang="ja-JP" altLang="en-US" dirty="0"/>
          </a:p>
        </p:txBody>
      </p:sp>
      <p:sp>
        <p:nvSpPr>
          <p:cNvPr id="3" name="コンテンツ プレースホルダー 2">
            <a:extLst>
              <a:ext uri="{FF2B5EF4-FFF2-40B4-BE49-F238E27FC236}">
                <a16:creationId xmlns:a16="http://schemas.microsoft.com/office/drawing/2014/main" id="{C7BDB897-8073-4D39-879C-174A8432D76A}"/>
              </a:ext>
            </a:extLst>
          </p:cNvPr>
          <p:cNvSpPr>
            <a:spLocks noGrp="1"/>
          </p:cNvSpPr>
          <p:nvPr>
            <p:ph idx="1"/>
          </p:nvPr>
        </p:nvSpPr>
        <p:spPr/>
        <p:txBody>
          <a:bodyPr/>
          <a:lstStyle/>
          <a:p>
            <a:r>
              <a:rPr kumimoji="1" lang="en-US" altLang="ja-JP" b="1" dirty="0"/>
              <a:t>CC</a:t>
            </a:r>
            <a:r>
              <a:rPr kumimoji="1" lang="ja-JP" altLang="en-US" dirty="0"/>
              <a:t>で推定されたパラメタによる母集団平均・標準偏差は，</a:t>
            </a:r>
            <a:r>
              <a:rPr kumimoji="1" lang="ja-JP" altLang="en-US" u="sng" dirty="0"/>
              <a:t>基準となる集団から離れるにつれて真値よりも小さく推定される</a:t>
            </a:r>
            <a:r>
              <a:rPr kumimoji="1" lang="ja-JP" altLang="en-US" dirty="0"/>
              <a:t>傾向にあった。</a:t>
            </a:r>
            <a:endParaRPr kumimoji="1" lang="en-US" altLang="ja-JP" dirty="0"/>
          </a:p>
          <a:p>
            <a:endParaRPr lang="en-US" altLang="ja-JP" dirty="0"/>
          </a:p>
          <a:p>
            <a:r>
              <a:rPr kumimoji="1" lang="ja-JP" altLang="en-US" dirty="0"/>
              <a:t>受検者数が</a:t>
            </a:r>
            <a:r>
              <a:rPr kumimoji="1" lang="en-US" altLang="ja-JP" dirty="0"/>
              <a:t>1000</a:t>
            </a:r>
            <a:r>
              <a:rPr kumimoji="1" lang="ja-JP" altLang="en-US" dirty="0"/>
              <a:t>人以下では平均・標準偏差ともにばらつきが大きく，いくつかの極端な外れ値が生じていたが，</a:t>
            </a:r>
            <a:r>
              <a:rPr kumimoji="1" lang="en-US" altLang="ja-JP" u="sng" dirty="0"/>
              <a:t>10,000</a:t>
            </a:r>
            <a:r>
              <a:rPr kumimoji="1" lang="ja-JP" altLang="en-US" u="sng" dirty="0"/>
              <a:t>人程度</a:t>
            </a:r>
            <a:r>
              <a:rPr kumimoji="1" lang="ja-JP" altLang="en-US" dirty="0"/>
              <a:t>になるとかなり安定した結果を示した。</a:t>
            </a:r>
          </a:p>
        </p:txBody>
      </p:sp>
      <p:sp>
        <p:nvSpPr>
          <p:cNvPr id="7" name="日付プレースホルダー 6">
            <a:extLst>
              <a:ext uri="{FF2B5EF4-FFF2-40B4-BE49-F238E27FC236}">
                <a16:creationId xmlns:a16="http://schemas.microsoft.com/office/drawing/2014/main" id="{53DC331E-9757-4D86-9D6D-33BB7B225BD1}"/>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7289807F-93A9-4BAA-9837-4EAED9E8DCBB}"/>
              </a:ext>
            </a:extLst>
          </p:cNvPr>
          <p:cNvSpPr>
            <a:spLocks noGrp="1"/>
          </p:cNvSpPr>
          <p:nvPr>
            <p:ph type="sldNum" sz="quarter" idx="12"/>
          </p:nvPr>
        </p:nvSpPr>
        <p:spPr/>
        <p:txBody>
          <a:bodyPr/>
          <a:lstStyle/>
          <a:p>
            <a:fld id="{A1C521E0-498C-3544-81AF-575ECEF1DE33}" type="slidenum">
              <a:rPr kumimoji="1" lang="ja-JP" altLang="en-US" smtClean="0"/>
              <a:t>20</a:t>
            </a:fld>
            <a:endParaRPr kumimoji="1" lang="ja-JP" altLang="en-US"/>
          </a:p>
        </p:txBody>
      </p:sp>
    </p:spTree>
    <p:extLst>
      <p:ext uri="{BB962C8B-B14F-4D97-AF65-F5344CB8AC3E}">
        <p14:creationId xmlns:p14="http://schemas.microsoft.com/office/powerpoint/2010/main" val="319476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4DCC0-9FBE-4A5F-8781-CBDE48DAE781}"/>
              </a:ext>
            </a:extLst>
          </p:cNvPr>
          <p:cNvSpPr>
            <a:spLocks noGrp="1"/>
          </p:cNvSpPr>
          <p:nvPr>
            <p:ph type="title"/>
          </p:nvPr>
        </p:nvSpPr>
        <p:spPr/>
        <p:txBody>
          <a:bodyPr/>
          <a:lstStyle/>
          <a:p>
            <a:r>
              <a:rPr kumimoji="1" lang="ja-JP" altLang="en-US" dirty="0"/>
              <a:t>母集団平均</a:t>
            </a:r>
          </a:p>
        </p:txBody>
      </p:sp>
      <p:sp>
        <p:nvSpPr>
          <p:cNvPr id="6" name="日付プレースホルダー 5">
            <a:extLst>
              <a:ext uri="{FF2B5EF4-FFF2-40B4-BE49-F238E27FC236}">
                <a16:creationId xmlns:a16="http://schemas.microsoft.com/office/drawing/2014/main" id="{1A4CF3EB-D010-46F6-87D5-7F77228A051F}"/>
              </a:ext>
            </a:extLst>
          </p:cNvPr>
          <p:cNvSpPr>
            <a:spLocks noGrp="1"/>
          </p:cNvSpPr>
          <p:nvPr>
            <p:ph type="dt" sz="half" idx="10"/>
          </p:nvPr>
        </p:nvSpPr>
        <p:spPr/>
        <p:txBody>
          <a:bodyPr/>
          <a:lstStyle/>
          <a:p>
            <a:r>
              <a:rPr kumimoji="1" lang="en-US" altLang="ja-JP"/>
              <a:t>2018/9/9</a:t>
            </a:r>
            <a:endParaRPr kumimoji="1" lang="ja-JP" altLang="en-US"/>
          </a:p>
        </p:txBody>
      </p:sp>
      <p:sp>
        <p:nvSpPr>
          <p:cNvPr id="7" name="スライド番号プレースホルダー 6">
            <a:extLst>
              <a:ext uri="{FF2B5EF4-FFF2-40B4-BE49-F238E27FC236}">
                <a16:creationId xmlns:a16="http://schemas.microsoft.com/office/drawing/2014/main" id="{A70EEB94-7482-47F4-9D9D-3CB737894241}"/>
              </a:ext>
            </a:extLst>
          </p:cNvPr>
          <p:cNvSpPr>
            <a:spLocks noGrp="1"/>
          </p:cNvSpPr>
          <p:nvPr>
            <p:ph type="sldNum" sz="quarter" idx="12"/>
          </p:nvPr>
        </p:nvSpPr>
        <p:spPr/>
        <p:txBody>
          <a:bodyPr/>
          <a:lstStyle/>
          <a:p>
            <a:fld id="{A1C521E0-498C-3544-81AF-575ECEF1DE33}" type="slidenum">
              <a:rPr kumimoji="1" lang="ja-JP" altLang="en-US" smtClean="0"/>
              <a:t>21</a:t>
            </a:fld>
            <a:endParaRPr kumimoji="1" lang="ja-JP" altLang="en-US"/>
          </a:p>
        </p:txBody>
      </p:sp>
      <p:pic>
        <p:nvPicPr>
          <p:cNvPr id="11" name="図 10">
            <a:extLst>
              <a:ext uri="{FF2B5EF4-FFF2-40B4-BE49-F238E27FC236}">
                <a16:creationId xmlns:a16="http://schemas.microsoft.com/office/drawing/2014/main" id="{516B850E-7A50-426B-ADB0-D1BC17A000FC}"/>
              </a:ext>
            </a:extLst>
          </p:cNvPr>
          <p:cNvPicPr>
            <a:picLocks noChangeAspect="1"/>
          </p:cNvPicPr>
          <p:nvPr/>
        </p:nvPicPr>
        <p:blipFill>
          <a:blip r:embed="rId2"/>
          <a:stretch>
            <a:fillRect/>
          </a:stretch>
        </p:blipFill>
        <p:spPr>
          <a:xfrm>
            <a:off x="913432" y="1310808"/>
            <a:ext cx="7317136" cy="4962991"/>
          </a:xfrm>
          <a:prstGeom prst="rect">
            <a:avLst/>
          </a:prstGeom>
        </p:spPr>
      </p:pic>
    </p:spTree>
    <p:extLst>
      <p:ext uri="{BB962C8B-B14F-4D97-AF65-F5344CB8AC3E}">
        <p14:creationId xmlns:p14="http://schemas.microsoft.com/office/powerpoint/2010/main" val="244490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815EEC-A9FB-4456-AF6C-CBCFD5F7A167}"/>
              </a:ext>
            </a:extLst>
          </p:cNvPr>
          <p:cNvSpPr>
            <a:spLocks noGrp="1"/>
          </p:cNvSpPr>
          <p:nvPr>
            <p:ph type="title"/>
          </p:nvPr>
        </p:nvSpPr>
        <p:spPr/>
        <p:txBody>
          <a:bodyPr/>
          <a:lstStyle/>
          <a:p>
            <a:r>
              <a:rPr kumimoji="1" lang="ja-JP" altLang="en-US" dirty="0"/>
              <a:t>母集団標準偏差</a:t>
            </a:r>
          </a:p>
        </p:txBody>
      </p:sp>
      <p:sp>
        <p:nvSpPr>
          <p:cNvPr id="6" name="日付プレースホルダー 5">
            <a:extLst>
              <a:ext uri="{FF2B5EF4-FFF2-40B4-BE49-F238E27FC236}">
                <a16:creationId xmlns:a16="http://schemas.microsoft.com/office/drawing/2014/main" id="{2656347D-2273-49F3-83B0-9E9CD762B77B}"/>
              </a:ext>
            </a:extLst>
          </p:cNvPr>
          <p:cNvSpPr>
            <a:spLocks noGrp="1"/>
          </p:cNvSpPr>
          <p:nvPr>
            <p:ph type="dt" sz="half" idx="10"/>
          </p:nvPr>
        </p:nvSpPr>
        <p:spPr/>
        <p:txBody>
          <a:bodyPr/>
          <a:lstStyle/>
          <a:p>
            <a:r>
              <a:rPr kumimoji="1" lang="en-US" altLang="ja-JP"/>
              <a:t>2018/9/9</a:t>
            </a:r>
            <a:endParaRPr kumimoji="1" lang="ja-JP" altLang="en-US"/>
          </a:p>
        </p:txBody>
      </p:sp>
      <p:sp>
        <p:nvSpPr>
          <p:cNvPr id="7" name="スライド番号プレースホルダー 6">
            <a:extLst>
              <a:ext uri="{FF2B5EF4-FFF2-40B4-BE49-F238E27FC236}">
                <a16:creationId xmlns:a16="http://schemas.microsoft.com/office/drawing/2014/main" id="{88817304-8EA2-4D0A-9648-3E2CB03948D8}"/>
              </a:ext>
            </a:extLst>
          </p:cNvPr>
          <p:cNvSpPr>
            <a:spLocks noGrp="1"/>
          </p:cNvSpPr>
          <p:nvPr>
            <p:ph type="sldNum" sz="quarter" idx="12"/>
          </p:nvPr>
        </p:nvSpPr>
        <p:spPr/>
        <p:txBody>
          <a:bodyPr/>
          <a:lstStyle/>
          <a:p>
            <a:fld id="{A1C521E0-498C-3544-81AF-575ECEF1DE33}" type="slidenum">
              <a:rPr kumimoji="1" lang="ja-JP" altLang="en-US" smtClean="0"/>
              <a:t>22</a:t>
            </a:fld>
            <a:endParaRPr kumimoji="1" lang="ja-JP" altLang="en-US"/>
          </a:p>
        </p:txBody>
      </p:sp>
      <p:pic>
        <p:nvPicPr>
          <p:cNvPr id="8" name="図 7">
            <a:extLst>
              <a:ext uri="{FF2B5EF4-FFF2-40B4-BE49-F238E27FC236}">
                <a16:creationId xmlns:a16="http://schemas.microsoft.com/office/drawing/2014/main" id="{94C4ED5F-153C-43F0-AB67-605EAF98D332}"/>
              </a:ext>
            </a:extLst>
          </p:cNvPr>
          <p:cNvPicPr>
            <a:picLocks noChangeAspect="1"/>
          </p:cNvPicPr>
          <p:nvPr/>
        </p:nvPicPr>
        <p:blipFill>
          <a:blip r:embed="rId2"/>
          <a:stretch>
            <a:fillRect/>
          </a:stretch>
        </p:blipFill>
        <p:spPr>
          <a:xfrm>
            <a:off x="913432" y="1319275"/>
            <a:ext cx="7317136" cy="4962991"/>
          </a:xfrm>
          <a:prstGeom prst="rect">
            <a:avLst/>
          </a:prstGeom>
        </p:spPr>
      </p:pic>
    </p:spTree>
    <p:extLst>
      <p:ext uri="{BB962C8B-B14F-4D97-AF65-F5344CB8AC3E}">
        <p14:creationId xmlns:p14="http://schemas.microsoft.com/office/powerpoint/2010/main" val="186117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AB9EDA-048E-459F-A8E0-EDFFBFBF248E}"/>
              </a:ext>
            </a:extLst>
          </p:cNvPr>
          <p:cNvSpPr>
            <a:spLocks noGrp="1"/>
          </p:cNvSpPr>
          <p:nvPr>
            <p:ph type="title"/>
          </p:nvPr>
        </p:nvSpPr>
        <p:spPr/>
        <p:txBody>
          <a:bodyPr/>
          <a:lstStyle/>
          <a:p>
            <a:r>
              <a:rPr kumimoji="1" lang="ja-JP" altLang="en-US" dirty="0"/>
              <a:t>尺度調整法に関する考察</a:t>
            </a:r>
          </a:p>
        </p:txBody>
      </p:sp>
      <p:sp>
        <p:nvSpPr>
          <p:cNvPr id="3" name="コンテンツ プレースホルダー 2">
            <a:extLst>
              <a:ext uri="{FF2B5EF4-FFF2-40B4-BE49-F238E27FC236}">
                <a16:creationId xmlns:a16="http://schemas.microsoft.com/office/drawing/2014/main" id="{E1C26F8D-E474-4E0D-9AA6-AA40C803F963}"/>
              </a:ext>
            </a:extLst>
          </p:cNvPr>
          <p:cNvSpPr>
            <a:spLocks noGrp="1"/>
          </p:cNvSpPr>
          <p:nvPr>
            <p:ph idx="1"/>
          </p:nvPr>
        </p:nvSpPr>
        <p:spPr/>
        <p:txBody>
          <a:bodyPr>
            <a:normAutofit lnSpcReduction="10000"/>
          </a:bodyPr>
          <a:lstStyle/>
          <a:p>
            <a:r>
              <a:rPr kumimoji="1" lang="en-US" altLang="ja-JP" dirty="0"/>
              <a:t>CC</a:t>
            </a:r>
            <a:r>
              <a:rPr kumimoji="1" lang="ja-JP" altLang="en-US" dirty="0"/>
              <a:t>は一度のパラメタ推定のみで実行可能であり簡易な方法であるが，識別力の推定値が不安定であり，パラメタが収束しないデータもある。</a:t>
            </a:r>
            <a:endParaRPr kumimoji="1" lang="en-US" altLang="ja-JP" dirty="0"/>
          </a:p>
          <a:p>
            <a:endParaRPr lang="en-US" altLang="ja-JP" dirty="0"/>
          </a:p>
          <a:p>
            <a:r>
              <a:rPr kumimoji="1" lang="ja-JP" altLang="en-US" dirty="0"/>
              <a:t>等化係数を推定する手法では，</a:t>
            </a:r>
            <a:r>
              <a:rPr kumimoji="1" lang="en-US" altLang="ja-JP" dirty="0"/>
              <a:t>SL</a:t>
            </a:r>
            <a:r>
              <a:rPr kumimoji="1" lang="ja-JP" altLang="en-US" dirty="0"/>
              <a:t>よりも</a:t>
            </a:r>
            <a:r>
              <a:rPr kumimoji="1" lang="en-US" altLang="ja-JP" dirty="0" err="1"/>
              <a:t>calr</a:t>
            </a:r>
            <a:r>
              <a:rPr kumimoji="1" lang="ja-JP" altLang="en-US" dirty="0"/>
              <a:t>の方が良い結果を示しており，推奨される。</a:t>
            </a:r>
            <a:endParaRPr kumimoji="1" lang="en-US" altLang="ja-JP" dirty="0"/>
          </a:p>
          <a:p>
            <a:endParaRPr lang="en-US" altLang="ja-JP" dirty="0"/>
          </a:p>
          <a:p>
            <a:r>
              <a:rPr lang="ja-JP" altLang="en-US" dirty="0"/>
              <a:t>小サンプルサイズの時は，</a:t>
            </a:r>
            <a:r>
              <a:rPr lang="en-US" altLang="ja-JP" dirty="0"/>
              <a:t>DICC</a:t>
            </a:r>
            <a:r>
              <a:rPr lang="ja-JP" altLang="en-US" dirty="0"/>
              <a:t>の観点からは</a:t>
            </a:r>
            <a:r>
              <a:rPr lang="en-US" altLang="ja-JP" dirty="0"/>
              <a:t>CC</a:t>
            </a:r>
            <a:r>
              <a:rPr lang="ja-JP" altLang="en-US" dirty="0"/>
              <a:t>が推奨されるが，母集団分布に関する推定という観点では</a:t>
            </a:r>
            <a:r>
              <a:rPr lang="en-US" altLang="ja-JP" dirty="0"/>
              <a:t>SC</a:t>
            </a:r>
            <a:r>
              <a:rPr lang="ja-JP" altLang="en-US" dirty="0"/>
              <a:t>（</a:t>
            </a:r>
            <a:r>
              <a:rPr lang="en-US" altLang="ja-JP" dirty="0" err="1"/>
              <a:t>calr</a:t>
            </a:r>
            <a:r>
              <a:rPr lang="en-US" altLang="ja-JP" dirty="0"/>
              <a:t>, SL</a:t>
            </a:r>
            <a:r>
              <a:rPr lang="ja-JP" altLang="en-US" dirty="0"/>
              <a:t>）の方が推奨される。</a:t>
            </a:r>
            <a:endParaRPr lang="en-US" altLang="ja-JP" dirty="0"/>
          </a:p>
        </p:txBody>
      </p:sp>
      <p:sp>
        <p:nvSpPr>
          <p:cNvPr id="7" name="日付プレースホルダー 6">
            <a:extLst>
              <a:ext uri="{FF2B5EF4-FFF2-40B4-BE49-F238E27FC236}">
                <a16:creationId xmlns:a16="http://schemas.microsoft.com/office/drawing/2014/main" id="{8CD4EE38-4DBD-489A-80E8-AA5439A1C440}"/>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87623551-0D6E-49FA-AA12-475EDF765DD5}"/>
              </a:ext>
            </a:extLst>
          </p:cNvPr>
          <p:cNvSpPr>
            <a:spLocks noGrp="1"/>
          </p:cNvSpPr>
          <p:nvPr>
            <p:ph type="sldNum" sz="quarter" idx="12"/>
          </p:nvPr>
        </p:nvSpPr>
        <p:spPr/>
        <p:txBody>
          <a:bodyPr/>
          <a:lstStyle/>
          <a:p>
            <a:fld id="{A1C521E0-498C-3544-81AF-575ECEF1DE33}" type="slidenum">
              <a:rPr kumimoji="1" lang="ja-JP" altLang="en-US" smtClean="0"/>
              <a:t>23</a:t>
            </a:fld>
            <a:endParaRPr kumimoji="1" lang="ja-JP" altLang="en-US"/>
          </a:p>
        </p:txBody>
      </p:sp>
    </p:spTree>
    <p:extLst>
      <p:ext uri="{BB962C8B-B14F-4D97-AF65-F5344CB8AC3E}">
        <p14:creationId xmlns:p14="http://schemas.microsoft.com/office/powerpoint/2010/main" val="2906788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C7EF5-CF53-4844-A8AE-F42D59C08931}"/>
              </a:ext>
            </a:extLst>
          </p:cNvPr>
          <p:cNvSpPr>
            <a:spLocks noGrp="1"/>
          </p:cNvSpPr>
          <p:nvPr>
            <p:ph type="title"/>
          </p:nvPr>
        </p:nvSpPr>
        <p:spPr/>
        <p:txBody>
          <a:bodyPr/>
          <a:lstStyle/>
          <a:p>
            <a:r>
              <a:rPr kumimoji="1" lang="ja-JP" altLang="en-US" dirty="0"/>
              <a:t>サンプルサイズに関する考察</a:t>
            </a:r>
          </a:p>
        </p:txBody>
      </p:sp>
      <p:sp>
        <p:nvSpPr>
          <p:cNvPr id="3" name="コンテンツ プレースホルダー 2">
            <a:extLst>
              <a:ext uri="{FF2B5EF4-FFF2-40B4-BE49-F238E27FC236}">
                <a16:creationId xmlns:a16="http://schemas.microsoft.com/office/drawing/2014/main" id="{F1E5C6C3-7B44-413E-B192-44C4DCD09616}"/>
              </a:ext>
            </a:extLst>
          </p:cNvPr>
          <p:cNvSpPr>
            <a:spLocks noGrp="1"/>
          </p:cNvSpPr>
          <p:nvPr>
            <p:ph idx="1"/>
          </p:nvPr>
        </p:nvSpPr>
        <p:spPr/>
        <p:txBody>
          <a:bodyPr>
            <a:normAutofit fontScale="92500" lnSpcReduction="10000"/>
          </a:bodyPr>
          <a:lstStyle/>
          <a:p>
            <a:r>
              <a:rPr kumimoji="1" lang="ja-JP" altLang="en-US" dirty="0"/>
              <a:t>安定したパラメタ推定のためには</a:t>
            </a:r>
            <a:r>
              <a:rPr kumimoji="1" lang="en-US" altLang="ja-JP" dirty="0"/>
              <a:t>10,000</a:t>
            </a:r>
            <a:r>
              <a:rPr kumimoji="1" lang="ja-JP" altLang="en-US" dirty="0"/>
              <a:t>人程度の受検者数が必要。</a:t>
            </a:r>
            <a:endParaRPr kumimoji="1" lang="en-US" altLang="ja-JP" dirty="0"/>
          </a:p>
          <a:p>
            <a:pPr lvl="1"/>
            <a:r>
              <a:rPr kumimoji="1" lang="ja-JP" altLang="en-US" dirty="0"/>
              <a:t>都道府県単位の実施であれば集められる受検者数。</a:t>
            </a:r>
            <a:endParaRPr kumimoji="1" lang="en-US" altLang="ja-JP" dirty="0"/>
          </a:p>
          <a:p>
            <a:endParaRPr lang="en-US" altLang="ja-JP" dirty="0"/>
          </a:p>
          <a:p>
            <a:r>
              <a:rPr kumimoji="1" lang="ja-JP" altLang="en-US" dirty="0"/>
              <a:t>計算上は</a:t>
            </a:r>
            <a:r>
              <a:rPr kumimoji="1" lang="en-US" altLang="ja-JP" dirty="0"/>
              <a:t>1</a:t>
            </a:r>
            <a:r>
              <a:rPr kumimoji="1" lang="ja-JP" altLang="en-US" dirty="0"/>
              <a:t>集団あたり</a:t>
            </a:r>
            <a:r>
              <a:rPr kumimoji="1" lang="en-US" altLang="ja-JP" dirty="0"/>
              <a:t>15</a:t>
            </a:r>
            <a:r>
              <a:rPr kumimoji="1" lang="ja-JP" altLang="en-US" dirty="0"/>
              <a:t>項目と少数でも構わないが，あまりに少なすぎると構成概念を代表する項目を十分に拾いきれない可能性がある。</a:t>
            </a:r>
            <a:endParaRPr kumimoji="1" lang="en-US" altLang="ja-JP" dirty="0"/>
          </a:p>
          <a:p>
            <a:endParaRPr lang="en-US" altLang="ja-JP" dirty="0"/>
          </a:p>
          <a:p>
            <a:r>
              <a:rPr kumimoji="1" lang="ja-JP" altLang="en-US" dirty="0"/>
              <a:t>項目のサンプルサイズが推定結果に及ぼす影響は小さいが，尺度の妥当性を考慮すれば</a:t>
            </a:r>
            <a:r>
              <a:rPr kumimoji="1" lang="en-US" altLang="ja-JP" dirty="0"/>
              <a:t>30</a:t>
            </a:r>
            <a:r>
              <a:rPr kumimoji="1" lang="ja-JP" altLang="en-US" dirty="0"/>
              <a:t>～</a:t>
            </a:r>
            <a:r>
              <a:rPr kumimoji="1" lang="en-US" altLang="ja-JP" dirty="0"/>
              <a:t>60</a:t>
            </a:r>
            <a:r>
              <a:rPr kumimoji="1" lang="ja-JP" altLang="en-US" dirty="0"/>
              <a:t>項目はあって然るべき。</a:t>
            </a:r>
            <a:endParaRPr kumimoji="1" lang="en-US" altLang="ja-JP" dirty="0"/>
          </a:p>
          <a:p>
            <a:endParaRPr lang="en-US" altLang="ja-JP" dirty="0"/>
          </a:p>
        </p:txBody>
      </p:sp>
      <p:sp>
        <p:nvSpPr>
          <p:cNvPr id="7" name="日付プレースホルダー 6">
            <a:extLst>
              <a:ext uri="{FF2B5EF4-FFF2-40B4-BE49-F238E27FC236}">
                <a16:creationId xmlns:a16="http://schemas.microsoft.com/office/drawing/2014/main" id="{9B54EB3E-97E7-4F3E-B2F1-614890E8BFBB}"/>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85CF2B83-B940-4B85-BC0A-295DE97D053F}"/>
              </a:ext>
            </a:extLst>
          </p:cNvPr>
          <p:cNvSpPr>
            <a:spLocks noGrp="1"/>
          </p:cNvSpPr>
          <p:nvPr>
            <p:ph type="sldNum" sz="quarter" idx="12"/>
          </p:nvPr>
        </p:nvSpPr>
        <p:spPr/>
        <p:txBody>
          <a:bodyPr/>
          <a:lstStyle/>
          <a:p>
            <a:fld id="{A1C521E0-498C-3544-81AF-575ECEF1DE33}" type="slidenum">
              <a:rPr kumimoji="1" lang="ja-JP" altLang="en-US" smtClean="0"/>
              <a:t>24</a:t>
            </a:fld>
            <a:endParaRPr kumimoji="1" lang="ja-JP" altLang="en-US"/>
          </a:p>
        </p:txBody>
      </p:sp>
    </p:spTree>
    <p:extLst>
      <p:ext uri="{BB962C8B-B14F-4D97-AF65-F5344CB8AC3E}">
        <p14:creationId xmlns:p14="http://schemas.microsoft.com/office/powerpoint/2010/main" val="99634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E985F-2896-460A-85BD-70E33E0D914D}"/>
              </a:ext>
            </a:extLst>
          </p:cNvPr>
          <p:cNvSpPr>
            <a:spLocks noGrp="1"/>
          </p:cNvSpPr>
          <p:nvPr>
            <p:ph type="title"/>
          </p:nvPr>
        </p:nvSpPr>
        <p:spPr/>
        <p:txBody>
          <a:bodyPr/>
          <a:lstStyle/>
          <a:p>
            <a:r>
              <a:rPr kumimoji="1" lang="ja-JP" altLang="en-US" dirty="0"/>
              <a:t>学力分布に関する考察</a:t>
            </a:r>
          </a:p>
        </p:txBody>
      </p:sp>
      <p:sp>
        <p:nvSpPr>
          <p:cNvPr id="3" name="コンテンツ プレースホルダー 2">
            <a:extLst>
              <a:ext uri="{FF2B5EF4-FFF2-40B4-BE49-F238E27FC236}">
                <a16:creationId xmlns:a16="http://schemas.microsoft.com/office/drawing/2014/main" id="{80473F15-6601-4F56-ABD3-5D4EE9194CAE}"/>
              </a:ext>
            </a:extLst>
          </p:cNvPr>
          <p:cNvSpPr>
            <a:spLocks noGrp="1"/>
          </p:cNvSpPr>
          <p:nvPr>
            <p:ph idx="1"/>
          </p:nvPr>
        </p:nvSpPr>
        <p:spPr/>
        <p:txBody>
          <a:bodyPr/>
          <a:lstStyle/>
          <a:p>
            <a:r>
              <a:rPr kumimoji="1" lang="ja-JP" altLang="en-US" dirty="0"/>
              <a:t>想定する母集団の大きさにも依るが，受検者数は</a:t>
            </a:r>
            <a:r>
              <a:rPr kumimoji="1" lang="en-US" altLang="ja-JP" dirty="0"/>
              <a:t>10,000</a:t>
            </a:r>
            <a:r>
              <a:rPr kumimoji="1" lang="ja-JP" altLang="en-US" dirty="0"/>
              <a:t>人程度は必要。</a:t>
            </a:r>
            <a:endParaRPr kumimoji="1" lang="en-US" altLang="ja-JP" dirty="0"/>
          </a:p>
          <a:p>
            <a:endParaRPr lang="en-US" altLang="ja-JP" dirty="0"/>
          </a:p>
          <a:p>
            <a:r>
              <a:rPr lang="en-US" altLang="ja-JP" dirty="0"/>
              <a:t>3</a:t>
            </a:r>
            <a:r>
              <a:rPr lang="ja-JP" altLang="en-US" dirty="0"/>
              <a:t>集団以上で垂直尺度を構成する場合は，</a:t>
            </a:r>
            <a:r>
              <a:rPr lang="en-US" altLang="ja-JP" dirty="0"/>
              <a:t>CC</a:t>
            </a:r>
            <a:r>
              <a:rPr lang="ja-JP" altLang="en-US" dirty="0"/>
              <a:t>ではなく</a:t>
            </a:r>
            <a:r>
              <a:rPr lang="en-US" altLang="ja-JP" dirty="0"/>
              <a:t>SC</a:t>
            </a:r>
            <a:r>
              <a:rPr lang="ja-JP" altLang="en-US" dirty="0"/>
              <a:t>によって尺度構成をおこなうべき。</a:t>
            </a:r>
            <a:endParaRPr lang="en-US" altLang="ja-JP" dirty="0"/>
          </a:p>
          <a:p>
            <a:endParaRPr lang="en-US" altLang="ja-JP" dirty="0"/>
          </a:p>
          <a:p>
            <a:r>
              <a:rPr lang="ja-JP" altLang="en-US" dirty="0"/>
              <a:t>仮に</a:t>
            </a:r>
            <a:r>
              <a:rPr lang="en-US" altLang="ja-JP" dirty="0"/>
              <a:t>CC</a:t>
            </a:r>
            <a:r>
              <a:rPr lang="ja-JP" altLang="en-US" dirty="0"/>
              <a:t>で実行する場合は，基準となる集団の選択には注意しなくてはならない。</a:t>
            </a:r>
            <a:endParaRPr lang="en-US" altLang="ja-JP" dirty="0"/>
          </a:p>
          <a:p>
            <a:pPr lvl="1"/>
            <a:r>
              <a:rPr lang="ja-JP" altLang="en-US" dirty="0"/>
              <a:t>なるべく平均的な学力の集団を基準とした方がよい。</a:t>
            </a:r>
            <a:endParaRPr lang="en-US" altLang="ja-JP" dirty="0"/>
          </a:p>
        </p:txBody>
      </p:sp>
      <p:sp>
        <p:nvSpPr>
          <p:cNvPr id="4" name="日付プレースホルダー 3">
            <a:extLst>
              <a:ext uri="{FF2B5EF4-FFF2-40B4-BE49-F238E27FC236}">
                <a16:creationId xmlns:a16="http://schemas.microsoft.com/office/drawing/2014/main" id="{D29CAFD1-361B-4A8F-BDD4-5E13C4728B57}"/>
              </a:ext>
            </a:extLst>
          </p:cNvPr>
          <p:cNvSpPr>
            <a:spLocks noGrp="1"/>
          </p:cNvSpPr>
          <p:nvPr>
            <p:ph type="dt" sz="half" idx="10"/>
          </p:nvPr>
        </p:nvSpPr>
        <p:spPr/>
        <p:txBody>
          <a:bodyPr/>
          <a:lstStyle/>
          <a:p>
            <a:r>
              <a:rPr kumimoji="1" lang="en-US" altLang="ja-JP"/>
              <a:t>2018/9/9</a:t>
            </a:r>
            <a:endParaRPr kumimoji="1" lang="ja-JP" altLang="en-US"/>
          </a:p>
        </p:txBody>
      </p:sp>
      <p:sp>
        <p:nvSpPr>
          <p:cNvPr id="5" name="スライド番号プレースホルダー 4">
            <a:extLst>
              <a:ext uri="{FF2B5EF4-FFF2-40B4-BE49-F238E27FC236}">
                <a16:creationId xmlns:a16="http://schemas.microsoft.com/office/drawing/2014/main" id="{3E35663C-3849-47EA-9B3D-CEB744C42A6E}"/>
              </a:ext>
            </a:extLst>
          </p:cNvPr>
          <p:cNvSpPr>
            <a:spLocks noGrp="1"/>
          </p:cNvSpPr>
          <p:nvPr>
            <p:ph type="sldNum" sz="quarter" idx="12"/>
          </p:nvPr>
        </p:nvSpPr>
        <p:spPr/>
        <p:txBody>
          <a:bodyPr/>
          <a:lstStyle/>
          <a:p>
            <a:fld id="{A1C521E0-498C-3544-81AF-575ECEF1DE33}" type="slidenum">
              <a:rPr kumimoji="1" lang="ja-JP" altLang="en-US" smtClean="0"/>
              <a:t>25</a:t>
            </a:fld>
            <a:endParaRPr kumimoji="1" lang="ja-JP" altLang="en-US"/>
          </a:p>
        </p:txBody>
      </p:sp>
    </p:spTree>
    <p:extLst>
      <p:ext uri="{BB962C8B-B14F-4D97-AF65-F5344CB8AC3E}">
        <p14:creationId xmlns:p14="http://schemas.microsoft.com/office/powerpoint/2010/main" val="3677368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F0CF-476A-4C3B-BE70-27ECDDE95856}"/>
              </a:ext>
            </a:extLst>
          </p:cNvPr>
          <p:cNvSpPr>
            <a:spLocks noGrp="1"/>
          </p:cNvSpPr>
          <p:nvPr>
            <p:ph type="title"/>
          </p:nvPr>
        </p:nvSpPr>
        <p:spPr/>
        <p:txBody>
          <a:bodyPr/>
          <a:lstStyle/>
          <a:p>
            <a:r>
              <a:rPr kumimoji="1" lang="ja-JP" altLang="en-US" dirty="0"/>
              <a:t>補足</a:t>
            </a:r>
          </a:p>
        </p:txBody>
      </p:sp>
      <p:sp>
        <p:nvSpPr>
          <p:cNvPr id="3" name="コンテンツ プレースホルダー 2">
            <a:extLst>
              <a:ext uri="{FF2B5EF4-FFF2-40B4-BE49-F238E27FC236}">
                <a16:creationId xmlns:a16="http://schemas.microsoft.com/office/drawing/2014/main" id="{382055C1-698C-459E-A04C-2701EED6DDF6}"/>
              </a:ext>
            </a:extLst>
          </p:cNvPr>
          <p:cNvSpPr>
            <a:spLocks noGrp="1"/>
          </p:cNvSpPr>
          <p:nvPr>
            <p:ph idx="1"/>
          </p:nvPr>
        </p:nvSpPr>
        <p:spPr>
          <a:xfrm>
            <a:off x="628649" y="1825625"/>
            <a:ext cx="8009323" cy="4351338"/>
          </a:xfrm>
        </p:spPr>
        <p:txBody>
          <a:bodyPr>
            <a:normAutofit/>
          </a:bodyPr>
          <a:lstStyle/>
          <a:p>
            <a:r>
              <a:rPr kumimoji="1" lang="ja-JP" altLang="en-US" dirty="0"/>
              <a:t>推定母集団分布を用いた</a:t>
            </a:r>
            <a:r>
              <a:rPr kumimoji="1" lang="en-US" altLang="ja-JP" dirty="0"/>
              <a:t>DICC</a:t>
            </a:r>
            <a:r>
              <a:rPr kumimoji="1" lang="ja-JP" altLang="en-US" dirty="0"/>
              <a:t>の計算方法について。</a:t>
            </a:r>
            <a:endParaRPr kumimoji="1" lang="en-US" altLang="ja-JP" dirty="0"/>
          </a:p>
          <a:p>
            <a:pPr lvl="1"/>
            <a:r>
              <a:rPr lang="en-US" altLang="ja-JP" dirty="0"/>
              <a:t>https://goo.gl/KRYySM</a:t>
            </a:r>
          </a:p>
          <a:p>
            <a:pPr lvl="1"/>
            <a:r>
              <a:rPr lang="en-US" altLang="ja-JP" dirty="0"/>
              <a:t>https://1drv.ms/w/s!AmmvfkpgY6-mhec35L-nDgVPre9l-g</a:t>
            </a:r>
          </a:p>
          <a:p>
            <a:pPr lvl="1"/>
            <a:endParaRPr lang="en-US" altLang="ja-JP" dirty="0"/>
          </a:p>
          <a:p>
            <a:r>
              <a:rPr kumimoji="1" lang="ja-JP" altLang="en-US" dirty="0"/>
              <a:t>分析に使用した</a:t>
            </a:r>
            <a:r>
              <a:rPr kumimoji="1" lang="en-US" altLang="ja-JP" dirty="0"/>
              <a:t>EM</a:t>
            </a:r>
            <a:r>
              <a:rPr kumimoji="1" lang="ja-JP" altLang="en-US" dirty="0"/>
              <a:t>アルゴリズムを用いる周辺最尤推定法プログラムの妥当性検証について。</a:t>
            </a:r>
            <a:endParaRPr kumimoji="1" lang="en-US" altLang="ja-JP" dirty="0"/>
          </a:p>
          <a:p>
            <a:pPr lvl="1"/>
            <a:r>
              <a:rPr lang="en-US" altLang="ja-JP" dirty="0"/>
              <a:t>https://goo.gl/V4Q16N</a:t>
            </a:r>
          </a:p>
          <a:p>
            <a:pPr lvl="1"/>
            <a:r>
              <a:rPr lang="en-US" altLang="ja-JP" dirty="0"/>
              <a:t>https://1drv.ms/u/s!AmmvfkpgY6-mheYczvHsUojxe_eErQ</a:t>
            </a:r>
          </a:p>
          <a:p>
            <a:pPr lvl="1"/>
            <a:r>
              <a:rPr lang="en-US" altLang="ja-JP" dirty="0"/>
              <a:t>HTML</a:t>
            </a:r>
            <a:r>
              <a:rPr lang="ja-JP" altLang="en-US" dirty="0"/>
              <a:t>ファイルをダウンロードして閲覧可能。</a:t>
            </a:r>
            <a:endParaRPr lang="en-US" altLang="ja-JP" dirty="0"/>
          </a:p>
        </p:txBody>
      </p:sp>
      <p:sp>
        <p:nvSpPr>
          <p:cNvPr id="4" name="日付プレースホルダー 3">
            <a:extLst>
              <a:ext uri="{FF2B5EF4-FFF2-40B4-BE49-F238E27FC236}">
                <a16:creationId xmlns:a16="http://schemas.microsoft.com/office/drawing/2014/main" id="{84806D9B-79A4-491F-843F-A36887729B03}"/>
              </a:ext>
            </a:extLst>
          </p:cNvPr>
          <p:cNvSpPr>
            <a:spLocks noGrp="1"/>
          </p:cNvSpPr>
          <p:nvPr>
            <p:ph type="dt" sz="half" idx="10"/>
          </p:nvPr>
        </p:nvSpPr>
        <p:spPr/>
        <p:txBody>
          <a:bodyPr/>
          <a:lstStyle/>
          <a:p>
            <a:r>
              <a:rPr kumimoji="1" lang="en-US" altLang="ja-JP"/>
              <a:t>2018/9/9</a:t>
            </a:r>
            <a:endParaRPr kumimoji="1" lang="ja-JP" altLang="en-US"/>
          </a:p>
        </p:txBody>
      </p:sp>
      <p:sp>
        <p:nvSpPr>
          <p:cNvPr id="5" name="スライド番号プレースホルダー 4">
            <a:extLst>
              <a:ext uri="{FF2B5EF4-FFF2-40B4-BE49-F238E27FC236}">
                <a16:creationId xmlns:a16="http://schemas.microsoft.com/office/drawing/2014/main" id="{484A38BF-37FC-4F8D-B5BA-FF6DEED37F8E}"/>
              </a:ext>
            </a:extLst>
          </p:cNvPr>
          <p:cNvSpPr>
            <a:spLocks noGrp="1"/>
          </p:cNvSpPr>
          <p:nvPr>
            <p:ph type="sldNum" sz="quarter" idx="12"/>
          </p:nvPr>
        </p:nvSpPr>
        <p:spPr/>
        <p:txBody>
          <a:bodyPr/>
          <a:lstStyle/>
          <a:p>
            <a:fld id="{A1C521E0-498C-3544-81AF-575ECEF1DE33}" type="slidenum">
              <a:rPr kumimoji="1" lang="ja-JP" altLang="en-US" smtClean="0"/>
              <a:t>26</a:t>
            </a:fld>
            <a:endParaRPr kumimoji="1" lang="ja-JP" altLang="en-US"/>
          </a:p>
        </p:txBody>
      </p:sp>
    </p:spTree>
    <p:extLst>
      <p:ext uri="{BB962C8B-B14F-4D97-AF65-F5344CB8AC3E}">
        <p14:creationId xmlns:p14="http://schemas.microsoft.com/office/powerpoint/2010/main" val="1044316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B0A65-778F-4CA8-990E-27E9D3455C53}"/>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C8B03412-DE9D-42EB-9A53-94FF97354F56}"/>
              </a:ext>
            </a:extLst>
          </p:cNvPr>
          <p:cNvSpPr>
            <a:spLocks noGrp="1"/>
          </p:cNvSpPr>
          <p:nvPr>
            <p:ph idx="1"/>
          </p:nvPr>
        </p:nvSpPr>
        <p:spPr/>
        <p:txBody>
          <a:bodyPr>
            <a:normAutofit fontScale="47500" lnSpcReduction="20000"/>
          </a:bodyPr>
          <a:lstStyle/>
          <a:p>
            <a:pPr marL="0" indent="0">
              <a:buNone/>
            </a:pPr>
            <a:r>
              <a:rPr lang="en-US" altLang="ja-JP" dirty="0"/>
              <a:t>Hanson, B. A., &amp; </a:t>
            </a:r>
            <a:r>
              <a:rPr lang="en-US" altLang="ja-JP" dirty="0" err="1"/>
              <a:t>Beguin</a:t>
            </a:r>
            <a:r>
              <a:rPr lang="en-US" altLang="ja-JP" dirty="0"/>
              <a:t>, A. A. (2002). Obtaining a common scale for item response theory item parameters using separate versus concurrent estimation in the common-item equating design. </a:t>
            </a:r>
            <a:r>
              <a:rPr lang="en-US" altLang="ja-JP" i="1" dirty="0"/>
              <a:t>Applied Psychological Measurement</a:t>
            </a:r>
            <a:r>
              <a:rPr lang="en-US" altLang="ja-JP" dirty="0"/>
              <a:t>. https://doi.org/10.1177/0146621602026001001</a:t>
            </a:r>
          </a:p>
          <a:p>
            <a:pPr marL="0" indent="0">
              <a:buNone/>
            </a:pPr>
            <a:endParaRPr lang="en-US" altLang="ja-JP" dirty="0"/>
          </a:p>
          <a:p>
            <a:pPr marL="0" indent="0">
              <a:buNone/>
            </a:pPr>
            <a:r>
              <a:rPr lang="en-US" altLang="ja-JP" dirty="0" err="1"/>
              <a:t>Karkee</a:t>
            </a:r>
            <a:r>
              <a:rPr lang="en-US" altLang="ja-JP" dirty="0"/>
              <a:t>, T., Lewis, D. M., </a:t>
            </a:r>
            <a:r>
              <a:rPr lang="en-US" altLang="ja-JP" dirty="0" err="1"/>
              <a:t>Hoskens</a:t>
            </a:r>
            <a:r>
              <a:rPr lang="en-US" altLang="ja-JP" dirty="0"/>
              <a:t>, M., Yao, L., &amp; </a:t>
            </a:r>
            <a:r>
              <a:rPr lang="en-US" altLang="ja-JP" dirty="0" err="1"/>
              <a:t>Haug</a:t>
            </a:r>
            <a:r>
              <a:rPr lang="en-US" altLang="ja-JP" dirty="0"/>
              <a:t>, C. (2003). Separate versus concurrent calibration methods in vertical scaling. Paper presented at annual meeting of the National Council on Measurement in Education, Chicago, IL.</a:t>
            </a:r>
          </a:p>
          <a:p>
            <a:pPr marL="0" indent="0">
              <a:buNone/>
            </a:pPr>
            <a:endParaRPr lang="en-US" altLang="ja-JP" dirty="0"/>
          </a:p>
          <a:p>
            <a:pPr marL="0" indent="0">
              <a:buNone/>
            </a:pPr>
            <a:r>
              <a:rPr lang="en-US" altLang="ja-JP" dirty="0"/>
              <a:t>Kim, S. &amp; Cohen, A. S. (1988). A comparison of linking and concurrent calibration under item response theory. Applied </a:t>
            </a:r>
            <a:r>
              <a:rPr lang="en-US" altLang="ja-JP" dirty="0" err="1"/>
              <a:t>Psychologial</a:t>
            </a:r>
            <a:r>
              <a:rPr lang="en-US" altLang="ja-JP" dirty="0"/>
              <a:t> Measurement, 22, 131-143.</a:t>
            </a:r>
          </a:p>
          <a:p>
            <a:pPr marL="0" indent="0">
              <a:buNone/>
            </a:pPr>
            <a:endParaRPr lang="en-US" altLang="ja-JP" dirty="0"/>
          </a:p>
          <a:p>
            <a:pPr marL="0" indent="0">
              <a:buNone/>
            </a:pPr>
            <a:r>
              <a:rPr lang="en-US" altLang="ja-JP" dirty="0" err="1"/>
              <a:t>Kolen</a:t>
            </a:r>
            <a:r>
              <a:rPr lang="en-US" altLang="ja-JP" dirty="0"/>
              <a:t>, M. J. &amp; Brennan, R. L. (2014). Test equating, scaling and linking(3</a:t>
            </a:r>
            <a:r>
              <a:rPr lang="en-US" altLang="ja-JP" baseline="30000" dirty="0"/>
              <a:t>rd</a:t>
            </a:r>
            <a:r>
              <a:rPr lang="en-US" altLang="ja-JP" dirty="0"/>
              <a:t> ed). New York, </a:t>
            </a:r>
            <a:r>
              <a:rPr lang="en-US" altLang="ja-JP" dirty="0" err="1"/>
              <a:t>NY:Springer</a:t>
            </a:r>
            <a:r>
              <a:rPr lang="en-US" altLang="ja-JP" dirty="0"/>
              <a:t>.</a:t>
            </a:r>
          </a:p>
          <a:p>
            <a:pPr marL="0" indent="0">
              <a:buNone/>
            </a:pPr>
            <a:endParaRPr lang="en-US" altLang="ja-JP" dirty="0"/>
          </a:p>
          <a:p>
            <a:pPr marL="0" indent="0">
              <a:buNone/>
            </a:pPr>
            <a:r>
              <a:rPr lang="ja-JP" altLang="en-US" dirty="0"/>
              <a:t>熊谷龍一（</a:t>
            </a:r>
            <a:r>
              <a:rPr lang="en-US" altLang="ja-JP" dirty="0"/>
              <a:t>2012</a:t>
            </a:r>
            <a:r>
              <a:rPr lang="ja-JP" altLang="en-US" dirty="0"/>
              <a:t>）統合的</a:t>
            </a:r>
            <a:r>
              <a:rPr lang="en-US" altLang="ja-JP" dirty="0"/>
              <a:t>DIF</a:t>
            </a:r>
            <a:r>
              <a:rPr lang="ja-JP" altLang="en-US" dirty="0"/>
              <a:t>検出方法の提案</a:t>
            </a:r>
            <a:r>
              <a:rPr lang="en-US" altLang="ja-JP" dirty="0"/>
              <a:t>--"</a:t>
            </a:r>
            <a:r>
              <a:rPr lang="en-US" altLang="ja-JP" dirty="0" err="1"/>
              <a:t>EasyDIF</a:t>
            </a:r>
            <a:r>
              <a:rPr lang="en-US" altLang="ja-JP" dirty="0"/>
              <a:t>"</a:t>
            </a:r>
            <a:r>
              <a:rPr lang="ja-JP" altLang="en-US" dirty="0"/>
              <a:t>の開発</a:t>
            </a:r>
            <a:r>
              <a:rPr lang="en-US" altLang="ja-JP" dirty="0"/>
              <a:t>--</a:t>
            </a:r>
            <a:r>
              <a:rPr lang="ja-JP" altLang="en-US" dirty="0"/>
              <a:t>　心理学研究</a:t>
            </a:r>
            <a:r>
              <a:rPr lang="en-US" altLang="ja-JP" dirty="0"/>
              <a:t>, 83(1), 35-43.</a:t>
            </a:r>
          </a:p>
          <a:p>
            <a:pPr marL="0" indent="0">
              <a:buNone/>
            </a:pPr>
            <a:endParaRPr lang="en-US" altLang="ja-JP" dirty="0"/>
          </a:p>
          <a:p>
            <a:pPr marL="0" indent="0">
              <a:buNone/>
            </a:pPr>
            <a:r>
              <a:rPr lang="ja-JP" altLang="en-US" dirty="0"/>
              <a:t>前川眞一（</a:t>
            </a:r>
            <a:r>
              <a:rPr lang="en-US" altLang="ja-JP" dirty="0"/>
              <a:t>1991</a:t>
            </a:r>
            <a:r>
              <a:rPr lang="ja-JP" altLang="en-US" dirty="0"/>
              <a:t>）パラメタの推定　芝 祐順編　項目反応理論　東京大学出版会</a:t>
            </a:r>
            <a:endParaRPr lang="en-US" altLang="ja-JP" dirty="0"/>
          </a:p>
          <a:p>
            <a:pPr marL="0" indent="0">
              <a:buNone/>
            </a:pPr>
            <a:endParaRPr lang="en-US" altLang="ja-JP" dirty="0"/>
          </a:p>
          <a:p>
            <a:pPr marL="0" indent="0">
              <a:buNone/>
            </a:pPr>
            <a:r>
              <a:rPr lang="en-US" altLang="ja-JP" dirty="0" err="1"/>
              <a:t>Reckase</a:t>
            </a:r>
            <a:r>
              <a:rPr lang="en-US" altLang="ja-JP" dirty="0"/>
              <a:t>, M. D. (2010). </a:t>
            </a:r>
            <a:r>
              <a:rPr lang="en-US" altLang="ja-JP" i="1" dirty="0"/>
              <a:t>Study of Best Practices for Vertical Scaling and Standard Setting with Recommendations for FCAT 2.0 The Requirements for State Assessment Programs</a:t>
            </a:r>
            <a:r>
              <a:rPr lang="en-US" altLang="ja-JP" dirty="0"/>
              <a:t>.</a:t>
            </a:r>
          </a:p>
        </p:txBody>
      </p:sp>
      <p:sp>
        <p:nvSpPr>
          <p:cNvPr id="7" name="日付プレースホルダー 6">
            <a:extLst>
              <a:ext uri="{FF2B5EF4-FFF2-40B4-BE49-F238E27FC236}">
                <a16:creationId xmlns:a16="http://schemas.microsoft.com/office/drawing/2014/main" id="{A1B86EA5-EB6E-49BD-B08D-16332BB7201A}"/>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B82CD41F-7603-43B5-A9BB-39A1BEE49C59}"/>
              </a:ext>
            </a:extLst>
          </p:cNvPr>
          <p:cNvSpPr>
            <a:spLocks noGrp="1"/>
          </p:cNvSpPr>
          <p:nvPr>
            <p:ph type="sldNum" sz="quarter" idx="12"/>
          </p:nvPr>
        </p:nvSpPr>
        <p:spPr/>
        <p:txBody>
          <a:bodyPr/>
          <a:lstStyle/>
          <a:p>
            <a:fld id="{A1C521E0-498C-3544-81AF-575ECEF1DE33}" type="slidenum">
              <a:rPr kumimoji="1" lang="ja-JP" altLang="en-US" smtClean="0"/>
              <a:t>27</a:t>
            </a:fld>
            <a:endParaRPr kumimoji="1" lang="ja-JP" altLang="en-US"/>
          </a:p>
        </p:txBody>
      </p:sp>
    </p:spTree>
    <p:extLst>
      <p:ext uri="{BB962C8B-B14F-4D97-AF65-F5344CB8AC3E}">
        <p14:creationId xmlns:p14="http://schemas.microsoft.com/office/powerpoint/2010/main" val="323799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04EF8-C545-4B04-A035-64FA24F9AAB0}"/>
              </a:ext>
            </a:extLst>
          </p:cNvPr>
          <p:cNvSpPr>
            <a:spLocks noGrp="1"/>
          </p:cNvSpPr>
          <p:nvPr>
            <p:ph type="title"/>
          </p:nvPr>
        </p:nvSpPr>
        <p:spPr/>
        <p:txBody>
          <a:bodyPr/>
          <a:lstStyle/>
          <a:p>
            <a:r>
              <a:rPr kumimoji="1" lang="ja-JP" altLang="en-US" dirty="0"/>
              <a:t>方法論的選択肢</a:t>
            </a:r>
          </a:p>
        </p:txBody>
      </p:sp>
      <p:sp>
        <p:nvSpPr>
          <p:cNvPr id="3" name="コンテンツ プレースホルダー 2">
            <a:extLst>
              <a:ext uri="{FF2B5EF4-FFF2-40B4-BE49-F238E27FC236}">
                <a16:creationId xmlns:a16="http://schemas.microsoft.com/office/drawing/2014/main" id="{A5688D82-2457-45D5-A173-BDC197F07C2D}"/>
              </a:ext>
            </a:extLst>
          </p:cNvPr>
          <p:cNvSpPr>
            <a:spLocks noGrp="1"/>
          </p:cNvSpPr>
          <p:nvPr>
            <p:ph idx="1"/>
          </p:nvPr>
        </p:nvSpPr>
        <p:spPr/>
        <p:txBody>
          <a:bodyPr>
            <a:normAutofit/>
          </a:bodyPr>
          <a:lstStyle/>
          <a:p>
            <a:pPr marL="514350" indent="-514350">
              <a:buFont typeface="+mj-lt"/>
              <a:buAutoNum type="arabicPeriod"/>
            </a:pPr>
            <a:r>
              <a:rPr kumimoji="1" lang="ja-JP" altLang="en-US" dirty="0"/>
              <a:t>データ収集デザイン</a:t>
            </a:r>
            <a:endParaRPr kumimoji="1" lang="en-US" altLang="ja-JP" dirty="0"/>
          </a:p>
          <a:p>
            <a:pPr lvl="1"/>
            <a:r>
              <a:rPr kumimoji="1" lang="ja-JP" altLang="en-US" dirty="0"/>
              <a:t>共通項目デザイン，</a:t>
            </a:r>
            <a:r>
              <a:rPr kumimoji="1" lang="ja-JP" altLang="en-US" dirty="0">
                <a:solidFill>
                  <a:srgbClr val="FF0000"/>
                </a:solidFill>
              </a:rPr>
              <a:t>尺度化テストデザイン</a:t>
            </a:r>
            <a:r>
              <a:rPr kumimoji="1" lang="ja-JP" altLang="en-US" dirty="0"/>
              <a:t>，等価グループデザイン。</a:t>
            </a:r>
            <a:endParaRPr kumimoji="1" lang="en-US" altLang="ja-JP" dirty="0"/>
          </a:p>
          <a:p>
            <a:pPr lvl="1"/>
            <a:r>
              <a:rPr kumimoji="1" lang="ja-JP" altLang="en-US" dirty="0"/>
              <a:t>テスト間の共通情報（項目）をどのように配置・サンプリングするか。</a:t>
            </a:r>
            <a:endParaRPr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尺度調整法</a:t>
            </a:r>
            <a:endParaRPr kumimoji="1" lang="en-US" altLang="ja-JP" dirty="0"/>
          </a:p>
          <a:p>
            <a:pPr lvl="1"/>
            <a:r>
              <a:rPr kumimoji="1" lang="ja-JP" altLang="en-US" dirty="0"/>
              <a:t>項目パラメタを推定する手順。</a:t>
            </a:r>
            <a:endParaRPr kumimoji="1" lang="en-US" altLang="ja-JP" dirty="0"/>
          </a:p>
          <a:p>
            <a:pPr lvl="1"/>
            <a:r>
              <a:rPr kumimoji="1" lang="ja-JP" altLang="en-US" dirty="0"/>
              <a:t>各テストで推定＆線形変換をするか，全部まとめて推定するかの</a:t>
            </a:r>
            <a:r>
              <a:rPr kumimoji="1" lang="en-US" altLang="ja-JP" dirty="0"/>
              <a:t>2</a:t>
            </a:r>
            <a:r>
              <a:rPr kumimoji="1" lang="ja-JP" altLang="en-US" dirty="0"/>
              <a:t>通りが主流。</a:t>
            </a:r>
            <a:endParaRPr kumimoji="1" lang="en-US" altLang="ja-JP" dirty="0"/>
          </a:p>
        </p:txBody>
      </p:sp>
      <p:sp>
        <p:nvSpPr>
          <p:cNvPr id="7" name="日付プレースホルダー 6">
            <a:extLst>
              <a:ext uri="{FF2B5EF4-FFF2-40B4-BE49-F238E27FC236}">
                <a16:creationId xmlns:a16="http://schemas.microsoft.com/office/drawing/2014/main" id="{BB3B79FD-BFDF-4DC5-B9F8-AEA73FBE822D}"/>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93733FD1-4A3A-4E25-9878-E37D736871B2}"/>
              </a:ext>
            </a:extLst>
          </p:cNvPr>
          <p:cNvSpPr>
            <a:spLocks noGrp="1"/>
          </p:cNvSpPr>
          <p:nvPr>
            <p:ph type="sldNum" sz="quarter" idx="12"/>
          </p:nvPr>
        </p:nvSpPr>
        <p:spPr/>
        <p:txBody>
          <a:bodyPr/>
          <a:lstStyle/>
          <a:p>
            <a:fld id="{A1C521E0-498C-3544-81AF-575ECEF1DE33}" type="slidenum">
              <a:rPr kumimoji="1" lang="ja-JP" altLang="en-US" smtClean="0"/>
              <a:t>3</a:t>
            </a:fld>
            <a:endParaRPr kumimoji="1" lang="ja-JP" altLang="en-US"/>
          </a:p>
        </p:txBody>
      </p:sp>
    </p:spTree>
    <p:extLst>
      <p:ext uri="{BB962C8B-B14F-4D97-AF65-F5344CB8AC3E}">
        <p14:creationId xmlns:p14="http://schemas.microsoft.com/office/powerpoint/2010/main" val="53764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7308AC4B-E0B8-4617-A93E-972AE0A7CF9C}"/>
              </a:ext>
            </a:extLst>
          </p:cNvPr>
          <p:cNvSpPr/>
          <p:nvPr/>
        </p:nvSpPr>
        <p:spPr>
          <a:xfrm>
            <a:off x="628650" y="2010250"/>
            <a:ext cx="4525746" cy="3742480"/>
          </a:xfrm>
          <a:prstGeom prst="roundRect">
            <a:avLst>
              <a:gd name="adj" fmla="val 2089"/>
            </a:avLst>
          </a:prstGeom>
          <a:solidFill>
            <a:schemeClr val="tx2">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endParaRPr lang="en-US" altLang="ja-JP" dirty="0">
              <a:solidFill>
                <a:schemeClr val="tx1"/>
              </a:solidFill>
            </a:endParaRPr>
          </a:p>
        </p:txBody>
      </p:sp>
      <p:sp>
        <p:nvSpPr>
          <p:cNvPr id="2" name="タイトル 1">
            <a:extLst>
              <a:ext uri="{FF2B5EF4-FFF2-40B4-BE49-F238E27FC236}">
                <a16:creationId xmlns:a16="http://schemas.microsoft.com/office/drawing/2014/main" id="{1ABA2514-D79B-469A-A367-A1D1E3C81304}"/>
              </a:ext>
            </a:extLst>
          </p:cNvPr>
          <p:cNvSpPr>
            <a:spLocks noGrp="1"/>
          </p:cNvSpPr>
          <p:nvPr>
            <p:ph type="title"/>
          </p:nvPr>
        </p:nvSpPr>
        <p:spPr/>
        <p:txBody>
          <a:bodyPr/>
          <a:lstStyle/>
          <a:p>
            <a:r>
              <a:rPr kumimoji="1" lang="ja-JP" altLang="en-US" dirty="0"/>
              <a:t>尺度化テストデザイン</a:t>
            </a:r>
          </a:p>
        </p:txBody>
      </p:sp>
      <p:sp>
        <p:nvSpPr>
          <p:cNvPr id="3" name="コンテンツ プレースホルダー 2">
            <a:extLst>
              <a:ext uri="{FF2B5EF4-FFF2-40B4-BE49-F238E27FC236}">
                <a16:creationId xmlns:a16="http://schemas.microsoft.com/office/drawing/2014/main" id="{30068159-3781-4A3C-B592-86F80EC598C4}"/>
              </a:ext>
            </a:extLst>
          </p:cNvPr>
          <p:cNvSpPr>
            <a:spLocks noGrp="1"/>
          </p:cNvSpPr>
          <p:nvPr>
            <p:ph idx="1"/>
          </p:nvPr>
        </p:nvSpPr>
        <p:spPr/>
        <p:txBody>
          <a:bodyPr/>
          <a:lstStyle/>
          <a:p>
            <a:endParaRPr lang="en-US" altLang="ja-JP" dirty="0"/>
          </a:p>
          <a:p>
            <a:endParaRPr kumimoji="1" lang="en-US" altLang="ja-JP" dirty="0"/>
          </a:p>
        </p:txBody>
      </p:sp>
      <p:pic>
        <p:nvPicPr>
          <p:cNvPr id="5" name="図 4" descr="テキスト が含まれている画像&#10;&#10;高い精度で生成された説明">
            <a:extLst>
              <a:ext uri="{FF2B5EF4-FFF2-40B4-BE49-F238E27FC236}">
                <a16:creationId xmlns:a16="http://schemas.microsoft.com/office/drawing/2014/main" id="{2DF911A7-5AC8-461E-98DF-40E6F8C2E4DC}"/>
              </a:ext>
            </a:extLst>
          </p:cNvPr>
          <p:cNvPicPr>
            <a:picLocks noChangeAspect="1"/>
          </p:cNvPicPr>
          <p:nvPr/>
        </p:nvPicPr>
        <p:blipFill>
          <a:blip r:embed="rId3"/>
          <a:stretch>
            <a:fillRect/>
          </a:stretch>
        </p:blipFill>
        <p:spPr>
          <a:xfrm>
            <a:off x="855939" y="2383029"/>
            <a:ext cx="4078981" cy="2986885"/>
          </a:xfrm>
          <a:prstGeom prst="rect">
            <a:avLst/>
          </a:prstGeom>
        </p:spPr>
      </p:pic>
      <p:sp>
        <p:nvSpPr>
          <p:cNvPr id="8" name="日付プレースホルダー 7">
            <a:extLst>
              <a:ext uri="{FF2B5EF4-FFF2-40B4-BE49-F238E27FC236}">
                <a16:creationId xmlns:a16="http://schemas.microsoft.com/office/drawing/2014/main" id="{3A396331-AC22-4A7A-B338-EAD8DAF19602}"/>
              </a:ext>
            </a:extLst>
          </p:cNvPr>
          <p:cNvSpPr>
            <a:spLocks noGrp="1"/>
          </p:cNvSpPr>
          <p:nvPr>
            <p:ph type="dt" sz="half" idx="10"/>
          </p:nvPr>
        </p:nvSpPr>
        <p:spPr/>
        <p:txBody>
          <a:bodyPr/>
          <a:lstStyle/>
          <a:p>
            <a:r>
              <a:rPr kumimoji="1" lang="en-US" altLang="ja-JP"/>
              <a:t>2018/9/9</a:t>
            </a:r>
            <a:endParaRPr kumimoji="1" lang="ja-JP" altLang="en-US"/>
          </a:p>
        </p:txBody>
      </p:sp>
      <p:sp>
        <p:nvSpPr>
          <p:cNvPr id="9" name="スライド番号プレースホルダー 8">
            <a:extLst>
              <a:ext uri="{FF2B5EF4-FFF2-40B4-BE49-F238E27FC236}">
                <a16:creationId xmlns:a16="http://schemas.microsoft.com/office/drawing/2014/main" id="{0A189F0A-F593-45FD-9BAB-3720E56FC795}"/>
              </a:ext>
            </a:extLst>
          </p:cNvPr>
          <p:cNvSpPr>
            <a:spLocks noGrp="1"/>
          </p:cNvSpPr>
          <p:nvPr>
            <p:ph type="sldNum" sz="quarter" idx="12"/>
          </p:nvPr>
        </p:nvSpPr>
        <p:spPr/>
        <p:txBody>
          <a:bodyPr/>
          <a:lstStyle/>
          <a:p>
            <a:fld id="{A1C521E0-498C-3544-81AF-575ECEF1DE33}" type="slidenum">
              <a:rPr kumimoji="1" lang="ja-JP" altLang="en-US" smtClean="0"/>
              <a:t>4</a:t>
            </a:fld>
            <a:endParaRPr kumimoji="1" lang="ja-JP" altLang="en-US"/>
          </a:p>
        </p:txBody>
      </p:sp>
      <p:sp>
        <p:nvSpPr>
          <p:cNvPr id="7" name="テキスト ボックス 6">
            <a:extLst>
              <a:ext uri="{FF2B5EF4-FFF2-40B4-BE49-F238E27FC236}">
                <a16:creationId xmlns:a16="http://schemas.microsoft.com/office/drawing/2014/main" id="{87F03DC5-107F-4D5D-A3ED-B63D7792E134}"/>
              </a:ext>
            </a:extLst>
          </p:cNvPr>
          <p:cNvSpPr txBox="1"/>
          <p:nvPr/>
        </p:nvSpPr>
        <p:spPr>
          <a:xfrm>
            <a:off x="5154396" y="2431633"/>
            <a:ext cx="3488924" cy="286232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全学年共通の項目　　　　（</a:t>
            </a:r>
            <a:r>
              <a:rPr lang="ja-JP" altLang="en-US" b="1" dirty="0"/>
              <a:t>尺度化テスト項目</a:t>
            </a:r>
            <a:r>
              <a:rPr lang="ja-JP" altLang="en-US" dirty="0"/>
              <a:t>）</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共通項目デザインの亜種。</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全学年を通して，一貫した成長を定義できる。</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作問が難しく，尺度の構成に工夫が必要。</a:t>
            </a:r>
            <a:endParaRPr lang="en-US" altLang="ja-JP" dirty="0"/>
          </a:p>
        </p:txBody>
      </p:sp>
      <p:sp>
        <p:nvSpPr>
          <p:cNvPr id="4" name="正方形/長方形 3">
            <a:extLst>
              <a:ext uri="{FF2B5EF4-FFF2-40B4-BE49-F238E27FC236}">
                <a16:creationId xmlns:a16="http://schemas.microsoft.com/office/drawing/2014/main" id="{FE0B0C3C-C7AB-4C35-B90F-7688E8D192CF}"/>
              </a:ext>
            </a:extLst>
          </p:cNvPr>
          <p:cNvSpPr/>
          <p:nvPr/>
        </p:nvSpPr>
        <p:spPr>
          <a:xfrm>
            <a:off x="1873251" y="2806700"/>
            <a:ext cx="495300" cy="2482850"/>
          </a:xfrm>
          <a:prstGeom prst="rect">
            <a:avLst/>
          </a:prstGeom>
          <a:solidFill>
            <a:srgbClr val="BB4D57">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838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四角形: 角を丸くする 55">
            <a:extLst>
              <a:ext uri="{FF2B5EF4-FFF2-40B4-BE49-F238E27FC236}">
                <a16:creationId xmlns:a16="http://schemas.microsoft.com/office/drawing/2014/main" id="{A5CC7B7D-C5C2-47EB-9CCA-7531A8973362}"/>
              </a:ext>
            </a:extLst>
          </p:cNvPr>
          <p:cNvSpPr/>
          <p:nvPr/>
        </p:nvSpPr>
        <p:spPr>
          <a:xfrm>
            <a:off x="5456408" y="700456"/>
            <a:ext cx="3320248" cy="1248481"/>
          </a:xfrm>
          <a:prstGeom prst="roundRect">
            <a:avLst>
              <a:gd name="adj" fmla="val 2933"/>
            </a:avLst>
          </a:prstGeom>
          <a:solidFill>
            <a:schemeClr val="tx2">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CAA409C4-A21B-4312-9177-FC1971222A6D}"/>
              </a:ext>
            </a:extLst>
          </p:cNvPr>
          <p:cNvSpPr/>
          <p:nvPr/>
        </p:nvSpPr>
        <p:spPr>
          <a:xfrm>
            <a:off x="5459771" y="3345392"/>
            <a:ext cx="3320248" cy="3234727"/>
          </a:xfrm>
          <a:prstGeom prst="roundRect">
            <a:avLst>
              <a:gd name="adj" fmla="val 2384"/>
            </a:avLst>
          </a:prstGeom>
          <a:solidFill>
            <a:schemeClr val="tx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1" name="四角形: 角を丸くする 50">
            <a:extLst>
              <a:ext uri="{FF2B5EF4-FFF2-40B4-BE49-F238E27FC236}">
                <a16:creationId xmlns:a16="http://schemas.microsoft.com/office/drawing/2014/main" id="{5A6BF124-AB31-4DFF-A98B-7E008490FDE9}"/>
              </a:ext>
            </a:extLst>
          </p:cNvPr>
          <p:cNvSpPr/>
          <p:nvPr/>
        </p:nvSpPr>
        <p:spPr>
          <a:xfrm>
            <a:off x="236738" y="700456"/>
            <a:ext cx="4524839" cy="5923578"/>
          </a:xfrm>
          <a:prstGeom prst="roundRect">
            <a:avLst>
              <a:gd name="adj" fmla="val 1756"/>
            </a:avLst>
          </a:prstGeom>
          <a:solidFill>
            <a:schemeClr val="tx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dirty="0"/>
          </a:p>
        </p:txBody>
      </p:sp>
      <p:cxnSp>
        <p:nvCxnSpPr>
          <p:cNvPr id="3" name="直線コネクタ 2">
            <a:extLst>
              <a:ext uri="{FF2B5EF4-FFF2-40B4-BE49-F238E27FC236}">
                <a16:creationId xmlns:a16="http://schemas.microsoft.com/office/drawing/2014/main" id="{A4DA7CDA-F7A3-4222-BBA8-37858C385D43}"/>
              </a:ext>
            </a:extLst>
          </p:cNvPr>
          <p:cNvCxnSpPr>
            <a:cxnSpLocks/>
          </p:cNvCxnSpPr>
          <p:nvPr/>
        </p:nvCxnSpPr>
        <p:spPr>
          <a:xfrm>
            <a:off x="1186648" y="1500226"/>
            <a:ext cx="2991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E8BAC2A1-E93A-476D-AEC9-3C80EBB133D5}"/>
              </a:ext>
            </a:extLst>
          </p:cNvPr>
          <p:cNvCxnSpPr>
            <a:cxnSpLocks/>
          </p:cNvCxnSpPr>
          <p:nvPr/>
        </p:nvCxnSpPr>
        <p:spPr>
          <a:xfrm>
            <a:off x="1186648" y="2222276"/>
            <a:ext cx="2991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右中かっこ 4">
            <a:extLst>
              <a:ext uri="{FF2B5EF4-FFF2-40B4-BE49-F238E27FC236}">
                <a16:creationId xmlns:a16="http://schemas.microsoft.com/office/drawing/2014/main" id="{765C403B-55E1-4EDB-94C8-EF9912B37BBE}"/>
              </a:ext>
            </a:extLst>
          </p:cNvPr>
          <p:cNvSpPr/>
          <p:nvPr/>
        </p:nvSpPr>
        <p:spPr>
          <a:xfrm>
            <a:off x="4293833" y="1180630"/>
            <a:ext cx="284085" cy="143817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89BA2CDA-67C4-41C2-86D5-33DA7D0DC5BD}"/>
              </a:ext>
            </a:extLst>
          </p:cNvPr>
          <p:cNvCxnSpPr>
            <a:cxnSpLocks/>
          </p:cNvCxnSpPr>
          <p:nvPr/>
        </p:nvCxnSpPr>
        <p:spPr>
          <a:xfrm>
            <a:off x="5607329" y="1044444"/>
            <a:ext cx="2991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矢印: 右 8">
            <a:extLst>
              <a:ext uri="{FF2B5EF4-FFF2-40B4-BE49-F238E27FC236}">
                <a16:creationId xmlns:a16="http://schemas.microsoft.com/office/drawing/2014/main" id="{D3D9B11A-48E4-4A0E-BA82-E1E413A47DFF}"/>
              </a:ext>
            </a:extLst>
          </p:cNvPr>
          <p:cNvSpPr/>
          <p:nvPr/>
        </p:nvSpPr>
        <p:spPr>
          <a:xfrm rot="5400000">
            <a:off x="1497367" y="1180630"/>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15D237B8-E65A-4BF4-8F64-7E2061E1E116}"/>
              </a:ext>
            </a:extLst>
          </p:cNvPr>
          <p:cNvSpPr/>
          <p:nvPr/>
        </p:nvSpPr>
        <p:spPr>
          <a:xfrm rot="5400000">
            <a:off x="2166151" y="1180630"/>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6559DCC-82C1-4781-8169-0CB88075E3BB}"/>
              </a:ext>
            </a:extLst>
          </p:cNvPr>
          <p:cNvSpPr/>
          <p:nvPr/>
        </p:nvSpPr>
        <p:spPr>
          <a:xfrm rot="5400000">
            <a:off x="2584881" y="1180630"/>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B825E4A6-5ED5-4927-AA46-96E2CB0E0E50}"/>
              </a:ext>
            </a:extLst>
          </p:cNvPr>
          <p:cNvSpPr/>
          <p:nvPr/>
        </p:nvSpPr>
        <p:spPr>
          <a:xfrm rot="5400000">
            <a:off x="3224814" y="1180630"/>
            <a:ext cx="346229" cy="1509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805718BD-8FEB-4C30-836E-60857AA72557}"/>
              </a:ext>
            </a:extLst>
          </p:cNvPr>
          <p:cNvSpPr/>
          <p:nvPr/>
        </p:nvSpPr>
        <p:spPr>
          <a:xfrm rot="5400000">
            <a:off x="3760064" y="1180630"/>
            <a:ext cx="346229" cy="1509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DA23CD9D-1CFD-4FA8-A08B-222F8A0BA0D8}"/>
              </a:ext>
            </a:extLst>
          </p:cNvPr>
          <p:cNvSpPr/>
          <p:nvPr/>
        </p:nvSpPr>
        <p:spPr>
          <a:xfrm rot="16200000">
            <a:off x="2392532" y="2390953"/>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626D3CA4-7BD2-45D4-9CBA-1237E8DE6814}"/>
              </a:ext>
            </a:extLst>
          </p:cNvPr>
          <p:cNvSpPr/>
          <p:nvPr/>
        </p:nvSpPr>
        <p:spPr>
          <a:xfrm rot="16200000">
            <a:off x="2753187" y="2390952"/>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6FE189D8-D337-42D2-9EA8-B5235F4E49CF}"/>
              </a:ext>
            </a:extLst>
          </p:cNvPr>
          <p:cNvSpPr/>
          <p:nvPr/>
        </p:nvSpPr>
        <p:spPr>
          <a:xfrm rot="16200000">
            <a:off x="2997693" y="2390952"/>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ED9B69AD-D237-4882-A9C9-D168178FDBFD}"/>
              </a:ext>
            </a:extLst>
          </p:cNvPr>
          <p:cNvSpPr/>
          <p:nvPr/>
        </p:nvSpPr>
        <p:spPr>
          <a:xfrm rot="16200000">
            <a:off x="1451313" y="2390951"/>
            <a:ext cx="346229" cy="1509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A6A3E3B0-F800-4EE7-B3A7-5E019012E9D2}"/>
              </a:ext>
            </a:extLst>
          </p:cNvPr>
          <p:cNvSpPr/>
          <p:nvPr/>
        </p:nvSpPr>
        <p:spPr>
          <a:xfrm rot="16200000">
            <a:off x="3805562" y="2390953"/>
            <a:ext cx="346229" cy="1509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EBB823CE-BB7B-4ECD-B8BB-8B2AB51BD7EA}"/>
              </a:ext>
            </a:extLst>
          </p:cNvPr>
          <p:cNvCxnSpPr/>
          <p:nvPr/>
        </p:nvCxnSpPr>
        <p:spPr>
          <a:xfrm>
            <a:off x="1670481" y="1571248"/>
            <a:ext cx="849851" cy="5800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979277A-6292-4C62-833E-A34ADC452706}"/>
              </a:ext>
            </a:extLst>
          </p:cNvPr>
          <p:cNvCxnSpPr>
            <a:cxnSpLocks/>
          </p:cNvCxnSpPr>
          <p:nvPr/>
        </p:nvCxnSpPr>
        <p:spPr>
          <a:xfrm>
            <a:off x="2288868" y="1571247"/>
            <a:ext cx="561973" cy="5800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B15E7B1-3281-405D-8C4D-D68ECF3A74C9}"/>
              </a:ext>
            </a:extLst>
          </p:cNvPr>
          <p:cNvCxnSpPr>
            <a:cxnSpLocks/>
          </p:cNvCxnSpPr>
          <p:nvPr/>
        </p:nvCxnSpPr>
        <p:spPr>
          <a:xfrm>
            <a:off x="2760724" y="1571246"/>
            <a:ext cx="375311" cy="5800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矢印: 右 24">
            <a:extLst>
              <a:ext uri="{FF2B5EF4-FFF2-40B4-BE49-F238E27FC236}">
                <a16:creationId xmlns:a16="http://schemas.microsoft.com/office/drawing/2014/main" id="{2FAFB8B7-C3F9-4FCF-B83C-3FDA71FD23B6}"/>
              </a:ext>
            </a:extLst>
          </p:cNvPr>
          <p:cNvSpPr/>
          <p:nvPr/>
        </p:nvSpPr>
        <p:spPr>
          <a:xfrm rot="16200000">
            <a:off x="6699469" y="1207199"/>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80BFB3A4-1399-4E17-97D8-40819424623A}"/>
              </a:ext>
            </a:extLst>
          </p:cNvPr>
          <p:cNvSpPr/>
          <p:nvPr/>
        </p:nvSpPr>
        <p:spPr>
          <a:xfrm rot="16200000">
            <a:off x="7060124" y="1207198"/>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BBD5028B-7859-4A87-8741-6688C80724CD}"/>
              </a:ext>
            </a:extLst>
          </p:cNvPr>
          <p:cNvSpPr/>
          <p:nvPr/>
        </p:nvSpPr>
        <p:spPr>
          <a:xfrm rot="16200000">
            <a:off x="7304630" y="1207198"/>
            <a:ext cx="346229" cy="1509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84657120-A3F4-4725-AD02-EE0715C627EC}"/>
              </a:ext>
            </a:extLst>
          </p:cNvPr>
          <p:cNvSpPr/>
          <p:nvPr/>
        </p:nvSpPr>
        <p:spPr>
          <a:xfrm rot="16200000">
            <a:off x="5758250" y="1207197"/>
            <a:ext cx="346229" cy="1509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B6E8FE61-B792-4B7E-8C22-9CE743584A03}"/>
              </a:ext>
            </a:extLst>
          </p:cNvPr>
          <p:cNvSpPr/>
          <p:nvPr/>
        </p:nvSpPr>
        <p:spPr>
          <a:xfrm rot="16200000">
            <a:off x="8112499" y="1207199"/>
            <a:ext cx="346229" cy="1509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6A1BD400-BB6B-47E0-A410-13C995483199}"/>
              </a:ext>
            </a:extLst>
          </p:cNvPr>
          <p:cNvSpPr/>
          <p:nvPr/>
        </p:nvSpPr>
        <p:spPr>
          <a:xfrm rot="16200000">
            <a:off x="7728170" y="1207199"/>
            <a:ext cx="346229" cy="1509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D1DD5278-36DF-4A62-84F1-5B0B8B97E002}"/>
              </a:ext>
            </a:extLst>
          </p:cNvPr>
          <p:cNvSpPr/>
          <p:nvPr/>
        </p:nvSpPr>
        <p:spPr>
          <a:xfrm rot="16200000">
            <a:off x="8263420" y="1207199"/>
            <a:ext cx="346229" cy="15092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73ABEC17-FE7E-46BC-9373-93C07AE54B12}"/>
              </a:ext>
            </a:extLst>
          </p:cNvPr>
          <p:cNvSpPr txBox="1"/>
          <p:nvPr/>
        </p:nvSpPr>
        <p:spPr>
          <a:xfrm>
            <a:off x="1523999" y="754502"/>
            <a:ext cx="2618913" cy="369332"/>
          </a:xfrm>
          <a:prstGeom prst="rect">
            <a:avLst/>
          </a:prstGeom>
          <a:noFill/>
        </p:spPr>
        <p:txBody>
          <a:bodyPr wrap="square" rtlCol="0">
            <a:spAutoFit/>
          </a:bodyPr>
          <a:lstStyle/>
          <a:p>
            <a:r>
              <a:rPr lang="en-US" altLang="ja-JP" dirty="0"/>
              <a:t>A          B      C          D       E</a:t>
            </a:r>
            <a:endParaRPr kumimoji="1" lang="ja-JP" altLang="en-US" dirty="0"/>
          </a:p>
        </p:txBody>
      </p:sp>
      <p:sp>
        <p:nvSpPr>
          <p:cNvPr id="33" name="テキスト ボックス 32">
            <a:extLst>
              <a:ext uri="{FF2B5EF4-FFF2-40B4-BE49-F238E27FC236}">
                <a16:creationId xmlns:a16="http://schemas.microsoft.com/office/drawing/2014/main" id="{AD735D97-F988-4C22-B0B8-FD82CDBDF825}"/>
              </a:ext>
            </a:extLst>
          </p:cNvPr>
          <p:cNvSpPr txBox="1"/>
          <p:nvPr/>
        </p:nvSpPr>
        <p:spPr>
          <a:xfrm>
            <a:off x="1510683" y="2717372"/>
            <a:ext cx="2783150" cy="369332"/>
          </a:xfrm>
          <a:prstGeom prst="rect">
            <a:avLst/>
          </a:prstGeom>
          <a:noFill/>
        </p:spPr>
        <p:txBody>
          <a:bodyPr wrap="square" rtlCol="0">
            <a:spAutoFit/>
          </a:bodyPr>
          <a:lstStyle/>
          <a:p>
            <a:r>
              <a:rPr lang="en-US" altLang="ja-JP" dirty="0"/>
              <a:t>F               A’   B’  C’            G</a:t>
            </a:r>
            <a:endParaRPr kumimoji="1" lang="ja-JP" altLang="en-US" dirty="0"/>
          </a:p>
        </p:txBody>
      </p:sp>
      <p:sp>
        <p:nvSpPr>
          <p:cNvPr id="34" name="テキスト ボックス 33">
            <a:extLst>
              <a:ext uri="{FF2B5EF4-FFF2-40B4-BE49-F238E27FC236}">
                <a16:creationId xmlns:a16="http://schemas.microsoft.com/office/drawing/2014/main" id="{F9AEA01D-194D-4837-8C1D-084D0E252A75}"/>
              </a:ext>
            </a:extLst>
          </p:cNvPr>
          <p:cNvSpPr txBox="1"/>
          <p:nvPr/>
        </p:nvSpPr>
        <p:spPr>
          <a:xfrm>
            <a:off x="5815953" y="1479446"/>
            <a:ext cx="2879325" cy="369332"/>
          </a:xfrm>
          <a:prstGeom prst="rect">
            <a:avLst/>
          </a:prstGeom>
          <a:noFill/>
        </p:spPr>
        <p:txBody>
          <a:bodyPr wrap="square" rtlCol="0">
            <a:spAutoFit/>
          </a:bodyPr>
          <a:lstStyle/>
          <a:p>
            <a:r>
              <a:rPr lang="en-US" altLang="ja-JP" dirty="0"/>
              <a:t>F               A    B   C      D    G E</a:t>
            </a:r>
            <a:endParaRPr kumimoji="1" lang="ja-JP" altLang="en-US" dirty="0"/>
          </a:p>
        </p:txBody>
      </p:sp>
      <p:pic>
        <p:nvPicPr>
          <p:cNvPr id="35" name="図 34">
            <a:extLst>
              <a:ext uri="{FF2B5EF4-FFF2-40B4-BE49-F238E27FC236}">
                <a16:creationId xmlns:a16="http://schemas.microsoft.com/office/drawing/2014/main" id="{72C578FE-6BD7-4109-A7EF-46724303650A}"/>
              </a:ext>
            </a:extLst>
          </p:cNvPr>
          <p:cNvPicPr>
            <a:picLocks noChangeAspect="1"/>
          </p:cNvPicPr>
          <p:nvPr/>
        </p:nvPicPr>
        <p:blipFill rotWithShape="1">
          <a:blip r:embed="rId3"/>
          <a:srcRect r="33685" b="34161"/>
          <a:stretch/>
        </p:blipFill>
        <p:spPr>
          <a:xfrm>
            <a:off x="463479" y="3905598"/>
            <a:ext cx="2472818" cy="2447503"/>
          </a:xfrm>
          <a:prstGeom prst="rect">
            <a:avLst/>
          </a:prstGeom>
        </p:spPr>
      </p:pic>
      <p:cxnSp>
        <p:nvCxnSpPr>
          <p:cNvPr id="36" name="直線矢印コネクタ 35">
            <a:extLst>
              <a:ext uri="{FF2B5EF4-FFF2-40B4-BE49-F238E27FC236}">
                <a16:creationId xmlns:a16="http://schemas.microsoft.com/office/drawing/2014/main" id="{897D2BA7-D1F3-43C1-B88F-5302B9D2C0EB}"/>
              </a:ext>
            </a:extLst>
          </p:cNvPr>
          <p:cNvCxnSpPr>
            <a:cxnSpLocks/>
          </p:cNvCxnSpPr>
          <p:nvPr/>
        </p:nvCxnSpPr>
        <p:spPr>
          <a:xfrm>
            <a:off x="3394739" y="1571248"/>
            <a:ext cx="301217" cy="60857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FC0C17B-D4E9-4CEF-9B09-29547540CD49}"/>
              </a:ext>
            </a:extLst>
          </p:cNvPr>
          <p:cNvCxnSpPr>
            <a:cxnSpLocks/>
          </p:cNvCxnSpPr>
          <p:nvPr/>
        </p:nvCxnSpPr>
        <p:spPr>
          <a:xfrm>
            <a:off x="3938210" y="1542681"/>
            <a:ext cx="145889" cy="60175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61B4CC6E-5141-4175-8083-DC892D90F932}"/>
              </a:ext>
            </a:extLst>
          </p:cNvPr>
          <p:cNvSpPr txBox="1"/>
          <p:nvPr/>
        </p:nvSpPr>
        <p:spPr>
          <a:xfrm>
            <a:off x="288985" y="3354949"/>
            <a:ext cx="1615741" cy="338554"/>
          </a:xfrm>
          <a:prstGeom prst="rect">
            <a:avLst/>
          </a:prstGeom>
          <a:noFill/>
        </p:spPr>
        <p:txBody>
          <a:bodyPr wrap="square" rtlCol="0">
            <a:spAutoFit/>
          </a:bodyPr>
          <a:lstStyle/>
          <a:p>
            <a:r>
              <a:rPr kumimoji="1" lang="ja-JP" altLang="en-US" sz="1600" dirty="0"/>
              <a:t>等化係数の推定</a:t>
            </a:r>
          </a:p>
        </p:txBody>
      </p:sp>
      <p:sp>
        <p:nvSpPr>
          <p:cNvPr id="43" name="テキスト ボックス 42">
            <a:extLst>
              <a:ext uri="{FF2B5EF4-FFF2-40B4-BE49-F238E27FC236}">
                <a16:creationId xmlns:a16="http://schemas.microsoft.com/office/drawing/2014/main" id="{CBBF0F48-4847-4C06-B708-0EE5A649BB6C}"/>
              </a:ext>
            </a:extLst>
          </p:cNvPr>
          <p:cNvSpPr txBox="1"/>
          <p:nvPr/>
        </p:nvSpPr>
        <p:spPr>
          <a:xfrm>
            <a:off x="148840" y="233966"/>
            <a:ext cx="5629230" cy="461665"/>
          </a:xfrm>
          <a:prstGeom prst="rect">
            <a:avLst/>
          </a:prstGeom>
          <a:noFill/>
        </p:spPr>
        <p:txBody>
          <a:bodyPr wrap="square" rtlCol="0">
            <a:spAutoFit/>
          </a:bodyPr>
          <a:lstStyle/>
          <a:p>
            <a:r>
              <a:rPr kumimoji="1" lang="ja-JP" altLang="en-US" sz="2400" dirty="0"/>
              <a:t>独立尺度調整</a:t>
            </a:r>
            <a:r>
              <a:rPr kumimoji="1" lang="ja-JP" altLang="en-US" dirty="0"/>
              <a:t>（</a:t>
            </a:r>
            <a:r>
              <a:rPr kumimoji="1" lang="en-US" altLang="ja-JP" dirty="0"/>
              <a:t>Separate Calibration: SC</a:t>
            </a:r>
            <a:r>
              <a:rPr kumimoji="1" lang="ja-JP" altLang="en-US" dirty="0"/>
              <a:t>）</a:t>
            </a:r>
            <a:endParaRPr kumimoji="1" lang="ja-JP" altLang="en-US" sz="2400" dirty="0"/>
          </a:p>
        </p:txBody>
      </p:sp>
      <p:sp>
        <p:nvSpPr>
          <p:cNvPr id="44" name="テキスト ボックス 43">
            <a:extLst>
              <a:ext uri="{FF2B5EF4-FFF2-40B4-BE49-F238E27FC236}">
                <a16:creationId xmlns:a16="http://schemas.microsoft.com/office/drawing/2014/main" id="{B5523B63-756F-4F3C-B0EB-7910A6412921}"/>
              </a:ext>
            </a:extLst>
          </p:cNvPr>
          <p:cNvSpPr txBox="1"/>
          <p:nvPr/>
        </p:nvSpPr>
        <p:spPr>
          <a:xfrm>
            <a:off x="5418525" y="2567630"/>
            <a:ext cx="3591016" cy="738664"/>
          </a:xfrm>
          <a:prstGeom prst="rect">
            <a:avLst/>
          </a:prstGeom>
          <a:noFill/>
        </p:spPr>
        <p:txBody>
          <a:bodyPr wrap="square" rtlCol="0">
            <a:spAutoFit/>
          </a:bodyPr>
          <a:lstStyle/>
          <a:p>
            <a:r>
              <a:rPr kumimoji="1" lang="ja-JP" altLang="en-US" sz="2400" dirty="0"/>
              <a:t>同時尺度調整法</a:t>
            </a:r>
            <a:endParaRPr kumimoji="1" lang="en-US" altLang="ja-JP" sz="2400" dirty="0"/>
          </a:p>
          <a:p>
            <a:r>
              <a:rPr kumimoji="1" lang="ja-JP" altLang="en-US" dirty="0"/>
              <a:t>（</a:t>
            </a:r>
            <a:r>
              <a:rPr kumimoji="1" lang="en-US" altLang="ja-JP" dirty="0"/>
              <a:t>Concurrent Calibration: CC</a:t>
            </a:r>
            <a:r>
              <a:rPr kumimoji="1" lang="ja-JP" altLang="en-US" dirty="0"/>
              <a:t>）</a:t>
            </a:r>
          </a:p>
        </p:txBody>
      </p:sp>
      <p:sp>
        <p:nvSpPr>
          <p:cNvPr id="45" name="正方形/長方形 44">
            <a:extLst>
              <a:ext uri="{FF2B5EF4-FFF2-40B4-BE49-F238E27FC236}">
                <a16:creationId xmlns:a16="http://schemas.microsoft.com/office/drawing/2014/main" id="{2DF27141-9F44-4A41-8F52-228AAA647C69}"/>
              </a:ext>
            </a:extLst>
          </p:cNvPr>
          <p:cNvSpPr/>
          <p:nvPr/>
        </p:nvSpPr>
        <p:spPr>
          <a:xfrm>
            <a:off x="5698678" y="3521334"/>
            <a:ext cx="2907528" cy="2882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05B19737-B436-4D9B-AA34-C51BF5DF643D}"/>
              </a:ext>
            </a:extLst>
          </p:cNvPr>
          <p:cNvSpPr/>
          <p:nvPr/>
        </p:nvSpPr>
        <p:spPr>
          <a:xfrm>
            <a:off x="5706367" y="3533376"/>
            <a:ext cx="1421217" cy="114832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Form X</a:t>
            </a:r>
            <a:endParaRPr kumimoji="1" lang="ja-JP" altLang="en-US" dirty="0"/>
          </a:p>
        </p:txBody>
      </p:sp>
      <p:sp>
        <p:nvSpPr>
          <p:cNvPr id="47" name="正方形/長方形 46">
            <a:extLst>
              <a:ext uri="{FF2B5EF4-FFF2-40B4-BE49-F238E27FC236}">
                <a16:creationId xmlns:a16="http://schemas.microsoft.com/office/drawing/2014/main" id="{C9FA90C4-1F42-4CAB-855D-00ECF6C489F8}"/>
              </a:ext>
            </a:extLst>
          </p:cNvPr>
          <p:cNvSpPr/>
          <p:nvPr/>
        </p:nvSpPr>
        <p:spPr>
          <a:xfrm>
            <a:off x="7195355" y="5255858"/>
            <a:ext cx="1421217" cy="1148320"/>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a:t>Form Y</a:t>
            </a:r>
            <a:endParaRPr kumimoji="1" lang="ja-JP" altLang="en-US" dirty="0"/>
          </a:p>
        </p:txBody>
      </p:sp>
      <p:sp>
        <p:nvSpPr>
          <p:cNvPr id="48" name="正方形/長方形 47">
            <a:extLst>
              <a:ext uri="{FF2B5EF4-FFF2-40B4-BE49-F238E27FC236}">
                <a16:creationId xmlns:a16="http://schemas.microsoft.com/office/drawing/2014/main" id="{FF7F4801-CEE9-4189-BA1E-0D9B42AAA194}"/>
              </a:ext>
            </a:extLst>
          </p:cNvPr>
          <p:cNvSpPr/>
          <p:nvPr/>
        </p:nvSpPr>
        <p:spPr>
          <a:xfrm>
            <a:off x="5695563" y="4681698"/>
            <a:ext cx="2910643" cy="574158"/>
          </a:xfrm>
          <a:prstGeom prst="rect">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共通項目</a:t>
            </a:r>
          </a:p>
        </p:txBody>
      </p:sp>
      <p:sp>
        <p:nvSpPr>
          <p:cNvPr id="49" name="テキスト ボックス 48">
            <a:extLst>
              <a:ext uri="{FF2B5EF4-FFF2-40B4-BE49-F238E27FC236}">
                <a16:creationId xmlns:a16="http://schemas.microsoft.com/office/drawing/2014/main" id="{89437729-88E6-4E5F-A66B-1DBB18674D2C}"/>
              </a:ext>
            </a:extLst>
          </p:cNvPr>
          <p:cNvSpPr txBox="1"/>
          <p:nvPr/>
        </p:nvSpPr>
        <p:spPr>
          <a:xfrm>
            <a:off x="343858" y="2037610"/>
            <a:ext cx="908293" cy="369332"/>
          </a:xfrm>
          <a:prstGeom prst="rect">
            <a:avLst/>
          </a:prstGeom>
          <a:noFill/>
        </p:spPr>
        <p:txBody>
          <a:bodyPr wrap="square" rtlCol="0">
            <a:spAutoFit/>
          </a:bodyPr>
          <a:lstStyle/>
          <a:p>
            <a:r>
              <a:rPr kumimoji="1" lang="en-US" altLang="ja-JP" dirty="0"/>
              <a:t>Form</a:t>
            </a:r>
            <a:r>
              <a:rPr lang="ja-JP" altLang="en-US" dirty="0"/>
              <a:t> </a:t>
            </a:r>
            <a:r>
              <a:rPr kumimoji="1" lang="en-US" altLang="ja-JP" dirty="0"/>
              <a:t>X</a:t>
            </a:r>
            <a:endParaRPr kumimoji="1" lang="ja-JP" altLang="en-US" dirty="0"/>
          </a:p>
        </p:txBody>
      </p:sp>
      <p:sp>
        <p:nvSpPr>
          <p:cNvPr id="50" name="テキスト ボックス 49">
            <a:extLst>
              <a:ext uri="{FF2B5EF4-FFF2-40B4-BE49-F238E27FC236}">
                <a16:creationId xmlns:a16="http://schemas.microsoft.com/office/drawing/2014/main" id="{729BEE6A-9253-4D48-8BC6-A579BB3B6EEB}"/>
              </a:ext>
            </a:extLst>
          </p:cNvPr>
          <p:cNvSpPr txBox="1"/>
          <p:nvPr/>
        </p:nvSpPr>
        <p:spPr>
          <a:xfrm>
            <a:off x="341799" y="1307254"/>
            <a:ext cx="908293" cy="369332"/>
          </a:xfrm>
          <a:prstGeom prst="rect">
            <a:avLst/>
          </a:prstGeom>
          <a:noFill/>
        </p:spPr>
        <p:txBody>
          <a:bodyPr wrap="square" rtlCol="0">
            <a:spAutoFit/>
          </a:bodyPr>
          <a:lstStyle/>
          <a:p>
            <a:r>
              <a:rPr kumimoji="1" lang="en-US" altLang="ja-JP" dirty="0"/>
              <a:t>Form</a:t>
            </a:r>
            <a:r>
              <a:rPr lang="ja-JP" altLang="en-US" dirty="0"/>
              <a:t> </a:t>
            </a:r>
            <a:r>
              <a:rPr lang="en-US" altLang="ja-JP" dirty="0"/>
              <a:t>Y</a:t>
            </a:r>
            <a:endParaRPr kumimoji="1" lang="ja-JP" altLang="en-US" dirty="0"/>
          </a:p>
        </p:txBody>
      </p:sp>
      <p:sp>
        <p:nvSpPr>
          <p:cNvPr id="53" name="テキスト ボックス 52">
            <a:extLst>
              <a:ext uri="{FF2B5EF4-FFF2-40B4-BE49-F238E27FC236}">
                <a16:creationId xmlns:a16="http://schemas.microsoft.com/office/drawing/2014/main" id="{3AECD05A-AD12-46CA-8298-7FFCE0CDEF8D}"/>
              </a:ext>
            </a:extLst>
          </p:cNvPr>
          <p:cNvSpPr txBox="1"/>
          <p:nvPr/>
        </p:nvSpPr>
        <p:spPr>
          <a:xfrm>
            <a:off x="2902258" y="4220468"/>
            <a:ext cx="1977774" cy="147732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mean &amp; sigma</a:t>
            </a:r>
          </a:p>
          <a:p>
            <a:pPr marL="285750" indent="-285750">
              <a:buFont typeface="Arial" panose="020B0604020202020204" pitchFamily="34" charset="0"/>
              <a:buChar char="•"/>
            </a:pPr>
            <a:r>
              <a:rPr lang="en-US" altLang="ja-JP" dirty="0"/>
              <a:t>mean &amp; mean</a:t>
            </a:r>
          </a:p>
          <a:p>
            <a:pPr marL="285750" indent="-285750">
              <a:buFont typeface="Arial" panose="020B0604020202020204" pitchFamily="34" charset="0"/>
              <a:buChar char="•"/>
            </a:pPr>
            <a:r>
              <a:rPr lang="en-US" altLang="ja-JP" dirty="0"/>
              <a:t>Stocking &amp; Lord</a:t>
            </a:r>
          </a:p>
          <a:p>
            <a:pPr marL="285750" indent="-285750">
              <a:buFont typeface="Arial" panose="020B0604020202020204" pitchFamily="34" charset="0"/>
              <a:buChar char="•"/>
            </a:pPr>
            <a:r>
              <a:rPr lang="en-US" altLang="ja-JP" dirty="0" err="1"/>
              <a:t>Haebara</a:t>
            </a:r>
            <a:endParaRPr lang="en-US" altLang="ja-JP" dirty="0"/>
          </a:p>
          <a:p>
            <a:pPr marL="285750" indent="-285750">
              <a:buFont typeface="Arial" panose="020B0604020202020204" pitchFamily="34" charset="0"/>
              <a:buChar char="•"/>
            </a:pPr>
            <a:r>
              <a:rPr lang="en-US" altLang="ja-JP" dirty="0" err="1"/>
              <a:t>calr</a:t>
            </a:r>
            <a:endParaRPr kumimoji="1" lang="ja-JP" altLang="en-US" dirty="0"/>
          </a:p>
        </p:txBody>
      </p:sp>
      <p:sp>
        <p:nvSpPr>
          <p:cNvPr id="54" name="矢印: 右 53">
            <a:extLst>
              <a:ext uri="{FF2B5EF4-FFF2-40B4-BE49-F238E27FC236}">
                <a16:creationId xmlns:a16="http://schemas.microsoft.com/office/drawing/2014/main" id="{233BE663-5115-4162-B4EE-7CDEE6AB5A78}"/>
              </a:ext>
            </a:extLst>
          </p:cNvPr>
          <p:cNvSpPr/>
          <p:nvPr/>
        </p:nvSpPr>
        <p:spPr>
          <a:xfrm>
            <a:off x="4821458" y="1082976"/>
            <a:ext cx="454189" cy="651028"/>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矢印: 右 54">
            <a:extLst>
              <a:ext uri="{FF2B5EF4-FFF2-40B4-BE49-F238E27FC236}">
                <a16:creationId xmlns:a16="http://schemas.microsoft.com/office/drawing/2014/main" id="{02A41BFE-96C4-4745-88BC-98F4492B632E}"/>
              </a:ext>
            </a:extLst>
          </p:cNvPr>
          <p:cNvSpPr/>
          <p:nvPr/>
        </p:nvSpPr>
        <p:spPr>
          <a:xfrm rot="16200000">
            <a:off x="6985218" y="1976180"/>
            <a:ext cx="454189" cy="651028"/>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日付プレースホルダー 18">
            <a:extLst>
              <a:ext uri="{FF2B5EF4-FFF2-40B4-BE49-F238E27FC236}">
                <a16:creationId xmlns:a16="http://schemas.microsoft.com/office/drawing/2014/main" id="{B3F11737-3E55-41FC-8559-5CD574ED9322}"/>
              </a:ext>
            </a:extLst>
          </p:cNvPr>
          <p:cNvSpPr>
            <a:spLocks noGrp="1"/>
          </p:cNvSpPr>
          <p:nvPr>
            <p:ph type="dt" sz="half" idx="10"/>
          </p:nvPr>
        </p:nvSpPr>
        <p:spPr/>
        <p:txBody>
          <a:bodyPr/>
          <a:lstStyle/>
          <a:p>
            <a:r>
              <a:rPr kumimoji="1" lang="en-US" altLang="ja-JP"/>
              <a:t>2018/9/9</a:t>
            </a:r>
            <a:endParaRPr kumimoji="1" lang="ja-JP" altLang="en-US"/>
          </a:p>
        </p:txBody>
      </p:sp>
      <p:sp>
        <p:nvSpPr>
          <p:cNvPr id="22" name="スライド番号プレースホルダー 21">
            <a:extLst>
              <a:ext uri="{FF2B5EF4-FFF2-40B4-BE49-F238E27FC236}">
                <a16:creationId xmlns:a16="http://schemas.microsoft.com/office/drawing/2014/main" id="{36B5FDBE-52AF-4F44-90E8-C45CB2129367}"/>
              </a:ext>
            </a:extLst>
          </p:cNvPr>
          <p:cNvSpPr>
            <a:spLocks noGrp="1"/>
          </p:cNvSpPr>
          <p:nvPr>
            <p:ph type="sldNum" sz="quarter" idx="12"/>
          </p:nvPr>
        </p:nvSpPr>
        <p:spPr/>
        <p:txBody>
          <a:bodyPr/>
          <a:lstStyle/>
          <a:p>
            <a:fld id="{A1C521E0-498C-3544-81AF-575ECEF1DE33}" type="slidenum">
              <a:rPr kumimoji="1" lang="ja-JP" altLang="en-US" smtClean="0"/>
              <a:t>5</a:t>
            </a:fld>
            <a:endParaRPr kumimoji="1" lang="ja-JP" altLang="en-US"/>
          </a:p>
        </p:txBody>
      </p:sp>
    </p:spTree>
    <p:extLst>
      <p:ext uri="{BB962C8B-B14F-4D97-AF65-F5344CB8AC3E}">
        <p14:creationId xmlns:p14="http://schemas.microsoft.com/office/powerpoint/2010/main" val="312826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FB9FB-6B5E-4A5F-9B49-28FE94A9CD23}"/>
              </a:ext>
            </a:extLst>
          </p:cNvPr>
          <p:cNvSpPr>
            <a:spLocks noGrp="1"/>
          </p:cNvSpPr>
          <p:nvPr>
            <p:ph type="title"/>
          </p:nvPr>
        </p:nvSpPr>
        <p:spPr/>
        <p:txBody>
          <a:bodyPr/>
          <a:lstStyle/>
          <a:p>
            <a:r>
              <a:rPr kumimoji="1" lang="ja-JP" altLang="en-US" dirty="0"/>
              <a:t>尺度調整法比較研究</a:t>
            </a:r>
          </a:p>
        </p:txBody>
      </p:sp>
      <p:sp>
        <p:nvSpPr>
          <p:cNvPr id="3" name="コンテンツ プレースホルダー 2">
            <a:extLst>
              <a:ext uri="{FF2B5EF4-FFF2-40B4-BE49-F238E27FC236}">
                <a16:creationId xmlns:a16="http://schemas.microsoft.com/office/drawing/2014/main" id="{4FDB39A3-1817-4903-A5F6-4A5E60E8B820}"/>
              </a:ext>
            </a:extLst>
          </p:cNvPr>
          <p:cNvSpPr>
            <a:spLocks noGrp="1"/>
          </p:cNvSpPr>
          <p:nvPr>
            <p:ph idx="1"/>
          </p:nvPr>
        </p:nvSpPr>
        <p:spPr/>
        <p:txBody>
          <a:bodyPr>
            <a:normAutofit/>
          </a:bodyPr>
          <a:lstStyle/>
          <a:p>
            <a:r>
              <a:rPr kumimoji="1" lang="en-US" altLang="ja-JP" dirty="0"/>
              <a:t>Kim &amp; Cohen (1998)</a:t>
            </a:r>
          </a:p>
          <a:p>
            <a:pPr lvl="1"/>
            <a:r>
              <a:rPr kumimoji="1" lang="ja-JP" altLang="en-US" sz="1800" dirty="0"/>
              <a:t>共通項目が少ないときは</a:t>
            </a:r>
            <a:r>
              <a:rPr kumimoji="1" lang="en-US" altLang="ja-JP" sz="1800" b="1" dirty="0"/>
              <a:t>SC</a:t>
            </a:r>
            <a:r>
              <a:rPr kumimoji="1" lang="ja-JP" altLang="en-US" sz="1800" dirty="0"/>
              <a:t>が良い。</a:t>
            </a:r>
            <a:endParaRPr kumimoji="1" lang="en-US" altLang="ja-JP" sz="1800" dirty="0"/>
          </a:p>
          <a:p>
            <a:r>
              <a:rPr lang="en-US" altLang="ja-JP" dirty="0"/>
              <a:t>Hanson &amp; </a:t>
            </a:r>
            <a:r>
              <a:rPr lang="en-US" altLang="ja-JP" dirty="0" err="1"/>
              <a:t>Beguin</a:t>
            </a:r>
            <a:r>
              <a:rPr lang="en-US" altLang="ja-JP" dirty="0"/>
              <a:t> (2002)</a:t>
            </a:r>
          </a:p>
          <a:p>
            <a:pPr lvl="1"/>
            <a:r>
              <a:rPr lang="en-US" altLang="ja-JP" sz="1800" b="1" dirty="0"/>
              <a:t>CC</a:t>
            </a:r>
            <a:r>
              <a:rPr lang="ja-JP" altLang="en-US" sz="1800" dirty="0"/>
              <a:t>の方が誤差が少ない。</a:t>
            </a:r>
            <a:endParaRPr lang="en-US" altLang="ja-JP" sz="1800" dirty="0"/>
          </a:p>
          <a:p>
            <a:r>
              <a:rPr kumimoji="1" lang="en-US" altLang="ja-JP" dirty="0" err="1"/>
              <a:t>Karkee</a:t>
            </a:r>
            <a:r>
              <a:rPr kumimoji="1" lang="en-US" altLang="ja-JP" dirty="0"/>
              <a:t> et al. (2003)</a:t>
            </a:r>
            <a:endParaRPr lang="en-US" altLang="ja-JP" dirty="0"/>
          </a:p>
          <a:p>
            <a:pPr lvl="1"/>
            <a:r>
              <a:rPr kumimoji="1" lang="ja-JP" altLang="en-US" sz="1800" dirty="0"/>
              <a:t>パラメタの収束，適合度，</a:t>
            </a:r>
            <a:r>
              <a:rPr kumimoji="1" lang="en-US" altLang="ja-JP" sz="1800" dirty="0"/>
              <a:t>DIF</a:t>
            </a:r>
            <a:r>
              <a:rPr kumimoji="1" lang="ja-JP" altLang="en-US" sz="1800" dirty="0"/>
              <a:t>の観点から，</a:t>
            </a:r>
            <a:r>
              <a:rPr kumimoji="1" lang="en-US" altLang="ja-JP" sz="1800" b="1" dirty="0"/>
              <a:t>SC</a:t>
            </a:r>
            <a:r>
              <a:rPr kumimoji="1" lang="ja-JP" altLang="en-US" sz="1800" dirty="0"/>
              <a:t>の方が良い。</a:t>
            </a:r>
            <a:endParaRPr kumimoji="1" lang="en-US" altLang="ja-JP" sz="1800" dirty="0"/>
          </a:p>
          <a:p>
            <a:r>
              <a:rPr lang="en-US" altLang="ja-JP" dirty="0" err="1"/>
              <a:t>Kolen</a:t>
            </a:r>
            <a:r>
              <a:rPr lang="en-US" altLang="ja-JP" dirty="0"/>
              <a:t> &amp; Brennan (2014, p444)</a:t>
            </a:r>
          </a:p>
          <a:p>
            <a:pPr lvl="1"/>
            <a:r>
              <a:rPr lang="en-US" altLang="ja-JP" sz="1800" dirty="0"/>
              <a:t>CC</a:t>
            </a:r>
            <a:r>
              <a:rPr lang="ja-JP" altLang="en-US" sz="1800" dirty="0"/>
              <a:t>は一次元性の仮定が守られてない時の推定への影響が大きく，時に収束が悪く，推定に時間がかかる。</a:t>
            </a:r>
            <a:endParaRPr lang="en-US" altLang="ja-JP" sz="1800" dirty="0"/>
          </a:p>
          <a:p>
            <a:pPr lvl="1"/>
            <a:r>
              <a:rPr lang="en-US" altLang="ja-JP" sz="1800" dirty="0"/>
              <a:t>“For all of these reasons, it appears that separate estimation is the safer of the two alternatives.”</a:t>
            </a:r>
          </a:p>
          <a:p>
            <a:pPr lvl="1"/>
            <a:endParaRPr kumimoji="1" lang="en-US" altLang="ja-JP" dirty="0"/>
          </a:p>
        </p:txBody>
      </p:sp>
      <p:sp>
        <p:nvSpPr>
          <p:cNvPr id="4" name="角丸四角形 3">
            <a:extLst>
              <a:ext uri="{FF2B5EF4-FFF2-40B4-BE49-F238E27FC236}">
                <a16:creationId xmlns:a16="http://schemas.microsoft.com/office/drawing/2014/main" id="{9F93361B-0751-4D78-A680-FC86EA8A0749}"/>
              </a:ext>
            </a:extLst>
          </p:cNvPr>
          <p:cNvSpPr/>
          <p:nvPr/>
        </p:nvSpPr>
        <p:spPr>
          <a:xfrm>
            <a:off x="5015881" y="1428291"/>
            <a:ext cx="3639845" cy="579742"/>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a:t>
            </a:r>
            <a:r>
              <a:rPr lang="ja-JP" altLang="en-US" sz="2000" dirty="0">
                <a:solidFill>
                  <a:schemeClr val="tx1"/>
                </a:solidFill>
              </a:rPr>
              <a:t>すべて共通項目デザイン</a:t>
            </a:r>
            <a:endParaRPr kumimoji="1" lang="ja-JP" altLang="en-US" sz="2000" dirty="0">
              <a:solidFill>
                <a:schemeClr val="tx1"/>
              </a:solidFill>
            </a:endParaRPr>
          </a:p>
        </p:txBody>
      </p:sp>
      <p:sp>
        <p:nvSpPr>
          <p:cNvPr id="8" name="日付プレースホルダー 7">
            <a:extLst>
              <a:ext uri="{FF2B5EF4-FFF2-40B4-BE49-F238E27FC236}">
                <a16:creationId xmlns:a16="http://schemas.microsoft.com/office/drawing/2014/main" id="{6572ADE4-13A8-40E8-BB65-5AFD8D236EE9}"/>
              </a:ext>
            </a:extLst>
          </p:cNvPr>
          <p:cNvSpPr>
            <a:spLocks noGrp="1"/>
          </p:cNvSpPr>
          <p:nvPr>
            <p:ph type="dt" sz="half" idx="10"/>
          </p:nvPr>
        </p:nvSpPr>
        <p:spPr/>
        <p:txBody>
          <a:bodyPr/>
          <a:lstStyle/>
          <a:p>
            <a:r>
              <a:rPr kumimoji="1" lang="en-US" altLang="ja-JP"/>
              <a:t>2018/9/9</a:t>
            </a:r>
            <a:endParaRPr kumimoji="1" lang="ja-JP" altLang="en-US"/>
          </a:p>
        </p:txBody>
      </p:sp>
      <p:sp>
        <p:nvSpPr>
          <p:cNvPr id="9" name="スライド番号プレースホルダー 8">
            <a:extLst>
              <a:ext uri="{FF2B5EF4-FFF2-40B4-BE49-F238E27FC236}">
                <a16:creationId xmlns:a16="http://schemas.microsoft.com/office/drawing/2014/main" id="{5273A444-422F-4625-9B31-3BED2D9A8195}"/>
              </a:ext>
            </a:extLst>
          </p:cNvPr>
          <p:cNvSpPr>
            <a:spLocks noGrp="1"/>
          </p:cNvSpPr>
          <p:nvPr>
            <p:ph type="sldNum" sz="quarter" idx="12"/>
          </p:nvPr>
        </p:nvSpPr>
        <p:spPr/>
        <p:txBody>
          <a:bodyPr/>
          <a:lstStyle/>
          <a:p>
            <a:fld id="{A1C521E0-498C-3544-81AF-575ECEF1DE33}" type="slidenum">
              <a:rPr kumimoji="1" lang="ja-JP" altLang="en-US" smtClean="0"/>
              <a:t>6</a:t>
            </a:fld>
            <a:endParaRPr kumimoji="1" lang="ja-JP" altLang="en-US"/>
          </a:p>
        </p:txBody>
      </p:sp>
    </p:spTree>
    <p:extLst>
      <p:ext uri="{BB962C8B-B14F-4D97-AF65-F5344CB8AC3E}">
        <p14:creationId xmlns:p14="http://schemas.microsoft.com/office/powerpoint/2010/main" val="137883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14D75-FD8D-4977-BDFB-2884C07A2586}"/>
              </a:ext>
            </a:extLst>
          </p:cNvPr>
          <p:cNvSpPr>
            <a:spLocks noGrp="1"/>
          </p:cNvSpPr>
          <p:nvPr>
            <p:ph type="title"/>
          </p:nvPr>
        </p:nvSpPr>
        <p:spPr/>
        <p:txBody>
          <a:bodyPr/>
          <a:lstStyle/>
          <a:p>
            <a:r>
              <a:rPr kumimoji="1" lang="ja-JP" altLang="en-US" dirty="0"/>
              <a:t>シミュレーション目的</a:t>
            </a:r>
          </a:p>
        </p:txBody>
      </p:sp>
      <p:sp>
        <p:nvSpPr>
          <p:cNvPr id="3" name="コンテンツ プレースホルダー 2">
            <a:extLst>
              <a:ext uri="{FF2B5EF4-FFF2-40B4-BE49-F238E27FC236}">
                <a16:creationId xmlns:a16="http://schemas.microsoft.com/office/drawing/2014/main" id="{68B3AF55-CFE5-46D9-8DE2-E22340672D29}"/>
              </a:ext>
            </a:extLst>
          </p:cNvPr>
          <p:cNvSpPr>
            <a:spLocks noGrp="1"/>
          </p:cNvSpPr>
          <p:nvPr>
            <p:ph idx="1"/>
          </p:nvPr>
        </p:nvSpPr>
        <p:spPr/>
        <p:txBody>
          <a:bodyPr>
            <a:normAutofit lnSpcReduction="10000"/>
          </a:bodyPr>
          <a:lstStyle/>
          <a:p>
            <a:pPr marL="514350" indent="-514350">
              <a:buFont typeface="+mj-lt"/>
              <a:buAutoNum type="arabicPeriod"/>
            </a:pPr>
            <a:r>
              <a:rPr kumimoji="1" lang="ja-JP" altLang="en-US" dirty="0"/>
              <a:t>複数の尺度調整法のパフォーマンス比較を　おこない，尺度化テストデザイン採用時の，</a:t>
            </a:r>
            <a:r>
              <a:rPr kumimoji="1" lang="ja-JP" altLang="en-US" b="1" dirty="0"/>
              <a:t>最適な方法</a:t>
            </a:r>
            <a:r>
              <a:rPr kumimoji="1" lang="ja-JP" altLang="en-US" dirty="0"/>
              <a:t>を見つける。</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kumimoji="1" lang="ja-JP" altLang="en-US" dirty="0"/>
              <a:t>データ生成の際の受検者数と項目数の条件を複数設定し，安定した尺度構成に必要となる</a:t>
            </a:r>
            <a:r>
              <a:rPr kumimoji="1" lang="ja-JP" altLang="en-US" b="1" dirty="0"/>
              <a:t>サンプルサイズの目安</a:t>
            </a:r>
            <a:r>
              <a:rPr kumimoji="1" lang="ja-JP" altLang="en-US" dirty="0"/>
              <a:t>を見つける。</a:t>
            </a:r>
            <a:endParaRPr kumimoji="1"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尺度調整法とサンプルサイズが，</a:t>
            </a:r>
            <a:r>
              <a:rPr lang="ja-JP" altLang="en-US" b="1" dirty="0"/>
              <a:t>学力分布の推定に及ぼす影響</a:t>
            </a:r>
            <a:r>
              <a:rPr lang="ja-JP" altLang="en-US" dirty="0"/>
              <a:t>について調べる。</a:t>
            </a:r>
            <a:endParaRPr lang="en-US" altLang="ja-JP" dirty="0"/>
          </a:p>
        </p:txBody>
      </p:sp>
      <p:sp>
        <p:nvSpPr>
          <p:cNvPr id="7" name="日付プレースホルダー 6">
            <a:extLst>
              <a:ext uri="{FF2B5EF4-FFF2-40B4-BE49-F238E27FC236}">
                <a16:creationId xmlns:a16="http://schemas.microsoft.com/office/drawing/2014/main" id="{8BD783E5-3BAA-4DDA-91A9-31DC4B22AE75}"/>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6A7F266F-3459-49D7-AFD7-B025CB7AB06F}"/>
              </a:ext>
            </a:extLst>
          </p:cNvPr>
          <p:cNvSpPr>
            <a:spLocks noGrp="1"/>
          </p:cNvSpPr>
          <p:nvPr>
            <p:ph type="sldNum" sz="quarter" idx="12"/>
          </p:nvPr>
        </p:nvSpPr>
        <p:spPr/>
        <p:txBody>
          <a:bodyPr/>
          <a:lstStyle/>
          <a:p>
            <a:fld id="{A1C521E0-498C-3544-81AF-575ECEF1DE33}" type="slidenum">
              <a:rPr kumimoji="1" lang="ja-JP" altLang="en-US" smtClean="0"/>
              <a:t>7</a:t>
            </a:fld>
            <a:endParaRPr kumimoji="1" lang="ja-JP" altLang="en-US"/>
          </a:p>
        </p:txBody>
      </p:sp>
    </p:spTree>
    <p:extLst>
      <p:ext uri="{BB962C8B-B14F-4D97-AF65-F5344CB8AC3E}">
        <p14:creationId xmlns:p14="http://schemas.microsoft.com/office/powerpoint/2010/main" val="78203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32C782-7711-4A21-B668-06E2AB42000E}"/>
              </a:ext>
            </a:extLst>
          </p:cNvPr>
          <p:cNvSpPr>
            <a:spLocks noGrp="1"/>
          </p:cNvSpPr>
          <p:nvPr>
            <p:ph type="title"/>
          </p:nvPr>
        </p:nvSpPr>
        <p:spPr/>
        <p:txBody>
          <a:bodyPr/>
          <a:lstStyle/>
          <a:p>
            <a:r>
              <a:rPr lang="ja-JP" altLang="en-US" dirty="0"/>
              <a:t>シミュレーション条件</a:t>
            </a:r>
            <a:endParaRPr kumimoji="1" lang="ja-JP" altLang="en-US" dirty="0"/>
          </a:p>
        </p:txBody>
      </p:sp>
      <p:sp>
        <p:nvSpPr>
          <p:cNvPr id="3" name="コンテンツ プレースホルダー 2">
            <a:extLst>
              <a:ext uri="{FF2B5EF4-FFF2-40B4-BE49-F238E27FC236}">
                <a16:creationId xmlns:a16="http://schemas.microsoft.com/office/drawing/2014/main" id="{305392B2-8C04-426D-A72F-9420E5918ACA}"/>
              </a:ext>
            </a:extLst>
          </p:cNvPr>
          <p:cNvSpPr>
            <a:spLocks noGrp="1"/>
          </p:cNvSpPr>
          <p:nvPr>
            <p:ph idx="1"/>
          </p:nvPr>
        </p:nvSpPr>
        <p:spPr>
          <a:xfrm>
            <a:off x="628650" y="1411551"/>
            <a:ext cx="7886700" cy="5192450"/>
          </a:xfrm>
        </p:spPr>
        <p:txBody>
          <a:bodyPr>
            <a:normAutofit lnSpcReduction="10000"/>
          </a:bodyPr>
          <a:lstStyle/>
          <a:p>
            <a:r>
              <a:rPr lang="ja-JP" altLang="en-US" dirty="0"/>
              <a:t>想定する集団</a:t>
            </a:r>
            <a:endParaRPr lang="en-US" altLang="ja-JP" dirty="0"/>
          </a:p>
          <a:p>
            <a:pPr lvl="1"/>
            <a:r>
              <a:rPr lang="ja-JP" altLang="en-US" sz="1700" dirty="0"/>
              <a:t>異なる学力水準の，</a:t>
            </a:r>
            <a:r>
              <a:rPr lang="en-US" altLang="ja-JP" sz="1700" dirty="0"/>
              <a:t>5</a:t>
            </a:r>
            <a:r>
              <a:rPr lang="ja-JP" altLang="en-US" sz="1700" dirty="0" err="1"/>
              <a:t>つの</a:t>
            </a:r>
            <a:r>
              <a:rPr lang="ja-JP" altLang="en-US" sz="1700" dirty="0"/>
              <a:t>集団・学年を想定（</a:t>
            </a:r>
            <a:r>
              <a:rPr lang="en-US" altLang="ja-JP" sz="1700" b="1" dirty="0"/>
              <a:t>G1</a:t>
            </a:r>
            <a:r>
              <a:rPr lang="ja-JP" altLang="en-US" sz="1700" b="1" dirty="0"/>
              <a:t>～</a:t>
            </a:r>
            <a:r>
              <a:rPr lang="en-US" altLang="ja-JP" sz="1700" b="1" dirty="0"/>
              <a:t>G5</a:t>
            </a:r>
            <a:r>
              <a:rPr lang="ja-JP" altLang="en-US" sz="1700" dirty="0"/>
              <a:t>）。</a:t>
            </a:r>
            <a:endParaRPr lang="en-US" altLang="ja-JP" sz="1700" dirty="0"/>
          </a:p>
          <a:p>
            <a:r>
              <a:rPr kumimoji="1" lang="ja-JP" altLang="en-US" dirty="0"/>
              <a:t>使用する</a:t>
            </a:r>
            <a:r>
              <a:rPr kumimoji="1" lang="en-US" altLang="ja-JP" dirty="0"/>
              <a:t>IRT</a:t>
            </a:r>
            <a:r>
              <a:rPr kumimoji="1" lang="ja-JP" altLang="en-US" dirty="0"/>
              <a:t>モデル</a:t>
            </a:r>
            <a:endParaRPr kumimoji="1" lang="en-US" altLang="ja-JP" dirty="0"/>
          </a:p>
          <a:p>
            <a:pPr lvl="1"/>
            <a:r>
              <a:rPr kumimoji="1" lang="en-US" altLang="ja-JP" sz="1700" dirty="0"/>
              <a:t>2PLM</a:t>
            </a:r>
            <a:endParaRPr lang="en-US" altLang="ja-JP" sz="1700" dirty="0"/>
          </a:p>
          <a:p>
            <a:r>
              <a:rPr lang="ja-JP" altLang="en-US" dirty="0"/>
              <a:t>項目＆受検者人数のサンプルサイズ</a:t>
            </a:r>
            <a:endParaRPr lang="en-US" altLang="ja-JP" dirty="0"/>
          </a:p>
          <a:p>
            <a:pPr lvl="1"/>
            <a:r>
              <a:rPr lang="en-US" altLang="ja-JP" sz="1700" dirty="0"/>
              <a:t>1</a:t>
            </a:r>
            <a:r>
              <a:rPr lang="ja-JP" altLang="en-US" sz="1700" dirty="0"/>
              <a:t>集団あたり</a:t>
            </a:r>
            <a:r>
              <a:rPr lang="en-US" altLang="ja-JP" sz="1700" dirty="0"/>
              <a:t>15,</a:t>
            </a:r>
            <a:r>
              <a:rPr lang="ja-JP" altLang="en-US" sz="1700" dirty="0"/>
              <a:t> </a:t>
            </a:r>
            <a:r>
              <a:rPr lang="en-US" altLang="ja-JP" sz="1700" dirty="0"/>
              <a:t>30,</a:t>
            </a:r>
            <a:r>
              <a:rPr lang="ja-JP" altLang="en-US" sz="1700" dirty="0"/>
              <a:t> </a:t>
            </a:r>
            <a:r>
              <a:rPr lang="en-US" altLang="ja-JP" sz="1700" dirty="0"/>
              <a:t>60</a:t>
            </a:r>
            <a:r>
              <a:rPr lang="ja-JP" altLang="en-US" sz="1700" dirty="0"/>
              <a:t>項目。当該集団のレベルにあった項目パラメタ。</a:t>
            </a:r>
            <a:endParaRPr lang="en-US" altLang="ja-JP" sz="1700" dirty="0"/>
          </a:p>
          <a:p>
            <a:pPr lvl="1"/>
            <a:r>
              <a:rPr lang="ja-JP" altLang="en-US" sz="1700" dirty="0"/>
              <a:t>各集団</a:t>
            </a:r>
            <a:r>
              <a:rPr lang="en-US" altLang="ja-JP" sz="1700" dirty="0"/>
              <a:t>400, 1000, 10000</a:t>
            </a:r>
            <a:r>
              <a:rPr lang="ja-JP" altLang="en-US" sz="1700" dirty="0"/>
              <a:t>人。</a:t>
            </a:r>
            <a:endParaRPr lang="en-US" altLang="ja-JP" sz="1700" dirty="0"/>
          </a:p>
          <a:p>
            <a:pPr lvl="1"/>
            <a:r>
              <a:rPr lang="ja-JP" altLang="en-US" sz="1700" dirty="0"/>
              <a:t>適当な分布から乱数を発生させて，各パラメタを得る。</a:t>
            </a:r>
            <a:endParaRPr lang="en-US" altLang="ja-JP" dirty="0"/>
          </a:p>
          <a:p>
            <a:r>
              <a:rPr kumimoji="1" lang="ja-JP" altLang="en-US" dirty="0"/>
              <a:t>尺度調整法</a:t>
            </a:r>
            <a:endParaRPr kumimoji="1" lang="en-US" altLang="ja-JP" dirty="0"/>
          </a:p>
          <a:p>
            <a:pPr lvl="1"/>
            <a:r>
              <a:rPr kumimoji="1" lang="ja-JP" altLang="en-US" sz="1700" dirty="0"/>
              <a:t>同時尺度調整法（</a:t>
            </a:r>
            <a:r>
              <a:rPr kumimoji="1" lang="en-US" altLang="ja-JP" sz="1900" b="1" dirty="0"/>
              <a:t>CC</a:t>
            </a:r>
            <a:r>
              <a:rPr kumimoji="1" lang="ja-JP" altLang="en-US" sz="1700" dirty="0"/>
              <a:t>），独立尺度調整法（</a:t>
            </a:r>
            <a:r>
              <a:rPr kumimoji="1" lang="en-US" altLang="ja-JP" sz="1900" b="1" dirty="0"/>
              <a:t>SC</a:t>
            </a:r>
            <a:r>
              <a:rPr kumimoji="1" lang="ja-JP" altLang="en-US" sz="1700" dirty="0"/>
              <a:t>）</a:t>
            </a:r>
            <a:endParaRPr kumimoji="1" lang="en-US" altLang="ja-JP" sz="1700" dirty="0"/>
          </a:p>
          <a:p>
            <a:pPr lvl="1"/>
            <a:r>
              <a:rPr kumimoji="1" lang="ja-JP" altLang="en-US" sz="1700" dirty="0"/>
              <a:t>等化係数推定法：</a:t>
            </a:r>
            <a:r>
              <a:rPr kumimoji="1" lang="en-US" altLang="ja-JP" sz="1700" dirty="0"/>
              <a:t>Stocking &amp; Lord </a:t>
            </a:r>
            <a:r>
              <a:rPr kumimoji="1" lang="ja-JP" altLang="en-US" sz="1700" dirty="0"/>
              <a:t>の方法（</a:t>
            </a:r>
            <a:r>
              <a:rPr kumimoji="1" lang="en-US" altLang="ja-JP" sz="1900" b="1" dirty="0"/>
              <a:t>SL</a:t>
            </a:r>
            <a:r>
              <a:rPr kumimoji="1" lang="ja-JP" altLang="en-US" sz="1700" dirty="0"/>
              <a:t>）・前川</a:t>
            </a:r>
            <a:r>
              <a:rPr kumimoji="1" lang="en-US" altLang="ja-JP" sz="1700" dirty="0"/>
              <a:t>(1991)</a:t>
            </a:r>
            <a:r>
              <a:rPr kumimoji="1" lang="ja-JP" altLang="en-US" sz="1700" dirty="0"/>
              <a:t>の</a:t>
            </a:r>
            <a:r>
              <a:rPr kumimoji="1" lang="en-US" altLang="ja-JP" sz="1900" b="1" dirty="0"/>
              <a:t>calr</a:t>
            </a:r>
            <a:r>
              <a:rPr kumimoji="1" lang="ja-JP" altLang="en-US" sz="1700" dirty="0"/>
              <a:t>の方法。</a:t>
            </a:r>
            <a:endParaRPr kumimoji="1" lang="en-US" altLang="ja-JP" sz="1700" dirty="0"/>
          </a:p>
          <a:p>
            <a:r>
              <a:rPr lang="ja-JP" altLang="en-US" dirty="0"/>
              <a:t>すべての分析において</a:t>
            </a:r>
            <a:r>
              <a:rPr lang="en-US" altLang="ja-JP" dirty="0"/>
              <a:t>R</a:t>
            </a:r>
            <a:r>
              <a:rPr lang="ja-JP" altLang="en-US" dirty="0"/>
              <a:t>を使用した。</a:t>
            </a:r>
            <a:endParaRPr lang="en-US" altLang="ja-JP" dirty="0"/>
          </a:p>
          <a:p>
            <a:pPr lvl="1"/>
            <a:r>
              <a:rPr kumimoji="1" lang="ja-JP" altLang="en-US" sz="1700" dirty="0"/>
              <a:t>項目パラメタの推定方法：</a:t>
            </a:r>
            <a:r>
              <a:rPr kumimoji="1" lang="en-US" altLang="ja-JP" sz="1700" dirty="0"/>
              <a:t>EM</a:t>
            </a:r>
            <a:r>
              <a:rPr kumimoji="1" lang="ja-JP" altLang="en-US" sz="1700" dirty="0"/>
              <a:t>アルゴリズムを用いる周辺最尤推定法。</a:t>
            </a:r>
            <a:endParaRPr kumimoji="1" lang="en-US" altLang="ja-JP" sz="1700" dirty="0"/>
          </a:p>
          <a:p>
            <a:pPr lvl="1"/>
            <a:r>
              <a:rPr kumimoji="1" lang="ja-JP" altLang="en-US" sz="1700" dirty="0"/>
              <a:t>今回の分析に合わせてプログラムを開発した（</a:t>
            </a:r>
            <a:r>
              <a:rPr kumimoji="1" lang="en-US" altLang="ja-JP" sz="1700" dirty="0"/>
              <a:t>R</a:t>
            </a:r>
            <a:r>
              <a:rPr kumimoji="1" lang="ja-JP" altLang="en-US" sz="1200" dirty="0"/>
              <a:t>＆</a:t>
            </a:r>
            <a:r>
              <a:rPr kumimoji="1" lang="en-US" altLang="ja-JP" sz="1700" dirty="0"/>
              <a:t>C++</a:t>
            </a:r>
            <a:r>
              <a:rPr kumimoji="1" lang="ja-JP" altLang="en-US" sz="1700" dirty="0"/>
              <a:t>）。</a:t>
            </a:r>
            <a:endParaRPr kumimoji="1" lang="en-US" altLang="ja-JP" sz="1700" dirty="0"/>
          </a:p>
        </p:txBody>
      </p:sp>
      <p:sp>
        <p:nvSpPr>
          <p:cNvPr id="9" name="日付プレースホルダー 8">
            <a:extLst>
              <a:ext uri="{FF2B5EF4-FFF2-40B4-BE49-F238E27FC236}">
                <a16:creationId xmlns:a16="http://schemas.microsoft.com/office/drawing/2014/main" id="{75B9A6BE-08A6-479E-B384-8965DE308F4B}"/>
              </a:ext>
            </a:extLst>
          </p:cNvPr>
          <p:cNvSpPr>
            <a:spLocks noGrp="1"/>
          </p:cNvSpPr>
          <p:nvPr>
            <p:ph type="dt" sz="half" idx="10"/>
          </p:nvPr>
        </p:nvSpPr>
        <p:spPr/>
        <p:txBody>
          <a:bodyPr/>
          <a:lstStyle/>
          <a:p>
            <a:r>
              <a:rPr kumimoji="1" lang="en-US" altLang="ja-JP"/>
              <a:t>2018/9/9</a:t>
            </a:r>
            <a:endParaRPr kumimoji="1" lang="ja-JP" altLang="en-US"/>
          </a:p>
        </p:txBody>
      </p:sp>
      <p:sp>
        <p:nvSpPr>
          <p:cNvPr id="10" name="スライド番号プレースホルダー 9">
            <a:extLst>
              <a:ext uri="{FF2B5EF4-FFF2-40B4-BE49-F238E27FC236}">
                <a16:creationId xmlns:a16="http://schemas.microsoft.com/office/drawing/2014/main" id="{BC3E73BC-9B5C-418B-8D6A-AE4D9F12B6E9}"/>
              </a:ext>
            </a:extLst>
          </p:cNvPr>
          <p:cNvSpPr>
            <a:spLocks noGrp="1"/>
          </p:cNvSpPr>
          <p:nvPr>
            <p:ph type="sldNum" sz="quarter" idx="12"/>
          </p:nvPr>
        </p:nvSpPr>
        <p:spPr/>
        <p:txBody>
          <a:bodyPr/>
          <a:lstStyle/>
          <a:p>
            <a:fld id="{A1C521E0-498C-3544-81AF-575ECEF1DE33}" type="slidenum">
              <a:rPr kumimoji="1" lang="ja-JP" altLang="en-US" smtClean="0"/>
              <a:t>8</a:t>
            </a:fld>
            <a:endParaRPr kumimoji="1" lang="ja-JP" altLang="en-US" dirty="0"/>
          </a:p>
        </p:txBody>
      </p:sp>
    </p:spTree>
    <p:extLst>
      <p:ext uri="{BB962C8B-B14F-4D97-AF65-F5344CB8AC3E}">
        <p14:creationId xmlns:p14="http://schemas.microsoft.com/office/powerpoint/2010/main" val="40989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4922DC-1B4D-4173-AF34-101D5D619285}"/>
              </a:ext>
            </a:extLst>
          </p:cNvPr>
          <p:cNvSpPr>
            <a:spLocks noGrp="1"/>
          </p:cNvSpPr>
          <p:nvPr>
            <p:ph type="title"/>
          </p:nvPr>
        </p:nvSpPr>
        <p:spPr/>
        <p:txBody>
          <a:bodyPr/>
          <a:lstStyle/>
          <a:p>
            <a:r>
              <a:rPr kumimoji="1" lang="ja-JP" altLang="en-US" dirty="0"/>
              <a:t>指標</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4F81D9-3FFE-41E5-9DFF-680E48D6DD77}"/>
                  </a:ext>
                </a:extLst>
              </p:cNvPr>
              <p:cNvSpPr>
                <a:spLocks noGrp="1"/>
              </p:cNvSpPr>
              <p:nvPr>
                <p:ph idx="1"/>
              </p:nvPr>
            </p:nvSpPr>
            <p:spPr>
              <a:xfrm>
                <a:off x="628650" y="1544716"/>
                <a:ext cx="7886700" cy="4811635"/>
              </a:xfrm>
            </p:spPr>
            <p:txBody>
              <a:bodyPr>
                <a:normAutofit/>
              </a:bodyPr>
              <a:lstStyle/>
              <a:p>
                <a:r>
                  <a:rPr kumimoji="1" lang="en-US" altLang="ja-JP" dirty="0"/>
                  <a:t>RMSE</a:t>
                </a:r>
              </a:p>
              <a:p>
                <a:pPr marL="457200" lvl="1"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𝑅𝑀𝑆</m:t>
                      </m:r>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𝛿</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𝐽</m:t>
                          </m:r>
                        </m:den>
                      </m:f>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𝑡</m:t>
                          </m:r>
                          <m:r>
                            <a:rPr lang="en-US" altLang="ja-JP" i="1">
                              <a:latin typeface="Cambria Math" panose="02040503050406030204" pitchFamily="18" charset="0"/>
                            </a:rPr>
                            <m:t>=</m:t>
                          </m:r>
                          <m:r>
                            <a:rPr lang="en-US" altLang="ja-JP" i="1">
                              <a:latin typeface="Cambria Math" panose="02040503050406030204" pitchFamily="18" charset="0"/>
                            </a:rPr>
                            <m:t>𝑗</m:t>
                          </m:r>
                        </m:sub>
                        <m:sup>
                          <m:r>
                            <a:rPr lang="en-US" altLang="ja-JP" i="1">
                              <a:latin typeface="Cambria Math" panose="02040503050406030204" pitchFamily="18" charset="0"/>
                            </a:rPr>
                            <m:t>𝐽</m:t>
                          </m:r>
                        </m:sup>
                        <m:e>
                          <m:rad>
                            <m:radPr>
                              <m:degHide m:val="on"/>
                              <m:ctrlPr>
                                <a:rPr lang="en-US" altLang="ja-JP" i="1">
                                  <a:latin typeface="Cambria Math" panose="02040503050406030204" pitchFamily="18" charset="0"/>
                                </a:rPr>
                              </m:ctrlPr>
                            </m:radPr>
                            <m:deg/>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𝛿</m:t>
                                          </m:r>
                                        </m:e>
                                        <m:sub>
                                          <m:r>
                                            <a:rPr lang="en-US" altLang="ja-JP" i="1">
                                              <a:latin typeface="Cambria Math" panose="02040503050406030204" pitchFamily="18" charset="0"/>
                                            </a:rPr>
                                            <m:t>𝑠𝑖𝑚𝑢𝑙𝑎𝑡𝑖𝑜𝑛</m:t>
                                          </m:r>
                                        </m:sub>
                                        <m:sup>
                                          <m:r>
                                            <a:rPr lang="en-US" altLang="ja-JP" i="1">
                                              <a:latin typeface="Cambria Math" panose="02040503050406030204" pitchFamily="18" charset="0"/>
                                            </a:rPr>
                                            <m:t>𝑗</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𝛿</m:t>
                                          </m:r>
                                        </m:e>
                                        <m:sub>
                                          <m:r>
                                            <a:rPr lang="en-US" altLang="ja-JP" i="1">
                                              <a:latin typeface="Cambria Math" panose="02040503050406030204" pitchFamily="18" charset="0"/>
                                            </a:rPr>
                                            <m:t>𝑡𝑟𝑢𝑒</m:t>
                                          </m:r>
                                        </m:sub>
                                        <m:sup>
                                          <m:r>
                                            <a:rPr lang="en-US" altLang="ja-JP" i="1">
                                              <a:latin typeface="Cambria Math" panose="02040503050406030204" pitchFamily="18" charset="0"/>
                                            </a:rPr>
                                            <m:t>𝑗</m:t>
                                          </m:r>
                                        </m:sup>
                                      </m:sSubSup>
                                    </m:e>
                                  </m:d>
                                </m:e>
                                <m:sup>
                                  <m:r>
                                    <a:rPr lang="en-US" altLang="ja-JP" i="1">
                                      <a:latin typeface="Cambria Math" panose="02040503050406030204" pitchFamily="18" charset="0"/>
                                    </a:rPr>
                                    <m:t>2</m:t>
                                  </m:r>
                                </m:sup>
                              </m:sSup>
                            </m:e>
                          </m:rad>
                        </m:e>
                      </m:nary>
                    </m:oMath>
                  </m:oMathPara>
                </a14:m>
                <a:endParaRPr kumimoji="1" lang="en-US" altLang="ja-JP" dirty="0"/>
              </a:p>
              <a:p>
                <a:r>
                  <a:rPr kumimoji="1" lang="en-US" altLang="ja-JP" dirty="0"/>
                  <a:t>DICC</a:t>
                </a:r>
              </a:p>
              <a:p>
                <a:pPr lvl="1"/>
                <a:r>
                  <a:rPr kumimoji="1" lang="ja-JP" altLang="en-US" sz="1800" dirty="0"/>
                  <a:t>真値と推定値における正答確率のズレ。</a:t>
                </a:r>
                <a:endParaRPr kumimoji="1" lang="en-US" altLang="ja-JP" sz="1800" dirty="0"/>
              </a:p>
              <a:p>
                <a:pPr lvl="1"/>
                <a:r>
                  <a:rPr kumimoji="1" lang="ja-JP" altLang="en-US" sz="1800" dirty="0"/>
                  <a:t>今回は</a:t>
                </a:r>
                <a:r>
                  <a:rPr kumimoji="1" lang="en-US" altLang="ja-JP" sz="1800" dirty="0"/>
                  <a:t>DIF</a:t>
                </a:r>
                <a:r>
                  <a:rPr kumimoji="1" lang="ja-JP" altLang="en-US" sz="1800" dirty="0"/>
                  <a:t>に関する指標である熊谷（</a:t>
                </a:r>
                <a:r>
                  <a:rPr kumimoji="1" lang="en-US" altLang="ja-JP" sz="1800" dirty="0"/>
                  <a:t>2012</a:t>
                </a:r>
                <a:r>
                  <a:rPr kumimoji="1" lang="ja-JP" altLang="en-US" sz="1800" dirty="0"/>
                  <a:t>）の指標</a:t>
                </a:r>
                <a:r>
                  <a:rPr kumimoji="1" lang="en-US" altLang="ja-JP" sz="1800" dirty="0"/>
                  <a:t>K</a:t>
                </a:r>
                <a:r>
                  <a:rPr kumimoji="1" lang="ja-JP" altLang="en-US" sz="1800" dirty="0"/>
                  <a:t>を参考に，　　推定母集団分布で重み付けをした指標を用いる（補足</a:t>
                </a:r>
                <a:r>
                  <a:rPr kumimoji="1" lang="en-US" altLang="ja-JP" sz="1800" dirty="0"/>
                  <a:t>1</a:t>
                </a:r>
                <a:r>
                  <a:rPr kumimoji="1" lang="ja-JP" altLang="en-US" sz="1800" dirty="0"/>
                  <a:t>）。</a:t>
                </a:r>
                <a:endParaRPr kumimoji="1" lang="en-US" altLang="ja-JP" sz="1800" dirty="0"/>
              </a:p>
              <a:p>
                <a:pPr lvl="1"/>
                <a:endParaRPr kumimoji="1" lang="en-US" altLang="ja-JP" dirty="0"/>
              </a:p>
              <a:p>
                <a:r>
                  <a:rPr kumimoji="1" lang="ja-JP" altLang="en-US" dirty="0"/>
                  <a:t>推定母集団平均＆標準偏差</a:t>
                </a:r>
                <a:endParaRPr kumimoji="1" lang="en-US" altLang="ja-JP" dirty="0"/>
              </a:p>
              <a:p>
                <a:pPr lvl="1"/>
                <a:r>
                  <a:rPr kumimoji="1" lang="ja-JP" altLang="en-US" sz="1800" dirty="0"/>
                  <a:t>前川（</a:t>
                </a:r>
                <a:r>
                  <a:rPr kumimoji="1" lang="en-US" altLang="ja-JP" sz="1800" dirty="0"/>
                  <a:t>1991</a:t>
                </a:r>
                <a:r>
                  <a:rPr kumimoji="1" lang="ja-JP" altLang="en-US" sz="1800" dirty="0"/>
                  <a:t>）の特性値の母集団分布を直接推定する際に</a:t>
                </a:r>
                <a:r>
                  <a:rPr kumimoji="1" lang="en-US" altLang="ja-JP" sz="1800" dirty="0"/>
                  <a:t>θ</a:t>
                </a:r>
                <a:r>
                  <a:rPr kumimoji="1" lang="ja-JP" altLang="en-US" sz="1800" dirty="0"/>
                  <a:t>の分布そのものを離散近似する方法により，平均と標準偏差を推定。</a:t>
                </a:r>
                <a:endParaRPr kumimoji="1" lang="en-US" altLang="ja-JP" sz="1800" dirty="0"/>
              </a:p>
            </p:txBody>
          </p:sp>
        </mc:Choice>
        <mc:Fallback xmlns="">
          <p:sp>
            <p:nvSpPr>
              <p:cNvPr id="3" name="コンテンツ プレースホルダー 2">
                <a:extLst>
                  <a:ext uri="{FF2B5EF4-FFF2-40B4-BE49-F238E27FC236}">
                    <a16:creationId xmlns:a16="http://schemas.microsoft.com/office/drawing/2014/main" id="{894F81D9-3FFE-41E5-9DFF-680E48D6DD77}"/>
                  </a:ext>
                </a:extLst>
              </p:cNvPr>
              <p:cNvSpPr>
                <a:spLocks noGrp="1" noRot="1" noChangeAspect="1" noMove="1" noResize="1" noEditPoints="1" noAdjustHandles="1" noChangeArrowheads="1" noChangeShapeType="1" noTextEdit="1"/>
              </p:cNvSpPr>
              <p:nvPr>
                <p:ph idx="1"/>
              </p:nvPr>
            </p:nvSpPr>
            <p:spPr>
              <a:xfrm>
                <a:off x="628650" y="1544716"/>
                <a:ext cx="7886700" cy="4811635"/>
              </a:xfrm>
              <a:blipFill>
                <a:blip r:embed="rId3"/>
                <a:stretch>
                  <a:fillRect l="-1391" t="-2025" r="-541"/>
                </a:stretch>
              </a:blipFill>
            </p:spPr>
            <p:txBody>
              <a:bodyPr/>
              <a:lstStyle/>
              <a:p>
                <a:r>
                  <a:rPr lang="ja-JP" altLang="en-US">
                    <a:noFill/>
                  </a:rPr>
                  <a:t> </a:t>
                </a:r>
              </a:p>
            </p:txBody>
          </p:sp>
        </mc:Fallback>
      </mc:AlternateContent>
      <p:sp>
        <p:nvSpPr>
          <p:cNvPr id="7" name="日付プレースホルダー 6">
            <a:extLst>
              <a:ext uri="{FF2B5EF4-FFF2-40B4-BE49-F238E27FC236}">
                <a16:creationId xmlns:a16="http://schemas.microsoft.com/office/drawing/2014/main" id="{0C3BBA5F-B382-47BA-AE00-4BA338447B4E}"/>
              </a:ext>
            </a:extLst>
          </p:cNvPr>
          <p:cNvSpPr>
            <a:spLocks noGrp="1"/>
          </p:cNvSpPr>
          <p:nvPr>
            <p:ph type="dt" sz="half" idx="10"/>
          </p:nvPr>
        </p:nvSpPr>
        <p:spPr/>
        <p:txBody>
          <a:bodyPr/>
          <a:lstStyle/>
          <a:p>
            <a:r>
              <a:rPr kumimoji="1" lang="en-US" altLang="ja-JP"/>
              <a:t>2018/9/9</a:t>
            </a:r>
            <a:endParaRPr kumimoji="1" lang="ja-JP" altLang="en-US"/>
          </a:p>
        </p:txBody>
      </p:sp>
      <p:sp>
        <p:nvSpPr>
          <p:cNvPr id="8" name="スライド番号プレースホルダー 7">
            <a:extLst>
              <a:ext uri="{FF2B5EF4-FFF2-40B4-BE49-F238E27FC236}">
                <a16:creationId xmlns:a16="http://schemas.microsoft.com/office/drawing/2014/main" id="{EE45F534-909B-403C-821B-39E79F6333FA}"/>
              </a:ext>
            </a:extLst>
          </p:cNvPr>
          <p:cNvSpPr>
            <a:spLocks noGrp="1"/>
          </p:cNvSpPr>
          <p:nvPr>
            <p:ph type="sldNum" sz="quarter" idx="12"/>
          </p:nvPr>
        </p:nvSpPr>
        <p:spPr/>
        <p:txBody>
          <a:bodyPr/>
          <a:lstStyle/>
          <a:p>
            <a:fld id="{A1C521E0-498C-3544-81AF-575ECEF1DE33}" type="slidenum">
              <a:rPr kumimoji="1" lang="ja-JP" altLang="en-US" smtClean="0"/>
              <a:t>9</a:t>
            </a:fld>
            <a:endParaRPr kumimoji="1" lang="ja-JP" altLang="en-US"/>
          </a:p>
        </p:txBody>
      </p:sp>
    </p:spTree>
    <p:extLst>
      <p:ext uri="{BB962C8B-B14F-4D97-AF65-F5344CB8AC3E}">
        <p14:creationId xmlns:p14="http://schemas.microsoft.com/office/powerpoint/2010/main" val="14882375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5019</TotalTime>
  <Words>2480</Words>
  <Application>Microsoft Office PowerPoint</Application>
  <PresentationFormat>画面に合わせる (4:3)</PresentationFormat>
  <Paragraphs>277</Paragraphs>
  <Slides>27</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メイリオ</vt:lpstr>
      <vt:lpstr>游ゴシック</vt:lpstr>
      <vt:lpstr>Arial</vt:lpstr>
      <vt:lpstr>Calibri</vt:lpstr>
      <vt:lpstr>Cambria Math</vt:lpstr>
      <vt:lpstr>Office テーマ</vt:lpstr>
      <vt:lpstr>学力テストのIRT垂直尺度化に適したサンプル数と尺度調整法の検討</vt:lpstr>
      <vt:lpstr>垂直尺度化（Vertical Scaling）</vt:lpstr>
      <vt:lpstr>方法論的選択肢</vt:lpstr>
      <vt:lpstr>尺度化テストデザイン</vt:lpstr>
      <vt:lpstr>PowerPoint プレゼンテーション</vt:lpstr>
      <vt:lpstr>尺度調整法比較研究</vt:lpstr>
      <vt:lpstr>シミュレーション目的</vt:lpstr>
      <vt:lpstr>シミュレーション条件</vt:lpstr>
      <vt:lpstr>指標</vt:lpstr>
      <vt:lpstr>パラメタの事前分布</vt:lpstr>
      <vt:lpstr>項目反応データ生成方法</vt:lpstr>
      <vt:lpstr>シミュレーションの流れ</vt:lpstr>
      <vt:lpstr>結果1　ーRMSEー</vt:lpstr>
      <vt:lpstr>RMSE（識別力）</vt:lpstr>
      <vt:lpstr>RMSE（識別力）</vt:lpstr>
      <vt:lpstr>RMSE（困難度）</vt:lpstr>
      <vt:lpstr>RMSE（困難度）</vt:lpstr>
      <vt:lpstr>結果2　ーDICCー</vt:lpstr>
      <vt:lpstr>DICC</vt:lpstr>
      <vt:lpstr>結果3　ー推定母集団分布ー</vt:lpstr>
      <vt:lpstr>母集団平均</vt:lpstr>
      <vt:lpstr>母集団標準偏差</vt:lpstr>
      <vt:lpstr>尺度調整法に関する考察</vt:lpstr>
      <vt:lpstr>サンプルサイズに関する考察</vt:lpstr>
      <vt:lpstr>学力分布に関する考察</vt:lpstr>
      <vt:lpstr>補足</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澁谷 拓巳</dc:creator>
  <cp:lastModifiedBy>澁谷 拓巳</cp:lastModifiedBy>
  <cp:revision>10</cp:revision>
  <cp:lastPrinted>2018-09-01T01:31:10Z</cp:lastPrinted>
  <dcterms:created xsi:type="dcterms:W3CDTF">2018-08-15T07:11:28Z</dcterms:created>
  <dcterms:modified xsi:type="dcterms:W3CDTF">2018-10-25T06:29:31Z</dcterms:modified>
</cp:coreProperties>
</file>