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2" r:id="rId5"/>
    <p:sldId id="259" r:id="rId6"/>
    <p:sldId id="260" r:id="rId7"/>
    <p:sldId id="261" r:id="rId8"/>
    <p:sldId id="257" r:id="rId9"/>
    <p:sldId id="258" r:id="rId10"/>
    <p:sldId id="266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72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5FCC-FFAF-4DEE-A8AC-B2E2C60930E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8CC1-76F1-4091-8304-504861824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9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5FCC-FFAF-4DEE-A8AC-B2E2C60930E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8CC1-76F1-4091-8304-504861824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7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5FCC-FFAF-4DEE-A8AC-B2E2C60930E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8CC1-76F1-4091-8304-504861824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4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5FCC-FFAF-4DEE-A8AC-B2E2C60930E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8CC1-76F1-4091-8304-504861824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5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5FCC-FFAF-4DEE-A8AC-B2E2C60930E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8CC1-76F1-4091-8304-504861824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5FCC-FFAF-4DEE-A8AC-B2E2C60930E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8CC1-76F1-4091-8304-504861824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6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5FCC-FFAF-4DEE-A8AC-B2E2C60930E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8CC1-76F1-4091-8304-504861824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5FCC-FFAF-4DEE-A8AC-B2E2C60930E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8CC1-76F1-4091-8304-504861824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7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5FCC-FFAF-4DEE-A8AC-B2E2C60930E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8CC1-76F1-4091-8304-504861824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1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5FCC-FFAF-4DEE-A8AC-B2E2C60930E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8CC1-76F1-4091-8304-504861824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8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5FCC-FFAF-4DEE-A8AC-B2E2C60930E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8CC1-76F1-4091-8304-504861824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2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B5FCC-FFAF-4DEE-A8AC-B2E2C60930EC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48CC1-76F1-4091-8304-504861824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1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ikitagrec/world-capitals-gp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>
            <a:noAutofit/>
          </a:bodyPr>
          <a:lstStyle/>
          <a:p>
            <a:r>
              <a:rPr lang="es-SV" sz="5400" dirty="0" err="1" smtClean="0">
                <a:latin typeface="Modern No. 20" panose="02070704070505020303" pitchFamily="18" charset="0"/>
              </a:rPr>
              <a:t>Difference</a:t>
            </a:r>
            <a:r>
              <a:rPr lang="es-SV" sz="5400" dirty="0" smtClean="0">
                <a:latin typeface="Modern No. 20" panose="02070704070505020303" pitchFamily="18" charset="0"/>
              </a:rPr>
              <a:t> in </a:t>
            </a:r>
            <a:r>
              <a:rPr lang="es-SV" sz="5400" dirty="0" err="1" smtClean="0">
                <a:latin typeface="Modern No. 20" panose="02070704070505020303" pitchFamily="18" charset="0"/>
              </a:rPr>
              <a:t>venues</a:t>
            </a:r>
            <a:r>
              <a:rPr lang="es-SV" sz="5400" dirty="0" smtClean="0">
                <a:latin typeface="Modern No. 20" panose="02070704070505020303" pitchFamily="18" charset="0"/>
              </a:rPr>
              <a:t> </a:t>
            </a:r>
            <a:br>
              <a:rPr lang="es-SV" sz="5400" dirty="0" smtClean="0">
                <a:latin typeface="Modern No. 20" panose="02070704070505020303" pitchFamily="18" charset="0"/>
              </a:rPr>
            </a:br>
            <a:r>
              <a:rPr lang="es-SV" sz="5400" dirty="0" smtClean="0">
                <a:latin typeface="Modern No. 20" panose="02070704070505020303" pitchFamily="18" charset="0"/>
              </a:rPr>
              <a:t>in Central </a:t>
            </a:r>
            <a:r>
              <a:rPr lang="es-SV" sz="5400" dirty="0" err="1" smtClean="0">
                <a:latin typeface="Modern No. 20" panose="02070704070505020303" pitchFamily="18" charset="0"/>
              </a:rPr>
              <a:t>America</a:t>
            </a:r>
            <a:endParaRPr lang="en-US" sz="5400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err="1" smtClean="0">
                <a:latin typeface="Modern No. 20" panose="02070704070505020303" pitchFamily="18" charset="0"/>
              </a:rPr>
              <a:t>Boxplots</a:t>
            </a:r>
            <a:r>
              <a:rPr lang="es-SV" dirty="0" smtClean="0">
                <a:latin typeface="Modern No. 20" panose="02070704070505020303" pitchFamily="18" charset="0"/>
              </a:rPr>
              <a:t> of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likes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distribution</a:t>
            </a:r>
            <a:endParaRPr lang="en-US" dirty="0">
              <a:latin typeface="Modern No. 20" panose="02070704070505020303" pitchFamily="18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43461"/>
            <a:ext cx="5760640" cy="3967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17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err="1" smtClean="0">
                <a:latin typeface="Modern No. 20" panose="02070704070505020303" pitchFamily="18" charset="0"/>
              </a:rPr>
              <a:t>Venues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with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likes</a:t>
            </a:r>
            <a:r>
              <a:rPr lang="es-SV" dirty="0" smtClean="0">
                <a:latin typeface="Modern No. 20" panose="02070704070505020303" pitchFamily="18" charset="0"/>
              </a:rPr>
              <a:t> and </a:t>
            </a:r>
            <a:r>
              <a:rPr lang="es-SV" dirty="0" err="1" smtClean="0">
                <a:latin typeface="Modern No. 20" panose="02070704070505020303" pitchFamily="18" charset="0"/>
              </a:rPr>
              <a:t>price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info</a:t>
            </a:r>
            <a:r>
              <a:rPr lang="es-SV" dirty="0" smtClean="0">
                <a:latin typeface="Modern No. 20" panose="02070704070505020303" pitchFamily="18" charset="0"/>
              </a:rPr>
              <a:t>.</a:t>
            </a:r>
            <a:endParaRPr lang="en-US" dirty="0">
              <a:latin typeface="Modern No. 20" panose="02070704070505020303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7953"/>
            <a:ext cx="458152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905053" y="2342153"/>
            <a:ext cx="41941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SV" dirty="0" smtClean="0">
                <a:latin typeface="Modern No. 20" panose="02070704070505020303" pitchFamily="18" charset="0"/>
              </a:rPr>
              <a:t>As in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previous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one</a:t>
            </a:r>
            <a:r>
              <a:rPr lang="es-SV" dirty="0" smtClean="0">
                <a:latin typeface="Modern No. 20" panose="02070704070505020303" pitchFamily="18" charset="0"/>
              </a:rPr>
              <a:t>, </a:t>
            </a:r>
            <a:r>
              <a:rPr lang="es-SV" dirty="0" err="1" smtClean="0">
                <a:latin typeface="Modern No. 20" panose="02070704070505020303" pitchFamily="18" charset="0"/>
              </a:rPr>
              <a:t>we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first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calculated</a:t>
            </a:r>
            <a:endParaRPr lang="en-US" dirty="0">
              <a:latin typeface="Modern No. 20" panose="02070704070505020303" pitchFamily="18" charset="0"/>
            </a:endParaRPr>
          </a:p>
          <a:p>
            <a:pPr algn="r"/>
            <a:r>
              <a:rPr lang="es-SV" dirty="0" smtClean="0">
                <a:latin typeface="Modern No. 20" panose="02070704070505020303" pitchFamily="18" charset="0"/>
              </a:rPr>
              <a:t>a </a:t>
            </a:r>
            <a:r>
              <a:rPr lang="es-SV" dirty="0" err="1" smtClean="0">
                <a:latin typeface="Modern No. 20" panose="02070704070505020303" pitchFamily="18" charset="0"/>
              </a:rPr>
              <a:t>nearest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neighbor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algorithm</a:t>
            </a:r>
            <a:r>
              <a:rPr lang="es-SV" dirty="0" smtClean="0">
                <a:latin typeface="Modern No. 20" panose="02070704070505020303" pitchFamily="18" charset="0"/>
              </a:rPr>
              <a:t> to </a:t>
            </a:r>
            <a:r>
              <a:rPr lang="es-SV" dirty="0" err="1" smtClean="0">
                <a:latin typeface="Modern No. 20" panose="02070704070505020303" pitchFamily="18" charset="0"/>
              </a:rPr>
              <a:t>know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</a:p>
          <a:p>
            <a:pPr algn="r"/>
            <a:r>
              <a:rPr lang="es-SV" dirty="0" err="1" smtClean="0">
                <a:latin typeface="Modern No. 20" panose="02070704070505020303" pitchFamily="18" charset="0"/>
              </a:rPr>
              <a:t>which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value</a:t>
            </a:r>
            <a:r>
              <a:rPr lang="es-SV" dirty="0" smtClean="0">
                <a:latin typeface="Modern No. 20" panose="02070704070505020303" pitchFamily="18" charset="0"/>
              </a:rPr>
              <a:t> of </a:t>
            </a:r>
            <a:r>
              <a:rPr lang="es-SV" dirty="0" err="1" smtClean="0">
                <a:latin typeface="Modern No. 20" panose="02070704070505020303" pitchFamily="18" charset="0"/>
              </a:rPr>
              <a:t>Epsilon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would</a:t>
            </a:r>
            <a:r>
              <a:rPr lang="es-SV" dirty="0" smtClean="0">
                <a:latin typeface="Modern No. 20" panose="02070704070505020303" pitchFamily="18" charset="0"/>
              </a:rPr>
              <a:t> be </a:t>
            </a:r>
            <a:r>
              <a:rPr lang="es-SV" dirty="0" err="1" smtClean="0">
                <a:latin typeface="Modern No. 20" panose="02070704070505020303" pitchFamily="18" charset="0"/>
              </a:rPr>
              <a:t>better</a:t>
            </a:r>
            <a:endParaRPr lang="es-SV" dirty="0" smtClean="0">
              <a:latin typeface="Modern No. 20" panose="02070704070505020303" pitchFamily="18" charset="0"/>
            </a:endParaRPr>
          </a:p>
          <a:p>
            <a:pPr algn="r"/>
            <a:r>
              <a:rPr lang="es-SV" dirty="0" err="1" smtClean="0">
                <a:latin typeface="Modern No. 20" panose="02070704070505020303" pitchFamily="18" charset="0"/>
              </a:rPr>
              <a:t>for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DBSCAN </a:t>
            </a:r>
            <a:r>
              <a:rPr lang="es-SV" dirty="0" err="1" smtClean="0">
                <a:latin typeface="Modern No. 20" panose="02070704070505020303" pitchFamily="18" charset="0"/>
              </a:rPr>
              <a:t>algorithm</a:t>
            </a:r>
            <a:r>
              <a:rPr lang="es-SV" dirty="0" smtClean="0">
                <a:latin typeface="Modern No. 20" panose="02070704070505020303" pitchFamily="18" charset="0"/>
              </a:rPr>
              <a:t>. </a:t>
            </a:r>
          </a:p>
          <a:p>
            <a:pPr algn="r"/>
            <a:endParaRPr lang="es-SV" dirty="0">
              <a:latin typeface="Modern No. 20" panose="02070704070505020303" pitchFamily="18" charset="0"/>
            </a:endParaRPr>
          </a:p>
          <a:p>
            <a:pPr algn="r"/>
            <a:r>
              <a:rPr lang="es-SV" dirty="0" smtClean="0">
                <a:latin typeface="Modern No. 20" panose="02070704070505020303" pitchFamily="18" charset="0"/>
              </a:rPr>
              <a:t>As in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previous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one</a:t>
            </a:r>
            <a:r>
              <a:rPr lang="es-SV" dirty="0" smtClean="0">
                <a:latin typeface="Modern No. 20" panose="02070704070505020303" pitchFamily="18" charset="0"/>
              </a:rPr>
              <a:t>, </a:t>
            </a:r>
            <a:r>
              <a:rPr lang="es-SV" dirty="0" err="1" smtClean="0">
                <a:latin typeface="Modern No. 20" panose="02070704070505020303" pitchFamily="18" charset="0"/>
              </a:rPr>
              <a:t>even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with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new </a:t>
            </a:r>
          </a:p>
          <a:p>
            <a:pPr algn="r"/>
            <a:r>
              <a:rPr lang="es-SV" dirty="0" smtClean="0">
                <a:latin typeface="Modern No. 20" panose="02070704070505020303" pitchFamily="18" charset="0"/>
              </a:rPr>
              <a:t>data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curb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is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not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clear</a:t>
            </a:r>
            <a:r>
              <a:rPr lang="es-SV" dirty="0" smtClean="0">
                <a:latin typeface="Modern No. 20" panose="02070704070505020303" pitchFamily="18" charset="0"/>
              </a:rPr>
              <a:t>, </a:t>
            </a:r>
            <a:r>
              <a:rPr lang="es-SV" dirty="0" err="1" smtClean="0">
                <a:latin typeface="Modern No. 20" panose="02070704070505020303" pitchFamily="18" charset="0"/>
              </a:rPr>
              <a:t>but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it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seams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that</a:t>
            </a:r>
            <a:endParaRPr lang="es-SV" dirty="0" smtClean="0">
              <a:latin typeface="Modern No. 20" panose="02070704070505020303" pitchFamily="18" charset="0"/>
            </a:endParaRPr>
          </a:p>
          <a:p>
            <a:pPr algn="r"/>
            <a:r>
              <a:rPr lang="es-SV" dirty="0" err="1" smtClean="0">
                <a:latin typeface="Modern No. 20" panose="02070704070505020303" pitchFamily="18" charset="0"/>
              </a:rPr>
              <a:t>an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eps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value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greater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than</a:t>
            </a:r>
            <a:r>
              <a:rPr lang="es-SV" dirty="0" smtClean="0">
                <a:latin typeface="Modern No. 20" panose="02070704070505020303" pitchFamily="18" charset="0"/>
              </a:rPr>
              <a:t> 9 </a:t>
            </a:r>
            <a:r>
              <a:rPr lang="es-SV" dirty="0" err="1" smtClean="0">
                <a:latin typeface="Modern No. 20" panose="02070704070505020303" pitchFamily="18" charset="0"/>
              </a:rPr>
              <a:t>gives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best</a:t>
            </a:r>
            <a:endParaRPr lang="es-SV" dirty="0" smtClean="0">
              <a:latin typeface="Modern No. 20" panose="02070704070505020303" pitchFamily="18" charset="0"/>
            </a:endParaRPr>
          </a:p>
          <a:p>
            <a:pPr algn="r"/>
            <a:r>
              <a:rPr lang="es-SV" dirty="0" err="1">
                <a:latin typeface="Modern No. 20" panose="02070704070505020303" pitchFamily="18" charset="0"/>
              </a:rPr>
              <a:t>r</a:t>
            </a:r>
            <a:r>
              <a:rPr lang="es-SV" dirty="0" err="1" smtClean="0">
                <a:latin typeface="Modern No. 20" panose="02070704070505020303" pitchFamily="18" charset="0"/>
              </a:rPr>
              <a:t>esults</a:t>
            </a:r>
            <a:r>
              <a:rPr lang="es-SV" dirty="0" smtClean="0">
                <a:latin typeface="Modern No. 20" panose="02070704070505020303" pitchFamily="18" charset="0"/>
              </a:rPr>
              <a:t>.  </a:t>
            </a:r>
            <a:endParaRPr lang="en-US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49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 err="1" smtClean="0">
                <a:latin typeface="Modern No. 20" panose="02070704070505020303" pitchFamily="18" charset="0"/>
              </a:rPr>
              <a:t>Clusters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with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likes</a:t>
            </a:r>
            <a:r>
              <a:rPr lang="es-SV" dirty="0" smtClean="0">
                <a:latin typeface="Modern No. 20" panose="02070704070505020303" pitchFamily="18" charset="0"/>
              </a:rPr>
              <a:t> and </a:t>
            </a:r>
            <a:r>
              <a:rPr lang="es-SV" dirty="0" err="1" smtClean="0">
                <a:latin typeface="Modern No. 20" panose="02070704070505020303" pitchFamily="18" charset="0"/>
              </a:rPr>
              <a:t>venue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categories</a:t>
            </a:r>
            <a:r>
              <a:rPr lang="es-SV" dirty="0" smtClean="0">
                <a:latin typeface="Modern No. 20" panose="02070704070505020303" pitchFamily="18" charset="0"/>
              </a:rPr>
              <a:t>.</a:t>
            </a:r>
            <a:endParaRPr lang="en-US" dirty="0">
              <a:latin typeface="Modern No. 20" panose="02070704070505020303" pitchFamily="18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64" y="1600200"/>
            <a:ext cx="754327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277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err="1" smtClean="0">
                <a:latin typeface="Modern No. 20" panose="02070704070505020303" pitchFamily="18" charset="0"/>
              </a:rPr>
              <a:t>Conclusions</a:t>
            </a:r>
            <a:endParaRPr lang="en-US" dirty="0">
              <a:latin typeface="Modern No. 20" panose="02070704070505020303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SV" dirty="0" smtClean="0">
                <a:latin typeface="Modern No. 20" panose="02070704070505020303" pitchFamily="18" charset="0"/>
              </a:rPr>
              <a:t>Costa Rica has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most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well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liked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venues</a:t>
            </a:r>
            <a:r>
              <a:rPr lang="es-SV" dirty="0" smtClean="0">
                <a:latin typeface="Modern No. 20" panose="02070704070505020303" pitchFamily="18" charset="0"/>
              </a:rPr>
              <a:t>, </a:t>
            </a:r>
            <a:r>
              <a:rPr lang="es-SV" dirty="0" err="1" smtClean="0">
                <a:latin typeface="Modern No. 20" panose="02070704070505020303" pitchFamily="18" charset="0"/>
              </a:rPr>
              <a:t>making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it</a:t>
            </a:r>
            <a:r>
              <a:rPr lang="es-SV" dirty="0" smtClean="0">
                <a:latin typeface="Modern No. 20" panose="02070704070505020303" pitchFamily="18" charset="0"/>
              </a:rPr>
              <a:t> a more </a:t>
            </a:r>
            <a:r>
              <a:rPr lang="es-SV" dirty="0" err="1" smtClean="0">
                <a:latin typeface="Modern No. 20" panose="02070704070505020303" pitchFamily="18" charset="0"/>
              </a:rPr>
              <a:t>competitive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ground</a:t>
            </a:r>
            <a:r>
              <a:rPr lang="es-SV" dirty="0" smtClean="0">
                <a:latin typeface="Modern No. 20" panose="02070704070505020303" pitchFamily="18" charset="0"/>
              </a:rPr>
              <a:t>. Belmopán </a:t>
            </a:r>
            <a:r>
              <a:rPr lang="es-SV" dirty="0" err="1" smtClean="0">
                <a:latin typeface="Modern No. 20" panose="02070704070505020303" pitchFamily="18" charset="0"/>
              </a:rPr>
              <a:t>seems</a:t>
            </a:r>
            <a:r>
              <a:rPr lang="es-SV" dirty="0" smtClean="0">
                <a:latin typeface="Modern No. 20" panose="02070704070505020303" pitchFamily="18" charset="0"/>
              </a:rPr>
              <a:t> to be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opposite</a:t>
            </a:r>
            <a:r>
              <a:rPr lang="es-SV" dirty="0" smtClean="0">
                <a:latin typeface="Modern No. 20" panose="02070704070505020303" pitchFamily="18" charset="0"/>
              </a:rPr>
              <a:t>, </a:t>
            </a:r>
            <a:r>
              <a:rPr lang="es-SV" dirty="0" err="1" smtClean="0">
                <a:latin typeface="Modern No. 20" panose="02070704070505020303" pitchFamily="18" charset="0"/>
              </a:rPr>
              <a:t>although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low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variaty</a:t>
            </a:r>
            <a:r>
              <a:rPr lang="es-SV" dirty="0" smtClean="0">
                <a:latin typeface="Modern No. 20" panose="02070704070505020303" pitchFamily="18" charset="0"/>
              </a:rPr>
              <a:t> of Honduras </a:t>
            </a:r>
            <a:r>
              <a:rPr lang="es-SV" dirty="0" err="1" smtClean="0">
                <a:latin typeface="Modern No. 20" panose="02070704070505020303" pitchFamily="18" charset="0"/>
              </a:rPr>
              <a:t>also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makes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it</a:t>
            </a:r>
            <a:r>
              <a:rPr lang="es-SV" dirty="0" smtClean="0">
                <a:latin typeface="Modern No. 20" panose="02070704070505020303" pitchFamily="18" charset="0"/>
              </a:rPr>
              <a:t> a </a:t>
            </a:r>
            <a:r>
              <a:rPr lang="es-SV" dirty="0" err="1" smtClean="0">
                <a:latin typeface="Modern No. 20" panose="02070704070505020303" pitchFamily="18" charset="0"/>
              </a:rPr>
              <a:t>lesser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competitive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market</a:t>
            </a:r>
            <a:r>
              <a:rPr lang="es-SV" dirty="0" smtClean="0">
                <a:latin typeface="Modern No. 20" panose="02070704070505020303" pitchFamily="18" charset="0"/>
              </a:rPr>
              <a:t>.</a:t>
            </a:r>
          </a:p>
          <a:p>
            <a:r>
              <a:rPr lang="es-SV" dirty="0" smtClean="0">
                <a:latin typeface="Modern No. 20" panose="02070704070505020303" pitchFamily="18" charset="0"/>
              </a:rPr>
              <a:t>Costa Rica </a:t>
            </a:r>
            <a:r>
              <a:rPr lang="es-SV" dirty="0" err="1" smtClean="0">
                <a:latin typeface="Modern No. 20" panose="02070704070505020303" pitchFamily="18" charset="0"/>
              </a:rPr>
              <a:t>also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seems</a:t>
            </a:r>
            <a:r>
              <a:rPr lang="es-SV" dirty="0" smtClean="0">
                <a:latin typeface="Modern No. 20" panose="02070704070505020303" pitchFamily="18" charset="0"/>
              </a:rPr>
              <a:t> to </a:t>
            </a:r>
            <a:r>
              <a:rPr lang="es-SV" dirty="0" err="1" smtClean="0">
                <a:latin typeface="Modern No. 20" panose="02070704070505020303" pitchFamily="18" charset="0"/>
              </a:rPr>
              <a:t>have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cheapest</a:t>
            </a:r>
            <a:r>
              <a:rPr lang="es-SV" dirty="0" smtClean="0">
                <a:latin typeface="Modern No. 20" panose="02070704070505020303" pitchFamily="18" charset="0"/>
              </a:rPr>
              <a:t> places, in </a:t>
            </a:r>
            <a:r>
              <a:rPr lang="es-SV" dirty="0" err="1" smtClean="0">
                <a:latin typeface="Modern No. 20" panose="02070704070505020303" pitchFamily="18" charset="0"/>
              </a:rPr>
              <a:t>contrast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with</a:t>
            </a:r>
            <a:r>
              <a:rPr lang="es-SV" dirty="0" smtClean="0">
                <a:latin typeface="Modern No. 20" panose="02070704070505020303" pitchFamily="18" charset="0"/>
              </a:rPr>
              <a:t> Honduras.</a:t>
            </a:r>
          </a:p>
          <a:p>
            <a:r>
              <a:rPr lang="es-SV" dirty="0" err="1" smtClean="0">
                <a:latin typeface="Modern No. 20" panose="02070704070505020303" pitchFamily="18" charset="0"/>
              </a:rPr>
              <a:t>All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considered</a:t>
            </a:r>
            <a:r>
              <a:rPr lang="es-SV" dirty="0" smtClean="0">
                <a:latin typeface="Modern No. 20" panose="02070704070505020303" pitchFamily="18" charset="0"/>
              </a:rPr>
              <a:t>, </a:t>
            </a:r>
            <a:r>
              <a:rPr lang="es-SV" dirty="0" err="1" smtClean="0">
                <a:latin typeface="Modern No. 20" panose="02070704070505020303" pitchFamily="18" charset="0"/>
              </a:rPr>
              <a:t>all</a:t>
            </a:r>
            <a:r>
              <a:rPr lang="es-SV" dirty="0" smtClean="0">
                <a:latin typeface="Modern No. 20" panose="02070704070505020303" pitchFamily="18" charset="0"/>
              </a:rPr>
              <a:t> Central American </a:t>
            </a:r>
            <a:r>
              <a:rPr lang="es-SV" dirty="0" err="1" smtClean="0">
                <a:latin typeface="Modern No. 20" panose="02070704070505020303" pitchFamily="18" charset="0"/>
              </a:rPr>
              <a:t>capitals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have</a:t>
            </a:r>
            <a:r>
              <a:rPr lang="es-SV" dirty="0" smtClean="0">
                <a:latin typeface="Modern No. 20" panose="02070704070505020303" pitchFamily="18" charset="0"/>
              </a:rPr>
              <a:t> a similar </a:t>
            </a:r>
            <a:r>
              <a:rPr lang="es-SV" dirty="0" err="1" smtClean="0">
                <a:latin typeface="Modern No. 20" panose="02070704070505020303" pitchFamily="18" charset="0"/>
              </a:rPr>
              <a:t>venue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structure</a:t>
            </a:r>
            <a:r>
              <a:rPr lang="es-SV" dirty="0" smtClean="0">
                <a:latin typeface="Modern No. 20" panose="02070704070505020303" pitchFamily="18" charset="0"/>
              </a:rPr>
              <a:t>.</a:t>
            </a:r>
            <a:endParaRPr lang="es-SV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42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odern No. 20" panose="02070704070505020303" pitchFamily="18" charset="0"/>
              </a:rPr>
              <a:t>An important amount of the Centro American economies depend on internal markets, either regional or country-specific. </a:t>
            </a:r>
          </a:p>
          <a:p>
            <a:r>
              <a:rPr lang="en-US" dirty="0" smtClean="0">
                <a:latin typeface="Modern No. 20" panose="02070704070505020303" pitchFamily="18" charset="0"/>
              </a:rPr>
              <a:t>Do countries share similar venue types or are they completely different? </a:t>
            </a:r>
          </a:p>
          <a:p>
            <a:r>
              <a:rPr lang="en-US" dirty="0" smtClean="0">
                <a:latin typeface="Modern No. 20" panose="02070704070505020303" pitchFamily="18" charset="0"/>
              </a:rPr>
              <a:t>Even if they share the same venue types, do customers differ in their reviews depending on the country?</a:t>
            </a:r>
            <a:endParaRPr lang="en-US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8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dern No. 20" panose="02070704070505020303" pitchFamily="18" charset="0"/>
              </a:rPr>
              <a:t>Data Acquisition and Cleaning</a:t>
            </a:r>
            <a:endParaRPr lang="en-US" dirty="0">
              <a:latin typeface="Modern No. 20" panose="02070704070505020303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odern No. 20" panose="02070704070505020303" pitchFamily="18" charset="0"/>
              </a:rPr>
              <a:t>Data about the Central American capitals was derived from </a:t>
            </a:r>
            <a:r>
              <a:rPr lang="en-US" dirty="0" err="1" smtClean="0">
                <a:latin typeface="Modern No. 20" panose="02070704070505020303" pitchFamily="18" charset="0"/>
              </a:rPr>
              <a:t>Kaggle’s</a:t>
            </a:r>
            <a:r>
              <a:rPr lang="en-US" dirty="0" smtClean="0">
                <a:latin typeface="Modern No. 20" panose="02070704070505020303" pitchFamily="18" charset="0"/>
              </a:rPr>
              <a:t> User </a:t>
            </a:r>
            <a:r>
              <a:rPr lang="en-US" i="1" dirty="0" err="1" smtClean="0">
                <a:latin typeface="Modern No. 20" panose="02070704070505020303" pitchFamily="18" charset="0"/>
              </a:rPr>
              <a:t>Grecnik</a:t>
            </a:r>
            <a:r>
              <a:rPr lang="en-US" i="1" dirty="0" smtClean="0">
                <a:latin typeface="Modern No. 20" panose="02070704070505020303" pitchFamily="18" charset="0"/>
              </a:rPr>
              <a:t> </a:t>
            </a:r>
            <a:r>
              <a:rPr lang="en-US" i="1" dirty="0" smtClean="0">
                <a:latin typeface="Modern No. 20" panose="02070704070505020303" pitchFamily="18" charset="0"/>
                <a:hlinkClick r:id="rId2"/>
              </a:rPr>
              <a:t>‘World capitals </a:t>
            </a:r>
            <a:r>
              <a:rPr lang="en-US" i="1" dirty="0" err="1" smtClean="0">
                <a:latin typeface="Modern No. 20" panose="02070704070505020303" pitchFamily="18" charset="0"/>
                <a:hlinkClick r:id="rId2"/>
              </a:rPr>
              <a:t>gps</a:t>
            </a:r>
            <a:r>
              <a:rPr lang="en-US" i="1" dirty="0" smtClean="0">
                <a:latin typeface="Modern No. 20" panose="02070704070505020303" pitchFamily="18" charset="0"/>
                <a:hlinkClick r:id="rId2"/>
              </a:rPr>
              <a:t>’</a:t>
            </a:r>
            <a:r>
              <a:rPr lang="en-US" i="1" dirty="0" smtClean="0">
                <a:latin typeface="Modern No. 20" panose="02070704070505020303" pitchFamily="18" charset="0"/>
              </a:rPr>
              <a:t>.</a:t>
            </a:r>
          </a:p>
          <a:p>
            <a:r>
              <a:rPr lang="es-SV" dirty="0" err="1" smtClean="0">
                <a:latin typeface="Modern No. 20" panose="02070704070505020303" pitchFamily="18" charset="0"/>
              </a:rPr>
              <a:t>Avenue</a:t>
            </a:r>
            <a:r>
              <a:rPr lang="es-SV" dirty="0" smtClean="0">
                <a:latin typeface="Modern No. 20" panose="02070704070505020303" pitchFamily="18" charset="0"/>
              </a:rPr>
              <a:t> data </a:t>
            </a:r>
            <a:r>
              <a:rPr lang="es-SV" dirty="0" err="1" smtClean="0">
                <a:latin typeface="Modern No. 20" panose="02070704070505020303" pitchFamily="18" charset="0"/>
              </a:rPr>
              <a:t>was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acquired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from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Foursquare</a:t>
            </a:r>
            <a:r>
              <a:rPr lang="es-SV" dirty="0" smtClean="0">
                <a:latin typeface="Modern No. 20" panose="02070704070505020303" pitchFamily="18" charset="0"/>
              </a:rPr>
              <a:t> API, </a:t>
            </a:r>
            <a:r>
              <a:rPr lang="es-SV" dirty="0" err="1" smtClean="0">
                <a:latin typeface="Modern No. 20" panose="02070704070505020303" pitchFamily="18" charset="0"/>
              </a:rPr>
              <a:t>both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with</a:t>
            </a:r>
            <a:r>
              <a:rPr lang="es-SV" dirty="0" smtClean="0">
                <a:latin typeface="Modern No. 20" panose="02070704070505020303" pitchFamily="18" charset="0"/>
              </a:rPr>
              <a:t> regular and </a:t>
            </a:r>
            <a:r>
              <a:rPr lang="es-SV" dirty="0" err="1" smtClean="0">
                <a:latin typeface="Modern No. 20" panose="02070704070505020303" pitchFamily="18" charset="0"/>
              </a:rPr>
              <a:t>premium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calls</a:t>
            </a:r>
            <a:r>
              <a:rPr lang="es-SV" dirty="0" smtClean="0">
                <a:latin typeface="Modern No. 20" panose="02070704070505020303" pitchFamily="18" charset="0"/>
              </a:rPr>
              <a:t>.</a:t>
            </a:r>
          </a:p>
          <a:p>
            <a:r>
              <a:rPr lang="es-SV" dirty="0" err="1" smtClean="0">
                <a:latin typeface="Modern No. 20" panose="02070704070505020303" pitchFamily="18" charset="0"/>
              </a:rPr>
              <a:t>Since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premium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calls</a:t>
            </a:r>
            <a:r>
              <a:rPr lang="es-SV" dirty="0" smtClean="0">
                <a:latin typeface="Modern No. 20" panose="02070704070505020303" pitchFamily="18" charset="0"/>
              </a:rPr>
              <a:t> are </a:t>
            </a:r>
            <a:r>
              <a:rPr lang="es-SV" dirty="0" err="1" smtClean="0">
                <a:latin typeface="Modern No. 20" panose="02070704070505020303" pitchFamily="18" charset="0"/>
              </a:rPr>
              <a:t>limited</a:t>
            </a:r>
            <a:r>
              <a:rPr lang="es-SV" dirty="0" smtClean="0">
                <a:latin typeface="Modern No. 20" panose="02070704070505020303" pitchFamily="18" charset="0"/>
              </a:rPr>
              <a:t> to 50 per </a:t>
            </a:r>
            <a:r>
              <a:rPr lang="es-SV" dirty="0" err="1" smtClean="0">
                <a:latin typeface="Modern No. 20" panose="02070704070505020303" pitchFamily="18" charset="0"/>
              </a:rPr>
              <a:t>day</a:t>
            </a:r>
            <a:r>
              <a:rPr lang="es-SV" dirty="0" smtClean="0">
                <a:latin typeface="Modern No. 20" panose="02070704070505020303" pitchFamily="18" charset="0"/>
              </a:rPr>
              <a:t>. </a:t>
            </a:r>
            <a:r>
              <a:rPr lang="es-SV" dirty="0" err="1" smtClean="0">
                <a:latin typeface="Modern No. 20" panose="02070704070505020303" pitchFamily="18" charset="0"/>
              </a:rPr>
              <a:t>Each</a:t>
            </a:r>
            <a:r>
              <a:rPr lang="es-SV" dirty="0" smtClean="0">
                <a:latin typeface="Modern No. 20" panose="02070704070505020303" pitchFamily="18" charset="0"/>
              </a:rPr>
              <a:t> time </a:t>
            </a:r>
            <a:r>
              <a:rPr lang="es-SV" dirty="0" err="1" smtClean="0">
                <a:latin typeface="Modern No. 20" panose="02070704070505020303" pitchFamily="18" charset="0"/>
              </a:rPr>
              <a:t>they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were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stored</a:t>
            </a:r>
            <a:r>
              <a:rPr lang="es-SV" dirty="0" smtClean="0">
                <a:latin typeface="Modern No. 20" panose="02070704070505020303" pitchFamily="18" charset="0"/>
              </a:rPr>
              <a:t> in a </a:t>
            </a:r>
            <a:r>
              <a:rPr lang="es-SV" dirty="0" err="1" smtClean="0">
                <a:latin typeface="Modern No. 20" panose="02070704070505020303" pitchFamily="18" charset="0"/>
              </a:rPr>
              <a:t>csv</a:t>
            </a:r>
            <a:r>
              <a:rPr lang="es-SV" dirty="0" smtClean="0">
                <a:latin typeface="Modern No. 20" panose="02070704070505020303" pitchFamily="18" charset="0"/>
              </a:rPr>
              <a:t> file and </a:t>
            </a:r>
            <a:r>
              <a:rPr lang="es-SV" dirty="0" err="1" smtClean="0">
                <a:latin typeface="Modern No. 20" panose="02070704070505020303" pitchFamily="18" charset="0"/>
              </a:rPr>
              <a:t>later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joined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together</a:t>
            </a:r>
            <a:r>
              <a:rPr lang="es-SV" dirty="0" smtClean="0">
                <a:latin typeface="Modern No. 20" panose="02070704070505020303" pitchFamily="18" charset="0"/>
              </a:rPr>
              <a:t>.</a:t>
            </a:r>
            <a:r>
              <a:rPr lang="es-SV" i="1" dirty="0" smtClean="0">
                <a:latin typeface="Modern No. 20" panose="02070704070505020303" pitchFamily="18" charset="0"/>
              </a:rPr>
              <a:t> </a:t>
            </a:r>
            <a:endParaRPr lang="en-US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 dirty="0" smtClean="0"/>
              <a:t>Data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3" y="1484784"/>
            <a:ext cx="7133934" cy="201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20" y="4478042"/>
            <a:ext cx="8515300" cy="1590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>
            <a:stCxn id="6146" idx="2"/>
            <a:endCxn id="6147" idx="0"/>
          </p:cNvCxnSpPr>
          <p:nvPr/>
        </p:nvCxnSpPr>
        <p:spPr>
          <a:xfrm>
            <a:off x="4574570" y="3502462"/>
            <a:ext cx="0" cy="9755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2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SV" dirty="0" err="1" smtClean="0">
                <a:latin typeface="Modern No. 20" panose="02070704070505020303" pitchFamily="18" charset="0"/>
              </a:rPr>
              <a:t>Amount</a:t>
            </a:r>
            <a:r>
              <a:rPr lang="es-SV" dirty="0" smtClean="0">
                <a:latin typeface="Modern No. 20" panose="02070704070505020303" pitchFamily="18" charset="0"/>
              </a:rPr>
              <a:t> of </a:t>
            </a:r>
            <a:r>
              <a:rPr lang="es-SV" dirty="0" err="1" smtClean="0">
                <a:latin typeface="Modern No. 20" panose="02070704070505020303" pitchFamily="18" charset="0"/>
              </a:rPr>
              <a:t>venue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categories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by</a:t>
            </a:r>
            <a:r>
              <a:rPr lang="es-SV" dirty="0" smtClean="0">
                <a:latin typeface="Modern No. 20" panose="02070704070505020303" pitchFamily="18" charset="0"/>
              </a:rPr>
              <a:t> capital.</a:t>
            </a:r>
            <a:endParaRPr lang="en-US" dirty="0">
              <a:latin typeface="Modern No. 20" panose="02070704070505020303" pitchFamily="18" charset="0"/>
            </a:endParaRPr>
          </a:p>
        </p:txBody>
      </p:sp>
      <p:sp>
        <p:nvSpPr>
          <p:cNvPr id="9" name="8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SV" dirty="0" smtClean="0">
                <a:latin typeface="Modern No. 20" panose="02070704070505020303" pitchFamily="18" charset="0"/>
              </a:rPr>
              <a:t>San José, Costa Rica has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most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diverse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amount</a:t>
            </a:r>
            <a:r>
              <a:rPr lang="es-SV" dirty="0" smtClean="0">
                <a:latin typeface="Modern No. 20" panose="02070704070505020303" pitchFamily="18" charset="0"/>
              </a:rPr>
              <a:t> of </a:t>
            </a:r>
            <a:r>
              <a:rPr lang="es-SV" dirty="0" err="1" smtClean="0">
                <a:latin typeface="Modern No. 20" panose="02070704070505020303" pitchFamily="18" charset="0"/>
              </a:rPr>
              <a:t>avenue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type</a:t>
            </a:r>
            <a:r>
              <a:rPr lang="es-SV" dirty="0" smtClean="0">
                <a:latin typeface="Modern No. 20" panose="02070704070505020303" pitchFamily="18" charset="0"/>
              </a:rPr>
              <a:t>, and Tegucigalpa Honduras </a:t>
            </a:r>
            <a:r>
              <a:rPr lang="es-SV" dirty="0" err="1" smtClean="0">
                <a:latin typeface="Modern No. 20" panose="02070704070505020303" pitchFamily="18" charset="0"/>
              </a:rPr>
              <a:t>is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least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diverse</a:t>
            </a:r>
            <a:r>
              <a:rPr lang="es-SV" dirty="0" smtClean="0">
                <a:latin typeface="Modern No. 20" panose="02070704070505020303" pitchFamily="18" charset="0"/>
              </a:rPr>
              <a:t> of </a:t>
            </a:r>
            <a:r>
              <a:rPr lang="es-SV" dirty="0" err="1" smtClean="0">
                <a:latin typeface="Modern No. 20" panose="02070704070505020303" pitchFamily="18" charset="0"/>
              </a:rPr>
              <a:t>them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all</a:t>
            </a:r>
            <a:r>
              <a:rPr lang="es-SV" dirty="0" smtClean="0">
                <a:latin typeface="Modern No. 20" panose="02070704070505020303" pitchFamily="18" charset="0"/>
              </a:rPr>
              <a:t>.</a:t>
            </a:r>
            <a:endParaRPr lang="en-US" dirty="0">
              <a:latin typeface="Modern No. 20" panose="02070704070505020303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44205"/>
            <a:ext cx="5249044" cy="385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4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51806"/>
            <a:ext cx="6651079" cy="5048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1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1830592"/>
            <a:ext cx="46386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0" y="1827793"/>
            <a:ext cx="448552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err="1" smtClean="0">
                <a:latin typeface="Modern No. 20" panose="02070704070505020303" pitchFamily="18" charset="0"/>
              </a:rPr>
              <a:t>Since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Epsilon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value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is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most</a:t>
            </a:r>
            <a:r>
              <a:rPr lang="es-SV" dirty="0" smtClean="0">
                <a:latin typeface="Modern No. 20" panose="02070704070505020303" pitchFamily="18" charset="0"/>
              </a:rPr>
              <a:t> importan</a:t>
            </a:r>
          </a:p>
          <a:p>
            <a:r>
              <a:rPr lang="es-SV" dirty="0" err="1" smtClean="0">
                <a:latin typeface="Modern No. 20" panose="02070704070505020303" pitchFamily="18" charset="0"/>
              </a:rPr>
              <a:t>value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for</a:t>
            </a:r>
            <a:r>
              <a:rPr lang="es-SV" dirty="0" smtClean="0">
                <a:latin typeface="Modern No. 20" panose="02070704070505020303" pitchFamily="18" charset="0"/>
              </a:rPr>
              <a:t> DBSCAN </a:t>
            </a:r>
            <a:r>
              <a:rPr lang="es-SV" dirty="0" err="1" smtClean="0">
                <a:latin typeface="Modern No. 20" panose="02070704070505020303" pitchFamily="18" charset="0"/>
              </a:rPr>
              <a:t>algorithms</a:t>
            </a:r>
            <a:r>
              <a:rPr lang="es-SV" dirty="0" smtClean="0">
                <a:latin typeface="Modern No. 20" panose="02070704070505020303" pitchFamily="18" charset="0"/>
              </a:rPr>
              <a:t>, </a:t>
            </a:r>
            <a:r>
              <a:rPr lang="es-SV" dirty="0" err="1" smtClean="0">
                <a:latin typeface="Modern No. 20" panose="02070704070505020303" pitchFamily="18" charset="0"/>
              </a:rPr>
              <a:t>we</a:t>
            </a:r>
            <a:r>
              <a:rPr lang="es-SV" dirty="0" smtClean="0">
                <a:latin typeface="Modern No. 20" panose="02070704070505020303" pitchFamily="18" charset="0"/>
              </a:rPr>
              <a:t> try</a:t>
            </a:r>
          </a:p>
          <a:p>
            <a:r>
              <a:rPr lang="es-SV" dirty="0" smtClean="0">
                <a:latin typeface="Modern No. 20" panose="02070704070505020303" pitchFamily="18" charset="0"/>
              </a:rPr>
              <a:t>to </a:t>
            </a:r>
            <a:r>
              <a:rPr lang="es-SV" dirty="0" err="1" smtClean="0">
                <a:latin typeface="Modern No. 20" panose="02070704070505020303" pitchFamily="18" charset="0"/>
              </a:rPr>
              <a:t>calculate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most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appropiate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one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for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</a:p>
          <a:p>
            <a:r>
              <a:rPr lang="es-SV" dirty="0" err="1" smtClean="0">
                <a:latin typeface="Modern No. 20" panose="02070704070505020303" pitchFamily="18" charset="0"/>
              </a:rPr>
              <a:t>this</a:t>
            </a:r>
            <a:r>
              <a:rPr lang="es-SV" dirty="0" smtClean="0">
                <a:latin typeface="Modern No. 20" panose="02070704070505020303" pitchFamily="18" charset="0"/>
              </a:rPr>
              <a:t> particular data set.</a:t>
            </a:r>
          </a:p>
          <a:p>
            <a:endParaRPr lang="es-SV" dirty="0">
              <a:latin typeface="Modern No. 20" panose="02070704070505020303" pitchFamily="18" charset="0"/>
            </a:endParaRPr>
          </a:p>
          <a:p>
            <a:r>
              <a:rPr lang="es-SV" dirty="0" err="1" smtClean="0">
                <a:latin typeface="Modern No. 20" panose="02070704070505020303" pitchFamily="18" charset="0"/>
              </a:rPr>
              <a:t>We</a:t>
            </a:r>
            <a:r>
              <a:rPr lang="es-SV" dirty="0" smtClean="0">
                <a:latin typeface="Modern No. 20" panose="02070704070505020303" pitchFamily="18" charset="0"/>
              </a:rPr>
              <a:t> do </a:t>
            </a:r>
            <a:r>
              <a:rPr lang="es-SV" dirty="0" err="1" smtClean="0">
                <a:latin typeface="Modern No. 20" panose="02070704070505020303" pitchFamily="18" charset="0"/>
              </a:rPr>
              <a:t>it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by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first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running</a:t>
            </a:r>
            <a:r>
              <a:rPr lang="es-SV" dirty="0" smtClean="0">
                <a:latin typeface="Modern No. 20" panose="02070704070505020303" pitchFamily="18" charset="0"/>
              </a:rPr>
              <a:t> a </a:t>
            </a:r>
            <a:r>
              <a:rPr lang="es-SV" dirty="0" err="1" smtClean="0">
                <a:latin typeface="Modern No. 20" panose="02070704070505020303" pitchFamily="18" charset="0"/>
              </a:rPr>
              <a:t>Nearest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Neighbor</a:t>
            </a:r>
            <a:endParaRPr lang="es-SV" dirty="0" smtClean="0">
              <a:latin typeface="Modern No. 20" panose="02070704070505020303" pitchFamily="18" charset="0"/>
            </a:endParaRPr>
          </a:p>
          <a:p>
            <a:r>
              <a:rPr lang="es-SV" dirty="0" err="1">
                <a:latin typeface="Modern No. 20" panose="02070704070505020303" pitchFamily="18" charset="0"/>
              </a:rPr>
              <a:t>a</a:t>
            </a:r>
            <a:r>
              <a:rPr lang="es-SV" dirty="0" err="1" smtClean="0">
                <a:latin typeface="Modern No. 20" panose="02070704070505020303" pitchFamily="18" charset="0"/>
              </a:rPr>
              <a:t>lgorithm</a:t>
            </a:r>
            <a:r>
              <a:rPr lang="es-SV" dirty="0" smtClean="0">
                <a:latin typeface="Modern No. 20" panose="02070704070505020303" pitchFamily="18" charset="0"/>
              </a:rPr>
              <a:t> and </a:t>
            </a:r>
            <a:r>
              <a:rPr lang="es-SV" dirty="0" err="1" smtClean="0">
                <a:latin typeface="Modern No. 20" panose="02070704070505020303" pitchFamily="18" charset="0"/>
              </a:rPr>
              <a:t>calculating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distances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</a:p>
          <a:p>
            <a:r>
              <a:rPr lang="es-SV" dirty="0" err="1" smtClean="0">
                <a:latin typeface="Modern No. 20" panose="02070704070505020303" pitchFamily="18" charset="0"/>
              </a:rPr>
              <a:t>between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each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point</a:t>
            </a:r>
            <a:r>
              <a:rPr lang="es-SV" dirty="0" smtClean="0">
                <a:latin typeface="Modern No. 20" panose="02070704070505020303" pitchFamily="18" charset="0"/>
              </a:rPr>
              <a:t> and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plotting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it</a:t>
            </a:r>
            <a:r>
              <a:rPr lang="es-SV" dirty="0" smtClean="0">
                <a:latin typeface="Modern No. 20" panose="02070704070505020303" pitchFamily="18" charset="0"/>
              </a:rPr>
              <a:t>. </a:t>
            </a:r>
            <a:r>
              <a:rPr lang="es-SV" dirty="0" err="1" smtClean="0">
                <a:latin typeface="Modern No. 20" panose="02070704070505020303" pitchFamily="18" charset="0"/>
              </a:rPr>
              <a:t>Usually</a:t>
            </a:r>
            <a:endParaRPr lang="es-SV" dirty="0" smtClean="0">
              <a:latin typeface="Modern No. 20" panose="02070704070505020303" pitchFamily="18" charset="0"/>
            </a:endParaRPr>
          </a:p>
          <a:p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i="1" dirty="0" err="1" smtClean="0">
                <a:latin typeface="Modern No. 20" panose="02070704070505020303" pitchFamily="18" charset="0"/>
              </a:rPr>
              <a:t>elbow</a:t>
            </a:r>
            <a:r>
              <a:rPr lang="es-SV" dirty="0" smtClean="0">
                <a:latin typeface="Modern No. 20" panose="02070704070505020303" pitchFamily="18" charset="0"/>
              </a:rPr>
              <a:t> in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graph</a:t>
            </a:r>
            <a:r>
              <a:rPr lang="es-SV" dirty="0" smtClean="0">
                <a:latin typeface="Modern No. 20" panose="02070704070505020303" pitchFamily="18" charset="0"/>
              </a:rPr>
              <a:t> shows </a:t>
            </a:r>
            <a:r>
              <a:rPr lang="es-SV" dirty="0" err="1" smtClean="0">
                <a:latin typeface="Modern No. 20" panose="02070704070505020303" pitchFamily="18" charset="0"/>
              </a:rPr>
              <a:t>what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value</a:t>
            </a:r>
            <a:r>
              <a:rPr lang="es-SV" dirty="0" smtClean="0">
                <a:latin typeface="Modern No. 20" panose="02070704070505020303" pitchFamily="18" charset="0"/>
              </a:rPr>
              <a:t> to</a:t>
            </a:r>
          </a:p>
          <a:p>
            <a:r>
              <a:rPr lang="es-SV" dirty="0" smtClean="0">
                <a:latin typeface="Modern No. 20" panose="02070704070505020303" pitchFamily="18" charset="0"/>
              </a:rPr>
              <a:t>use, </a:t>
            </a:r>
            <a:r>
              <a:rPr lang="es-SV" dirty="0" err="1" smtClean="0">
                <a:latin typeface="Modern No. 20" panose="02070704070505020303" pitchFamily="18" charset="0"/>
              </a:rPr>
              <a:t>but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is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not</a:t>
            </a:r>
            <a:r>
              <a:rPr lang="es-SV" dirty="0" smtClean="0">
                <a:latin typeface="Modern No. 20" panose="02070704070505020303" pitchFamily="18" charset="0"/>
              </a:rPr>
              <a:t> so </a:t>
            </a:r>
            <a:r>
              <a:rPr lang="es-SV" dirty="0" err="1" smtClean="0">
                <a:latin typeface="Modern No. 20" panose="02070704070505020303" pitchFamily="18" charset="0"/>
              </a:rPr>
              <a:t>clear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here</a:t>
            </a:r>
            <a:r>
              <a:rPr lang="es-SV" dirty="0" smtClean="0">
                <a:latin typeface="Modern No. 20" panose="02070704070505020303" pitchFamily="18" charset="0"/>
              </a:rPr>
              <a:t>, so </a:t>
            </a:r>
            <a:r>
              <a:rPr lang="es-SV" dirty="0" err="1" smtClean="0">
                <a:latin typeface="Modern No. 20" panose="02070704070505020303" pitchFamily="18" charset="0"/>
              </a:rPr>
              <a:t>we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used</a:t>
            </a:r>
            <a:r>
              <a:rPr lang="es-SV" dirty="0" smtClean="0">
                <a:latin typeface="Modern No. 20" panose="02070704070505020303" pitchFamily="18" charset="0"/>
              </a:rPr>
              <a:t> a 0.5</a:t>
            </a:r>
          </a:p>
          <a:p>
            <a:r>
              <a:rPr lang="es-SV" dirty="0" err="1" smtClean="0">
                <a:latin typeface="Modern No. 20" panose="02070704070505020303" pitchFamily="18" charset="0"/>
              </a:rPr>
              <a:t>value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for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the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venue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category</a:t>
            </a:r>
            <a:r>
              <a:rPr lang="es-SV" dirty="0" smtClean="0">
                <a:latin typeface="Modern No. 20" panose="02070704070505020303" pitchFamily="18" charset="0"/>
              </a:rPr>
              <a:t> data. </a:t>
            </a:r>
            <a:endParaRPr lang="en-US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 smtClean="0">
                <a:latin typeface="Modern No. 20" panose="02070704070505020303" pitchFamily="18" charset="0"/>
              </a:rPr>
              <a:t>DBSCAN </a:t>
            </a:r>
            <a:r>
              <a:rPr lang="es-SV" dirty="0" err="1" smtClean="0">
                <a:latin typeface="Modern No. 20" panose="02070704070505020303" pitchFamily="18" charset="0"/>
              </a:rPr>
              <a:t>Clusters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with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only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Venue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Category</a:t>
            </a:r>
            <a:endParaRPr lang="en-US" dirty="0">
              <a:latin typeface="Modern No. 20" panose="02070704070505020303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6754341" cy="405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75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9672" y="332656"/>
            <a:ext cx="5739780" cy="446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err="1" smtClean="0">
                <a:latin typeface="Modern No. 20" panose="02070704070505020303" pitchFamily="18" charset="0"/>
              </a:rPr>
              <a:t>Average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number</a:t>
            </a:r>
            <a:r>
              <a:rPr lang="es-SV" dirty="0" smtClean="0">
                <a:latin typeface="Modern No. 20" panose="02070704070505020303" pitchFamily="18" charset="0"/>
              </a:rPr>
              <a:t> of </a:t>
            </a:r>
            <a:r>
              <a:rPr lang="es-SV" dirty="0" err="1" smtClean="0">
                <a:latin typeface="Modern No. 20" panose="02070704070505020303" pitchFamily="18" charset="0"/>
              </a:rPr>
              <a:t>likes</a:t>
            </a:r>
            <a:r>
              <a:rPr lang="es-SV" dirty="0" smtClean="0">
                <a:latin typeface="Modern No. 20" panose="02070704070505020303" pitchFamily="18" charset="0"/>
              </a:rPr>
              <a:t> </a:t>
            </a:r>
            <a:r>
              <a:rPr lang="es-SV" dirty="0" err="1" smtClean="0">
                <a:latin typeface="Modern No. 20" panose="02070704070505020303" pitchFamily="18" charset="0"/>
              </a:rPr>
              <a:t>by</a:t>
            </a:r>
            <a:r>
              <a:rPr lang="es-SV" dirty="0" smtClean="0">
                <a:latin typeface="Modern No. 20" panose="02070704070505020303" pitchFamily="18" charset="0"/>
              </a:rPr>
              <a:t> Capital</a:t>
            </a:r>
            <a:endParaRPr lang="en-US" dirty="0">
              <a:latin typeface="Modern No. 20" panose="02070704070505020303" pitchFamily="18" charset="0"/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SV" dirty="0" smtClean="0"/>
              <a:t>San José, Costa Rica, </a:t>
            </a:r>
            <a:r>
              <a:rPr lang="es-SV" dirty="0" err="1" smtClean="0"/>
              <a:t>seems</a:t>
            </a:r>
            <a:r>
              <a:rPr lang="es-SV" dirty="0" smtClean="0"/>
              <a:t> to </a:t>
            </a:r>
            <a:r>
              <a:rPr lang="es-SV" dirty="0" err="1" smtClean="0"/>
              <a:t>have</a:t>
            </a:r>
            <a:r>
              <a:rPr lang="es-SV" dirty="0" smtClean="0"/>
              <a:t> </a:t>
            </a:r>
            <a:r>
              <a:rPr lang="es-SV" dirty="0" err="1" smtClean="0"/>
              <a:t>the</a:t>
            </a:r>
            <a:r>
              <a:rPr lang="es-SV" dirty="0" smtClean="0"/>
              <a:t> </a:t>
            </a:r>
            <a:r>
              <a:rPr lang="es-SV" dirty="0" err="1" smtClean="0"/>
              <a:t>most</a:t>
            </a:r>
            <a:r>
              <a:rPr lang="es-SV" dirty="0" smtClean="0"/>
              <a:t> </a:t>
            </a:r>
            <a:r>
              <a:rPr lang="es-SV" dirty="0" err="1" smtClean="0"/>
              <a:t>liked</a:t>
            </a:r>
            <a:r>
              <a:rPr lang="es-SV" dirty="0" smtClean="0"/>
              <a:t> </a:t>
            </a:r>
            <a:r>
              <a:rPr lang="es-SV" dirty="0" err="1" smtClean="0"/>
              <a:t>venues</a:t>
            </a:r>
            <a:r>
              <a:rPr lang="es-SV" dirty="0" smtClean="0"/>
              <a:t> in </a:t>
            </a:r>
            <a:r>
              <a:rPr lang="es-SV" dirty="0" err="1" smtClean="0"/>
              <a:t>the</a:t>
            </a:r>
            <a:r>
              <a:rPr lang="es-SV" dirty="0" smtClean="0"/>
              <a:t> </a:t>
            </a:r>
            <a:r>
              <a:rPr lang="es-SV" dirty="0" err="1" smtClean="0"/>
              <a:t>region</a:t>
            </a:r>
            <a:r>
              <a:rPr lang="es-SV" dirty="0" smtClean="0"/>
              <a:t>, </a:t>
            </a:r>
            <a:r>
              <a:rPr lang="es-SV" dirty="0" err="1" smtClean="0"/>
              <a:t>followed</a:t>
            </a:r>
            <a:r>
              <a:rPr lang="es-SV" dirty="0" smtClean="0"/>
              <a:t> </a:t>
            </a:r>
            <a:r>
              <a:rPr lang="es-SV" dirty="0" err="1" smtClean="0"/>
              <a:t>by</a:t>
            </a:r>
            <a:r>
              <a:rPr lang="es-SV" dirty="0" smtClean="0"/>
              <a:t> </a:t>
            </a:r>
            <a:r>
              <a:rPr lang="es-SV" dirty="0" err="1" smtClean="0"/>
              <a:t>Panama</a:t>
            </a:r>
            <a:r>
              <a:rPr lang="es-SV" dirty="0" smtClean="0"/>
              <a:t> City, </a:t>
            </a:r>
            <a:r>
              <a:rPr lang="es-SV" dirty="0" err="1" smtClean="0"/>
              <a:t>Panama</a:t>
            </a:r>
            <a:r>
              <a:rPr lang="es-SV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406</Words>
  <Application>Microsoft Office PowerPoint</Application>
  <PresentationFormat>Presentación en pantalla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Difference in venues  in Central America</vt:lpstr>
      <vt:lpstr>Presentación de PowerPoint</vt:lpstr>
      <vt:lpstr>Data Acquisition and Cleaning</vt:lpstr>
      <vt:lpstr>Data</vt:lpstr>
      <vt:lpstr>Amount of venue categories by capital.</vt:lpstr>
      <vt:lpstr>Presentación de PowerPoint</vt:lpstr>
      <vt:lpstr>Presentación de PowerPoint</vt:lpstr>
      <vt:lpstr>DBSCAN Clusters with only Venue Category</vt:lpstr>
      <vt:lpstr>Average number of likes by Capital</vt:lpstr>
      <vt:lpstr>Boxplots of the likes distribution</vt:lpstr>
      <vt:lpstr>Venues with likes and price info.</vt:lpstr>
      <vt:lpstr>Clusters with likes and venue categories.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in venues  in Central America</dc:title>
  <dc:creator>Marina Villalta</dc:creator>
  <cp:lastModifiedBy>Marina Villalta</cp:lastModifiedBy>
  <cp:revision>15</cp:revision>
  <dcterms:created xsi:type="dcterms:W3CDTF">2020-12-21T00:05:17Z</dcterms:created>
  <dcterms:modified xsi:type="dcterms:W3CDTF">2020-12-21T06:42:57Z</dcterms:modified>
</cp:coreProperties>
</file>