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9" r:id="rId6"/>
    <p:sldId id="260" r:id="rId7"/>
    <p:sldId id="261" r:id="rId8"/>
    <p:sldId id="257" r:id="rId9"/>
    <p:sldId id="258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kitagrec/world-capitals-g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es-SV" sz="5400" dirty="0" err="1" smtClean="0">
                <a:latin typeface="Modern No. 20" panose="02070704070505020303" pitchFamily="18" charset="0"/>
              </a:rPr>
              <a:t>Difference</a:t>
            </a:r>
            <a:r>
              <a:rPr lang="es-SV" sz="5400" dirty="0" smtClean="0">
                <a:latin typeface="Modern No. 20" panose="02070704070505020303" pitchFamily="18" charset="0"/>
              </a:rPr>
              <a:t> in </a:t>
            </a:r>
            <a:r>
              <a:rPr lang="es-SV" sz="5400" dirty="0" err="1" smtClean="0">
                <a:latin typeface="Modern No. 20" panose="02070704070505020303" pitchFamily="18" charset="0"/>
              </a:rPr>
              <a:t>venues</a:t>
            </a:r>
            <a:r>
              <a:rPr lang="es-SV" sz="5400" dirty="0" smtClean="0">
                <a:latin typeface="Modern No. 20" panose="02070704070505020303" pitchFamily="18" charset="0"/>
              </a:rPr>
              <a:t> </a:t>
            </a:r>
            <a:br>
              <a:rPr lang="es-SV" sz="5400" dirty="0" smtClean="0">
                <a:latin typeface="Modern No. 20" panose="02070704070505020303" pitchFamily="18" charset="0"/>
              </a:rPr>
            </a:br>
            <a:r>
              <a:rPr lang="es-SV" sz="5400" dirty="0" smtClean="0">
                <a:latin typeface="Modern No. 20" panose="02070704070505020303" pitchFamily="18" charset="0"/>
              </a:rPr>
              <a:t>in Central </a:t>
            </a:r>
            <a:r>
              <a:rPr lang="es-SV" sz="5400" dirty="0" err="1" smtClean="0">
                <a:latin typeface="Modern No. 20" panose="02070704070505020303" pitchFamily="18" charset="0"/>
              </a:rPr>
              <a:t>America</a:t>
            </a:r>
            <a:endParaRPr lang="en-US" sz="5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Boxplots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distribution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43461"/>
            <a:ext cx="5760640" cy="396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Venues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price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info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7953"/>
            <a:ext cx="45815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905053" y="2342153"/>
            <a:ext cx="4194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dirty="0" smtClean="0">
                <a:latin typeface="Modern No. 20" panose="02070704070505020303" pitchFamily="18" charset="0"/>
              </a:rPr>
              <a:t>As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previous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first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calculated</a:t>
            </a:r>
            <a:endParaRPr lang="en-US" dirty="0">
              <a:latin typeface="Modern No. 20" panose="02070704070505020303" pitchFamily="18" charset="0"/>
            </a:endParaRP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a </a:t>
            </a:r>
            <a:r>
              <a:rPr lang="es-SV" dirty="0" err="1" smtClean="0">
                <a:latin typeface="Modern No. 20" panose="02070704070505020303" pitchFamily="18" charset="0"/>
              </a:rPr>
              <a:t>nearest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neighbor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algorithm</a:t>
            </a:r>
            <a:r>
              <a:rPr lang="es-SV" dirty="0" smtClean="0">
                <a:latin typeface="Modern No. 20" panose="02070704070505020303" pitchFamily="18" charset="0"/>
              </a:rPr>
              <a:t> to </a:t>
            </a:r>
            <a:r>
              <a:rPr lang="es-SV" dirty="0" err="1" smtClean="0">
                <a:latin typeface="Modern No. 20" panose="02070704070505020303" pitchFamily="18" charset="0"/>
              </a:rPr>
              <a:t>know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which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Epsilon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would</a:t>
            </a:r>
            <a:r>
              <a:rPr lang="es-SV" dirty="0" smtClean="0">
                <a:latin typeface="Modern No. 20" panose="02070704070505020303" pitchFamily="18" charset="0"/>
              </a:rPr>
              <a:t> be </a:t>
            </a:r>
            <a:r>
              <a:rPr lang="es-SV" dirty="0" err="1" smtClean="0">
                <a:latin typeface="Modern No. 20" panose="02070704070505020303" pitchFamily="18" charset="0"/>
              </a:rPr>
              <a:t>better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DBSCAN </a:t>
            </a:r>
            <a:r>
              <a:rPr lang="es-SV" dirty="0" err="1" smtClean="0">
                <a:latin typeface="Modern No. 20" panose="02070704070505020303" pitchFamily="18" charset="0"/>
              </a:rPr>
              <a:t>algorithm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</a:p>
          <a:p>
            <a:pPr algn="r"/>
            <a:endParaRPr lang="es-SV" dirty="0">
              <a:latin typeface="Modern No. 20" panose="02070704070505020303" pitchFamily="18" charset="0"/>
            </a:endParaRP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As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previous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even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new </a:t>
            </a: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data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curb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not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clear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but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seams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that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an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eps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greater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than</a:t>
            </a:r>
            <a:r>
              <a:rPr lang="es-SV" dirty="0" smtClean="0">
                <a:latin typeface="Modern No. 20" panose="02070704070505020303" pitchFamily="18" charset="0"/>
              </a:rPr>
              <a:t> 9 </a:t>
            </a:r>
            <a:r>
              <a:rPr lang="es-SV" dirty="0" err="1" smtClean="0">
                <a:latin typeface="Modern No. 20" panose="02070704070505020303" pitchFamily="18" charset="0"/>
              </a:rPr>
              <a:t>gives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best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>
                <a:latin typeface="Modern No. 20" panose="02070704070505020303" pitchFamily="18" charset="0"/>
              </a:rPr>
              <a:t>r</a:t>
            </a:r>
            <a:r>
              <a:rPr lang="es-SV" dirty="0" err="1" smtClean="0">
                <a:latin typeface="Modern No. 20" panose="02070704070505020303" pitchFamily="18" charset="0"/>
              </a:rPr>
              <a:t>esults</a:t>
            </a:r>
            <a:r>
              <a:rPr lang="es-SV" dirty="0" smtClean="0">
                <a:latin typeface="Modern No. 20" panose="02070704070505020303" pitchFamily="18" charset="0"/>
              </a:rPr>
              <a:t>. 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err="1" smtClean="0">
                <a:latin typeface="Modern No. 20" panose="02070704070505020303" pitchFamily="18" charset="0"/>
              </a:rPr>
              <a:t>Clusters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categories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4" y="1600200"/>
            <a:ext cx="75432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7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Conclusions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>
                <a:latin typeface="Modern No. 20" panose="02070704070505020303" pitchFamily="18" charset="0"/>
              </a:rPr>
              <a:t>Costa Rica has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well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venues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making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a more </a:t>
            </a:r>
            <a:r>
              <a:rPr lang="es-SV" dirty="0" err="1" smtClean="0">
                <a:latin typeface="Modern No. 20" panose="02070704070505020303" pitchFamily="18" charset="0"/>
              </a:rPr>
              <a:t>competitive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ground</a:t>
            </a:r>
            <a:r>
              <a:rPr lang="es-SV" dirty="0" smtClean="0">
                <a:latin typeface="Modern No. 20" panose="02070704070505020303" pitchFamily="18" charset="0"/>
              </a:rPr>
              <a:t>. Belmopán </a:t>
            </a:r>
            <a:r>
              <a:rPr lang="es-SV" dirty="0" err="1" smtClean="0">
                <a:latin typeface="Modern No. 20" panose="02070704070505020303" pitchFamily="18" charset="0"/>
              </a:rPr>
              <a:t>seems</a:t>
            </a:r>
            <a:r>
              <a:rPr lang="es-SV" dirty="0" smtClean="0">
                <a:latin typeface="Modern No. 20" panose="02070704070505020303" pitchFamily="18" charset="0"/>
              </a:rPr>
              <a:t> to be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opposite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although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low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variaty</a:t>
            </a:r>
            <a:r>
              <a:rPr lang="es-SV" dirty="0" smtClean="0">
                <a:latin typeface="Modern No. 20" panose="02070704070505020303" pitchFamily="18" charset="0"/>
              </a:rPr>
              <a:t> of Honduras </a:t>
            </a:r>
            <a:r>
              <a:rPr lang="es-SV" dirty="0" err="1" smtClean="0">
                <a:latin typeface="Modern No. 20" panose="02070704070505020303" pitchFamily="18" charset="0"/>
              </a:rPr>
              <a:t>also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makes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a </a:t>
            </a:r>
            <a:r>
              <a:rPr lang="es-SV" dirty="0" err="1" smtClean="0">
                <a:latin typeface="Modern No. 20" panose="02070704070505020303" pitchFamily="18" charset="0"/>
              </a:rPr>
              <a:t>lesser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competitive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market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Costa Rica </a:t>
            </a:r>
            <a:r>
              <a:rPr lang="es-SV" dirty="0" err="1" smtClean="0">
                <a:latin typeface="Modern No. 20" panose="02070704070505020303" pitchFamily="18" charset="0"/>
              </a:rPr>
              <a:t>also</a:t>
            </a:r>
            <a:r>
              <a:rPr lang="es-SV" smtClean="0">
                <a:latin typeface="Modern No. 20" panose="02070704070505020303" pitchFamily="18" charset="0"/>
              </a:rPr>
              <a:t> seems</a:t>
            </a:r>
            <a:r>
              <a:rPr lang="es-SV" dirty="0" smtClean="0">
                <a:latin typeface="Modern No. 20" panose="02070704070505020303" pitchFamily="18" charset="0"/>
              </a:rPr>
              <a:t> to </a:t>
            </a:r>
            <a:r>
              <a:rPr lang="es-SV" dirty="0" err="1" smtClean="0">
                <a:latin typeface="Modern No. 20" panose="02070704070505020303" pitchFamily="18" charset="0"/>
              </a:rPr>
              <a:t>have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cheapest</a:t>
            </a:r>
            <a:r>
              <a:rPr lang="es-SV" dirty="0" smtClean="0">
                <a:latin typeface="Modern No. 20" panose="02070704070505020303" pitchFamily="18" charset="0"/>
              </a:rPr>
              <a:t> places, in </a:t>
            </a:r>
            <a:r>
              <a:rPr lang="es-SV" dirty="0" err="1" smtClean="0">
                <a:latin typeface="Modern No. 20" panose="02070704070505020303" pitchFamily="18" charset="0"/>
              </a:rPr>
              <a:t>contrast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Honduras.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considered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 Central American </a:t>
            </a:r>
            <a:r>
              <a:rPr lang="es-SV" dirty="0" err="1" smtClean="0">
                <a:latin typeface="Modern No. 20" panose="02070704070505020303" pitchFamily="18" charset="0"/>
              </a:rPr>
              <a:t>capitals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have</a:t>
            </a:r>
            <a:r>
              <a:rPr lang="es-SV" dirty="0" smtClean="0">
                <a:latin typeface="Modern No. 20" panose="02070704070505020303" pitchFamily="18" charset="0"/>
              </a:rPr>
              <a:t> a similar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structure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s-SV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dern No. 20" panose="02070704070505020303" pitchFamily="18" charset="0"/>
              </a:rPr>
              <a:t>An important amount of the Centro American economies depend on internal markets, either regional or country-specific. </a:t>
            </a:r>
          </a:p>
          <a:p>
            <a:r>
              <a:rPr lang="en-US" dirty="0" smtClean="0">
                <a:latin typeface="Modern No. 20" panose="02070704070505020303" pitchFamily="18" charset="0"/>
              </a:rPr>
              <a:t>Do countries share similar venue types or are they completely different? </a:t>
            </a:r>
          </a:p>
          <a:p>
            <a:r>
              <a:rPr lang="en-US" dirty="0" smtClean="0">
                <a:latin typeface="Modern No. 20" panose="02070704070505020303" pitchFamily="18" charset="0"/>
              </a:rPr>
              <a:t>Even if they share the same venue types, do customers differ in their reviews depending on the country?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dern No. 20" panose="02070704070505020303" pitchFamily="18" charset="0"/>
              </a:rPr>
              <a:t>Data Acquisition and Cleaning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dern No. 20" panose="02070704070505020303" pitchFamily="18" charset="0"/>
              </a:rPr>
              <a:t>Data about the Central American capitals was derived from </a:t>
            </a:r>
            <a:r>
              <a:rPr lang="en-US" dirty="0" err="1" smtClean="0">
                <a:latin typeface="Modern No. 20" panose="02070704070505020303" pitchFamily="18" charset="0"/>
              </a:rPr>
              <a:t>Kaggle’s</a:t>
            </a:r>
            <a:r>
              <a:rPr lang="en-US" dirty="0" smtClean="0">
                <a:latin typeface="Modern No. 20" panose="02070704070505020303" pitchFamily="18" charset="0"/>
              </a:rPr>
              <a:t> User </a:t>
            </a:r>
            <a:r>
              <a:rPr lang="en-US" i="1" dirty="0" err="1" smtClean="0">
                <a:latin typeface="Modern No. 20" panose="02070704070505020303" pitchFamily="18" charset="0"/>
              </a:rPr>
              <a:t>Grecnik</a:t>
            </a:r>
            <a:r>
              <a:rPr lang="en-US" i="1" dirty="0" smtClean="0">
                <a:latin typeface="Modern No. 20" panose="02070704070505020303" pitchFamily="18" charset="0"/>
              </a:rPr>
              <a:t> </a:t>
            </a:r>
            <a:r>
              <a:rPr lang="en-US" i="1" dirty="0" smtClean="0">
                <a:latin typeface="Modern No. 20" panose="02070704070505020303" pitchFamily="18" charset="0"/>
                <a:hlinkClick r:id="rId2"/>
              </a:rPr>
              <a:t>‘World capitals </a:t>
            </a:r>
            <a:r>
              <a:rPr lang="en-US" i="1" dirty="0" err="1" smtClean="0">
                <a:latin typeface="Modern No. 20" panose="02070704070505020303" pitchFamily="18" charset="0"/>
                <a:hlinkClick r:id="rId2"/>
              </a:rPr>
              <a:t>gps</a:t>
            </a:r>
            <a:r>
              <a:rPr lang="en-US" i="1" dirty="0" smtClean="0">
                <a:latin typeface="Modern No. 20" panose="02070704070505020303" pitchFamily="18" charset="0"/>
                <a:hlinkClick r:id="rId2"/>
              </a:rPr>
              <a:t>’</a:t>
            </a:r>
            <a:r>
              <a:rPr lang="en-US" i="1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Avenue</a:t>
            </a:r>
            <a:r>
              <a:rPr lang="es-SV" dirty="0" smtClean="0">
                <a:latin typeface="Modern No. 20" panose="02070704070505020303" pitchFamily="18" charset="0"/>
              </a:rPr>
              <a:t> data </a:t>
            </a:r>
            <a:r>
              <a:rPr lang="es-SV" dirty="0" err="1" smtClean="0">
                <a:latin typeface="Modern No. 20" panose="02070704070505020303" pitchFamily="18" charset="0"/>
              </a:rPr>
              <a:t>was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acquired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from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Foursquare</a:t>
            </a:r>
            <a:r>
              <a:rPr lang="es-SV" dirty="0" smtClean="0">
                <a:latin typeface="Modern No. 20" panose="02070704070505020303" pitchFamily="18" charset="0"/>
              </a:rPr>
              <a:t> API, </a:t>
            </a:r>
            <a:r>
              <a:rPr lang="es-SV" dirty="0" err="1" smtClean="0">
                <a:latin typeface="Modern No. 20" panose="02070704070505020303" pitchFamily="18" charset="0"/>
              </a:rPr>
              <a:t>both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regular and </a:t>
            </a:r>
            <a:r>
              <a:rPr lang="es-SV" dirty="0" err="1" smtClean="0">
                <a:latin typeface="Modern No. 20" panose="02070704070505020303" pitchFamily="18" charset="0"/>
              </a:rPr>
              <a:t>premium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calls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Since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premium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calls</a:t>
            </a:r>
            <a:r>
              <a:rPr lang="es-SV" dirty="0" smtClean="0">
                <a:latin typeface="Modern No. 20" panose="02070704070505020303" pitchFamily="18" charset="0"/>
              </a:rPr>
              <a:t> are </a:t>
            </a:r>
            <a:r>
              <a:rPr lang="es-SV" dirty="0" err="1" smtClean="0">
                <a:latin typeface="Modern No. 20" panose="02070704070505020303" pitchFamily="18" charset="0"/>
              </a:rPr>
              <a:t>limited</a:t>
            </a:r>
            <a:r>
              <a:rPr lang="es-SV" dirty="0" smtClean="0">
                <a:latin typeface="Modern No. 20" panose="02070704070505020303" pitchFamily="18" charset="0"/>
              </a:rPr>
              <a:t> to 50 per </a:t>
            </a:r>
            <a:r>
              <a:rPr lang="es-SV" dirty="0" err="1" smtClean="0">
                <a:latin typeface="Modern No. 20" panose="02070704070505020303" pitchFamily="18" charset="0"/>
              </a:rPr>
              <a:t>day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  <a:r>
              <a:rPr lang="es-SV" dirty="0" err="1" smtClean="0">
                <a:latin typeface="Modern No. 20" panose="02070704070505020303" pitchFamily="18" charset="0"/>
              </a:rPr>
              <a:t>Each</a:t>
            </a:r>
            <a:r>
              <a:rPr lang="es-SV" dirty="0" smtClean="0">
                <a:latin typeface="Modern No. 20" panose="02070704070505020303" pitchFamily="18" charset="0"/>
              </a:rPr>
              <a:t> time </a:t>
            </a:r>
            <a:r>
              <a:rPr lang="es-SV" dirty="0" err="1" smtClean="0">
                <a:latin typeface="Modern No. 20" panose="02070704070505020303" pitchFamily="18" charset="0"/>
              </a:rPr>
              <a:t>they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were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stored</a:t>
            </a:r>
            <a:r>
              <a:rPr lang="es-SV" dirty="0" smtClean="0">
                <a:latin typeface="Modern No. 20" panose="02070704070505020303" pitchFamily="18" charset="0"/>
              </a:rPr>
              <a:t> in a </a:t>
            </a:r>
            <a:r>
              <a:rPr lang="es-SV" dirty="0" err="1" smtClean="0">
                <a:latin typeface="Modern No. 20" panose="02070704070505020303" pitchFamily="18" charset="0"/>
              </a:rPr>
              <a:t>csv</a:t>
            </a:r>
            <a:r>
              <a:rPr lang="es-SV" dirty="0" smtClean="0">
                <a:latin typeface="Modern No. 20" panose="02070704070505020303" pitchFamily="18" charset="0"/>
              </a:rPr>
              <a:t> file and </a:t>
            </a:r>
            <a:r>
              <a:rPr lang="es-SV" dirty="0" err="1" smtClean="0">
                <a:latin typeface="Modern No. 20" panose="02070704070505020303" pitchFamily="18" charset="0"/>
              </a:rPr>
              <a:t>later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joined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together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r>
              <a:rPr lang="es-SV" i="1" dirty="0" smtClean="0">
                <a:latin typeface="Modern No. 20" panose="02070704070505020303" pitchFamily="18" charset="0"/>
              </a:rPr>
              <a:t>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3799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 err="1" smtClean="0">
                <a:latin typeface="Modern No. 20" panose="02070704070505020303" pitchFamily="18" charset="0"/>
              </a:rPr>
              <a:t>Amount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categories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capital.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SV" dirty="0" smtClean="0">
                <a:latin typeface="Modern No. 20" panose="02070704070505020303" pitchFamily="18" charset="0"/>
              </a:rPr>
              <a:t>San José, Costa Rica has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diverse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amount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avenue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type</a:t>
            </a:r>
            <a:r>
              <a:rPr lang="es-SV" dirty="0" smtClean="0">
                <a:latin typeface="Modern No. 20" panose="02070704070505020303" pitchFamily="18" charset="0"/>
              </a:rPr>
              <a:t>, and Tegucigalpa Honduras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least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diverse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them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4205"/>
            <a:ext cx="5249044" cy="385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1806"/>
            <a:ext cx="6651079" cy="504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830592"/>
            <a:ext cx="4638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827793"/>
            <a:ext cx="44855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 smtClean="0">
                <a:latin typeface="Modern No. 20" panose="02070704070505020303" pitchFamily="18" charset="0"/>
              </a:rPr>
              <a:t>Since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Epsilon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importan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DBSCAN </a:t>
            </a:r>
            <a:r>
              <a:rPr lang="es-SV" dirty="0" err="1" smtClean="0">
                <a:latin typeface="Modern No. 20" panose="02070704070505020303" pitchFamily="18" charset="0"/>
              </a:rPr>
              <a:t>algorithms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try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to </a:t>
            </a:r>
            <a:r>
              <a:rPr lang="es-SV" dirty="0" err="1" smtClean="0">
                <a:latin typeface="Modern No. 20" panose="02070704070505020303" pitchFamily="18" charset="0"/>
              </a:rPr>
              <a:t>calculate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appropiate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this</a:t>
            </a:r>
            <a:r>
              <a:rPr lang="es-SV" dirty="0" smtClean="0">
                <a:latin typeface="Modern No. 20" panose="02070704070505020303" pitchFamily="18" charset="0"/>
              </a:rPr>
              <a:t> particular data set.</a:t>
            </a:r>
          </a:p>
          <a:p>
            <a:endParaRPr lang="es-SV" dirty="0">
              <a:latin typeface="Modern No. 20" panose="02070704070505020303" pitchFamily="18" charset="0"/>
            </a:endParaRPr>
          </a:p>
          <a:p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do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first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running</a:t>
            </a:r>
            <a:r>
              <a:rPr lang="es-SV" dirty="0" smtClean="0">
                <a:latin typeface="Modern No. 20" panose="02070704070505020303" pitchFamily="18" charset="0"/>
              </a:rPr>
              <a:t> a </a:t>
            </a:r>
            <a:r>
              <a:rPr lang="es-SV" dirty="0" err="1" smtClean="0">
                <a:latin typeface="Modern No. 20" panose="02070704070505020303" pitchFamily="18" charset="0"/>
              </a:rPr>
              <a:t>Nearest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Neighbor</a:t>
            </a:r>
            <a:endParaRPr lang="es-SV" dirty="0" smtClean="0">
              <a:latin typeface="Modern No. 20" panose="02070704070505020303" pitchFamily="18" charset="0"/>
            </a:endParaRPr>
          </a:p>
          <a:p>
            <a:r>
              <a:rPr lang="es-SV" dirty="0" err="1">
                <a:latin typeface="Modern No. 20" panose="02070704070505020303" pitchFamily="18" charset="0"/>
              </a:rPr>
              <a:t>a</a:t>
            </a:r>
            <a:r>
              <a:rPr lang="es-SV" dirty="0" err="1" smtClean="0">
                <a:latin typeface="Modern No. 20" panose="02070704070505020303" pitchFamily="18" charset="0"/>
              </a:rPr>
              <a:t>lgorithm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calculating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distances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between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each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point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plotting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  <a:r>
              <a:rPr lang="es-SV" dirty="0" err="1" smtClean="0">
                <a:latin typeface="Modern No. 20" panose="02070704070505020303" pitchFamily="18" charset="0"/>
              </a:rPr>
              <a:t>Usually</a:t>
            </a:r>
            <a:endParaRPr lang="es-SV" dirty="0" smtClean="0">
              <a:latin typeface="Modern No. 20" panose="02070704070505020303" pitchFamily="18" charset="0"/>
            </a:endParaRPr>
          </a:p>
          <a:p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i="1" dirty="0" err="1" smtClean="0">
                <a:latin typeface="Modern No. 20" panose="02070704070505020303" pitchFamily="18" charset="0"/>
              </a:rPr>
              <a:t>elbow</a:t>
            </a:r>
            <a:r>
              <a:rPr lang="es-SV" dirty="0" smtClean="0">
                <a:latin typeface="Modern No. 20" panose="02070704070505020303" pitchFamily="18" charset="0"/>
              </a:rPr>
              <a:t>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graph</a:t>
            </a:r>
            <a:r>
              <a:rPr lang="es-SV" dirty="0" smtClean="0">
                <a:latin typeface="Modern No. 20" panose="02070704070505020303" pitchFamily="18" charset="0"/>
              </a:rPr>
              <a:t> shows </a:t>
            </a:r>
            <a:r>
              <a:rPr lang="es-SV" dirty="0" err="1" smtClean="0">
                <a:latin typeface="Modern No. 20" panose="02070704070505020303" pitchFamily="18" charset="0"/>
              </a:rPr>
              <a:t>what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to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use, </a:t>
            </a:r>
            <a:r>
              <a:rPr lang="es-SV" dirty="0" err="1" smtClean="0">
                <a:latin typeface="Modern No. 20" panose="02070704070505020303" pitchFamily="18" charset="0"/>
              </a:rPr>
              <a:t>but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not</a:t>
            </a:r>
            <a:r>
              <a:rPr lang="es-SV" dirty="0" smtClean="0">
                <a:latin typeface="Modern No. 20" panose="02070704070505020303" pitchFamily="18" charset="0"/>
              </a:rPr>
              <a:t> so </a:t>
            </a:r>
            <a:r>
              <a:rPr lang="es-SV" dirty="0" err="1" smtClean="0">
                <a:latin typeface="Modern No. 20" panose="02070704070505020303" pitchFamily="18" charset="0"/>
              </a:rPr>
              <a:t>clear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here</a:t>
            </a:r>
            <a:r>
              <a:rPr lang="es-SV" dirty="0" smtClean="0">
                <a:latin typeface="Modern No. 20" panose="02070704070505020303" pitchFamily="18" charset="0"/>
              </a:rPr>
              <a:t>, so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used</a:t>
            </a:r>
            <a:r>
              <a:rPr lang="es-SV" dirty="0" smtClean="0">
                <a:latin typeface="Modern No. 20" panose="02070704070505020303" pitchFamily="18" charset="0"/>
              </a:rPr>
              <a:t> a 0.5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category</a:t>
            </a:r>
            <a:r>
              <a:rPr lang="es-SV" dirty="0" smtClean="0">
                <a:latin typeface="Modern No. 20" panose="02070704070505020303" pitchFamily="18" charset="0"/>
              </a:rPr>
              <a:t> data.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latin typeface="Modern No. 20" panose="02070704070505020303" pitchFamily="18" charset="0"/>
              </a:rPr>
              <a:t>DBSCAN </a:t>
            </a:r>
            <a:r>
              <a:rPr lang="es-SV" dirty="0" err="1" smtClean="0">
                <a:latin typeface="Modern No. 20" panose="02070704070505020303" pitchFamily="18" charset="0"/>
              </a:rPr>
              <a:t>Clusters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only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Category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754341" cy="405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7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332656"/>
            <a:ext cx="5739780" cy="446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Average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number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Capital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SV" dirty="0" smtClean="0"/>
              <a:t>San José, Costa Rica, </a:t>
            </a:r>
            <a:r>
              <a:rPr lang="es-SV" dirty="0" err="1" smtClean="0"/>
              <a:t>seems</a:t>
            </a:r>
            <a:r>
              <a:rPr lang="es-SV" dirty="0" smtClean="0"/>
              <a:t> to </a:t>
            </a:r>
            <a:r>
              <a:rPr lang="es-SV" dirty="0" err="1" smtClean="0"/>
              <a:t>have</a:t>
            </a:r>
            <a:r>
              <a:rPr lang="es-SV" dirty="0" smtClean="0"/>
              <a:t> </a:t>
            </a:r>
            <a:r>
              <a:rPr lang="es-SV" dirty="0" err="1" smtClean="0"/>
              <a:t>the</a:t>
            </a:r>
            <a:r>
              <a:rPr lang="es-SV" dirty="0" smtClean="0"/>
              <a:t> </a:t>
            </a:r>
            <a:r>
              <a:rPr lang="es-SV" dirty="0" err="1" smtClean="0"/>
              <a:t>most</a:t>
            </a:r>
            <a:r>
              <a:rPr lang="es-SV" dirty="0" smtClean="0"/>
              <a:t> </a:t>
            </a:r>
            <a:r>
              <a:rPr lang="es-SV" dirty="0" err="1" smtClean="0"/>
              <a:t>liked</a:t>
            </a:r>
            <a:r>
              <a:rPr lang="es-SV" dirty="0" smtClean="0"/>
              <a:t> </a:t>
            </a:r>
            <a:r>
              <a:rPr lang="es-SV" dirty="0" err="1" smtClean="0"/>
              <a:t>venues</a:t>
            </a:r>
            <a:r>
              <a:rPr lang="es-SV" dirty="0" smtClean="0"/>
              <a:t> in </a:t>
            </a:r>
            <a:r>
              <a:rPr lang="es-SV" dirty="0" err="1" smtClean="0"/>
              <a:t>the</a:t>
            </a:r>
            <a:r>
              <a:rPr lang="es-SV" dirty="0" smtClean="0"/>
              <a:t> </a:t>
            </a:r>
            <a:r>
              <a:rPr lang="es-SV" dirty="0" err="1" smtClean="0"/>
              <a:t>region</a:t>
            </a:r>
            <a:r>
              <a:rPr lang="es-SV" dirty="0" smtClean="0"/>
              <a:t>, </a:t>
            </a:r>
            <a:r>
              <a:rPr lang="es-SV" dirty="0" err="1" smtClean="0"/>
              <a:t>followed</a:t>
            </a:r>
            <a:r>
              <a:rPr lang="es-SV" dirty="0" smtClean="0"/>
              <a:t> </a:t>
            </a:r>
            <a:r>
              <a:rPr lang="es-SV" dirty="0" err="1" smtClean="0"/>
              <a:t>by</a:t>
            </a:r>
            <a:r>
              <a:rPr lang="es-SV" dirty="0" smtClean="0"/>
              <a:t> </a:t>
            </a:r>
            <a:r>
              <a:rPr lang="es-SV" dirty="0" err="1" smtClean="0"/>
              <a:t>Panama</a:t>
            </a:r>
            <a:r>
              <a:rPr lang="es-SV" dirty="0" smtClean="0"/>
              <a:t> City, </a:t>
            </a:r>
            <a:r>
              <a:rPr lang="es-SV" dirty="0" err="1" smtClean="0"/>
              <a:t>Panama</a:t>
            </a:r>
            <a:r>
              <a:rPr lang="es-S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405</Words>
  <Application>Microsoft Office PowerPoint</Application>
  <PresentationFormat>Presentación en pantalla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Difference in venues  in Central America</vt:lpstr>
      <vt:lpstr>Presentación de PowerPoint</vt:lpstr>
      <vt:lpstr>Data Acquisition and Cleaning</vt:lpstr>
      <vt:lpstr>Presentación de PowerPoint</vt:lpstr>
      <vt:lpstr>Amount of venue categories by capital.</vt:lpstr>
      <vt:lpstr>Presentación de PowerPoint</vt:lpstr>
      <vt:lpstr>Presentación de PowerPoint</vt:lpstr>
      <vt:lpstr>DBSCAN Clusters with only Venue Category</vt:lpstr>
      <vt:lpstr>Average number of likes by Capital</vt:lpstr>
      <vt:lpstr>Boxplots of the likes distribution</vt:lpstr>
      <vt:lpstr>Venues with likes and price info.</vt:lpstr>
      <vt:lpstr>Clusters with likes and venue categories.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venues  in Central America</dc:title>
  <dc:creator>Marina Villalta</dc:creator>
  <cp:lastModifiedBy>Marina Villalta</cp:lastModifiedBy>
  <cp:revision>14</cp:revision>
  <dcterms:created xsi:type="dcterms:W3CDTF">2020-12-21T00:05:17Z</dcterms:created>
  <dcterms:modified xsi:type="dcterms:W3CDTF">2020-12-21T06:23:30Z</dcterms:modified>
</cp:coreProperties>
</file>