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57" r:id="rId5"/>
    <p:sldId id="261" r:id="rId6"/>
    <p:sldId id="262"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0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4660"/>
  </p:normalViewPr>
  <p:slideViewPr>
    <p:cSldViewPr snapToGrid="0">
      <p:cViewPr varScale="1">
        <p:scale>
          <a:sx n="67" d="100"/>
          <a:sy n="67" d="100"/>
        </p:scale>
        <p:origin x="7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626F3E-7349-4B46-B8DB-6256D10C1B2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376C1FD-7027-4F89-B0A0-317D59F2E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C093255-7EB5-4D2C-868E-A7B26F311656}"/>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5" name="頁尾版面配置區 4">
            <a:extLst>
              <a:ext uri="{FF2B5EF4-FFF2-40B4-BE49-F238E27FC236}">
                <a16:creationId xmlns:a16="http://schemas.microsoft.com/office/drawing/2014/main" id="{6C217AA3-47DB-4842-9939-858D439C951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1843E07-F24B-4529-BA9E-0C82F418A885}"/>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365716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02C646-4574-4F54-9F33-D358D298DBB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58B6375-B632-4C38-BC99-A3319C91C67F}"/>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13C8A88-0D55-464A-9386-50725641E8D7}"/>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5" name="頁尾版面配置區 4">
            <a:extLst>
              <a:ext uri="{FF2B5EF4-FFF2-40B4-BE49-F238E27FC236}">
                <a16:creationId xmlns:a16="http://schemas.microsoft.com/office/drawing/2014/main" id="{8649CA66-A680-4F9A-B816-834A538A45B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A2A17B-82B3-4B76-944D-BC143B826A8B}"/>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401106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A56D703-5032-4927-9C8F-9E94D7866AD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15B282A-BBD0-428E-9DC0-7439F96872D7}"/>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4D0D516-D4DA-46DD-8954-09A1DEF6B270}"/>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5" name="頁尾版面配置區 4">
            <a:extLst>
              <a:ext uri="{FF2B5EF4-FFF2-40B4-BE49-F238E27FC236}">
                <a16:creationId xmlns:a16="http://schemas.microsoft.com/office/drawing/2014/main" id="{2F2C458C-F03B-4DC6-BC6C-C6A18EB752F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A5409F-58EA-4441-8765-6342B69C9487}"/>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394604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A80689-BC51-42BB-B26E-0F0C3713DF6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35E44AE-5B9F-48B9-A07E-7599A33A290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E3462F4-EB27-413F-8D8F-9CD2482C5CF6}"/>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5" name="頁尾版面配置區 4">
            <a:extLst>
              <a:ext uri="{FF2B5EF4-FFF2-40B4-BE49-F238E27FC236}">
                <a16:creationId xmlns:a16="http://schemas.microsoft.com/office/drawing/2014/main" id="{A8EE505E-457C-4E64-A21F-D56824EC2B3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75396D-CD96-4612-ADC8-51791A78B18C}"/>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101590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4AD2ED-0399-4D69-91D0-6769E635CCC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760EC30-8E6E-4D5F-BCCF-F6D13A3EE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4A418ED7-BD03-4502-8AD4-9B5604678244}"/>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5" name="頁尾版面配置區 4">
            <a:extLst>
              <a:ext uri="{FF2B5EF4-FFF2-40B4-BE49-F238E27FC236}">
                <a16:creationId xmlns:a16="http://schemas.microsoft.com/office/drawing/2014/main" id="{0AA16617-FEB6-460A-A169-3BDF2515935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5344C6A-9557-4E3F-963C-1CD196CEF2B8}"/>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82602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351C4D-13C3-47C8-9B0D-6073AF584E8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A30B773-A455-4027-BCD5-F12A11BB8D7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97F1476-D0E8-4699-9A26-3CF8F2AB9E33}"/>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B8E8004-1860-47C0-9BD0-48606BAF35D1}"/>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6" name="頁尾版面配置區 5">
            <a:extLst>
              <a:ext uri="{FF2B5EF4-FFF2-40B4-BE49-F238E27FC236}">
                <a16:creationId xmlns:a16="http://schemas.microsoft.com/office/drawing/2014/main" id="{18B709A6-7A9B-476F-A2FD-02D06AD6984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A592C62-878A-489B-AFF0-CF116ACAF361}"/>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12463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BD33AE-3AB5-42B2-A58E-F5A4CAF463E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9E6385B-C765-431F-ADE7-40B045403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D352F24-88C9-40CE-A590-D4F4A36C68D5}"/>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AC42918-9A05-4182-9C25-466FE9025B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A88636E-B5E7-4134-8D4A-C385606B4709}"/>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F0086CA-EE47-4F2B-BBAB-03E30657F2B2}"/>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8" name="頁尾版面配置區 7">
            <a:extLst>
              <a:ext uri="{FF2B5EF4-FFF2-40B4-BE49-F238E27FC236}">
                <a16:creationId xmlns:a16="http://schemas.microsoft.com/office/drawing/2014/main" id="{74A22069-CE17-4CF9-90CB-065ED212CBF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7A07DC5-444A-45D0-9F15-30EBF76E9CD9}"/>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157856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72A8CC-43B6-44AF-9FEE-8F234D3DCFB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E058462-EBCA-41ED-8B99-1859C75EFCB6}"/>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4" name="頁尾版面配置區 3">
            <a:extLst>
              <a:ext uri="{FF2B5EF4-FFF2-40B4-BE49-F238E27FC236}">
                <a16:creationId xmlns:a16="http://schemas.microsoft.com/office/drawing/2014/main" id="{EEF75973-D8E6-41BC-88A0-18A8EA8EDD9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DC4189-D889-47F9-A0B6-3C90B852B829}"/>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7931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FE139A6-34E8-4C1D-B60E-D9775D9A0AFE}"/>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3" name="頁尾版面配置區 2">
            <a:extLst>
              <a:ext uri="{FF2B5EF4-FFF2-40B4-BE49-F238E27FC236}">
                <a16:creationId xmlns:a16="http://schemas.microsoft.com/office/drawing/2014/main" id="{E19B87C9-D5AA-4D3A-8EEF-A7A674CEC7A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3F22E6C-B65B-4CDD-88BB-61C12E7B4D16}"/>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360392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76E696-3ED9-4BD2-A804-679C0594229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BCEEB9E-5CAE-4455-A9CF-D290B18FC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4B5583B-405B-43BB-BE9C-AC1FCF0A2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91A1E75-D01E-4D39-AE3B-70D7A00A873F}"/>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6" name="頁尾版面配置區 5">
            <a:extLst>
              <a:ext uri="{FF2B5EF4-FFF2-40B4-BE49-F238E27FC236}">
                <a16:creationId xmlns:a16="http://schemas.microsoft.com/office/drawing/2014/main" id="{3280EE05-48F8-4B93-9E38-2CBCCAB1F87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1055B21-5129-4780-B8DC-4093716AE277}"/>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357467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B6CB7-EED0-4D00-A457-0F21B8B9353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B1F940A-0D09-4469-9909-4086F7D97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54F9A2B-0A70-4460-8847-839C2B119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1C21B3B-9121-4674-B904-355F32B97878}"/>
              </a:ext>
            </a:extLst>
          </p:cNvPr>
          <p:cNvSpPr>
            <a:spLocks noGrp="1"/>
          </p:cNvSpPr>
          <p:nvPr>
            <p:ph type="dt" sz="half" idx="10"/>
          </p:nvPr>
        </p:nvSpPr>
        <p:spPr/>
        <p:txBody>
          <a:bodyPr/>
          <a:lstStyle/>
          <a:p>
            <a:fld id="{5018796A-8443-4988-A304-BB7FD77316CF}" type="datetimeFigureOut">
              <a:rPr lang="zh-TW" altLang="en-US" smtClean="0"/>
              <a:t>2021/12/12</a:t>
            </a:fld>
            <a:endParaRPr lang="zh-TW" altLang="en-US"/>
          </a:p>
        </p:txBody>
      </p:sp>
      <p:sp>
        <p:nvSpPr>
          <p:cNvPr id="6" name="頁尾版面配置區 5">
            <a:extLst>
              <a:ext uri="{FF2B5EF4-FFF2-40B4-BE49-F238E27FC236}">
                <a16:creationId xmlns:a16="http://schemas.microsoft.com/office/drawing/2014/main" id="{0F74E448-AF65-437D-84EC-2C8A537F337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EF534E0-3269-4E65-A659-1C422C72262E}"/>
              </a:ext>
            </a:extLst>
          </p:cNvPr>
          <p:cNvSpPr>
            <a:spLocks noGrp="1"/>
          </p:cNvSpPr>
          <p:nvPr>
            <p:ph type="sldNum" sz="quarter" idx="12"/>
          </p:nvPr>
        </p:nvSpPr>
        <p:spPr/>
        <p:txBody>
          <a:body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250364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A34852C-1107-470A-BE94-EFF2EB5F7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B51D726-7448-469A-9C24-A4A326D5EC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7EB9821-B55B-4589-B309-36175D8549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8796A-8443-4988-A304-BB7FD77316CF}" type="datetimeFigureOut">
              <a:rPr lang="zh-TW" altLang="en-US" smtClean="0"/>
              <a:t>2021/12/12</a:t>
            </a:fld>
            <a:endParaRPr lang="zh-TW" altLang="en-US"/>
          </a:p>
        </p:txBody>
      </p:sp>
      <p:sp>
        <p:nvSpPr>
          <p:cNvPr id="5" name="頁尾版面配置區 4">
            <a:extLst>
              <a:ext uri="{FF2B5EF4-FFF2-40B4-BE49-F238E27FC236}">
                <a16:creationId xmlns:a16="http://schemas.microsoft.com/office/drawing/2014/main" id="{4693EAFD-9AD9-4CE4-A0DA-C8EC02AE6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1EB0E1A-0AC1-400D-B07A-B11B04676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90209-0A80-4294-AF0E-69C62C0463A0}" type="slidenum">
              <a:rPr lang="zh-TW" altLang="en-US" smtClean="0"/>
              <a:t>‹#›</a:t>
            </a:fld>
            <a:endParaRPr lang="zh-TW" altLang="en-US"/>
          </a:p>
        </p:txBody>
      </p:sp>
    </p:spTree>
    <p:extLst>
      <p:ext uri="{BB962C8B-B14F-4D97-AF65-F5344CB8AC3E}">
        <p14:creationId xmlns:p14="http://schemas.microsoft.com/office/powerpoint/2010/main" val="1320792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AE7476-A421-4968-AF53-E2930C8AF43F}"/>
              </a:ext>
            </a:extLst>
          </p:cNvPr>
          <p:cNvSpPr>
            <a:spLocks noGrp="1"/>
          </p:cNvSpPr>
          <p:nvPr>
            <p:ph type="ctrTitle"/>
          </p:nvPr>
        </p:nvSpPr>
        <p:spPr/>
        <p:txBody>
          <a:bodyPr>
            <a:normAutofit/>
          </a:bodyPr>
          <a:lstStyle/>
          <a:p>
            <a:r>
              <a:rPr lang="en-US" altLang="zh-TW" sz="4400" dirty="0"/>
              <a:t>World University Ranking</a:t>
            </a:r>
            <a:r>
              <a:rPr lang="zh-TW" altLang="en-US" sz="4400" dirty="0"/>
              <a:t> </a:t>
            </a:r>
            <a:r>
              <a:rPr lang="en-US" altLang="zh-TW" sz="4400" dirty="0"/>
              <a:t>2022</a:t>
            </a:r>
            <a:endParaRPr lang="zh-TW" altLang="en-US" sz="4400" dirty="0"/>
          </a:p>
        </p:txBody>
      </p:sp>
      <p:sp>
        <p:nvSpPr>
          <p:cNvPr id="3" name="副標題 2">
            <a:extLst>
              <a:ext uri="{FF2B5EF4-FFF2-40B4-BE49-F238E27FC236}">
                <a16:creationId xmlns:a16="http://schemas.microsoft.com/office/drawing/2014/main" id="{B26D3694-7675-47E3-8DF5-2A85BC29C429}"/>
              </a:ext>
            </a:extLst>
          </p:cNvPr>
          <p:cNvSpPr>
            <a:spLocks noGrp="1"/>
          </p:cNvSpPr>
          <p:nvPr>
            <p:ph type="subTitle" idx="1"/>
          </p:nvPr>
        </p:nvSpPr>
        <p:spPr/>
        <p:txBody>
          <a:bodyPr/>
          <a:lstStyle/>
          <a:p>
            <a:r>
              <a:rPr lang="zh-TW" altLang="en-US" dirty="0"/>
              <a:t>台北大學統碩一 商巧昀</a:t>
            </a:r>
          </a:p>
        </p:txBody>
      </p:sp>
    </p:spTree>
    <p:extLst>
      <p:ext uri="{BB962C8B-B14F-4D97-AF65-F5344CB8AC3E}">
        <p14:creationId xmlns:p14="http://schemas.microsoft.com/office/powerpoint/2010/main" val="111674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115017-8086-4153-A1F0-870F80BC1834}"/>
              </a:ext>
            </a:extLst>
          </p:cNvPr>
          <p:cNvSpPr>
            <a:spLocks noGrp="1"/>
          </p:cNvSpPr>
          <p:nvPr>
            <p:ph type="title"/>
          </p:nvPr>
        </p:nvSpPr>
        <p:spPr/>
        <p:txBody>
          <a:bodyPr/>
          <a:lstStyle/>
          <a:p>
            <a:r>
              <a:rPr lang="zh-TW" altLang="en-US" dirty="0"/>
              <a:t>專案簡介</a:t>
            </a:r>
          </a:p>
        </p:txBody>
      </p:sp>
      <p:sp>
        <p:nvSpPr>
          <p:cNvPr id="3" name="內容版面配置區 2">
            <a:extLst>
              <a:ext uri="{FF2B5EF4-FFF2-40B4-BE49-F238E27FC236}">
                <a16:creationId xmlns:a16="http://schemas.microsoft.com/office/drawing/2014/main" id="{F36AE29F-A2E8-41CE-A0A9-C824DAA8D354}"/>
              </a:ext>
            </a:extLst>
          </p:cNvPr>
          <p:cNvSpPr>
            <a:spLocks noGrp="1"/>
          </p:cNvSpPr>
          <p:nvPr>
            <p:ph idx="1"/>
          </p:nvPr>
        </p:nvSpPr>
        <p:spPr/>
        <p:txBody>
          <a:bodyPr>
            <a:normAutofit/>
          </a:bodyPr>
          <a:lstStyle/>
          <a:p>
            <a:pPr marL="0" indent="0">
              <a:buNone/>
            </a:pPr>
            <a:r>
              <a:rPr lang="en-US" altLang="zh-TW" dirty="0"/>
              <a:t>THE</a:t>
            </a:r>
            <a:r>
              <a:rPr lang="zh-TW" altLang="en-US" dirty="0"/>
              <a:t>及</a:t>
            </a:r>
            <a:r>
              <a:rPr lang="en-US" altLang="zh-TW" dirty="0"/>
              <a:t>QS</a:t>
            </a:r>
            <a:r>
              <a:rPr lang="zh-TW" altLang="en-US" dirty="0"/>
              <a:t>分別是兩大世界大學排名機構，其排名依據各有不同特色，但皆參考各校方向？的學生人數作為排名依據。</a:t>
            </a:r>
            <a:endParaRPr lang="en-US" altLang="zh-TW" dirty="0"/>
          </a:p>
          <a:p>
            <a:pPr marL="0" indent="0">
              <a:buNone/>
            </a:pPr>
            <a:r>
              <a:rPr lang="zh-TW" altLang="en-US" dirty="0"/>
              <a:t>本專案以學生人數為中心，分為兩個部分：</a:t>
            </a:r>
            <a:endParaRPr lang="en-US" altLang="zh-TW" dirty="0"/>
          </a:p>
          <a:p>
            <a:pPr marL="514350" indent="-514350">
              <a:buAutoNum type="arabicPeriod"/>
            </a:pPr>
            <a:r>
              <a:rPr lang="zh-TW" altLang="en-US" b="1" dirty="0">
                <a:solidFill>
                  <a:schemeClr val="accent6"/>
                </a:solidFill>
              </a:rPr>
              <a:t>差異比較</a:t>
            </a:r>
            <a:r>
              <a:rPr lang="zh-TW" altLang="en-US" dirty="0"/>
              <a:t>：觀察各校提供給兩大世界大學排名機構的學生人數是否有差異，又不同族群</a:t>
            </a:r>
            <a:r>
              <a:rPr lang="en-US" altLang="zh-TW" dirty="0"/>
              <a:t>(</a:t>
            </a:r>
            <a:r>
              <a:rPr lang="zh-TW" altLang="en-US" dirty="0"/>
              <a:t>排名區間、排名進步與否、地區</a:t>
            </a:r>
            <a:r>
              <a:rPr lang="en-US" altLang="zh-TW" dirty="0"/>
              <a:t>)</a:t>
            </a:r>
            <a:r>
              <a:rPr lang="zh-TW" altLang="en-US" dirty="0"/>
              <a:t>的學校的人數差是否會有很大的差異？</a:t>
            </a:r>
            <a:endParaRPr lang="en-US" altLang="zh-TW" dirty="0"/>
          </a:p>
          <a:p>
            <a:pPr marL="514350" indent="-514350">
              <a:buAutoNum type="arabicPeriod"/>
            </a:pPr>
            <a:r>
              <a:rPr lang="zh-TW" altLang="en-US" b="1" dirty="0">
                <a:solidFill>
                  <a:schemeClr val="accent6"/>
                </a:solidFill>
              </a:rPr>
              <a:t>資料轉換</a:t>
            </a:r>
            <a:r>
              <a:rPr lang="zh-TW" altLang="en-US" dirty="0"/>
              <a:t>：若兩個機構將資料做轉換，讓公正的第三方機構以不知道原始資料為何的情況下比較人數差異以判斷哪些學校的人數差距較不合理，如何轉換較好？</a:t>
            </a:r>
            <a:endParaRPr lang="en-US" altLang="zh-TW" dirty="0"/>
          </a:p>
        </p:txBody>
      </p:sp>
    </p:spTree>
    <p:extLst>
      <p:ext uri="{BB962C8B-B14F-4D97-AF65-F5344CB8AC3E}">
        <p14:creationId xmlns:p14="http://schemas.microsoft.com/office/powerpoint/2010/main" val="160048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4E73281E-9878-4B91-AADB-92C6F4B634BB}"/>
              </a:ext>
            </a:extLst>
          </p:cNvPr>
          <p:cNvSpPr>
            <a:spLocks noGrp="1"/>
          </p:cNvSpPr>
          <p:nvPr>
            <p:ph type="title"/>
          </p:nvPr>
        </p:nvSpPr>
        <p:spPr/>
        <p:txBody>
          <a:bodyPr/>
          <a:lstStyle/>
          <a:p>
            <a:r>
              <a:rPr lang="zh-TW" altLang="en-US" dirty="0"/>
              <a:t>專案流程</a:t>
            </a:r>
          </a:p>
        </p:txBody>
      </p:sp>
      <p:sp>
        <p:nvSpPr>
          <p:cNvPr id="5" name="文字版面配置區 4">
            <a:extLst>
              <a:ext uri="{FF2B5EF4-FFF2-40B4-BE49-F238E27FC236}">
                <a16:creationId xmlns:a16="http://schemas.microsoft.com/office/drawing/2014/main" id="{D44E732E-44B0-4384-AB9E-C64FECAC1891}"/>
              </a:ext>
            </a:extLst>
          </p:cNvPr>
          <p:cNvSpPr>
            <a:spLocks noGrp="1"/>
          </p:cNvSpPr>
          <p:nvPr>
            <p:ph type="body" idx="1"/>
          </p:nvPr>
        </p:nvSpPr>
        <p:spPr/>
        <p:txBody>
          <a:bodyPr/>
          <a:lstStyle/>
          <a:p>
            <a:r>
              <a:rPr lang="zh-TW" altLang="en-US" dirty="0"/>
              <a:t>差異比較</a:t>
            </a:r>
          </a:p>
        </p:txBody>
      </p:sp>
    </p:spTree>
    <p:extLst>
      <p:ext uri="{BB962C8B-B14F-4D97-AF65-F5344CB8AC3E}">
        <p14:creationId xmlns:p14="http://schemas.microsoft.com/office/powerpoint/2010/main" val="105947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接點: 肘形 79">
            <a:extLst>
              <a:ext uri="{FF2B5EF4-FFF2-40B4-BE49-F238E27FC236}">
                <a16:creationId xmlns:a16="http://schemas.microsoft.com/office/drawing/2014/main" id="{D6FD7462-E81A-4C16-87C9-AE8D00C23CBC}"/>
              </a:ext>
            </a:extLst>
          </p:cNvPr>
          <p:cNvCxnSpPr>
            <a:cxnSpLocks/>
            <a:stCxn id="29" idx="3"/>
          </p:cNvCxnSpPr>
          <p:nvPr/>
        </p:nvCxnSpPr>
        <p:spPr>
          <a:xfrm flipV="1">
            <a:off x="7552897" y="1497516"/>
            <a:ext cx="250613" cy="4382494"/>
          </a:xfrm>
          <a:prstGeom prst="bentConnector2">
            <a:avLst/>
          </a:prstGeom>
          <a:ln w="1905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89CA943-E652-431B-9FF1-22831CB1EED1}"/>
              </a:ext>
            </a:extLst>
          </p:cNvPr>
          <p:cNvSpPr/>
          <p:nvPr/>
        </p:nvSpPr>
        <p:spPr>
          <a:xfrm>
            <a:off x="498476" y="2165141"/>
            <a:ext cx="3276599" cy="140875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100" dirty="0">
                <a:solidFill>
                  <a:schemeClr val="accent5">
                    <a:lumMod val="75000"/>
                  </a:schemeClr>
                </a:solidFill>
                <a:effectLst>
                  <a:outerShdw blurRad="38100" dist="38100" dir="2700000" algn="tl">
                    <a:srgbClr val="000000">
                      <a:alpha val="43137"/>
                    </a:srgbClr>
                  </a:outerShdw>
                </a:effectLst>
              </a:rPr>
              <a:t>QS.R</a:t>
            </a:r>
            <a:r>
              <a:rPr lang="en-US" altLang="zh-TW" sz="1100" dirty="0">
                <a:solidFill>
                  <a:schemeClr val="accent5">
                    <a:lumMod val="75000"/>
                  </a:schemeClr>
                </a:solidFill>
              </a:rPr>
              <a:t>:</a:t>
            </a:r>
            <a:r>
              <a:rPr lang="zh-TW" altLang="en-US" sz="1100" dirty="0">
                <a:solidFill>
                  <a:schemeClr val="accent5">
                    <a:lumMod val="75000"/>
                  </a:schemeClr>
                </a:solidFill>
              </a:rPr>
              <a:t> </a:t>
            </a:r>
            <a:endParaRPr lang="en-US" altLang="zh-TW" sz="1100" dirty="0">
              <a:solidFill>
                <a:schemeClr val="accent5">
                  <a:lumMod val="75000"/>
                </a:schemeClr>
              </a:solidFill>
            </a:endParaRPr>
          </a:p>
          <a:p>
            <a:r>
              <a:rPr lang="en-US" altLang="zh-TW" sz="1100" dirty="0">
                <a:solidFill>
                  <a:schemeClr val="accent5">
                    <a:lumMod val="75000"/>
                  </a:schemeClr>
                </a:solidFill>
              </a:rPr>
              <a:t>1.</a:t>
            </a:r>
            <a:r>
              <a:rPr lang="zh-TW" altLang="en-US" sz="1100" dirty="0">
                <a:solidFill>
                  <a:schemeClr val="accent5">
                    <a:lumMod val="75000"/>
                  </a:schemeClr>
                </a:solidFill>
              </a:rPr>
              <a:t>抓</a:t>
            </a:r>
            <a:r>
              <a:rPr lang="en-US" altLang="zh-TW" sz="1100" dirty="0">
                <a:solidFill>
                  <a:schemeClr val="accent5">
                    <a:lumMod val="75000"/>
                  </a:schemeClr>
                </a:solidFill>
              </a:rPr>
              <a:t>QS2022</a:t>
            </a:r>
            <a:r>
              <a:rPr lang="zh-TW" altLang="en-US" sz="1100" dirty="0">
                <a:solidFill>
                  <a:schemeClr val="accent5">
                    <a:lumMod val="75000"/>
                  </a:schemeClr>
                </a:solidFill>
              </a:rPr>
              <a:t>學校網址</a:t>
            </a:r>
            <a:r>
              <a:rPr lang="en-US" altLang="zh-TW" sz="1100" dirty="0">
                <a:solidFill>
                  <a:schemeClr val="accent5">
                    <a:lumMod val="75000"/>
                  </a:schemeClr>
                </a:solidFill>
              </a:rPr>
              <a:t>(href_table_2022.csv)</a:t>
            </a:r>
          </a:p>
          <a:p>
            <a:r>
              <a:rPr lang="en-US" altLang="zh-TW" sz="1100" dirty="0">
                <a:solidFill>
                  <a:schemeClr val="accent5">
                    <a:lumMod val="75000"/>
                  </a:schemeClr>
                </a:solidFill>
              </a:rPr>
              <a:t>2.</a:t>
            </a:r>
            <a:r>
              <a:rPr lang="zh-TW" altLang="en-US" sz="1100" dirty="0">
                <a:solidFill>
                  <a:schemeClr val="accent5">
                    <a:lumMod val="75000"/>
                  </a:schemeClr>
                </a:solidFill>
              </a:rPr>
              <a:t>進</a:t>
            </a:r>
            <a:r>
              <a:rPr lang="en-US" altLang="zh-TW" sz="1100" dirty="0">
                <a:solidFill>
                  <a:schemeClr val="accent5">
                    <a:lumMod val="75000"/>
                  </a:schemeClr>
                </a:solidFill>
              </a:rPr>
              <a:t>href_table_2022</a:t>
            </a:r>
            <a:r>
              <a:rPr lang="zh-TW" altLang="en-US" sz="1100" dirty="0">
                <a:solidFill>
                  <a:schemeClr val="accent5">
                    <a:lumMod val="75000"/>
                  </a:schemeClr>
                </a:solidFill>
              </a:rPr>
              <a:t>每個網站抓各校資料</a:t>
            </a:r>
            <a:r>
              <a:rPr lang="en-US" altLang="zh-TW" sz="1100" dirty="0">
                <a:solidFill>
                  <a:schemeClr val="accent5">
                    <a:lumMod val="75000"/>
                  </a:schemeClr>
                </a:solidFill>
              </a:rPr>
              <a:t>(qs_total_2022 .csv)</a:t>
            </a:r>
          </a:p>
          <a:p>
            <a:r>
              <a:rPr lang="en-US" altLang="zh-TW" sz="1100" dirty="0">
                <a:solidFill>
                  <a:schemeClr val="accent5">
                    <a:lumMod val="75000"/>
                  </a:schemeClr>
                </a:solidFill>
                <a:effectLst>
                  <a:outerShdw blurRad="38100" dist="38100" dir="2700000" algn="tl">
                    <a:srgbClr val="000000">
                      <a:alpha val="43137"/>
                    </a:srgbClr>
                  </a:outerShdw>
                </a:effectLst>
              </a:rPr>
              <a:t>repeat.R</a:t>
            </a:r>
            <a:r>
              <a:rPr lang="en-US" altLang="zh-TW" sz="1100" dirty="0">
                <a:solidFill>
                  <a:schemeClr val="accent5">
                    <a:lumMod val="75000"/>
                  </a:schemeClr>
                </a:solidFill>
              </a:rPr>
              <a:t>:</a:t>
            </a:r>
            <a:r>
              <a:rPr lang="zh-TW" altLang="en-US" sz="1100" dirty="0">
                <a:solidFill>
                  <a:schemeClr val="accent5">
                    <a:lumMod val="75000"/>
                  </a:schemeClr>
                </a:solidFill>
              </a:rPr>
              <a:t> </a:t>
            </a:r>
            <a:endParaRPr lang="en-US" altLang="zh-TW" sz="1100" dirty="0">
              <a:solidFill>
                <a:schemeClr val="accent5">
                  <a:lumMod val="75000"/>
                </a:schemeClr>
              </a:solidFill>
            </a:endParaRPr>
          </a:p>
          <a:p>
            <a:r>
              <a:rPr lang="en-US" altLang="zh-TW" sz="1100" dirty="0">
                <a:solidFill>
                  <a:schemeClr val="accent5">
                    <a:lumMod val="75000"/>
                  </a:schemeClr>
                </a:solidFill>
              </a:rPr>
              <a:t>3.</a:t>
            </a:r>
            <a:r>
              <a:rPr lang="zh-TW" altLang="en-US" sz="1100" dirty="0">
                <a:solidFill>
                  <a:schemeClr val="accent5">
                    <a:lumMod val="75000"/>
                  </a:schemeClr>
                </a:solidFill>
              </a:rPr>
              <a:t>刪除重複筆資料</a:t>
            </a:r>
            <a:r>
              <a:rPr lang="en-US" altLang="zh-TW" sz="1100" dirty="0">
                <a:solidFill>
                  <a:schemeClr val="accent5">
                    <a:lumMod val="75000"/>
                  </a:schemeClr>
                </a:solidFill>
              </a:rPr>
              <a:t>(</a:t>
            </a:r>
            <a:r>
              <a:rPr lang="en-US" altLang="zh-TW" sz="1100" dirty="0">
                <a:solidFill>
                  <a:schemeClr val="accent5">
                    <a:lumMod val="75000"/>
                  </a:schemeClr>
                </a:solidFill>
                <a:effectLst>
                  <a:outerShdw blurRad="38100" dist="38100" dir="2700000" algn="tl">
                    <a:srgbClr val="000000">
                      <a:alpha val="43137"/>
                    </a:srgbClr>
                  </a:outerShdw>
                </a:effectLst>
              </a:rPr>
              <a:t>qs_total_2022_</a:t>
            </a:r>
            <a:r>
              <a:rPr lang="zh-TW" altLang="en-US" sz="1100" dirty="0">
                <a:solidFill>
                  <a:schemeClr val="accent5">
                    <a:lumMod val="75000"/>
                  </a:schemeClr>
                </a:solidFill>
                <a:effectLst>
                  <a:outerShdw blurRad="38100" dist="38100" dir="2700000" algn="tl">
                    <a:srgbClr val="000000">
                      <a:alpha val="43137"/>
                    </a:srgbClr>
                  </a:outerShdw>
                </a:effectLst>
              </a:rPr>
              <a:t>不重複</a:t>
            </a:r>
            <a:r>
              <a:rPr lang="en-US" altLang="zh-TW" sz="1100" dirty="0">
                <a:solidFill>
                  <a:schemeClr val="accent5">
                    <a:lumMod val="75000"/>
                  </a:schemeClr>
                </a:solidFill>
                <a:effectLst>
                  <a:outerShdw blurRad="38100" dist="38100" dir="2700000" algn="tl">
                    <a:srgbClr val="000000">
                      <a:alpha val="43137"/>
                    </a:srgbClr>
                  </a:outerShdw>
                </a:effectLst>
              </a:rPr>
              <a:t>.csv</a:t>
            </a:r>
            <a:r>
              <a:rPr lang="en-US" altLang="zh-TW" sz="1100" dirty="0">
                <a:solidFill>
                  <a:schemeClr val="accent5">
                    <a:lumMod val="75000"/>
                  </a:schemeClr>
                </a:solidFill>
              </a:rPr>
              <a:t>)</a:t>
            </a:r>
          </a:p>
        </p:txBody>
      </p:sp>
      <p:sp>
        <p:nvSpPr>
          <p:cNvPr id="7" name="矩形 6">
            <a:extLst>
              <a:ext uri="{FF2B5EF4-FFF2-40B4-BE49-F238E27FC236}">
                <a16:creationId xmlns:a16="http://schemas.microsoft.com/office/drawing/2014/main" id="{CE43750F-B427-4602-99F5-2515C59D8188}"/>
              </a:ext>
            </a:extLst>
          </p:cNvPr>
          <p:cNvSpPr/>
          <p:nvPr/>
        </p:nvSpPr>
        <p:spPr>
          <a:xfrm>
            <a:off x="498476" y="3732311"/>
            <a:ext cx="3276599" cy="113020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100" dirty="0">
                <a:solidFill>
                  <a:schemeClr val="accent5">
                    <a:lumMod val="75000"/>
                  </a:schemeClr>
                </a:solidFill>
                <a:effectLst>
                  <a:outerShdw blurRad="38100" dist="38100" dir="2700000" algn="tl">
                    <a:srgbClr val="000000">
                      <a:alpha val="43137"/>
                    </a:srgbClr>
                  </a:outerShdw>
                </a:effectLst>
              </a:rPr>
              <a:t>THE.R</a:t>
            </a:r>
            <a:r>
              <a:rPr lang="en-US" altLang="zh-TW" sz="1100" dirty="0">
                <a:solidFill>
                  <a:schemeClr val="accent5">
                    <a:lumMod val="75000"/>
                  </a:schemeClr>
                </a:solidFill>
              </a:rPr>
              <a:t>:</a:t>
            </a:r>
            <a:r>
              <a:rPr lang="zh-TW" altLang="en-US" sz="1100" dirty="0">
                <a:solidFill>
                  <a:schemeClr val="accent5">
                    <a:lumMod val="75000"/>
                  </a:schemeClr>
                </a:solidFill>
              </a:rPr>
              <a:t> </a:t>
            </a:r>
            <a:endParaRPr lang="en-US" altLang="zh-TW" sz="1100" dirty="0">
              <a:solidFill>
                <a:schemeClr val="accent5">
                  <a:lumMod val="75000"/>
                </a:schemeClr>
              </a:solidFill>
            </a:endParaRPr>
          </a:p>
          <a:p>
            <a:r>
              <a:rPr lang="en-US" altLang="zh-TW" sz="1100" dirty="0">
                <a:solidFill>
                  <a:schemeClr val="accent5">
                    <a:lumMod val="75000"/>
                  </a:schemeClr>
                </a:solidFill>
              </a:rPr>
              <a:t>1.</a:t>
            </a:r>
            <a:r>
              <a:rPr lang="zh-TW" altLang="en-US" sz="1100" dirty="0">
                <a:solidFill>
                  <a:schemeClr val="accent5">
                    <a:lumMod val="75000"/>
                  </a:schemeClr>
                </a:solidFill>
              </a:rPr>
              <a:t>抓</a:t>
            </a:r>
            <a:r>
              <a:rPr lang="en-US" altLang="zh-TW" sz="1100" dirty="0">
                <a:solidFill>
                  <a:schemeClr val="accent5">
                    <a:lumMod val="75000"/>
                  </a:schemeClr>
                </a:solidFill>
              </a:rPr>
              <a:t>THE2022</a:t>
            </a:r>
            <a:r>
              <a:rPr lang="zh-TW" altLang="en-US" sz="1100" dirty="0">
                <a:solidFill>
                  <a:schemeClr val="accent5">
                    <a:lumMod val="75000"/>
                  </a:schemeClr>
                </a:solidFill>
              </a:rPr>
              <a:t>各校資料</a:t>
            </a:r>
            <a:r>
              <a:rPr lang="en-US" altLang="zh-TW" sz="1100" dirty="0">
                <a:solidFill>
                  <a:schemeClr val="accent5">
                    <a:lumMod val="75000"/>
                  </a:schemeClr>
                </a:solidFill>
              </a:rPr>
              <a:t>(the _total_2022.csv)</a:t>
            </a:r>
          </a:p>
          <a:p>
            <a:r>
              <a:rPr lang="en-US" altLang="zh-TW" sz="1100" dirty="0">
                <a:solidFill>
                  <a:schemeClr val="accent5">
                    <a:lumMod val="75000"/>
                  </a:schemeClr>
                </a:solidFill>
                <a:effectLst>
                  <a:outerShdw blurRad="38100" dist="38100" dir="2700000" algn="tl">
                    <a:srgbClr val="000000">
                      <a:alpha val="43137"/>
                    </a:srgbClr>
                  </a:outerShdw>
                </a:effectLst>
              </a:rPr>
              <a:t>repeat.R</a:t>
            </a:r>
            <a:r>
              <a:rPr lang="en-US" altLang="zh-TW" sz="1100" dirty="0">
                <a:solidFill>
                  <a:schemeClr val="accent5">
                    <a:lumMod val="75000"/>
                  </a:schemeClr>
                </a:solidFill>
              </a:rPr>
              <a:t>:</a:t>
            </a:r>
            <a:r>
              <a:rPr lang="zh-TW" altLang="en-US" sz="1100" dirty="0">
                <a:solidFill>
                  <a:schemeClr val="accent5">
                    <a:lumMod val="75000"/>
                  </a:schemeClr>
                </a:solidFill>
              </a:rPr>
              <a:t> </a:t>
            </a:r>
            <a:endParaRPr lang="en-US" altLang="zh-TW" sz="1100" dirty="0">
              <a:solidFill>
                <a:schemeClr val="accent5">
                  <a:lumMod val="75000"/>
                </a:schemeClr>
              </a:solidFill>
            </a:endParaRPr>
          </a:p>
          <a:p>
            <a:r>
              <a:rPr lang="en-US" altLang="zh-TW" sz="1100" dirty="0">
                <a:solidFill>
                  <a:schemeClr val="accent5">
                    <a:lumMod val="75000"/>
                  </a:schemeClr>
                </a:solidFill>
              </a:rPr>
              <a:t>2.</a:t>
            </a:r>
            <a:r>
              <a:rPr lang="zh-TW" altLang="en-US" sz="1100" dirty="0">
                <a:solidFill>
                  <a:schemeClr val="accent5">
                    <a:lumMod val="75000"/>
                  </a:schemeClr>
                </a:solidFill>
              </a:rPr>
              <a:t>刪除重複筆資料</a:t>
            </a:r>
            <a:r>
              <a:rPr lang="en-US" altLang="zh-TW" sz="1100" dirty="0">
                <a:solidFill>
                  <a:schemeClr val="accent5">
                    <a:lumMod val="75000"/>
                  </a:schemeClr>
                </a:solidFill>
              </a:rPr>
              <a:t>(</a:t>
            </a:r>
            <a:r>
              <a:rPr lang="en-US" altLang="zh-TW" sz="1100" dirty="0">
                <a:solidFill>
                  <a:schemeClr val="accent5">
                    <a:lumMod val="75000"/>
                  </a:schemeClr>
                </a:solidFill>
                <a:effectLst>
                  <a:outerShdw blurRad="38100" dist="38100" dir="2700000" algn="tl">
                    <a:srgbClr val="000000">
                      <a:alpha val="43137"/>
                    </a:srgbClr>
                  </a:outerShdw>
                </a:effectLst>
              </a:rPr>
              <a:t>the_total_2022_</a:t>
            </a:r>
            <a:r>
              <a:rPr lang="zh-TW" altLang="en-US" sz="1100" dirty="0">
                <a:solidFill>
                  <a:schemeClr val="accent5">
                    <a:lumMod val="75000"/>
                  </a:schemeClr>
                </a:solidFill>
                <a:effectLst>
                  <a:outerShdw blurRad="38100" dist="38100" dir="2700000" algn="tl">
                    <a:srgbClr val="000000">
                      <a:alpha val="43137"/>
                    </a:srgbClr>
                  </a:outerShdw>
                </a:effectLst>
              </a:rPr>
              <a:t>不重複</a:t>
            </a:r>
            <a:r>
              <a:rPr lang="en-US" altLang="zh-TW" sz="1100" dirty="0">
                <a:solidFill>
                  <a:schemeClr val="accent5">
                    <a:lumMod val="75000"/>
                  </a:schemeClr>
                </a:solidFill>
                <a:effectLst>
                  <a:outerShdw blurRad="38100" dist="38100" dir="2700000" algn="tl">
                    <a:srgbClr val="000000">
                      <a:alpha val="43137"/>
                    </a:srgbClr>
                  </a:outerShdw>
                </a:effectLst>
              </a:rPr>
              <a:t>.csv</a:t>
            </a:r>
            <a:r>
              <a:rPr lang="en-US" altLang="zh-TW" sz="1100" dirty="0">
                <a:solidFill>
                  <a:schemeClr val="accent5">
                    <a:lumMod val="75000"/>
                  </a:schemeClr>
                </a:solidFill>
              </a:rPr>
              <a:t>)</a:t>
            </a:r>
          </a:p>
        </p:txBody>
      </p:sp>
      <p:sp>
        <p:nvSpPr>
          <p:cNvPr id="12" name="矩形 11">
            <a:extLst>
              <a:ext uri="{FF2B5EF4-FFF2-40B4-BE49-F238E27FC236}">
                <a16:creationId xmlns:a16="http://schemas.microsoft.com/office/drawing/2014/main" id="{9BEA14D8-B019-415A-AE83-392400E927B9}"/>
              </a:ext>
            </a:extLst>
          </p:cNvPr>
          <p:cNvSpPr/>
          <p:nvPr/>
        </p:nvSpPr>
        <p:spPr>
          <a:xfrm>
            <a:off x="938742" y="356554"/>
            <a:ext cx="2836332" cy="69418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000" dirty="0">
                <a:solidFill>
                  <a:schemeClr val="accent6">
                    <a:lumMod val="75000"/>
                  </a:schemeClr>
                </a:solidFill>
                <a:effectLst>
                  <a:outerShdw blurRad="38100" dist="38100" dir="2700000" algn="tl">
                    <a:srgbClr val="000000">
                      <a:alpha val="43137"/>
                    </a:srgbClr>
                  </a:outerShdw>
                </a:effectLst>
              </a:rPr>
              <a:t>QS_his.R:</a:t>
            </a:r>
          </a:p>
          <a:p>
            <a:r>
              <a:rPr lang="zh-TW" altLang="en-US" sz="1000" dirty="0">
                <a:solidFill>
                  <a:schemeClr val="accent6">
                    <a:lumMod val="75000"/>
                  </a:schemeClr>
                </a:solidFill>
              </a:rPr>
              <a:t>抓</a:t>
            </a:r>
            <a:r>
              <a:rPr lang="en-US" altLang="zh-TW" sz="1000" dirty="0">
                <a:solidFill>
                  <a:schemeClr val="accent6">
                    <a:lumMod val="75000"/>
                  </a:schemeClr>
                </a:solidFill>
              </a:rPr>
              <a:t>QS2021,</a:t>
            </a:r>
            <a:r>
              <a:rPr lang="zh-TW" altLang="en-US" sz="1000" dirty="0">
                <a:solidFill>
                  <a:schemeClr val="accent6">
                    <a:lumMod val="75000"/>
                  </a:schemeClr>
                </a:solidFill>
              </a:rPr>
              <a:t> </a:t>
            </a:r>
            <a:r>
              <a:rPr lang="en-US" altLang="zh-TW" sz="1000" dirty="0">
                <a:solidFill>
                  <a:schemeClr val="accent6">
                    <a:lumMod val="75000"/>
                  </a:schemeClr>
                </a:solidFill>
              </a:rPr>
              <a:t>2020</a:t>
            </a:r>
            <a:r>
              <a:rPr lang="zh-TW" altLang="en-US" sz="1000" dirty="0">
                <a:solidFill>
                  <a:schemeClr val="accent6">
                    <a:lumMod val="75000"/>
                  </a:schemeClr>
                </a:solidFill>
              </a:rPr>
              <a:t>學校名稱</a:t>
            </a:r>
            <a:r>
              <a:rPr lang="en-US" altLang="zh-TW" sz="1000" dirty="0">
                <a:solidFill>
                  <a:schemeClr val="accent6">
                    <a:lumMod val="75000"/>
                  </a:schemeClr>
                </a:solidFill>
              </a:rPr>
              <a:t>&amp;</a:t>
            </a:r>
            <a:r>
              <a:rPr lang="zh-TW" altLang="en-US" sz="1000" dirty="0">
                <a:solidFill>
                  <a:schemeClr val="accent6">
                    <a:lumMod val="75000"/>
                  </a:schemeClr>
                </a:solidFill>
              </a:rPr>
              <a:t>排名</a:t>
            </a:r>
            <a:r>
              <a:rPr lang="en-US" altLang="zh-TW" sz="1000" dirty="0">
                <a:solidFill>
                  <a:schemeClr val="accent6">
                    <a:lumMod val="75000"/>
                  </a:schemeClr>
                </a:solidFill>
              </a:rPr>
              <a:t>(</a:t>
            </a:r>
            <a:r>
              <a:rPr lang="en-US" altLang="zh-TW" sz="1000" dirty="0">
                <a:solidFill>
                  <a:schemeClr val="accent6">
                    <a:lumMod val="75000"/>
                  </a:schemeClr>
                </a:solidFill>
                <a:effectLst>
                  <a:outerShdw blurRad="38100" dist="38100" dir="2700000" algn="tl">
                    <a:srgbClr val="000000">
                      <a:alpha val="43137"/>
                    </a:srgbClr>
                  </a:outerShdw>
                </a:effectLst>
              </a:rPr>
              <a:t>rank_table_2020.csv</a:t>
            </a:r>
            <a:r>
              <a:rPr lang="zh-TW" altLang="en-US" sz="1000" dirty="0">
                <a:solidFill>
                  <a:schemeClr val="accent6">
                    <a:lumMod val="75000"/>
                  </a:schemeClr>
                </a:solidFill>
              </a:rPr>
              <a:t>，</a:t>
            </a:r>
            <a:r>
              <a:rPr lang="en-US" altLang="zh-TW" sz="1000" dirty="0">
                <a:solidFill>
                  <a:schemeClr val="accent6">
                    <a:lumMod val="75000"/>
                  </a:schemeClr>
                </a:solidFill>
              </a:rPr>
              <a:t> </a:t>
            </a:r>
            <a:r>
              <a:rPr lang="en-US" altLang="zh-TW" sz="1000" dirty="0">
                <a:solidFill>
                  <a:schemeClr val="accent6">
                    <a:lumMod val="75000"/>
                  </a:schemeClr>
                </a:solidFill>
                <a:effectLst>
                  <a:outerShdw blurRad="38100" dist="38100" dir="2700000" algn="tl">
                    <a:srgbClr val="000000">
                      <a:alpha val="43137"/>
                    </a:srgbClr>
                  </a:outerShdw>
                </a:effectLst>
              </a:rPr>
              <a:t>rank_table_2021.csv</a:t>
            </a:r>
            <a:r>
              <a:rPr lang="en-US" altLang="zh-TW" sz="1000" dirty="0">
                <a:solidFill>
                  <a:schemeClr val="accent6">
                    <a:lumMod val="75000"/>
                  </a:schemeClr>
                </a:solidFill>
              </a:rPr>
              <a:t>)</a:t>
            </a:r>
          </a:p>
        </p:txBody>
      </p:sp>
      <p:sp>
        <p:nvSpPr>
          <p:cNvPr id="13" name="矩形 12">
            <a:extLst>
              <a:ext uri="{FF2B5EF4-FFF2-40B4-BE49-F238E27FC236}">
                <a16:creationId xmlns:a16="http://schemas.microsoft.com/office/drawing/2014/main" id="{FB4C5169-70CA-40E1-80A1-468FB7338433}"/>
              </a:ext>
            </a:extLst>
          </p:cNvPr>
          <p:cNvSpPr/>
          <p:nvPr/>
        </p:nvSpPr>
        <p:spPr>
          <a:xfrm>
            <a:off x="954407" y="5823905"/>
            <a:ext cx="2844800" cy="69418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000" dirty="0">
                <a:solidFill>
                  <a:schemeClr val="accent6">
                    <a:lumMod val="75000"/>
                  </a:schemeClr>
                </a:solidFill>
                <a:effectLst>
                  <a:outerShdw blurRad="38100" dist="38100" dir="2700000" algn="tl">
                    <a:srgbClr val="000000">
                      <a:alpha val="43137"/>
                    </a:srgbClr>
                  </a:outerShdw>
                </a:effectLst>
              </a:rPr>
              <a:t>THE_his.R</a:t>
            </a:r>
            <a:r>
              <a:rPr lang="en-US" altLang="zh-TW" sz="1000" dirty="0">
                <a:solidFill>
                  <a:schemeClr val="accent6">
                    <a:lumMod val="75000"/>
                  </a:schemeClr>
                </a:solidFill>
              </a:rPr>
              <a:t>:</a:t>
            </a:r>
          </a:p>
          <a:p>
            <a:r>
              <a:rPr lang="zh-TW" altLang="en-US" sz="1000" dirty="0">
                <a:solidFill>
                  <a:schemeClr val="accent6">
                    <a:lumMod val="75000"/>
                  </a:schemeClr>
                </a:solidFill>
              </a:rPr>
              <a:t>抓</a:t>
            </a:r>
            <a:r>
              <a:rPr lang="en-US" altLang="zh-TW" sz="1000" dirty="0">
                <a:solidFill>
                  <a:schemeClr val="accent6">
                    <a:lumMod val="75000"/>
                  </a:schemeClr>
                </a:solidFill>
              </a:rPr>
              <a:t>THE2021,</a:t>
            </a:r>
            <a:r>
              <a:rPr lang="zh-TW" altLang="en-US" sz="1000" dirty="0">
                <a:solidFill>
                  <a:schemeClr val="accent6">
                    <a:lumMod val="75000"/>
                  </a:schemeClr>
                </a:solidFill>
              </a:rPr>
              <a:t> </a:t>
            </a:r>
            <a:r>
              <a:rPr lang="en-US" altLang="zh-TW" sz="1000" dirty="0">
                <a:solidFill>
                  <a:schemeClr val="accent6">
                    <a:lumMod val="75000"/>
                  </a:schemeClr>
                </a:solidFill>
              </a:rPr>
              <a:t>2020</a:t>
            </a:r>
            <a:r>
              <a:rPr lang="zh-TW" altLang="en-US" sz="1000" dirty="0">
                <a:solidFill>
                  <a:schemeClr val="accent6">
                    <a:lumMod val="75000"/>
                  </a:schemeClr>
                </a:solidFill>
              </a:rPr>
              <a:t>學校名稱</a:t>
            </a:r>
            <a:r>
              <a:rPr lang="en-US" altLang="zh-TW" sz="1000" dirty="0">
                <a:solidFill>
                  <a:schemeClr val="accent6">
                    <a:lumMod val="75000"/>
                  </a:schemeClr>
                </a:solidFill>
              </a:rPr>
              <a:t>&amp;</a:t>
            </a:r>
            <a:r>
              <a:rPr lang="zh-TW" altLang="en-US" sz="1000" dirty="0">
                <a:solidFill>
                  <a:schemeClr val="accent6">
                    <a:lumMod val="75000"/>
                  </a:schemeClr>
                </a:solidFill>
              </a:rPr>
              <a:t>排名</a:t>
            </a:r>
            <a:r>
              <a:rPr lang="en-US" altLang="zh-TW" sz="1000" dirty="0">
                <a:solidFill>
                  <a:schemeClr val="accent6">
                    <a:lumMod val="75000"/>
                  </a:schemeClr>
                </a:solidFill>
              </a:rPr>
              <a:t>(</a:t>
            </a:r>
            <a:r>
              <a:rPr lang="en-US" altLang="zh-TW" sz="1000" dirty="0">
                <a:solidFill>
                  <a:schemeClr val="accent6">
                    <a:lumMod val="75000"/>
                  </a:schemeClr>
                </a:solidFill>
                <a:effectLst>
                  <a:outerShdw blurRad="38100" dist="38100" dir="2700000" algn="tl">
                    <a:srgbClr val="000000">
                      <a:alpha val="43137"/>
                    </a:srgbClr>
                  </a:outerShdw>
                </a:effectLst>
              </a:rPr>
              <a:t>rank_table_2020.csv</a:t>
            </a:r>
            <a:r>
              <a:rPr lang="zh-TW" altLang="en-US" sz="1000" dirty="0">
                <a:solidFill>
                  <a:schemeClr val="accent6">
                    <a:lumMod val="75000"/>
                  </a:schemeClr>
                </a:solidFill>
              </a:rPr>
              <a:t>，</a:t>
            </a:r>
            <a:r>
              <a:rPr lang="en-US" altLang="zh-TW" sz="1000" dirty="0">
                <a:solidFill>
                  <a:schemeClr val="accent6">
                    <a:lumMod val="75000"/>
                  </a:schemeClr>
                </a:solidFill>
              </a:rPr>
              <a:t> </a:t>
            </a:r>
            <a:r>
              <a:rPr lang="en-US" altLang="zh-TW" sz="1000" dirty="0">
                <a:solidFill>
                  <a:schemeClr val="accent6">
                    <a:lumMod val="75000"/>
                  </a:schemeClr>
                </a:solidFill>
                <a:effectLst>
                  <a:outerShdw blurRad="38100" dist="38100" dir="2700000" algn="tl">
                    <a:srgbClr val="000000">
                      <a:alpha val="43137"/>
                    </a:srgbClr>
                  </a:outerShdw>
                </a:effectLst>
              </a:rPr>
              <a:t>rank_table_2021.csv</a:t>
            </a:r>
            <a:r>
              <a:rPr lang="en-US" altLang="zh-TW" sz="1000" dirty="0">
                <a:solidFill>
                  <a:schemeClr val="accent6">
                    <a:lumMod val="75000"/>
                  </a:schemeClr>
                </a:solidFill>
              </a:rPr>
              <a:t>)</a:t>
            </a:r>
          </a:p>
        </p:txBody>
      </p:sp>
      <p:cxnSp>
        <p:nvCxnSpPr>
          <p:cNvPr id="15" name="直線接點 14">
            <a:extLst>
              <a:ext uri="{FF2B5EF4-FFF2-40B4-BE49-F238E27FC236}">
                <a16:creationId xmlns:a16="http://schemas.microsoft.com/office/drawing/2014/main" id="{66C67804-8166-46B2-B965-5D82C45DC5E9}"/>
              </a:ext>
            </a:extLst>
          </p:cNvPr>
          <p:cNvCxnSpPr>
            <a:cxnSpLocks/>
            <a:stCxn id="6" idx="3"/>
            <a:endCxn id="21" idx="1"/>
          </p:cNvCxnSpPr>
          <p:nvPr/>
        </p:nvCxnSpPr>
        <p:spPr>
          <a:xfrm>
            <a:off x="3775075" y="2869518"/>
            <a:ext cx="501228" cy="665315"/>
          </a:xfrm>
          <a:prstGeom prst="line">
            <a:avLst/>
          </a:prstGeom>
          <a:ln w="19050">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F0329F-F9E5-42F0-BB31-129B2ECD8BB0}"/>
              </a:ext>
            </a:extLst>
          </p:cNvPr>
          <p:cNvCxnSpPr>
            <a:cxnSpLocks/>
            <a:stCxn id="7" idx="3"/>
            <a:endCxn id="21" idx="1"/>
          </p:cNvCxnSpPr>
          <p:nvPr/>
        </p:nvCxnSpPr>
        <p:spPr>
          <a:xfrm flipV="1">
            <a:off x="3775075" y="3534833"/>
            <a:ext cx="501228" cy="762580"/>
          </a:xfrm>
          <a:prstGeom prst="line">
            <a:avLst/>
          </a:prstGeom>
          <a:ln w="19050">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99349B45-110F-482B-99EF-14A03640FD50}"/>
              </a:ext>
            </a:extLst>
          </p:cNvPr>
          <p:cNvSpPr/>
          <p:nvPr/>
        </p:nvSpPr>
        <p:spPr>
          <a:xfrm>
            <a:off x="4276303" y="2969731"/>
            <a:ext cx="3276599" cy="113020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100" dirty="0">
                <a:solidFill>
                  <a:schemeClr val="accent5">
                    <a:lumMod val="75000"/>
                  </a:schemeClr>
                </a:solidFill>
                <a:effectLst>
                  <a:outerShdw blurRad="38100" dist="38100" dir="2700000" algn="tl">
                    <a:srgbClr val="000000">
                      <a:alpha val="43137"/>
                    </a:srgbClr>
                  </a:outerShdw>
                </a:effectLst>
              </a:rPr>
              <a:t>continent.R</a:t>
            </a:r>
            <a:r>
              <a:rPr lang="en-US" altLang="zh-TW" sz="1100" dirty="0">
                <a:solidFill>
                  <a:schemeClr val="accent5">
                    <a:lumMod val="75000"/>
                  </a:schemeClr>
                </a:solidFill>
              </a:rPr>
              <a:t>: </a:t>
            </a:r>
          </a:p>
          <a:p>
            <a:r>
              <a:rPr lang="en-US" altLang="zh-TW" sz="1100" dirty="0">
                <a:solidFill>
                  <a:schemeClr val="accent5">
                    <a:lumMod val="75000"/>
                  </a:schemeClr>
                </a:solidFill>
              </a:rPr>
              <a:t>1.</a:t>
            </a:r>
            <a:r>
              <a:rPr lang="zh-TW" altLang="en-US" sz="1100" dirty="0">
                <a:solidFill>
                  <a:schemeClr val="accent5">
                    <a:lumMod val="75000"/>
                  </a:schemeClr>
                </a:solidFill>
              </a:rPr>
              <a:t>讀入</a:t>
            </a:r>
            <a:r>
              <a:rPr lang="en-US" altLang="zh-TW" sz="1100" dirty="0">
                <a:solidFill>
                  <a:schemeClr val="accent5">
                    <a:lumMod val="75000"/>
                  </a:schemeClr>
                </a:solidFill>
                <a:effectLst>
                  <a:outerShdw blurRad="38100" dist="38100" dir="2700000" algn="tl">
                    <a:srgbClr val="000000">
                      <a:alpha val="43137"/>
                    </a:srgbClr>
                  </a:outerShdw>
                </a:effectLst>
              </a:rPr>
              <a:t>qs_total_2022_</a:t>
            </a:r>
            <a:r>
              <a:rPr lang="zh-TW" altLang="en-US" sz="1100" dirty="0">
                <a:solidFill>
                  <a:schemeClr val="accent5">
                    <a:lumMod val="75000"/>
                  </a:schemeClr>
                </a:solidFill>
                <a:effectLst>
                  <a:outerShdw blurRad="38100" dist="38100" dir="2700000" algn="tl">
                    <a:srgbClr val="000000">
                      <a:alpha val="43137"/>
                    </a:srgbClr>
                  </a:outerShdw>
                </a:effectLst>
              </a:rPr>
              <a:t>不重複</a:t>
            </a:r>
            <a:r>
              <a:rPr lang="en-US" altLang="zh-TW" sz="1100" dirty="0">
                <a:solidFill>
                  <a:schemeClr val="accent5">
                    <a:lumMod val="75000"/>
                  </a:schemeClr>
                </a:solidFill>
                <a:effectLst>
                  <a:outerShdw blurRad="38100" dist="38100" dir="2700000" algn="tl">
                    <a:srgbClr val="000000">
                      <a:alpha val="43137"/>
                    </a:srgbClr>
                  </a:outerShdw>
                </a:effectLst>
              </a:rPr>
              <a:t>.csv</a:t>
            </a:r>
            <a:r>
              <a:rPr lang="zh-TW" altLang="en-US" sz="1100" dirty="0">
                <a:solidFill>
                  <a:schemeClr val="accent5">
                    <a:lumMod val="75000"/>
                  </a:schemeClr>
                </a:solidFill>
              </a:rPr>
              <a:t>及</a:t>
            </a:r>
            <a:r>
              <a:rPr lang="en-US" altLang="zh-TW" sz="1100" dirty="0">
                <a:solidFill>
                  <a:schemeClr val="accent5">
                    <a:lumMod val="75000"/>
                  </a:schemeClr>
                </a:solidFill>
                <a:effectLst>
                  <a:outerShdw blurRad="38100" dist="38100" dir="2700000" algn="tl">
                    <a:srgbClr val="000000">
                      <a:alpha val="43137"/>
                    </a:srgbClr>
                  </a:outerShdw>
                </a:effectLst>
              </a:rPr>
              <a:t>the_total_2022_</a:t>
            </a:r>
            <a:r>
              <a:rPr lang="zh-TW" altLang="en-US" sz="1100" dirty="0">
                <a:solidFill>
                  <a:schemeClr val="accent5">
                    <a:lumMod val="75000"/>
                  </a:schemeClr>
                </a:solidFill>
                <a:effectLst>
                  <a:outerShdw blurRad="38100" dist="38100" dir="2700000" algn="tl">
                    <a:srgbClr val="000000">
                      <a:alpha val="43137"/>
                    </a:srgbClr>
                  </a:outerShdw>
                </a:effectLst>
              </a:rPr>
              <a:t>不重複</a:t>
            </a:r>
            <a:r>
              <a:rPr lang="en-US" altLang="zh-TW" sz="1100" dirty="0">
                <a:solidFill>
                  <a:schemeClr val="accent5">
                    <a:lumMod val="75000"/>
                  </a:schemeClr>
                </a:solidFill>
                <a:effectLst>
                  <a:outerShdw blurRad="38100" dist="38100" dir="2700000" algn="tl">
                    <a:srgbClr val="000000">
                      <a:alpha val="43137"/>
                    </a:srgbClr>
                  </a:outerShdw>
                </a:effectLst>
              </a:rPr>
              <a:t>.csv</a:t>
            </a:r>
          </a:p>
          <a:p>
            <a:r>
              <a:rPr lang="en-US" altLang="zh-TW" sz="1100" dirty="0">
                <a:solidFill>
                  <a:schemeClr val="accent5">
                    <a:lumMod val="75000"/>
                  </a:schemeClr>
                </a:solidFill>
              </a:rPr>
              <a:t>2.</a:t>
            </a:r>
            <a:r>
              <a:rPr lang="zh-TW" altLang="en-US" sz="1100" dirty="0">
                <a:solidFill>
                  <a:schemeClr val="accent5">
                    <a:lumMod val="75000"/>
                  </a:schemeClr>
                </a:solidFill>
              </a:rPr>
              <a:t>修改格式</a:t>
            </a:r>
            <a:r>
              <a:rPr lang="en-US" altLang="zh-TW" sz="1100" dirty="0">
                <a:solidFill>
                  <a:schemeClr val="accent5">
                    <a:lumMod val="75000"/>
                  </a:schemeClr>
                </a:solidFill>
              </a:rPr>
              <a:t>(‘%’</a:t>
            </a:r>
            <a:r>
              <a:rPr lang="zh-TW" altLang="en-US" sz="1100" dirty="0">
                <a:solidFill>
                  <a:schemeClr val="accent5">
                    <a:lumMod val="75000"/>
                  </a:schemeClr>
                </a:solidFill>
              </a:rPr>
              <a:t>改小數點，刪千分位數</a:t>
            </a:r>
            <a:r>
              <a:rPr lang="en-US" altLang="zh-TW" sz="1100" dirty="0">
                <a:solidFill>
                  <a:schemeClr val="accent5">
                    <a:lumMod val="75000"/>
                  </a:schemeClr>
                </a:solidFill>
              </a:rPr>
              <a:t>…)</a:t>
            </a:r>
          </a:p>
          <a:p>
            <a:r>
              <a:rPr lang="en-US" altLang="zh-TW" sz="1100" dirty="0">
                <a:solidFill>
                  <a:schemeClr val="accent5">
                    <a:lumMod val="75000"/>
                  </a:schemeClr>
                </a:solidFill>
              </a:rPr>
              <a:t>3.</a:t>
            </a:r>
            <a:r>
              <a:rPr lang="zh-TW" altLang="en-US" sz="1100" dirty="0">
                <a:solidFill>
                  <a:schemeClr val="accent5">
                    <a:lumMod val="75000"/>
                  </a:schemeClr>
                </a:solidFill>
              </a:rPr>
              <a:t>合併</a:t>
            </a:r>
            <a:r>
              <a:rPr lang="en-US" altLang="zh-TW" sz="1100" dirty="0">
                <a:solidFill>
                  <a:schemeClr val="accent5">
                    <a:lumMod val="75000"/>
                  </a:schemeClr>
                </a:solidFill>
              </a:rPr>
              <a:t>QS</a:t>
            </a:r>
            <a:r>
              <a:rPr lang="zh-TW" altLang="en-US" sz="1100" dirty="0">
                <a:solidFill>
                  <a:schemeClr val="accent5">
                    <a:lumMod val="75000"/>
                  </a:schemeClr>
                </a:solidFill>
              </a:rPr>
              <a:t>及</a:t>
            </a:r>
            <a:r>
              <a:rPr lang="en-US" altLang="zh-TW" sz="1100" dirty="0">
                <a:solidFill>
                  <a:schemeClr val="accent5">
                    <a:lumMod val="75000"/>
                  </a:schemeClr>
                </a:solidFill>
              </a:rPr>
              <a:t>THE</a:t>
            </a:r>
            <a:r>
              <a:rPr lang="zh-TW" altLang="en-US" sz="1100" dirty="0">
                <a:solidFill>
                  <a:schemeClr val="accent5">
                    <a:lumMod val="75000"/>
                  </a:schemeClr>
                </a:solidFill>
              </a:rPr>
              <a:t>表成一個</a:t>
            </a:r>
            <a:r>
              <a:rPr lang="en-US" altLang="zh-TW" sz="1100" dirty="0">
                <a:solidFill>
                  <a:schemeClr val="accent5">
                    <a:lumMod val="75000"/>
                  </a:schemeClr>
                </a:solidFill>
              </a:rPr>
              <a:t>table(m)</a:t>
            </a:r>
          </a:p>
        </p:txBody>
      </p:sp>
      <p:sp>
        <p:nvSpPr>
          <p:cNvPr id="28" name="矩形 27">
            <a:extLst>
              <a:ext uri="{FF2B5EF4-FFF2-40B4-BE49-F238E27FC236}">
                <a16:creationId xmlns:a16="http://schemas.microsoft.com/office/drawing/2014/main" id="{4B2688F9-4582-4BB2-9853-C362AF8832CB}"/>
              </a:ext>
            </a:extLst>
          </p:cNvPr>
          <p:cNvSpPr/>
          <p:nvPr/>
        </p:nvSpPr>
        <p:spPr>
          <a:xfrm>
            <a:off x="4782607" y="4256911"/>
            <a:ext cx="2770294" cy="78000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100" dirty="0">
                <a:solidFill>
                  <a:schemeClr val="accent2">
                    <a:lumMod val="75000"/>
                  </a:schemeClr>
                </a:solidFill>
                <a:effectLst>
                  <a:outerShdw blurRad="38100" dist="38100" dir="2700000" algn="tl">
                    <a:srgbClr val="000000">
                      <a:alpha val="43137"/>
                    </a:srgbClr>
                  </a:outerShdw>
                </a:effectLst>
              </a:rPr>
              <a:t>region.R</a:t>
            </a:r>
            <a:r>
              <a:rPr lang="en-US" altLang="zh-TW" sz="1000" dirty="0">
                <a:solidFill>
                  <a:schemeClr val="accent2">
                    <a:lumMod val="75000"/>
                  </a:schemeClr>
                </a:solidFill>
              </a:rPr>
              <a:t>:</a:t>
            </a:r>
            <a:r>
              <a:rPr lang="zh-TW" altLang="en-US" sz="1000" dirty="0">
                <a:solidFill>
                  <a:schemeClr val="accent2">
                    <a:lumMod val="75000"/>
                  </a:schemeClr>
                </a:solidFill>
              </a:rPr>
              <a:t> </a:t>
            </a:r>
            <a:endParaRPr lang="en-US" altLang="zh-TW" sz="1000" dirty="0">
              <a:solidFill>
                <a:schemeClr val="accent2">
                  <a:lumMod val="75000"/>
                </a:schemeClr>
              </a:solidFill>
            </a:endParaRPr>
          </a:p>
          <a:p>
            <a:r>
              <a:rPr lang="en-US" altLang="zh-TW" sz="1000" dirty="0">
                <a:solidFill>
                  <a:schemeClr val="accent2">
                    <a:lumMod val="75000"/>
                  </a:schemeClr>
                </a:solidFill>
              </a:rPr>
              <a:t>QS</a:t>
            </a:r>
            <a:r>
              <a:rPr lang="zh-TW" altLang="en-US" sz="1000" dirty="0">
                <a:solidFill>
                  <a:schemeClr val="accent2">
                    <a:lumMod val="75000"/>
                  </a:schemeClr>
                </a:solidFill>
              </a:rPr>
              <a:t>網站藉由篩選地區，抓各洲的學校名稱</a:t>
            </a:r>
            <a:r>
              <a:rPr lang="en-US" altLang="zh-TW" sz="1000" dirty="0">
                <a:solidFill>
                  <a:schemeClr val="accent2">
                    <a:lumMod val="75000"/>
                  </a:schemeClr>
                </a:solidFill>
              </a:rPr>
              <a:t>(europe.csv, latin_america.csv, …</a:t>
            </a:r>
            <a:r>
              <a:rPr lang="zh-TW" altLang="en-US" sz="1000" dirty="0">
                <a:solidFill>
                  <a:schemeClr val="accent2">
                    <a:lumMod val="75000"/>
                  </a:schemeClr>
                </a:solidFill>
              </a:rPr>
              <a:t> *</a:t>
            </a:r>
            <a:r>
              <a:rPr lang="en-US" altLang="zh-TW" sz="1000" dirty="0">
                <a:solidFill>
                  <a:schemeClr val="accent2">
                    <a:lumMod val="75000"/>
                  </a:schemeClr>
                </a:solidFill>
              </a:rPr>
              <a:t>6)</a:t>
            </a:r>
          </a:p>
        </p:txBody>
      </p:sp>
      <p:sp>
        <p:nvSpPr>
          <p:cNvPr id="29" name="矩形 28">
            <a:extLst>
              <a:ext uri="{FF2B5EF4-FFF2-40B4-BE49-F238E27FC236}">
                <a16:creationId xmlns:a16="http://schemas.microsoft.com/office/drawing/2014/main" id="{C7EF1F05-15E0-4AEC-BB73-C3D640E5C784}"/>
              </a:ext>
            </a:extLst>
          </p:cNvPr>
          <p:cNvSpPr/>
          <p:nvPr/>
        </p:nvSpPr>
        <p:spPr>
          <a:xfrm>
            <a:off x="4276298" y="5241925"/>
            <a:ext cx="3276599" cy="127616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100" dirty="0">
                <a:solidFill>
                  <a:schemeClr val="accent6">
                    <a:lumMod val="75000"/>
                  </a:schemeClr>
                </a:solidFill>
                <a:effectLst>
                  <a:outerShdw blurRad="38100" dist="38100" dir="2700000" algn="tl">
                    <a:srgbClr val="000000">
                      <a:alpha val="43137"/>
                    </a:srgbClr>
                  </a:outerShdw>
                </a:effectLst>
              </a:rPr>
              <a:t>rise_or_not.R</a:t>
            </a:r>
            <a:r>
              <a:rPr lang="en-US" altLang="zh-TW" sz="1100" dirty="0">
                <a:solidFill>
                  <a:schemeClr val="accent6">
                    <a:lumMod val="75000"/>
                  </a:schemeClr>
                </a:solidFill>
              </a:rPr>
              <a:t>:</a:t>
            </a:r>
            <a:r>
              <a:rPr lang="zh-TW" altLang="en-US" sz="1100" dirty="0">
                <a:solidFill>
                  <a:schemeClr val="accent6">
                    <a:lumMod val="75000"/>
                  </a:schemeClr>
                </a:solidFill>
              </a:rPr>
              <a:t> </a:t>
            </a:r>
            <a:endParaRPr lang="en-US" altLang="zh-TW" sz="1100" dirty="0">
              <a:solidFill>
                <a:schemeClr val="accent6">
                  <a:lumMod val="75000"/>
                </a:schemeClr>
              </a:solidFill>
            </a:endParaRPr>
          </a:p>
          <a:p>
            <a:r>
              <a:rPr lang="en-US" altLang="zh-TW" sz="1100" dirty="0">
                <a:solidFill>
                  <a:schemeClr val="accent6">
                    <a:lumMod val="75000"/>
                  </a:schemeClr>
                </a:solidFill>
              </a:rPr>
              <a:t>1.</a:t>
            </a:r>
            <a:r>
              <a:rPr lang="zh-TW" altLang="en-US" sz="1100" dirty="0">
                <a:solidFill>
                  <a:schemeClr val="accent6">
                    <a:lumMod val="75000"/>
                  </a:schemeClr>
                </a:solidFill>
              </a:rPr>
              <a:t>合併</a:t>
            </a:r>
            <a:r>
              <a:rPr lang="en-US" altLang="zh-TW" sz="1100" dirty="0">
                <a:solidFill>
                  <a:schemeClr val="accent6">
                    <a:lumMod val="75000"/>
                  </a:schemeClr>
                </a:solidFill>
                <a:effectLst>
                  <a:outerShdw blurRad="38100" dist="38100" dir="2700000" algn="tl">
                    <a:srgbClr val="000000">
                      <a:alpha val="43137"/>
                    </a:srgbClr>
                  </a:outerShdw>
                </a:effectLst>
              </a:rPr>
              <a:t>the_total_2022_</a:t>
            </a:r>
            <a:r>
              <a:rPr lang="zh-TW" altLang="en-US" sz="1100" dirty="0">
                <a:solidFill>
                  <a:schemeClr val="accent6">
                    <a:lumMod val="75000"/>
                  </a:schemeClr>
                </a:solidFill>
                <a:effectLst>
                  <a:outerShdw blurRad="38100" dist="38100" dir="2700000" algn="tl">
                    <a:srgbClr val="000000">
                      <a:alpha val="43137"/>
                    </a:srgbClr>
                  </a:outerShdw>
                </a:effectLst>
              </a:rPr>
              <a:t>不重複</a:t>
            </a:r>
            <a:r>
              <a:rPr lang="en-US" altLang="zh-TW" sz="1100" dirty="0">
                <a:solidFill>
                  <a:schemeClr val="accent6">
                    <a:lumMod val="75000"/>
                  </a:schemeClr>
                </a:solidFill>
                <a:effectLst>
                  <a:outerShdw blurRad="38100" dist="38100" dir="2700000" algn="tl">
                    <a:srgbClr val="000000">
                      <a:alpha val="43137"/>
                    </a:srgbClr>
                  </a:outerShdw>
                </a:effectLst>
              </a:rPr>
              <a:t>.csv</a:t>
            </a:r>
            <a:r>
              <a:rPr lang="zh-TW" altLang="en-US" sz="1100" dirty="0">
                <a:solidFill>
                  <a:schemeClr val="accent6">
                    <a:lumMod val="75000"/>
                  </a:schemeClr>
                </a:solidFill>
                <a:effectLst>
                  <a:outerShdw blurRad="38100" dist="38100" dir="2700000" algn="tl">
                    <a:srgbClr val="000000">
                      <a:alpha val="43137"/>
                    </a:srgbClr>
                  </a:outerShdw>
                </a:effectLst>
              </a:rPr>
              <a:t> </a:t>
            </a:r>
            <a:r>
              <a:rPr lang="en-US" altLang="zh-TW" sz="1100" dirty="0">
                <a:solidFill>
                  <a:schemeClr val="accent6">
                    <a:lumMod val="75000"/>
                  </a:schemeClr>
                </a:solidFill>
              </a:rPr>
              <a:t>&amp;</a:t>
            </a:r>
            <a:r>
              <a:rPr lang="zh-TW" altLang="en-US" sz="1100" dirty="0">
                <a:solidFill>
                  <a:schemeClr val="accent6">
                    <a:lumMod val="75000"/>
                  </a:schemeClr>
                </a:solidFill>
              </a:rPr>
              <a:t> </a:t>
            </a:r>
            <a:r>
              <a:rPr lang="en-US" altLang="zh-TW" sz="1100" dirty="0">
                <a:solidFill>
                  <a:schemeClr val="accent6">
                    <a:lumMod val="75000"/>
                  </a:schemeClr>
                </a:solidFill>
              </a:rPr>
              <a:t> </a:t>
            </a:r>
            <a:r>
              <a:rPr lang="en-US" altLang="zh-TW" sz="1100" dirty="0">
                <a:solidFill>
                  <a:schemeClr val="accent6">
                    <a:lumMod val="75000"/>
                  </a:schemeClr>
                </a:solidFill>
                <a:effectLst>
                  <a:outerShdw blurRad="38100" dist="38100" dir="2700000" algn="tl">
                    <a:srgbClr val="000000">
                      <a:alpha val="43137"/>
                    </a:srgbClr>
                  </a:outerShdw>
                </a:effectLst>
              </a:rPr>
              <a:t>rank_table_2020.csv </a:t>
            </a:r>
            <a:r>
              <a:rPr lang="zh-TW" altLang="en-US" sz="1100" dirty="0">
                <a:solidFill>
                  <a:schemeClr val="accent6">
                    <a:lumMod val="75000"/>
                  </a:schemeClr>
                </a:solidFill>
                <a:effectLst>
                  <a:outerShdw blurRad="38100" dist="38100" dir="2700000" algn="tl">
                    <a:srgbClr val="000000">
                      <a:alpha val="43137"/>
                    </a:srgbClr>
                  </a:outerShdw>
                </a:effectLst>
              </a:rPr>
              <a:t> </a:t>
            </a:r>
            <a:r>
              <a:rPr lang="en-US" altLang="zh-TW" sz="1100" dirty="0">
                <a:solidFill>
                  <a:schemeClr val="accent6">
                    <a:lumMod val="75000"/>
                  </a:schemeClr>
                </a:solidFill>
              </a:rPr>
              <a:t>&amp; </a:t>
            </a:r>
            <a:r>
              <a:rPr lang="zh-TW" altLang="en-US" sz="1100" dirty="0">
                <a:solidFill>
                  <a:schemeClr val="accent6">
                    <a:lumMod val="75000"/>
                  </a:schemeClr>
                </a:solidFill>
              </a:rPr>
              <a:t> </a:t>
            </a:r>
            <a:r>
              <a:rPr lang="en-US" altLang="zh-TW" sz="1100" dirty="0">
                <a:solidFill>
                  <a:schemeClr val="accent6">
                    <a:lumMod val="75000"/>
                  </a:schemeClr>
                </a:solidFill>
                <a:effectLst>
                  <a:outerShdw blurRad="38100" dist="38100" dir="2700000" algn="tl">
                    <a:srgbClr val="000000">
                      <a:alpha val="43137"/>
                    </a:srgbClr>
                  </a:outerShdw>
                </a:effectLst>
              </a:rPr>
              <a:t>rank_table_2021.csv</a:t>
            </a:r>
            <a:endParaRPr lang="en-US" altLang="zh-TW" sz="1100" dirty="0">
              <a:solidFill>
                <a:schemeClr val="accent6">
                  <a:lumMod val="75000"/>
                </a:schemeClr>
              </a:solidFill>
            </a:endParaRPr>
          </a:p>
          <a:p>
            <a:r>
              <a:rPr lang="en-US" altLang="zh-TW" sz="1100" dirty="0">
                <a:solidFill>
                  <a:schemeClr val="accent6">
                    <a:lumMod val="75000"/>
                  </a:schemeClr>
                </a:solidFill>
              </a:rPr>
              <a:t>2.</a:t>
            </a:r>
            <a:r>
              <a:rPr lang="zh-TW" altLang="en-US" sz="1100" dirty="0">
                <a:solidFill>
                  <a:schemeClr val="accent6">
                    <a:lumMod val="75000"/>
                  </a:schemeClr>
                </a:solidFill>
              </a:rPr>
              <a:t>修改格式</a:t>
            </a:r>
            <a:r>
              <a:rPr lang="en-US" altLang="zh-TW" sz="1100" dirty="0">
                <a:solidFill>
                  <a:schemeClr val="accent6">
                    <a:lumMod val="75000"/>
                  </a:schemeClr>
                </a:solidFill>
              </a:rPr>
              <a:t>(‘%’</a:t>
            </a:r>
            <a:r>
              <a:rPr lang="zh-TW" altLang="en-US" sz="1100" dirty="0">
                <a:solidFill>
                  <a:schemeClr val="accent6">
                    <a:lumMod val="75000"/>
                  </a:schemeClr>
                </a:solidFill>
              </a:rPr>
              <a:t>改小數點，刪千分位數</a:t>
            </a:r>
            <a:r>
              <a:rPr lang="en-US" altLang="zh-TW" sz="1100" dirty="0">
                <a:solidFill>
                  <a:schemeClr val="accent6">
                    <a:lumMod val="75000"/>
                  </a:schemeClr>
                </a:solidFill>
              </a:rPr>
              <a:t>…)</a:t>
            </a:r>
          </a:p>
          <a:p>
            <a:r>
              <a:rPr lang="en-US" altLang="zh-TW" sz="1100" dirty="0">
                <a:solidFill>
                  <a:schemeClr val="accent6">
                    <a:lumMod val="75000"/>
                  </a:schemeClr>
                </a:solidFill>
              </a:rPr>
              <a:t>3.</a:t>
            </a:r>
            <a:r>
              <a:rPr lang="zh-TW" altLang="en-US" sz="1100" dirty="0">
                <a:solidFill>
                  <a:schemeClr val="accent6">
                    <a:lumMod val="75000"/>
                  </a:schemeClr>
                </a:solidFill>
              </a:rPr>
              <a:t>計算</a:t>
            </a:r>
            <a:r>
              <a:rPr lang="en-US" altLang="zh-TW" sz="1100" dirty="0">
                <a:solidFill>
                  <a:schemeClr val="accent6">
                    <a:lumMod val="75000"/>
                  </a:schemeClr>
                </a:solidFill>
              </a:rPr>
              <a:t>2021</a:t>
            </a:r>
            <a:r>
              <a:rPr lang="zh-TW" altLang="en-US" sz="1100" dirty="0">
                <a:solidFill>
                  <a:schemeClr val="accent6">
                    <a:lumMod val="75000"/>
                  </a:schemeClr>
                </a:solidFill>
              </a:rPr>
              <a:t>相對</a:t>
            </a:r>
            <a:r>
              <a:rPr lang="en-US" altLang="zh-TW" sz="1100" dirty="0">
                <a:solidFill>
                  <a:schemeClr val="accent6">
                    <a:lumMod val="75000"/>
                  </a:schemeClr>
                </a:solidFill>
              </a:rPr>
              <a:t>2020</a:t>
            </a:r>
            <a:r>
              <a:rPr lang="zh-TW" altLang="en-US" sz="1100" dirty="0">
                <a:solidFill>
                  <a:schemeClr val="accent6">
                    <a:lumMod val="75000"/>
                  </a:schemeClr>
                </a:solidFill>
              </a:rPr>
              <a:t>上升或下降</a:t>
            </a:r>
            <a:r>
              <a:rPr lang="en-US" altLang="zh-TW" sz="1100" dirty="0">
                <a:solidFill>
                  <a:schemeClr val="accent6">
                    <a:lumMod val="75000"/>
                  </a:schemeClr>
                </a:solidFill>
              </a:rPr>
              <a:t>(</a:t>
            </a:r>
            <a:r>
              <a:rPr lang="zh-TW" altLang="en-US" sz="1100" dirty="0">
                <a:solidFill>
                  <a:schemeClr val="accent6">
                    <a:lumMod val="75000"/>
                  </a:schemeClr>
                </a:solidFill>
              </a:rPr>
              <a:t>代表變數名稱</a:t>
            </a:r>
            <a:r>
              <a:rPr lang="en-US" altLang="zh-TW" sz="1100" dirty="0">
                <a:solidFill>
                  <a:schemeClr val="accent6">
                    <a:lumMod val="75000"/>
                  </a:schemeClr>
                </a:solidFill>
              </a:rPr>
              <a:t>: the_up) </a:t>
            </a:r>
            <a:r>
              <a:rPr lang="zh-TW" altLang="en-US" sz="1100" dirty="0">
                <a:solidFill>
                  <a:schemeClr val="accent6">
                    <a:lumMod val="75000"/>
                  </a:schemeClr>
                </a:solidFill>
              </a:rPr>
              <a:t>。</a:t>
            </a:r>
            <a:endParaRPr lang="en-US" altLang="zh-TW" sz="1100" dirty="0">
              <a:solidFill>
                <a:schemeClr val="accent6">
                  <a:lumMod val="75000"/>
                </a:schemeClr>
              </a:solidFill>
            </a:endParaRPr>
          </a:p>
        </p:txBody>
      </p:sp>
      <p:cxnSp>
        <p:nvCxnSpPr>
          <p:cNvPr id="38" name="直線接點 37">
            <a:extLst>
              <a:ext uri="{FF2B5EF4-FFF2-40B4-BE49-F238E27FC236}">
                <a16:creationId xmlns:a16="http://schemas.microsoft.com/office/drawing/2014/main" id="{9FE07A82-6A21-4106-A1E2-74DFB2806839}"/>
              </a:ext>
            </a:extLst>
          </p:cNvPr>
          <p:cNvCxnSpPr>
            <a:cxnSpLocks/>
            <a:stCxn id="7" idx="3"/>
            <a:endCxn id="29" idx="1"/>
          </p:cNvCxnSpPr>
          <p:nvPr/>
        </p:nvCxnSpPr>
        <p:spPr>
          <a:xfrm>
            <a:off x="3775075" y="4297413"/>
            <a:ext cx="501223" cy="1582597"/>
          </a:xfrm>
          <a:prstGeom prst="line">
            <a:avLst/>
          </a:prstGeom>
          <a:ln w="1905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1B7A659-C8BB-479A-8545-28A88942A395}"/>
              </a:ext>
            </a:extLst>
          </p:cNvPr>
          <p:cNvCxnSpPr>
            <a:cxnSpLocks/>
            <a:stCxn id="13" idx="3"/>
            <a:endCxn id="29" idx="1"/>
          </p:cNvCxnSpPr>
          <p:nvPr/>
        </p:nvCxnSpPr>
        <p:spPr>
          <a:xfrm flipV="1">
            <a:off x="3799207" y="5880010"/>
            <a:ext cx="477091" cy="290990"/>
          </a:xfrm>
          <a:prstGeom prst="line">
            <a:avLst/>
          </a:prstGeom>
          <a:ln w="1905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93DF64C-43EA-47F0-8271-C0C1E56FEB5F}"/>
              </a:ext>
            </a:extLst>
          </p:cNvPr>
          <p:cNvSpPr/>
          <p:nvPr/>
        </p:nvSpPr>
        <p:spPr>
          <a:xfrm>
            <a:off x="2183343" y="4716230"/>
            <a:ext cx="1777400" cy="939181"/>
          </a:xfrm>
          <a:prstGeom prst="rect">
            <a:avLst/>
          </a:prstGeom>
          <a:solidFill>
            <a:schemeClr val="accent5">
              <a:lumMod val="20000"/>
              <a:lumOff val="80000"/>
            </a:schemeClr>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900" dirty="0">
                <a:solidFill>
                  <a:schemeClr val="accent5">
                    <a:lumMod val="75000"/>
                  </a:schemeClr>
                </a:solidFill>
              </a:rPr>
              <a:t>重複</a:t>
            </a:r>
            <a:r>
              <a:rPr lang="en-US" altLang="zh-TW" sz="900" dirty="0">
                <a:solidFill>
                  <a:schemeClr val="accent5">
                    <a:lumMod val="75000"/>
                  </a:schemeClr>
                </a:solidFill>
              </a:rPr>
              <a:t>: </a:t>
            </a:r>
            <a:r>
              <a:rPr lang="zh-TW" altLang="en-US" sz="900" dirty="0">
                <a:solidFill>
                  <a:schemeClr val="accent5">
                    <a:lumMod val="75000"/>
                  </a:schemeClr>
                </a:solidFill>
              </a:rPr>
              <a:t>共一筆重複，為中國和美國的</a:t>
            </a:r>
            <a:r>
              <a:rPr lang="en-US" altLang="zh-TW" sz="900" dirty="0">
                <a:solidFill>
                  <a:schemeClr val="accent5">
                    <a:lumMod val="75000"/>
                  </a:schemeClr>
                </a:solidFill>
              </a:rPr>
              <a:t>Northeastern University</a:t>
            </a:r>
            <a:r>
              <a:rPr lang="zh-TW" altLang="en-US" sz="900" dirty="0">
                <a:solidFill>
                  <a:schemeClr val="accent5">
                    <a:lumMod val="75000"/>
                  </a:schemeClr>
                </a:solidFill>
              </a:rPr>
              <a:t>，在</a:t>
            </a:r>
            <a:r>
              <a:rPr lang="en-US" altLang="zh-TW" sz="900" dirty="0">
                <a:solidFill>
                  <a:schemeClr val="accent5">
                    <a:lumMod val="75000"/>
                  </a:schemeClr>
                </a:solidFill>
              </a:rPr>
              <a:t>THE</a:t>
            </a:r>
            <a:r>
              <a:rPr lang="zh-TW" altLang="en-US" sz="900" dirty="0">
                <a:solidFill>
                  <a:schemeClr val="accent5">
                    <a:lumMod val="75000"/>
                  </a:schemeClr>
                </a:solidFill>
              </a:rPr>
              <a:t>的名稱一樣，</a:t>
            </a:r>
            <a:r>
              <a:rPr lang="en-US" altLang="zh-TW" sz="900" dirty="0">
                <a:solidFill>
                  <a:schemeClr val="accent5">
                    <a:lumMod val="75000"/>
                  </a:schemeClr>
                </a:solidFill>
              </a:rPr>
              <a:t>(</a:t>
            </a:r>
            <a:r>
              <a:rPr lang="zh-TW" altLang="en-US" sz="900" dirty="0">
                <a:solidFill>
                  <a:schemeClr val="accent5">
                    <a:lumMod val="75000"/>
                  </a:schemeClr>
                </a:solidFill>
              </a:rPr>
              <a:t>保留排名前面的美國</a:t>
            </a:r>
            <a:r>
              <a:rPr lang="en-US" altLang="zh-TW" sz="900" dirty="0">
                <a:solidFill>
                  <a:schemeClr val="accent5">
                    <a:lumMod val="75000"/>
                  </a:schemeClr>
                </a:solidFill>
              </a:rPr>
              <a:t>Northeastern University)</a:t>
            </a:r>
            <a:r>
              <a:rPr lang="zh-TW" altLang="en-US" sz="900" dirty="0">
                <a:solidFill>
                  <a:schemeClr val="accent5">
                    <a:lumMod val="75000"/>
                  </a:schemeClr>
                </a:solidFill>
              </a:rPr>
              <a:t>。</a:t>
            </a:r>
            <a:endParaRPr lang="en-US" altLang="zh-TW" sz="900" dirty="0">
              <a:solidFill>
                <a:schemeClr val="accent5">
                  <a:lumMod val="75000"/>
                </a:schemeClr>
              </a:solidFill>
            </a:endParaRPr>
          </a:p>
        </p:txBody>
      </p:sp>
      <p:sp>
        <p:nvSpPr>
          <p:cNvPr id="43" name="矩形 42">
            <a:extLst>
              <a:ext uri="{FF2B5EF4-FFF2-40B4-BE49-F238E27FC236}">
                <a16:creationId xmlns:a16="http://schemas.microsoft.com/office/drawing/2014/main" id="{CA804846-1F28-4B16-8D26-90B192528B14}"/>
              </a:ext>
            </a:extLst>
          </p:cNvPr>
          <p:cNvSpPr/>
          <p:nvPr/>
        </p:nvSpPr>
        <p:spPr>
          <a:xfrm>
            <a:off x="4276297" y="831301"/>
            <a:ext cx="3276599" cy="133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100" dirty="0">
                <a:solidFill>
                  <a:schemeClr val="accent6">
                    <a:lumMod val="75000"/>
                  </a:schemeClr>
                </a:solidFill>
                <a:effectLst>
                  <a:outerShdw blurRad="38100" dist="38100" dir="2700000" algn="tl">
                    <a:srgbClr val="000000">
                      <a:alpha val="43137"/>
                    </a:srgbClr>
                  </a:outerShdw>
                </a:effectLst>
              </a:rPr>
              <a:t>rise_or_not.R</a:t>
            </a:r>
            <a:r>
              <a:rPr lang="en-US" altLang="zh-TW" sz="1100" dirty="0">
                <a:solidFill>
                  <a:schemeClr val="accent6">
                    <a:lumMod val="75000"/>
                  </a:schemeClr>
                </a:solidFill>
              </a:rPr>
              <a:t>:</a:t>
            </a:r>
            <a:r>
              <a:rPr lang="zh-TW" altLang="en-US" sz="1100" dirty="0">
                <a:solidFill>
                  <a:schemeClr val="accent6">
                    <a:lumMod val="75000"/>
                  </a:schemeClr>
                </a:solidFill>
              </a:rPr>
              <a:t> </a:t>
            </a:r>
            <a:endParaRPr lang="en-US" altLang="zh-TW" sz="1100" dirty="0">
              <a:solidFill>
                <a:schemeClr val="accent6">
                  <a:lumMod val="75000"/>
                </a:schemeClr>
              </a:solidFill>
            </a:endParaRPr>
          </a:p>
          <a:p>
            <a:r>
              <a:rPr lang="en-US" altLang="zh-TW" sz="1100" dirty="0">
                <a:solidFill>
                  <a:schemeClr val="accent6">
                    <a:lumMod val="75000"/>
                  </a:schemeClr>
                </a:solidFill>
              </a:rPr>
              <a:t>1.</a:t>
            </a:r>
            <a:r>
              <a:rPr lang="zh-TW" altLang="en-US" sz="1100" dirty="0">
                <a:solidFill>
                  <a:schemeClr val="accent6">
                    <a:lumMod val="75000"/>
                  </a:schemeClr>
                </a:solidFill>
              </a:rPr>
              <a:t>合併</a:t>
            </a:r>
            <a:r>
              <a:rPr lang="en-US" altLang="zh-TW" sz="1100" dirty="0">
                <a:solidFill>
                  <a:schemeClr val="accent6">
                    <a:lumMod val="75000"/>
                  </a:schemeClr>
                </a:solidFill>
                <a:effectLst>
                  <a:outerShdw blurRad="38100" dist="38100" dir="2700000" algn="tl">
                    <a:srgbClr val="000000">
                      <a:alpha val="43137"/>
                    </a:srgbClr>
                  </a:outerShdw>
                </a:effectLst>
              </a:rPr>
              <a:t>qs_total_2022_</a:t>
            </a:r>
            <a:r>
              <a:rPr lang="zh-TW" altLang="en-US" sz="1100" dirty="0">
                <a:solidFill>
                  <a:schemeClr val="accent6">
                    <a:lumMod val="75000"/>
                  </a:schemeClr>
                </a:solidFill>
                <a:effectLst>
                  <a:outerShdw blurRad="38100" dist="38100" dir="2700000" algn="tl">
                    <a:srgbClr val="000000">
                      <a:alpha val="43137"/>
                    </a:srgbClr>
                  </a:outerShdw>
                </a:effectLst>
              </a:rPr>
              <a:t>不重複</a:t>
            </a:r>
            <a:r>
              <a:rPr lang="en-US" altLang="zh-TW" sz="1100" dirty="0">
                <a:solidFill>
                  <a:schemeClr val="accent6">
                    <a:lumMod val="75000"/>
                  </a:schemeClr>
                </a:solidFill>
                <a:effectLst>
                  <a:outerShdw blurRad="38100" dist="38100" dir="2700000" algn="tl">
                    <a:srgbClr val="000000">
                      <a:alpha val="43137"/>
                    </a:srgbClr>
                  </a:outerShdw>
                </a:effectLst>
              </a:rPr>
              <a:t>.csv</a:t>
            </a:r>
            <a:r>
              <a:rPr lang="zh-TW" altLang="en-US" sz="1100" dirty="0">
                <a:solidFill>
                  <a:schemeClr val="accent6">
                    <a:lumMod val="75000"/>
                  </a:schemeClr>
                </a:solidFill>
                <a:effectLst>
                  <a:outerShdw blurRad="38100" dist="38100" dir="2700000" algn="tl">
                    <a:srgbClr val="000000">
                      <a:alpha val="43137"/>
                    </a:srgbClr>
                  </a:outerShdw>
                </a:effectLst>
              </a:rPr>
              <a:t> </a:t>
            </a:r>
            <a:r>
              <a:rPr lang="en-US" altLang="zh-TW" sz="1100" dirty="0">
                <a:solidFill>
                  <a:schemeClr val="accent6">
                    <a:lumMod val="75000"/>
                  </a:schemeClr>
                </a:solidFill>
              </a:rPr>
              <a:t>&amp;</a:t>
            </a:r>
            <a:r>
              <a:rPr lang="zh-TW" altLang="en-US" sz="1100" dirty="0">
                <a:solidFill>
                  <a:schemeClr val="accent6">
                    <a:lumMod val="75000"/>
                  </a:schemeClr>
                </a:solidFill>
              </a:rPr>
              <a:t> </a:t>
            </a:r>
            <a:r>
              <a:rPr lang="en-US" altLang="zh-TW" sz="1100" dirty="0">
                <a:solidFill>
                  <a:schemeClr val="accent6">
                    <a:lumMod val="75000"/>
                  </a:schemeClr>
                </a:solidFill>
              </a:rPr>
              <a:t> </a:t>
            </a:r>
            <a:r>
              <a:rPr lang="en-US" altLang="zh-TW" sz="1100" dirty="0">
                <a:solidFill>
                  <a:schemeClr val="accent6">
                    <a:lumMod val="75000"/>
                  </a:schemeClr>
                </a:solidFill>
                <a:effectLst>
                  <a:outerShdw blurRad="38100" dist="38100" dir="2700000" algn="tl">
                    <a:srgbClr val="000000">
                      <a:alpha val="43137"/>
                    </a:srgbClr>
                  </a:outerShdw>
                </a:effectLst>
              </a:rPr>
              <a:t>rank_table_2020.csv</a:t>
            </a:r>
            <a:r>
              <a:rPr lang="en-US" altLang="zh-TW" sz="1100" dirty="0">
                <a:solidFill>
                  <a:schemeClr val="accent6">
                    <a:lumMod val="75000"/>
                  </a:schemeClr>
                </a:solidFill>
              </a:rPr>
              <a:t> </a:t>
            </a:r>
            <a:r>
              <a:rPr lang="zh-TW" altLang="en-US" sz="1100" dirty="0">
                <a:solidFill>
                  <a:schemeClr val="accent6">
                    <a:lumMod val="75000"/>
                  </a:schemeClr>
                </a:solidFill>
              </a:rPr>
              <a:t> </a:t>
            </a:r>
            <a:r>
              <a:rPr lang="en-US" altLang="zh-TW" sz="1100" dirty="0">
                <a:solidFill>
                  <a:schemeClr val="accent6">
                    <a:lumMod val="75000"/>
                  </a:schemeClr>
                </a:solidFill>
              </a:rPr>
              <a:t>&amp; </a:t>
            </a:r>
            <a:r>
              <a:rPr lang="zh-TW" altLang="en-US" sz="1100" dirty="0">
                <a:solidFill>
                  <a:schemeClr val="accent6">
                    <a:lumMod val="75000"/>
                  </a:schemeClr>
                </a:solidFill>
              </a:rPr>
              <a:t> </a:t>
            </a:r>
            <a:r>
              <a:rPr lang="en-US" altLang="zh-TW" sz="1100" dirty="0">
                <a:solidFill>
                  <a:schemeClr val="accent6">
                    <a:lumMod val="75000"/>
                  </a:schemeClr>
                </a:solidFill>
                <a:effectLst>
                  <a:outerShdw blurRad="38100" dist="38100" dir="2700000" algn="tl">
                    <a:srgbClr val="000000">
                      <a:alpha val="43137"/>
                    </a:srgbClr>
                  </a:outerShdw>
                </a:effectLst>
              </a:rPr>
              <a:t>rank_table_2021.csv</a:t>
            </a:r>
            <a:endParaRPr lang="en-US" altLang="zh-TW" sz="1100" dirty="0">
              <a:solidFill>
                <a:schemeClr val="accent6">
                  <a:lumMod val="75000"/>
                </a:schemeClr>
              </a:solidFill>
            </a:endParaRPr>
          </a:p>
          <a:p>
            <a:r>
              <a:rPr lang="en-US" altLang="zh-TW" sz="1100" dirty="0">
                <a:solidFill>
                  <a:schemeClr val="accent6">
                    <a:lumMod val="75000"/>
                  </a:schemeClr>
                </a:solidFill>
              </a:rPr>
              <a:t>2.</a:t>
            </a:r>
            <a:r>
              <a:rPr lang="zh-TW" altLang="en-US" sz="1100" dirty="0">
                <a:solidFill>
                  <a:schemeClr val="accent6">
                    <a:lumMod val="75000"/>
                  </a:schemeClr>
                </a:solidFill>
              </a:rPr>
              <a:t>修改格式</a:t>
            </a:r>
            <a:r>
              <a:rPr lang="en-US" altLang="zh-TW" sz="1100" dirty="0">
                <a:solidFill>
                  <a:schemeClr val="accent6">
                    <a:lumMod val="75000"/>
                  </a:schemeClr>
                </a:solidFill>
              </a:rPr>
              <a:t>(‘%’</a:t>
            </a:r>
            <a:r>
              <a:rPr lang="zh-TW" altLang="en-US" sz="1100" dirty="0">
                <a:solidFill>
                  <a:schemeClr val="accent6">
                    <a:lumMod val="75000"/>
                  </a:schemeClr>
                </a:solidFill>
              </a:rPr>
              <a:t>改小數點，刪千分位數</a:t>
            </a:r>
            <a:r>
              <a:rPr lang="en-US" altLang="zh-TW" sz="1100" dirty="0">
                <a:solidFill>
                  <a:schemeClr val="accent6">
                    <a:lumMod val="75000"/>
                  </a:schemeClr>
                </a:solidFill>
              </a:rPr>
              <a:t>…)</a:t>
            </a:r>
          </a:p>
          <a:p>
            <a:r>
              <a:rPr lang="en-US" altLang="zh-TW" sz="1100" dirty="0">
                <a:solidFill>
                  <a:schemeClr val="accent6">
                    <a:lumMod val="75000"/>
                  </a:schemeClr>
                </a:solidFill>
              </a:rPr>
              <a:t>3.</a:t>
            </a:r>
            <a:r>
              <a:rPr lang="zh-TW" altLang="en-US" sz="1100" dirty="0">
                <a:solidFill>
                  <a:schemeClr val="accent6">
                    <a:lumMod val="75000"/>
                  </a:schemeClr>
                </a:solidFill>
              </a:rPr>
              <a:t>計算</a:t>
            </a:r>
            <a:r>
              <a:rPr lang="en-US" altLang="zh-TW" sz="1100" dirty="0">
                <a:solidFill>
                  <a:schemeClr val="accent6">
                    <a:lumMod val="75000"/>
                  </a:schemeClr>
                </a:solidFill>
              </a:rPr>
              <a:t>2021</a:t>
            </a:r>
            <a:r>
              <a:rPr lang="zh-TW" altLang="en-US" sz="1100" dirty="0">
                <a:solidFill>
                  <a:schemeClr val="accent6">
                    <a:lumMod val="75000"/>
                  </a:schemeClr>
                </a:solidFill>
              </a:rPr>
              <a:t>相對</a:t>
            </a:r>
            <a:r>
              <a:rPr lang="en-US" altLang="zh-TW" sz="1100" dirty="0">
                <a:solidFill>
                  <a:schemeClr val="accent6">
                    <a:lumMod val="75000"/>
                  </a:schemeClr>
                </a:solidFill>
              </a:rPr>
              <a:t>2020</a:t>
            </a:r>
            <a:r>
              <a:rPr lang="zh-TW" altLang="en-US" sz="1100" dirty="0">
                <a:solidFill>
                  <a:schemeClr val="accent6">
                    <a:lumMod val="75000"/>
                  </a:schemeClr>
                </a:solidFill>
              </a:rPr>
              <a:t>上升或下降</a:t>
            </a:r>
            <a:r>
              <a:rPr lang="en-US" altLang="zh-TW" sz="1100" dirty="0">
                <a:solidFill>
                  <a:schemeClr val="accent6">
                    <a:lumMod val="75000"/>
                  </a:schemeClr>
                </a:solidFill>
              </a:rPr>
              <a:t>(</a:t>
            </a:r>
            <a:r>
              <a:rPr lang="zh-TW" altLang="en-US" sz="1100" dirty="0">
                <a:solidFill>
                  <a:schemeClr val="accent6">
                    <a:lumMod val="75000"/>
                  </a:schemeClr>
                </a:solidFill>
              </a:rPr>
              <a:t>代表變數名稱</a:t>
            </a:r>
            <a:r>
              <a:rPr lang="en-US" altLang="zh-TW" sz="1100" dirty="0">
                <a:solidFill>
                  <a:schemeClr val="accent6">
                    <a:lumMod val="75000"/>
                  </a:schemeClr>
                </a:solidFill>
              </a:rPr>
              <a:t>: qs_up)</a:t>
            </a:r>
            <a:r>
              <a:rPr lang="zh-TW" altLang="en-US" sz="1100" dirty="0">
                <a:solidFill>
                  <a:schemeClr val="accent6">
                    <a:lumMod val="75000"/>
                  </a:schemeClr>
                </a:solidFill>
              </a:rPr>
              <a:t>。</a:t>
            </a:r>
            <a:endParaRPr lang="en-US" altLang="zh-TW" sz="1100" dirty="0">
              <a:solidFill>
                <a:schemeClr val="accent6">
                  <a:lumMod val="75000"/>
                </a:schemeClr>
              </a:solidFill>
            </a:endParaRPr>
          </a:p>
        </p:txBody>
      </p:sp>
      <p:cxnSp>
        <p:nvCxnSpPr>
          <p:cNvPr id="46" name="直線接點 45">
            <a:extLst>
              <a:ext uri="{FF2B5EF4-FFF2-40B4-BE49-F238E27FC236}">
                <a16:creationId xmlns:a16="http://schemas.microsoft.com/office/drawing/2014/main" id="{C5D99576-FD78-42A2-87F8-FBB241DB1BFA}"/>
              </a:ext>
            </a:extLst>
          </p:cNvPr>
          <p:cNvCxnSpPr>
            <a:cxnSpLocks/>
            <a:stCxn id="12" idx="3"/>
            <a:endCxn id="43" idx="1"/>
          </p:cNvCxnSpPr>
          <p:nvPr/>
        </p:nvCxnSpPr>
        <p:spPr>
          <a:xfrm>
            <a:off x="3775074" y="703649"/>
            <a:ext cx="501223" cy="794402"/>
          </a:xfrm>
          <a:prstGeom prst="line">
            <a:avLst/>
          </a:prstGeom>
          <a:ln w="1905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4339517F-6B24-4D61-95CD-2B61097D8A7A}"/>
              </a:ext>
            </a:extLst>
          </p:cNvPr>
          <p:cNvCxnSpPr>
            <a:cxnSpLocks/>
            <a:stCxn id="6" idx="3"/>
            <a:endCxn id="43" idx="1"/>
          </p:cNvCxnSpPr>
          <p:nvPr/>
        </p:nvCxnSpPr>
        <p:spPr>
          <a:xfrm flipV="1">
            <a:off x="3775075" y="1498051"/>
            <a:ext cx="501222" cy="1371467"/>
          </a:xfrm>
          <a:prstGeom prst="line">
            <a:avLst/>
          </a:prstGeom>
          <a:ln w="1905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ED57C58C-1DB9-4174-90A1-ECF24A90B0D4}"/>
              </a:ext>
            </a:extLst>
          </p:cNvPr>
          <p:cNvSpPr/>
          <p:nvPr/>
        </p:nvSpPr>
        <p:spPr>
          <a:xfrm>
            <a:off x="8054127" y="3499684"/>
            <a:ext cx="3620343" cy="12005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100" dirty="0">
                <a:solidFill>
                  <a:schemeClr val="accent2">
                    <a:lumMod val="75000"/>
                  </a:schemeClr>
                </a:solidFill>
                <a:effectLst>
                  <a:outerShdw blurRad="38100" dist="38100" dir="2700000" algn="tl">
                    <a:srgbClr val="000000">
                      <a:alpha val="43137"/>
                    </a:srgbClr>
                  </a:outerShdw>
                </a:effectLst>
              </a:rPr>
              <a:t>continent.R</a:t>
            </a:r>
            <a:r>
              <a:rPr lang="en-US" altLang="zh-TW" sz="1100" dirty="0">
                <a:solidFill>
                  <a:schemeClr val="accent2">
                    <a:lumMod val="75000"/>
                  </a:schemeClr>
                </a:solidFill>
              </a:rPr>
              <a:t>:</a:t>
            </a:r>
          </a:p>
          <a:p>
            <a:r>
              <a:rPr lang="en-US" altLang="zh-TW" sz="1100" dirty="0">
                <a:solidFill>
                  <a:schemeClr val="accent2">
                    <a:lumMod val="75000"/>
                  </a:schemeClr>
                </a:solidFill>
              </a:rPr>
              <a:t>1.</a:t>
            </a:r>
            <a:r>
              <a:rPr lang="zh-TW" altLang="en-US" sz="1100" dirty="0">
                <a:solidFill>
                  <a:schemeClr val="accent2">
                    <a:lumMod val="75000"/>
                  </a:schemeClr>
                </a:solidFill>
              </a:rPr>
              <a:t>比對各洲的學校名稱與</a:t>
            </a:r>
            <a:r>
              <a:rPr lang="en-US" altLang="zh-TW" sz="1100" dirty="0">
                <a:solidFill>
                  <a:schemeClr val="accent2">
                    <a:lumMod val="75000"/>
                  </a:schemeClr>
                </a:solidFill>
              </a:rPr>
              <a:t>m</a:t>
            </a:r>
            <a:r>
              <a:rPr lang="zh-TW" altLang="en-US" sz="1100" dirty="0">
                <a:solidFill>
                  <a:schemeClr val="accent2">
                    <a:lumMod val="75000"/>
                  </a:schemeClr>
                </a:solidFill>
              </a:rPr>
              <a:t>的學校名稱欄，並新增</a:t>
            </a:r>
            <a:r>
              <a:rPr lang="en-US" altLang="zh-TW" sz="1100" dirty="0">
                <a:solidFill>
                  <a:schemeClr val="accent2">
                    <a:lumMod val="75000"/>
                  </a:schemeClr>
                </a:solidFill>
              </a:rPr>
              <a:t>continent</a:t>
            </a:r>
            <a:r>
              <a:rPr lang="zh-TW" altLang="en-US" sz="1100" dirty="0">
                <a:solidFill>
                  <a:schemeClr val="accent2">
                    <a:lumMod val="75000"/>
                  </a:schemeClr>
                </a:solidFill>
              </a:rPr>
              <a:t>變數</a:t>
            </a:r>
            <a:endParaRPr lang="en-US" altLang="zh-TW" sz="1100" dirty="0">
              <a:solidFill>
                <a:schemeClr val="accent2">
                  <a:lumMod val="75000"/>
                </a:schemeClr>
              </a:solidFill>
            </a:endParaRPr>
          </a:p>
          <a:p>
            <a:r>
              <a:rPr lang="en-US" altLang="zh-TW" sz="1100" dirty="0">
                <a:solidFill>
                  <a:schemeClr val="accent2">
                    <a:lumMod val="75000"/>
                  </a:schemeClr>
                </a:solidFill>
              </a:rPr>
              <a:t>2.</a:t>
            </a:r>
            <a:r>
              <a:rPr lang="zh-TW" altLang="en-US" sz="1100" dirty="0">
                <a:solidFill>
                  <a:schemeClr val="accent2">
                    <a:lumMod val="75000"/>
                  </a:schemeClr>
                </a:solidFill>
              </a:rPr>
              <a:t>計算</a:t>
            </a:r>
            <a:r>
              <a:rPr lang="en-US" altLang="zh-TW" sz="1100" dirty="0">
                <a:solidFill>
                  <a:schemeClr val="accent2">
                    <a:lumMod val="75000"/>
                  </a:schemeClr>
                </a:solidFill>
              </a:rPr>
              <a:t>diff</a:t>
            </a:r>
            <a:r>
              <a:rPr lang="zh-TW" altLang="en-US" sz="1100" dirty="0">
                <a:solidFill>
                  <a:schemeClr val="accent2">
                    <a:lumMod val="75000"/>
                  </a:schemeClr>
                </a:solidFill>
              </a:rPr>
              <a:t>及</a:t>
            </a:r>
            <a:r>
              <a:rPr lang="en-US" altLang="zh-TW" sz="1100" dirty="0">
                <a:solidFill>
                  <a:schemeClr val="accent2">
                    <a:lumMod val="75000"/>
                  </a:schemeClr>
                </a:solidFill>
              </a:rPr>
              <a:t>pdiff</a:t>
            </a:r>
            <a:r>
              <a:rPr lang="zh-TW" altLang="en-US" sz="1100" dirty="0">
                <a:solidFill>
                  <a:schemeClr val="accent2">
                    <a:lumMod val="75000"/>
                  </a:schemeClr>
                </a:solidFill>
              </a:rPr>
              <a:t>比較兩種機構提供的人數資訊</a:t>
            </a:r>
            <a:endParaRPr lang="en-US" altLang="zh-TW" sz="1100" dirty="0">
              <a:solidFill>
                <a:schemeClr val="accent2">
                  <a:lumMod val="75000"/>
                </a:schemeClr>
              </a:solidFill>
            </a:endParaRPr>
          </a:p>
          <a:p>
            <a:r>
              <a:rPr lang="en-US" altLang="zh-TW" sz="1100" dirty="0">
                <a:solidFill>
                  <a:schemeClr val="accent2">
                    <a:lumMod val="75000"/>
                  </a:schemeClr>
                </a:solidFill>
              </a:rPr>
              <a:t>3.</a:t>
            </a:r>
            <a:r>
              <a:rPr lang="zh-TW" altLang="en-US" sz="1100" dirty="0">
                <a:solidFill>
                  <a:schemeClr val="accent2">
                    <a:lumMod val="75000"/>
                  </a:schemeClr>
                </a:solidFill>
              </a:rPr>
              <a:t>利用</a:t>
            </a:r>
            <a:r>
              <a:rPr lang="en-US" altLang="zh-TW" sz="1100" dirty="0">
                <a:solidFill>
                  <a:schemeClr val="accent2">
                    <a:lumMod val="75000"/>
                  </a:schemeClr>
                </a:solidFill>
              </a:rPr>
              <a:t>continent</a:t>
            </a:r>
            <a:r>
              <a:rPr lang="zh-TW" altLang="en-US" sz="1100" dirty="0">
                <a:solidFill>
                  <a:schemeClr val="accent2">
                    <a:lumMod val="75000"/>
                  </a:schemeClr>
                </a:solidFill>
              </a:rPr>
              <a:t>變數分組，比較洲組別間的差異</a:t>
            </a:r>
          </a:p>
        </p:txBody>
      </p:sp>
      <p:cxnSp>
        <p:nvCxnSpPr>
          <p:cNvPr id="53" name="直線接點 52">
            <a:extLst>
              <a:ext uri="{FF2B5EF4-FFF2-40B4-BE49-F238E27FC236}">
                <a16:creationId xmlns:a16="http://schemas.microsoft.com/office/drawing/2014/main" id="{ACCA75B7-D96F-4490-9F42-D52A6395F793}"/>
              </a:ext>
            </a:extLst>
          </p:cNvPr>
          <p:cNvCxnSpPr>
            <a:cxnSpLocks/>
            <a:stCxn id="21" idx="3"/>
            <a:endCxn id="51" idx="1"/>
          </p:cNvCxnSpPr>
          <p:nvPr/>
        </p:nvCxnSpPr>
        <p:spPr>
          <a:xfrm>
            <a:off x="7552902" y="3534833"/>
            <a:ext cx="501225" cy="565101"/>
          </a:xfrm>
          <a:prstGeom prst="line">
            <a:avLst/>
          </a:prstGeom>
          <a:ln w="1905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9D544FD2-9C68-4E3F-B43E-B0A9074F48D9}"/>
              </a:ext>
            </a:extLst>
          </p:cNvPr>
          <p:cNvCxnSpPr>
            <a:cxnSpLocks/>
            <a:stCxn id="28" idx="3"/>
            <a:endCxn id="51" idx="1"/>
          </p:cNvCxnSpPr>
          <p:nvPr/>
        </p:nvCxnSpPr>
        <p:spPr>
          <a:xfrm flipV="1">
            <a:off x="7552901" y="4099934"/>
            <a:ext cx="501226" cy="546978"/>
          </a:xfrm>
          <a:prstGeom prst="line">
            <a:avLst/>
          </a:prstGeom>
          <a:ln w="1905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D908D3FF-2995-441E-874A-FE1EACD04718}"/>
              </a:ext>
            </a:extLst>
          </p:cNvPr>
          <p:cNvSpPr/>
          <p:nvPr/>
        </p:nvSpPr>
        <p:spPr>
          <a:xfrm>
            <a:off x="8054128" y="2178925"/>
            <a:ext cx="3620343" cy="1178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100" dirty="0">
                <a:solidFill>
                  <a:schemeClr val="accent5">
                    <a:lumMod val="75000"/>
                  </a:schemeClr>
                </a:solidFill>
                <a:effectLst>
                  <a:outerShdw blurRad="38100" dist="38100" dir="2700000" algn="tl">
                    <a:srgbClr val="000000">
                      <a:alpha val="43137"/>
                    </a:srgbClr>
                  </a:outerShdw>
                </a:effectLst>
              </a:rPr>
              <a:t>group_rank.R</a:t>
            </a:r>
            <a:r>
              <a:rPr lang="en-US" altLang="zh-TW" sz="1100" dirty="0">
                <a:solidFill>
                  <a:schemeClr val="accent5">
                    <a:lumMod val="75000"/>
                  </a:schemeClr>
                </a:solidFill>
              </a:rPr>
              <a:t>:</a:t>
            </a:r>
          </a:p>
          <a:p>
            <a:r>
              <a:rPr lang="en-US" altLang="zh-TW" sz="1100" dirty="0">
                <a:solidFill>
                  <a:schemeClr val="accent5">
                    <a:lumMod val="75000"/>
                  </a:schemeClr>
                </a:solidFill>
              </a:rPr>
              <a:t>1.</a:t>
            </a:r>
            <a:r>
              <a:rPr lang="zh-TW" altLang="en-US" sz="1100" dirty="0">
                <a:solidFill>
                  <a:schemeClr val="accent5">
                    <a:lumMod val="75000"/>
                  </a:schemeClr>
                </a:solidFill>
              </a:rPr>
              <a:t>將</a:t>
            </a:r>
            <a:r>
              <a:rPr lang="en-US" altLang="zh-TW" sz="1100" dirty="0">
                <a:solidFill>
                  <a:schemeClr val="accent5">
                    <a:lumMod val="75000"/>
                  </a:schemeClr>
                </a:solidFill>
              </a:rPr>
              <a:t>THE</a:t>
            </a:r>
            <a:r>
              <a:rPr lang="zh-TW" altLang="en-US" sz="1100" dirty="0">
                <a:solidFill>
                  <a:schemeClr val="accent5">
                    <a:lumMod val="75000"/>
                  </a:schemeClr>
                </a:solidFill>
              </a:rPr>
              <a:t>的</a:t>
            </a:r>
            <a:r>
              <a:rPr lang="en-US" altLang="zh-TW" sz="1100" dirty="0">
                <a:solidFill>
                  <a:schemeClr val="accent5">
                    <a:lumMod val="75000"/>
                  </a:schemeClr>
                </a:solidFill>
              </a:rPr>
              <a:t>rank</a:t>
            </a:r>
            <a:r>
              <a:rPr lang="zh-TW" altLang="en-US" sz="1100" dirty="0">
                <a:solidFill>
                  <a:schemeClr val="accent5">
                    <a:lumMod val="75000"/>
                  </a:schemeClr>
                </a:solidFill>
              </a:rPr>
              <a:t>變數分為</a:t>
            </a:r>
            <a:r>
              <a:rPr lang="en-US" altLang="zh-TW" sz="1100" dirty="0">
                <a:solidFill>
                  <a:schemeClr val="accent5">
                    <a:lumMod val="75000"/>
                  </a:schemeClr>
                </a:solidFill>
              </a:rPr>
              <a:t>‘1-200‘, ’201-400‘, ’401-600’, …, ‘1200+‘</a:t>
            </a:r>
            <a:r>
              <a:rPr lang="zh-TW" altLang="en-US" sz="1100" dirty="0">
                <a:solidFill>
                  <a:schemeClr val="accent5">
                    <a:lumMod val="75000"/>
                  </a:schemeClr>
                </a:solidFill>
              </a:rPr>
              <a:t>共</a:t>
            </a:r>
            <a:r>
              <a:rPr lang="en-US" altLang="zh-TW" sz="1100" dirty="0">
                <a:solidFill>
                  <a:schemeClr val="accent5">
                    <a:lumMod val="75000"/>
                  </a:schemeClr>
                </a:solidFill>
              </a:rPr>
              <a:t>7</a:t>
            </a:r>
            <a:r>
              <a:rPr lang="zh-TW" altLang="en-US" sz="1100" dirty="0">
                <a:solidFill>
                  <a:schemeClr val="accent5">
                    <a:lumMod val="75000"/>
                  </a:schemeClr>
                </a:solidFill>
              </a:rPr>
              <a:t>組</a:t>
            </a:r>
            <a:endParaRPr lang="en-US" altLang="zh-TW" sz="1100" dirty="0">
              <a:solidFill>
                <a:schemeClr val="accent5">
                  <a:lumMod val="75000"/>
                </a:schemeClr>
              </a:solidFill>
            </a:endParaRPr>
          </a:p>
          <a:p>
            <a:r>
              <a:rPr lang="en-US" altLang="zh-TW" sz="1100" dirty="0">
                <a:solidFill>
                  <a:schemeClr val="accent5">
                    <a:lumMod val="75000"/>
                  </a:schemeClr>
                </a:solidFill>
              </a:rPr>
              <a:t>2.</a:t>
            </a:r>
            <a:r>
              <a:rPr lang="zh-TW" altLang="en-US" sz="1100" dirty="0">
                <a:solidFill>
                  <a:schemeClr val="accent5">
                    <a:lumMod val="75000"/>
                  </a:schemeClr>
                </a:solidFill>
              </a:rPr>
              <a:t>計算</a:t>
            </a:r>
            <a:r>
              <a:rPr lang="en-US" altLang="zh-TW" sz="1100" dirty="0">
                <a:solidFill>
                  <a:schemeClr val="accent5">
                    <a:lumMod val="75000"/>
                  </a:schemeClr>
                </a:solidFill>
              </a:rPr>
              <a:t>diff</a:t>
            </a:r>
            <a:r>
              <a:rPr lang="zh-TW" altLang="en-US" sz="1100" dirty="0">
                <a:solidFill>
                  <a:schemeClr val="accent5">
                    <a:lumMod val="75000"/>
                  </a:schemeClr>
                </a:solidFill>
              </a:rPr>
              <a:t>及</a:t>
            </a:r>
            <a:r>
              <a:rPr lang="en-US" altLang="zh-TW" sz="1100" dirty="0">
                <a:solidFill>
                  <a:schemeClr val="accent5">
                    <a:lumMod val="75000"/>
                  </a:schemeClr>
                </a:solidFill>
              </a:rPr>
              <a:t>pdiff</a:t>
            </a:r>
            <a:r>
              <a:rPr lang="zh-TW" altLang="en-US" sz="1100" dirty="0">
                <a:solidFill>
                  <a:schemeClr val="accent5">
                    <a:lumMod val="75000"/>
                  </a:schemeClr>
                </a:solidFill>
              </a:rPr>
              <a:t>比較兩種機構提供的人數資訊</a:t>
            </a:r>
            <a:endParaRPr lang="en-US" altLang="zh-TW" sz="1100" dirty="0">
              <a:solidFill>
                <a:schemeClr val="accent5">
                  <a:lumMod val="75000"/>
                </a:schemeClr>
              </a:solidFill>
            </a:endParaRPr>
          </a:p>
          <a:p>
            <a:r>
              <a:rPr lang="en-US" altLang="zh-TW" sz="1100" dirty="0">
                <a:solidFill>
                  <a:schemeClr val="accent5">
                    <a:lumMod val="75000"/>
                  </a:schemeClr>
                </a:solidFill>
              </a:rPr>
              <a:t>3.</a:t>
            </a:r>
            <a:r>
              <a:rPr lang="zh-TW" altLang="en-US" sz="1100" dirty="0">
                <a:solidFill>
                  <a:schemeClr val="accent5">
                    <a:lumMod val="75000"/>
                  </a:schemeClr>
                </a:solidFill>
              </a:rPr>
              <a:t>比較組別間的差異</a:t>
            </a:r>
          </a:p>
        </p:txBody>
      </p:sp>
      <p:cxnSp>
        <p:nvCxnSpPr>
          <p:cNvPr id="75" name="直線接點 74">
            <a:extLst>
              <a:ext uri="{FF2B5EF4-FFF2-40B4-BE49-F238E27FC236}">
                <a16:creationId xmlns:a16="http://schemas.microsoft.com/office/drawing/2014/main" id="{67BA65BE-00BE-4851-9D71-379758493121}"/>
              </a:ext>
            </a:extLst>
          </p:cNvPr>
          <p:cNvCxnSpPr>
            <a:cxnSpLocks/>
            <a:stCxn id="21" idx="3"/>
            <a:endCxn id="58" idx="1"/>
          </p:cNvCxnSpPr>
          <p:nvPr/>
        </p:nvCxnSpPr>
        <p:spPr>
          <a:xfrm flipV="1">
            <a:off x="7552902" y="2767994"/>
            <a:ext cx="501226" cy="766839"/>
          </a:xfrm>
          <a:prstGeom prst="line">
            <a:avLst/>
          </a:prstGeom>
          <a:ln w="19050">
            <a:solidFill>
              <a:schemeClr val="accent5">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6CD6DCF4-A84A-4CAD-B075-FB859A967EAC}"/>
              </a:ext>
            </a:extLst>
          </p:cNvPr>
          <p:cNvSpPr/>
          <p:nvPr/>
        </p:nvSpPr>
        <p:spPr>
          <a:xfrm>
            <a:off x="8054127" y="955287"/>
            <a:ext cx="3620343" cy="107869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100" dirty="0">
                <a:solidFill>
                  <a:schemeClr val="accent6">
                    <a:lumMod val="75000"/>
                  </a:schemeClr>
                </a:solidFill>
                <a:effectLst>
                  <a:outerShdw blurRad="38100" dist="38100" dir="2700000" algn="tl">
                    <a:srgbClr val="000000">
                      <a:alpha val="43137"/>
                    </a:srgbClr>
                  </a:outerShdw>
                </a:effectLst>
              </a:rPr>
              <a:t>rise_or_not.R</a:t>
            </a:r>
            <a:r>
              <a:rPr lang="en-US" altLang="zh-TW" sz="1100" dirty="0">
                <a:solidFill>
                  <a:schemeClr val="accent6">
                    <a:lumMod val="75000"/>
                  </a:schemeClr>
                </a:solidFill>
              </a:rPr>
              <a:t>:</a:t>
            </a:r>
          </a:p>
          <a:p>
            <a:r>
              <a:rPr lang="en-US" altLang="zh-TW" sz="1100" dirty="0">
                <a:solidFill>
                  <a:schemeClr val="accent6">
                    <a:lumMod val="75000"/>
                  </a:schemeClr>
                </a:solidFill>
              </a:rPr>
              <a:t>1.</a:t>
            </a:r>
            <a:r>
              <a:rPr lang="zh-TW" altLang="en-US" sz="1100" dirty="0">
                <a:solidFill>
                  <a:schemeClr val="accent6">
                    <a:lumMod val="75000"/>
                  </a:schemeClr>
                </a:solidFill>
              </a:rPr>
              <a:t> 合併</a:t>
            </a:r>
            <a:r>
              <a:rPr lang="en-US" altLang="zh-TW" sz="1100" dirty="0">
                <a:solidFill>
                  <a:schemeClr val="accent6">
                    <a:lumMod val="75000"/>
                  </a:schemeClr>
                </a:solidFill>
              </a:rPr>
              <a:t>QS</a:t>
            </a:r>
            <a:r>
              <a:rPr lang="zh-TW" altLang="en-US" sz="1100" dirty="0">
                <a:solidFill>
                  <a:schemeClr val="accent6">
                    <a:lumMod val="75000"/>
                  </a:schemeClr>
                </a:solidFill>
              </a:rPr>
              <a:t>及</a:t>
            </a:r>
            <a:r>
              <a:rPr lang="en-US" altLang="zh-TW" sz="1100" dirty="0">
                <a:solidFill>
                  <a:schemeClr val="accent6">
                    <a:lumMod val="75000"/>
                  </a:schemeClr>
                </a:solidFill>
              </a:rPr>
              <a:t>THE</a:t>
            </a:r>
            <a:r>
              <a:rPr lang="zh-TW" altLang="en-US" sz="1100" dirty="0">
                <a:solidFill>
                  <a:schemeClr val="accent6">
                    <a:lumMod val="75000"/>
                  </a:schemeClr>
                </a:solidFill>
              </a:rPr>
              <a:t>表成一個</a:t>
            </a:r>
            <a:r>
              <a:rPr lang="en-US" altLang="zh-TW" sz="1100" dirty="0">
                <a:solidFill>
                  <a:schemeClr val="accent6">
                    <a:lumMod val="75000"/>
                  </a:schemeClr>
                </a:solidFill>
              </a:rPr>
              <a:t>table(m)</a:t>
            </a:r>
          </a:p>
          <a:p>
            <a:r>
              <a:rPr lang="en-US" altLang="zh-TW" sz="1100" dirty="0">
                <a:solidFill>
                  <a:schemeClr val="accent6">
                    <a:lumMod val="75000"/>
                  </a:schemeClr>
                </a:solidFill>
              </a:rPr>
              <a:t>2.</a:t>
            </a:r>
            <a:r>
              <a:rPr lang="zh-TW" altLang="en-US" sz="1100" dirty="0">
                <a:solidFill>
                  <a:schemeClr val="accent6">
                    <a:lumMod val="75000"/>
                  </a:schemeClr>
                </a:solidFill>
              </a:rPr>
              <a:t>計算</a:t>
            </a:r>
            <a:r>
              <a:rPr lang="en-US" altLang="zh-TW" sz="1100" dirty="0">
                <a:solidFill>
                  <a:schemeClr val="accent6">
                    <a:lumMod val="75000"/>
                  </a:schemeClr>
                </a:solidFill>
              </a:rPr>
              <a:t>diff</a:t>
            </a:r>
            <a:r>
              <a:rPr lang="zh-TW" altLang="en-US" sz="1100" dirty="0">
                <a:solidFill>
                  <a:schemeClr val="accent6">
                    <a:lumMod val="75000"/>
                  </a:schemeClr>
                </a:solidFill>
              </a:rPr>
              <a:t>及</a:t>
            </a:r>
            <a:r>
              <a:rPr lang="en-US" altLang="zh-TW" sz="1100" dirty="0">
                <a:solidFill>
                  <a:schemeClr val="accent6">
                    <a:lumMod val="75000"/>
                  </a:schemeClr>
                </a:solidFill>
              </a:rPr>
              <a:t>pdiff</a:t>
            </a:r>
            <a:r>
              <a:rPr lang="zh-TW" altLang="en-US" sz="1100" dirty="0">
                <a:solidFill>
                  <a:schemeClr val="accent6">
                    <a:lumMod val="75000"/>
                  </a:schemeClr>
                </a:solidFill>
              </a:rPr>
              <a:t>比較兩種機構提供的人數資訊</a:t>
            </a:r>
            <a:endParaRPr lang="en-US" altLang="zh-TW" sz="1100" dirty="0">
              <a:solidFill>
                <a:schemeClr val="accent6">
                  <a:lumMod val="75000"/>
                </a:schemeClr>
              </a:solidFill>
            </a:endParaRPr>
          </a:p>
          <a:p>
            <a:r>
              <a:rPr lang="en-US" altLang="zh-TW" sz="1100" dirty="0">
                <a:solidFill>
                  <a:schemeClr val="accent6">
                    <a:lumMod val="75000"/>
                  </a:schemeClr>
                </a:solidFill>
              </a:rPr>
              <a:t>3.</a:t>
            </a:r>
            <a:r>
              <a:rPr lang="zh-TW" altLang="en-US" sz="1100" dirty="0">
                <a:solidFill>
                  <a:schemeClr val="accent6">
                    <a:lumMod val="75000"/>
                  </a:schemeClr>
                </a:solidFill>
              </a:rPr>
              <a:t>以</a:t>
            </a:r>
            <a:r>
              <a:rPr lang="en-US" altLang="zh-TW" sz="1100" dirty="0">
                <a:solidFill>
                  <a:schemeClr val="accent6">
                    <a:lumMod val="75000"/>
                  </a:schemeClr>
                </a:solidFill>
              </a:rPr>
              <a:t>qs_up,</a:t>
            </a:r>
            <a:r>
              <a:rPr lang="zh-TW" altLang="en-US" sz="1100" dirty="0">
                <a:solidFill>
                  <a:schemeClr val="accent6">
                    <a:lumMod val="75000"/>
                  </a:schemeClr>
                </a:solidFill>
              </a:rPr>
              <a:t> </a:t>
            </a:r>
            <a:r>
              <a:rPr lang="en-US" altLang="zh-TW" sz="1100" dirty="0">
                <a:solidFill>
                  <a:schemeClr val="accent6">
                    <a:lumMod val="75000"/>
                  </a:schemeClr>
                </a:solidFill>
              </a:rPr>
              <a:t>the_up</a:t>
            </a:r>
            <a:r>
              <a:rPr lang="zh-TW" altLang="en-US" sz="1100" dirty="0">
                <a:solidFill>
                  <a:schemeClr val="accent6">
                    <a:lumMod val="75000"/>
                  </a:schemeClr>
                </a:solidFill>
              </a:rPr>
              <a:t>變數分組，比較組別間的差異</a:t>
            </a:r>
            <a:endParaRPr lang="en-US" altLang="zh-TW" sz="1100" dirty="0">
              <a:solidFill>
                <a:schemeClr val="accent6">
                  <a:lumMod val="75000"/>
                </a:schemeClr>
              </a:solidFill>
            </a:endParaRPr>
          </a:p>
        </p:txBody>
      </p:sp>
      <p:cxnSp>
        <p:nvCxnSpPr>
          <p:cNvPr id="78" name="直線接點 77">
            <a:extLst>
              <a:ext uri="{FF2B5EF4-FFF2-40B4-BE49-F238E27FC236}">
                <a16:creationId xmlns:a16="http://schemas.microsoft.com/office/drawing/2014/main" id="{9547A692-40BA-47BC-B85A-978DC2F4C31D}"/>
              </a:ext>
            </a:extLst>
          </p:cNvPr>
          <p:cNvCxnSpPr>
            <a:cxnSpLocks/>
            <a:stCxn id="43" idx="3"/>
            <a:endCxn id="76" idx="1"/>
          </p:cNvCxnSpPr>
          <p:nvPr/>
        </p:nvCxnSpPr>
        <p:spPr>
          <a:xfrm flipV="1">
            <a:off x="7552896" y="1494634"/>
            <a:ext cx="501231" cy="3417"/>
          </a:xfrm>
          <a:prstGeom prst="line">
            <a:avLst/>
          </a:prstGeom>
          <a:ln w="1905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A7391685-6599-4D5D-A33C-B906FA8F3956}"/>
              </a:ext>
            </a:extLst>
          </p:cNvPr>
          <p:cNvSpPr/>
          <p:nvPr/>
        </p:nvSpPr>
        <p:spPr>
          <a:xfrm>
            <a:off x="2183343" y="1232660"/>
            <a:ext cx="1777400" cy="1247848"/>
          </a:xfrm>
          <a:prstGeom prst="rect">
            <a:avLst/>
          </a:prstGeom>
          <a:solidFill>
            <a:schemeClr val="accent5">
              <a:lumMod val="20000"/>
              <a:lumOff val="80000"/>
            </a:schemeClr>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900" dirty="0">
                <a:solidFill>
                  <a:schemeClr val="accent5">
                    <a:lumMod val="75000"/>
                  </a:schemeClr>
                </a:solidFill>
              </a:rPr>
              <a:t>重複</a:t>
            </a:r>
            <a:r>
              <a:rPr lang="en-US" altLang="zh-TW" sz="900" dirty="0">
                <a:solidFill>
                  <a:schemeClr val="accent5">
                    <a:lumMod val="75000"/>
                  </a:schemeClr>
                </a:solidFill>
              </a:rPr>
              <a:t>:</a:t>
            </a:r>
            <a:r>
              <a:rPr lang="zh-TW" altLang="en-US" sz="900" dirty="0">
                <a:solidFill>
                  <a:schemeClr val="accent5">
                    <a:lumMod val="75000"/>
                  </a:schemeClr>
                </a:solidFill>
              </a:rPr>
              <a:t> 共</a:t>
            </a:r>
            <a:r>
              <a:rPr lang="en-US" altLang="zh-TW" sz="900" dirty="0">
                <a:solidFill>
                  <a:schemeClr val="accent5">
                    <a:lumMod val="75000"/>
                  </a:schemeClr>
                </a:solidFill>
              </a:rPr>
              <a:t>29</a:t>
            </a:r>
            <a:r>
              <a:rPr lang="zh-TW" altLang="en-US" sz="900" dirty="0">
                <a:solidFill>
                  <a:schemeClr val="accent5">
                    <a:lumMod val="75000"/>
                  </a:schemeClr>
                </a:solidFill>
              </a:rPr>
              <a:t>筆重複。如果有學校的欄位不齊全，會抓不到資料，這筆資料會完全被前一筆全覆蓋，也就是前一筆重複兩次。因欄位不齊而被覆蓋沒有抓到的學校以南美學校</a:t>
            </a:r>
            <a:r>
              <a:rPr lang="en-US" altLang="zh-TW" sz="900" dirty="0">
                <a:solidFill>
                  <a:schemeClr val="accent5">
                    <a:lumMod val="75000"/>
                  </a:schemeClr>
                </a:solidFill>
              </a:rPr>
              <a:t>(16</a:t>
            </a:r>
            <a:r>
              <a:rPr lang="zh-TW" altLang="en-US" sz="900" dirty="0">
                <a:solidFill>
                  <a:schemeClr val="accent5">
                    <a:lumMod val="75000"/>
                  </a:schemeClr>
                </a:solidFill>
              </a:rPr>
              <a:t>間</a:t>
            </a:r>
            <a:r>
              <a:rPr lang="en-US" altLang="zh-TW" sz="900" dirty="0">
                <a:solidFill>
                  <a:schemeClr val="accent5">
                    <a:lumMod val="75000"/>
                  </a:schemeClr>
                </a:solidFill>
              </a:rPr>
              <a:t>)</a:t>
            </a:r>
            <a:r>
              <a:rPr lang="zh-TW" altLang="en-US" sz="900" dirty="0">
                <a:solidFill>
                  <a:schemeClr val="accent5">
                    <a:lumMod val="75000"/>
                  </a:schemeClr>
                </a:solidFill>
              </a:rPr>
              <a:t>為主，其次為歐洲</a:t>
            </a:r>
            <a:r>
              <a:rPr lang="en-US" altLang="zh-TW" sz="900" dirty="0">
                <a:solidFill>
                  <a:schemeClr val="accent5">
                    <a:lumMod val="75000"/>
                  </a:schemeClr>
                </a:solidFill>
              </a:rPr>
              <a:t>(8</a:t>
            </a:r>
            <a:r>
              <a:rPr lang="zh-TW" altLang="en-US" sz="900" dirty="0">
                <a:solidFill>
                  <a:schemeClr val="accent5">
                    <a:lumMod val="75000"/>
                  </a:schemeClr>
                </a:solidFill>
              </a:rPr>
              <a:t>間</a:t>
            </a:r>
            <a:r>
              <a:rPr lang="en-US" altLang="zh-TW" sz="900" dirty="0">
                <a:solidFill>
                  <a:schemeClr val="accent5">
                    <a:lumMod val="75000"/>
                  </a:schemeClr>
                </a:solidFill>
              </a:rPr>
              <a:t>)</a:t>
            </a:r>
            <a:r>
              <a:rPr lang="zh-TW" altLang="en-US" sz="900" dirty="0">
                <a:solidFill>
                  <a:schemeClr val="accent5">
                    <a:lumMod val="75000"/>
                  </a:schemeClr>
                </a:solidFill>
              </a:rPr>
              <a:t>。</a:t>
            </a:r>
            <a:endParaRPr lang="en-US" altLang="zh-TW" sz="900" dirty="0">
              <a:solidFill>
                <a:schemeClr val="accent5">
                  <a:lumMod val="75000"/>
                </a:schemeClr>
              </a:solidFill>
            </a:endParaRPr>
          </a:p>
        </p:txBody>
      </p:sp>
    </p:spTree>
    <p:extLst>
      <p:ext uri="{BB962C8B-B14F-4D97-AF65-F5344CB8AC3E}">
        <p14:creationId xmlns:p14="http://schemas.microsoft.com/office/powerpoint/2010/main" val="30192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4E73281E-9878-4B91-AADB-92C6F4B634BB}"/>
              </a:ext>
            </a:extLst>
          </p:cNvPr>
          <p:cNvSpPr>
            <a:spLocks noGrp="1"/>
          </p:cNvSpPr>
          <p:nvPr>
            <p:ph type="title"/>
          </p:nvPr>
        </p:nvSpPr>
        <p:spPr/>
        <p:txBody>
          <a:bodyPr/>
          <a:lstStyle/>
          <a:p>
            <a:r>
              <a:rPr lang="zh-TW" altLang="en-US" dirty="0"/>
              <a:t>專案流程</a:t>
            </a:r>
          </a:p>
        </p:txBody>
      </p:sp>
      <p:sp>
        <p:nvSpPr>
          <p:cNvPr id="5" name="文字版面配置區 4">
            <a:extLst>
              <a:ext uri="{FF2B5EF4-FFF2-40B4-BE49-F238E27FC236}">
                <a16:creationId xmlns:a16="http://schemas.microsoft.com/office/drawing/2014/main" id="{D44E732E-44B0-4384-AB9E-C64FECAC1891}"/>
              </a:ext>
            </a:extLst>
          </p:cNvPr>
          <p:cNvSpPr>
            <a:spLocks noGrp="1"/>
          </p:cNvSpPr>
          <p:nvPr>
            <p:ph type="body" idx="1"/>
          </p:nvPr>
        </p:nvSpPr>
        <p:spPr/>
        <p:txBody>
          <a:bodyPr/>
          <a:lstStyle/>
          <a:p>
            <a:r>
              <a:rPr lang="zh-TW" altLang="en-US" dirty="0"/>
              <a:t>資料轉換</a:t>
            </a:r>
          </a:p>
        </p:txBody>
      </p:sp>
    </p:spTree>
    <p:extLst>
      <p:ext uri="{BB962C8B-B14F-4D97-AF65-F5344CB8AC3E}">
        <p14:creationId xmlns:p14="http://schemas.microsoft.com/office/powerpoint/2010/main" val="262845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2F749BF-91F6-4151-94B3-38B585D8A22C}"/>
              </a:ext>
            </a:extLst>
          </p:cNvPr>
          <p:cNvSpPr/>
          <p:nvPr/>
        </p:nvSpPr>
        <p:spPr>
          <a:xfrm>
            <a:off x="717550" y="1225542"/>
            <a:ext cx="4638675" cy="2029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2">
                    <a:lumMod val="75000"/>
                  </a:schemeClr>
                </a:solidFill>
                <a:effectLst>
                  <a:outerShdw blurRad="38100" dist="38100" dir="2700000" algn="tl">
                    <a:srgbClr val="000000">
                      <a:alpha val="43137"/>
                    </a:srgbClr>
                  </a:outerShdw>
                </a:effectLst>
              </a:rPr>
              <a:t>QS.R</a:t>
            </a:r>
            <a:r>
              <a:rPr lang="en-US" altLang="zh-TW" sz="1600" dirty="0">
                <a:solidFill>
                  <a:schemeClr val="tx2">
                    <a:lumMod val="75000"/>
                  </a:schemeClr>
                </a:solidFill>
              </a:rPr>
              <a:t>:</a:t>
            </a:r>
            <a:r>
              <a:rPr lang="zh-TW" altLang="en-US" sz="1600" dirty="0">
                <a:solidFill>
                  <a:schemeClr val="tx2">
                    <a:lumMod val="75000"/>
                  </a:schemeClr>
                </a:solidFill>
              </a:rPr>
              <a:t> </a:t>
            </a:r>
            <a:endParaRPr lang="en-US" altLang="zh-TW" sz="1600" dirty="0">
              <a:solidFill>
                <a:schemeClr val="tx2">
                  <a:lumMod val="75000"/>
                </a:schemeClr>
              </a:solidFill>
            </a:endParaRPr>
          </a:p>
          <a:p>
            <a:r>
              <a:rPr lang="en-US" altLang="zh-TW" sz="1600" dirty="0">
                <a:solidFill>
                  <a:schemeClr val="tx2">
                    <a:lumMod val="75000"/>
                  </a:schemeClr>
                </a:solidFill>
              </a:rPr>
              <a:t>1.</a:t>
            </a:r>
            <a:r>
              <a:rPr lang="zh-TW" altLang="en-US" sz="1600" dirty="0">
                <a:solidFill>
                  <a:schemeClr val="tx2">
                    <a:lumMod val="75000"/>
                  </a:schemeClr>
                </a:solidFill>
              </a:rPr>
              <a:t>抓</a:t>
            </a:r>
            <a:r>
              <a:rPr lang="en-US" altLang="zh-TW" sz="1600" dirty="0">
                <a:solidFill>
                  <a:schemeClr val="tx2">
                    <a:lumMod val="75000"/>
                  </a:schemeClr>
                </a:solidFill>
              </a:rPr>
              <a:t>QS2022</a:t>
            </a:r>
            <a:r>
              <a:rPr lang="zh-TW" altLang="en-US" sz="1600" dirty="0">
                <a:solidFill>
                  <a:schemeClr val="tx2">
                    <a:lumMod val="75000"/>
                  </a:schemeClr>
                </a:solidFill>
              </a:rPr>
              <a:t>學校網址</a:t>
            </a:r>
            <a:r>
              <a:rPr lang="en-US" altLang="zh-TW" sz="1600" dirty="0">
                <a:solidFill>
                  <a:schemeClr val="tx2">
                    <a:lumMod val="75000"/>
                  </a:schemeClr>
                </a:solidFill>
              </a:rPr>
              <a:t>(href_table_2022.csv)</a:t>
            </a:r>
          </a:p>
          <a:p>
            <a:r>
              <a:rPr lang="en-US" altLang="zh-TW" sz="1600" dirty="0">
                <a:solidFill>
                  <a:schemeClr val="tx2">
                    <a:lumMod val="75000"/>
                  </a:schemeClr>
                </a:solidFill>
              </a:rPr>
              <a:t>2.</a:t>
            </a:r>
            <a:r>
              <a:rPr lang="zh-TW" altLang="en-US" sz="1600" dirty="0">
                <a:solidFill>
                  <a:schemeClr val="tx2">
                    <a:lumMod val="75000"/>
                  </a:schemeClr>
                </a:solidFill>
              </a:rPr>
              <a:t>進</a:t>
            </a:r>
            <a:r>
              <a:rPr lang="en-US" altLang="zh-TW" sz="1600" dirty="0">
                <a:solidFill>
                  <a:schemeClr val="tx2">
                    <a:lumMod val="75000"/>
                  </a:schemeClr>
                </a:solidFill>
              </a:rPr>
              <a:t>href_table_2022</a:t>
            </a:r>
            <a:r>
              <a:rPr lang="zh-TW" altLang="en-US" sz="1600" dirty="0">
                <a:solidFill>
                  <a:schemeClr val="tx2">
                    <a:lumMod val="75000"/>
                  </a:schemeClr>
                </a:solidFill>
              </a:rPr>
              <a:t>每個網站抓各校資料</a:t>
            </a:r>
            <a:r>
              <a:rPr lang="en-US" altLang="zh-TW" sz="1600" dirty="0">
                <a:solidFill>
                  <a:schemeClr val="tx2">
                    <a:lumMod val="75000"/>
                  </a:schemeClr>
                </a:solidFill>
              </a:rPr>
              <a:t>(qs_total_2022 .csv)</a:t>
            </a:r>
          </a:p>
          <a:p>
            <a:r>
              <a:rPr lang="en-US" altLang="zh-TW" sz="1600" dirty="0">
                <a:solidFill>
                  <a:schemeClr val="tx2">
                    <a:lumMod val="75000"/>
                  </a:schemeClr>
                </a:solidFill>
                <a:effectLst>
                  <a:outerShdw blurRad="38100" dist="38100" dir="2700000" algn="tl">
                    <a:srgbClr val="000000">
                      <a:alpha val="43137"/>
                    </a:srgbClr>
                  </a:outerShdw>
                </a:effectLst>
              </a:rPr>
              <a:t>repeat.R</a:t>
            </a:r>
            <a:r>
              <a:rPr lang="en-US" altLang="zh-TW" sz="1600" dirty="0">
                <a:solidFill>
                  <a:schemeClr val="tx2">
                    <a:lumMod val="75000"/>
                  </a:schemeClr>
                </a:solidFill>
              </a:rPr>
              <a:t>:</a:t>
            </a:r>
            <a:r>
              <a:rPr lang="zh-TW" altLang="en-US" sz="1600" dirty="0">
                <a:solidFill>
                  <a:schemeClr val="tx2">
                    <a:lumMod val="75000"/>
                  </a:schemeClr>
                </a:solidFill>
              </a:rPr>
              <a:t> </a:t>
            </a:r>
            <a:endParaRPr lang="en-US" altLang="zh-TW" sz="1600" dirty="0">
              <a:solidFill>
                <a:schemeClr val="tx2">
                  <a:lumMod val="75000"/>
                </a:schemeClr>
              </a:solidFill>
            </a:endParaRPr>
          </a:p>
          <a:p>
            <a:r>
              <a:rPr lang="en-US" altLang="zh-TW" sz="1600" dirty="0">
                <a:solidFill>
                  <a:schemeClr val="tx2">
                    <a:lumMod val="75000"/>
                  </a:schemeClr>
                </a:solidFill>
              </a:rPr>
              <a:t>3.</a:t>
            </a:r>
            <a:r>
              <a:rPr lang="zh-TW" altLang="en-US" sz="1600" dirty="0">
                <a:solidFill>
                  <a:schemeClr val="tx2">
                    <a:lumMod val="75000"/>
                  </a:schemeClr>
                </a:solidFill>
              </a:rPr>
              <a:t>刪除重複筆資料</a:t>
            </a:r>
            <a:r>
              <a:rPr lang="en-US" altLang="zh-TW" sz="1600" dirty="0">
                <a:solidFill>
                  <a:schemeClr val="tx2">
                    <a:lumMod val="75000"/>
                  </a:schemeClr>
                </a:solidFill>
              </a:rPr>
              <a:t>(</a:t>
            </a:r>
            <a:r>
              <a:rPr lang="en-US" altLang="zh-TW" sz="1600" dirty="0">
                <a:solidFill>
                  <a:schemeClr val="tx2">
                    <a:lumMod val="75000"/>
                  </a:schemeClr>
                </a:solidFill>
                <a:effectLst>
                  <a:outerShdw blurRad="38100" dist="38100" dir="2700000" algn="tl">
                    <a:srgbClr val="000000">
                      <a:alpha val="43137"/>
                    </a:srgbClr>
                  </a:outerShdw>
                </a:effectLst>
              </a:rPr>
              <a:t>qs_total_2022_</a:t>
            </a:r>
            <a:r>
              <a:rPr lang="zh-TW" altLang="en-US" sz="1600" dirty="0">
                <a:solidFill>
                  <a:schemeClr val="tx2">
                    <a:lumMod val="75000"/>
                  </a:schemeClr>
                </a:solidFill>
                <a:effectLst>
                  <a:outerShdw blurRad="38100" dist="38100" dir="2700000" algn="tl">
                    <a:srgbClr val="000000">
                      <a:alpha val="43137"/>
                    </a:srgbClr>
                  </a:outerShdw>
                </a:effectLst>
              </a:rPr>
              <a:t>不重複</a:t>
            </a:r>
            <a:r>
              <a:rPr lang="en-US" altLang="zh-TW" sz="1600" dirty="0">
                <a:solidFill>
                  <a:schemeClr val="tx2">
                    <a:lumMod val="75000"/>
                  </a:schemeClr>
                </a:solidFill>
                <a:effectLst>
                  <a:outerShdw blurRad="38100" dist="38100" dir="2700000" algn="tl">
                    <a:srgbClr val="000000">
                      <a:alpha val="43137"/>
                    </a:srgbClr>
                  </a:outerShdw>
                </a:effectLst>
              </a:rPr>
              <a:t>.csv</a:t>
            </a:r>
            <a:r>
              <a:rPr lang="en-US" altLang="zh-TW" sz="1600" dirty="0">
                <a:solidFill>
                  <a:schemeClr val="tx2">
                    <a:lumMod val="75000"/>
                  </a:schemeClr>
                </a:solidFill>
              </a:rPr>
              <a:t>)</a:t>
            </a:r>
          </a:p>
        </p:txBody>
      </p:sp>
      <p:sp>
        <p:nvSpPr>
          <p:cNvPr id="8" name="矩形 7">
            <a:extLst>
              <a:ext uri="{FF2B5EF4-FFF2-40B4-BE49-F238E27FC236}">
                <a16:creationId xmlns:a16="http://schemas.microsoft.com/office/drawing/2014/main" id="{DD6900F1-732C-4408-96E5-C1B68D1C3196}"/>
              </a:ext>
            </a:extLst>
          </p:cNvPr>
          <p:cNvSpPr/>
          <p:nvPr/>
        </p:nvSpPr>
        <p:spPr>
          <a:xfrm>
            <a:off x="717550" y="3813455"/>
            <a:ext cx="4638675" cy="162850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2">
                    <a:lumMod val="75000"/>
                  </a:schemeClr>
                </a:solidFill>
                <a:effectLst>
                  <a:outerShdw blurRad="38100" dist="38100" dir="2700000" algn="tl">
                    <a:srgbClr val="000000">
                      <a:alpha val="43137"/>
                    </a:srgbClr>
                  </a:outerShdw>
                </a:effectLst>
              </a:rPr>
              <a:t>THE.R</a:t>
            </a:r>
            <a:r>
              <a:rPr lang="en-US" altLang="zh-TW" sz="1600" dirty="0">
                <a:solidFill>
                  <a:schemeClr val="tx2">
                    <a:lumMod val="75000"/>
                  </a:schemeClr>
                </a:solidFill>
              </a:rPr>
              <a:t>:</a:t>
            </a:r>
            <a:r>
              <a:rPr lang="zh-TW" altLang="en-US" sz="1600" dirty="0">
                <a:solidFill>
                  <a:schemeClr val="tx2">
                    <a:lumMod val="75000"/>
                  </a:schemeClr>
                </a:solidFill>
              </a:rPr>
              <a:t> </a:t>
            </a:r>
            <a:endParaRPr lang="en-US" altLang="zh-TW" sz="1600" dirty="0">
              <a:solidFill>
                <a:schemeClr val="tx2">
                  <a:lumMod val="75000"/>
                </a:schemeClr>
              </a:solidFill>
            </a:endParaRPr>
          </a:p>
          <a:p>
            <a:r>
              <a:rPr lang="en-US" altLang="zh-TW" sz="1600" dirty="0">
                <a:solidFill>
                  <a:schemeClr val="tx2">
                    <a:lumMod val="75000"/>
                  </a:schemeClr>
                </a:solidFill>
              </a:rPr>
              <a:t>1.</a:t>
            </a:r>
            <a:r>
              <a:rPr lang="zh-TW" altLang="en-US" sz="1600" dirty="0">
                <a:solidFill>
                  <a:schemeClr val="tx2">
                    <a:lumMod val="75000"/>
                  </a:schemeClr>
                </a:solidFill>
              </a:rPr>
              <a:t>抓</a:t>
            </a:r>
            <a:r>
              <a:rPr lang="en-US" altLang="zh-TW" sz="1600" dirty="0">
                <a:solidFill>
                  <a:schemeClr val="tx2">
                    <a:lumMod val="75000"/>
                  </a:schemeClr>
                </a:solidFill>
              </a:rPr>
              <a:t>THE2022</a:t>
            </a:r>
            <a:r>
              <a:rPr lang="zh-TW" altLang="en-US" sz="1600" dirty="0">
                <a:solidFill>
                  <a:schemeClr val="tx2">
                    <a:lumMod val="75000"/>
                  </a:schemeClr>
                </a:solidFill>
              </a:rPr>
              <a:t>各校資料</a:t>
            </a:r>
            <a:r>
              <a:rPr lang="en-US" altLang="zh-TW" sz="1600" dirty="0">
                <a:solidFill>
                  <a:schemeClr val="tx2">
                    <a:lumMod val="75000"/>
                  </a:schemeClr>
                </a:solidFill>
              </a:rPr>
              <a:t>(the _total_2022.csv)</a:t>
            </a:r>
          </a:p>
          <a:p>
            <a:r>
              <a:rPr lang="en-US" altLang="zh-TW" sz="1600" dirty="0">
                <a:solidFill>
                  <a:schemeClr val="tx2">
                    <a:lumMod val="75000"/>
                  </a:schemeClr>
                </a:solidFill>
                <a:effectLst>
                  <a:outerShdw blurRad="38100" dist="38100" dir="2700000" algn="tl">
                    <a:srgbClr val="000000">
                      <a:alpha val="43137"/>
                    </a:srgbClr>
                  </a:outerShdw>
                </a:effectLst>
              </a:rPr>
              <a:t>repeat.R</a:t>
            </a:r>
            <a:r>
              <a:rPr lang="en-US" altLang="zh-TW" sz="1600" dirty="0">
                <a:solidFill>
                  <a:schemeClr val="tx2">
                    <a:lumMod val="75000"/>
                  </a:schemeClr>
                </a:solidFill>
              </a:rPr>
              <a:t>:</a:t>
            </a:r>
            <a:r>
              <a:rPr lang="zh-TW" altLang="en-US" sz="1600" dirty="0">
                <a:solidFill>
                  <a:schemeClr val="tx2">
                    <a:lumMod val="75000"/>
                  </a:schemeClr>
                </a:solidFill>
              </a:rPr>
              <a:t> </a:t>
            </a:r>
            <a:endParaRPr lang="en-US" altLang="zh-TW" sz="1600" dirty="0">
              <a:solidFill>
                <a:schemeClr val="tx2">
                  <a:lumMod val="75000"/>
                </a:schemeClr>
              </a:solidFill>
            </a:endParaRPr>
          </a:p>
          <a:p>
            <a:r>
              <a:rPr lang="en-US" altLang="zh-TW" sz="1600" dirty="0">
                <a:solidFill>
                  <a:schemeClr val="tx2">
                    <a:lumMod val="75000"/>
                  </a:schemeClr>
                </a:solidFill>
              </a:rPr>
              <a:t>2.</a:t>
            </a:r>
            <a:r>
              <a:rPr lang="zh-TW" altLang="en-US" sz="1600" dirty="0">
                <a:solidFill>
                  <a:schemeClr val="tx2">
                    <a:lumMod val="75000"/>
                  </a:schemeClr>
                </a:solidFill>
              </a:rPr>
              <a:t>刪除重複筆資料</a:t>
            </a:r>
            <a:r>
              <a:rPr lang="en-US" altLang="zh-TW" sz="1600" dirty="0">
                <a:solidFill>
                  <a:schemeClr val="tx2">
                    <a:lumMod val="75000"/>
                  </a:schemeClr>
                </a:solidFill>
              </a:rPr>
              <a:t>(</a:t>
            </a:r>
            <a:r>
              <a:rPr lang="en-US" altLang="zh-TW" sz="1600" dirty="0">
                <a:solidFill>
                  <a:schemeClr val="tx2">
                    <a:lumMod val="75000"/>
                  </a:schemeClr>
                </a:solidFill>
                <a:effectLst>
                  <a:outerShdw blurRad="38100" dist="38100" dir="2700000" algn="tl">
                    <a:srgbClr val="000000">
                      <a:alpha val="43137"/>
                    </a:srgbClr>
                  </a:outerShdw>
                </a:effectLst>
              </a:rPr>
              <a:t>the_total_2022_</a:t>
            </a:r>
            <a:r>
              <a:rPr lang="zh-TW" altLang="en-US" sz="1600" dirty="0">
                <a:solidFill>
                  <a:schemeClr val="tx2">
                    <a:lumMod val="75000"/>
                  </a:schemeClr>
                </a:solidFill>
                <a:effectLst>
                  <a:outerShdw blurRad="38100" dist="38100" dir="2700000" algn="tl">
                    <a:srgbClr val="000000">
                      <a:alpha val="43137"/>
                    </a:srgbClr>
                  </a:outerShdw>
                </a:effectLst>
              </a:rPr>
              <a:t>不重複</a:t>
            </a:r>
            <a:r>
              <a:rPr lang="en-US" altLang="zh-TW" sz="1600" dirty="0">
                <a:solidFill>
                  <a:schemeClr val="tx2">
                    <a:lumMod val="75000"/>
                  </a:schemeClr>
                </a:solidFill>
                <a:effectLst>
                  <a:outerShdw blurRad="38100" dist="38100" dir="2700000" algn="tl">
                    <a:srgbClr val="000000">
                      <a:alpha val="43137"/>
                    </a:srgbClr>
                  </a:outerShdw>
                </a:effectLst>
              </a:rPr>
              <a:t>.csv</a:t>
            </a:r>
            <a:r>
              <a:rPr lang="en-US" altLang="zh-TW" sz="1600" dirty="0">
                <a:solidFill>
                  <a:schemeClr val="tx2">
                    <a:lumMod val="75000"/>
                  </a:schemeClr>
                </a:solidFill>
              </a:rPr>
              <a:t>)</a:t>
            </a:r>
          </a:p>
        </p:txBody>
      </p:sp>
      <p:sp>
        <p:nvSpPr>
          <p:cNvPr id="13" name="矩形 12">
            <a:extLst>
              <a:ext uri="{FF2B5EF4-FFF2-40B4-BE49-F238E27FC236}">
                <a16:creationId xmlns:a16="http://schemas.microsoft.com/office/drawing/2014/main" id="{D5A6DA59-2816-473B-83C7-EC28AD723C3B}"/>
              </a:ext>
            </a:extLst>
          </p:cNvPr>
          <p:cNvSpPr/>
          <p:nvPr/>
        </p:nvSpPr>
        <p:spPr>
          <a:xfrm>
            <a:off x="6781800" y="2388251"/>
            <a:ext cx="4638675" cy="233614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2">
                    <a:lumMod val="75000"/>
                  </a:schemeClr>
                </a:solidFill>
                <a:effectLst>
                  <a:outerShdw blurRad="38100" dist="38100" dir="2700000" algn="tl">
                    <a:srgbClr val="000000">
                      <a:alpha val="43137"/>
                    </a:srgbClr>
                  </a:outerShdw>
                </a:effectLst>
              </a:rPr>
              <a:t>transform.R</a:t>
            </a:r>
            <a:r>
              <a:rPr lang="en-US" altLang="zh-TW" sz="1600" dirty="0">
                <a:solidFill>
                  <a:schemeClr val="tx2">
                    <a:lumMod val="75000"/>
                  </a:schemeClr>
                </a:solidFill>
              </a:rPr>
              <a:t>: </a:t>
            </a:r>
          </a:p>
          <a:p>
            <a:r>
              <a:rPr lang="en-US" altLang="zh-TW" sz="1600" dirty="0">
                <a:solidFill>
                  <a:schemeClr val="tx2">
                    <a:lumMod val="75000"/>
                  </a:schemeClr>
                </a:solidFill>
              </a:rPr>
              <a:t>1.</a:t>
            </a:r>
            <a:r>
              <a:rPr lang="zh-TW" altLang="en-US" sz="1600" dirty="0">
                <a:solidFill>
                  <a:schemeClr val="tx2">
                    <a:lumMod val="75000"/>
                  </a:schemeClr>
                </a:solidFill>
              </a:rPr>
              <a:t>讀入</a:t>
            </a:r>
            <a:r>
              <a:rPr lang="en-US" altLang="zh-TW" sz="1600" dirty="0">
                <a:solidFill>
                  <a:schemeClr val="tx2">
                    <a:lumMod val="75000"/>
                  </a:schemeClr>
                </a:solidFill>
                <a:effectLst>
                  <a:outerShdw blurRad="38100" dist="38100" dir="2700000" algn="tl">
                    <a:srgbClr val="000000">
                      <a:alpha val="43137"/>
                    </a:srgbClr>
                  </a:outerShdw>
                </a:effectLst>
              </a:rPr>
              <a:t>qs_total_2022_</a:t>
            </a:r>
            <a:r>
              <a:rPr lang="zh-TW" altLang="en-US" sz="1600" dirty="0">
                <a:solidFill>
                  <a:schemeClr val="tx2">
                    <a:lumMod val="75000"/>
                  </a:schemeClr>
                </a:solidFill>
                <a:effectLst>
                  <a:outerShdw blurRad="38100" dist="38100" dir="2700000" algn="tl">
                    <a:srgbClr val="000000">
                      <a:alpha val="43137"/>
                    </a:srgbClr>
                  </a:outerShdw>
                </a:effectLst>
              </a:rPr>
              <a:t>不重複</a:t>
            </a:r>
            <a:r>
              <a:rPr lang="en-US" altLang="zh-TW" sz="1600" dirty="0">
                <a:solidFill>
                  <a:schemeClr val="tx2">
                    <a:lumMod val="75000"/>
                  </a:schemeClr>
                </a:solidFill>
                <a:effectLst>
                  <a:outerShdw blurRad="38100" dist="38100" dir="2700000" algn="tl">
                    <a:srgbClr val="000000">
                      <a:alpha val="43137"/>
                    </a:srgbClr>
                  </a:outerShdw>
                </a:effectLst>
              </a:rPr>
              <a:t>.csv</a:t>
            </a:r>
            <a:r>
              <a:rPr lang="zh-TW" altLang="en-US" sz="1600" dirty="0">
                <a:solidFill>
                  <a:schemeClr val="tx2">
                    <a:lumMod val="75000"/>
                  </a:schemeClr>
                </a:solidFill>
              </a:rPr>
              <a:t>及</a:t>
            </a:r>
            <a:r>
              <a:rPr lang="en-US" altLang="zh-TW" sz="1600" dirty="0">
                <a:solidFill>
                  <a:schemeClr val="tx2">
                    <a:lumMod val="75000"/>
                  </a:schemeClr>
                </a:solidFill>
                <a:effectLst>
                  <a:outerShdw blurRad="38100" dist="38100" dir="2700000" algn="tl">
                    <a:srgbClr val="000000">
                      <a:alpha val="43137"/>
                    </a:srgbClr>
                  </a:outerShdw>
                </a:effectLst>
              </a:rPr>
              <a:t>the_total_2022_</a:t>
            </a:r>
            <a:r>
              <a:rPr lang="zh-TW" altLang="en-US" sz="1600" dirty="0">
                <a:solidFill>
                  <a:schemeClr val="tx2">
                    <a:lumMod val="75000"/>
                  </a:schemeClr>
                </a:solidFill>
                <a:effectLst>
                  <a:outerShdw blurRad="38100" dist="38100" dir="2700000" algn="tl">
                    <a:srgbClr val="000000">
                      <a:alpha val="43137"/>
                    </a:srgbClr>
                  </a:outerShdw>
                </a:effectLst>
              </a:rPr>
              <a:t>不重複</a:t>
            </a:r>
            <a:r>
              <a:rPr lang="en-US" altLang="zh-TW" sz="1600" dirty="0">
                <a:solidFill>
                  <a:schemeClr val="tx2">
                    <a:lumMod val="75000"/>
                  </a:schemeClr>
                </a:solidFill>
                <a:effectLst>
                  <a:outerShdw blurRad="38100" dist="38100" dir="2700000" algn="tl">
                    <a:srgbClr val="000000">
                      <a:alpha val="43137"/>
                    </a:srgbClr>
                  </a:outerShdw>
                </a:effectLst>
              </a:rPr>
              <a:t>.csv</a:t>
            </a:r>
          </a:p>
          <a:p>
            <a:r>
              <a:rPr lang="en-US" altLang="zh-TW" sz="1600" dirty="0">
                <a:solidFill>
                  <a:schemeClr val="tx2">
                    <a:lumMod val="75000"/>
                  </a:schemeClr>
                </a:solidFill>
              </a:rPr>
              <a:t>2.</a:t>
            </a:r>
            <a:r>
              <a:rPr lang="zh-TW" altLang="en-US" sz="1600" dirty="0">
                <a:solidFill>
                  <a:schemeClr val="tx2">
                    <a:lumMod val="75000"/>
                  </a:schemeClr>
                </a:solidFill>
              </a:rPr>
              <a:t>因為沒有要轉換其他資料，因此只取學生人數來修改格式</a:t>
            </a:r>
            <a:r>
              <a:rPr lang="en-US" altLang="zh-TW" sz="1600" dirty="0">
                <a:solidFill>
                  <a:schemeClr val="tx2">
                    <a:lumMod val="75000"/>
                  </a:schemeClr>
                </a:solidFill>
              </a:rPr>
              <a:t>(</a:t>
            </a:r>
            <a:r>
              <a:rPr lang="zh-TW" altLang="en-US" sz="1600" dirty="0">
                <a:solidFill>
                  <a:schemeClr val="tx2">
                    <a:lumMod val="75000"/>
                  </a:schemeClr>
                </a:solidFill>
              </a:rPr>
              <a:t>刪千分位</a:t>
            </a:r>
            <a:r>
              <a:rPr lang="en-US" altLang="zh-TW" sz="1600" dirty="0">
                <a:solidFill>
                  <a:schemeClr val="tx2">
                    <a:lumMod val="75000"/>
                  </a:schemeClr>
                </a:solidFill>
              </a:rPr>
              <a:t>)</a:t>
            </a:r>
          </a:p>
          <a:p>
            <a:r>
              <a:rPr lang="en-US" altLang="zh-TW" sz="1600" dirty="0">
                <a:solidFill>
                  <a:schemeClr val="tx2">
                    <a:lumMod val="75000"/>
                  </a:schemeClr>
                </a:solidFill>
              </a:rPr>
              <a:t>3.</a:t>
            </a:r>
            <a:r>
              <a:rPr lang="zh-TW" altLang="en-US" sz="1600" dirty="0">
                <a:solidFill>
                  <a:schemeClr val="tx2">
                    <a:lumMod val="75000"/>
                  </a:schemeClr>
                </a:solidFill>
              </a:rPr>
              <a:t>資料轉換</a:t>
            </a:r>
            <a:r>
              <a:rPr lang="en-US" altLang="zh-TW" sz="1600" dirty="0">
                <a:solidFill>
                  <a:schemeClr val="tx2">
                    <a:lumMod val="75000"/>
                  </a:schemeClr>
                </a:solidFill>
              </a:rPr>
              <a:t>(ranking</a:t>
            </a:r>
            <a:r>
              <a:rPr lang="zh-TW" altLang="en-US" sz="1600" dirty="0">
                <a:solidFill>
                  <a:schemeClr val="tx2">
                    <a:lumMod val="75000"/>
                  </a:schemeClr>
                </a:solidFill>
              </a:rPr>
              <a:t>及</a:t>
            </a:r>
            <a:r>
              <a:rPr lang="en-US" altLang="zh-TW" sz="1600" dirty="0">
                <a:solidFill>
                  <a:schemeClr val="tx2">
                    <a:lumMod val="75000"/>
                  </a:schemeClr>
                </a:solidFill>
              </a:rPr>
              <a:t>z</a:t>
            </a:r>
            <a:r>
              <a:rPr lang="zh-TW" altLang="en-US" sz="1600" dirty="0">
                <a:solidFill>
                  <a:schemeClr val="tx2">
                    <a:lumMod val="75000"/>
                  </a:schemeClr>
                </a:solidFill>
              </a:rPr>
              <a:t> </a:t>
            </a:r>
            <a:r>
              <a:rPr lang="en-US" altLang="zh-TW" sz="1600" dirty="0">
                <a:solidFill>
                  <a:schemeClr val="tx2">
                    <a:lumMod val="75000"/>
                  </a:schemeClr>
                </a:solidFill>
              </a:rPr>
              <a:t>score)</a:t>
            </a:r>
          </a:p>
          <a:p>
            <a:r>
              <a:rPr lang="zh-TW" altLang="en-US" sz="1600" dirty="0">
                <a:solidFill>
                  <a:schemeClr val="tx2">
                    <a:lumMod val="75000"/>
                  </a:schemeClr>
                </a:solidFill>
              </a:rPr>
              <a:t>合併</a:t>
            </a:r>
            <a:r>
              <a:rPr lang="en-US" altLang="zh-TW" sz="1600" dirty="0">
                <a:solidFill>
                  <a:schemeClr val="tx2">
                    <a:lumMod val="75000"/>
                  </a:schemeClr>
                </a:solidFill>
              </a:rPr>
              <a:t>QS</a:t>
            </a:r>
            <a:r>
              <a:rPr lang="zh-TW" altLang="en-US" sz="1600" dirty="0">
                <a:solidFill>
                  <a:schemeClr val="tx2">
                    <a:lumMod val="75000"/>
                  </a:schemeClr>
                </a:solidFill>
              </a:rPr>
              <a:t>及</a:t>
            </a:r>
            <a:r>
              <a:rPr lang="en-US" altLang="zh-TW" sz="1600" dirty="0">
                <a:solidFill>
                  <a:schemeClr val="tx2">
                    <a:lumMod val="75000"/>
                  </a:schemeClr>
                </a:solidFill>
              </a:rPr>
              <a:t>THE</a:t>
            </a:r>
            <a:r>
              <a:rPr lang="zh-TW" altLang="en-US" sz="1600" dirty="0">
                <a:solidFill>
                  <a:schemeClr val="tx2">
                    <a:lumMod val="75000"/>
                  </a:schemeClr>
                </a:solidFill>
              </a:rPr>
              <a:t>表成一個</a:t>
            </a:r>
            <a:r>
              <a:rPr lang="en-US" altLang="zh-TW" sz="1600" dirty="0">
                <a:solidFill>
                  <a:schemeClr val="tx2">
                    <a:lumMod val="75000"/>
                  </a:schemeClr>
                </a:solidFill>
              </a:rPr>
              <a:t>table(m)</a:t>
            </a:r>
          </a:p>
        </p:txBody>
      </p:sp>
      <p:sp>
        <p:nvSpPr>
          <p:cNvPr id="18" name="矩形 17">
            <a:extLst>
              <a:ext uri="{FF2B5EF4-FFF2-40B4-BE49-F238E27FC236}">
                <a16:creationId xmlns:a16="http://schemas.microsoft.com/office/drawing/2014/main" id="{F48B9C62-B8AB-4F7D-A727-2272DBAF6627}"/>
              </a:ext>
            </a:extLst>
          </p:cNvPr>
          <p:cNvSpPr/>
          <p:nvPr/>
        </p:nvSpPr>
        <p:spPr>
          <a:xfrm>
            <a:off x="4098094" y="5262907"/>
            <a:ext cx="2516262" cy="1065749"/>
          </a:xfrm>
          <a:prstGeom prst="rect">
            <a:avLst/>
          </a:prstGeom>
          <a:solidFill>
            <a:schemeClr val="accent4">
              <a:lumMod val="20000"/>
              <a:lumOff val="80000"/>
            </a:schemeClr>
          </a:solidFill>
          <a:ln w="1905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050" dirty="0">
                <a:solidFill>
                  <a:schemeClr val="tx2">
                    <a:lumMod val="75000"/>
                  </a:schemeClr>
                </a:solidFill>
              </a:rPr>
              <a:t>重複</a:t>
            </a:r>
            <a:r>
              <a:rPr lang="en-US" altLang="zh-TW" sz="1050" dirty="0">
                <a:solidFill>
                  <a:schemeClr val="tx2">
                    <a:lumMod val="75000"/>
                  </a:schemeClr>
                </a:solidFill>
              </a:rPr>
              <a:t>: </a:t>
            </a:r>
            <a:r>
              <a:rPr lang="zh-TW" altLang="en-US" sz="1050" dirty="0">
                <a:solidFill>
                  <a:schemeClr val="tx2">
                    <a:lumMod val="75000"/>
                  </a:schemeClr>
                </a:solidFill>
              </a:rPr>
              <a:t>共一筆重複，為中國和美國的</a:t>
            </a:r>
            <a:r>
              <a:rPr lang="en-US" altLang="zh-TW" sz="1050" dirty="0">
                <a:solidFill>
                  <a:schemeClr val="tx2">
                    <a:lumMod val="75000"/>
                  </a:schemeClr>
                </a:solidFill>
              </a:rPr>
              <a:t>Northeastern University</a:t>
            </a:r>
            <a:r>
              <a:rPr lang="zh-TW" altLang="en-US" sz="1050" dirty="0">
                <a:solidFill>
                  <a:schemeClr val="tx2">
                    <a:lumMod val="75000"/>
                  </a:schemeClr>
                </a:solidFill>
              </a:rPr>
              <a:t>，在</a:t>
            </a:r>
            <a:r>
              <a:rPr lang="en-US" altLang="zh-TW" sz="1050" dirty="0">
                <a:solidFill>
                  <a:schemeClr val="tx2">
                    <a:lumMod val="75000"/>
                  </a:schemeClr>
                </a:solidFill>
              </a:rPr>
              <a:t>THE</a:t>
            </a:r>
            <a:r>
              <a:rPr lang="zh-TW" altLang="en-US" sz="1050" dirty="0">
                <a:solidFill>
                  <a:schemeClr val="tx2">
                    <a:lumMod val="75000"/>
                  </a:schemeClr>
                </a:solidFill>
              </a:rPr>
              <a:t>的名稱一樣，</a:t>
            </a:r>
            <a:r>
              <a:rPr lang="en-US" altLang="zh-TW" sz="1050" dirty="0">
                <a:solidFill>
                  <a:schemeClr val="tx2">
                    <a:lumMod val="75000"/>
                  </a:schemeClr>
                </a:solidFill>
              </a:rPr>
              <a:t>(</a:t>
            </a:r>
            <a:r>
              <a:rPr lang="zh-TW" altLang="en-US" sz="1050" dirty="0">
                <a:solidFill>
                  <a:schemeClr val="tx2">
                    <a:lumMod val="75000"/>
                  </a:schemeClr>
                </a:solidFill>
              </a:rPr>
              <a:t>保留排名前面的美國</a:t>
            </a:r>
            <a:r>
              <a:rPr lang="en-US" altLang="zh-TW" sz="1050" dirty="0">
                <a:solidFill>
                  <a:schemeClr val="tx2">
                    <a:lumMod val="75000"/>
                  </a:schemeClr>
                </a:solidFill>
              </a:rPr>
              <a:t>Northeastern University)</a:t>
            </a:r>
            <a:r>
              <a:rPr lang="zh-TW" altLang="en-US" sz="1050" dirty="0">
                <a:solidFill>
                  <a:schemeClr val="tx2">
                    <a:lumMod val="75000"/>
                  </a:schemeClr>
                </a:solidFill>
              </a:rPr>
              <a:t>。</a:t>
            </a:r>
            <a:endParaRPr lang="en-US" altLang="zh-TW" sz="1050" dirty="0">
              <a:solidFill>
                <a:schemeClr val="tx2">
                  <a:lumMod val="75000"/>
                </a:schemeClr>
              </a:solidFill>
            </a:endParaRPr>
          </a:p>
        </p:txBody>
      </p:sp>
      <p:sp>
        <p:nvSpPr>
          <p:cNvPr id="29" name="矩形 28">
            <a:extLst>
              <a:ext uri="{FF2B5EF4-FFF2-40B4-BE49-F238E27FC236}">
                <a16:creationId xmlns:a16="http://schemas.microsoft.com/office/drawing/2014/main" id="{A9F193CD-C183-45A5-B7EE-722A4A2F32E6}"/>
              </a:ext>
            </a:extLst>
          </p:cNvPr>
          <p:cNvSpPr/>
          <p:nvPr/>
        </p:nvSpPr>
        <p:spPr>
          <a:xfrm>
            <a:off x="4098094" y="296261"/>
            <a:ext cx="2516262" cy="1360175"/>
          </a:xfrm>
          <a:prstGeom prst="rect">
            <a:avLst/>
          </a:prstGeom>
          <a:solidFill>
            <a:schemeClr val="accent4">
              <a:lumMod val="20000"/>
              <a:lumOff val="80000"/>
            </a:schemeClr>
          </a:solidFill>
          <a:ln w="19050">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050" dirty="0">
                <a:solidFill>
                  <a:schemeClr val="tx2">
                    <a:lumMod val="75000"/>
                  </a:schemeClr>
                </a:solidFill>
              </a:rPr>
              <a:t>重複</a:t>
            </a:r>
            <a:r>
              <a:rPr lang="en-US" altLang="zh-TW" sz="1050" dirty="0">
                <a:solidFill>
                  <a:schemeClr val="tx2">
                    <a:lumMod val="75000"/>
                  </a:schemeClr>
                </a:solidFill>
              </a:rPr>
              <a:t>:</a:t>
            </a:r>
            <a:r>
              <a:rPr lang="zh-TW" altLang="en-US" sz="1050" dirty="0">
                <a:solidFill>
                  <a:schemeClr val="tx2">
                    <a:lumMod val="75000"/>
                  </a:schemeClr>
                </a:solidFill>
              </a:rPr>
              <a:t> 共</a:t>
            </a:r>
            <a:r>
              <a:rPr lang="en-US" altLang="zh-TW" sz="1050" dirty="0">
                <a:solidFill>
                  <a:schemeClr val="tx2">
                    <a:lumMod val="75000"/>
                  </a:schemeClr>
                </a:solidFill>
              </a:rPr>
              <a:t>29</a:t>
            </a:r>
            <a:r>
              <a:rPr lang="zh-TW" altLang="en-US" sz="1050" dirty="0">
                <a:solidFill>
                  <a:schemeClr val="tx2">
                    <a:lumMod val="75000"/>
                  </a:schemeClr>
                </a:solidFill>
              </a:rPr>
              <a:t>筆重複。如果有學校的欄位不齊全，會抓不到資料，這筆資料會完全被前一筆全覆蓋，也就是前一筆重複兩次。因欄位不齊而被覆蓋沒有抓到的學校以南美學校</a:t>
            </a:r>
            <a:r>
              <a:rPr lang="en-US" altLang="zh-TW" sz="1050" dirty="0">
                <a:solidFill>
                  <a:schemeClr val="tx2">
                    <a:lumMod val="75000"/>
                  </a:schemeClr>
                </a:solidFill>
              </a:rPr>
              <a:t>(16</a:t>
            </a:r>
            <a:r>
              <a:rPr lang="zh-TW" altLang="en-US" sz="1050" dirty="0">
                <a:solidFill>
                  <a:schemeClr val="tx2">
                    <a:lumMod val="75000"/>
                  </a:schemeClr>
                </a:solidFill>
              </a:rPr>
              <a:t>間</a:t>
            </a:r>
            <a:r>
              <a:rPr lang="en-US" altLang="zh-TW" sz="1050" dirty="0">
                <a:solidFill>
                  <a:schemeClr val="tx2">
                    <a:lumMod val="75000"/>
                  </a:schemeClr>
                </a:solidFill>
              </a:rPr>
              <a:t>)</a:t>
            </a:r>
            <a:r>
              <a:rPr lang="zh-TW" altLang="en-US" sz="1050" dirty="0">
                <a:solidFill>
                  <a:schemeClr val="tx2">
                    <a:lumMod val="75000"/>
                  </a:schemeClr>
                </a:solidFill>
              </a:rPr>
              <a:t>為主，其次為歐洲</a:t>
            </a:r>
            <a:r>
              <a:rPr lang="en-US" altLang="zh-TW" sz="1050" dirty="0">
                <a:solidFill>
                  <a:schemeClr val="tx2">
                    <a:lumMod val="75000"/>
                  </a:schemeClr>
                </a:solidFill>
              </a:rPr>
              <a:t>(8</a:t>
            </a:r>
            <a:r>
              <a:rPr lang="zh-TW" altLang="en-US" sz="1050" dirty="0">
                <a:solidFill>
                  <a:schemeClr val="tx2">
                    <a:lumMod val="75000"/>
                  </a:schemeClr>
                </a:solidFill>
              </a:rPr>
              <a:t>間</a:t>
            </a:r>
            <a:r>
              <a:rPr lang="en-US" altLang="zh-TW" sz="1050" dirty="0">
                <a:solidFill>
                  <a:schemeClr val="tx2">
                    <a:lumMod val="75000"/>
                  </a:schemeClr>
                </a:solidFill>
              </a:rPr>
              <a:t>)</a:t>
            </a:r>
            <a:r>
              <a:rPr lang="zh-TW" altLang="en-US" sz="1050" dirty="0">
                <a:solidFill>
                  <a:schemeClr val="tx2">
                    <a:lumMod val="75000"/>
                  </a:schemeClr>
                </a:solidFill>
              </a:rPr>
              <a:t>。</a:t>
            </a:r>
            <a:endParaRPr lang="en-US" altLang="zh-TW" sz="1050" dirty="0">
              <a:solidFill>
                <a:schemeClr val="tx2">
                  <a:lumMod val="75000"/>
                </a:schemeClr>
              </a:solidFill>
            </a:endParaRPr>
          </a:p>
        </p:txBody>
      </p:sp>
      <p:cxnSp>
        <p:nvCxnSpPr>
          <p:cNvPr id="31" name="直線單箭頭接點 30">
            <a:extLst>
              <a:ext uri="{FF2B5EF4-FFF2-40B4-BE49-F238E27FC236}">
                <a16:creationId xmlns:a16="http://schemas.microsoft.com/office/drawing/2014/main" id="{40898642-F0D7-4F48-9948-A6F15B180F63}"/>
              </a:ext>
            </a:extLst>
          </p:cNvPr>
          <p:cNvCxnSpPr>
            <a:stCxn id="7" idx="3"/>
            <a:endCxn id="13" idx="1"/>
          </p:cNvCxnSpPr>
          <p:nvPr/>
        </p:nvCxnSpPr>
        <p:spPr>
          <a:xfrm>
            <a:off x="5356225" y="2240474"/>
            <a:ext cx="1425575" cy="131585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C6DB9C70-2C11-4C00-8AAF-025DCB6221F0}"/>
              </a:ext>
            </a:extLst>
          </p:cNvPr>
          <p:cNvCxnSpPr>
            <a:stCxn id="8" idx="3"/>
            <a:endCxn id="13" idx="1"/>
          </p:cNvCxnSpPr>
          <p:nvPr/>
        </p:nvCxnSpPr>
        <p:spPr>
          <a:xfrm flipV="1">
            <a:off x="5356225" y="3556326"/>
            <a:ext cx="1425575" cy="1071381"/>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2816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2">
      <a:majorFont>
        <a:latin typeface="Arial"/>
        <a:ea typeface="微軟正黑體"/>
        <a:cs typeface=""/>
      </a:majorFont>
      <a:minorFont>
        <a:latin typeface="Leelawadee UI Semilight"/>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1076</Words>
  <Application>Microsoft Office PowerPoint</Application>
  <PresentationFormat>寬螢幕</PresentationFormat>
  <Paragraphs>68</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微軟正黑體</vt:lpstr>
      <vt:lpstr>Arial</vt:lpstr>
      <vt:lpstr>Leelawadee UI Semilight</vt:lpstr>
      <vt:lpstr>Office 佈景主題</vt:lpstr>
      <vt:lpstr>World University Ranking 2022</vt:lpstr>
      <vt:lpstr>專案簡介</vt:lpstr>
      <vt:lpstr>專案流程</vt:lpstr>
      <vt:lpstr>PowerPoint 簡報</vt:lpstr>
      <vt:lpstr>專案流程</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商巧昀</dc:creator>
  <cp:lastModifiedBy>商巧昀</cp:lastModifiedBy>
  <cp:revision>34</cp:revision>
  <dcterms:created xsi:type="dcterms:W3CDTF">2021-12-11T09:51:06Z</dcterms:created>
  <dcterms:modified xsi:type="dcterms:W3CDTF">2021-12-12T07:32:52Z</dcterms:modified>
</cp:coreProperties>
</file>