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10287000" cx="18288000"/>
  <p:notesSz cx="7559675" cy="10691800"/>
  <p:embeddedFontLst>
    <p:embeddedFont>
      <p:font typeface="Helvetica Neue"/>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gIz2iHQnUgqAsdPHiLjhFGfmGE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HelveticaNeue-regular.fntdata"/><Relationship Id="rId14" Type="http://schemas.openxmlformats.org/officeDocument/2006/relationships/slide" Target="slides/slide10.xml"/><Relationship Id="rId17" Type="http://schemas.openxmlformats.org/officeDocument/2006/relationships/font" Target="fonts/HelveticaNeue-italic.fntdata"/><Relationship Id="rId16" Type="http://schemas.openxmlformats.org/officeDocument/2006/relationships/font" Target="fonts/HelveticaNeue-bold.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HelveticaNeue-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 name="Shape 11"/>
        <p:cNvGrpSpPr/>
        <p:nvPr/>
      </p:nvGrpSpPr>
      <p:grpSpPr>
        <a:xfrm>
          <a:off x="0" y="0"/>
          <a:ext cx="0" cy="0"/>
          <a:chOff x="0" y="0"/>
          <a:chExt cx="0" cy="0"/>
        </a:xfrm>
      </p:grpSpPr>
      <p:sp>
        <p:nvSpPr>
          <p:cNvPr id="12" name="Google Shape;12;p12"/>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2"/>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
        <p:nvSpPr>
          <p:cNvPr id="14" name="Google Shape;14;p12"/>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8" name="Shape 68"/>
        <p:cNvGrpSpPr/>
        <p:nvPr/>
      </p:nvGrpSpPr>
      <p:grpSpPr>
        <a:xfrm>
          <a:off x="0" y="0"/>
          <a:ext cx="0" cy="0"/>
          <a:chOff x="0" y="0"/>
          <a:chExt cx="0" cy="0"/>
        </a:xfrm>
      </p:grpSpPr>
      <p:sp>
        <p:nvSpPr>
          <p:cNvPr id="69" name="Google Shape;69;p21"/>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 type="body"/>
          </p:nvPr>
        </p:nvSpPr>
        <p:spPr>
          <a:xfrm>
            <a:off x="914400" y="2406960"/>
            <a:ext cx="16458840" cy="2845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1" name="Google Shape;71;p21"/>
          <p:cNvSpPr txBox="1"/>
          <p:nvPr>
            <p:ph idx="2" type="body"/>
          </p:nvPr>
        </p:nvSpPr>
        <p:spPr>
          <a:xfrm>
            <a:off x="914400" y="5523120"/>
            <a:ext cx="16458840" cy="2845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2" name="Google Shape;72;p21"/>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
        <p:nvSpPr>
          <p:cNvPr id="74" name="Google Shape;74;p21"/>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5" name="Shape 75"/>
        <p:cNvGrpSpPr/>
        <p:nvPr/>
      </p:nvGrpSpPr>
      <p:grpSpPr>
        <a:xfrm>
          <a:off x="0" y="0"/>
          <a:ext cx="0" cy="0"/>
          <a:chOff x="0" y="0"/>
          <a:chExt cx="0" cy="0"/>
        </a:xfrm>
      </p:grpSpPr>
      <p:sp>
        <p:nvSpPr>
          <p:cNvPr id="76" name="Google Shape;76;p22"/>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 type="body"/>
          </p:nvPr>
        </p:nvSpPr>
        <p:spPr>
          <a:xfrm>
            <a:off x="914400" y="2406960"/>
            <a:ext cx="8031600" cy="2845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22"/>
          <p:cNvSpPr txBox="1"/>
          <p:nvPr>
            <p:ph idx="2" type="body"/>
          </p:nvPr>
        </p:nvSpPr>
        <p:spPr>
          <a:xfrm>
            <a:off x="9348120" y="2406960"/>
            <a:ext cx="8031600" cy="2845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9" name="Google Shape;79;p22"/>
          <p:cNvSpPr txBox="1"/>
          <p:nvPr>
            <p:ph idx="3" type="body"/>
          </p:nvPr>
        </p:nvSpPr>
        <p:spPr>
          <a:xfrm>
            <a:off x="914400" y="5523120"/>
            <a:ext cx="8031600" cy="2845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22"/>
          <p:cNvSpPr txBox="1"/>
          <p:nvPr>
            <p:ph idx="4" type="body"/>
          </p:nvPr>
        </p:nvSpPr>
        <p:spPr>
          <a:xfrm>
            <a:off x="9348120" y="5523120"/>
            <a:ext cx="8031600" cy="2845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22"/>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
        <p:nvSpPr>
          <p:cNvPr id="83" name="Google Shape;83;p22"/>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84" name="Shape 84"/>
        <p:cNvGrpSpPr/>
        <p:nvPr/>
      </p:nvGrpSpPr>
      <p:grpSpPr>
        <a:xfrm>
          <a:off x="0" y="0"/>
          <a:ext cx="0" cy="0"/>
          <a:chOff x="0" y="0"/>
          <a:chExt cx="0" cy="0"/>
        </a:xfrm>
      </p:grpSpPr>
      <p:sp>
        <p:nvSpPr>
          <p:cNvPr id="85" name="Google Shape;85;p23"/>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3"/>
          <p:cNvSpPr txBox="1"/>
          <p:nvPr>
            <p:ph idx="1" type="body"/>
          </p:nvPr>
        </p:nvSpPr>
        <p:spPr>
          <a:xfrm>
            <a:off x="914400" y="2406960"/>
            <a:ext cx="5299560" cy="2845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23"/>
          <p:cNvSpPr txBox="1"/>
          <p:nvPr>
            <p:ph idx="2" type="body"/>
          </p:nvPr>
        </p:nvSpPr>
        <p:spPr>
          <a:xfrm>
            <a:off x="6479280" y="2406960"/>
            <a:ext cx="5299560" cy="2845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23"/>
          <p:cNvSpPr txBox="1"/>
          <p:nvPr>
            <p:ph idx="3" type="body"/>
          </p:nvPr>
        </p:nvSpPr>
        <p:spPr>
          <a:xfrm>
            <a:off x="12044160" y="2406960"/>
            <a:ext cx="5299560" cy="2845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23"/>
          <p:cNvSpPr txBox="1"/>
          <p:nvPr>
            <p:ph idx="4" type="body"/>
          </p:nvPr>
        </p:nvSpPr>
        <p:spPr>
          <a:xfrm>
            <a:off x="914400" y="5523120"/>
            <a:ext cx="5299560" cy="2845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23"/>
          <p:cNvSpPr txBox="1"/>
          <p:nvPr>
            <p:ph idx="5" type="body"/>
          </p:nvPr>
        </p:nvSpPr>
        <p:spPr>
          <a:xfrm>
            <a:off x="6479280" y="5523120"/>
            <a:ext cx="5299560" cy="2845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3"/>
          <p:cNvSpPr txBox="1"/>
          <p:nvPr>
            <p:ph idx="6" type="body"/>
          </p:nvPr>
        </p:nvSpPr>
        <p:spPr>
          <a:xfrm>
            <a:off x="12044160" y="5523120"/>
            <a:ext cx="5299560" cy="2845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3"/>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3"/>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
        <p:nvSpPr>
          <p:cNvPr id="94" name="Google Shape;94;p23"/>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 name="Shape 15"/>
        <p:cNvGrpSpPr/>
        <p:nvPr/>
      </p:nvGrpSpPr>
      <p:grpSpPr>
        <a:xfrm>
          <a:off x="0" y="0"/>
          <a:ext cx="0" cy="0"/>
          <a:chOff x="0" y="0"/>
          <a:chExt cx="0" cy="0"/>
        </a:xfrm>
      </p:grpSpPr>
      <p:sp>
        <p:nvSpPr>
          <p:cNvPr id="16" name="Google Shape;16;p13"/>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3"/>
          <p:cNvSpPr txBox="1"/>
          <p:nvPr>
            <p:ph idx="1" type="subTitle"/>
          </p:nvPr>
        </p:nvSpPr>
        <p:spPr>
          <a:xfrm>
            <a:off x="914400" y="2406960"/>
            <a:ext cx="16458840" cy="5965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3"/>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
        <p:nvSpPr>
          <p:cNvPr id="20" name="Google Shape;20;p13"/>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 type="body"/>
          </p:nvPr>
        </p:nvSpPr>
        <p:spPr>
          <a:xfrm>
            <a:off x="914400" y="2406960"/>
            <a:ext cx="16458840" cy="5965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14"/>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
        <p:nvSpPr>
          <p:cNvPr id="26" name="Google Shape;26;p14"/>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7" name="Shape 27"/>
        <p:cNvGrpSpPr/>
        <p:nvPr/>
      </p:nvGrpSpPr>
      <p:grpSpPr>
        <a:xfrm>
          <a:off x="0" y="0"/>
          <a:ext cx="0" cy="0"/>
          <a:chOff x="0" y="0"/>
          <a:chExt cx="0" cy="0"/>
        </a:xfrm>
      </p:grpSpPr>
      <p:sp>
        <p:nvSpPr>
          <p:cNvPr id="28" name="Google Shape;28;p15"/>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 type="body"/>
          </p:nvPr>
        </p:nvSpPr>
        <p:spPr>
          <a:xfrm>
            <a:off x="914400" y="2406960"/>
            <a:ext cx="8031600" cy="5965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15"/>
          <p:cNvSpPr txBox="1"/>
          <p:nvPr>
            <p:ph idx="2" type="body"/>
          </p:nvPr>
        </p:nvSpPr>
        <p:spPr>
          <a:xfrm>
            <a:off x="9348120" y="2406960"/>
            <a:ext cx="8031600" cy="5965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15"/>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
        <p:nvSpPr>
          <p:cNvPr id="33" name="Google Shape;33;p15"/>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16"/>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
        <p:nvSpPr>
          <p:cNvPr id="38" name="Google Shape;38;p16"/>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9" name="Shape 39"/>
        <p:cNvGrpSpPr/>
        <p:nvPr/>
      </p:nvGrpSpPr>
      <p:grpSpPr>
        <a:xfrm>
          <a:off x="0" y="0"/>
          <a:ext cx="0" cy="0"/>
          <a:chOff x="0" y="0"/>
          <a:chExt cx="0" cy="0"/>
        </a:xfrm>
      </p:grpSpPr>
      <p:sp>
        <p:nvSpPr>
          <p:cNvPr id="40" name="Google Shape;40;p17"/>
          <p:cNvSpPr txBox="1"/>
          <p:nvPr>
            <p:ph idx="1" type="subTitle"/>
          </p:nvPr>
        </p:nvSpPr>
        <p:spPr>
          <a:xfrm>
            <a:off x="914400" y="410400"/>
            <a:ext cx="16458840" cy="7962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7"/>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7"/>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
        <p:nvSpPr>
          <p:cNvPr id="43" name="Google Shape;43;p17"/>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4" name="Shape 44"/>
        <p:cNvGrpSpPr/>
        <p:nvPr/>
      </p:nvGrpSpPr>
      <p:grpSpPr>
        <a:xfrm>
          <a:off x="0" y="0"/>
          <a:ext cx="0" cy="0"/>
          <a:chOff x="0" y="0"/>
          <a:chExt cx="0" cy="0"/>
        </a:xfrm>
      </p:grpSpPr>
      <p:sp>
        <p:nvSpPr>
          <p:cNvPr id="45" name="Google Shape;45;p18"/>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8"/>
          <p:cNvSpPr txBox="1"/>
          <p:nvPr>
            <p:ph idx="1" type="body"/>
          </p:nvPr>
        </p:nvSpPr>
        <p:spPr>
          <a:xfrm>
            <a:off x="914400" y="2406960"/>
            <a:ext cx="8031600" cy="2845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8"/>
          <p:cNvSpPr txBox="1"/>
          <p:nvPr>
            <p:ph idx="2" type="body"/>
          </p:nvPr>
        </p:nvSpPr>
        <p:spPr>
          <a:xfrm>
            <a:off x="9348120" y="2406960"/>
            <a:ext cx="8031600" cy="5965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8"/>
          <p:cNvSpPr txBox="1"/>
          <p:nvPr>
            <p:ph idx="3" type="body"/>
          </p:nvPr>
        </p:nvSpPr>
        <p:spPr>
          <a:xfrm>
            <a:off x="914400" y="5523120"/>
            <a:ext cx="8031600" cy="2845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8"/>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
        <p:nvSpPr>
          <p:cNvPr id="51" name="Google Shape;51;p18"/>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2" name="Shape 52"/>
        <p:cNvGrpSpPr/>
        <p:nvPr/>
      </p:nvGrpSpPr>
      <p:grpSpPr>
        <a:xfrm>
          <a:off x="0" y="0"/>
          <a:ext cx="0" cy="0"/>
          <a:chOff x="0" y="0"/>
          <a:chExt cx="0" cy="0"/>
        </a:xfrm>
      </p:grpSpPr>
      <p:sp>
        <p:nvSpPr>
          <p:cNvPr id="53" name="Google Shape;53;p19"/>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9"/>
          <p:cNvSpPr txBox="1"/>
          <p:nvPr>
            <p:ph idx="1" type="body"/>
          </p:nvPr>
        </p:nvSpPr>
        <p:spPr>
          <a:xfrm>
            <a:off x="914400" y="2406960"/>
            <a:ext cx="8031600" cy="5965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9"/>
          <p:cNvSpPr txBox="1"/>
          <p:nvPr>
            <p:ph idx="2" type="body"/>
          </p:nvPr>
        </p:nvSpPr>
        <p:spPr>
          <a:xfrm>
            <a:off x="9348120" y="2406960"/>
            <a:ext cx="8031600" cy="2845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9"/>
          <p:cNvSpPr txBox="1"/>
          <p:nvPr>
            <p:ph idx="3" type="body"/>
          </p:nvPr>
        </p:nvSpPr>
        <p:spPr>
          <a:xfrm>
            <a:off x="9348120" y="5523120"/>
            <a:ext cx="8031600" cy="2845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9"/>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9"/>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
        <p:nvSpPr>
          <p:cNvPr id="59" name="Google Shape;59;p19"/>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0" name="Shape 60"/>
        <p:cNvGrpSpPr/>
        <p:nvPr/>
      </p:nvGrpSpPr>
      <p:grpSpPr>
        <a:xfrm>
          <a:off x="0" y="0"/>
          <a:ext cx="0" cy="0"/>
          <a:chOff x="0" y="0"/>
          <a:chExt cx="0" cy="0"/>
        </a:xfrm>
      </p:grpSpPr>
      <p:sp>
        <p:nvSpPr>
          <p:cNvPr id="61" name="Google Shape;61;p20"/>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0"/>
          <p:cNvSpPr txBox="1"/>
          <p:nvPr>
            <p:ph idx="1" type="body"/>
          </p:nvPr>
        </p:nvSpPr>
        <p:spPr>
          <a:xfrm>
            <a:off x="914400" y="2406960"/>
            <a:ext cx="8031600" cy="2845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20"/>
          <p:cNvSpPr txBox="1"/>
          <p:nvPr>
            <p:ph idx="2" type="body"/>
          </p:nvPr>
        </p:nvSpPr>
        <p:spPr>
          <a:xfrm>
            <a:off x="9348120" y="2406960"/>
            <a:ext cx="8031600" cy="2845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20"/>
          <p:cNvSpPr txBox="1"/>
          <p:nvPr>
            <p:ph idx="3" type="body"/>
          </p:nvPr>
        </p:nvSpPr>
        <p:spPr>
          <a:xfrm>
            <a:off x="914400" y="5523120"/>
            <a:ext cx="16458840" cy="2845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20"/>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
        <p:nvSpPr>
          <p:cNvPr id="67" name="Google Shape;67;p20"/>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1"/>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B8B8B"/>
              </a:buClr>
              <a:buSzPts val="1200"/>
              <a:buFont typeface="Calibri"/>
              <a:buNone/>
              <a:defRPr b="0" i="0" sz="1200" u="none" cap="none" strike="noStrike">
                <a:solidFill>
                  <a:srgbClr val="8B8B8B"/>
                </a:solidFill>
                <a:latin typeface="Calibri"/>
                <a:ea typeface="Calibri"/>
                <a:cs typeface="Calibri"/>
                <a:sym typeface="Calibri"/>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1"/>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Font typeface="HiraMinProN-W3"/>
              <a:buNone/>
              <a:defRPr b="0" i="0" sz="1400" u="none" cap="none" strike="noStrike">
                <a:latin typeface="HiraMinProN-W3"/>
                <a:ea typeface="HiraMinProN-W3"/>
                <a:cs typeface="HiraMinProN-W3"/>
                <a:sym typeface="HiraMinProN-W3"/>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1"/>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latin typeface="HiraMinProN-W3"/>
              <a:ea typeface="HiraMinProN-W3"/>
              <a:cs typeface="HiraMinProN-W3"/>
              <a:sym typeface="HiraMinProN-W3"/>
            </a:endParaRPr>
          </a:p>
        </p:txBody>
      </p:sp>
      <p:sp>
        <p:nvSpPr>
          <p:cNvPr id="9" name="Google Shape;9;p11"/>
          <p:cNvSpPr txBox="1"/>
          <p:nvPr>
            <p:ph type="title"/>
          </p:nvPr>
        </p:nvSpPr>
        <p:spPr>
          <a:xfrm>
            <a:off x="914400" y="410400"/>
            <a:ext cx="16458840" cy="17175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1"/>
          <p:cNvSpPr txBox="1"/>
          <p:nvPr>
            <p:ph idx="1" type="body"/>
          </p:nvPr>
        </p:nvSpPr>
        <p:spPr>
          <a:xfrm>
            <a:off x="914400" y="2406960"/>
            <a:ext cx="16458840" cy="59659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5"/>
        </a:solidFill>
      </p:bgPr>
    </p:bg>
    <p:spTree>
      <p:nvGrpSpPr>
        <p:cNvPr id="98" name="Shape 98"/>
        <p:cNvGrpSpPr/>
        <p:nvPr/>
      </p:nvGrpSpPr>
      <p:grpSpPr>
        <a:xfrm>
          <a:off x="0" y="0"/>
          <a:ext cx="0" cy="0"/>
          <a:chOff x="0" y="0"/>
          <a:chExt cx="0" cy="0"/>
        </a:xfrm>
      </p:grpSpPr>
      <p:cxnSp>
        <p:nvCxnSpPr>
          <p:cNvPr id="99" name="Google Shape;99;p1"/>
          <p:cNvCxnSpPr/>
          <p:nvPr/>
        </p:nvCxnSpPr>
        <p:spPr>
          <a:xfrm>
            <a:off x="1028520" y="7506360"/>
            <a:ext cx="5175000" cy="360"/>
          </a:xfrm>
          <a:prstGeom prst="straightConnector1">
            <a:avLst/>
          </a:prstGeom>
          <a:noFill/>
          <a:ln cap="flat" cmpd="sng" w="9525">
            <a:solidFill>
              <a:srgbClr val="1E1C1D"/>
            </a:solidFill>
            <a:prstDash val="solid"/>
            <a:round/>
            <a:headEnd len="sm" w="sm" type="none"/>
            <a:tailEnd len="sm" w="sm" type="none"/>
          </a:ln>
        </p:spPr>
      </p:cxnSp>
      <p:cxnSp>
        <p:nvCxnSpPr>
          <p:cNvPr id="100" name="Google Shape;100;p1"/>
          <p:cNvCxnSpPr/>
          <p:nvPr/>
        </p:nvCxnSpPr>
        <p:spPr>
          <a:xfrm>
            <a:off x="3180240" y="6951240"/>
            <a:ext cx="360" cy="309960"/>
          </a:xfrm>
          <a:prstGeom prst="straightConnector1">
            <a:avLst/>
          </a:prstGeom>
          <a:noFill/>
          <a:ln cap="flat" cmpd="sng" w="9525">
            <a:solidFill>
              <a:srgbClr val="1E1C1D"/>
            </a:solidFill>
            <a:prstDash val="solid"/>
            <a:round/>
            <a:headEnd len="sm" w="sm" type="none"/>
            <a:tailEnd len="sm" w="sm" type="none"/>
          </a:ln>
        </p:spPr>
      </p:cxnSp>
      <p:sp>
        <p:nvSpPr>
          <p:cNvPr id="101" name="Google Shape;101;p1"/>
          <p:cNvSpPr/>
          <p:nvPr/>
        </p:nvSpPr>
        <p:spPr>
          <a:xfrm>
            <a:off x="1028880" y="3423600"/>
            <a:ext cx="7008480" cy="16362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1E1C1D"/>
              </a:buClr>
              <a:buSzPts val="9200"/>
              <a:buFont typeface="Arial"/>
              <a:buNone/>
            </a:pPr>
            <a:r>
              <a:rPr b="1" i="0" lang="ja-JP" sz="9200" u="none" cap="none" strike="noStrike">
                <a:solidFill>
                  <a:srgbClr val="1E1C1D"/>
                </a:solidFill>
                <a:latin typeface="Arial"/>
                <a:ea typeface="Arial"/>
                <a:cs typeface="Arial"/>
                <a:sym typeface="Arial"/>
              </a:rPr>
              <a:t>事業計画書</a:t>
            </a:r>
            <a:endParaRPr b="0" i="0" sz="9200" u="none" cap="none" strike="noStrike">
              <a:latin typeface="Arial"/>
              <a:ea typeface="Arial"/>
              <a:cs typeface="Arial"/>
              <a:sym typeface="Arial"/>
            </a:endParaRPr>
          </a:p>
        </p:txBody>
      </p:sp>
      <p:sp>
        <p:nvSpPr>
          <p:cNvPr id="102" name="Google Shape;102;p1"/>
          <p:cNvSpPr/>
          <p:nvPr/>
        </p:nvSpPr>
        <p:spPr>
          <a:xfrm>
            <a:off x="1028880" y="2783160"/>
            <a:ext cx="7362360" cy="64044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1E1C1D"/>
              </a:buClr>
              <a:buSzPts val="3600"/>
              <a:buFont typeface="Arial"/>
              <a:buNone/>
            </a:pPr>
            <a:r>
              <a:rPr b="1" i="0" lang="ja-JP" sz="3600" u="none" cap="none" strike="noStrike">
                <a:solidFill>
                  <a:srgbClr val="1E1C1D"/>
                </a:solidFill>
                <a:latin typeface="Arial"/>
                <a:ea typeface="Arial"/>
                <a:cs typeface="Arial"/>
                <a:sym typeface="Arial"/>
              </a:rPr>
              <a:t>オンプレミスLLM構築サービス</a:t>
            </a:r>
            <a:endParaRPr b="0" i="0" sz="3600" u="none" cap="none" strike="noStrike">
              <a:latin typeface="Arial"/>
              <a:ea typeface="Arial"/>
              <a:cs typeface="Arial"/>
              <a:sym typeface="Arial"/>
            </a:endParaRPr>
          </a:p>
        </p:txBody>
      </p:sp>
      <p:sp>
        <p:nvSpPr>
          <p:cNvPr id="103" name="Google Shape;103;p1"/>
          <p:cNvSpPr/>
          <p:nvPr/>
        </p:nvSpPr>
        <p:spPr>
          <a:xfrm>
            <a:off x="1171440" y="6840000"/>
            <a:ext cx="1925640" cy="42696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Clr>
                <a:srgbClr val="1E1C1D"/>
              </a:buClr>
              <a:buSzPts val="2400"/>
              <a:buFont typeface="Arial"/>
              <a:buNone/>
            </a:pPr>
            <a:r>
              <a:rPr b="1" i="0" lang="ja-JP" sz="2400" u="none" cap="none" strike="noStrike">
                <a:solidFill>
                  <a:srgbClr val="1E1C1D"/>
                </a:solidFill>
                <a:latin typeface="Arial"/>
                <a:ea typeface="Arial"/>
                <a:cs typeface="Arial"/>
                <a:sym typeface="Arial"/>
              </a:rPr>
              <a:t>辻川 卓朗</a:t>
            </a:r>
            <a:endParaRPr b="0" i="0" sz="2400" u="none" cap="none" strike="noStrike">
              <a:latin typeface="Arial"/>
              <a:ea typeface="Arial"/>
              <a:cs typeface="Arial"/>
              <a:sym typeface="Arial"/>
            </a:endParaRPr>
          </a:p>
        </p:txBody>
      </p:sp>
      <p:sp>
        <p:nvSpPr>
          <p:cNvPr id="104" name="Google Shape;104;p1"/>
          <p:cNvSpPr/>
          <p:nvPr/>
        </p:nvSpPr>
        <p:spPr>
          <a:xfrm>
            <a:off x="3559320" y="6870240"/>
            <a:ext cx="2843640" cy="42624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Clr>
                <a:srgbClr val="1E1C1D"/>
              </a:buClr>
              <a:buSzPts val="2400"/>
              <a:buFont typeface="Arial"/>
              <a:buNone/>
            </a:pPr>
            <a:r>
              <a:rPr b="0" i="0" lang="ja-JP" sz="2400" u="none" cap="none" strike="noStrike">
                <a:solidFill>
                  <a:srgbClr val="1E1C1D"/>
                </a:solidFill>
                <a:latin typeface="Arial"/>
                <a:ea typeface="Arial"/>
                <a:cs typeface="Arial"/>
                <a:sym typeface="Arial"/>
              </a:rPr>
              <a:t>Tsujikawa Takuro</a:t>
            </a:r>
            <a:endParaRPr b="0" i="0" sz="2400" u="none" cap="none" strike="noStrike">
              <a:latin typeface="Arial"/>
              <a:ea typeface="Arial"/>
              <a:cs typeface="Arial"/>
              <a:sym typeface="Arial"/>
            </a:endParaRPr>
          </a:p>
        </p:txBody>
      </p:sp>
      <p:sp>
        <p:nvSpPr>
          <p:cNvPr id="105" name="Google Shape;105;p1"/>
          <p:cNvSpPr/>
          <p:nvPr/>
        </p:nvSpPr>
        <p:spPr>
          <a:xfrm>
            <a:off x="14114880" y="4775760"/>
            <a:ext cx="3597120" cy="672480"/>
          </a:xfrm>
          <a:prstGeom prst="rect">
            <a:avLst/>
          </a:prstGeom>
          <a:noFill/>
          <a:ln>
            <a:noFill/>
          </a:ln>
        </p:spPr>
        <p:txBody>
          <a:bodyPr anchorCtr="0" anchor="t" bIns="0" lIns="0" spcFirstLastPara="1" rIns="0" wrap="square" tIns="0">
            <a:spAutoFit/>
          </a:bodyPr>
          <a:lstStyle/>
          <a:p>
            <a:pPr indent="0" lvl="0" marL="0" marR="0" rtl="0" algn="l">
              <a:lnSpc>
                <a:spcPct val="140158"/>
              </a:lnSpc>
              <a:spcBef>
                <a:spcPts val="0"/>
              </a:spcBef>
              <a:spcAft>
                <a:spcPts val="0"/>
              </a:spcAft>
              <a:buClr>
                <a:srgbClr val="1E1C1D"/>
              </a:buClr>
              <a:buSzPts val="3780"/>
              <a:buFont typeface="Helvetica Neue"/>
              <a:buNone/>
            </a:pPr>
            <a:r>
              <a:rPr b="0" i="0" lang="ja-JP" sz="3780" u="none" cap="none" strike="noStrike">
                <a:solidFill>
                  <a:srgbClr val="1E1C1D"/>
                </a:solidFill>
                <a:latin typeface="Helvetica Neue"/>
                <a:ea typeface="Helvetica Neue"/>
                <a:cs typeface="Helvetica Neue"/>
                <a:sym typeface="Helvetica Neue"/>
              </a:rPr>
              <a:t>void technology</a:t>
            </a:r>
            <a:endParaRPr b="0" i="0" sz="378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5"/>
        </a:solidFill>
      </p:bgPr>
    </p:bg>
    <p:spTree>
      <p:nvGrpSpPr>
        <p:cNvPr id="238" name="Shape 238"/>
        <p:cNvGrpSpPr/>
        <p:nvPr/>
      </p:nvGrpSpPr>
      <p:grpSpPr>
        <a:xfrm>
          <a:off x="0" y="0"/>
          <a:ext cx="0" cy="0"/>
          <a:chOff x="0" y="0"/>
          <a:chExt cx="0" cy="0"/>
        </a:xfrm>
      </p:grpSpPr>
      <p:sp>
        <p:nvSpPr>
          <p:cNvPr id="239" name="Google Shape;239;p10"/>
          <p:cNvSpPr/>
          <p:nvPr/>
        </p:nvSpPr>
        <p:spPr>
          <a:xfrm>
            <a:off x="5415480" y="4379760"/>
            <a:ext cx="7560000" cy="1422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1E1C1D"/>
              </a:buClr>
              <a:buSzPts val="8000"/>
              <a:buFont typeface="Helvetica Neue"/>
              <a:buNone/>
            </a:pPr>
            <a:r>
              <a:rPr b="0" lang="ja-JP" sz="8000" strike="noStrike">
                <a:solidFill>
                  <a:srgbClr val="1E1C1D"/>
                </a:solidFill>
                <a:latin typeface="Helvetica Neue"/>
                <a:ea typeface="Helvetica Neue"/>
                <a:cs typeface="Helvetica Neue"/>
                <a:sym typeface="Helvetica Neue"/>
              </a:rPr>
              <a:t>void technology</a:t>
            </a:r>
            <a:endParaRPr b="0" sz="8000"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5"/>
        </a:solidFill>
      </p:bgPr>
    </p:bg>
    <p:spTree>
      <p:nvGrpSpPr>
        <p:cNvPr id="109" name="Shape 109"/>
        <p:cNvGrpSpPr/>
        <p:nvPr/>
      </p:nvGrpSpPr>
      <p:grpSpPr>
        <a:xfrm>
          <a:off x="0" y="0"/>
          <a:ext cx="0" cy="0"/>
          <a:chOff x="0" y="0"/>
          <a:chExt cx="0" cy="0"/>
        </a:xfrm>
      </p:grpSpPr>
      <p:sp>
        <p:nvSpPr>
          <p:cNvPr id="110" name="Google Shape;110;p2"/>
          <p:cNvSpPr/>
          <p:nvPr/>
        </p:nvSpPr>
        <p:spPr>
          <a:xfrm>
            <a:off x="545760" y="531360"/>
            <a:ext cx="6171120" cy="4631760"/>
          </a:xfrm>
          <a:custGeom>
            <a:rect b="b" l="l" r="r" t="t"/>
            <a:pathLst>
              <a:path extrusionOk="0" h="4632089" w="6171577">
                <a:moveTo>
                  <a:pt x="0" y="0"/>
                </a:moveTo>
                <a:lnTo>
                  <a:pt x="6171577" y="0"/>
                </a:lnTo>
                <a:lnTo>
                  <a:pt x="6171577" y="4632089"/>
                </a:lnTo>
                <a:lnTo>
                  <a:pt x="0" y="4632089"/>
                </a:lnTo>
                <a:lnTo>
                  <a:pt x="0" y="0"/>
                </a:lnTo>
                <a:close/>
              </a:path>
            </a:pathLst>
          </a:custGeom>
          <a:blipFill rotWithShape="1">
            <a:blip r:embed="rId3">
              <a:alphaModFix/>
            </a:blip>
            <a:stretch>
              <a:fillRect b="0" l="0" r="0" t="0"/>
            </a:stretch>
          </a:blipFill>
          <a:ln>
            <a:noFill/>
          </a:ln>
        </p:spPr>
      </p:sp>
      <p:grpSp>
        <p:nvGrpSpPr>
          <p:cNvPr id="111" name="Google Shape;111;p2"/>
          <p:cNvGrpSpPr/>
          <p:nvPr/>
        </p:nvGrpSpPr>
        <p:grpSpPr>
          <a:xfrm>
            <a:off x="545400" y="4114440"/>
            <a:ext cx="6171480" cy="5641200"/>
            <a:chOff x="545400" y="4114440"/>
            <a:chExt cx="6171480" cy="5641200"/>
          </a:xfrm>
        </p:grpSpPr>
        <p:sp>
          <p:nvSpPr>
            <p:cNvPr id="112" name="Google Shape;112;p2"/>
            <p:cNvSpPr/>
            <p:nvPr/>
          </p:nvSpPr>
          <p:spPr>
            <a:xfrm>
              <a:off x="545400" y="5163480"/>
              <a:ext cx="6171480" cy="4592160"/>
            </a:xfrm>
            <a:custGeom>
              <a:rect b="b" l="l" r="r" t="t"/>
              <a:pathLst>
                <a:path extrusionOk="0" h="1209530" w="1625518">
                  <a:moveTo>
                    <a:pt x="0" y="0"/>
                  </a:moveTo>
                  <a:lnTo>
                    <a:pt x="1625518" y="0"/>
                  </a:lnTo>
                  <a:lnTo>
                    <a:pt x="1625518" y="1209530"/>
                  </a:lnTo>
                  <a:lnTo>
                    <a:pt x="0" y="1209530"/>
                  </a:lnTo>
                  <a:close/>
                </a:path>
              </a:pathLst>
            </a:custGeom>
            <a:solidFill>
              <a:srgbClr val="FFFFFF"/>
            </a:solidFill>
            <a:ln>
              <a:noFill/>
            </a:ln>
          </p:spPr>
        </p:sp>
        <p:sp>
          <p:nvSpPr>
            <p:cNvPr id="113" name="Google Shape;113;p2"/>
            <p:cNvSpPr/>
            <p:nvPr/>
          </p:nvSpPr>
          <p:spPr>
            <a:xfrm>
              <a:off x="545400" y="4114440"/>
              <a:ext cx="6171480" cy="56408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2"/>
          <p:cNvSpPr/>
          <p:nvPr/>
        </p:nvSpPr>
        <p:spPr>
          <a:xfrm>
            <a:off x="966600" y="4794480"/>
            <a:ext cx="5329800" cy="5329800"/>
          </a:xfrm>
          <a:custGeom>
            <a:rect b="b" l="l" r="r" t="t"/>
            <a:pathLst>
              <a:path extrusionOk="0" h="5329981" w="5329981">
                <a:moveTo>
                  <a:pt x="0" y="0"/>
                </a:moveTo>
                <a:lnTo>
                  <a:pt x="5329981" y="0"/>
                </a:lnTo>
                <a:lnTo>
                  <a:pt x="5329981" y="5329981"/>
                </a:lnTo>
                <a:lnTo>
                  <a:pt x="0" y="5329981"/>
                </a:lnTo>
                <a:lnTo>
                  <a:pt x="0" y="0"/>
                </a:lnTo>
                <a:close/>
              </a:path>
            </a:pathLst>
          </a:custGeom>
          <a:blipFill rotWithShape="1">
            <a:blip r:embed="rId4">
              <a:alphaModFix/>
            </a:blip>
            <a:stretch>
              <a:fillRect b="0" l="0" r="0" t="0"/>
            </a:stretch>
          </a:blipFill>
          <a:ln>
            <a:noFill/>
          </a:ln>
        </p:spPr>
      </p:sp>
      <p:sp>
        <p:nvSpPr>
          <p:cNvPr id="115" name="Google Shape;115;p2"/>
          <p:cNvSpPr/>
          <p:nvPr/>
        </p:nvSpPr>
        <p:spPr>
          <a:xfrm>
            <a:off x="7370640" y="2282400"/>
            <a:ext cx="4429440" cy="609840"/>
          </a:xfrm>
          <a:prstGeom prst="rect">
            <a:avLst/>
          </a:prstGeom>
          <a:noFill/>
          <a:ln>
            <a:noFill/>
          </a:ln>
        </p:spPr>
        <p:txBody>
          <a:bodyPr anchorCtr="0" anchor="t" bIns="0" lIns="0" spcFirstLastPara="1" rIns="0" wrap="square" tIns="0">
            <a:spAutoFit/>
          </a:bodyPr>
          <a:lstStyle/>
          <a:p>
            <a:pPr indent="0" lvl="0" marL="0" marR="0" rtl="0" algn="l">
              <a:lnSpc>
                <a:spcPct val="159966"/>
              </a:lnSpc>
              <a:spcBef>
                <a:spcPts val="0"/>
              </a:spcBef>
              <a:spcAft>
                <a:spcPts val="0"/>
              </a:spcAft>
              <a:buClr>
                <a:srgbClr val="1E1C1D"/>
              </a:buClr>
              <a:buSzPts val="3000"/>
              <a:buFont typeface="Arial"/>
              <a:buNone/>
            </a:pPr>
            <a:r>
              <a:rPr b="1" i="0" lang="ja-JP" sz="3000" u="none" cap="none" strike="noStrike">
                <a:solidFill>
                  <a:srgbClr val="1E1C1D"/>
                </a:solidFill>
                <a:latin typeface="Arial"/>
                <a:ea typeface="Arial"/>
                <a:cs typeface="Arial"/>
                <a:sym typeface="Arial"/>
              </a:rPr>
              <a:t>目的</a:t>
            </a:r>
            <a:endParaRPr b="0" i="0" sz="3000" u="none" cap="none" strike="noStrike">
              <a:latin typeface="Arial"/>
              <a:ea typeface="Arial"/>
              <a:cs typeface="Arial"/>
              <a:sym typeface="Arial"/>
            </a:endParaRPr>
          </a:p>
        </p:txBody>
      </p:sp>
      <p:sp>
        <p:nvSpPr>
          <p:cNvPr id="116" name="Google Shape;116;p2"/>
          <p:cNvSpPr/>
          <p:nvPr/>
        </p:nvSpPr>
        <p:spPr>
          <a:xfrm>
            <a:off x="7370640" y="3179160"/>
            <a:ext cx="9086760" cy="2286720"/>
          </a:xfrm>
          <a:prstGeom prst="rect">
            <a:avLst/>
          </a:prstGeom>
          <a:noFill/>
          <a:ln>
            <a:noFill/>
          </a:ln>
        </p:spPr>
        <p:txBody>
          <a:bodyPr anchorCtr="0" anchor="t" bIns="0" lIns="0" spcFirstLastPara="1" rIns="0" wrap="square" tIns="0">
            <a:spAutoFit/>
          </a:bodyPr>
          <a:lstStyle/>
          <a:p>
            <a:pPr indent="0" lvl="0" marL="0" marR="0" rtl="0" algn="l">
              <a:lnSpc>
                <a:spcPct val="250041"/>
              </a:lnSpc>
              <a:spcBef>
                <a:spcPts val="0"/>
              </a:spcBef>
              <a:spcAft>
                <a:spcPts val="0"/>
              </a:spcAft>
              <a:buClr>
                <a:srgbClr val="1E1C1D"/>
              </a:buClr>
              <a:buSzPts val="2400"/>
              <a:buFont typeface="Arial"/>
              <a:buNone/>
            </a:pPr>
            <a:r>
              <a:rPr b="1" i="0" lang="ja-JP" sz="2400" u="none" cap="none" strike="noStrike">
                <a:solidFill>
                  <a:srgbClr val="1E1C1D"/>
                </a:solidFill>
                <a:latin typeface="Arial"/>
                <a:ea typeface="Arial"/>
                <a:cs typeface="Arial"/>
                <a:sym typeface="Arial"/>
              </a:rPr>
              <a:t>中小企業向けにLLM（Llama 3.2）を用いたオンプレミスLLM構築サービスを提供し、企業のデータを効果的に活用してビジネスインサイトを得ることを目的とします。</a:t>
            </a:r>
            <a:endParaRPr b="0" i="0" sz="2400" u="none" cap="none" strike="noStrike">
              <a:latin typeface="Arial"/>
              <a:ea typeface="Arial"/>
              <a:cs typeface="Arial"/>
              <a:sym typeface="Arial"/>
            </a:endParaRPr>
          </a:p>
        </p:txBody>
      </p:sp>
      <p:sp>
        <p:nvSpPr>
          <p:cNvPr id="117" name="Google Shape;117;p2"/>
          <p:cNvSpPr/>
          <p:nvPr/>
        </p:nvSpPr>
        <p:spPr>
          <a:xfrm rot="5400000">
            <a:off x="13095360" y="4056120"/>
            <a:ext cx="9687600" cy="2174040"/>
          </a:xfrm>
          <a:prstGeom prst="rect">
            <a:avLst/>
          </a:prstGeom>
          <a:noFill/>
          <a:ln>
            <a:noFill/>
          </a:ln>
        </p:spPr>
        <p:txBody>
          <a:bodyPr anchorCtr="0" anchor="t" bIns="0" lIns="0" spcFirstLastPara="1" rIns="0" wrap="square" tIns="0">
            <a:spAutoFit/>
          </a:bodyPr>
          <a:lstStyle/>
          <a:p>
            <a:pPr indent="0" lvl="0" marL="0" marR="0" rtl="0" algn="ctr">
              <a:lnSpc>
                <a:spcPct val="139991"/>
              </a:lnSpc>
              <a:spcBef>
                <a:spcPts val="0"/>
              </a:spcBef>
              <a:spcAft>
                <a:spcPts val="0"/>
              </a:spcAft>
              <a:buClr>
                <a:srgbClr val="ECECEC"/>
              </a:buClr>
              <a:buSzPts val="12230"/>
              <a:buFont typeface="Helvetica Neue"/>
              <a:buNone/>
            </a:pPr>
            <a:r>
              <a:rPr b="0" i="0" lang="ja-JP" sz="12230" u="none" cap="none" strike="noStrike">
                <a:solidFill>
                  <a:srgbClr val="ECECEC"/>
                </a:solidFill>
                <a:latin typeface="Helvetica Neue"/>
                <a:ea typeface="Helvetica Neue"/>
                <a:cs typeface="Helvetica Neue"/>
                <a:sym typeface="Helvetica Neue"/>
              </a:rPr>
              <a:t>Cafe CODE</a:t>
            </a:r>
            <a:endParaRPr b="0" i="0" sz="1223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5"/>
        </a:solidFill>
      </p:bgPr>
    </p:bg>
    <p:spTree>
      <p:nvGrpSpPr>
        <p:cNvPr id="121" name="Shape 121"/>
        <p:cNvGrpSpPr/>
        <p:nvPr/>
      </p:nvGrpSpPr>
      <p:grpSpPr>
        <a:xfrm>
          <a:off x="0" y="0"/>
          <a:ext cx="0" cy="0"/>
          <a:chOff x="0" y="0"/>
          <a:chExt cx="0" cy="0"/>
        </a:xfrm>
      </p:grpSpPr>
      <p:sp>
        <p:nvSpPr>
          <p:cNvPr id="122" name="Google Shape;122;p3"/>
          <p:cNvSpPr/>
          <p:nvPr/>
        </p:nvSpPr>
        <p:spPr>
          <a:xfrm>
            <a:off x="1028880" y="466560"/>
            <a:ext cx="7362360" cy="87156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1E1C1D"/>
              </a:buClr>
              <a:buSzPts val="4900"/>
              <a:buFont typeface="Arial"/>
              <a:buNone/>
            </a:pPr>
            <a:r>
              <a:rPr b="1" i="0" lang="ja-JP" sz="4900" u="none" cap="none" strike="noStrike">
                <a:solidFill>
                  <a:srgbClr val="1E1C1D"/>
                </a:solidFill>
                <a:latin typeface="Arial"/>
                <a:ea typeface="Arial"/>
                <a:cs typeface="Arial"/>
                <a:sym typeface="Arial"/>
              </a:rPr>
              <a:t>背景</a:t>
            </a:r>
            <a:endParaRPr b="0" i="0" sz="4900" u="none" cap="none" strike="noStrike">
              <a:latin typeface="Arial"/>
              <a:ea typeface="Arial"/>
              <a:cs typeface="Arial"/>
              <a:sym typeface="Arial"/>
            </a:endParaRPr>
          </a:p>
        </p:txBody>
      </p:sp>
      <p:sp>
        <p:nvSpPr>
          <p:cNvPr id="123" name="Google Shape;123;p3"/>
          <p:cNvSpPr/>
          <p:nvPr/>
        </p:nvSpPr>
        <p:spPr>
          <a:xfrm>
            <a:off x="1730520" y="3744000"/>
            <a:ext cx="14826600" cy="2763720"/>
          </a:xfrm>
          <a:prstGeom prst="rect">
            <a:avLst/>
          </a:prstGeom>
          <a:noFill/>
          <a:ln>
            <a:noFill/>
          </a:ln>
        </p:spPr>
        <p:txBody>
          <a:bodyPr anchorCtr="0" anchor="t" bIns="0" lIns="0" spcFirstLastPara="1" rIns="0" wrap="square" tIns="0">
            <a:spAutoFit/>
          </a:bodyPr>
          <a:lstStyle/>
          <a:p>
            <a:pPr indent="-367199" lvl="1" marL="734040" marR="0" rtl="0" algn="l">
              <a:lnSpc>
                <a:spcPct val="160000"/>
              </a:lnSpc>
              <a:spcBef>
                <a:spcPts val="0"/>
              </a:spcBef>
              <a:spcAft>
                <a:spcPts val="0"/>
              </a:spcAft>
              <a:buClr>
                <a:srgbClr val="1E1C1D"/>
              </a:buClr>
              <a:buSzPts val="3400"/>
              <a:buFont typeface="Arial"/>
              <a:buChar char="•"/>
            </a:pPr>
            <a:r>
              <a:rPr b="1" i="0" lang="ja-JP" sz="3400" u="none" cap="none" strike="noStrike">
                <a:solidFill>
                  <a:srgbClr val="1E1C1D"/>
                </a:solidFill>
                <a:latin typeface="Arial"/>
                <a:ea typeface="Arial"/>
                <a:cs typeface="Arial"/>
                <a:sym typeface="Arial"/>
              </a:rPr>
              <a:t>多くの中小企業は自社データを効果的に活用できていない</a:t>
            </a:r>
            <a:endParaRPr b="0" i="0" sz="3400" u="none" cap="none" strike="noStrike">
              <a:latin typeface="Arial"/>
              <a:ea typeface="Arial"/>
              <a:cs typeface="Arial"/>
              <a:sym typeface="Arial"/>
            </a:endParaRPr>
          </a:p>
          <a:p>
            <a:pPr indent="-367199" lvl="1" marL="734040" marR="0" rtl="0" algn="l">
              <a:lnSpc>
                <a:spcPct val="160000"/>
              </a:lnSpc>
              <a:spcBef>
                <a:spcPts val="0"/>
              </a:spcBef>
              <a:spcAft>
                <a:spcPts val="0"/>
              </a:spcAft>
              <a:buClr>
                <a:srgbClr val="1E1C1D"/>
              </a:buClr>
              <a:buSzPts val="3400"/>
              <a:buFont typeface="Arial"/>
              <a:buChar char="•"/>
            </a:pPr>
            <a:r>
              <a:rPr b="1" i="0" lang="ja-JP" sz="3400" u="none" cap="none" strike="noStrike">
                <a:solidFill>
                  <a:srgbClr val="1E1C1D"/>
                </a:solidFill>
                <a:latin typeface="Arial"/>
                <a:ea typeface="Arial"/>
                <a:cs typeface="Arial"/>
                <a:sym typeface="Arial"/>
              </a:rPr>
              <a:t>クラウドベースのソリューションはセキュリティ懸念から導入が難しい</a:t>
            </a:r>
            <a:endParaRPr b="0" i="0" sz="3400" u="none" cap="none" strike="noStrike">
              <a:latin typeface="Arial"/>
              <a:ea typeface="Arial"/>
              <a:cs typeface="Arial"/>
              <a:sym typeface="Arial"/>
            </a:endParaRPr>
          </a:p>
          <a:p>
            <a:pPr indent="-367199" lvl="1" marL="734040" marR="0" rtl="0" algn="l">
              <a:lnSpc>
                <a:spcPct val="160000"/>
              </a:lnSpc>
              <a:spcBef>
                <a:spcPts val="0"/>
              </a:spcBef>
              <a:spcAft>
                <a:spcPts val="0"/>
              </a:spcAft>
              <a:buClr>
                <a:srgbClr val="1E1C1D"/>
              </a:buClr>
              <a:buSzPts val="3400"/>
              <a:buFont typeface="Arial"/>
              <a:buChar char="•"/>
            </a:pPr>
            <a:r>
              <a:rPr b="1" i="0" lang="ja-JP" sz="3400" u="none" cap="none" strike="noStrike">
                <a:solidFill>
                  <a:srgbClr val="1E1C1D"/>
                </a:solidFill>
                <a:latin typeface="Arial"/>
                <a:ea typeface="Arial"/>
                <a:cs typeface="Arial"/>
                <a:sym typeface="Arial"/>
              </a:rPr>
              <a:t>オンプレミスLLMで安全かつ効果的なデータ活用環境を提供</a:t>
            </a:r>
            <a:endParaRPr b="0" i="0" sz="3400" u="none" cap="none" strike="noStrike">
              <a:latin typeface="Arial"/>
              <a:ea typeface="Arial"/>
              <a:cs typeface="Arial"/>
              <a:sym typeface="Arial"/>
            </a:endParaRPr>
          </a:p>
          <a:p>
            <a:pPr indent="-367199" lvl="1" marL="734040" marR="0" rtl="0" algn="l">
              <a:lnSpc>
                <a:spcPct val="160000"/>
              </a:lnSpc>
              <a:spcBef>
                <a:spcPts val="0"/>
              </a:spcBef>
              <a:spcAft>
                <a:spcPts val="0"/>
              </a:spcAft>
              <a:buClr>
                <a:srgbClr val="1E1C1D"/>
              </a:buClr>
              <a:buSzPts val="3400"/>
              <a:buFont typeface="Arial"/>
              <a:buChar char="•"/>
            </a:pPr>
            <a:r>
              <a:rPr b="1" i="0" lang="ja-JP" sz="3400" u="none" cap="none" strike="noStrike">
                <a:solidFill>
                  <a:srgbClr val="1E1C1D"/>
                </a:solidFill>
                <a:latin typeface="Arial"/>
                <a:ea typeface="Arial"/>
                <a:cs typeface="Arial"/>
                <a:sym typeface="Arial"/>
              </a:rPr>
              <a:t>地方の企業は大手ベンダーもサポートに手が回らない</a:t>
            </a:r>
            <a:endParaRPr b="0" i="0" sz="34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5"/>
        </a:solidFill>
      </p:bgPr>
    </p:bg>
    <p:spTree>
      <p:nvGrpSpPr>
        <p:cNvPr id="127" name="Shape 127"/>
        <p:cNvGrpSpPr/>
        <p:nvPr/>
      </p:nvGrpSpPr>
      <p:grpSpPr>
        <a:xfrm>
          <a:off x="0" y="0"/>
          <a:ext cx="0" cy="0"/>
          <a:chOff x="0" y="0"/>
          <a:chExt cx="0" cy="0"/>
        </a:xfrm>
      </p:grpSpPr>
      <p:cxnSp>
        <p:nvCxnSpPr>
          <p:cNvPr id="128" name="Google Shape;128;p4"/>
          <p:cNvCxnSpPr/>
          <p:nvPr/>
        </p:nvCxnSpPr>
        <p:spPr>
          <a:xfrm>
            <a:off x="0" y="6415920"/>
            <a:ext cx="18288000" cy="360"/>
          </a:xfrm>
          <a:prstGeom prst="straightConnector1">
            <a:avLst/>
          </a:prstGeom>
          <a:noFill/>
          <a:ln cap="flat" cmpd="sng" w="9525">
            <a:solidFill>
              <a:srgbClr val="1E1C1D"/>
            </a:solidFill>
            <a:prstDash val="solid"/>
            <a:round/>
            <a:headEnd len="sm" w="sm" type="none"/>
            <a:tailEnd len="sm" w="sm" type="none"/>
          </a:ln>
        </p:spPr>
      </p:cxnSp>
      <p:cxnSp>
        <p:nvCxnSpPr>
          <p:cNvPr id="129" name="Google Shape;129;p4"/>
          <p:cNvCxnSpPr/>
          <p:nvPr/>
        </p:nvCxnSpPr>
        <p:spPr>
          <a:xfrm>
            <a:off x="9148680" y="6420600"/>
            <a:ext cx="360" cy="3866400"/>
          </a:xfrm>
          <a:prstGeom prst="straightConnector1">
            <a:avLst/>
          </a:prstGeom>
          <a:noFill/>
          <a:ln cap="flat" cmpd="sng" w="9525">
            <a:solidFill>
              <a:srgbClr val="1E1C1D"/>
            </a:solidFill>
            <a:prstDash val="solid"/>
            <a:round/>
            <a:headEnd len="sm" w="sm" type="none"/>
            <a:tailEnd len="sm" w="sm" type="none"/>
          </a:ln>
        </p:spPr>
      </p:cxnSp>
      <p:sp>
        <p:nvSpPr>
          <p:cNvPr id="130" name="Google Shape;130;p4"/>
          <p:cNvSpPr/>
          <p:nvPr/>
        </p:nvSpPr>
        <p:spPr>
          <a:xfrm>
            <a:off x="1028880" y="638280"/>
            <a:ext cx="7362360" cy="622440"/>
          </a:xfrm>
          <a:prstGeom prst="rect">
            <a:avLst/>
          </a:prstGeom>
          <a:noFill/>
          <a:ln>
            <a:noFill/>
          </a:ln>
        </p:spPr>
        <p:txBody>
          <a:bodyPr anchorCtr="0" anchor="t" bIns="0" lIns="0" spcFirstLastPara="1" rIns="0" wrap="square" tIns="0">
            <a:spAutoFit/>
          </a:bodyPr>
          <a:lstStyle/>
          <a:p>
            <a:pPr indent="0" lvl="0" marL="0" marR="0" rtl="0" algn="l">
              <a:lnSpc>
                <a:spcPct val="139942"/>
              </a:lnSpc>
              <a:spcBef>
                <a:spcPts val="0"/>
              </a:spcBef>
              <a:spcAft>
                <a:spcPts val="0"/>
              </a:spcAft>
              <a:buClr>
                <a:srgbClr val="1E1C1D"/>
              </a:buClr>
              <a:buSzPts val="3500"/>
              <a:buFont typeface="Arial"/>
              <a:buNone/>
            </a:pPr>
            <a:r>
              <a:rPr b="1" i="0" lang="ja-JP" sz="3500" u="none" cap="none" strike="noStrike">
                <a:solidFill>
                  <a:srgbClr val="1E1C1D"/>
                </a:solidFill>
                <a:latin typeface="Arial"/>
                <a:ea typeface="Arial"/>
                <a:cs typeface="Arial"/>
                <a:sym typeface="Arial"/>
              </a:rPr>
              <a:t> 事業概要</a:t>
            </a:r>
            <a:endParaRPr b="0" i="0" sz="3500" u="none" cap="none" strike="noStrike">
              <a:latin typeface="Arial"/>
              <a:ea typeface="Arial"/>
              <a:cs typeface="Arial"/>
              <a:sym typeface="Arial"/>
            </a:endParaRPr>
          </a:p>
        </p:txBody>
      </p:sp>
      <p:sp>
        <p:nvSpPr>
          <p:cNvPr id="131" name="Google Shape;131;p4"/>
          <p:cNvSpPr/>
          <p:nvPr/>
        </p:nvSpPr>
        <p:spPr>
          <a:xfrm>
            <a:off x="201240" y="1596240"/>
            <a:ext cx="9720360" cy="3292560"/>
          </a:xfrm>
          <a:prstGeom prst="rect">
            <a:avLst/>
          </a:prstGeom>
          <a:noFill/>
          <a:ln>
            <a:noFill/>
          </a:ln>
        </p:spPr>
        <p:txBody>
          <a:bodyPr anchorCtr="0" anchor="t" bIns="0" lIns="0" spcFirstLastPara="1" rIns="0" wrap="square" tIns="0">
            <a:spAutoFit/>
          </a:bodyPr>
          <a:lstStyle/>
          <a:p>
            <a:pPr indent="-356400" lvl="1" marL="712440" marR="0" rtl="0" algn="l">
              <a:lnSpc>
                <a:spcPct val="160030"/>
              </a:lnSpc>
              <a:spcBef>
                <a:spcPts val="0"/>
              </a:spcBef>
              <a:spcAft>
                <a:spcPts val="0"/>
              </a:spcAft>
              <a:buClr>
                <a:srgbClr val="1E1C1D"/>
              </a:buClr>
              <a:buSzPts val="3300"/>
              <a:buFont typeface="Arial"/>
              <a:buChar char="•"/>
            </a:pPr>
            <a:r>
              <a:rPr b="1" i="0" lang="ja-JP" sz="3300" u="none" cap="none" strike="noStrike">
                <a:solidFill>
                  <a:srgbClr val="1E1C1D"/>
                </a:solidFill>
                <a:latin typeface="Arial"/>
                <a:ea typeface="Arial"/>
                <a:cs typeface="Arial"/>
                <a:sym typeface="Arial"/>
              </a:rPr>
              <a:t>LLMインフラ構築・データインテグレーション</a:t>
            </a:r>
            <a:endParaRPr b="0" i="0" sz="3300" u="none" cap="none" strike="noStrike">
              <a:latin typeface="Arial"/>
              <a:ea typeface="Arial"/>
              <a:cs typeface="Arial"/>
              <a:sym typeface="Arial"/>
            </a:endParaRPr>
          </a:p>
          <a:p>
            <a:pPr indent="-356400" lvl="1" marL="712440" marR="0" rtl="0" algn="l">
              <a:lnSpc>
                <a:spcPct val="160030"/>
              </a:lnSpc>
              <a:spcBef>
                <a:spcPts val="0"/>
              </a:spcBef>
              <a:spcAft>
                <a:spcPts val="0"/>
              </a:spcAft>
              <a:buClr>
                <a:srgbClr val="1E1C1D"/>
              </a:buClr>
              <a:buSzPts val="3300"/>
              <a:buFont typeface="Arial"/>
              <a:buChar char="•"/>
            </a:pPr>
            <a:r>
              <a:rPr b="1" i="0" lang="ja-JP" sz="3300" u="none" cap="none" strike="noStrike">
                <a:solidFill>
                  <a:srgbClr val="1E1C1D"/>
                </a:solidFill>
                <a:latin typeface="Arial"/>
                <a:ea typeface="Arial"/>
                <a:cs typeface="Arial"/>
                <a:sym typeface="Arial"/>
              </a:rPr>
              <a:t>オープンソースビジネス戦略</a:t>
            </a:r>
            <a:endParaRPr b="0" i="0" sz="3300" u="none" cap="none" strike="noStrike">
              <a:latin typeface="Arial"/>
              <a:ea typeface="Arial"/>
              <a:cs typeface="Arial"/>
              <a:sym typeface="Arial"/>
            </a:endParaRPr>
          </a:p>
          <a:p>
            <a:pPr indent="-431640" lvl="2" marL="1295280" marR="0" rtl="0" algn="l">
              <a:lnSpc>
                <a:spcPct val="159966"/>
              </a:lnSpc>
              <a:spcBef>
                <a:spcPts val="0"/>
              </a:spcBef>
              <a:spcAft>
                <a:spcPts val="0"/>
              </a:spcAft>
              <a:buClr>
                <a:srgbClr val="1E1C1D"/>
              </a:buClr>
              <a:buSzPts val="3000"/>
              <a:buFont typeface="Arial"/>
              <a:buChar char="⚬"/>
            </a:pPr>
            <a:r>
              <a:rPr b="1" i="0" lang="ja-JP" sz="3000" u="none" cap="none" strike="noStrike">
                <a:solidFill>
                  <a:srgbClr val="1E1C1D"/>
                </a:solidFill>
                <a:latin typeface="Arial"/>
                <a:ea typeface="Arial"/>
                <a:cs typeface="Arial"/>
                <a:sym typeface="Arial"/>
              </a:rPr>
              <a:t>LLMビジネスそのものを展開</a:t>
            </a:r>
            <a:endParaRPr b="0" i="0" sz="3000" u="none" cap="none" strike="noStrike">
              <a:latin typeface="Arial"/>
              <a:ea typeface="Arial"/>
              <a:cs typeface="Arial"/>
              <a:sym typeface="Arial"/>
            </a:endParaRPr>
          </a:p>
          <a:p>
            <a:pPr indent="-356400" lvl="1" marL="712440" marR="0" rtl="0" algn="l">
              <a:lnSpc>
                <a:spcPct val="160030"/>
              </a:lnSpc>
              <a:spcBef>
                <a:spcPts val="0"/>
              </a:spcBef>
              <a:spcAft>
                <a:spcPts val="0"/>
              </a:spcAft>
              <a:buClr>
                <a:srgbClr val="1E1C1D"/>
              </a:buClr>
              <a:buSzPts val="3300"/>
              <a:buFont typeface="Arial"/>
              <a:buChar char="•"/>
            </a:pPr>
            <a:r>
              <a:rPr b="1" i="0" lang="ja-JP" sz="3300" u="none" cap="none" strike="noStrike">
                <a:solidFill>
                  <a:srgbClr val="1E1C1D"/>
                </a:solidFill>
                <a:latin typeface="Arial"/>
                <a:ea typeface="Arial"/>
                <a:cs typeface="Arial"/>
                <a:sym typeface="Arial"/>
              </a:rPr>
              <a:t>地方の中小企業にもAIを普及</a:t>
            </a:r>
            <a:endParaRPr b="0" i="0" sz="3300" u="none" cap="none" strike="noStrike">
              <a:latin typeface="Arial"/>
              <a:ea typeface="Arial"/>
              <a:cs typeface="Arial"/>
              <a:sym typeface="Arial"/>
            </a:endParaRPr>
          </a:p>
          <a:p>
            <a:pPr indent="-474840" lvl="2" marL="1424880" marR="0" rtl="0" algn="l">
              <a:lnSpc>
                <a:spcPct val="160030"/>
              </a:lnSpc>
              <a:spcBef>
                <a:spcPts val="0"/>
              </a:spcBef>
              <a:spcAft>
                <a:spcPts val="0"/>
              </a:spcAft>
              <a:buClr>
                <a:srgbClr val="1E1C1D"/>
              </a:buClr>
              <a:buSzPts val="3300"/>
              <a:buFont typeface="Arial"/>
              <a:buChar char="⚬"/>
            </a:pPr>
            <a:r>
              <a:rPr b="1" i="0" lang="ja-JP" sz="3300" u="none" cap="none" strike="noStrike">
                <a:solidFill>
                  <a:srgbClr val="1E1C1D"/>
                </a:solidFill>
                <a:latin typeface="Arial"/>
                <a:ea typeface="Arial"/>
                <a:cs typeface="Arial"/>
                <a:sym typeface="Arial"/>
              </a:rPr>
              <a:t>地域密着のサービス</a:t>
            </a:r>
            <a:endParaRPr b="0" i="0" sz="3300" u="none" cap="none" strike="noStrike">
              <a:latin typeface="Arial"/>
              <a:ea typeface="Arial"/>
              <a:cs typeface="Arial"/>
              <a:sym typeface="Arial"/>
            </a:endParaRPr>
          </a:p>
        </p:txBody>
      </p:sp>
      <p:sp>
        <p:nvSpPr>
          <p:cNvPr id="132" name="Google Shape;132;p4"/>
          <p:cNvSpPr/>
          <p:nvPr/>
        </p:nvSpPr>
        <p:spPr>
          <a:xfrm>
            <a:off x="1028880" y="6814080"/>
            <a:ext cx="6219360" cy="49824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1E1C1D"/>
              </a:buClr>
              <a:buSzPts val="2800"/>
              <a:buFont typeface="Arial"/>
              <a:buNone/>
            </a:pPr>
            <a:r>
              <a:rPr b="1" i="0" lang="ja-JP" sz="2800" u="none" cap="none" strike="noStrike">
                <a:solidFill>
                  <a:srgbClr val="1E1C1D"/>
                </a:solidFill>
                <a:latin typeface="Arial"/>
                <a:ea typeface="Arial"/>
                <a:cs typeface="Arial"/>
                <a:sym typeface="Arial"/>
              </a:rPr>
              <a:t>ターゲット層</a:t>
            </a:r>
            <a:endParaRPr b="0" i="0" sz="2800" u="none" cap="none" strike="noStrike">
              <a:latin typeface="Arial"/>
              <a:ea typeface="Arial"/>
              <a:cs typeface="Arial"/>
              <a:sym typeface="Arial"/>
            </a:endParaRPr>
          </a:p>
        </p:txBody>
      </p:sp>
      <p:sp>
        <p:nvSpPr>
          <p:cNvPr id="133" name="Google Shape;133;p4"/>
          <p:cNvSpPr/>
          <p:nvPr/>
        </p:nvSpPr>
        <p:spPr>
          <a:xfrm>
            <a:off x="10186560" y="6814080"/>
            <a:ext cx="6219360" cy="49824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1E1C1D"/>
              </a:buClr>
              <a:buSzPts val="2800"/>
              <a:buFont typeface="Arial"/>
              <a:buNone/>
            </a:pPr>
            <a:r>
              <a:rPr b="1" i="0" lang="ja-JP" sz="2800" u="none" cap="none" strike="noStrike">
                <a:solidFill>
                  <a:srgbClr val="1E1C1D"/>
                </a:solidFill>
                <a:latin typeface="Arial"/>
                <a:ea typeface="Arial"/>
                <a:cs typeface="Arial"/>
                <a:sym typeface="Arial"/>
              </a:rPr>
              <a:t>市場規模</a:t>
            </a:r>
            <a:endParaRPr b="0" i="0" sz="2800" u="none" cap="none" strike="noStrike">
              <a:latin typeface="Arial"/>
              <a:ea typeface="Arial"/>
              <a:cs typeface="Arial"/>
              <a:sym typeface="Arial"/>
            </a:endParaRPr>
          </a:p>
        </p:txBody>
      </p:sp>
      <p:sp>
        <p:nvSpPr>
          <p:cNvPr id="134" name="Google Shape;134;p4"/>
          <p:cNvSpPr/>
          <p:nvPr/>
        </p:nvSpPr>
        <p:spPr>
          <a:xfrm>
            <a:off x="787320" y="7772400"/>
            <a:ext cx="7599600" cy="1462680"/>
          </a:xfrm>
          <a:prstGeom prst="rect">
            <a:avLst/>
          </a:prstGeom>
          <a:noFill/>
          <a:ln>
            <a:noFill/>
          </a:ln>
        </p:spPr>
        <p:txBody>
          <a:bodyPr anchorCtr="0" anchor="t" bIns="0" lIns="0" spcFirstLastPara="1" rIns="0" wrap="square" tIns="0">
            <a:spAutoFit/>
          </a:bodyPr>
          <a:lstStyle/>
          <a:p>
            <a:pPr indent="-259199" lvl="1" marL="518040" marR="0" rtl="0" algn="l">
              <a:lnSpc>
                <a:spcPct val="159916"/>
              </a:lnSpc>
              <a:spcBef>
                <a:spcPts val="0"/>
              </a:spcBef>
              <a:spcAft>
                <a:spcPts val="0"/>
              </a:spcAft>
              <a:buClr>
                <a:srgbClr val="1E1C1D"/>
              </a:buClr>
              <a:buSzPts val="2400"/>
              <a:buFont typeface="Arial"/>
              <a:buChar char="•"/>
            </a:pPr>
            <a:r>
              <a:rPr b="1" i="0" lang="ja-JP" sz="2400" u="none" cap="none" strike="noStrike">
                <a:solidFill>
                  <a:srgbClr val="1E1C1D"/>
                </a:solidFill>
                <a:latin typeface="Arial"/>
                <a:ea typeface="Arial"/>
                <a:cs typeface="Arial"/>
                <a:sym typeface="Arial"/>
              </a:rPr>
              <a:t>中小企業、特にデータのセキュリティやプライバシーを重視する企業</a:t>
            </a:r>
            <a:endParaRPr b="0" i="0" sz="2400" u="none" cap="none" strike="noStrike">
              <a:latin typeface="Arial"/>
              <a:ea typeface="Arial"/>
              <a:cs typeface="Arial"/>
              <a:sym typeface="Arial"/>
            </a:endParaRPr>
          </a:p>
          <a:p>
            <a:pPr indent="-259199" lvl="1" marL="518040" marR="0" rtl="0" algn="l">
              <a:lnSpc>
                <a:spcPct val="159916"/>
              </a:lnSpc>
              <a:spcBef>
                <a:spcPts val="0"/>
              </a:spcBef>
              <a:spcAft>
                <a:spcPts val="0"/>
              </a:spcAft>
              <a:buClr>
                <a:srgbClr val="1E1C1D"/>
              </a:buClr>
              <a:buSzPts val="2400"/>
              <a:buFont typeface="Arial"/>
              <a:buChar char="•"/>
            </a:pPr>
            <a:r>
              <a:rPr b="1" i="0" lang="ja-JP" sz="2400" u="none" cap="none" strike="noStrike">
                <a:solidFill>
                  <a:srgbClr val="1E1C1D"/>
                </a:solidFill>
                <a:latin typeface="Arial"/>
                <a:ea typeface="Arial"/>
                <a:cs typeface="Arial"/>
                <a:sym typeface="Arial"/>
              </a:rPr>
              <a:t>大手ベンダーがターゲットとしない地方の中小企業</a:t>
            </a:r>
            <a:endParaRPr b="0" i="0" sz="2400" u="none" cap="none" strike="noStrike">
              <a:latin typeface="Arial"/>
              <a:ea typeface="Arial"/>
              <a:cs typeface="Arial"/>
              <a:sym typeface="Arial"/>
            </a:endParaRPr>
          </a:p>
        </p:txBody>
      </p:sp>
      <p:sp>
        <p:nvSpPr>
          <p:cNvPr id="135" name="Google Shape;135;p4"/>
          <p:cNvSpPr/>
          <p:nvPr/>
        </p:nvSpPr>
        <p:spPr>
          <a:xfrm>
            <a:off x="10186560" y="7772400"/>
            <a:ext cx="7358040" cy="1462680"/>
          </a:xfrm>
          <a:prstGeom prst="rect">
            <a:avLst/>
          </a:prstGeom>
          <a:noFill/>
          <a:ln>
            <a:noFill/>
          </a:ln>
        </p:spPr>
        <p:txBody>
          <a:bodyPr anchorCtr="0" anchor="t" bIns="0" lIns="0" spcFirstLastPara="1" rIns="0" wrap="square" tIns="0">
            <a:spAutoFit/>
          </a:bodyPr>
          <a:lstStyle/>
          <a:p>
            <a:pPr indent="-259199" lvl="1" marL="518040" marR="0" rtl="0" algn="l">
              <a:lnSpc>
                <a:spcPct val="159916"/>
              </a:lnSpc>
              <a:spcBef>
                <a:spcPts val="0"/>
              </a:spcBef>
              <a:spcAft>
                <a:spcPts val="0"/>
              </a:spcAft>
              <a:buClr>
                <a:srgbClr val="1E1C1D"/>
              </a:buClr>
              <a:buSzPts val="2400"/>
              <a:buFont typeface="Arial"/>
              <a:buChar char="•"/>
            </a:pPr>
            <a:r>
              <a:rPr b="1" i="0" lang="ja-JP" sz="2400" u="none" cap="none" strike="noStrike">
                <a:solidFill>
                  <a:srgbClr val="1E1C1D"/>
                </a:solidFill>
                <a:latin typeface="Arial"/>
                <a:ea typeface="Arial"/>
                <a:cs typeface="Arial"/>
                <a:sym typeface="Arial"/>
              </a:rPr>
              <a:t>デジタル化の進展に伴い、企業データの活用に対する需要が増加中</a:t>
            </a:r>
            <a:endParaRPr b="0" i="0" sz="2400" u="none" cap="none" strike="noStrike">
              <a:latin typeface="Arial"/>
              <a:ea typeface="Arial"/>
              <a:cs typeface="Arial"/>
              <a:sym typeface="Arial"/>
            </a:endParaRPr>
          </a:p>
          <a:p>
            <a:pPr indent="-259199" lvl="1" marL="518040" marR="0" rtl="0" algn="l">
              <a:lnSpc>
                <a:spcPct val="159916"/>
              </a:lnSpc>
              <a:spcBef>
                <a:spcPts val="0"/>
              </a:spcBef>
              <a:spcAft>
                <a:spcPts val="0"/>
              </a:spcAft>
              <a:buClr>
                <a:srgbClr val="1E1C1D"/>
              </a:buClr>
              <a:buSzPts val="2400"/>
              <a:buFont typeface="Arial"/>
              <a:buChar char="•"/>
            </a:pPr>
            <a:r>
              <a:rPr b="1" i="0" lang="ja-JP" sz="2400" u="none" cap="none" strike="noStrike">
                <a:solidFill>
                  <a:srgbClr val="1E1C1D"/>
                </a:solidFill>
                <a:latin typeface="Arial"/>
                <a:ea typeface="Arial"/>
                <a:cs typeface="Arial"/>
                <a:sym typeface="Arial"/>
              </a:rPr>
              <a:t>オンプレミスLLMを導入する企業が増加</a:t>
            </a:r>
            <a:endParaRPr b="0" i="0" sz="2400" u="none" cap="none" strike="noStrike">
              <a:latin typeface="Arial"/>
              <a:ea typeface="Arial"/>
              <a:cs typeface="Arial"/>
              <a:sym typeface="Arial"/>
            </a:endParaRPr>
          </a:p>
        </p:txBody>
      </p:sp>
      <p:sp>
        <p:nvSpPr>
          <p:cNvPr id="136" name="Google Shape;136;p4"/>
          <p:cNvSpPr txBox="1"/>
          <p:nvPr/>
        </p:nvSpPr>
        <p:spPr>
          <a:xfrm>
            <a:off x="11203450" y="5580000"/>
            <a:ext cx="6076500" cy="346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ja-JP" sz="1800" u="none" cap="none" strike="noStrike">
                <a:latin typeface="Arial"/>
                <a:ea typeface="Arial"/>
                <a:cs typeface="Arial"/>
                <a:sym typeface="Arial"/>
              </a:rPr>
              <a:t>https://github.com/takurot/LLM_Business_Plan/tree/main</a:t>
            </a:r>
            <a:endParaRPr b="0" sz="1800" strike="noStrike">
              <a:latin typeface="Arial"/>
              <a:ea typeface="Arial"/>
              <a:cs typeface="Arial"/>
              <a:sym typeface="Arial"/>
            </a:endParaRPr>
          </a:p>
        </p:txBody>
      </p:sp>
      <p:pic>
        <p:nvPicPr>
          <p:cNvPr id="137" name="Google Shape;137;p4"/>
          <p:cNvPicPr preferRelativeResize="0"/>
          <p:nvPr/>
        </p:nvPicPr>
        <p:blipFill rotWithShape="1">
          <a:blip r:embed="rId3">
            <a:alphaModFix/>
          </a:blip>
          <a:srcRect b="0" l="0" r="0" t="0"/>
          <a:stretch/>
        </p:blipFill>
        <p:spPr>
          <a:xfrm>
            <a:off x="10260000" y="827640"/>
            <a:ext cx="7920000" cy="445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5"/>
        </a:solidFill>
      </p:bgPr>
    </p:bg>
    <p:spTree>
      <p:nvGrpSpPr>
        <p:cNvPr id="141" name="Shape 141"/>
        <p:cNvGrpSpPr/>
        <p:nvPr/>
      </p:nvGrpSpPr>
      <p:grpSpPr>
        <a:xfrm>
          <a:off x="0" y="0"/>
          <a:ext cx="0" cy="0"/>
          <a:chOff x="0" y="0"/>
          <a:chExt cx="0" cy="0"/>
        </a:xfrm>
      </p:grpSpPr>
      <p:grpSp>
        <p:nvGrpSpPr>
          <p:cNvPr id="142" name="Google Shape;142;p5"/>
          <p:cNvGrpSpPr/>
          <p:nvPr/>
        </p:nvGrpSpPr>
        <p:grpSpPr>
          <a:xfrm>
            <a:off x="1028880" y="3283560"/>
            <a:ext cx="3813120" cy="1288080"/>
            <a:chOff x="1028880" y="3283560"/>
            <a:chExt cx="3813120" cy="1288080"/>
          </a:xfrm>
        </p:grpSpPr>
        <p:sp>
          <p:nvSpPr>
            <p:cNvPr id="143" name="Google Shape;143;p5"/>
            <p:cNvSpPr/>
            <p:nvPr/>
          </p:nvSpPr>
          <p:spPr>
            <a:xfrm>
              <a:off x="1028880" y="3319560"/>
              <a:ext cx="3813120" cy="1252080"/>
            </a:xfrm>
            <a:custGeom>
              <a:rect b="b" l="l" r="r" t="t"/>
              <a:pathLst>
                <a:path extrusionOk="0" h="329846" w="1004344">
                  <a:moveTo>
                    <a:pt x="0" y="0"/>
                  </a:moveTo>
                  <a:lnTo>
                    <a:pt x="1004344" y="0"/>
                  </a:lnTo>
                  <a:lnTo>
                    <a:pt x="1004344" y="329846"/>
                  </a:lnTo>
                  <a:lnTo>
                    <a:pt x="0" y="329846"/>
                  </a:lnTo>
                  <a:close/>
                </a:path>
              </a:pathLst>
            </a:custGeom>
            <a:noFill/>
            <a:ln cap="sq" cmpd="sng" w="19050">
              <a:solidFill>
                <a:srgbClr val="1E1C1D"/>
              </a:solidFill>
              <a:prstDash val="solid"/>
              <a:miter lim="8000"/>
              <a:headEnd len="sm" w="sm" type="none"/>
              <a:tailEnd len="sm" w="sm" type="none"/>
            </a:ln>
          </p:spPr>
        </p:sp>
        <p:sp>
          <p:nvSpPr>
            <p:cNvPr id="144" name="Google Shape;144;p5"/>
            <p:cNvSpPr/>
            <p:nvPr/>
          </p:nvSpPr>
          <p:spPr>
            <a:xfrm>
              <a:off x="1028880" y="3283560"/>
              <a:ext cx="3813120" cy="12880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5"/>
          <p:cNvGrpSpPr/>
          <p:nvPr/>
        </p:nvGrpSpPr>
        <p:grpSpPr>
          <a:xfrm>
            <a:off x="13446000" y="3283560"/>
            <a:ext cx="3813120" cy="1288080"/>
            <a:chOff x="13446000" y="3283560"/>
            <a:chExt cx="3813120" cy="1288080"/>
          </a:xfrm>
        </p:grpSpPr>
        <p:sp>
          <p:nvSpPr>
            <p:cNvPr id="146" name="Google Shape;146;p5"/>
            <p:cNvSpPr/>
            <p:nvPr/>
          </p:nvSpPr>
          <p:spPr>
            <a:xfrm>
              <a:off x="13446000" y="3319560"/>
              <a:ext cx="3813120" cy="1252080"/>
            </a:xfrm>
            <a:custGeom>
              <a:rect b="b" l="l" r="r" t="t"/>
              <a:pathLst>
                <a:path extrusionOk="0" h="329846" w="1004344">
                  <a:moveTo>
                    <a:pt x="0" y="0"/>
                  </a:moveTo>
                  <a:lnTo>
                    <a:pt x="1004344" y="0"/>
                  </a:lnTo>
                  <a:lnTo>
                    <a:pt x="1004344" y="329846"/>
                  </a:lnTo>
                  <a:lnTo>
                    <a:pt x="0" y="329846"/>
                  </a:lnTo>
                  <a:close/>
                </a:path>
              </a:pathLst>
            </a:custGeom>
            <a:noFill/>
            <a:ln cap="sq" cmpd="sng" w="19050">
              <a:solidFill>
                <a:srgbClr val="1E1C1D"/>
              </a:solidFill>
              <a:prstDash val="solid"/>
              <a:miter lim="8000"/>
              <a:headEnd len="sm" w="sm" type="none"/>
              <a:tailEnd len="sm" w="sm" type="none"/>
            </a:ln>
          </p:spPr>
        </p:sp>
        <p:sp>
          <p:nvSpPr>
            <p:cNvPr id="147" name="Google Shape;147;p5"/>
            <p:cNvSpPr/>
            <p:nvPr/>
          </p:nvSpPr>
          <p:spPr>
            <a:xfrm>
              <a:off x="13446000" y="3283560"/>
              <a:ext cx="3813120" cy="12880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5"/>
          <p:cNvGrpSpPr/>
          <p:nvPr/>
        </p:nvGrpSpPr>
        <p:grpSpPr>
          <a:xfrm>
            <a:off x="9306720" y="3283560"/>
            <a:ext cx="3813120" cy="1288080"/>
            <a:chOff x="9306720" y="3283560"/>
            <a:chExt cx="3813120" cy="1288080"/>
          </a:xfrm>
        </p:grpSpPr>
        <p:sp>
          <p:nvSpPr>
            <p:cNvPr id="149" name="Google Shape;149;p5"/>
            <p:cNvSpPr/>
            <p:nvPr/>
          </p:nvSpPr>
          <p:spPr>
            <a:xfrm>
              <a:off x="9306720" y="3319560"/>
              <a:ext cx="3813120" cy="1252080"/>
            </a:xfrm>
            <a:custGeom>
              <a:rect b="b" l="l" r="r" t="t"/>
              <a:pathLst>
                <a:path extrusionOk="0" h="329846" w="1004344">
                  <a:moveTo>
                    <a:pt x="0" y="0"/>
                  </a:moveTo>
                  <a:lnTo>
                    <a:pt x="1004344" y="0"/>
                  </a:lnTo>
                  <a:lnTo>
                    <a:pt x="1004344" y="329846"/>
                  </a:lnTo>
                  <a:lnTo>
                    <a:pt x="0" y="329846"/>
                  </a:lnTo>
                  <a:close/>
                </a:path>
              </a:pathLst>
            </a:custGeom>
            <a:noFill/>
            <a:ln cap="sq" cmpd="sng" w="19050">
              <a:solidFill>
                <a:srgbClr val="1E1C1D"/>
              </a:solidFill>
              <a:prstDash val="solid"/>
              <a:miter lim="8000"/>
              <a:headEnd len="sm" w="sm" type="none"/>
              <a:tailEnd len="sm" w="sm" type="none"/>
            </a:ln>
          </p:spPr>
        </p:sp>
        <p:sp>
          <p:nvSpPr>
            <p:cNvPr id="150" name="Google Shape;150;p5"/>
            <p:cNvSpPr/>
            <p:nvPr/>
          </p:nvSpPr>
          <p:spPr>
            <a:xfrm>
              <a:off x="9306720" y="3283560"/>
              <a:ext cx="3813120" cy="12880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5"/>
          <p:cNvGrpSpPr/>
          <p:nvPr/>
        </p:nvGrpSpPr>
        <p:grpSpPr>
          <a:xfrm>
            <a:off x="5167800" y="3283560"/>
            <a:ext cx="3813120" cy="1288080"/>
            <a:chOff x="5167800" y="3283560"/>
            <a:chExt cx="3813120" cy="1288080"/>
          </a:xfrm>
        </p:grpSpPr>
        <p:sp>
          <p:nvSpPr>
            <p:cNvPr id="152" name="Google Shape;152;p5"/>
            <p:cNvSpPr/>
            <p:nvPr/>
          </p:nvSpPr>
          <p:spPr>
            <a:xfrm>
              <a:off x="5167800" y="3319560"/>
              <a:ext cx="3813120" cy="1252080"/>
            </a:xfrm>
            <a:custGeom>
              <a:rect b="b" l="l" r="r" t="t"/>
              <a:pathLst>
                <a:path extrusionOk="0" h="329846" w="1004344">
                  <a:moveTo>
                    <a:pt x="0" y="0"/>
                  </a:moveTo>
                  <a:lnTo>
                    <a:pt x="1004344" y="0"/>
                  </a:lnTo>
                  <a:lnTo>
                    <a:pt x="1004344" y="329846"/>
                  </a:lnTo>
                  <a:lnTo>
                    <a:pt x="0" y="329846"/>
                  </a:lnTo>
                  <a:close/>
                </a:path>
              </a:pathLst>
            </a:custGeom>
            <a:noFill/>
            <a:ln cap="sq" cmpd="sng" w="19050">
              <a:solidFill>
                <a:srgbClr val="1E1C1D"/>
              </a:solidFill>
              <a:prstDash val="solid"/>
              <a:miter lim="8000"/>
              <a:headEnd len="sm" w="sm" type="none"/>
              <a:tailEnd len="sm" w="sm" type="none"/>
            </a:ln>
          </p:spPr>
        </p:sp>
        <p:sp>
          <p:nvSpPr>
            <p:cNvPr id="153" name="Google Shape;153;p5"/>
            <p:cNvSpPr/>
            <p:nvPr/>
          </p:nvSpPr>
          <p:spPr>
            <a:xfrm>
              <a:off x="5167800" y="3283560"/>
              <a:ext cx="3813120" cy="12880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5"/>
          <p:cNvSpPr/>
          <p:nvPr/>
        </p:nvSpPr>
        <p:spPr>
          <a:xfrm>
            <a:off x="1028880" y="4838400"/>
            <a:ext cx="3813120" cy="3813120"/>
          </a:xfrm>
          <a:custGeom>
            <a:rect b="b" l="l" r="r" t="t"/>
            <a:pathLst>
              <a:path extrusionOk="0" h="3813367" w="3813367">
                <a:moveTo>
                  <a:pt x="0" y="0"/>
                </a:moveTo>
                <a:lnTo>
                  <a:pt x="3813367" y="0"/>
                </a:lnTo>
                <a:lnTo>
                  <a:pt x="3813367" y="3813367"/>
                </a:lnTo>
                <a:lnTo>
                  <a:pt x="0" y="3813367"/>
                </a:lnTo>
                <a:lnTo>
                  <a:pt x="0" y="0"/>
                </a:lnTo>
                <a:close/>
              </a:path>
            </a:pathLst>
          </a:custGeom>
          <a:blipFill rotWithShape="1">
            <a:blip r:embed="rId3">
              <a:alphaModFix/>
            </a:blip>
            <a:stretch>
              <a:fillRect b="0" l="0" r="0" t="0"/>
            </a:stretch>
          </a:blipFill>
          <a:ln>
            <a:noFill/>
          </a:ln>
        </p:spPr>
      </p:sp>
      <p:sp>
        <p:nvSpPr>
          <p:cNvPr id="155" name="Google Shape;155;p5"/>
          <p:cNvSpPr/>
          <p:nvPr/>
        </p:nvSpPr>
        <p:spPr>
          <a:xfrm>
            <a:off x="5167800" y="4827960"/>
            <a:ext cx="3813120" cy="3823560"/>
          </a:xfrm>
          <a:custGeom>
            <a:rect b="b" l="l" r="r" t="t"/>
            <a:pathLst>
              <a:path extrusionOk="0" h="3823864" w="3813367">
                <a:moveTo>
                  <a:pt x="0" y="0"/>
                </a:moveTo>
                <a:lnTo>
                  <a:pt x="3813367" y="0"/>
                </a:lnTo>
                <a:lnTo>
                  <a:pt x="3813367" y="3823864"/>
                </a:lnTo>
                <a:lnTo>
                  <a:pt x="0" y="3823864"/>
                </a:lnTo>
                <a:lnTo>
                  <a:pt x="0" y="0"/>
                </a:lnTo>
                <a:close/>
              </a:path>
            </a:pathLst>
          </a:custGeom>
          <a:blipFill rotWithShape="1">
            <a:blip r:embed="rId4">
              <a:alphaModFix/>
            </a:blip>
            <a:stretch>
              <a:fillRect b="0" l="0" r="0" t="0"/>
            </a:stretch>
          </a:blipFill>
          <a:ln>
            <a:noFill/>
          </a:ln>
        </p:spPr>
      </p:sp>
      <p:sp>
        <p:nvSpPr>
          <p:cNvPr id="156" name="Google Shape;156;p5"/>
          <p:cNvSpPr/>
          <p:nvPr/>
        </p:nvSpPr>
        <p:spPr>
          <a:xfrm>
            <a:off x="9306720" y="4926240"/>
            <a:ext cx="3813120" cy="3813120"/>
          </a:xfrm>
          <a:custGeom>
            <a:rect b="b" l="l" r="r" t="t"/>
            <a:pathLst>
              <a:path extrusionOk="0" h="3813367" w="3813367">
                <a:moveTo>
                  <a:pt x="0" y="0"/>
                </a:moveTo>
                <a:lnTo>
                  <a:pt x="3813367" y="0"/>
                </a:lnTo>
                <a:lnTo>
                  <a:pt x="3813367" y="3813368"/>
                </a:lnTo>
                <a:lnTo>
                  <a:pt x="0" y="3813368"/>
                </a:lnTo>
                <a:lnTo>
                  <a:pt x="0" y="0"/>
                </a:lnTo>
                <a:close/>
              </a:path>
            </a:pathLst>
          </a:custGeom>
          <a:blipFill rotWithShape="1">
            <a:blip r:embed="rId5">
              <a:alphaModFix/>
            </a:blip>
            <a:stretch>
              <a:fillRect b="0" l="0" r="0" t="0"/>
            </a:stretch>
          </a:blipFill>
          <a:ln>
            <a:noFill/>
          </a:ln>
        </p:spPr>
      </p:sp>
      <p:sp>
        <p:nvSpPr>
          <p:cNvPr id="157" name="Google Shape;157;p5"/>
          <p:cNvSpPr/>
          <p:nvPr/>
        </p:nvSpPr>
        <p:spPr>
          <a:xfrm>
            <a:off x="13442040" y="4926240"/>
            <a:ext cx="3804120" cy="3813120"/>
          </a:xfrm>
          <a:custGeom>
            <a:rect b="b" l="l" r="r" t="t"/>
            <a:pathLst>
              <a:path extrusionOk="0" h="3813367" w="3804651">
                <a:moveTo>
                  <a:pt x="0" y="0"/>
                </a:moveTo>
                <a:lnTo>
                  <a:pt x="3804650" y="0"/>
                </a:lnTo>
                <a:lnTo>
                  <a:pt x="3804650" y="3813368"/>
                </a:lnTo>
                <a:lnTo>
                  <a:pt x="0" y="3813368"/>
                </a:lnTo>
                <a:lnTo>
                  <a:pt x="0" y="0"/>
                </a:lnTo>
                <a:close/>
              </a:path>
            </a:pathLst>
          </a:custGeom>
          <a:blipFill rotWithShape="1">
            <a:blip r:embed="rId6">
              <a:alphaModFix/>
            </a:blip>
            <a:stretch>
              <a:fillRect b="0" l="0" r="0" t="0"/>
            </a:stretch>
          </a:blipFill>
          <a:ln>
            <a:noFill/>
          </a:ln>
        </p:spPr>
      </p:sp>
      <p:sp>
        <p:nvSpPr>
          <p:cNvPr id="158" name="Google Shape;158;p5"/>
          <p:cNvSpPr/>
          <p:nvPr/>
        </p:nvSpPr>
        <p:spPr>
          <a:xfrm>
            <a:off x="1028880" y="790560"/>
            <a:ext cx="7362360" cy="37368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1E1C1D"/>
              </a:buClr>
              <a:buSzPts val="2100"/>
              <a:buFont typeface="Arial"/>
              <a:buNone/>
            </a:pPr>
            <a:r>
              <a:rPr b="1" lang="ja-JP" sz="2100" strike="noStrike">
                <a:solidFill>
                  <a:srgbClr val="1E1C1D"/>
                </a:solidFill>
                <a:latin typeface="Arial"/>
                <a:ea typeface="Arial"/>
                <a:cs typeface="Arial"/>
                <a:sym typeface="Arial"/>
              </a:rPr>
              <a:t> 事業概要</a:t>
            </a:r>
            <a:endParaRPr b="0" sz="2100" strike="noStrike">
              <a:latin typeface="Arial"/>
              <a:ea typeface="Arial"/>
              <a:cs typeface="Arial"/>
              <a:sym typeface="Arial"/>
            </a:endParaRPr>
          </a:p>
        </p:txBody>
      </p:sp>
      <p:sp>
        <p:nvSpPr>
          <p:cNvPr id="159" name="Google Shape;159;p5"/>
          <p:cNvSpPr/>
          <p:nvPr/>
        </p:nvSpPr>
        <p:spPr>
          <a:xfrm>
            <a:off x="2842200" y="1365120"/>
            <a:ext cx="12603600" cy="853920"/>
          </a:xfrm>
          <a:prstGeom prst="rect">
            <a:avLst/>
          </a:prstGeom>
          <a:noFill/>
          <a:ln>
            <a:noFill/>
          </a:ln>
        </p:spPr>
        <p:txBody>
          <a:bodyPr anchorCtr="0" anchor="t" bIns="0" lIns="0" spcFirstLastPara="1" rIns="0" wrap="square" tIns="0">
            <a:spAutoFit/>
          </a:bodyPr>
          <a:lstStyle/>
          <a:p>
            <a:pPr indent="0" lvl="0" marL="0" marR="0" rtl="0" algn="ctr">
              <a:lnSpc>
                <a:spcPct val="160023"/>
              </a:lnSpc>
              <a:spcBef>
                <a:spcPts val="0"/>
              </a:spcBef>
              <a:spcAft>
                <a:spcPts val="0"/>
              </a:spcAft>
              <a:buClr>
                <a:srgbClr val="1E1C1D"/>
              </a:buClr>
              <a:buSzPts val="4200"/>
              <a:buFont typeface="Arial"/>
              <a:buNone/>
            </a:pPr>
            <a:r>
              <a:rPr b="1" lang="ja-JP" sz="4200" strike="noStrike">
                <a:solidFill>
                  <a:srgbClr val="1E1C1D"/>
                </a:solidFill>
                <a:latin typeface="Arial"/>
                <a:ea typeface="Arial"/>
                <a:cs typeface="Arial"/>
                <a:sym typeface="Arial"/>
              </a:rPr>
              <a:t>サービスの特徴</a:t>
            </a:r>
            <a:endParaRPr b="0" sz="4200" strike="noStrike">
              <a:latin typeface="Arial"/>
              <a:ea typeface="Arial"/>
              <a:cs typeface="Arial"/>
              <a:sym typeface="Arial"/>
            </a:endParaRPr>
          </a:p>
        </p:txBody>
      </p:sp>
      <p:sp>
        <p:nvSpPr>
          <p:cNvPr id="160" name="Google Shape;160;p5"/>
          <p:cNvSpPr/>
          <p:nvPr/>
        </p:nvSpPr>
        <p:spPr>
          <a:xfrm>
            <a:off x="1113480" y="3460320"/>
            <a:ext cx="3627000" cy="42696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Clr>
                <a:srgbClr val="1E1C1D"/>
              </a:buClr>
              <a:buSzPts val="2400"/>
              <a:buFont typeface="Arial"/>
              <a:buNone/>
            </a:pPr>
            <a:r>
              <a:rPr b="1" lang="ja-JP" sz="2400" strike="noStrike">
                <a:solidFill>
                  <a:srgbClr val="1E1C1D"/>
                </a:solidFill>
                <a:latin typeface="Arial"/>
                <a:ea typeface="Arial"/>
                <a:cs typeface="Arial"/>
                <a:sym typeface="Arial"/>
              </a:rPr>
              <a:t>インフラ設計・構築</a:t>
            </a:r>
            <a:endParaRPr b="0" sz="2400" strike="noStrike">
              <a:latin typeface="Arial"/>
              <a:ea typeface="Arial"/>
              <a:cs typeface="Arial"/>
              <a:sym typeface="Arial"/>
            </a:endParaRPr>
          </a:p>
        </p:txBody>
      </p:sp>
      <p:sp>
        <p:nvSpPr>
          <p:cNvPr id="161" name="Google Shape;161;p5"/>
          <p:cNvSpPr/>
          <p:nvPr/>
        </p:nvSpPr>
        <p:spPr>
          <a:xfrm>
            <a:off x="13530600" y="3429720"/>
            <a:ext cx="3627000" cy="42696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Clr>
                <a:srgbClr val="1E1C1D"/>
              </a:buClr>
              <a:buSzPts val="2400"/>
              <a:buFont typeface="Arial"/>
              <a:buNone/>
            </a:pPr>
            <a:r>
              <a:rPr b="1" lang="ja-JP" sz="2400" strike="noStrike">
                <a:solidFill>
                  <a:srgbClr val="1E1C1D"/>
                </a:solidFill>
                <a:latin typeface="Arial"/>
                <a:ea typeface="Arial"/>
                <a:cs typeface="Arial"/>
                <a:sym typeface="Arial"/>
              </a:rPr>
              <a:t>トレーニングとサポート</a:t>
            </a:r>
            <a:endParaRPr b="0" sz="2400" strike="noStrike">
              <a:latin typeface="Arial"/>
              <a:ea typeface="Arial"/>
              <a:cs typeface="Arial"/>
              <a:sym typeface="Arial"/>
            </a:endParaRPr>
          </a:p>
        </p:txBody>
      </p:sp>
      <p:sp>
        <p:nvSpPr>
          <p:cNvPr id="162" name="Google Shape;162;p5"/>
          <p:cNvSpPr/>
          <p:nvPr/>
        </p:nvSpPr>
        <p:spPr>
          <a:xfrm>
            <a:off x="9391680" y="3455640"/>
            <a:ext cx="3627000" cy="40932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1E1C1D"/>
              </a:buClr>
              <a:buSzPts val="2300"/>
              <a:buFont typeface="Arial"/>
              <a:buNone/>
            </a:pPr>
            <a:r>
              <a:rPr b="1" lang="ja-JP" sz="2300" strike="noStrike">
                <a:solidFill>
                  <a:srgbClr val="1E1C1D"/>
                </a:solidFill>
                <a:latin typeface="Arial"/>
                <a:ea typeface="Arial"/>
                <a:cs typeface="Arial"/>
                <a:sym typeface="Arial"/>
              </a:rPr>
              <a:t>データインテグレーション</a:t>
            </a:r>
            <a:endParaRPr b="0" sz="2300" strike="noStrike">
              <a:latin typeface="Arial"/>
              <a:ea typeface="Arial"/>
              <a:cs typeface="Arial"/>
              <a:sym typeface="Arial"/>
            </a:endParaRPr>
          </a:p>
        </p:txBody>
      </p:sp>
      <p:sp>
        <p:nvSpPr>
          <p:cNvPr id="163" name="Google Shape;163;p5"/>
          <p:cNvSpPr/>
          <p:nvPr/>
        </p:nvSpPr>
        <p:spPr>
          <a:xfrm>
            <a:off x="5260680" y="3429720"/>
            <a:ext cx="3627000" cy="42696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Clr>
                <a:srgbClr val="1E1C1D"/>
              </a:buClr>
              <a:buSzPts val="2400"/>
              <a:buFont typeface="Arial"/>
              <a:buNone/>
            </a:pPr>
            <a:r>
              <a:rPr b="1" lang="ja-JP" sz="2400" strike="noStrike">
                <a:solidFill>
                  <a:srgbClr val="1E1C1D"/>
                </a:solidFill>
                <a:latin typeface="Arial"/>
                <a:ea typeface="Arial"/>
                <a:cs typeface="Arial"/>
                <a:sym typeface="Arial"/>
              </a:rPr>
              <a:t>LLM(Llama 3.x)の導入</a:t>
            </a:r>
            <a:endParaRPr b="0" sz="2400"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5"/>
        </a:solidFill>
      </p:bgPr>
    </p:bg>
    <p:spTree>
      <p:nvGrpSpPr>
        <p:cNvPr id="167" name="Shape 167"/>
        <p:cNvGrpSpPr/>
        <p:nvPr/>
      </p:nvGrpSpPr>
      <p:grpSpPr>
        <a:xfrm>
          <a:off x="0" y="0"/>
          <a:ext cx="0" cy="0"/>
          <a:chOff x="0" y="0"/>
          <a:chExt cx="0" cy="0"/>
        </a:xfrm>
      </p:grpSpPr>
      <p:grpSp>
        <p:nvGrpSpPr>
          <p:cNvPr id="168" name="Google Shape;168;p6"/>
          <p:cNvGrpSpPr/>
          <p:nvPr/>
        </p:nvGrpSpPr>
        <p:grpSpPr>
          <a:xfrm>
            <a:off x="7014600" y="1733760"/>
            <a:ext cx="4063320" cy="5063400"/>
            <a:chOff x="7014600" y="1733760"/>
            <a:chExt cx="4063320" cy="5063400"/>
          </a:xfrm>
        </p:grpSpPr>
        <p:sp>
          <p:nvSpPr>
            <p:cNvPr id="169" name="Google Shape;169;p6"/>
            <p:cNvSpPr/>
            <p:nvPr/>
          </p:nvSpPr>
          <p:spPr>
            <a:xfrm>
              <a:off x="7014600" y="2733840"/>
              <a:ext cx="4063320" cy="406332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noFill/>
            <a:ln cap="sq" cmpd="sng" w="19050">
              <a:solidFill>
                <a:srgbClr val="1E1C1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p:nvPr/>
          </p:nvSpPr>
          <p:spPr>
            <a:xfrm>
              <a:off x="7395480" y="1733760"/>
              <a:ext cx="3301200" cy="4682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6"/>
          <p:cNvGrpSpPr/>
          <p:nvPr/>
        </p:nvGrpSpPr>
        <p:grpSpPr>
          <a:xfrm>
            <a:off x="5434560" y="4194720"/>
            <a:ext cx="4063320" cy="5063400"/>
            <a:chOff x="5434560" y="4194720"/>
            <a:chExt cx="4063320" cy="5063400"/>
          </a:xfrm>
        </p:grpSpPr>
        <p:sp>
          <p:nvSpPr>
            <p:cNvPr id="172" name="Google Shape;172;p6"/>
            <p:cNvSpPr/>
            <p:nvPr/>
          </p:nvSpPr>
          <p:spPr>
            <a:xfrm>
              <a:off x="5434560" y="5194800"/>
              <a:ext cx="4063320" cy="406332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noFill/>
            <a:ln cap="sq" cmpd="sng" w="19050">
              <a:solidFill>
                <a:srgbClr val="1E1C1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a:off x="5815440" y="4194720"/>
              <a:ext cx="3301200" cy="4682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6"/>
          <p:cNvGrpSpPr/>
          <p:nvPr/>
        </p:nvGrpSpPr>
        <p:grpSpPr>
          <a:xfrm>
            <a:off x="8789760" y="4194720"/>
            <a:ext cx="4063320" cy="5063400"/>
            <a:chOff x="8789760" y="4194720"/>
            <a:chExt cx="4063320" cy="5063400"/>
          </a:xfrm>
        </p:grpSpPr>
        <p:sp>
          <p:nvSpPr>
            <p:cNvPr id="175" name="Google Shape;175;p6"/>
            <p:cNvSpPr/>
            <p:nvPr/>
          </p:nvSpPr>
          <p:spPr>
            <a:xfrm>
              <a:off x="8789760" y="5194800"/>
              <a:ext cx="4063320" cy="406332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noFill/>
            <a:ln cap="sq" cmpd="sng" w="19050">
              <a:solidFill>
                <a:srgbClr val="1E1C1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a:off x="9171000" y="4194720"/>
              <a:ext cx="3301200" cy="4682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6"/>
          <p:cNvSpPr/>
          <p:nvPr/>
        </p:nvSpPr>
        <p:spPr>
          <a:xfrm>
            <a:off x="1028880" y="790560"/>
            <a:ext cx="7362360" cy="37368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1E1C1D"/>
              </a:buClr>
              <a:buSzPts val="2100"/>
              <a:buFont typeface="Arial"/>
              <a:buNone/>
            </a:pPr>
            <a:r>
              <a:rPr b="1" lang="ja-JP" sz="2100" strike="noStrike">
                <a:solidFill>
                  <a:srgbClr val="1E1C1D"/>
                </a:solidFill>
                <a:latin typeface="Arial"/>
                <a:ea typeface="Arial"/>
                <a:cs typeface="Arial"/>
                <a:sym typeface="Arial"/>
              </a:rPr>
              <a:t>市場規模・競合</a:t>
            </a:r>
            <a:endParaRPr b="0" sz="2100" strike="noStrike">
              <a:latin typeface="Arial"/>
              <a:ea typeface="Arial"/>
              <a:cs typeface="Arial"/>
              <a:sym typeface="Arial"/>
            </a:endParaRPr>
          </a:p>
        </p:txBody>
      </p:sp>
      <p:sp>
        <p:nvSpPr>
          <p:cNvPr id="178" name="Google Shape;178;p6"/>
          <p:cNvSpPr/>
          <p:nvPr/>
        </p:nvSpPr>
        <p:spPr>
          <a:xfrm>
            <a:off x="7587360" y="4538160"/>
            <a:ext cx="2917440" cy="462240"/>
          </a:xfrm>
          <a:prstGeom prst="rect">
            <a:avLst/>
          </a:prstGeom>
          <a:noFill/>
          <a:ln>
            <a:noFill/>
          </a:ln>
        </p:spPr>
        <p:txBody>
          <a:bodyPr anchorCtr="0" anchor="t" bIns="0" lIns="0" spcFirstLastPara="1" rIns="0" wrap="square" tIns="0">
            <a:spAutoFit/>
          </a:bodyPr>
          <a:lstStyle/>
          <a:p>
            <a:pPr indent="0" lvl="0" marL="0" marR="0" rtl="0" algn="ctr">
              <a:lnSpc>
                <a:spcPct val="140115"/>
              </a:lnSpc>
              <a:spcBef>
                <a:spcPts val="0"/>
              </a:spcBef>
              <a:spcAft>
                <a:spcPts val="0"/>
              </a:spcAft>
              <a:buClr>
                <a:srgbClr val="1E1C1D"/>
              </a:buClr>
              <a:buSzPts val="2600"/>
              <a:buFont typeface="Helvetica Neue"/>
              <a:buNone/>
            </a:pPr>
            <a:r>
              <a:rPr b="1" lang="ja-JP" sz="2600" strike="noStrike">
                <a:solidFill>
                  <a:srgbClr val="1E1C1D"/>
                </a:solidFill>
                <a:latin typeface="Helvetica Neue"/>
                <a:ea typeface="Helvetica Neue"/>
                <a:cs typeface="Helvetica Neue"/>
                <a:sym typeface="Helvetica Neue"/>
              </a:rPr>
              <a:t>Customer</a:t>
            </a:r>
            <a:endParaRPr b="0" sz="2600" strike="noStrike">
              <a:latin typeface="Arial"/>
              <a:ea typeface="Arial"/>
              <a:cs typeface="Arial"/>
              <a:sym typeface="Arial"/>
            </a:endParaRPr>
          </a:p>
        </p:txBody>
      </p:sp>
      <p:sp>
        <p:nvSpPr>
          <p:cNvPr id="179" name="Google Shape;179;p6"/>
          <p:cNvSpPr/>
          <p:nvPr/>
        </p:nvSpPr>
        <p:spPr>
          <a:xfrm>
            <a:off x="6007320" y="7290720"/>
            <a:ext cx="2917440" cy="462240"/>
          </a:xfrm>
          <a:prstGeom prst="rect">
            <a:avLst/>
          </a:prstGeom>
          <a:noFill/>
          <a:ln>
            <a:noFill/>
          </a:ln>
        </p:spPr>
        <p:txBody>
          <a:bodyPr anchorCtr="0" anchor="t" bIns="0" lIns="0" spcFirstLastPara="1" rIns="0" wrap="square" tIns="0">
            <a:spAutoFit/>
          </a:bodyPr>
          <a:lstStyle/>
          <a:p>
            <a:pPr indent="0" lvl="0" marL="0" marR="0" rtl="0" algn="ctr">
              <a:lnSpc>
                <a:spcPct val="140115"/>
              </a:lnSpc>
              <a:spcBef>
                <a:spcPts val="0"/>
              </a:spcBef>
              <a:spcAft>
                <a:spcPts val="0"/>
              </a:spcAft>
              <a:buClr>
                <a:srgbClr val="1E1C1D"/>
              </a:buClr>
              <a:buSzPts val="2600"/>
              <a:buFont typeface="Helvetica Neue"/>
              <a:buNone/>
            </a:pPr>
            <a:r>
              <a:rPr b="1" lang="ja-JP" sz="2600" strike="noStrike">
                <a:solidFill>
                  <a:srgbClr val="1E1C1D"/>
                </a:solidFill>
                <a:latin typeface="Helvetica Neue"/>
                <a:ea typeface="Helvetica Neue"/>
                <a:cs typeface="Helvetica Neue"/>
                <a:sym typeface="Helvetica Neue"/>
              </a:rPr>
              <a:t>Company</a:t>
            </a:r>
            <a:endParaRPr b="0" sz="2600" strike="noStrike">
              <a:latin typeface="Arial"/>
              <a:ea typeface="Arial"/>
              <a:cs typeface="Arial"/>
              <a:sym typeface="Arial"/>
            </a:endParaRPr>
          </a:p>
        </p:txBody>
      </p:sp>
      <p:sp>
        <p:nvSpPr>
          <p:cNvPr id="180" name="Google Shape;180;p6"/>
          <p:cNvSpPr/>
          <p:nvPr/>
        </p:nvSpPr>
        <p:spPr>
          <a:xfrm>
            <a:off x="9362880" y="7290720"/>
            <a:ext cx="2917440" cy="462240"/>
          </a:xfrm>
          <a:prstGeom prst="rect">
            <a:avLst/>
          </a:prstGeom>
          <a:noFill/>
          <a:ln>
            <a:noFill/>
          </a:ln>
        </p:spPr>
        <p:txBody>
          <a:bodyPr anchorCtr="0" anchor="t" bIns="0" lIns="0" spcFirstLastPara="1" rIns="0" wrap="square" tIns="0">
            <a:spAutoFit/>
          </a:bodyPr>
          <a:lstStyle/>
          <a:p>
            <a:pPr indent="0" lvl="0" marL="0" marR="0" rtl="0" algn="ctr">
              <a:lnSpc>
                <a:spcPct val="140115"/>
              </a:lnSpc>
              <a:spcBef>
                <a:spcPts val="0"/>
              </a:spcBef>
              <a:spcAft>
                <a:spcPts val="0"/>
              </a:spcAft>
              <a:buClr>
                <a:srgbClr val="1E1C1D"/>
              </a:buClr>
              <a:buSzPts val="2600"/>
              <a:buFont typeface="Helvetica Neue"/>
              <a:buNone/>
            </a:pPr>
            <a:r>
              <a:rPr b="1" lang="ja-JP" sz="2600" strike="noStrike">
                <a:solidFill>
                  <a:srgbClr val="1E1C1D"/>
                </a:solidFill>
                <a:latin typeface="Helvetica Neue"/>
                <a:ea typeface="Helvetica Neue"/>
                <a:cs typeface="Helvetica Neue"/>
                <a:sym typeface="Helvetica Neue"/>
              </a:rPr>
              <a:t>Competitor</a:t>
            </a:r>
            <a:endParaRPr b="0" sz="2600" strike="noStrike">
              <a:latin typeface="Arial"/>
              <a:ea typeface="Arial"/>
              <a:cs typeface="Arial"/>
              <a:sym typeface="Arial"/>
            </a:endParaRPr>
          </a:p>
        </p:txBody>
      </p:sp>
      <p:sp>
        <p:nvSpPr>
          <p:cNvPr id="181" name="Google Shape;181;p6"/>
          <p:cNvSpPr/>
          <p:nvPr/>
        </p:nvSpPr>
        <p:spPr>
          <a:xfrm>
            <a:off x="8367480" y="3701880"/>
            <a:ext cx="1357560" cy="533880"/>
          </a:xfrm>
          <a:prstGeom prst="rect">
            <a:avLst/>
          </a:prstGeom>
          <a:noFill/>
          <a:ln>
            <a:noFill/>
          </a:ln>
        </p:spPr>
        <p:txBody>
          <a:bodyPr anchorCtr="0" anchor="t" bIns="0" lIns="0" spcFirstLastPara="1" rIns="0" wrap="square" tIns="0">
            <a:spAutoFit/>
          </a:bodyPr>
          <a:lstStyle/>
          <a:p>
            <a:pPr indent="0" lvl="0" marL="0" marR="0" rtl="0" algn="ctr">
              <a:lnSpc>
                <a:spcPct val="140033"/>
              </a:lnSpc>
              <a:spcBef>
                <a:spcPts val="0"/>
              </a:spcBef>
              <a:spcAft>
                <a:spcPts val="0"/>
              </a:spcAft>
              <a:buClr>
                <a:srgbClr val="1E1C1D"/>
              </a:buClr>
              <a:buSzPts val="3000"/>
              <a:buFont typeface="Arial"/>
              <a:buNone/>
            </a:pPr>
            <a:r>
              <a:rPr b="1" lang="ja-JP" sz="3000" strike="noStrike">
                <a:solidFill>
                  <a:srgbClr val="1E1C1D"/>
                </a:solidFill>
                <a:latin typeface="Arial"/>
                <a:ea typeface="Arial"/>
                <a:cs typeface="Arial"/>
                <a:sym typeface="Arial"/>
              </a:rPr>
              <a:t>顧客</a:t>
            </a:r>
            <a:endParaRPr b="0" sz="3000" strike="noStrike">
              <a:latin typeface="Arial"/>
              <a:ea typeface="Arial"/>
              <a:cs typeface="Arial"/>
              <a:sym typeface="Arial"/>
            </a:endParaRPr>
          </a:p>
        </p:txBody>
      </p:sp>
      <p:sp>
        <p:nvSpPr>
          <p:cNvPr id="182" name="Google Shape;182;p6"/>
          <p:cNvSpPr/>
          <p:nvPr/>
        </p:nvSpPr>
        <p:spPr>
          <a:xfrm>
            <a:off x="6726600" y="6454440"/>
            <a:ext cx="1479240" cy="533880"/>
          </a:xfrm>
          <a:prstGeom prst="rect">
            <a:avLst/>
          </a:prstGeom>
          <a:noFill/>
          <a:ln>
            <a:noFill/>
          </a:ln>
        </p:spPr>
        <p:txBody>
          <a:bodyPr anchorCtr="0" anchor="t" bIns="0" lIns="0" spcFirstLastPara="1" rIns="0" wrap="square" tIns="0">
            <a:spAutoFit/>
          </a:bodyPr>
          <a:lstStyle/>
          <a:p>
            <a:pPr indent="0" lvl="0" marL="0" marR="0" rtl="0" algn="ctr">
              <a:lnSpc>
                <a:spcPct val="140033"/>
              </a:lnSpc>
              <a:spcBef>
                <a:spcPts val="0"/>
              </a:spcBef>
              <a:spcAft>
                <a:spcPts val="0"/>
              </a:spcAft>
              <a:buClr>
                <a:srgbClr val="1E1C1D"/>
              </a:buClr>
              <a:buSzPts val="3000"/>
              <a:buFont typeface="Arial"/>
              <a:buNone/>
            </a:pPr>
            <a:r>
              <a:rPr b="1" lang="ja-JP" sz="3000" strike="noStrike">
                <a:solidFill>
                  <a:srgbClr val="1E1C1D"/>
                </a:solidFill>
                <a:latin typeface="Arial"/>
                <a:ea typeface="Arial"/>
                <a:cs typeface="Arial"/>
                <a:sym typeface="Arial"/>
              </a:rPr>
              <a:t>自社</a:t>
            </a:r>
            <a:endParaRPr b="0" sz="3000" strike="noStrike">
              <a:latin typeface="Arial"/>
              <a:ea typeface="Arial"/>
              <a:cs typeface="Arial"/>
              <a:sym typeface="Arial"/>
            </a:endParaRPr>
          </a:p>
        </p:txBody>
      </p:sp>
      <p:sp>
        <p:nvSpPr>
          <p:cNvPr id="183" name="Google Shape;183;p6"/>
          <p:cNvSpPr/>
          <p:nvPr/>
        </p:nvSpPr>
        <p:spPr>
          <a:xfrm>
            <a:off x="10184400" y="6454440"/>
            <a:ext cx="1274400" cy="533880"/>
          </a:xfrm>
          <a:prstGeom prst="rect">
            <a:avLst/>
          </a:prstGeom>
          <a:noFill/>
          <a:ln>
            <a:noFill/>
          </a:ln>
        </p:spPr>
        <p:txBody>
          <a:bodyPr anchorCtr="0" anchor="t" bIns="0" lIns="0" spcFirstLastPara="1" rIns="0" wrap="square" tIns="0">
            <a:spAutoFit/>
          </a:bodyPr>
          <a:lstStyle/>
          <a:p>
            <a:pPr indent="0" lvl="0" marL="0" marR="0" rtl="0" algn="ctr">
              <a:lnSpc>
                <a:spcPct val="140033"/>
              </a:lnSpc>
              <a:spcBef>
                <a:spcPts val="0"/>
              </a:spcBef>
              <a:spcAft>
                <a:spcPts val="0"/>
              </a:spcAft>
              <a:buClr>
                <a:srgbClr val="1E1C1D"/>
              </a:buClr>
              <a:buSzPts val="3000"/>
              <a:buFont typeface="Arial"/>
              <a:buNone/>
            </a:pPr>
            <a:r>
              <a:rPr b="1" lang="ja-JP" sz="3000" strike="noStrike">
                <a:solidFill>
                  <a:srgbClr val="1E1C1D"/>
                </a:solidFill>
                <a:latin typeface="Arial"/>
                <a:ea typeface="Arial"/>
                <a:cs typeface="Arial"/>
                <a:sym typeface="Arial"/>
              </a:rPr>
              <a:t>競合</a:t>
            </a:r>
            <a:endParaRPr b="0" sz="3000" strike="noStrike">
              <a:latin typeface="Arial"/>
              <a:ea typeface="Arial"/>
              <a:cs typeface="Arial"/>
              <a:sym typeface="Arial"/>
            </a:endParaRPr>
          </a:p>
        </p:txBody>
      </p:sp>
      <p:grpSp>
        <p:nvGrpSpPr>
          <p:cNvPr id="184" name="Google Shape;184;p6"/>
          <p:cNvGrpSpPr/>
          <p:nvPr/>
        </p:nvGrpSpPr>
        <p:grpSpPr>
          <a:xfrm>
            <a:off x="9732240" y="2422800"/>
            <a:ext cx="2185560" cy="1431720"/>
            <a:chOff x="9732240" y="2422800"/>
            <a:chExt cx="2185560" cy="1431720"/>
          </a:xfrm>
        </p:grpSpPr>
        <p:cxnSp>
          <p:nvCxnSpPr>
            <p:cNvPr id="185" name="Google Shape;185;p6"/>
            <p:cNvCxnSpPr/>
            <p:nvPr/>
          </p:nvCxnSpPr>
          <p:spPr>
            <a:xfrm flipH="1">
              <a:off x="9732240" y="2422800"/>
              <a:ext cx="1226160" cy="1431720"/>
            </a:xfrm>
            <a:prstGeom prst="straightConnector1">
              <a:avLst/>
            </a:prstGeom>
            <a:noFill/>
            <a:ln cap="flat" cmpd="sng" w="25400">
              <a:solidFill>
                <a:srgbClr val="1E1C1D"/>
              </a:solidFill>
              <a:prstDash val="solid"/>
              <a:round/>
              <a:headEnd len="sm" w="sm" type="none"/>
              <a:tailEnd len="sm" w="sm" type="none"/>
            </a:ln>
          </p:spPr>
        </p:cxnSp>
        <p:cxnSp>
          <p:nvCxnSpPr>
            <p:cNvPr id="186" name="Google Shape;186;p6"/>
            <p:cNvCxnSpPr/>
            <p:nvPr/>
          </p:nvCxnSpPr>
          <p:spPr>
            <a:xfrm flipH="1">
              <a:off x="10958400" y="2432160"/>
              <a:ext cx="959400" cy="360"/>
            </a:xfrm>
            <a:prstGeom prst="straightConnector1">
              <a:avLst/>
            </a:prstGeom>
            <a:noFill/>
            <a:ln cap="flat" cmpd="sng" w="25400">
              <a:solidFill>
                <a:srgbClr val="1E1C1D"/>
              </a:solidFill>
              <a:prstDash val="solid"/>
              <a:round/>
              <a:headEnd len="sm" w="sm" type="none"/>
              <a:tailEnd len="sm" w="sm" type="none"/>
            </a:ln>
          </p:spPr>
        </p:cxnSp>
      </p:grpSp>
      <p:grpSp>
        <p:nvGrpSpPr>
          <p:cNvPr id="187" name="Google Shape;187;p6"/>
          <p:cNvGrpSpPr/>
          <p:nvPr/>
        </p:nvGrpSpPr>
        <p:grpSpPr>
          <a:xfrm>
            <a:off x="5406840" y="5199120"/>
            <a:ext cx="1504080" cy="1375920"/>
            <a:chOff x="5406840" y="5199120"/>
            <a:chExt cx="1504080" cy="1375920"/>
          </a:xfrm>
        </p:grpSpPr>
        <p:cxnSp>
          <p:nvCxnSpPr>
            <p:cNvPr id="188" name="Google Shape;188;p6"/>
            <p:cNvCxnSpPr/>
            <p:nvPr/>
          </p:nvCxnSpPr>
          <p:spPr>
            <a:xfrm>
              <a:off x="6158880" y="5199120"/>
              <a:ext cx="752040" cy="1375920"/>
            </a:xfrm>
            <a:prstGeom prst="straightConnector1">
              <a:avLst/>
            </a:prstGeom>
            <a:noFill/>
            <a:ln cap="flat" cmpd="sng" w="25400">
              <a:solidFill>
                <a:srgbClr val="1E1C1D"/>
              </a:solidFill>
              <a:prstDash val="solid"/>
              <a:round/>
              <a:headEnd len="sm" w="sm" type="none"/>
              <a:tailEnd len="sm" w="sm" type="none"/>
            </a:ln>
          </p:spPr>
        </p:cxnSp>
        <p:cxnSp>
          <p:nvCxnSpPr>
            <p:cNvPr id="189" name="Google Shape;189;p6"/>
            <p:cNvCxnSpPr/>
            <p:nvPr/>
          </p:nvCxnSpPr>
          <p:spPr>
            <a:xfrm flipH="1">
              <a:off x="5406840" y="5208480"/>
              <a:ext cx="752040" cy="360"/>
            </a:xfrm>
            <a:prstGeom prst="straightConnector1">
              <a:avLst/>
            </a:prstGeom>
            <a:noFill/>
            <a:ln cap="flat" cmpd="sng" w="25400">
              <a:solidFill>
                <a:srgbClr val="1E1C1D"/>
              </a:solidFill>
              <a:prstDash val="solid"/>
              <a:round/>
              <a:headEnd len="sm" w="sm" type="none"/>
              <a:tailEnd len="sm" w="sm" type="none"/>
            </a:ln>
          </p:spPr>
        </p:cxnSp>
      </p:grpSp>
      <p:grpSp>
        <p:nvGrpSpPr>
          <p:cNvPr id="190" name="Google Shape;190;p6"/>
          <p:cNvGrpSpPr/>
          <p:nvPr/>
        </p:nvGrpSpPr>
        <p:grpSpPr>
          <a:xfrm>
            <a:off x="11288520" y="5541480"/>
            <a:ext cx="1784520" cy="1166040"/>
            <a:chOff x="11288520" y="5541480"/>
            <a:chExt cx="1784520" cy="1166040"/>
          </a:xfrm>
        </p:grpSpPr>
        <p:cxnSp>
          <p:nvCxnSpPr>
            <p:cNvPr id="191" name="Google Shape;191;p6"/>
            <p:cNvCxnSpPr/>
            <p:nvPr/>
          </p:nvCxnSpPr>
          <p:spPr>
            <a:xfrm flipH="1">
              <a:off x="11288520" y="5541480"/>
              <a:ext cx="967320" cy="1166040"/>
            </a:xfrm>
            <a:prstGeom prst="straightConnector1">
              <a:avLst/>
            </a:prstGeom>
            <a:noFill/>
            <a:ln cap="flat" cmpd="sng" w="31600">
              <a:solidFill>
                <a:srgbClr val="1E1C1D"/>
              </a:solidFill>
              <a:prstDash val="solid"/>
              <a:round/>
              <a:headEnd len="sm" w="sm" type="none"/>
              <a:tailEnd len="sm" w="sm" type="none"/>
            </a:ln>
          </p:spPr>
        </p:cxnSp>
        <p:cxnSp>
          <p:nvCxnSpPr>
            <p:cNvPr id="192" name="Google Shape;192;p6"/>
            <p:cNvCxnSpPr/>
            <p:nvPr/>
          </p:nvCxnSpPr>
          <p:spPr>
            <a:xfrm flipH="1">
              <a:off x="12251160" y="5541480"/>
              <a:ext cx="821880" cy="360"/>
            </a:xfrm>
            <a:prstGeom prst="straightConnector1">
              <a:avLst/>
            </a:prstGeom>
            <a:noFill/>
            <a:ln cap="flat" cmpd="sng" w="31600">
              <a:solidFill>
                <a:srgbClr val="1E1C1D"/>
              </a:solidFill>
              <a:prstDash val="solid"/>
              <a:round/>
              <a:headEnd len="sm" w="sm" type="none"/>
              <a:tailEnd len="sm" w="sm" type="none"/>
            </a:ln>
          </p:spPr>
        </p:cxnSp>
      </p:grpSp>
      <p:sp>
        <p:nvSpPr>
          <p:cNvPr id="193" name="Google Shape;193;p6"/>
          <p:cNvSpPr/>
          <p:nvPr/>
        </p:nvSpPr>
        <p:spPr>
          <a:xfrm>
            <a:off x="12083040" y="1762920"/>
            <a:ext cx="4091760" cy="772200"/>
          </a:xfrm>
          <a:prstGeom prst="rect">
            <a:avLst/>
          </a:prstGeom>
          <a:noFill/>
          <a:ln>
            <a:noFill/>
          </a:ln>
        </p:spPr>
        <p:txBody>
          <a:bodyPr anchorCtr="0" anchor="t" bIns="0" lIns="0" spcFirstLastPara="1" rIns="0" wrap="square" tIns="0">
            <a:spAutoFit/>
          </a:bodyPr>
          <a:lstStyle/>
          <a:p>
            <a:pPr indent="-205200" lvl="1" marL="410040" marR="0" rtl="0" algn="l">
              <a:lnSpc>
                <a:spcPct val="159947"/>
              </a:lnSpc>
              <a:spcBef>
                <a:spcPts val="0"/>
              </a:spcBef>
              <a:spcAft>
                <a:spcPts val="0"/>
              </a:spcAft>
              <a:buClr>
                <a:srgbClr val="1E1C1D"/>
              </a:buClr>
              <a:buSzPts val="1900"/>
              <a:buFont typeface="Arial"/>
              <a:buChar char="•"/>
            </a:pPr>
            <a:r>
              <a:rPr b="0" i="0" lang="ja-JP" sz="1900" u="none" cap="none" strike="noStrike">
                <a:solidFill>
                  <a:srgbClr val="1E1C1D"/>
                </a:solidFill>
                <a:latin typeface="Arial"/>
                <a:ea typeface="Arial"/>
                <a:cs typeface="Arial"/>
                <a:sym typeface="Arial"/>
              </a:rPr>
              <a:t>データのセキュリティやプライバシーを重視する中小企業</a:t>
            </a:r>
            <a:endParaRPr b="0" i="0" sz="1900" u="none" cap="none" strike="noStrike">
              <a:latin typeface="Arial"/>
              <a:ea typeface="Arial"/>
              <a:cs typeface="Arial"/>
              <a:sym typeface="Arial"/>
            </a:endParaRPr>
          </a:p>
        </p:txBody>
      </p:sp>
      <p:sp>
        <p:nvSpPr>
          <p:cNvPr id="194" name="Google Shape;194;p6"/>
          <p:cNvSpPr/>
          <p:nvPr/>
        </p:nvSpPr>
        <p:spPr>
          <a:xfrm>
            <a:off x="13167000" y="5030640"/>
            <a:ext cx="4091760" cy="772200"/>
          </a:xfrm>
          <a:prstGeom prst="rect">
            <a:avLst/>
          </a:prstGeom>
          <a:noFill/>
          <a:ln>
            <a:noFill/>
          </a:ln>
        </p:spPr>
        <p:txBody>
          <a:bodyPr anchorCtr="0" anchor="t" bIns="0" lIns="0" spcFirstLastPara="1" rIns="0" wrap="square" tIns="0">
            <a:spAutoFit/>
          </a:bodyPr>
          <a:lstStyle/>
          <a:p>
            <a:pPr indent="-205200" lvl="1" marL="410040" marR="0" rtl="0" algn="l">
              <a:lnSpc>
                <a:spcPct val="159947"/>
              </a:lnSpc>
              <a:spcBef>
                <a:spcPts val="0"/>
              </a:spcBef>
              <a:spcAft>
                <a:spcPts val="0"/>
              </a:spcAft>
              <a:buClr>
                <a:srgbClr val="1E1C1D"/>
              </a:buClr>
              <a:buSzPts val="1900"/>
              <a:buFont typeface="Arial"/>
              <a:buChar char="•"/>
            </a:pPr>
            <a:r>
              <a:rPr b="0" i="0" lang="ja-JP" sz="1900" u="none" cap="none" strike="noStrike">
                <a:solidFill>
                  <a:srgbClr val="1E1C1D"/>
                </a:solidFill>
                <a:latin typeface="Arial"/>
                <a:ea typeface="Arial"/>
                <a:cs typeface="Arial"/>
                <a:sym typeface="Arial"/>
              </a:rPr>
              <a:t>サポートの手間がかかるので、地方の企業への展開は後回し</a:t>
            </a:r>
            <a:endParaRPr b="0" i="0" sz="1900" u="none" cap="none" strike="noStrike">
              <a:latin typeface="Arial"/>
              <a:ea typeface="Arial"/>
              <a:cs typeface="Arial"/>
              <a:sym typeface="Arial"/>
            </a:endParaRPr>
          </a:p>
        </p:txBody>
      </p:sp>
      <p:sp>
        <p:nvSpPr>
          <p:cNvPr id="195" name="Google Shape;195;p6"/>
          <p:cNvSpPr/>
          <p:nvPr/>
        </p:nvSpPr>
        <p:spPr>
          <a:xfrm>
            <a:off x="1028880" y="4815720"/>
            <a:ext cx="4091760" cy="1158120"/>
          </a:xfrm>
          <a:prstGeom prst="rect">
            <a:avLst/>
          </a:prstGeom>
          <a:noFill/>
          <a:ln>
            <a:noFill/>
          </a:ln>
        </p:spPr>
        <p:txBody>
          <a:bodyPr anchorCtr="0" anchor="t" bIns="0" lIns="0" spcFirstLastPara="1" rIns="0" wrap="square" tIns="0">
            <a:spAutoFit/>
          </a:bodyPr>
          <a:lstStyle/>
          <a:p>
            <a:pPr indent="-205200" lvl="1" marL="410040" marR="0" rtl="0" algn="l">
              <a:lnSpc>
                <a:spcPct val="159947"/>
              </a:lnSpc>
              <a:spcBef>
                <a:spcPts val="0"/>
              </a:spcBef>
              <a:spcAft>
                <a:spcPts val="0"/>
              </a:spcAft>
              <a:buClr>
                <a:srgbClr val="1E1C1D"/>
              </a:buClr>
              <a:buSzPts val="1900"/>
              <a:buFont typeface="Arial"/>
              <a:buChar char="•"/>
            </a:pPr>
            <a:r>
              <a:rPr b="0" i="0" lang="ja-JP" sz="1900" u="none" cap="none" strike="noStrike">
                <a:solidFill>
                  <a:srgbClr val="1E1C1D"/>
                </a:solidFill>
                <a:latin typeface="Arial"/>
                <a:ea typeface="Arial"/>
                <a:cs typeface="Arial"/>
                <a:sym typeface="Arial"/>
              </a:rPr>
              <a:t>オンプレミス型のLLM</a:t>
            </a:r>
            <a:endParaRPr b="0" i="0" sz="1900" u="none" cap="none" strike="noStrike">
              <a:latin typeface="Arial"/>
              <a:ea typeface="Arial"/>
              <a:cs typeface="Arial"/>
              <a:sym typeface="Arial"/>
            </a:endParaRPr>
          </a:p>
          <a:p>
            <a:pPr indent="-205200" lvl="1" marL="410040" marR="0" rtl="0" algn="l">
              <a:lnSpc>
                <a:spcPct val="159947"/>
              </a:lnSpc>
              <a:spcBef>
                <a:spcPts val="0"/>
              </a:spcBef>
              <a:spcAft>
                <a:spcPts val="0"/>
              </a:spcAft>
              <a:buClr>
                <a:srgbClr val="1E1C1D"/>
              </a:buClr>
              <a:buSzPts val="1900"/>
              <a:buFont typeface="Arial"/>
              <a:buChar char="•"/>
            </a:pPr>
            <a:r>
              <a:rPr b="0" i="0" lang="ja-JP" sz="1900" u="none" cap="none" strike="noStrike">
                <a:solidFill>
                  <a:srgbClr val="1E1C1D"/>
                </a:solidFill>
                <a:latin typeface="Arial"/>
                <a:ea typeface="Arial"/>
                <a:cs typeface="Arial"/>
                <a:sym typeface="Arial"/>
              </a:rPr>
              <a:t>ビジネスモデル展開による地方の企業への柔軟な対応</a:t>
            </a:r>
            <a:endParaRPr b="0" i="0" sz="1900" u="none" cap="none" strike="noStrike">
              <a:latin typeface="Arial"/>
              <a:ea typeface="Arial"/>
              <a:cs typeface="Arial"/>
              <a:sym typeface="Arial"/>
            </a:endParaRPr>
          </a:p>
        </p:txBody>
      </p:sp>
      <p:sp>
        <p:nvSpPr>
          <p:cNvPr id="196" name="Google Shape;196;p6"/>
          <p:cNvSpPr/>
          <p:nvPr/>
        </p:nvSpPr>
        <p:spPr>
          <a:xfrm>
            <a:off x="1028880" y="1365120"/>
            <a:ext cx="2550960" cy="853920"/>
          </a:xfrm>
          <a:prstGeom prst="rect">
            <a:avLst/>
          </a:prstGeom>
          <a:noFill/>
          <a:ln>
            <a:noFill/>
          </a:ln>
        </p:spPr>
        <p:txBody>
          <a:bodyPr anchorCtr="0" anchor="t" bIns="0" lIns="0" spcFirstLastPara="1" rIns="0" wrap="square" tIns="0">
            <a:spAutoFit/>
          </a:bodyPr>
          <a:lstStyle/>
          <a:p>
            <a:pPr indent="0" lvl="0" marL="0" marR="0" rtl="0" algn="l">
              <a:lnSpc>
                <a:spcPct val="160023"/>
              </a:lnSpc>
              <a:spcBef>
                <a:spcPts val="0"/>
              </a:spcBef>
              <a:spcAft>
                <a:spcPts val="0"/>
              </a:spcAft>
              <a:buClr>
                <a:srgbClr val="1E1C1D"/>
              </a:buClr>
              <a:buSzPts val="4200"/>
              <a:buFont typeface="Arial"/>
              <a:buNone/>
            </a:pPr>
            <a:r>
              <a:rPr b="1" lang="ja-JP" sz="4200" strike="noStrike">
                <a:solidFill>
                  <a:srgbClr val="1E1C1D"/>
                </a:solidFill>
                <a:latin typeface="Arial"/>
                <a:ea typeface="Arial"/>
                <a:cs typeface="Arial"/>
                <a:sym typeface="Arial"/>
              </a:rPr>
              <a:t>3C分析</a:t>
            </a:r>
            <a:endParaRPr b="0" sz="4200" strike="noStrike">
              <a:latin typeface="Arial"/>
              <a:ea typeface="Arial"/>
              <a:cs typeface="Arial"/>
              <a:sym typeface="Arial"/>
            </a:endParaRPr>
          </a:p>
        </p:txBody>
      </p:sp>
      <p:sp>
        <p:nvSpPr>
          <p:cNvPr id="197" name="Google Shape;197;p6"/>
          <p:cNvSpPr/>
          <p:nvPr/>
        </p:nvSpPr>
        <p:spPr>
          <a:xfrm>
            <a:off x="1028880" y="2554560"/>
            <a:ext cx="5512320" cy="85356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Clr>
                <a:srgbClr val="1E1C1D"/>
              </a:buClr>
              <a:buSzPts val="2400"/>
              <a:buFont typeface="Arial"/>
              <a:buNone/>
            </a:pPr>
            <a:r>
              <a:rPr b="1" lang="ja-JP" sz="2400" strike="noStrike">
                <a:solidFill>
                  <a:srgbClr val="1E1C1D"/>
                </a:solidFill>
                <a:latin typeface="Arial"/>
                <a:ea typeface="Arial"/>
                <a:cs typeface="Arial"/>
                <a:sym typeface="Arial"/>
              </a:rPr>
              <a:t>競合との差別化を図り、地域密着のLLMサービスを展開</a:t>
            </a:r>
            <a:endParaRPr b="0" sz="2400"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5"/>
        </a:solidFill>
      </p:bgPr>
    </p:bg>
    <p:spTree>
      <p:nvGrpSpPr>
        <p:cNvPr id="201" name="Shape 201"/>
        <p:cNvGrpSpPr/>
        <p:nvPr/>
      </p:nvGrpSpPr>
      <p:grpSpPr>
        <a:xfrm>
          <a:off x="0" y="0"/>
          <a:ext cx="0" cy="0"/>
          <a:chOff x="0" y="0"/>
          <a:chExt cx="0" cy="0"/>
        </a:xfrm>
      </p:grpSpPr>
      <p:sp>
        <p:nvSpPr>
          <p:cNvPr id="202" name="Google Shape;202;p7"/>
          <p:cNvSpPr/>
          <p:nvPr/>
        </p:nvSpPr>
        <p:spPr>
          <a:xfrm>
            <a:off x="11455560" y="2700000"/>
            <a:ext cx="6247080" cy="4677120"/>
          </a:xfrm>
          <a:custGeom>
            <a:rect b="b" l="l" r="r" t="t"/>
            <a:pathLst>
              <a:path extrusionOk="0" h="4677657" w="6247287">
                <a:moveTo>
                  <a:pt x="0" y="0"/>
                </a:moveTo>
                <a:lnTo>
                  <a:pt x="6247288" y="0"/>
                </a:lnTo>
                <a:lnTo>
                  <a:pt x="6247288" y="4677657"/>
                </a:lnTo>
                <a:lnTo>
                  <a:pt x="0" y="4677657"/>
                </a:lnTo>
                <a:lnTo>
                  <a:pt x="0" y="0"/>
                </a:lnTo>
                <a:close/>
              </a:path>
            </a:pathLst>
          </a:custGeom>
          <a:blipFill rotWithShape="1">
            <a:blip r:embed="rId3">
              <a:alphaModFix/>
            </a:blip>
            <a:stretch>
              <a:fillRect b="0" l="0" r="0" t="0"/>
            </a:stretch>
          </a:blipFill>
          <a:ln>
            <a:noFill/>
          </a:ln>
        </p:spPr>
      </p:sp>
      <p:sp>
        <p:nvSpPr>
          <p:cNvPr id="203" name="Google Shape;203;p7"/>
          <p:cNvSpPr/>
          <p:nvPr/>
        </p:nvSpPr>
        <p:spPr>
          <a:xfrm>
            <a:off x="1028880" y="523800"/>
            <a:ext cx="7362360" cy="800280"/>
          </a:xfrm>
          <a:prstGeom prst="rect">
            <a:avLst/>
          </a:prstGeom>
          <a:noFill/>
          <a:ln>
            <a:noFill/>
          </a:ln>
        </p:spPr>
        <p:txBody>
          <a:bodyPr anchorCtr="0" anchor="t" bIns="0" lIns="0" spcFirstLastPara="1" rIns="0" wrap="square" tIns="0">
            <a:spAutoFit/>
          </a:bodyPr>
          <a:lstStyle/>
          <a:p>
            <a:pPr indent="0" lvl="0" marL="0" marR="0" rtl="0" algn="l">
              <a:lnSpc>
                <a:spcPct val="139977"/>
              </a:lnSpc>
              <a:spcBef>
                <a:spcPts val="0"/>
              </a:spcBef>
              <a:spcAft>
                <a:spcPts val="0"/>
              </a:spcAft>
              <a:buClr>
                <a:srgbClr val="1E1C1D"/>
              </a:buClr>
              <a:buSzPts val="4500"/>
              <a:buFont typeface="Arial"/>
              <a:buNone/>
            </a:pPr>
            <a:r>
              <a:rPr b="1" lang="ja-JP" sz="4500" strike="noStrike">
                <a:solidFill>
                  <a:srgbClr val="1E1C1D"/>
                </a:solidFill>
                <a:latin typeface="Arial"/>
                <a:ea typeface="Arial"/>
                <a:cs typeface="Arial"/>
                <a:sym typeface="Arial"/>
              </a:rPr>
              <a:t> 財務計画</a:t>
            </a:r>
            <a:endParaRPr b="0" sz="4500" strike="noStrike">
              <a:latin typeface="Arial"/>
              <a:ea typeface="Arial"/>
              <a:cs typeface="Arial"/>
              <a:sym typeface="Arial"/>
            </a:endParaRPr>
          </a:p>
        </p:txBody>
      </p:sp>
      <p:sp>
        <p:nvSpPr>
          <p:cNvPr id="204" name="Google Shape;204;p7"/>
          <p:cNvSpPr/>
          <p:nvPr/>
        </p:nvSpPr>
        <p:spPr>
          <a:xfrm>
            <a:off x="1721160" y="3373920"/>
            <a:ext cx="8839080" cy="2773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1E1C1D"/>
              </a:buClr>
              <a:buSzPts val="3900"/>
              <a:buFont typeface="Arial"/>
              <a:buNone/>
            </a:pPr>
            <a:r>
              <a:rPr b="1" lang="ja-JP" sz="3900" strike="noStrike">
                <a:solidFill>
                  <a:srgbClr val="1E1C1D"/>
                </a:solidFill>
                <a:latin typeface="Arial"/>
                <a:ea typeface="Arial"/>
                <a:cs typeface="Arial"/>
                <a:sym typeface="Arial"/>
              </a:rPr>
              <a:t>年間売上： 115,300千円</a:t>
            </a:r>
            <a:endParaRPr b="0" sz="3900" strike="noStrike">
              <a:latin typeface="Arial"/>
              <a:ea typeface="Arial"/>
              <a:cs typeface="Arial"/>
              <a:sym typeface="Arial"/>
            </a:endParaRPr>
          </a:p>
          <a:p>
            <a:pPr indent="0" lvl="0" marL="0" marR="0" rtl="0" algn="l">
              <a:lnSpc>
                <a:spcPct val="140000"/>
              </a:lnSpc>
              <a:spcBef>
                <a:spcPts val="0"/>
              </a:spcBef>
              <a:spcAft>
                <a:spcPts val="0"/>
              </a:spcAft>
              <a:buClr>
                <a:srgbClr val="1E1C1D"/>
              </a:buClr>
              <a:buSzPts val="3900"/>
              <a:buFont typeface="Arial"/>
              <a:buNone/>
            </a:pPr>
            <a:r>
              <a:rPr b="1" lang="ja-JP" sz="3900" strike="noStrike">
                <a:solidFill>
                  <a:srgbClr val="1E1C1D"/>
                </a:solidFill>
                <a:latin typeface="Arial"/>
                <a:ea typeface="Arial"/>
                <a:cs typeface="Arial"/>
                <a:sym typeface="Arial"/>
              </a:rPr>
              <a:t>年間経費： 42,600千円</a:t>
            </a:r>
            <a:endParaRPr b="0" sz="3900" strike="noStrike">
              <a:latin typeface="Arial"/>
              <a:ea typeface="Arial"/>
              <a:cs typeface="Arial"/>
              <a:sym typeface="Arial"/>
            </a:endParaRPr>
          </a:p>
          <a:p>
            <a:pPr indent="0" lvl="0" marL="0" marR="0" rtl="0" algn="l">
              <a:lnSpc>
                <a:spcPct val="140000"/>
              </a:lnSpc>
              <a:spcBef>
                <a:spcPts val="0"/>
              </a:spcBef>
              <a:spcAft>
                <a:spcPts val="0"/>
              </a:spcAft>
              <a:buClr>
                <a:srgbClr val="1E1C1D"/>
              </a:buClr>
              <a:buSzPts val="3900"/>
              <a:buFont typeface="Arial"/>
              <a:buNone/>
            </a:pPr>
            <a:r>
              <a:rPr b="1" lang="ja-JP" sz="3900" strike="noStrike">
                <a:solidFill>
                  <a:srgbClr val="1E1C1D"/>
                </a:solidFill>
                <a:latin typeface="Arial"/>
                <a:ea typeface="Arial"/>
                <a:cs typeface="Arial"/>
                <a:sym typeface="Arial"/>
              </a:rPr>
              <a:t>年間利益： 72,700千円</a:t>
            </a:r>
            <a:endParaRPr b="0" sz="3900" strike="noStrike">
              <a:latin typeface="Arial"/>
              <a:ea typeface="Arial"/>
              <a:cs typeface="Arial"/>
              <a:sym typeface="Arial"/>
            </a:endParaRPr>
          </a:p>
          <a:p>
            <a:pPr indent="0" lvl="0" marL="0" marR="0" rtl="0" algn="l">
              <a:lnSpc>
                <a:spcPct val="140000"/>
              </a:lnSpc>
              <a:spcBef>
                <a:spcPts val="0"/>
              </a:spcBef>
              <a:spcAft>
                <a:spcPts val="0"/>
              </a:spcAft>
              <a:buClr>
                <a:srgbClr val="1E1C1D"/>
              </a:buClr>
              <a:buSzPts val="3900"/>
              <a:buFont typeface="Arial"/>
              <a:buNone/>
            </a:pPr>
            <a:r>
              <a:rPr b="1" lang="ja-JP" sz="3900" strike="noStrike">
                <a:solidFill>
                  <a:srgbClr val="1E1C1D"/>
                </a:solidFill>
                <a:latin typeface="Arial"/>
                <a:ea typeface="Arial"/>
                <a:cs typeface="Arial"/>
                <a:sym typeface="Arial"/>
              </a:rPr>
              <a:t>初年度キャッシュフロー： 12,075千円</a:t>
            </a:r>
            <a:endParaRPr b="0" sz="3900"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5"/>
        </a:solidFill>
      </p:bgPr>
    </p:bg>
    <p:spTree>
      <p:nvGrpSpPr>
        <p:cNvPr id="208" name="Shape 208"/>
        <p:cNvGrpSpPr/>
        <p:nvPr/>
      </p:nvGrpSpPr>
      <p:grpSpPr>
        <a:xfrm>
          <a:off x="0" y="0"/>
          <a:ext cx="0" cy="0"/>
          <a:chOff x="0" y="0"/>
          <a:chExt cx="0" cy="0"/>
        </a:xfrm>
      </p:grpSpPr>
      <p:grpSp>
        <p:nvGrpSpPr>
          <p:cNvPr id="209" name="Google Shape;209;p8"/>
          <p:cNvGrpSpPr/>
          <p:nvPr/>
        </p:nvGrpSpPr>
        <p:grpSpPr>
          <a:xfrm>
            <a:off x="3526560" y="1167120"/>
            <a:ext cx="11234520" cy="2275200"/>
            <a:chOff x="3526560" y="1167120"/>
            <a:chExt cx="11234520" cy="2275200"/>
          </a:xfrm>
        </p:grpSpPr>
        <p:sp>
          <p:nvSpPr>
            <p:cNvPr id="210" name="Google Shape;210;p8"/>
            <p:cNvSpPr/>
            <p:nvPr/>
          </p:nvSpPr>
          <p:spPr>
            <a:xfrm>
              <a:off x="3526560" y="2215800"/>
              <a:ext cx="11234520" cy="1226520"/>
            </a:xfrm>
            <a:custGeom>
              <a:rect b="b" l="l" r="r" t="t"/>
              <a:pathLst>
                <a:path extrusionOk="0" h="323113" w="2959008">
                  <a:moveTo>
                    <a:pt x="0" y="0"/>
                  </a:moveTo>
                  <a:lnTo>
                    <a:pt x="2959008" y="0"/>
                  </a:lnTo>
                  <a:lnTo>
                    <a:pt x="2959008" y="323113"/>
                  </a:lnTo>
                  <a:lnTo>
                    <a:pt x="0" y="323113"/>
                  </a:lnTo>
                  <a:close/>
                </a:path>
              </a:pathLst>
            </a:custGeom>
            <a:solidFill>
              <a:srgbClr val="DCDADA"/>
            </a:solidFill>
            <a:ln>
              <a:noFill/>
            </a:ln>
          </p:spPr>
        </p:sp>
        <p:sp>
          <p:nvSpPr>
            <p:cNvPr id="211" name="Google Shape;211;p8"/>
            <p:cNvSpPr/>
            <p:nvPr/>
          </p:nvSpPr>
          <p:spPr>
            <a:xfrm>
              <a:off x="3526560" y="1167120"/>
              <a:ext cx="11234520" cy="227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8"/>
          <p:cNvSpPr/>
          <p:nvPr/>
        </p:nvSpPr>
        <p:spPr>
          <a:xfrm>
            <a:off x="4357440" y="4059000"/>
            <a:ext cx="9362880" cy="5632560"/>
          </a:xfrm>
          <a:custGeom>
            <a:rect b="b" l="l" r="r" t="t"/>
            <a:pathLst>
              <a:path extrusionOk="0" h="5632954" w="9363222">
                <a:moveTo>
                  <a:pt x="0" y="0"/>
                </a:moveTo>
                <a:lnTo>
                  <a:pt x="9363222" y="0"/>
                </a:lnTo>
                <a:lnTo>
                  <a:pt x="9363222" y="5632955"/>
                </a:lnTo>
                <a:lnTo>
                  <a:pt x="0" y="5632955"/>
                </a:lnTo>
                <a:lnTo>
                  <a:pt x="0" y="0"/>
                </a:lnTo>
                <a:close/>
              </a:path>
            </a:pathLst>
          </a:custGeom>
          <a:blipFill rotWithShape="1">
            <a:blip r:embed="rId3">
              <a:alphaModFix/>
            </a:blip>
            <a:stretch>
              <a:fillRect b="0" l="0" r="0" t="0"/>
            </a:stretch>
          </a:blipFill>
          <a:ln>
            <a:noFill/>
          </a:ln>
        </p:spPr>
      </p:sp>
      <p:sp>
        <p:nvSpPr>
          <p:cNvPr id="213" name="Google Shape;213;p8"/>
          <p:cNvSpPr/>
          <p:nvPr/>
        </p:nvSpPr>
        <p:spPr>
          <a:xfrm>
            <a:off x="1028880" y="523800"/>
            <a:ext cx="7362360" cy="78264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1E1C1D"/>
              </a:buClr>
              <a:buSzPts val="4400"/>
              <a:buFont typeface="Arial"/>
              <a:buNone/>
            </a:pPr>
            <a:r>
              <a:rPr b="1" lang="ja-JP" sz="4400" strike="noStrike">
                <a:solidFill>
                  <a:srgbClr val="1E1C1D"/>
                </a:solidFill>
                <a:latin typeface="Arial"/>
                <a:ea typeface="Arial"/>
                <a:cs typeface="Arial"/>
                <a:sym typeface="Arial"/>
              </a:rPr>
              <a:t>資金計画</a:t>
            </a:r>
            <a:endParaRPr b="0" sz="4400" strike="noStrike">
              <a:latin typeface="Arial"/>
              <a:ea typeface="Arial"/>
              <a:cs typeface="Arial"/>
              <a:sym typeface="Arial"/>
            </a:endParaRPr>
          </a:p>
        </p:txBody>
      </p:sp>
      <p:grpSp>
        <p:nvGrpSpPr>
          <p:cNvPr id="214" name="Google Shape;214;p8"/>
          <p:cNvGrpSpPr/>
          <p:nvPr/>
        </p:nvGrpSpPr>
        <p:grpSpPr>
          <a:xfrm>
            <a:off x="4916160" y="2212200"/>
            <a:ext cx="9274320" cy="946800"/>
            <a:chOff x="4916160" y="2212200"/>
            <a:chExt cx="9274320" cy="946800"/>
          </a:xfrm>
        </p:grpSpPr>
        <p:sp>
          <p:nvSpPr>
            <p:cNvPr id="215" name="Google Shape;215;p8"/>
            <p:cNvSpPr/>
            <p:nvPr/>
          </p:nvSpPr>
          <p:spPr>
            <a:xfrm>
              <a:off x="4916160" y="2224080"/>
              <a:ext cx="4768560" cy="934920"/>
            </a:xfrm>
            <a:prstGeom prst="rect">
              <a:avLst/>
            </a:prstGeom>
            <a:noFill/>
            <a:ln>
              <a:noFill/>
            </a:ln>
          </p:spPr>
          <p:txBody>
            <a:bodyPr anchorCtr="0" anchor="t" bIns="0" lIns="0" spcFirstLastPara="1" rIns="0" wrap="square" tIns="0">
              <a:spAutoFit/>
            </a:bodyPr>
            <a:lstStyle/>
            <a:p>
              <a:pPr indent="0" lvl="0" marL="0" marR="0" rtl="0" algn="l">
                <a:lnSpc>
                  <a:spcPct val="159978"/>
                </a:lnSpc>
                <a:spcBef>
                  <a:spcPts val="0"/>
                </a:spcBef>
                <a:spcAft>
                  <a:spcPts val="0"/>
                </a:spcAft>
                <a:buClr>
                  <a:srgbClr val="1E1C1D"/>
                </a:buClr>
                <a:buSzPts val="4600"/>
                <a:buFont typeface="Arial"/>
                <a:buNone/>
              </a:pPr>
              <a:r>
                <a:rPr b="1" lang="ja-JP" sz="4600" strike="noStrike">
                  <a:solidFill>
                    <a:srgbClr val="1E1C1D"/>
                  </a:solidFill>
                  <a:latin typeface="Arial"/>
                  <a:ea typeface="Arial"/>
                  <a:cs typeface="Arial"/>
                  <a:sym typeface="Arial"/>
                </a:rPr>
                <a:t>資金調達目標額</a:t>
              </a:r>
              <a:endParaRPr b="0" sz="4600" strike="noStrike">
                <a:latin typeface="Arial"/>
                <a:ea typeface="Arial"/>
                <a:cs typeface="Arial"/>
                <a:sym typeface="Arial"/>
              </a:endParaRPr>
            </a:p>
          </p:txBody>
        </p:sp>
        <p:sp>
          <p:nvSpPr>
            <p:cNvPr id="216" name="Google Shape;216;p8"/>
            <p:cNvSpPr/>
            <p:nvPr/>
          </p:nvSpPr>
          <p:spPr>
            <a:xfrm>
              <a:off x="10081800" y="2212200"/>
              <a:ext cx="4108680" cy="934920"/>
            </a:xfrm>
            <a:prstGeom prst="rect">
              <a:avLst/>
            </a:prstGeom>
            <a:noFill/>
            <a:ln>
              <a:noFill/>
            </a:ln>
          </p:spPr>
          <p:txBody>
            <a:bodyPr anchorCtr="0" anchor="t" bIns="0" lIns="0" spcFirstLastPara="1" rIns="0" wrap="square" tIns="0">
              <a:spAutoFit/>
            </a:bodyPr>
            <a:lstStyle/>
            <a:p>
              <a:pPr indent="0" lvl="0" marL="0" marR="0" rtl="0" algn="l">
                <a:lnSpc>
                  <a:spcPct val="159978"/>
                </a:lnSpc>
                <a:spcBef>
                  <a:spcPts val="0"/>
                </a:spcBef>
                <a:spcAft>
                  <a:spcPts val="0"/>
                </a:spcAft>
                <a:buClr>
                  <a:srgbClr val="1E1C1D"/>
                </a:buClr>
                <a:buSzPts val="4600"/>
                <a:buFont typeface="Arial"/>
                <a:buNone/>
              </a:pPr>
              <a:r>
                <a:rPr b="1" lang="ja-JP" sz="4600" strike="noStrike">
                  <a:solidFill>
                    <a:srgbClr val="1E1C1D"/>
                  </a:solidFill>
                  <a:latin typeface="Arial"/>
                  <a:ea typeface="Arial"/>
                  <a:cs typeface="Arial"/>
                  <a:sym typeface="Arial"/>
                </a:rPr>
                <a:t>5,0000,000円</a:t>
              </a:r>
              <a:endParaRPr b="0" sz="4600" strike="noStrike">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5"/>
        </a:solidFill>
      </p:bgPr>
    </p:bg>
    <p:spTree>
      <p:nvGrpSpPr>
        <p:cNvPr id="220" name="Shape 220"/>
        <p:cNvGrpSpPr/>
        <p:nvPr/>
      </p:nvGrpSpPr>
      <p:grpSpPr>
        <a:xfrm>
          <a:off x="0" y="0"/>
          <a:ext cx="0" cy="0"/>
          <a:chOff x="0" y="0"/>
          <a:chExt cx="0" cy="0"/>
        </a:xfrm>
      </p:grpSpPr>
      <p:sp>
        <p:nvSpPr>
          <p:cNvPr id="221" name="Google Shape;221;p9"/>
          <p:cNvSpPr/>
          <p:nvPr/>
        </p:nvSpPr>
        <p:spPr>
          <a:xfrm>
            <a:off x="1028880" y="790560"/>
            <a:ext cx="7362360" cy="37368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1E1C1D"/>
              </a:buClr>
              <a:buSzPts val="2100"/>
              <a:buFont typeface="Arial"/>
              <a:buNone/>
            </a:pPr>
            <a:r>
              <a:rPr b="1" lang="ja-JP" sz="2100" strike="noStrike">
                <a:solidFill>
                  <a:srgbClr val="1E1C1D"/>
                </a:solidFill>
                <a:latin typeface="Arial"/>
                <a:ea typeface="Arial"/>
                <a:cs typeface="Arial"/>
                <a:sym typeface="Arial"/>
              </a:rPr>
              <a:t>会社概要</a:t>
            </a:r>
            <a:endParaRPr b="0" sz="2100" strike="noStrike">
              <a:latin typeface="Arial"/>
              <a:ea typeface="Arial"/>
              <a:cs typeface="Arial"/>
              <a:sym typeface="Arial"/>
            </a:endParaRPr>
          </a:p>
        </p:txBody>
      </p:sp>
      <p:sp>
        <p:nvSpPr>
          <p:cNvPr id="222" name="Google Shape;222;p9"/>
          <p:cNvSpPr/>
          <p:nvPr/>
        </p:nvSpPr>
        <p:spPr>
          <a:xfrm>
            <a:off x="8252640" y="1771200"/>
            <a:ext cx="1816200" cy="609840"/>
          </a:xfrm>
          <a:prstGeom prst="rect">
            <a:avLst/>
          </a:prstGeom>
          <a:noFill/>
          <a:ln>
            <a:noFill/>
          </a:ln>
        </p:spPr>
        <p:txBody>
          <a:bodyPr anchorCtr="0" anchor="t" bIns="0" lIns="0" spcFirstLastPara="1" rIns="0" wrap="square" tIns="0">
            <a:spAutoFit/>
          </a:bodyPr>
          <a:lstStyle/>
          <a:p>
            <a:pPr indent="0" lvl="0" marL="0" marR="0" rtl="0" algn="l">
              <a:lnSpc>
                <a:spcPct val="199958"/>
              </a:lnSpc>
              <a:spcBef>
                <a:spcPts val="0"/>
              </a:spcBef>
              <a:spcAft>
                <a:spcPts val="0"/>
              </a:spcAft>
              <a:buClr>
                <a:srgbClr val="333333"/>
              </a:buClr>
              <a:buSzPts val="2400"/>
              <a:buFont typeface="Arial"/>
              <a:buNone/>
            </a:pPr>
            <a:r>
              <a:rPr b="1" lang="ja-JP" sz="2400" strike="noStrike">
                <a:solidFill>
                  <a:srgbClr val="333333"/>
                </a:solidFill>
                <a:latin typeface="Arial"/>
                <a:ea typeface="Arial"/>
                <a:cs typeface="Arial"/>
                <a:sym typeface="Arial"/>
              </a:rPr>
              <a:t>会社名</a:t>
            </a:r>
            <a:endParaRPr b="0" sz="2400" strike="noStrike">
              <a:latin typeface="Arial"/>
              <a:ea typeface="Arial"/>
              <a:cs typeface="Arial"/>
              <a:sym typeface="Arial"/>
            </a:endParaRPr>
          </a:p>
        </p:txBody>
      </p:sp>
      <p:sp>
        <p:nvSpPr>
          <p:cNvPr id="223" name="Google Shape;223;p9"/>
          <p:cNvSpPr/>
          <p:nvPr/>
        </p:nvSpPr>
        <p:spPr>
          <a:xfrm>
            <a:off x="10580040" y="1771200"/>
            <a:ext cx="5457600" cy="609840"/>
          </a:xfrm>
          <a:prstGeom prst="rect">
            <a:avLst/>
          </a:prstGeom>
          <a:noFill/>
          <a:ln>
            <a:noFill/>
          </a:ln>
        </p:spPr>
        <p:txBody>
          <a:bodyPr anchorCtr="0" anchor="t" bIns="0" lIns="0" spcFirstLastPara="1" rIns="0" wrap="square" tIns="0">
            <a:spAutoFit/>
          </a:bodyPr>
          <a:lstStyle/>
          <a:p>
            <a:pPr indent="0" lvl="0" marL="0" marR="0" rtl="0" algn="l">
              <a:lnSpc>
                <a:spcPct val="199958"/>
              </a:lnSpc>
              <a:spcBef>
                <a:spcPts val="0"/>
              </a:spcBef>
              <a:spcAft>
                <a:spcPts val="0"/>
              </a:spcAft>
              <a:buClr>
                <a:srgbClr val="333333"/>
              </a:buClr>
              <a:buSzPts val="2400"/>
              <a:buFont typeface="Arial"/>
              <a:buNone/>
            </a:pPr>
            <a:r>
              <a:rPr b="1" lang="ja-JP" sz="2400" strike="noStrike">
                <a:solidFill>
                  <a:srgbClr val="333333"/>
                </a:solidFill>
                <a:latin typeface="Arial"/>
                <a:ea typeface="Arial"/>
                <a:cs typeface="Arial"/>
                <a:sym typeface="Arial"/>
              </a:rPr>
              <a:t>void technology</a:t>
            </a:r>
            <a:endParaRPr b="0" sz="2400" strike="noStrike">
              <a:latin typeface="Arial"/>
              <a:ea typeface="Arial"/>
              <a:cs typeface="Arial"/>
              <a:sym typeface="Arial"/>
            </a:endParaRPr>
          </a:p>
        </p:txBody>
      </p:sp>
      <p:sp>
        <p:nvSpPr>
          <p:cNvPr id="224" name="Google Shape;224;p9"/>
          <p:cNvSpPr/>
          <p:nvPr/>
        </p:nvSpPr>
        <p:spPr>
          <a:xfrm>
            <a:off x="8188560" y="2896560"/>
            <a:ext cx="1816200" cy="609840"/>
          </a:xfrm>
          <a:prstGeom prst="rect">
            <a:avLst/>
          </a:prstGeom>
          <a:noFill/>
          <a:ln>
            <a:noFill/>
          </a:ln>
        </p:spPr>
        <p:txBody>
          <a:bodyPr anchorCtr="0" anchor="t" bIns="0" lIns="0" spcFirstLastPara="1" rIns="0" wrap="square" tIns="0">
            <a:spAutoFit/>
          </a:bodyPr>
          <a:lstStyle/>
          <a:p>
            <a:pPr indent="0" lvl="0" marL="0" marR="0" rtl="0" algn="l">
              <a:lnSpc>
                <a:spcPct val="199958"/>
              </a:lnSpc>
              <a:spcBef>
                <a:spcPts val="0"/>
              </a:spcBef>
              <a:spcAft>
                <a:spcPts val="0"/>
              </a:spcAft>
              <a:buClr>
                <a:srgbClr val="333333"/>
              </a:buClr>
              <a:buSzPts val="2400"/>
              <a:buFont typeface="Arial"/>
              <a:buNone/>
            </a:pPr>
            <a:r>
              <a:rPr b="1" lang="ja-JP" sz="2400" strike="noStrike">
                <a:solidFill>
                  <a:srgbClr val="333333"/>
                </a:solidFill>
                <a:latin typeface="Arial"/>
                <a:ea typeface="Arial"/>
                <a:cs typeface="Arial"/>
                <a:sym typeface="Arial"/>
              </a:rPr>
              <a:t>代表者</a:t>
            </a:r>
            <a:endParaRPr b="0" sz="2400" strike="noStrike">
              <a:latin typeface="Arial"/>
              <a:ea typeface="Arial"/>
              <a:cs typeface="Arial"/>
              <a:sym typeface="Arial"/>
            </a:endParaRPr>
          </a:p>
        </p:txBody>
      </p:sp>
      <p:sp>
        <p:nvSpPr>
          <p:cNvPr id="225" name="Google Shape;225;p9"/>
          <p:cNvSpPr/>
          <p:nvPr/>
        </p:nvSpPr>
        <p:spPr>
          <a:xfrm>
            <a:off x="10515960" y="2896560"/>
            <a:ext cx="5457600" cy="609840"/>
          </a:xfrm>
          <a:prstGeom prst="rect">
            <a:avLst/>
          </a:prstGeom>
          <a:noFill/>
          <a:ln>
            <a:noFill/>
          </a:ln>
        </p:spPr>
        <p:txBody>
          <a:bodyPr anchorCtr="0" anchor="t" bIns="0" lIns="0" spcFirstLastPara="1" rIns="0" wrap="square" tIns="0">
            <a:spAutoFit/>
          </a:bodyPr>
          <a:lstStyle/>
          <a:p>
            <a:pPr indent="0" lvl="0" marL="0" marR="0" rtl="0" algn="l">
              <a:lnSpc>
                <a:spcPct val="199958"/>
              </a:lnSpc>
              <a:spcBef>
                <a:spcPts val="0"/>
              </a:spcBef>
              <a:spcAft>
                <a:spcPts val="0"/>
              </a:spcAft>
              <a:buClr>
                <a:srgbClr val="333333"/>
              </a:buClr>
              <a:buSzPts val="2400"/>
              <a:buFont typeface="Arial"/>
              <a:buNone/>
            </a:pPr>
            <a:r>
              <a:rPr b="1" lang="ja-JP" sz="2400" strike="noStrike">
                <a:solidFill>
                  <a:srgbClr val="333333"/>
                </a:solidFill>
                <a:latin typeface="Arial"/>
                <a:ea typeface="Arial"/>
                <a:cs typeface="Arial"/>
                <a:sym typeface="Arial"/>
              </a:rPr>
              <a:t>辻川 卓朗</a:t>
            </a:r>
            <a:endParaRPr b="0" sz="2400" strike="noStrike">
              <a:latin typeface="Arial"/>
              <a:ea typeface="Arial"/>
              <a:cs typeface="Arial"/>
              <a:sym typeface="Arial"/>
            </a:endParaRPr>
          </a:p>
        </p:txBody>
      </p:sp>
      <p:sp>
        <p:nvSpPr>
          <p:cNvPr id="226" name="Google Shape;226;p9"/>
          <p:cNvSpPr/>
          <p:nvPr/>
        </p:nvSpPr>
        <p:spPr>
          <a:xfrm>
            <a:off x="8188560" y="3950280"/>
            <a:ext cx="1816200" cy="609840"/>
          </a:xfrm>
          <a:prstGeom prst="rect">
            <a:avLst/>
          </a:prstGeom>
          <a:noFill/>
          <a:ln>
            <a:noFill/>
          </a:ln>
        </p:spPr>
        <p:txBody>
          <a:bodyPr anchorCtr="0" anchor="t" bIns="0" lIns="0" spcFirstLastPara="1" rIns="0" wrap="square" tIns="0">
            <a:spAutoFit/>
          </a:bodyPr>
          <a:lstStyle/>
          <a:p>
            <a:pPr indent="0" lvl="0" marL="0" marR="0" rtl="0" algn="l">
              <a:lnSpc>
                <a:spcPct val="199958"/>
              </a:lnSpc>
              <a:spcBef>
                <a:spcPts val="0"/>
              </a:spcBef>
              <a:spcAft>
                <a:spcPts val="0"/>
              </a:spcAft>
              <a:buClr>
                <a:srgbClr val="333333"/>
              </a:buClr>
              <a:buSzPts val="2400"/>
              <a:buFont typeface="Arial"/>
              <a:buNone/>
            </a:pPr>
            <a:r>
              <a:rPr b="1" lang="ja-JP" sz="2400" strike="noStrike">
                <a:solidFill>
                  <a:srgbClr val="333333"/>
                </a:solidFill>
                <a:latin typeface="Arial"/>
                <a:ea typeface="Arial"/>
                <a:cs typeface="Arial"/>
                <a:sym typeface="Arial"/>
              </a:rPr>
              <a:t>電話番号</a:t>
            </a:r>
            <a:endParaRPr b="0" sz="2400" strike="noStrike">
              <a:latin typeface="Arial"/>
              <a:ea typeface="Arial"/>
              <a:cs typeface="Arial"/>
              <a:sym typeface="Arial"/>
            </a:endParaRPr>
          </a:p>
        </p:txBody>
      </p:sp>
      <p:sp>
        <p:nvSpPr>
          <p:cNvPr id="227" name="Google Shape;227;p9"/>
          <p:cNvSpPr/>
          <p:nvPr/>
        </p:nvSpPr>
        <p:spPr>
          <a:xfrm>
            <a:off x="8188560" y="5150160"/>
            <a:ext cx="1816200" cy="609840"/>
          </a:xfrm>
          <a:prstGeom prst="rect">
            <a:avLst/>
          </a:prstGeom>
          <a:noFill/>
          <a:ln>
            <a:noFill/>
          </a:ln>
        </p:spPr>
        <p:txBody>
          <a:bodyPr anchorCtr="0" anchor="t" bIns="0" lIns="0" spcFirstLastPara="1" rIns="0" wrap="square" tIns="0">
            <a:spAutoFit/>
          </a:bodyPr>
          <a:lstStyle/>
          <a:p>
            <a:pPr indent="0" lvl="0" marL="0" marR="0" rtl="0" algn="l">
              <a:lnSpc>
                <a:spcPct val="199958"/>
              </a:lnSpc>
              <a:spcBef>
                <a:spcPts val="0"/>
              </a:spcBef>
              <a:spcAft>
                <a:spcPts val="0"/>
              </a:spcAft>
              <a:buClr>
                <a:srgbClr val="333333"/>
              </a:buClr>
              <a:buSzPts val="2400"/>
              <a:buFont typeface="Arial"/>
              <a:buNone/>
            </a:pPr>
            <a:r>
              <a:rPr b="1" lang="ja-JP" sz="2400" strike="noStrike">
                <a:solidFill>
                  <a:srgbClr val="333333"/>
                </a:solidFill>
                <a:latin typeface="Arial"/>
                <a:ea typeface="Arial"/>
                <a:cs typeface="Arial"/>
                <a:sym typeface="Arial"/>
              </a:rPr>
              <a:t>Web</a:t>
            </a:r>
            <a:endParaRPr b="0" sz="2400" strike="noStrike">
              <a:latin typeface="Arial"/>
              <a:ea typeface="Arial"/>
              <a:cs typeface="Arial"/>
              <a:sym typeface="Arial"/>
            </a:endParaRPr>
          </a:p>
        </p:txBody>
      </p:sp>
      <p:sp>
        <p:nvSpPr>
          <p:cNvPr id="228" name="Google Shape;228;p9"/>
          <p:cNvSpPr/>
          <p:nvPr/>
        </p:nvSpPr>
        <p:spPr>
          <a:xfrm>
            <a:off x="10515960" y="3950280"/>
            <a:ext cx="5457600" cy="609840"/>
          </a:xfrm>
          <a:prstGeom prst="rect">
            <a:avLst/>
          </a:prstGeom>
          <a:noFill/>
          <a:ln>
            <a:noFill/>
          </a:ln>
        </p:spPr>
        <p:txBody>
          <a:bodyPr anchorCtr="0" anchor="t" bIns="0" lIns="0" spcFirstLastPara="1" rIns="0" wrap="square" tIns="0">
            <a:spAutoFit/>
          </a:bodyPr>
          <a:lstStyle/>
          <a:p>
            <a:pPr indent="0" lvl="0" marL="0" marR="0" rtl="0" algn="l">
              <a:lnSpc>
                <a:spcPct val="199958"/>
              </a:lnSpc>
              <a:spcBef>
                <a:spcPts val="0"/>
              </a:spcBef>
              <a:spcAft>
                <a:spcPts val="0"/>
              </a:spcAft>
              <a:buClr>
                <a:srgbClr val="333333"/>
              </a:buClr>
              <a:buSzPts val="2400"/>
              <a:buFont typeface="Arial"/>
              <a:buNone/>
            </a:pPr>
            <a:r>
              <a:rPr b="1" lang="ja-JP" sz="2400" strike="noStrike">
                <a:solidFill>
                  <a:srgbClr val="333333"/>
                </a:solidFill>
                <a:latin typeface="Arial"/>
                <a:ea typeface="Arial"/>
                <a:cs typeface="Arial"/>
                <a:sym typeface="Arial"/>
              </a:rPr>
              <a:t>090-1660-9491</a:t>
            </a:r>
            <a:endParaRPr b="0" sz="2400" strike="noStrike">
              <a:latin typeface="Arial"/>
              <a:ea typeface="Arial"/>
              <a:cs typeface="Arial"/>
              <a:sym typeface="Arial"/>
            </a:endParaRPr>
          </a:p>
        </p:txBody>
      </p:sp>
      <p:sp>
        <p:nvSpPr>
          <p:cNvPr id="229" name="Google Shape;229;p9"/>
          <p:cNvSpPr/>
          <p:nvPr/>
        </p:nvSpPr>
        <p:spPr>
          <a:xfrm>
            <a:off x="9439920" y="5226480"/>
            <a:ext cx="7609320" cy="508320"/>
          </a:xfrm>
          <a:prstGeom prst="rect">
            <a:avLst/>
          </a:prstGeom>
          <a:noFill/>
          <a:ln>
            <a:noFill/>
          </a:ln>
        </p:spPr>
        <p:txBody>
          <a:bodyPr anchorCtr="0" anchor="t" bIns="0" lIns="0" spcFirstLastPara="1" rIns="0" wrap="square" tIns="0">
            <a:spAutoFit/>
          </a:bodyPr>
          <a:lstStyle/>
          <a:p>
            <a:pPr indent="0" lvl="0" marL="0" marR="0" rtl="0" algn="l">
              <a:lnSpc>
                <a:spcPct val="200000"/>
              </a:lnSpc>
              <a:spcBef>
                <a:spcPts val="0"/>
              </a:spcBef>
              <a:spcAft>
                <a:spcPts val="0"/>
              </a:spcAft>
              <a:buClr>
                <a:srgbClr val="333333"/>
              </a:buClr>
              <a:buSzPts val="2000"/>
              <a:buFont typeface="Arial"/>
              <a:buNone/>
            </a:pPr>
            <a:r>
              <a:rPr b="1" lang="ja-JP" sz="2000" strike="noStrike">
                <a:solidFill>
                  <a:srgbClr val="333333"/>
                </a:solidFill>
                <a:latin typeface="Arial"/>
                <a:ea typeface="Arial"/>
                <a:cs typeface="Arial"/>
                <a:sym typeface="Arial"/>
              </a:rPr>
              <a:t>https://takurotsujikawa.wixsite.com/void-technology</a:t>
            </a:r>
            <a:endParaRPr b="0" sz="2000" strike="noStrike">
              <a:latin typeface="Arial"/>
              <a:ea typeface="Arial"/>
              <a:cs typeface="Arial"/>
              <a:sym typeface="Arial"/>
            </a:endParaRPr>
          </a:p>
        </p:txBody>
      </p:sp>
      <p:sp>
        <p:nvSpPr>
          <p:cNvPr id="230" name="Google Shape;230;p9"/>
          <p:cNvSpPr/>
          <p:nvPr/>
        </p:nvSpPr>
        <p:spPr>
          <a:xfrm>
            <a:off x="1028880" y="2036880"/>
            <a:ext cx="5833080" cy="6786000"/>
          </a:xfrm>
          <a:custGeom>
            <a:rect b="b" l="l" r="r" t="t"/>
            <a:pathLst>
              <a:path extrusionOk="0" h="6786372" w="5833392">
                <a:moveTo>
                  <a:pt x="0" y="0"/>
                </a:moveTo>
                <a:lnTo>
                  <a:pt x="5833392" y="0"/>
                </a:lnTo>
                <a:lnTo>
                  <a:pt x="5833392" y="6786372"/>
                </a:lnTo>
                <a:lnTo>
                  <a:pt x="0" y="6786372"/>
                </a:lnTo>
                <a:lnTo>
                  <a:pt x="0" y="0"/>
                </a:lnTo>
                <a:close/>
              </a:path>
            </a:pathLst>
          </a:custGeom>
          <a:blipFill rotWithShape="1">
            <a:blip r:embed="rId3">
              <a:alphaModFix/>
            </a:blip>
            <a:stretch>
              <a:fillRect b="0" l="0" r="0" t="0"/>
            </a:stretch>
          </a:blipFill>
          <a:ln>
            <a:noFill/>
          </a:ln>
        </p:spPr>
      </p:sp>
      <p:cxnSp>
        <p:nvCxnSpPr>
          <p:cNvPr id="231" name="Google Shape;231;p9"/>
          <p:cNvCxnSpPr/>
          <p:nvPr/>
        </p:nvCxnSpPr>
        <p:spPr>
          <a:xfrm>
            <a:off x="8062200" y="2895120"/>
            <a:ext cx="8987400" cy="360"/>
          </a:xfrm>
          <a:prstGeom prst="straightConnector1">
            <a:avLst/>
          </a:prstGeom>
          <a:noFill/>
          <a:ln cap="rnd" cmpd="sng" w="19050">
            <a:solidFill>
              <a:srgbClr val="1E1C1D"/>
            </a:solidFill>
            <a:prstDash val="dash"/>
            <a:round/>
            <a:headEnd len="sm" w="sm" type="none"/>
            <a:tailEnd len="sm" w="sm" type="none"/>
          </a:ln>
        </p:spPr>
      </p:cxnSp>
      <p:cxnSp>
        <p:nvCxnSpPr>
          <p:cNvPr id="232" name="Google Shape;232;p9"/>
          <p:cNvCxnSpPr/>
          <p:nvPr/>
        </p:nvCxnSpPr>
        <p:spPr>
          <a:xfrm>
            <a:off x="7998120" y="4026240"/>
            <a:ext cx="8987400" cy="360"/>
          </a:xfrm>
          <a:prstGeom prst="straightConnector1">
            <a:avLst/>
          </a:prstGeom>
          <a:noFill/>
          <a:ln cap="rnd" cmpd="sng" w="19050">
            <a:solidFill>
              <a:srgbClr val="1E1C1D"/>
            </a:solidFill>
            <a:prstDash val="dash"/>
            <a:round/>
            <a:headEnd len="sm" w="sm" type="none"/>
            <a:tailEnd len="sm" w="sm" type="none"/>
          </a:ln>
        </p:spPr>
      </p:cxnSp>
      <p:cxnSp>
        <p:nvCxnSpPr>
          <p:cNvPr id="233" name="Google Shape;233;p9"/>
          <p:cNvCxnSpPr/>
          <p:nvPr/>
        </p:nvCxnSpPr>
        <p:spPr>
          <a:xfrm>
            <a:off x="7998120" y="5079240"/>
            <a:ext cx="8987400" cy="360"/>
          </a:xfrm>
          <a:prstGeom prst="straightConnector1">
            <a:avLst/>
          </a:prstGeom>
          <a:noFill/>
          <a:ln cap="rnd" cmpd="sng" w="19050">
            <a:solidFill>
              <a:srgbClr val="1E1C1D"/>
            </a:solidFill>
            <a:prstDash val="dash"/>
            <a:round/>
            <a:headEnd len="sm" w="sm" type="none"/>
            <a:tailEnd len="sm" w="sm" type="none"/>
          </a:ln>
        </p:spPr>
      </p:cxnSp>
      <p:cxnSp>
        <p:nvCxnSpPr>
          <p:cNvPr id="234" name="Google Shape;234;p9"/>
          <p:cNvCxnSpPr/>
          <p:nvPr/>
        </p:nvCxnSpPr>
        <p:spPr>
          <a:xfrm>
            <a:off x="7998120" y="6130440"/>
            <a:ext cx="8987400" cy="360"/>
          </a:xfrm>
          <a:prstGeom prst="straightConnector1">
            <a:avLst/>
          </a:prstGeom>
          <a:noFill/>
          <a:ln cap="rnd" cmpd="sng" w="19050">
            <a:solidFill>
              <a:srgbClr val="1E1C1D"/>
            </a:solidFill>
            <a:prstDash val="dash"/>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