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1"/>
    <p:restoredTop sz="94659"/>
  </p:normalViewPr>
  <p:slideViewPr>
    <p:cSldViewPr snapToGrid="0" snapToObjects="1">
      <p:cViewPr varScale="1">
        <p:scale>
          <a:sx n="81" d="100"/>
          <a:sy n="81" d="100"/>
        </p:scale>
        <p:origin x="16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417E0-981E-AD4A-BFD3-AE8280394B7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34011-C1F2-EF43-85C9-0F0125C47681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626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Mesh info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34011-C1F2-EF43-85C9-0F0125C47681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7355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 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34011-C1F2-EF43-85C9-0F0125C47681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0686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754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9445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8818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089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4593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526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539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332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1535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4869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91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B919-20F2-DE45-99CB-AE5404AF8735}" type="datetimeFigureOut">
              <a:rPr lang="en-JP" smtClean="0"/>
              <a:t>2021/09/30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A0DB5-5EA6-9449-97AA-221E9934A158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973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A40C96-335D-5942-811E-BA6DDC33C28D}"/>
              </a:ext>
            </a:extLst>
          </p:cNvPr>
          <p:cNvSpPr/>
          <p:nvPr/>
        </p:nvSpPr>
        <p:spPr>
          <a:xfrm>
            <a:off x="2230297" y="857250"/>
            <a:ext cx="1371979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n</a:t>
            </a:r>
            <a:r>
              <a:rPr lang="en-JP" sz="1350" dirty="0"/>
              <a:t>akadake3d.msh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DBD22D-BE5D-B049-9F2A-C5386CC438DB}"/>
              </a:ext>
            </a:extLst>
          </p:cNvPr>
          <p:cNvSpPr/>
          <p:nvPr/>
        </p:nvSpPr>
        <p:spPr>
          <a:xfrm>
            <a:off x="4298677" y="857250"/>
            <a:ext cx="1186735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cond_init.msh</a:t>
            </a:r>
            <a:endParaRPr lang="en-JP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5729DD-0CA3-AE4F-A97D-5DA496BF7A46}"/>
              </a:ext>
            </a:extLst>
          </p:cNvPr>
          <p:cNvSpPr/>
          <p:nvPr/>
        </p:nvSpPr>
        <p:spPr>
          <a:xfrm>
            <a:off x="6418304" y="857250"/>
            <a:ext cx="75373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init.msh</a:t>
            </a:r>
            <a:endParaRPr lang="en-JP" sz="135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7334C9-1F25-0F45-9AB2-6F763B4D0DC7}"/>
              </a:ext>
            </a:extLst>
          </p:cNvPr>
          <p:cNvGrpSpPr/>
          <p:nvPr/>
        </p:nvGrpSpPr>
        <p:grpSpPr>
          <a:xfrm>
            <a:off x="2036090" y="1128821"/>
            <a:ext cx="1852840" cy="2723823"/>
            <a:chOff x="2714786" y="362094"/>
            <a:chExt cx="2470453" cy="363176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FE80D6-737D-6A4D-85A8-14127E162D67}"/>
                </a:ext>
              </a:extLst>
            </p:cNvPr>
            <p:cNvSpPr/>
            <p:nvPr/>
          </p:nvSpPr>
          <p:spPr>
            <a:xfrm>
              <a:off x="2738422" y="380217"/>
              <a:ext cx="2275115" cy="3557573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endParaRPr lang="en-JP" sz="9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F9E0D08-0DA0-0740-95C8-A3DE8EB70882}"/>
                </a:ext>
              </a:extLst>
            </p:cNvPr>
            <p:cNvSpPr/>
            <p:nvPr/>
          </p:nvSpPr>
          <p:spPr>
            <a:xfrm>
              <a:off x="2714786" y="362094"/>
              <a:ext cx="2470453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JP" sz="900" dirty="0"/>
                <a:t>$MeshFormat</a:t>
              </a:r>
            </a:p>
            <a:p>
              <a:r>
                <a:rPr lang="en-JP" sz="900" dirty="0"/>
                <a:t>2.2 0 8</a:t>
              </a:r>
            </a:p>
            <a:p>
              <a:r>
                <a:rPr lang="en-JP" sz="900" dirty="0"/>
                <a:t>$EndMeshFormat</a:t>
              </a:r>
            </a:p>
            <a:p>
              <a:r>
                <a:rPr lang="en-JP" sz="900" dirty="0"/>
                <a:t>$Nodes</a:t>
              </a:r>
            </a:p>
            <a:p>
              <a:r>
                <a:rPr lang="en-JP" sz="900" dirty="0"/>
                <a:t>130000</a:t>
              </a:r>
            </a:p>
            <a:p>
              <a:r>
                <a:rPr lang="en-JP" sz="900" dirty="0"/>
                <a:t>1 x y z</a:t>
              </a:r>
            </a:p>
            <a:p>
              <a:r>
                <a:rPr lang="en-JP" sz="900" dirty="0"/>
                <a:t>2 x y z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JP" sz="900" dirty="0"/>
                <a:t>130000 x y z</a:t>
              </a:r>
            </a:p>
            <a:p>
              <a:r>
                <a:rPr lang="en-JP" sz="900" dirty="0"/>
                <a:t>$EndNodes</a:t>
              </a:r>
            </a:p>
            <a:p>
              <a:r>
                <a:rPr lang="en-JP" sz="900" dirty="0"/>
                <a:t>$Elements</a:t>
              </a:r>
            </a:p>
            <a:p>
              <a:r>
                <a:rPr lang="en-JP" sz="900" dirty="0"/>
                <a:t>840000</a:t>
              </a:r>
            </a:p>
            <a:p>
              <a:r>
                <a:rPr lang="en-JP" sz="900" dirty="0"/>
                <a:t>1 1 2 1 8 12023 12023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JP" sz="900" dirty="0"/>
                <a:t>5 4 2 1 1 node1 node2 node3 node4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JP" sz="900" dirty="0"/>
                <a:t>840000 4 2 2 2 node1 – node 4</a:t>
              </a:r>
            </a:p>
            <a:p>
              <a:r>
                <a:rPr lang="en-JP" sz="900" dirty="0"/>
                <a:t>$EndElements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A89C420-95AA-4D41-9ED8-B9C657913526}"/>
              </a:ext>
            </a:extLst>
          </p:cNvPr>
          <p:cNvGrpSpPr/>
          <p:nvPr/>
        </p:nvGrpSpPr>
        <p:grpSpPr>
          <a:xfrm>
            <a:off x="4034830" y="3793155"/>
            <a:ext cx="1719540" cy="2308324"/>
            <a:chOff x="5379773" y="3793373"/>
            <a:chExt cx="2292720" cy="307776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491F964-9B6A-4F47-BFBB-5F3545A8B395}"/>
                </a:ext>
              </a:extLst>
            </p:cNvPr>
            <p:cNvSpPr/>
            <p:nvPr/>
          </p:nvSpPr>
          <p:spPr>
            <a:xfrm>
              <a:off x="5397378" y="3816626"/>
              <a:ext cx="2275115" cy="3041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JP" sz="9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12E-94E6-E446-950C-FA92BA0B30A9}"/>
                </a:ext>
              </a:extLst>
            </p:cNvPr>
            <p:cNvSpPr/>
            <p:nvPr/>
          </p:nvSpPr>
          <p:spPr>
            <a:xfrm>
              <a:off x="5379773" y="3793373"/>
              <a:ext cx="2275115" cy="3077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JP" sz="900" dirty="0"/>
                <a:t>$MeshFormat</a:t>
              </a:r>
            </a:p>
            <a:p>
              <a:r>
                <a:rPr lang="en-JP" sz="900" dirty="0"/>
                <a:t>2.2 0 8</a:t>
              </a:r>
            </a:p>
            <a:p>
              <a:r>
                <a:rPr lang="en-JP" sz="900" dirty="0"/>
                <a:t>$EndMeshFormat</a:t>
              </a:r>
            </a:p>
            <a:p>
              <a:r>
                <a:rPr lang="en-JP" sz="900" dirty="0"/>
                <a:t>$ElementData</a:t>
              </a:r>
            </a:p>
            <a:p>
              <a:r>
                <a:rPr lang="en-JP" sz="900" dirty="0"/>
                <a:t>1</a:t>
              </a:r>
            </a:p>
            <a:p>
              <a:r>
                <a:rPr lang="en-JP" sz="900" dirty="0"/>
                <a:t>“A rho model view”</a:t>
              </a:r>
            </a:p>
            <a:p>
              <a:r>
                <a:rPr lang="en-JP" sz="900" dirty="0"/>
                <a:t>1</a:t>
              </a:r>
            </a:p>
            <a:p>
              <a:r>
                <a:rPr lang="en-JP" sz="900" dirty="0"/>
                <a:t>0.0</a:t>
              </a:r>
            </a:p>
            <a:p>
              <a:r>
                <a:rPr lang="en-JP" sz="900" dirty="0"/>
                <a:t>3</a:t>
              </a:r>
            </a:p>
            <a:p>
              <a:r>
                <a:rPr lang="en-JP" sz="900" dirty="0"/>
                <a:t>0</a:t>
              </a:r>
            </a:p>
            <a:p>
              <a:r>
                <a:rPr lang="en-JP" sz="900" dirty="0"/>
                <a:t>1</a:t>
              </a:r>
            </a:p>
            <a:p>
              <a:r>
                <a:rPr lang="en-JP" sz="900" dirty="0"/>
                <a:t>460000</a:t>
              </a:r>
            </a:p>
            <a:p>
              <a:r>
                <a:rPr lang="en-JP" sz="900" dirty="0"/>
                <a:t> 380001  rho [Ohm.m]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US" sz="900" dirty="0"/>
                <a:t>  840000 </a:t>
              </a:r>
              <a:r>
                <a:rPr lang="en-JP" sz="900" dirty="0"/>
                <a:t>rho [Ohm.m]</a:t>
              </a:r>
              <a:endParaRPr lang="en-US" sz="900" dirty="0"/>
            </a:p>
            <a:p>
              <a:r>
                <a:rPr lang="en-JP" sz="900" dirty="0"/>
                <a:t>$End ElementData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2A59D65-F2AB-2F4B-8004-E20DEB1735CC}"/>
              </a:ext>
            </a:extLst>
          </p:cNvPr>
          <p:cNvGrpSpPr/>
          <p:nvPr/>
        </p:nvGrpSpPr>
        <p:grpSpPr>
          <a:xfrm>
            <a:off x="5906569" y="1135561"/>
            <a:ext cx="1852840" cy="2723823"/>
            <a:chOff x="2673991" y="331392"/>
            <a:chExt cx="2470453" cy="363176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EE38B5-D6AF-1841-8E4E-D60949F5C901}"/>
                </a:ext>
              </a:extLst>
            </p:cNvPr>
            <p:cNvSpPr/>
            <p:nvPr/>
          </p:nvSpPr>
          <p:spPr>
            <a:xfrm>
              <a:off x="2738422" y="380219"/>
              <a:ext cx="2275115" cy="35178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endParaRPr lang="en-JP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DC00E8-9660-6641-9E90-E7EF233D04E0}"/>
                </a:ext>
              </a:extLst>
            </p:cNvPr>
            <p:cNvSpPr/>
            <p:nvPr/>
          </p:nvSpPr>
          <p:spPr>
            <a:xfrm>
              <a:off x="2673991" y="331392"/>
              <a:ext cx="2470453" cy="36317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JP" sz="900" dirty="0"/>
                <a:t>$MeshFormat</a:t>
              </a:r>
            </a:p>
            <a:p>
              <a:r>
                <a:rPr lang="en-JP" sz="900" dirty="0"/>
                <a:t>2.2 0 8</a:t>
              </a:r>
            </a:p>
            <a:p>
              <a:r>
                <a:rPr lang="en-JP" sz="900" dirty="0"/>
                <a:t>$EndMeshFormat</a:t>
              </a:r>
            </a:p>
            <a:p>
              <a:r>
                <a:rPr lang="en-JP" sz="900" dirty="0"/>
                <a:t>$Nodes</a:t>
              </a:r>
            </a:p>
            <a:p>
              <a:r>
                <a:rPr lang="en-JP" sz="900" dirty="0"/>
                <a:t>130000</a:t>
              </a:r>
            </a:p>
            <a:p>
              <a:r>
                <a:rPr lang="en-JP" sz="900" dirty="0"/>
                <a:t>1 x y z</a:t>
              </a:r>
            </a:p>
            <a:p>
              <a:r>
                <a:rPr lang="en-JP" sz="900" dirty="0"/>
                <a:t>2 x y z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JP" sz="900" dirty="0"/>
                <a:t>130000 x y z</a:t>
              </a:r>
            </a:p>
            <a:p>
              <a:r>
                <a:rPr lang="en-JP" sz="900" dirty="0"/>
                <a:t>$EndNodes</a:t>
              </a:r>
            </a:p>
            <a:p>
              <a:r>
                <a:rPr lang="en-JP" sz="900" dirty="0"/>
                <a:t>$Elements</a:t>
              </a:r>
            </a:p>
            <a:p>
              <a:r>
                <a:rPr lang="en-JP" sz="900" dirty="0"/>
                <a:t>840000</a:t>
              </a:r>
            </a:p>
            <a:p>
              <a:r>
                <a:rPr lang="en-JP" sz="900" dirty="0"/>
                <a:t>1 1 2 1 8 12023 12023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JP" sz="900" dirty="0"/>
                <a:t>5 4 2 1 1 node1 node2 node3 node4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JP" sz="900" dirty="0"/>
                <a:t>840000 4 2 2 2 node1 – node 4</a:t>
              </a:r>
            </a:p>
            <a:p>
              <a:r>
                <a:rPr lang="en-JP" sz="900" dirty="0"/>
                <a:t>$EndElements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BF2DDB-DFFC-9947-AC81-EAC58E8F735E}"/>
              </a:ext>
            </a:extLst>
          </p:cNvPr>
          <p:cNvGrpSpPr/>
          <p:nvPr/>
        </p:nvGrpSpPr>
        <p:grpSpPr>
          <a:xfrm>
            <a:off x="5941689" y="3795579"/>
            <a:ext cx="1719540" cy="2308324"/>
            <a:chOff x="5379773" y="3793373"/>
            <a:chExt cx="2292720" cy="30777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71E13D5-2955-2148-9A81-19E64A044DA6}"/>
                </a:ext>
              </a:extLst>
            </p:cNvPr>
            <p:cNvSpPr/>
            <p:nvPr/>
          </p:nvSpPr>
          <p:spPr>
            <a:xfrm>
              <a:off x="5397378" y="3816626"/>
              <a:ext cx="2275115" cy="30413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JP" sz="9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090DA7-1F9B-0046-9BFC-4DF31780CF77}"/>
                </a:ext>
              </a:extLst>
            </p:cNvPr>
            <p:cNvSpPr/>
            <p:nvPr/>
          </p:nvSpPr>
          <p:spPr>
            <a:xfrm>
              <a:off x="5379773" y="3793373"/>
              <a:ext cx="2275115" cy="30777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JP" sz="900" dirty="0"/>
                <a:t>$MeshFormat</a:t>
              </a:r>
            </a:p>
            <a:p>
              <a:r>
                <a:rPr lang="en-JP" sz="900" dirty="0"/>
                <a:t>2.2 0 8</a:t>
              </a:r>
            </a:p>
            <a:p>
              <a:r>
                <a:rPr lang="en-JP" sz="900" dirty="0"/>
                <a:t>$EndMeshFormat</a:t>
              </a:r>
            </a:p>
            <a:p>
              <a:r>
                <a:rPr lang="en-JP" sz="900" dirty="0"/>
                <a:t>$ElementData</a:t>
              </a:r>
            </a:p>
            <a:p>
              <a:r>
                <a:rPr lang="en-JP" sz="900" dirty="0"/>
                <a:t>1</a:t>
              </a:r>
            </a:p>
            <a:p>
              <a:r>
                <a:rPr lang="en-JP" sz="900" dirty="0"/>
                <a:t>“A rho model view”</a:t>
              </a:r>
            </a:p>
            <a:p>
              <a:r>
                <a:rPr lang="en-JP" sz="900" dirty="0"/>
                <a:t>1</a:t>
              </a:r>
            </a:p>
            <a:p>
              <a:r>
                <a:rPr lang="en-JP" sz="900" dirty="0"/>
                <a:t>0.0</a:t>
              </a:r>
            </a:p>
            <a:p>
              <a:r>
                <a:rPr lang="en-JP" sz="900" dirty="0"/>
                <a:t>3</a:t>
              </a:r>
            </a:p>
            <a:p>
              <a:r>
                <a:rPr lang="en-JP" sz="900" dirty="0"/>
                <a:t>0</a:t>
              </a:r>
            </a:p>
            <a:p>
              <a:r>
                <a:rPr lang="en-JP" sz="900" dirty="0"/>
                <a:t>1</a:t>
              </a:r>
            </a:p>
            <a:p>
              <a:r>
                <a:rPr lang="en-JP" sz="900" dirty="0"/>
                <a:t>460000</a:t>
              </a:r>
            </a:p>
            <a:p>
              <a:r>
                <a:rPr lang="en-JP" sz="900" dirty="0"/>
                <a:t> 380001  rho [Ohm.m]</a:t>
              </a:r>
            </a:p>
            <a:p>
              <a:r>
                <a:rPr lang="en-JP" sz="900" dirty="0"/>
                <a:t>・・・</a:t>
              </a:r>
            </a:p>
            <a:p>
              <a:r>
                <a:rPr lang="en-US" sz="900" dirty="0"/>
                <a:t>  840000 </a:t>
              </a:r>
              <a:r>
                <a:rPr lang="en-JP" sz="900" dirty="0"/>
                <a:t>rho [Ohm.m]</a:t>
              </a:r>
              <a:endParaRPr lang="en-US" sz="900" dirty="0"/>
            </a:p>
            <a:p>
              <a:r>
                <a:rPr lang="en-JP" sz="900" dirty="0"/>
                <a:t>$End ElementData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74A103C-DD74-6242-90C3-F6D1CF32E8F1}"/>
              </a:ext>
            </a:extLst>
          </p:cNvPr>
          <p:cNvSpPr/>
          <p:nvPr/>
        </p:nvSpPr>
        <p:spPr>
          <a:xfrm>
            <a:off x="1354037" y="2285034"/>
            <a:ext cx="599844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40Mb</a:t>
            </a:r>
            <a:endParaRPr lang="en-JP" sz="135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F7E740-67CF-5746-AE1B-14ABCAB95B68}"/>
              </a:ext>
            </a:extLst>
          </p:cNvPr>
          <p:cNvSpPr/>
          <p:nvPr/>
        </p:nvSpPr>
        <p:spPr>
          <a:xfrm>
            <a:off x="3399380" y="4797276"/>
            <a:ext cx="6383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16 Mb</a:t>
            </a:r>
            <a:endParaRPr lang="en-JP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0DB24B-58FB-E540-A722-298DAF40E937}"/>
              </a:ext>
            </a:extLst>
          </p:cNvPr>
          <p:cNvSpPr/>
          <p:nvPr/>
        </p:nvSpPr>
        <p:spPr>
          <a:xfrm>
            <a:off x="7807733" y="3642278"/>
            <a:ext cx="63831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56 Mb</a:t>
            </a:r>
            <a:endParaRPr lang="en-JP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2CAE3C-457F-994E-8252-10085DB3A4F4}"/>
              </a:ext>
            </a:extLst>
          </p:cNvPr>
          <p:cNvSpPr/>
          <p:nvPr/>
        </p:nvSpPr>
        <p:spPr>
          <a:xfrm>
            <a:off x="2007330" y="6371199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Input mesh for forward/</a:t>
            </a:r>
          </a:p>
          <a:p>
            <a:r>
              <a:rPr lang="en-US" sz="1200" dirty="0"/>
              <a:t>Inversion simulation</a:t>
            </a:r>
            <a:endParaRPr lang="en-JP" sz="1200" dirty="0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17CE0513-A821-7E41-8EB1-AE01EDAE1388}"/>
              </a:ext>
            </a:extLst>
          </p:cNvPr>
          <p:cNvSpPr/>
          <p:nvPr/>
        </p:nvSpPr>
        <p:spPr>
          <a:xfrm>
            <a:off x="2623457" y="6183086"/>
            <a:ext cx="67491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54D340FB-D3C6-3E4F-ADDB-DBE39C6602CA}"/>
              </a:ext>
            </a:extLst>
          </p:cNvPr>
          <p:cNvSpPr/>
          <p:nvPr/>
        </p:nvSpPr>
        <p:spPr>
          <a:xfrm>
            <a:off x="4587245" y="6153484"/>
            <a:ext cx="67491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5CF71A-EB71-1D41-8FAD-867DD2564CA3}"/>
              </a:ext>
            </a:extLst>
          </p:cNvPr>
          <p:cNvSpPr/>
          <p:nvPr/>
        </p:nvSpPr>
        <p:spPr>
          <a:xfrm>
            <a:off x="2230297" y="479126"/>
            <a:ext cx="1353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&lt;Mesh info&gt;</a:t>
            </a:r>
            <a:endParaRPr lang="en-JP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FF45A1-F409-A749-900F-B8B17120DD02}"/>
              </a:ext>
            </a:extLst>
          </p:cNvPr>
          <p:cNvSpPr/>
          <p:nvPr/>
        </p:nvSpPr>
        <p:spPr>
          <a:xfrm>
            <a:off x="3977542" y="461916"/>
            <a:ext cx="1763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&lt;Resistivity info&gt;</a:t>
            </a:r>
            <a:endParaRPr lang="en-JP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3C11BC-BBE6-B149-BA4A-A8DB75672048}"/>
              </a:ext>
            </a:extLst>
          </p:cNvPr>
          <p:cNvSpPr/>
          <p:nvPr/>
        </p:nvSpPr>
        <p:spPr>
          <a:xfrm>
            <a:off x="6328222" y="462183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 Both &gt;</a:t>
            </a:r>
            <a:endParaRPr lang="en-JP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2B91B0-8CA0-C349-A713-57646ED86726}"/>
              </a:ext>
            </a:extLst>
          </p:cNvPr>
          <p:cNvSpPr/>
          <p:nvPr/>
        </p:nvSpPr>
        <p:spPr>
          <a:xfrm>
            <a:off x="4034830" y="6360944"/>
            <a:ext cx="220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Input model for forward/</a:t>
            </a:r>
          </a:p>
          <a:p>
            <a:r>
              <a:rPr lang="en-US" sz="1200" dirty="0"/>
              <a:t>Inversion simulation</a:t>
            </a:r>
            <a:endParaRPr lang="en-JP" sz="1200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7606EFB7-C4F0-3446-AD16-D2603F595E3F}"/>
              </a:ext>
            </a:extLst>
          </p:cNvPr>
          <p:cNvSpPr/>
          <p:nvPr/>
        </p:nvSpPr>
        <p:spPr>
          <a:xfrm>
            <a:off x="6453501" y="6175255"/>
            <a:ext cx="674914" cy="152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A7B00B-6B59-614A-A526-262045DBE58A}"/>
              </a:ext>
            </a:extLst>
          </p:cNvPr>
          <p:cNvSpPr/>
          <p:nvPr/>
        </p:nvSpPr>
        <p:spPr>
          <a:xfrm>
            <a:off x="5834506" y="6352273"/>
            <a:ext cx="220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Only for viewing by </a:t>
            </a:r>
            <a:r>
              <a:rPr lang="en-US" sz="1400" dirty="0" err="1"/>
              <a:t>gmsh</a:t>
            </a:r>
            <a:endParaRPr lang="en-JP" sz="1400" dirty="0"/>
          </a:p>
        </p:txBody>
      </p:sp>
    </p:spTree>
    <p:extLst>
      <p:ext uri="{BB962C8B-B14F-4D97-AF65-F5344CB8AC3E}">
        <p14:creationId xmlns:p14="http://schemas.microsoft.com/office/powerpoint/2010/main" val="414718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F88C49-71A3-EC4F-8138-C87BAE2D9FB2}"/>
              </a:ext>
            </a:extLst>
          </p:cNvPr>
          <p:cNvSpPr/>
          <p:nvPr/>
        </p:nvSpPr>
        <p:spPr>
          <a:xfrm>
            <a:off x="1128883" y="720902"/>
            <a:ext cx="142667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JP" dirty="0">
                <a:solidFill>
                  <a:srgbClr val="FF0000"/>
                </a:solidFill>
              </a:rPr>
              <a:t>ondmesh.sh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F43235-3F55-B340-BD19-62168738DFD0}"/>
              </a:ext>
            </a:extLst>
          </p:cNvPr>
          <p:cNvSpPr/>
          <p:nvPr/>
        </p:nvSpPr>
        <p:spPr>
          <a:xfrm>
            <a:off x="0" y="1094365"/>
            <a:ext cx="3624943" cy="430440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69DEC-C043-E348-A305-20D409D77521}"/>
              </a:ext>
            </a:extLst>
          </p:cNvPr>
          <p:cNvSpPr/>
          <p:nvPr/>
        </p:nvSpPr>
        <p:spPr>
          <a:xfrm>
            <a:off x="214561" y="2277168"/>
            <a:ext cx="27712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 err="1"/>
              <a:t>src_mesh</a:t>
            </a:r>
            <a:r>
              <a:rPr lang="en-US" u="sng" dirty="0"/>
              <a:t>/gridmdl2msh.f90</a:t>
            </a:r>
            <a:endParaRPr lang="en-JP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714D4-10DF-D048-82BF-8C3BE0348F15}"/>
              </a:ext>
            </a:extLst>
          </p:cNvPr>
          <p:cNvSpPr/>
          <p:nvPr/>
        </p:nvSpPr>
        <p:spPr>
          <a:xfrm>
            <a:off x="5956515" y="725034"/>
            <a:ext cx="135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cond_init.ctl</a:t>
            </a:r>
            <a:endParaRPr lang="en-JP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688649-ACAB-964F-8B2E-C9DE39E2B66F}"/>
              </a:ext>
            </a:extLst>
          </p:cNvPr>
          <p:cNvSpPr/>
          <p:nvPr/>
        </p:nvSpPr>
        <p:spPr>
          <a:xfrm>
            <a:off x="214561" y="1287687"/>
            <a:ext cx="349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from_Kanda/aso3d_wt4_model.01</a:t>
            </a:r>
            <a:endParaRPr lang="en-JP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F7C41D8-53D5-4147-863B-A8D42111AE8C}"/>
              </a:ext>
            </a:extLst>
          </p:cNvPr>
          <p:cNvSpPr/>
          <p:nvPr/>
        </p:nvSpPr>
        <p:spPr>
          <a:xfrm>
            <a:off x="1591532" y="2727088"/>
            <a:ext cx="293915" cy="379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92FB8A-2913-CF45-832C-FFB723524499}"/>
              </a:ext>
            </a:extLst>
          </p:cNvPr>
          <p:cNvCxnSpPr/>
          <p:nvPr/>
        </p:nvCxnSpPr>
        <p:spPr>
          <a:xfrm>
            <a:off x="1738489" y="1745299"/>
            <a:ext cx="0" cy="447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7A4E4F3-82B8-2B4D-BCDC-D69409F5F006}"/>
              </a:ext>
            </a:extLst>
          </p:cNvPr>
          <p:cNvSpPr/>
          <p:nvPr/>
        </p:nvSpPr>
        <p:spPr>
          <a:xfrm>
            <a:off x="3929310" y="1074509"/>
            <a:ext cx="4986089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!------10!-------20!----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input 3d mshfile   !../mesh_demo_Aso/nakadake3d.msh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output cond.msh    !./cond_init.msh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rho_n=[ratio]*rho  !1.0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# of cuboid        !10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C1 xminmax [km]    !-0.500         1.000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C1 yminmax [km]    ! 0.45          1.000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C1 zminmax [km]    !-0.500          1.200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C1 rho    [Ohm.m]  !100.0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C1 ratio           !0.5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C21 xminmax [km]   !-0.500          0.000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C21 yminmax [km]   !-0.200          0.45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C21 zminmax [km]   ! 0.000          1.120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C21 rho    [Ohm.m] !100.0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C21 ratio          !0.0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C22 xminmax [km]   ! 0.000          0.400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C22 yminmax [km]   !-0.200          0.400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C22 zminmax [km]   ! 0.000          1.120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C22 rho    [Ohm.m] !3000.0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C22 ratio          !0.5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C23 xminmax [km]   ! 0.000          0.400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C23 yminmax [km]   !-0.60          -0.200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C23 zminmax [km]   ! 0.000          1.12</a:t>
            </a:r>
          </a:p>
          <a:p>
            <a:r>
              <a:rPr lang="en-US" sz="1100" dirty="0">
                <a:solidFill>
                  <a:srgbClr val="000000"/>
                </a:solidFill>
                <a:latin typeface="Menlo" panose="020B0609030804020204" pitchFamily="49" charset="0"/>
              </a:rPr>
              <a:t>C23 rho    [Ohm.m] !3000.0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・・・・・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63BCEF-E765-7640-9FF0-E9CB8A8E3609}"/>
              </a:ext>
            </a:extLst>
          </p:cNvPr>
          <p:cNvSpPr/>
          <p:nvPr/>
        </p:nvSpPr>
        <p:spPr>
          <a:xfrm>
            <a:off x="7531521" y="1639775"/>
            <a:ext cx="1656017" cy="132343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C</a:t>
            </a:r>
            <a:r>
              <a:rPr lang="en-JP" sz="1600" dirty="0">
                <a:solidFill>
                  <a:srgbClr val="FF0000"/>
                </a:solidFill>
              </a:rPr>
              <a:t>ubic defined </a:t>
            </a:r>
          </a:p>
          <a:p>
            <a:pPr algn="ctr"/>
            <a:r>
              <a:rPr lang="en-JP" sz="1600" dirty="0">
                <a:solidFill>
                  <a:srgbClr val="FF0000"/>
                </a:solidFill>
              </a:rPr>
              <a:t>by</a:t>
            </a:r>
          </a:p>
          <a:p>
            <a:pPr algn="ctr"/>
            <a:r>
              <a:rPr lang="en-JP" sz="1600" dirty="0">
                <a:solidFill>
                  <a:srgbClr val="FF0000"/>
                </a:solidFill>
                <a:sym typeface="Wingdings" pitchFamily="2" charset="2"/>
              </a:rPr>
              <a:t>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b</a:t>
            </a:r>
            <a:r>
              <a:rPr lang="en-JP" sz="1600" dirty="0">
                <a:solidFill>
                  <a:srgbClr val="FF0000"/>
                </a:solidFill>
                <a:sym typeface="Wingdings" pitchFamily="2" charset="2"/>
              </a:rPr>
              <a:t>ecomes close to </a:t>
            </a:r>
            <a:r>
              <a:rPr lang="en-JP" sz="1600" dirty="0">
                <a:solidFill>
                  <a:srgbClr val="002DF4"/>
                </a:solidFill>
                <a:sym typeface="Wingdings" pitchFamily="2" charset="2"/>
              </a:rPr>
              <a:t>100Ωm</a:t>
            </a:r>
            <a:endParaRPr lang="en-JP" sz="1600" dirty="0">
              <a:solidFill>
                <a:srgbClr val="002DF4"/>
              </a:solidFill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B5B73568-910D-0B49-A043-5E08CD679BC8}"/>
              </a:ext>
            </a:extLst>
          </p:cNvPr>
          <p:cNvSpPr/>
          <p:nvPr/>
        </p:nvSpPr>
        <p:spPr>
          <a:xfrm>
            <a:off x="7361969" y="1900247"/>
            <a:ext cx="356004" cy="620149"/>
          </a:xfrm>
          <a:prstGeom prst="rightBrace">
            <a:avLst>
              <a:gd name="adj1" fmla="val 8333"/>
              <a:gd name="adj2" fmla="val 62287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E90C11-1D40-C14E-9328-32A7556B1657}"/>
              </a:ext>
            </a:extLst>
          </p:cNvPr>
          <p:cNvCxnSpPr>
            <a:cxnSpLocks/>
          </p:cNvCxnSpPr>
          <p:nvPr/>
        </p:nvCxnSpPr>
        <p:spPr>
          <a:xfrm>
            <a:off x="6181177" y="2547963"/>
            <a:ext cx="139389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7107D61B-77EE-F546-9D0A-3849759F8077}"/>
              </a:ext>
            </a:extLst>
          </p:cNvPr>
          <p:cNvSpPr/>
          <p:nvPr/>
        </p:nvSpPr>
        <p:spPr>
          <a:xfrm>
            <a:off x="3838045" y="1094366"/>
            <a:ext cx="5305956" cy="43044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61C07A-E470-D944-847F-CDA4A4C5AEB2}"/>
              </a:ext>
            </a:extLst>
          </p:cNvPr>
          <p:cNvSpPr/>
          <p:nvPr/>
        </p:nvSpPr>
        <p:spPr>
          <a:xfrm>
            <a:off x="978665" y="3164711"/>
            <a:ext cx="1519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cond_init.msh</a:t>
            </a:r>
            <a:endParaRPr lang="en-JP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2C855F7-8864-0846-915E-A5A506D60FD0}"/>
              </a:ext>
            </a:extLst>
          </p:cNvPr>
          <p:cNvSpPr/>
          <p:nvPr/>
        </p:nvSpPr>
        <p:spPr>
          <a:xfrm>
            <a:off x="5540829" y="2591152"/>
            <a:ext cx="533400" cy="228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022AF3F-2BB9-BD4E-AA19-2020B9994CE9}"/>
              </a:ext>
            </a:extLst>
          </p:cNvPr>
          <p:cNvCxnSpPr>
            <a:cxnSpLocks/>
          </p:cNvCxnSpPr>
          <p:nvPr/>
        </p:nvCxnSpPr>
        <p:spPr>
          <a:xfrm>
            <a:off x="6104975" y="2695221"/>
            <a:ext cx="1470097" cy="82765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0E51E9C-E8F8-DD44-9601-5CA466EE64B6}"/>
              </a:ext>
            </a:extLst>
          </p:cNvPr>
          <p:cNvSpPr/>
          <p:nvPr/>
        </p:nvSpPr>
        <p:spPr>
          <a:xfrm>
            <a:off x="7553734" y="3236639"/>
            <a:ext cx="1857797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New log10 rho = (log10 rho from Kanda)* (1-</a:t>
            </a:r>
            <a:r>
              <a:rPr lang="en-US" sz="1400" dirty="0">
                <a:solidFill>
                  <a:srgbClr val="FF0000"/>
                </a:solidFill>
              </a:rPr>
              <a:t>0.5</a:t>
            </a:r>
            <a:r>
              <a:rPr lang="en-US" sz="1400" dirty="0"/>
              <a:t>) + (log10 </a:t>
            </a:r>
            <a:r>
              <a:rPr lang="en-JP" sz="1400" dirty="0">
                <a:solidFill>
                  <a:srgbClr val="002DF4"/>
                </a:solidFill>
                <a:sym typeface="Wingdings" pitchFamily="2" charset="2"/>
              </a:rPr>
              <a:t>100Ωm</a:t>
            </a:r>
            <a:r>
              <a:rPr lang="en-US" sz="1400" dirty="0"/>
              <a:t> )*</a:t>
            </a:r>
            <a:r>
              <a:rPr lang="en-US" sz="1400" dirty="0">
                <a:solidFill>
                  <a:srgbClr val="FF0000"/>
                </a:solidFill>
              </a:rPr>
              <a:t>0.5</a:t>
            </a:r>
            <a:r>
              <a:rPr lang="en-US" sz="1400" dirty="0"/>
              <a:t> </a:t>
            </a:r>
            <a:endParaRPr lang="en-JP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796A97-0D77-3C44-BCA4-585DEDA4AB9C}"/>
              </a:ext>
            </a:extLst>
          </p:cNvPr>
          <p:cNvSpPr/>
          <p:nvPr/>
        </p:nvSpPr>
        <p:spPr>
          <a:xfrm>
            <a:off x="7575072" y="3236639"/>
            <a:ext cx="1562527" cy="9848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646F532-0901-4D47-AD7C-88A8C4A94398}"/>
              </a:ext>
            </a:extLst>
          </p:cNvPr>
          <p:cNvSpPr/>
          <p:nvPr/>
        </p:nvSpPr>
        <p:spPr>
          <a:xfrm>
            <a:off x="5573018" y="3429000"/>
            <a:ext cx="533400" cy="2282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9390612D-1EEF-174C-A4CA-3F63BFBA0038}"/>
              </a:ext>
            </a:extLst>
          </p:cNvPr>
          <p:cNvCxnSpPr>
            <a:cxnSpLocks/>
          </p:cNvCxnSpPr>
          <p:nvPr/>
        </p:nvCxnSpPr>
        <p:spPr>
          <a:xfrm>
            <a:off x="6074229" y="3589158"/>
            <a:ext cx="1470097" cy="827653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64B4A-A71C-5D49-B0C3-903B44DA5409}"/>
              </a:ext>
            </a:extLst>
          </p:cNvPr>
          <p:cNvSpPr/>
          <p:nvPr/>
        </p:nvSpPr>
        <p:spPr>
          <a:xfrm>
            <a:off x="7514801" y="4287808"/>
            <a:ext cx="1629200" cy="461665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No change from Kanda model for Cubic 21</a:t>
            </a:r>
            <a:endParaRPr lang="en-JP" sz="1200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9CF1B038-98C5-9A42-A0D1-1F8A593BB666}"/>
              </a:ext>
            </a:extLst>
          </p:cNvPr>
          <p:cNvSpPr/>
          <p:nvPr/>
        </p:nvSpPr>
        <p:spPr>
          <a:xfrm rot="10800000">
            <a:off x="2985832" y="2423130"/>
            <a:ext cx="852213" cy="126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E1CF68-DC9E-F643-B2F6-364CAC6033B9}"/>
              </a:ext>
            </a:extLst>
          </p:cNvPr>
          <p:cNvSpPr/>
          <p:nvPr/>
        </p:nvSpPr>
        <p:spPr>
          <a:xfrm>
            <a:off x="767564" y="3952366"/>
            <a:ext cx="19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/>
              <a:t>Combine two files  </a:t>
            </a:r>
            <a:endParaRPr lang="en-JP" u="sng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B521CE-830F-C941-8321-25199C14F0CF}"/>
              </a:ext>
            </a:extLst>
          </p:cNvPr>
          <p:cNvCxnSpPr/>
          <p:nvPr/>
        </p:nvCxnSpPr>
        <p:spPr>
          <a:xfrm>
            <a:off x="1738488" y="3519318"/>
            <a:ext cx="0" cy="4477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own Arrow 37">
            <a:extLst>
              <a:ext uri="{FF2B5EF4-FFF2-40B4-BE49-F238E27FC236}">
                <a16:creationId xmlns:a16="http://schemas.microsoft.com/office/drawing/2014/main" id="{91C1CBA6-C775-B54E-8228-71DF465C7F8D}"/>
              </a:ext>
            </a:extLst>
          </p:cNvPr>
          <p:cNvSpPr/>
          <p:nvPr/>
        </p:nvSpPr>
        <p:spPr>
          <a:xfrm>
            <a:off x="1602207" y="4360960"/>
            <a:ext cx="293915" cy="3790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268D7E-6B6D-424F-898C-1BDEE63AD1B6}"/>
              </a:ext>
            </a:extLst>
          </p:cNvPr>
          <p:cNvSpPr/>
          <p:nvPr/>
        </p:nvSpPr>
        <p:spPr>
          <a:xfrm>
            <a:off x="1267044" y="479215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init.msh</a:t>
            </a:r>
            <a:endParaRPr lang="en-JP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36AB39-8BAF-F14F-8FF2-23952AC601F8}"/>
              </a:ext>
            </a:extLst>
          </p:cNvPr>
          <p:cNvCxnSpPr>
            <a:cxnSpLocks/>
          </p:cNvCxnSpPr>
          <p:nvPr/>
        </p:nvCxnSpPr>
        <p:spPr>
          <a:xfrm flipH="1">
            <a:off x="2498313" y="1439709"/>
            <a:ext cx="3119457" cy="2512657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6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3765</TotalTime>
  <Words>513</Words>
  <Application>Microsoft Macintosh PowerPoint</Application>
  <PresentationFormat>On-screen Show (4:3)</PresentationFormat>
  <Paragraphs>124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for ActFEM</dc:title>
  <dc:creator>南 拓人</dc:creator>
  <cp:lastModifiedBy>南 拓人</cp:lastModifiedBy>
  <cp:revision>10</cp:revision>
  <dcterms:created xsi:type="dcterms:W3CDTF">2021-09-30T07:19:23Z</dcterms:created>
  <dcterms:modified xsi:type="dcterms:W3CDTF">2021-10-02T22:04:52Z</dcterms:modified>
</cp:coreProperties>
</file>