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</p:sldMasterIdLst>
  <p:notesMasterIdLst>
    <p:notesMasterId r:id="rId18"/>
  </p:notesMasterIdLst>
  <p:handoutMasterIdLst>
    <p:handoutMasterId r:id="rId19"/>
  </p:handoutMasterIdLst>
  <p:sldIdLst>
    <p:sldId id="272" r:id="rId3"/>
    <p:sldId id="273" r:id="rId4"/>
    <p:sldId id="275" r:id="rId5"/>
    <p:sldId id="283" r:id="rId6"/>
    <p:sldId id="277" r:id="rId7"/>
    <p:sldId id="274" r:id="rId8"/>
    <p:sldId id="284" r:id="rId9"/>
    <p:sldId id="279" r:id="rId10"/>
    <p:sldId id="287" r:id="rId11"/>
    <p:sldId id="286" r:id="rId12"/>
    <p:sldId id="288" r:id="rId13"/>
    <p:sldId id="292" r:id="rId14"/>
    <p:sldId id="289" r:id="rId15"/>
    <p:sldId id="290" r:id="rId16"/>
    <p:sldId id="291" r:id="rId1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 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Tues 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Wed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Thurs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Fri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Sat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384622096"/>
        <c:axId val="384622656"/>
      </c:barChart>
      <c:catAx>
        <c:axId val="384622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84622656"/>
        <c:crosses val="autoZero"/>
        <c:auto val="1"/>
        <c:lblAlgn val="ctr"/>
        <c:lblOffset val="100"/>
        <c:noMultiLvlLbl val="0"/>
      </c:catAx>
      <c:valAx>
        <c:axId val="384622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462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系列 6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系列 7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分類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432097856"/>
        <c:axId val="432096176"/>
      </c:barChart>
      <c:catAx>
        <c:axId val="432097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2096176"/>
        <c:crosses val="autoZero"/>
        <c:auto val="1"/>
        <c:lblAlgn val="ctr"/>
        <c:lblOffset val="100"/>
        <c:noMultiLvlLbl val="0"/>
      </c:catAx>
      <c:valAx>
        <c:axId val="432096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209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2017年11月12日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2017年11月12日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156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1A0A2-8001-4323-9DFF-A17CA2EE2813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24AA6-6845-47A1-B4E7-C90D571DEBF7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492761-91B8-43FC-85F5-A34B67B0255B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9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22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408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070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735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62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9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468824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dirty="0" smtClean="0"/>
              <a:t>タイトル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dirty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19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349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7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D6F0CA-9BFB-488E-B5D0-5D21D6862E06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D1301-ED00-4180-8127-283CEF916F7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E678A6-C78A-49B2-851A-225E22C7B3DD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チーム葛飾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A4D57A-1280-4E81-A376-D2C279A2CC99}" type="datetime4">
              <a:rPr lang="ja-JP" altLang="en-US" smtClean="0"/>
              <a:t>2017年11月12日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70F893-98DB-4EC8-B578-D3E27E1E32F0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F7CB0-3BA5-410A-9426-CBB21570BB24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8AAB0F-7F68-41E6-AD7A-54EC41D0FF7C}" type="datetime4">
              <a:rPr lang="ja-JP" altLang="en-US" smtClean="0"/>
              <a:t>2017年11月12日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396299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kumimoji="0" lang="ja-JP" altLang="en-US" noProof="0" dirty="0" smtClean="0"/>
              <a:t>タイトル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03F80FDE-B057-41F9-AFEA-4BA3F1745C17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smtClean="0"/>
              <a:t>チーム葛飾</a:t>
            </a:r>
            <a:endParaRPr lang="ja-JP" alt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4400" b="0" kern="1200">
          <a:ln>
            <a:noFill/>
          </a:ln>
          <a:solidFill>
            <a:schemeClr val="tx2"/>
          </a:solidFill>
          <a:effectLst/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A19E-CA7C-4C9F-8155-5CE608E42AE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92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3"/>
          <p:cNvSpPr txBox="1">
            <a:spLocks/>
          </p:cNvSpPr>
          <p:nvPr/>
        </p:nvSpPr>
        <p:spPr>
          <a:xfrm>
            <a:off x="863600" y="1524000"/>
            <a:ext cx="10468864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600" b="1" kern="120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データ解析コンペティション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中間報告</a:t>
            </a:r>
            <a:r>
              <a:rPr lang="en-US" altLang="ja-JP" dirty="0" smtClean="0"/>
              <a:t>(</a:t>
            </a:r>
            <a:r>
              <a:rPr lang="ja-JP" altLang="en-US" dirty="0" smtClean="0"/>
              <a:t>仮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9536" y="3879166"/>
            <a:ext cx="10472928" cy="1752600"/>
          </a:xfrm>
        </p:spPr>
        <p:txBody>
          <a:bodyPr/>
          <a:lstStyle/>
          <a:p>
            <a:r>
              <a:rPr lang="ja-JP" altLang="en-US" dirty="0"/>
              <a:t>チーム名　チーム葛飾</a:t>
            </a:r>
            <a:endParaRPr lang="en-US" altLang="ja-JP" dirty="0"/>
          </a:p>
          <a:p>
            <a:r>
              <a:rPr lang="ja-JP" altLang="en-US" dirty="0"/>
              <a:t>発表者　小坪琢人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誕生年代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10</a:t>
            </a:fld>
            <a:endParaRPr lang="ja-JP" altLang="en-US" noProof="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7741226" y="1935480"/>
            <a:ext cx="3841173" cy="43434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初回来店店舗をお気に入り店舗と仮定して、店舗ごとの顧客の誕生</a:t>
            </a:r>
            <a:r>
              <a:rPr lang="ja-JP" altLang="en-US" dirty="0" smtClean="0"/>
              <a:t>年代</a:t>
            </a:r>
            <a:endParaRPr lang="en-US" altLang="ja-JP" dirty="0" smtClean="0"/>
          </a:p>
          <a:p>
            <a:r>
              <a:rPr lang="en-US" altLang="ja-JP" dirty="0" smtClean="0"/>
              <a:t>30</a:t>
            </a:r>
            <a:r>
              <a:rPr lang="ja-JP" altLang="en-US" dirty="0" smtClean="0"/>
              <a:t>代</a:t>
            </a:r>
            <a:r>
              <a:rPr lang="en-US" altLang="ja-JP" dirty="0" smtClean="0"/>
              <a:t>-50</a:t>
            </a:r>
            <a:r>
              <a:rPr lang="ja-JP" altLang="en-US" dirty="0" smtClean="0"/>
              <a:t>代が多い</a:t>
            </a:r>
            <a:endParaRPr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9022"/>
            <a:ext cx="6951600" cy="42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現状分析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877002" y="1838487"/>
            <a:ext cx="4069080" cy="3744316"/>
          </a:xfrm>
        </p:spPr>
        <p:txBody>
          <a:bodyPr/>
          <a:lstStyle/>
          <a:p>
            <a:r>
              <a:rPr lang="ja-JP" altLang="en-US" dirty="0" smtClean="0"/>
              <a:t>曜日ごとのスタッフ数に対する顧客の人数</a:t>
            </a:r>
            <a:endParaRPr lang="en-US" altLang="ja-JP" dirty="0" smtClean="0"/>
          </a:p>
          <a:p>
            <a:r>
              <a:rPr lang="ja-JP" altLang="en-US" dirty="0"/>
              <a:t>平日</a:t>
            </a:r>
            <a:r>
              <a:rPr lang="ja-JP" altLang="en-US" dirty="0" smtClean="0"/>
              <a:t>の稼働率が悪い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11</a:t>
            </a:fld>
            <a:endParaRPr lang="ja-JP" altLang="en-US" noProof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8487"/>
            <a:ext cx="6953332" cy="42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9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マーケットモデル</a:t>
            </a:r>
            <a:endParaRPr kumimoji="1" lang="ja-JP" altLang="en-US" dirty="0"/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436614"/>
              </p:ext>
            </p:extLst>
          </p:nvPr>
        </p:nvGraphicFramePr>
        <p:xfrm>
          <a:off x="872836" y="2556163"/>
          <a:ext cx="3733800" cy="2591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12</a:t>
            </a:fld>
            <a:endParaRPr lang="ja-JP" altLang="en-US" noProof="0" dirty="0"/>
          </a:p>
        </p:txBody>
      </p:sp>
      <p:sp>
        <p:nvSpPr>
          <p:cNvPr id="10" name="右矢印 9"/>
          <p:cNvSpPr/>
          <p:nvPr/>
        </p:nvSpPr>
        <p:spPr>
          <a:xfrm>
            <a:off x="5119253" y="3389551"/>
            <a:ext cx="1163782" cy="92479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コンテンツ プレースホルダー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984188"/>
              </p:ext>
            </p:extLst>
          </p:nvPr>
        </p:nvGraphicFramePr>
        <p:xfrm>
          <a:off x="6795653" y="2556164"/>
          <a:ext cx="3733800" cy="2591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円/楕円 12"/>
          <p:cNvSpPr/>
          <p:nvPr/>
        </p:nvSpPr>
        <p:spPr>
          <a:xfrm>
            <a:off x="1793586" y="2975675"/>
            <a:ext cx="1892300" cy="64064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チャンス！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6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施策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b="1" dirty="0" smtClean="0"/>
              <a:t>平日限定定額制クーポンを打ち出す！！</a:t>
            </a:r>
            <a:endParaRPr kumimoji="1" lang="en-US" altLang="ja-JP" sz="3600" b="1" dirty="0" smtClean="0"/>
          </a:p>
          <a:p>
            <a:pPr marL="0" indent="0">
              <a:buNone/>
            </a:pPr>
            <a:endParaRPr lang="en-US" altLang="ja-JP" sz="3600" b="1" dirty="0"/>
          </a:p>
          <a:p>
            <a:pPr marL="0" indent="0">
              <a:buNone/>
            </a:pPr>
            <a:endParaRPr kumimoji="1" lang="en-US" altLang="ja-JP" sz="3600" b="1" dirty="0" smtClean="0"/>
          </a:p>
          <a:p>
            <a:pPr marL="0" indent="0">
              <a:buNone/>
            </a:pPr>
            <a:endParaRPr lang="en-US" altLang="ja-JP" sz="3600" b="1" dirty="0"/>
          </a:p>
          <a:p>
            <a:pPr marL="0" indent="0">
              <a:buNone/>
            </a:pPr>
            <a:r>
              <a:rPr kumimoji="1" lang="ja-JP" altLang="en-US" sz="3600" b="1" dirty="0" smtClean="0"/>
              <a:t>平日に人がたくさん来てくれる！！</a:t>
            </a:r>
            <a:endParaRPr kumimoji="1" lang="en-US" altLang="ja-JP" sz="3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13</a:t>
            </a:fld>
            <a:endParaRPr lang="ja-JP" altLang="en-US" noProof="0" dirty="0"/>
          </a:p>
        </p:txBody>
      </p:sp>
      <p:sp>
        <p:nvSpPr>
          <p:cNvPr id="7" name="下矢印 6"/>
          <p:cNvSpPr/>
          <p:nvPr/>
        </p:nvSpPr>
        <p:spPr>
          <a:xfrm>
            <a:off x="3875809" y="3023756"/>
            <a:ext cx="1298864" cy="104948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5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施策のモデル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14</a:t>
            </a:fld>
            <a:endParaRPr lang="ja-JP" altLang="en-US" noProof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34" y="1838487"/>
            <a:ext cx="7409266" cy="42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たくさん</a:t>
            </a:r>
            <a:r>
              <a:rPr lang="ja-JP" altLang="en-US" dirty="0" err="1" smtClean="0"/>
              <a:t>。。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757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データセット</a:t>
            </a:r>
            <a:endParaRPr lang="en-US" altLang="ja-JP" dirty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r>
              <a:rPr lang="ja-JP" altLang="en-US" dirty="0" smtClean="0"/>
              <a:t>目的</a:t>
            </a:r>
            <a:endParaRPr lang="ja-JP" altLang="en-US" dirty="0"/>
          </a:p>
          <a:p>
            <a:r>
              <a:rPr lang="ja-JP" altLang="en-US" dirty="0" smtClean="0"/>
              <a:t>分析</a:t>
            </a:r>
            <a:endParaRPr lang="ja-JP" altLang="en-US" dirty="0"/>
          </a:p>
          <a:p>
            <a:r>
              <a:rPr lang="ja-JP" altLang="en-US" dirty="0"/>
              <a:t>まとめ</a:t>
            </a:r>
            <a:endParaRPr lang="en-US" altLang="ja-JP" dirty="0"/>
          </a:p>
          <a:p>
            <a:r>
              <a:rPr lang="ja-JP" altLang="en-US" dirty="0"/>
              <a:t>今後の方針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08539-F709-401E-B838-071C038E1B0C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2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データセット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dirty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3</a:t>
            </a:fld>
            <a:endParaRPr lang="ja-JP" altLang="en-US" noProof="0" dirty="0"/>
          </a:p>
        </p:txBody>
      </p:sp>
      <p:graphicFrame>
        <p:nvGraphicFramePr>
          <p:cNvPr id="11" name="コンテンツ プレースホルダー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081122"/>
              </p:ext>
            </p:extLst>
          </p:nvPr>
        </p:nvGraphicFramePr>
        <p:xfrm>
          <a:off x="660888" y="1743738"/>
          <a:ext cx="10972801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7543"/>
                <a:gridCol w="1567543"/>
                <a:gridCol w="1567543"/>
                <a:gridCol w="1567543"/>
                <a:gridCol w="1567543"/>
                <a:gridCol w="1567543"/>
                <a:gridCol w="1567543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店舗マスタ</a:t>
                      </a:r>
                      <a:endParaRPr kumimoji="1" lang="ja-JP" altLang="en-US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担当者マスタ</a:t>
                      </a:r>
                      <a:endParaRPr kumimoji="1" lang="en-US" altLang="ja-JP" b="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商品マスタ</a:t>
                      </a:r>
                      <a:endParaRPr kumimoji="1" lang="ja-JP" altLang="en-US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顧客マスタ</a:t>
                      </a:r>
                      <a:endParaRPr kumimoji="1" lang="ja-JP" altLang="en-US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会計履歴</a:t>
                      </a:r>
                      <a:endParaRPr kumimoji="1" lang="ja-JP" altLang="en-US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会計明細</a:t>
                      </a:r>
                      <a:endParaRPr kumimoji="1" lang="en-US" altLang="ja-JP" b="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データ数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13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171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1399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31862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166922</a:t>
                      </a:r>
                      <a:endParaRPr kumimoji="1" lang="ja-JP" altLang="en-US" b="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409347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カラム数</a:t>
                      </a:r>
                      <a:endParaRPr kumimoji="1" lang="en-US" altLang="ja-JP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5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15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9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27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9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>
            <a:off x="5237285" y="3103370"/>
            <a:ext cx="1093177" cy="5151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コンテンツ プレースホルダー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800322"/>
              </p:ext>
            </p:extLst>
          </p:nvPr>
        </p:nvGraphicFramePr>
        <p:xfrm>
          <a:off x="609600" y="3913592"/>
          <a:ext cx="10972801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7543"/>
                <a:gridCol w="1567543"/>
                <a:gridCol w="1567543"/>
                <a:gridCol w="1567543"/>
                <a:gridCol w="1567543"/>
                <a:gridCol w="1567543"/>
                <a:gridCol w="1567543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店舗マスタ</a:t>
                      </a:r>
                      <a:endParaRPr kumimoji="1" lang="ja-JP" altLang="en-US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担当者マスタ</a:t>
                      </a:r>
                      <a:endParaRPr kumimoji="1" lang="en-US" altLang="ja-JP" b="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商品マスタ</a:t>
                      </a:r>
                      <a:endParaRPr kumimoji="1" lang="ja-JP" altLang="en-US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顧客マスタ</a:t>
                      </a:r>
                      <a:endParaRPr kumimoji="1" lang="ja-JP" altLang="en-US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会計履歴</a:t>
                      </a:r>
                      <a:endParaRPr kumimoji="1" lang="ja-JP" altLang="en-US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会計明細</a:t>
                      </a:r>
                      <a:endParaRPr kumimoji="1" lang="en-US" altLang="ja-JP" b="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データ数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13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171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1399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31862</a:t>
                      </a:r>
                      <a:endParaRPr kumimoji="1" lang="ja-JP" altLang="en-US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155433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380585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609600" y="5184651"/>
            <a:ext cx="10972800" cy="5279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1" dirty="0" smtClean="0"/>
              <a:t>データ</a:t>
            </a:r>
            <a:r>
              <a:rPr lang="ja-JP" altLang="en-US" b="1" dirty="0"/>
              <a:t>処理</a:t>
            </a:r>
            <a:r>
              <a:rPr lang="ja-JP" altLang="en-US" b="1" dirty="0" smtClean="0"/>
              <a:t>によりデータセットを更新</a:t>
            </a:r>
            <a:endParaRPr lang="en-US" altLang="ja-JP" b="1" dirty="0" smtClean="0"/>
          </a:p>
          <a:p>
            <a:pPr marL="0" indent="0">
              <a:buNone/>
            </a:pP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016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データセット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904187" y="1628655"/>
            <a:ext cx="2550562" cy="199988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34743" y="1668533"/>
            <a:ext cx="2497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/>
              <a:t>会計履歴</a:t>
            </a:r>
            <a:endParaRPr lang="en-US" altLang="ja-JP" sz="3200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611353" y="5060721"/>
            <a:ext cx="2502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・顧客</a:t>
            </a:r>
            <a:r>
              <a:rPr lang="en-US" altLang="ja-JP" dirty="0" smtClean="0"/>
              <a:t>ID</a:t>
            </a:r>
          </a:p>
          <a:p>
            <a:r>
              <a:rPr lang="ja-JP" altLang="en-US" dirty="0" smtClean="0"/>
              <a:t>・</a:t>
            </a:r>
            <a:r>
              <a:rPr lang="ja-JP" altLang="en-US" dirty="0" smtClean="0">
                <a:solidFill>
                  <a:schemeClr val="accent2"/>
                </a:solidFill>
              </a:rPr>
              <a:t>初回来店店舗</a:t>
            </a:r>
            <a:r>
              <a:rPr lang="en-US" altLang="ja-JP" dirty="0" smtClean="0">
                <a:solidFill>
                  <a:schemeClr val="accent2"/>
                </a:solidFill>
              </a:rPr>
              <a:t>ID(FK)</a:t>
            </a:r>
          </a:p>
          <a:p>
            <a:r>
              <a:rPr kumimoji="1" lang="ja-JP" altLang="en-US" dirty="0" smtClean="0"/>
              <a:t>・性別</a:t>
            </a:r>
            <a:endParaRPr kumimoji="1" lang="en-US" altLang="ja-JP" dirty="0" smtClean="0"/>
          </a:p>
          <a:p>
            <a:r>
              <a:rPr lang="ja-JP" altLang="en-US" dirty="0" smtClean="0"/>
              <a:t>・誕生年代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9493568" y="3448644"/>
            <a:ext cx="2502693" cy="140358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6639122" y="4342523"/>
            <a:ext cx="2497776" cy="197971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/>
          <p:cNvCxnSpPr/>
          <p:nvPr/>
        </p:nvCxnSpPr>
        <p:spPr>
          <a:xfrm>
            <a:off x="9493724" y="4065697"/>
            <a:ext cx="2497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895944" y="1756516"/>
            <a:ext cx="10982415" cy="4384161"/>
            <a:chOff x="895944" y="1756516"/>
            <a:chExt cx="10982415" cy="4384161"/>
          </a:xfrm>
        </p:grpSpPr>
        <p:sp>
          <p:nvSpPr>
            <p:cNvPr id="42" name="角丸四角形 41"/>
            <p:cNvSpPr/>
            <p:nvPr/>
          </p:nvSpPr>
          <p:spPr>
            <a:xfrm>
              <a:off x="909104" y="4429122"/>
              <a:ext cx="2550562" cy="1711555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639122" y="4406130"/>
              <a:ext cx="24796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 smtClean="0"/>
                <a:t>顧客</a:t>
              </a:r>
              <a:endParaRPr kumimoji="1" lang="ja-JP" altLang="en-US" sz="32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9572760" y="3511872"/>
              <a:ext cx="23055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 smtClean="0"/>
                <a:t>店舗</a:t>
              </a:r>
              <a:endParaRPr kumimoji="1" lang="ja-JP" altLang="en-US" sz="32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938616" y="4440705"/>
              <a:ext cx="2479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 smtClean="0"/>
                <a:t>商品</a:t>
              </a:r>
              <a:endParaRPr kumimoji="1" lang="ja-JP" altLang="en-US" sz="3200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929827" y="4516830"/>
              <a:ext cx="2502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 smtClean="0"/>
                <a:t>会計明細</a:t>
              </a:r>
              <a:endParaRPr kumimoji="1" lang="ja-JP" altLang="en-US" sz="32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7142475" y="1821105"/>
              <a:ext cx="2505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 smtClean="0"/>
                <a:t>担当者</a:t>
              </a:r>
              <a:endParaRPr kumimoji="1" lang="ja-JP" altLang="en-US" sz="3200" dirty="0"/>
            </a:p>
          </p:txBody>
        </p:sp>
        <p:cxnSp>
          <p:nvCxnSpPr>
            <p:cNvPr id="50" name="直線コネクタ 49"/>
            <p:cNvCxnSpPr>
              <a:endCxn id="72" idx="0"/>
            </p:cNvCxnSpPr>
            <p:nvPr/>
          </p:nvCxnSpPr>
          <p:spPr>
            <a:xfrm>
              <a:off x="2163929" y="3628539"/>
              <a:ext cx="0" cy="657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929826" y="2374551"/>
              <a:ext cx="24976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・会計</a:t>
              </a:r>
              <a:r>
                <a:rPr kumimoji="1" lang="en-US" altLang="ja-JP" dirty="0" smtClean="0"/>
                <a:t>ID</a:t>
              </a:r>
            </a:p>
            <a:p>
              <a:r>
                <a:rPr kumimoji="1" lang="ja-JP" altLang="en-US" dirty="0" smtClean="0"/>
                <a:t>・</a:t>
              </a:r>
              <a:r>
                <a:rPr kumimoji="1" lang="ja-JP" altLang="en-US" dirty="0" smtClean="0">
                  <a:solidFill>
                    <a:schemeClr val="accent2"/>
                  </a:solidFill>
                </a:rPr>
                <a:t>販売</a:t>
              </a:r>
              <a:r>
                <a:rPr lang="ja-JP" altLang="en-US" dirty="0" smtClean="0">
                  <a:solidFill>
                    <a:schemeClr val="accent2"/>
                  </a:solidFill>
                </a:rPr>
                <a:t>店舗</a:t>
              </a:r>
              <a:r>
                <a:rPr lang="en-US" altLang="ja-JP" dirty="0" smtClean="0">
                  <a:solidFill>
                    <a:schemeClr val="accent2"/>
                  </a:solidFill>
                </a:rPr>
                <a:t>ID(FK)</a:t>
              </a:r>
            </a:p>
            <a:p>
              <a:r>
                <a:rPr kumimoji="1" lang="ja-JP" altLang="en-US" dirty="0" smtClean="0"/>
                <a:t>・</a:t>
              </a:r>
              <a:r>
                <a:rPr kumimoji="1" lang="ja-JP" altLang="en-US" dirty="0" smtClean="0">
                  <a:solidFill>
                    <a:schemeClr val="accent2"/>
                  </a:solidFill>
                </a:rPr>
                <a:t>会計担当者</a:t>
              </a:r>
              <a:r>
                <a:rPr kumimoji="1" lang="en-US" altLang="ja-JP" dirty="0" smtClean="0">
                  <a:solidFill>
                    <a:schemeClr val="accent2"/>
                  </a:solidFill>
                </a:rPr>
                <a:t>ID</a:t>
              </a:r>
              <a:r>
                <a:rPr lang="en-US" altLang="ja-JP" dirty="0" smtClean="0">
                  <a:solidFill>
                    <a:schemeClr val="accent2"/>
                  </a:solidFill>
                </a:rPr>
                <a:t>(FK)</a:t>
              </a:r>
              <a:endParaRPr kumimoji="1" lang="en-US" altLang="ja-JP" dirty="0" smtClean="0">
                <a:solidFill>
                  <a:schemeClr val="accent2"/>
                </a:solidFill>
              </a:endParaRPr>
            </a:p>
            <a:p>
              <a:r>
                <a:rPr kumimoji="1" lang="ja-JP" altLang="en-US" dirty="0" smtClean="0"/>
                <a:t>・顧客</a:t>
              </a:r>
              <a:r>
                <a:rPr kumimoji="1" lang="en-US" altLang="ja-JP" dirty="0" smtClean="0"/>
                <a:t>ID</a:t>
              </a:r>
              <a:r>
                <a:rPr lang="en-US" altLang="ja-JP" dirty="0" smtClean="0"/>
                <a:t>(FK)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895944" y="5200283"/>
              <a:ext cx="1828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・会計明細</a:t>
              </a:r>
              <a:r>
                <a:rPr kumimoji="1" lang="en-US" altLang="ja-JP" dirty="0" smtClean="0"/>
                <a:t>ID</a:t>
              </a:r>
            </a:p>
            <a:p>
              <a:r>
                <a:rPr lang="ja-JP" altLang="en-US" dirty="0" smtClean="0"/>
                <a:t>・</a:t>
              </a:r>
              <a:r>
                <a:rPr lang="ja-JP" altLang="en-US" dirty="0" smtClean="0">
                  <a:solidFill>
                    <a:schemeClr val="accent2"/>
                  </a:solidFill>
                </a:rPr>
                <a:t>会計</a:t>
              </a:r>
              <a:r>
                <a:rPr lang="en-US" altLang="ja-JP" dirty="0" smtClean="0">
                  <a:solidFill>
                    <a:schemeClr val="accent2"/>
                  </a:solidFill>
                </a:rPr>
                <a:t>ID(FK)</a:t>
              </a:r>
            </a:p>
            <a:p>
              <a:r>
                <a:rPr lang="ja-JP" altLang="en-US" dirty="0" smtClean="0"/>
                <a:t>・</a:t>
              </a:r>
              <a:r>
                <a:rPr lang="ja-JP" altLang="en-US" dirty="0" smtClean="0">
                  <a:solidFill>
                    <a:schemeClr val="accent2"/>
                  </a:solidFill>
                </a:rPr>
                <a:t>商品</a:t>
              </a:r>
              <a:r>
                <a:rPr lang="en-US" altLang="ja-JP" dirty="0" smtClean="0">
                  <a:solidFill>
                    <a:schemeClr val="accent2"/>
                  </a:solidFill>
                </a:rPr>
                <a:t>ID(FK)</a:t>
              </a:r>
              <a:endParaRPr kumimoji="1" lang="ja-JP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9582854" y="4168123"/>
              <a:ext cx="2285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・店舗</a:t>
              </a:r>
              <a:r>
                <a:rPr kumimoji="1" lang="en-US" altLang="ja-JP" dirty="0" smtClean="0"/>
                <a:t>ID</a:t>
              </a:r>
            </a:p>
            <a:p>
              <a:r>
                <a:rPr lang="ja-JP" altLang="en-US" dirty="0" smtClean="0"/>
                <a:t>・</a:t>
              </a:r>
              <a:r>
                <a:rPr kumimoji="1" lang="ja-JP" altLang="en-US" dirty="0" smtClean="0"/>
                <a:t>店舗名</a:t>
              </a:r>
              <a:endParaRPr lang="en-US" altLang="ja-JP" dirty="0" smtClean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3906434" y="5051737"/>
              <a:ext cx="1828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・商品</a:t>
              </a:r>
              <a:r>
                <a:rPr kumimoji="1" lang="en-US" altLang="ja-JP" dirty="0" smtClean="0"/>
                <a:t>ID</a:t>
              </a:r>
            </a:p>
            <a:p>
              <a:r>
                <a:rPr lang="ja-JP" altLang="en-US" dirty="0" smtClean="0"/>
                <a:t>・</a:t>
              </a:r>
              <a:r>
                <a:rPr lang="ja-JP" altLang="en-US" dirty="0">
                  <a:solidFill>
                    <a:schemeClr val="accent2"/>
                  </a:solidFill>
                </a:rPr>
                <a:t>明細</a:t>
              </a:r>
              <a:r>
                <a:rPr lang="en-US" altLang="ja-JP" dirty="0">
                  <a:solidFill>
                    <a:schemeClr val="accent2"/>
                  </a:solidFill>
                </a:rPr>
                <a:t>ID</a:t>
              </a:r>
              <a:r>
                <a:rPr lang="en-US" altLang="ja-JP" dirty="0" smtClean="0">
                  <a:solidFill>
                    <a:schemeClr val="accent2"/>
                  </a:solidFill>
                </a:rPr>
                <a:t>(FK)</a:t>
              </a:r>
              <a:endParaRPr kumimoji="1" lang="en-US" altLang="ja-JP" dirty="0" smtClean="0">
                <a:solidFill>
                  <a:schemeClr val="accent2"/>
                </a:solidFill>
              </a:endParaRPr>
            </a:p>
            <a:p>
              <a:r>
                <a:rPr lang="ja-JP" altLang="en-US" dirty="0" smtClean="0"/>
                <a:t>・価格</a:t>
              </a:r>
              <a:endParaRPr kumimoji="1" lang="ja-JP" altLang="en-US" dirty="0"/>
            </a:p>
          </p:txBody>
        </p:sp>
        <p:cxnSp>
          <p:nvCxnSpPr>
            <p:cNvPr id="56" name="直線コネクタ 55"/>
            <p:cNvCxnSpPr>
              <a:stCxn id="58" idx="1"/>
              <a:endCxn id="63" idx="6"/>
            </p:cNvCxnSpPr>
            <p:nvPr/>
          </p:nvCxnSpPr>
          <p:spPr>
            <a:xfrm flipH="1" flipV="1">
              <a:off x="3581245" y="2508790"/>
              <a:ext cx="5912323" cy="1641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7142475" y="2475995"/>
              <a:ext cx="2553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・担当者</a:t>
              </a:r>
              <a:r>
                <a:rPr kumimoji="1" lang="en-US" altLang="ja-JP" dirty="0" smtClean="0"/>
                <a:t>ID</a:t>
              </a:r>
            </a:p>
            <a:p>
              <a:r>
                <a:rPr lang="ja-JP" altLang="en-US" dirty="0" smtClean="0"/>
                <a:t>・</a:t>
              </a:r>
              <a:r>
                <a:rPr lang="ja-JP" altLang="en-US" dirty="0" smtClean="0">
                  <a:solidFill>
                    <a:schemeClr val="accent2"/>
                  </a:solidFill>
                </a:rPr>
                <a:t>所属店舗</a:t>
              </a:r>
              <a:r>
                <a:rPr lang="en-US" altLang="ja-JP" dirty="0" smtClean="0">
                  <a:solidFill>
                    <a:schemeClr val="accent2"/>
                  </a:solidFill>
                </a:rPr>
                <a:t>ID(FK)</a:t>
              </a: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7168020" y="1756516"/>
              <a:ext cx="2497776" cy="1406608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936228" y="4355382"/>
              <a:ext cx="2497776" cy="1691324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/>
            <p:cNvCxnSpPr>
              <a:stCxn id="59" idx="1"/>
              <a:endCxn id="63" idx="6"/>
            </p:cNvCxnSpPr>
            <p:nvPr/>
          </p:nvCxnSpPr>
          <p:spPr>
            <a:xfrm flipH="1">
              <a:off x="3581245" y="2459820"/>
              <a:ext cx="3586775" cy="48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円/楕円 62"/>
            <p:cNvSpPr/>
            <p:nvPr/>
          </p:nvSpPr>
          <p:spPr>
            <a:xfrm>
              <a:off x="3301026" y="2365646"/>
              <a:ext cx="280219" cy="2862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3302045" y="5057139"/>
              <a:ext cx="280219" cy="2862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/>
            <p:cNvCxnSpPr>
              <a:stCxn id="61" idx="1"/>
              <a:endCxn id="64" idx="6"/>
            </p:cNvCxnSpPr>
            <p:nvPr/>
          </p:nvCxnSpPr>
          <p:spPr>
            <a:xfrm flipH="1" flipV="1">
              <a:off x="3582264" y="5200283"/>
              <a:ext cx="353964" cy="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stCxn id="60" idx="3"/>
              <a:endCxn id="58" idx="1"/>
            </p:cNvCxnSpPr>
            <p:nvPr/>
          </p:nvCxnSpPr>
          <p:spPr>
            <a:xfrm flipV="1">
              <a:off x="9136898" y="4150435"/>
              <a:ext cx="356670" cy="1181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9" idx="2"/>
              <a:endCxn id="58" idx="1"/>
            </p:cNvCxnSpPr>
            <p:nvPr/>
          </p:nvCxnSpPr>
          <p:spPr>
            <a:xfrm>
              <a:off x="8416908" y="3163124"/>
              <a:ext cx="1076660" cy="987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60" idx="0"/>
              <a:endCxn id="63" idx="6"/>
            </p:cNvCxnSpPr>
            <p:nvPr/>
          </p:nvCxnSpPr>
          <p:spPr>
            <a:xfrm flipH="1" flipV="1">
              <a:off x="3581245" y="2508790"/>
              <a:ext cx="4306765" cy="18337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3925453" y="3236730"/>
              <a:ext cx="2089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smtClean="0"/>
                <a:t>来店</a:t>
              </a:r>
              <a:r>
                <a:rPr lang="ja-JP" altLang="en-US" sz="2800" smtClean="0"/>
                <a:t>する</a:t>
              </a:r>
              <a:endParaRPr kumimoji="1" lang="ja-JP" altLang="en-US" sz="2800" dirty="0"/>
            </a:p>
          </p:txBody>
        </p:sp>
        <p:cxnSp>
          <p:nvCxnSpPr>
            <p:cNvPr id="70" name="直線コネクタ 69"/>
            <p:cNvCxnSpPr/>
            <p:nvPr/>
          </p:nvCxnSpPr>
          <p:spPr>
            <a:xfrm>
              <a:off x="929826" y="2286060"/>
              <a:ext cx="24976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934742" y="5048923"/>
              <a:ext cx="24976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円/楕円 71"/>
            <p:cNvSpPr/>
            <p:nvPr/>
          </p:nvSpPr>
          <p:spPr>
            <a:xfrm>
              <a:off x="2023819" y="4286460"/>
              <a:ext cx="280219" cy="2862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/>
            <p:cNvCxnSpPr/>
            <p:nvPr/>
          </p:nvCxnSpPr>
          <p:spPr>
            <a:xfrm>
              <a:off x="3948334" y="4980098"/>
              <a:ext cx="2497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647292" y="4994850"/>
              <a:ext cx="2497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7153650" y="2404041"/>
              <a:ext cx="2497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7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</p:spPr>
        <p:txBody>
          <a:bodyPr/>
          <a:lstStyle/>
          <a:p>
            <a:pPr rtl="0"/>
            <a:r>
              <a:rPr lang="ja-JP" altLang="en-US" noProof="0" dirty="0" smtClean="0"/>
              <a:t>チーム葛飾</a:t>
            </a:r>
            <a:endParaRPr lang="ja-JP" altLang="en-US" noProof="0" dirty="0"/>
          </a:p>
        </p:txBody>
      </p:sp>
      <p:sp>
        <p:nvSpPr>
          <p:cNvPr id="7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566400" y="6356351"/>
            <a:ext cx="1016000" cy="365125"/>
          </a:xfrm>
        </p:spPr>
        <p:txBody>
          <a:bodyPr/>
          <a:lstStyle/>
          <a:p>
            <a:pPr rtl="0"/>
            <a:r>
              <a:rPr lang="en-US" altLang="ja-JP" dirty="0"/>
              <a:t>4</a:t>
            </a:r>
            <a:endParaRPr lang="en-US" altLang="ja-JP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4596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</a:t>
            </a:r>
            <a:r>
              <a:rPr lang="ja-JP" altLang="en-US" dirty="0"/>
              <a:t>処理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893290"/>
              </p:ext>
            </p:extLst>
          </p:nvPr>
        </p:nvGraphicFramePr>
        <p:xfrm>
          <a:off x="609600" y="1834464"/>
          <a:ext cx="10972800" cy="357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69831"/>
                <a:gridCol w="910296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</a:rPr>
                        <a:t>店舗マスタ</a:t>
                      </a:r>
                      <a:endParaRPr kumimoji="1" lang="en-US" altLang="ja-JP" b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</a:rPr>
                        <a:t>店舗</a:t>
                      </a:r>
                      <a:r>
                        <a:rPr kumimoji="1" lang="en-US" altLang="ja-JP" b="0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kumimoji="1" lang="ja-JP" altLang="en-US" b="0" dirty="0" smtClean="0">
                          <a:latin typeface="+mj-ea"/>
                          <a:ea typeface="+mj-ea"/>
                        </a:rPr>
                        <a:t>を</a:t>
                      </a:r>
                      <a:r>
                        <a:rPr kumimoji="1" lang="en-US" altLang="ja-JP" b="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kumimoji="1" lang="ja-JP" altLang="en-US" b="0" dirty="0" smtClean="0">
                          <a:latin typeface="+mj-ea"/>
                          <a:ea typeface="+mj-ea"/>
                        </a:rPr>
                        <a:t>型に変更 </a:t>
                      </a:r>
                      <a:endParaRPr kumimoji="1" lang="en-US" altLang="ja-JP" b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b="0" dirty="0" smtClean="0">
                          <a:latin typeface="+mj-ea"/>
                          <a:ea typeface="+mj-ea"/>
                        </a:rPr>
                        <a:t>その他の店舗</a:t>
                      </a:r>
                      <a:r>
                        <a:rPr kumimoji="1" lang="en-US" altLang="ja-JP" b="0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kumimoji="1" lang="ja-JP" altLang="en-US" b="0" dirty="0" smtClean="0">
                          <a:latin typeface="+mj-ea"/>
                          <a:ea typeface="+mj-ea"/>
                        </a:rPr>
                        <a:t>を</a:t>
                      </a:r>
                      <a:r>
                        <a:rPr kumimoji="1" lang="en-US" altLang="ja-JP" b="0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kumimoji="1" lang="ja-JP" altLang="en-US" b="0" dirty="0" smtClean="0">
                          <a:latin typeface="+mj-ea"/>
                          <a:ea typeface="+mj-ea"/>
                        </a:rPr>
                        <a:t>に指定</a:t>
                      </a:r>
                      <a:endParaRPr kumimoji="1" lang="en-US" altLang="ja-JP" b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担当者マスタ</a:t>
                      </a:r>
                      <a:endParaRPr kumimoji="1" lang="en-US" altLang="ja-JP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ID:0</a:t>
                      </a:r>
                      <a:r>
                        <a:rPr kumimoji="1" lang="en-US" altLang="ja-JP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ja-JP" altLang="en-US" baseline="0" dirty="0" smtClean="0">
                          <a:latin typeface="+mj-ea"/>
                          <a:ea typeface="+mj-ea"/>
                        </a:rPr>
                        <a:t>を一名削除</a:t>
                      </a:r>
                      <a:endParaRPr kumimoji="1" lang="en-US" altLang="ja-JP" baseline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店舗</a:t>
                      </a:r>
                      <a:r>
                        <a:rPr kumimoji="1" lang="en-US" altLang="ja-JP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ja-JP" altLang="en-US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を</a:t>
                      </a:r>
                      <a:r>
                        <a:rPr kumimoji="1" lang="en-US" altLang="ja-JP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int</a:t>
                      </a:r>
                      <a:r>
                        <a:rPr kumimoji="1" lang="ja-JP" altLang="en-US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型に更新</a:t>
                      </a:r>
                      <a:endParaRPr kumimoji="1" lang="en-US" altLang="ja-JP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その他の店舗</a:t>
                      </a:r>
                      <a:r>
                        <a:rPr kumimoji="1" lang="en-US" altLang="ja-JP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ja-JP" altLang="en-US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を</a:t>
                      </a:r>
                      <a:r>
                        <a:rPr kumimoji="1" lang="en-US" altLang="ja-JP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</a:t>
                      </a:r>
                      <a:r>
                        <a:rPr kumimoji="1" lang="ja-JP" altLang="en-US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に更新</a:t>
                      </a:r>
                      <a:endParaRPr kumimoji="1" lang="en-US" altLang="ja-JP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商品マスタ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予約カテゴリ、予約商品名、商品略称を削除</a:t>
                      </a:r>
                      <a:endParaRPr kumimoji="1" lang="en-US" altLang="ja-JP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カテゴリ</a:t>
                      </a:r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の空欄補完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顧客マスタ</a:t>
                      </a:r>
                      <a:endParaRPr kumimoji="1" lang="en-US" altLang="ja-JP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初回来店年、誕生年代の入力ミスを</a:t>
                      </a:r>
                      <a:r>
                        <a:rPr kumimoji="1" lang="en-US" altLang="ja-JP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NULL</a:t>
                      </a:r>
                      <a:r>
                        <a:rPr kumimoji="1" lang="ja-JP" altLang="en-US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に変更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会計履歴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会計履歴から販売と返品のペア</a:t>
                      </a:r>
                      <a:r>
                        <a:rPr kumimoji="1" lang="en-US" altLang="ja-JP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店舗</a:t>
                      </a:r>
                      <a:r>
                        <a:rPr kumimoji="1" lang="en-US" altLang="ja-JP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ID, </a:t>
                      </a:r>
                      <a:r>
                        <a:rPr kumimoji="1" lang="ja-JP" altLang="en-US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顧客</a:t>
                      </a:r>
                      <a:r>
                        <a:rPr kumimoji="1" lang="en-US" altLang="ja-JP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ID,</a:t>
                      </a:r>
                      <a:r>
                        <a:rPr kumimoji="1" lang="en-US" altLang="ja-JP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金額が一致するもの</a:t>
                      </a:r>
                      <a:r>
                        <a:rPr kumimoji="1" lang="en-US" altLang="ja-JP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を削除</a:t>
                      </a:r>
                      <a:endParaRPr kumimoji="1" lang="en-US" altLang="ja-JP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上記の方法で削除出来なかった返品項目を削除</a:t>
                      </a:r>
                      <a:r>
                        <a:rPr kumimoji="1" lang="en-US" altLang="ja-JP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(29</a:t>
                      </a:r>
                      <a:r>
                        <a:rPr kumimoji="1" lang="ja-JP" altLang="en-US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件</a:t>
                      </a:r>
                      <a:r>
                        <a:rPr kumimoji="1" lang="en-US" altLang="ja-JP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会計明細</a:t>
                      </a:r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会計履歴の会計</a:t>
                      </a:r>
                      <a:r>
                        <a:rPr kumimoji="1" lang="en-US" altLang="ja-JP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kumimoji="1" lang="ja-JP" altLang="en-US" dirty="0" err="1" smtClean="0">
                          <a:latin typeface="+mj-ea"/>
                          <a:ea typeface="+mj-ea"/>
                        </a:rPr>
                        <a:t>と照</a:t>
                      </a:r>
                      <a:r>
                        <a:rPr kumimoji="1" lang="ja-JP" altLang="en-US" dirty="0" smtClean="0">
                          <a:latin typeface="+mj-ea"/>
                          <a:ea typeface="+mj-ea"/>
                        </a:rPr>
                        <a:t>合することで一致する返品、販売を削除</a:t>
                      </a:r>
                      <a:endParaRPr kumimoji="1" lang="en-US" altLang="ja-JP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593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935481"/>
            <a:ext cx="10972800" cy="123952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現状</a:t>
            </a:r>
            <a:r>
              <a:rPr lang="ja-JP" altLang="en-US" sz="2800" dirty="0" smtClean="0"/>
              <a:t>のマーケットモデルを把握し、新たな施策のインパクトをシュミレーションにより予測する。</a:t>
            </a:r>
            <a:endParaRPr lang="en-US" altLang="ja-JP" sz="2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253873-D09C-47E6-9E8C-41293638C17D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6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539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来店間隔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711200" y="6356351"/>
            <a:ext cx="2844800" cy="365125"/>
          </a:xfrm>
        </p:spPr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7</a:t>
            </a:fld>
            <a:endParaRPr lang="ja-JP" altLang="en-US" noProof="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8026400" y="1935480"/>
            <a:ext cx="3556000" cy="3748347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メン中野店は来店間隔が短い</a:t>
            </a:r>
            <a:endParaRPr lang="en-US" altLang="ja-JP" sz="2400" dirty="0" smtClean="0"/>
          </a:p>
          <a:p>
            <a:r>
              <a:rPr lang="ja-JP" altLang="en-US" sz="2400" dirty="0"/>
              <a:t>他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店舗</a:t>
            </a:r>
            <a:r>
              <a:rPr lang="ja-JP" altLang="en-US" sz="2400" dirty="0" smtClean="0"/>
              <a:t>の分布はかなり似ている</a:t>
            </a:r>
            <a:endParaRPr lang="en-US" altLang="ja-JP" sz="24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9022"/>
            <a:ext cx="6951600" cy="42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客単価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824354" y="1935480"/>
            <a:ext cx="3758045" cy="4343400"/>
          </a:xfrm>
        </p:spPr>
        <p:txBody>
          <a:bodyPr/>
          <a:lstStyle/>
          <a:p>
            <a:r>
              <a:rPr lang="ja-JP" altLang="en-US" dirty="0" smtClean="0"/>
              <a:t>メン</a:t>
            </a:r>
            <a:r>
              <a:rPr lang="ja-JP" altLang="en-US" dirty="0" smtClean="0"/>
              <a:t>中野店を除いて二峰性の分布になっている。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8</a:t>
            </a:fld>
            <a:endParaRPr lang="ja-JP" altLang="en-US" noProof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9022"/>
            <a:ext cx="6951600" cy="42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性別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2017年11月12日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9</a:t>
            </a:fld>
            <a:endParaRPr lang="ja-JP" altLang="en-US" noProof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9022"/>
            <a:ext cx="6951600" cy="4290130"/>
          </a:xfrm>
          <a:prstGeom prst="rect">
            <a:avLst/>
          </a:prstGeom>
        </p:spPr>
      </p:pic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741226" y="1935480"/>
            <a:ext cx="3841173" cy="4343400"/>
          </a:xfrm>
        </p:spPr>
        <p:txBody>
          <a:bodyPr/>
          <a:lstStyle/>
          <a:p>
            <a:r>
              <a:rPr lang="ja-JP" altLang="en-US" dirty="0" smtClean="0"/>
              <a:t>初回来店店舗をお気に入り店舗と仮定して、</a:t>
            </a:r>
            <a:r>
              <a:rPr lang="ja-JP" altLang="en-US" dirty="0" smtClean="0"/>
              <a:t>店舗ごとの男女比</a:t>
            </a:r>
            <a:endParaRPr lang="en-US" altLang="ja-JP" dirty="0" smtClean="0"/>
          </a:p>
          <a:p>
            <a:r>
              <a:rPr kumimoji="1" lang="ja-JP" altLang="en-US" dirty="0"/>
              <a:t>基本的</a:t>
            </a:r>
            <a:r>
              <a:rPr kumimoji="1" lang="ja-JP" altLang="en-US" dirty="0" smtClean="0"/>
              <a:t>に女性が多い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375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660</TotalTime>
  <Words>479</Words>
  <Application>Microsoft Office PowerPoint</Application>
  <PresentationFormat>ワイド画面</PresentationFormat>
  <Paragraphs>160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7" baseType="lpstr">
      <vt:lpstr>Meiryo UI</vt:lpstr>
      <vt:lpstr>ＭＳ Ｐゴシック</vt:lpstr>
      <vt:lpstr>ＭＳ 明朝</vt:lpstr>
      <vt:lpstr>メイリオ</vt:lpstr>
      <vt:lpstr>Arial</vt:lpstr>
      <vt:lpstr>Calibri</vt:lpstr>
      <vt:lpstr>Calibri Light</vt:lpstr>
      <vt:lpstr>Segoe UI</vt:lpstr>
      <vt:lpstr>Verdana</vt:lpstr>
      <vt:lpstr>Wingdings 2</vt:lpstr>
      <vt:lpstr>ブレーンストーミングのプレゼンテーション</vt:lpstr>
      <vt:lpstr>デザインの設定</vt:lpstr>
      <vt:lpstr>PowerPoint プレゼンテーション</vt:lpstr>
      <vt:lpstr>目次</vt:lpstr>
      <vt:lpstr>データセット(1)</vt:lpstr>
      <vt:lpstr>データセット(2)</vt:lpstr>
      <vt:lpstr>データ処理</vt:lpstr>
      <vt:lpstr>目的</vt:lpstr>
      <vt:lpstr>来店間隔 </vt:lpstr>
      <vt:lpstr>客単価</vt:lpstr>
      <vt:lpstr>性別</vt:lpstr>
      <vt:lpstr>誕生年代</vt:lpstr>
      <vt:lpstr>現状分析</vt:lpstr>
      <vt:lpstr>マーケットモデル</vt:lpstr>
      <vt:lpstr>施策</vt:lpstr>
      <vt:lpstr>施策のモデル</vt:lpstr>
      <vt:lpstr>課題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SHIO-160412-4</dc:creator>
  <cp:lastModifiedBy>SHIO-160412-4</cp:lastModifiedBy>
  <cp:revision>45</cp:revision>
  <dcterms:created xsi:type="dcterms:W3CDTF">2017-11-11T07:12:59Z</dcterms:created>
  <dcterms:modified xsi:type="dcterms:W3CDTF">2017-11-12T06:29:54Z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